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ore0.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metadata/core-properties" Target="docProps/core0.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0704513" cy="6016625"/>
  <p:notesSz cx="7559675" cy="106918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9" d="100"/>
          <a:sy n="99" d="100"/>
        </p:scale>
        <p:origin x="7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master-page233">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master-page83">
    <p:spTree>
      <p:nvGrpSpPr>
        <p:cNvPr id="1" name=""/>
        <p:cNvGrpSpPr/>
        <p:nvPr/>
      </p:nvGrpSpPr>
      <p:grpSpPr>
        <a:xfrm>
          <a:off x="0" y="0"/>
          <a:ext cx="0" cy="0"/>
          <a:chOff x="0" y="0"/>
          <a:chExt cx="0" cy="0"/>
        </a:xfrm>
      </p:grpSpPr>
      <p:sp>
        <p:nvSpPr>
          <p:cNvPr id="16" name="PlaceHolder 1"/>
          <p:cNvSpPr>
            <a:spLocks noGrp="1"/>
          </p:cNvSpPr>
          <p:nvPr>
            <p:ph type="title"/>
          </p:nvPr>
        </p:nvSpPr>
        <p:spPr>
          <a:xfrm>
            <a:off x="534960" y="284400"/>
            <a:ext cx="9633240" cy="11905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7" name="PlaceHolder 2"/>
          <p:cNvSpPr>
            <a:spLocks noGrp="1"/>
          </p:cNvSpPr>
          <p:nvPr>
            <p:ph type="body"/>
          </p:nvPr>
        </p:nvSpPr>
        <p:spPr>
          <a:xfrm>
            <a:off x="534960" y="1668600"/>
            <a:ext cx="9633240" cy="41360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master-page100">
    <p:spTree>
      <p:nvGrpSpPr>
        <p:cNvPr id="1" name=""/>
        <p:cNvGrpSpPr/>
        <p:nvPr/>
      </p:nvGrpSpPr>
      <p:grpSpPr>
        <a:xfrm>
          <a:off x="0" y="0"/>
          <a:ext cx="0" cy="0"/>
          <a:chOff x="0" y="0"/>
          <a:chExt cx="0" cy="0"/>
        </a:xfrm>
      </p:grpSpPr>
      <p:sp>
        <p:nvSpPr>
          <p:cNvPr id="18" name="PlaceHolder 1"/>
          <p:cNvSpPr>
            <a:spLocks noGrp="1"/>
          </p:cNvSpPr>
          <p:nvPr>
            <p:ph type="title"/>
          </p:nvPr>
        </p:nvSpPr>
        <p:spPr>
          <a:xfrm>
            <a:off x="534960" y="284400"/>
            <a:ext cx="9633240" cy="11905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9" name="PlaceHolder 2"/>
          <p:cNvSpPr>
            <a:spLocks noGrp="1"/>
          </p:cNvSpPr>
          <p:nvPr>
            <p:ph type="body"/>
          </p:nvPr>
        </p:nvSpPr>
        <p:spPr>
          <a:xfrm>
            <a:off x="534960" y="1668600"/>
            <a:ext cx="9633240" cy="41360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master-page125">
    <p:spTree>
      <p:nvGrpSpPr>
        <p:cNvPr id="1" name=""/>
        <p:cNvGrpSpPr/>
        <p:nvPr/>
      </p:nvGrpSpPr>
      <p:grpSpPr>
        <a:xfrm>
          <a:off x="0" y="0"/>
          <a:ext cx="0" cy="0"/>
          <a:chOff x="0" y="0"/>
          <a:chExt cx="0" cy="0"/>
        </a:xfrm>
      </p:grpSpPr>
      <p:sp>
        <p:nvSpPr>
          <p:cNvPr id="20" name="PlaceHolder 1"/>
          <p:cNvSpPr>
            <a:spLocks noGrp="1"/>
          </p:cNvSpPr>
          <p:nvPr>
            <p:ph type="title"/>
          </p:nvPr>
        </p:nvSpPr>
        <p:spPr>
          <a:xfrm>
            <a:off x="534960" y="284400"/>
            <a:ext cx="9633240" cy="11905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1" name="PlaceHolder 2"/>
          <p:cNvSpPr>
            <a:spLocks noGrp="1"/>
          </p:cNvSpPr>
          <p:nvPr>
            <p:ph type="body"/>
          </p:nvPr>
        </p:nvSpPr>
        <p:spPr>
          <a:xfrm>
            <a:off x="534960" y="1668600"/>
            <a:ext cx="9633240" cy="41360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master-page218">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284400"/>
            <a:ext cx="9633240" cy="11905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668600"/>
            <a:ext cx="9633240" cy="41360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master-page205">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284400"/>
            <a:ext cx="9633240" cy="11905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668600"/>
            <a:ext cx="9633240" cy="41360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master-page182">
    <p:spTree>
      <p:nvGrpSpPr>
        <p:cNvPr id="1" name=""/>
        <p:cNvGrpSpPr/>
        <p:nvPr/>
      </p:nvGrpSpPr>
      <p:grpSpPr>
        <a:xfrm>
          <a:off x="0" y="0"/>
          <a:ext cx="0" cy="0"/>
          <a:chOff x="0" y="0"/>
          <a:chExt cx="0" cy="0"/>
        </a:xfrm>
      </p:grpSpPr>
      <p:sp>
        <p:nvSpPr>
          <p:cNvPr id="4" name="PlaceHolder 1"/>
          <p:cNvSpPr>
            <a:spLocks noGrp="1"/>
          </p:cNvSpPr>
          <p:nvPr>
            <p:ph type="title"/>
          </p:nvPr>
        </p:nvSpPr>
        <p:spPr>
          <a:xfrm>
            <a:off x="534960" y="284400"/>
            <a:ext cx="9633240" cy="11905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5" name="PlaceHolder 2"/>
          <p:cNvSpPr>
            <a:spLocks noGrp="1"/>
          </p:cNvSpPr>
          <p:nvPr>
            <p:ph type="body"/>
          </p:nvPr>
        </p:nvSpPr>
        <p:spPr>
          <a:xfrm>
            <a:off x="534960" y="1668600"/>
            <a:ext cx="9633240" cy="41360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master-page177">
    <p:spTree>
      <p:nvGrpSpPr>
        <p:cNvPr id="1" name=""/>
        <p:cNvGrpSpPr/>
        <p:nvPr/>
      </p:nvGrpSpPr>
      <p:grpSpPr>
        <a:xfrm>
          <a:off x="0" y="0"/>
          <a:ext cx="0" cy="0"/>
          <a:chOff x="0" y="0"/>
          <a:chExt cx="0" cy="0"/>
        </a:xfrm>
      </p:grpSpPr>
      <p:sp>
        <p:nvSpPr>
          <p:cNvPr id="6" name="PlaceHolder 1"/>
          <p:cNvSpPr>
            <a:spLocks noGrp="1"/>
          </p:cNvSpPr>
          <p:nvPr>
            <p:ph type="title"/>
          </p:nvPr>
        </p:nvSpPr>
        <p:spPr>
          <a:xfrm>
            <a:off x="534960" y="284400"/>
            <a:ext cx="9633240" cy="11905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7" name="PlaceHolder 2"/>
          <p:cNvSpPr>
            <a:spLocks noGrp="1"/>
          </p:cNvSpPr>
          <p:nvPr>
            <p:ph type="body"/>
          </p:nvPr>
        </p:nvSpPr>
        <p:spPr>
          <a:xfrm>
            <a:off x="534960" y="1668600"/>
            <a:ext cx="9633240" cy="41360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master-page144">
    <p:spTree>
      <p:nvGrpSpPr>
        <p:cNvPr id="1" name=""/>
        <p:cNvGrpSpPr/>
        <p:nvPr/>
      </p:nvGrpSpPr>
      <p:grpSpPr>
        <a:xfrm>
          <a:off x="0" y="0"/>
          <a:ext cx="0" cy="0"/>
          <a:chOff x="0" y="0"/>
          <a:chExt cx="0" cy="0"/>
        </a:xfrm>
      </p:grpSpPr>
      <p:sp>
        <p:nvSpPr>
          <p:cNvPr id="8" name="PlaceHolder 1"/>
          <p:cNvSpPr>
            <a:spLocks noGrp="1"/>
          </p:cNvSpPr>
          <p:nvPr>
            <p:ph type="title"/>
          </p:nvPr>
        </p:nvSpPr>
        <p:spPr>
          <a:xfrm>
            <a:off x="534960" y="284400"/>
            <a:ext cx="9633240" cy="11905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9" name="PlaceHolder 2"/>
          <p:cNvSpPr>
            <a:spLocks noGrp="1"/>
          </p:cNvSpPr>
          <p:nvPr>
            <p:ph type="body"/>
          </p:nvPr>
        </p:nvSpPr>
        <p:spPr>
          <a:xfrm>
            <a:off x="534960" y="1668600"/>
            <a:ext cx="9633240" cy="41360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master-page3">
    <p:spTree>
      <p:nvGrpSpPr>
        <p:cNvPr id="1" name=""/>
        <p:cNvGrpSpPr/>
        <p:nvPr/>
      </p:nvGrpSpPr>
      <p:grpSpPr>
        <a:xfrm>
          <a:off x="0" y="0"/>
          <a:ext cx="0" cy="0"/>
          <a:chOff x="0" y="0"/>
          <a:chExt cx="0" cy="0"/>
        </a:xfrm>
      </p:grpSpPr>
      <p:sp>
        <p:nvSpPr>
          <p:cNvPr id="12" name="PlaceHolder 1"/>
          <p:cNvSpPr>
            <a:spLocks noGrp="1"/>
          </p:cNvSpPr>
          <p:nvPr>
            <p:ph type="title"/>
          </p:nvPr>
        </p:nvSpPr>
        <p:spPr>
          <a:xfrm>
            <a:off x="534960" y="284400"/>
            <a:ext cx="9633240" cy="11905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3" name="PlaceHolder 2"/>
          <p:cNvSpPr>
            <a:spLocks noGrp="1"/>
          </p:cNvSpPr>
          <p:nvPr>
            <p:ph type="body"/>
          </p:nvPr>
        </p:nvSpPr>
        <p:spPr>
          <a:xfrm>
            <a:off x="534960" y="1668600"/>
            <a:ext cx="9633240" cy="41360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master-page3">
    <p:spTree>
      <p:nvGrpSpPr>
        <p:cNvPr id="1" name=""/>
        <p:cNvGrpSpPr/>
        <p:nvPr/>
      </p:nvGrpSpPr>
      <p:grpSpPr>
        <a:xfrm>
          <a:off x="0" y="0"/>
          <a:ext cx="0" cy="0"/>
          <a:chOff x="0" y="0"/>
          <a:chExt cx="0" cy="0"/>
        </a:xfrm>
      </p:grpSpPr>
      <p:sp>
        <p:nvSpPr>
          <p:cNvPr id="10" name="PlaceHolder 1"/>
          <p:cNvSpPr>
            <a:spLocks noGrp="1"/>
          </p:cNvSpPr>
          <p:nvPr>
            <p:ph type="title"/>
          </p:nvPr>
        </p:nvSpPr>
        <p:spPr>
          <a:xfrm>
            <a:off x="534960" y="284400"/>
            <a:ext cx="9633240" cy="11905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1" name="PlaceHolder 2"/>
          <p:cNvSpPr>
            <a:spLocks noGrp="1"/>
          </p:cNvSpPr>
          <p:nvPr>
            <p:ph type="body"/>
          </p:nvPr>
        </p:nvSpPr>
        <p:spPr>
          <a:xfrm>
            <a:off x="534960" y="1668600"/>
            <a:ext cx="9633240" cy="41360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master-page64">
    <p:spTree>
      <p:nvGrpSpPr>
        <p:cNvPr id="1" name=""/>
        <p:cNvGrpSpPr/>
        <p:nvPr/>
      </p:nvGrpSpPr>
      <p:grpSpPr>
        <a:xfrm>
          <a:off x="0" y="0"/>
          <a:ext cx="0" cy="0"/>
          <a:chOff x="0" y="0"/>
          <a:chExt cx="0" cy="0"/>
        </a:xfrm>
      </p:grpSpPr>
      <p:sp>
        <p:nvSpPr>
          <p:cNvPr id="14" name="PlaceHolder 1"/>
          <p:cNvSpPr>
            <a:spLocks noGrp="1"/>
          </p:cNvSpPr>
          <p:nvPr>
            <p:ph type="title"/>
          </p:nvPr>
        </p:nvSpPr>
        <p:spPr>
          <a:xfrm>
            <a:off x="534960" y="284400"/>
            <a:ext cx="9633240" cy="11905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5" name="PlaceHolder 2"/>
          <p:cNvSpPr>
            <a:spLocks noGrp="1"/>
          </p:cNvSpPr>
          <p:nvPr>
            <p:ph type="body"/>
          </p:nvPr>
        </p:nvSpPr>
        <p:spPr>
          <a:xfrm>
            <a:off x="534960" y="1668600"/>
            <a:ext cx="9633240" cy="41360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90.png"/><Relationship Id="rId7" Type="http://schemas.openxmlformats.org/officeDocument/2006/relationships/image" Target="../media/image93.png"/><Relationship Id="rId12" Type="http://schemas.openxmlformats.org/officeDocument/2006/relationships/image" Target="../media/image98.png"/><Relationship Id="rId2" Type="http://schemas.openxmlformats.org/officeDocument/2006/relationships/image" Target="../media/image24.png"/><Relationship Id="rId1" Type="http://schemas.openxmlformats.org/officeDocument/2006/relationships/slideLayout" Target="../slideLayouts/slideLayout9.xml"/><Relationship Id="rId6" Type="http://schemas.openxmlformats.org/officeDocument/2006/relationships/image" Target="../media/image92.png"/><Relationship Id="rId11" Type="http://schemas.openxmlformats.org/officeDocument/2006/relationships/image" Target="../media/image97.png"/><Relationship Id="rId5" Type="http://schemas.openxmlformats.org/officeDocument/2006/relationships/image" Target="../media/image91.png"/><Relationship Id="rId10" Type="http://schemas.openxmlformats.org/officeDocument/2006/relationships/image" Target="../media/image96.png"/><Relationship Id="rId4" Type="http://schemas.openxmlformats.org/officeDocument/2006/relationships/image" Target="../media/image10.png"/><Relationship Id="rId9" Type="http://schemas.openxmlformats.org/officeDocument/2006/relationships/image" Target="../media/image95.png"/></Relationships>
</file>

<file path=ppt/slides/_rels/slide11.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77.png"/><Relationship Id="rId18" Type="http://schemas.openxmlformats.org/officeDocument/2006/relationships/image" Target="../media/image113.png"/><Relationship Id="rId3" Type="http://schemas.openxmlformats.org/officeDocument/2006/relationships/image" Target="../media/image100.png"/><Relationship Id="rId7" Type="http://schemas.openxmlformats.org/officeDocument/2006/relationships/image" Target="../media/image104.png"/><Relationship Id="rId12" Type="http://schemas.openxmlformats.org/officeDocument/2006/relationships/image" Target="../media/image109.png"/><Relationship Id="rId17" Type="http://schemas.openxmlformats.org/officeDocument/2006/relationships/image" Target="../media/image112.png"/><Relationship Id="rId2" Type="http://schemas.openxmlformats.org/officeDocument/2006/relationships/image" Target="../media/image99.png"/><Relationship Id="rId16" Type="http://schemas.openxmlformats.org/officeDocument/2006/relationships/image" Target="../media/image111.png"/><Relationship Id="rId1" Type="http://schemas.openxmlformats.org/officeDocument/2006/relationships/slideLayout" Target="../slideLayouts/slideLayout5.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102.png"/><Relationship Id="rId15" Type="http://schemas.openxmlformats.org/officeDocument/2006/relationships/image" Target="../media/image110.png"/><Relationship Id="rId10" Type="http://schemas.openxmlformats.org/officeDocument/2006/relationships/image" Target="../media/image107.png"/><Relationship Id="rId4" Type="http://schemas.openxmlformats.org/officeDocument/2006/relationships/image" Target="../media/image101.png"/><Relationship Id="rId9" Type="http://schemas.openxmlformats.org/officeDocument/2006/relationships/image" Target="../media/image106.png"/><Relationship Id="rId14" Type="http://schemas.openxmlformats.org/officeDocument/2006/relationships/image" Target="../media/image81.png"/></Relationships>
</file>

<file path=ppt/slides/_rels/slide12.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15.png"/><Relationship Id="rId7" Type="http://schemas.openxmlformats.org/officeDocument/2006/relationships/image" Target="../media/image118.png"/><Relationship Id="rId2" Type="http://schemas.openxmlformats.org/officeDocument/2006/relationships/image" Target="../media/image114.png"/><Relationship Id="rId1" Type="http://schemas.openxmlformats.org/officeDocument/2006/relationships/slideLayout" Target="../slideLayouts/slideLayout4.xml"/><Relationship Id="rId6" Type="http://schemas.openxmlformats.org/officeDocument/2006/relationships/image" Target="../media/image117.png"/><Relationship Id="rId5" Type="http://schemas.openxmlformats.org/officeDocument/2006/relationships/image" Target="../media/image116.png"/><Relationship Id="rId10" Type="http://schemas.openxmlformats.org/officeDocument/2006/relationships/image" Target="../media/image121.png"/><Relationship Id="rId4" Type="http://schemas.openxmlformats.org/officeDocument/2006/relationships/image" Target="../media/image24.png"/><Relationship Id="rId9" Type="http://schemas.openxmlformats.org/officeDocument/2006/relationships/image" Target="../media/image120.png"/></Relationships>
</file>

<file path=ppt/slides/_rels/slide13.xml.rels><?xml version="1.0" encoding="UTF-8" standalone="yes"?>
<Relationships xmlns="http://schemas.openxmlformats.org/package/2006/relationships"><Relationship Id="rId8" Type="http://schemas.openxmlformats.org/officeDocument/2006/relationships/image" Target="../media/image126.png"/><Relationship Id="rId13" Type="http://schemas.openxmlformats.org/officeDocument/2006/relationships/image" Target="../media/image93.png"/><Relationship Id="rId3" Type="http://schemas.openxmlformats.org/officeDocument/2006/relationships/image" Target="../media/image122.png"/><Relationship Id="rId7" Type="http://schemas.openxmlformats.org/officeDocument/2006/relationships/image" Target="../media/image21.png"/><Relationship Id="rId12" Type="http://schemas.openxmlformats.org/officeDocument/2006/relationships/image" Target="../media/image53.png"/><Relationship Id="rId2" Type="http://schemas.openxmlformats.org/officeDocument/2006/relationships/image" Target="../media/image15.png"/><Relationship Id="rId16" Type="http://schemas.openxmlformats.org/officeDocument/2006/relationships/image" Target="../media/image129.png"/><Relationship Id="rId1" Type="http://schemas.openxmlformats.org/officeDocument/2006/relationships/slideLayout" Target="../slideLayouts/slideLayout3.xml"/><Relationship Id="rId6" Type="http://schemas.openxmlformats.org/officeDocument/2006/relationships/image" Target="../media/image125.png"/><Relationship Id="rId11" Type="http://schemas.openxmlformats.org/officeDocument/2006/relationships/image" Target="../media/image127.png"/><Relationship Id="rId5" Type="http://schemas.openxmlformats.org/officeDocument/2006/relationships/image" Target="../media/image124.png"/><Relationship Id="rId15" Type="http://schemas.openxmlformats.org/officeDocument/2006/relationships/image" Target="../media/image106.png"/><Relationship Id="rId10" Type="http://schemas.openxmlformats.org/officeDocument/2006/relationships/image" Target="../media/image68.png"/><Relationship Id="rId4" Type="http://schemas.openxmlformats.org/officeDocument/2006/relationships/image" Target="../media/image123.png"/><Relationship Id="rId9" Type="http://schemas.openxmlformats.org/officeDocument/2006/relationships/image" Target="../media/image115.png"/><Relationship Id="rId14" Type="http://schemas.openxmlformats.org/officeDocument/2006/relationships/image" Target="../media/image128.png"/></Relationships>
</file>

<file path=ppt/slides/_rels/slide14.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138.png"/><Relationship Id="rId3" Type="http://schemas.openxmlformats.org/officeDocument/2006/relationships/image" Target="../media/image131.png"/><Relationship Id="rId7" Type="http://schemas.openxmlformats.org/officeDocument/2006/relationships/image" Target="../media/image134.png"/><Relationship Id="rId12" Type="http://schemas.openxmlformats.org/officeDocument/2006/relationships/image" Target="../media/image137.png"/><Relationship Id="rId2" Type="http://schemas.openxmlformats.org/officeDocument/2006/relationships/image" Target="../media/image130.png"/><Relationship Id="rId16" Type="http://schemas.openxmlformats.org/officeDocument/2006/relationships/image" Target="../media/image90.png"/><Relationship Id="rId1" Type="http://schemas.openxmlformats.org/officeDocument/2006/relationships/slideLayout" Target="../slideLayouts/slideLayout2.xml"/><Relationship Id="rId6" Type="http://schemas.openxmlformats.org/officeDocument/2006/relationships/image" Target="../media/image133.png"/><Relationship Id="rId11" Type="http://schemas.openxmlformats.org/officeDocument/2006/relationships/image" Target="../media/image136.png"/><Relationship Id="rId5" Type="http://schemas.openxmlformats.org/officeDocument/2006/relationships/image" Target="../media/image132.png"/><Relationship Id="rId15" Type="http://schemas.openxmlformats.org/officeDocument/2006/relationships/image" Target="../media/image140.png"/><Relationship Id="rId10" Type="http://schemas.openxmlformats.org/officeDocument/2006/relationships/image" Target="../media/image13.png"/><Relationship Id="rId4" Type="http://schemas.openxmlformats.org/officeDocument/2006/relationships/image" Target="../media/image72.png"/><Relationship Id="rId9" Type="http://schemas.openxmlformats.org/officeDocument/2006/relationships/image" Target="../media/image135.png"/><Relationship Id="rId14" Type="http://schemas.openxmlformats.org/officeDocument/2006/relationships/image" Target="../media/image139.png"/></Relationships>
</file>

<file path=ppt/slides/_rels/slide1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143.png"/><Relationship Id="rId7" Type="http://schemas.openxmlformats.org/officeDocument/2006/relationships/image" Target="../media/image73.png"/><Relationship Id="rId12" Type="http://schemas.openxmlformats.org/officeDocument/2006/relationships/image" Target="../media/image149.png"/><Relationship Id="rId2" Type="http://schemas.openxmlformats.org/officeDocument/2006/relationships/image" Target="../media/image142.png"/><Relationship Id="rId1" Type="http://schemas.openxmlformats.org/officeDocument/2006/relationships/slideLayout" Target="../slideLayouts/slideLayout1.xml"/><Relationship Id="rId6" Type="http://schemas.openxmlformats.org/officeDocument/2006/relationships/image" Target="../media/image53.png"/><Relationship Id="rId11" Type="http://schemas.openxmlformats.org/officeDocument/2006/relationships/image" Target="../media/image148.png"/><Relationship Id="rId5" Type="http://schemas.openxmlformats.org/officeDocument/2006/relationships/image" Target="../media/image144.png"/><Relationship Id="rId10" Type="http://schemas.openxmlformats.org/officeDocument/2006/relationships/image" Target="../media/image147.png"/><Relationship Id="rId4" Type="http://schemas.openxmlformats.org/officeDocument/2006/relationships/image" Target="../media/image24.png"/><Relationship Id="rId9" Type="http://schemas.openxmlformats.org/officeDocument/2006/relationships/image" Target="../media/image146.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image" Target="../media/image20.png"/><Relationship Id="rId16" Type="http://schemas.openxmlformats.org/officeDocument/2006/relationships/image" Target="../media/image34.png"/><Relationship Id="rId1" Type="http://schemas.openxmlformats.org/officeDocument/2006/relationships/slideLayout" Target="../slideLayouts/slideLayout9.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4.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image" Target="../media/image37.png"/><Relationship Id="rId1" Type="http://schemas.openxmlformats.org/officeDocument/2006/relationships/slideLayout" Target="../slideLayouts/slideLayout10.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5.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3" Type="http://schemas.openxmlformats.org/officeDocument/2006/relationships/image" Target="../media/image52.png"/><Relationship Id="rId7" Type="http://schemas.openxmlformats.org/officeDocument/2006/relationships/image" Target="../media/image18.png"/><Relationship Id="rId12" Type="http://schemas.openxmlformats.org/officeDocument/2006/relationships/image" Target="../media/image60.png"/><Relationship Id="rId2"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55.png"/><Relationship Id="rId11" Type="http://schemas.openxmlformats.org/officeDocument/2006/relationships/image" Target="../media/image59.png"/><Relationship Id="rId5" Type="http://schemas.openxmlformats.org/officeDocument/2006/relationships/image" Target="../media/image54.png"/><Relationship Id="rId15" Type="http://schemas.openxmlformats.org/officeDocument/2006/relationships/image" Target="../media/image5.png"/><Relationship Id="rId10" Type="http://schemas.openxmlformats.org/officeDocument/2006/relationships/image" Target="../media/image58.png"/><Relationship Id="rId4" Type="http://schemas.openxmlformats.org/officeDocument/2006/relationships/image" Target="../media/image53.png"/><Relationship Id="rId9" Type="http://schemas.openxmlformats.org/officeDocument/2006/relationships/image" Target="../media/image57.png"/><Relationship Id="rId14" Type="http://schemas.openxmlformats.org/officeDocument/2006/relationships/image" Target="../media/image62.png"/></Relationships>
</file>

<file path=ppt/slides/_rels/slide6.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23.png"/><Relationship Id="rId7" Type="http://schemas.openxmlformats.org/officeDocument/2006/relationships/image" Target="../media/image67.png"/><Relationship Id="rId2" Type="http://schemas.openxmlformats.org/officeDocument/2006/relationships/image" Target="../media/image63.png"/><Relationship Id="rId1" Type="http://schemas.openxmlformats.org/officeDocument/2006/relationships/slideLayout" Target="../slideLayouts/slideLayout1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7.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8.png"/><Relationship Id="rId3" Type="http://schemas.openxmlformats.org/officeDocument/2006/relationships/image" Target="../media/image69.png"/><Relationship Id="rId7" Type="http://schemas.openxmlformats.org/officeDocument/2006/relationships/image" Target="../media/image73.png"/><Relationship Id="rId12" Type="http://schemas.openxmlformats.org/officeDocument/2006/relationships/image" Target="../media/image77.png"/><Relationship Id="rId2" Type="http://schemas.openxmlformats.org/officeDocument/2006/relationships/image" Target="../media/image21.png"/><Relationship Id="rId16" Type="http://schemas.openxmlformats.org/officeDocument/2006/relationships/image" Target="../media/image81.png"/><Relationship Id="rId1" Type="http://schemas.openxmlformats.org/officeDocument/2006/relationships/slideLayout" Target="../slideLayouts/slideLayout12.xml"/><Relationship Id="rId6" Type="http://schemas.openxmlformats.org/officeDocument/2006/relationships/image" Target="../media/image72.png"/><Relationship Id="rId11" Type="http://schemas.openxmlformats.org/officeDocument/2006/relationships/image" Target="../media/image68.png"/><Relationship Id="rId5" Type="http://schemas.openxmlformats.org/officeDocument/2006/relationships/image" Target="../media/image71.png"/><Relationship Id="rId15" Type="http://schemas.openxmlformats.org/officeDocument/2006/relationships/image" Target="../media/image80.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 Id="rId14" Type="http://schemas.openxmlformats.org/officeDocument/2006/relationships/image" Target="../media/image79.png"/></Relationships>
</file>

<file path=ppt/slides/_rels/slide8.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image" Target="../media/image82.png"/><Relationship Id="rId1" Type="http://schemas.openxmlformats.org/officeDocument/2006/relationships/slideLayout" Target="../slideLayouts/slideLayout6.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21"/>
          <p:cNvSpPr/>
          <p:nvPr/>
        </p:nvSpPr>
        <p:spPr>
          <a:xfrm>
            <a:off x="115910" y="-284400"/>
            <a:ext cx="10696680" cy="6017040"/>
          </a:xfrm>
          <a:custGeom>
            <a:avLst/>
            <a:gdLst/>
            <a:ahLst/>
            <a:cxnLst/>
            <a:rect l="0" t="0" r="r" b="b"/>
            <a:pathLst>
              <a:path w="29713" h="16714">
                <a:moveTo>
                  <a:pt x="0" y="0"/>
                </a:moveTo>
                <a:lnTo>
                  <a:pt x="29713" y="0"/>
                </a:lnTo>
                <a:lnTo>
                  <a:pt x="29713" y="16714"/>
                </a:lnTo>
                <a:lnTo>
                  <a:pt x="0" y="16714"/>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3" name="任意多边形: 形状 22"/>
          <p:cNvSpPr/>
          <p:nvPr/>
        </p:nvSpPr>
        <p:spPr>
          <a:xfrm>
            <a:off x="8189280" y="0"/>
            <a:ext cx="2507400" cy="2507040"/>
          </a:xfrm>
          <a:custGeom>
            <a:avLst/>
            <a:gdLst/>
            <a:ahLst/>
            <a:cxnLst/>
            <a:rect l="0" t="0" r="r" b="b"/>
            <a:pathLst>
              <a:path w="6965" h="6964">
                <a:moveTo>
                  <a:pt x="6965" y="6342"/>
                </a:moveTo>
                <a:cubicBezTo>
                  <a:pt x="6921" y="6368"/>
                  <a:pt x="6877" y="6392"/>
                  <a:pt x="6832" y="6416"/>
                </a:cubicBezTo>
                <a:cubicBezTo>
                  <a:pt x="6765" y="6452"/>
                  <a:pt x="6698" y="6486"/>
                  <a:pt x="6629" y="6519"/>
                </a:cubicBezTo>
                <a:cubicBezTo>
                  <a:pt x="6560" y="6551"/>
                  <a:pt x="6491" y="6582"/>
                  <a:pt x="6421" y="6611"/>
                </a:cubicBezTo>
                <a:cubicBezTo>
                  <a:pt x="6350" y="6640"/>
                  <a:pt x="6279" y="6667"/>
                  <a:pt x="6208" y="6693"/>
                </a:cubicBezTo>
                <a:cubicBezTo>
                  <a:pt x="6136" y="6719"/>
                  <a:pt x="6064" y="6742"/>
                  <a:pt x="5992" y="6765"/>
                </a:cubicBezTo>
                <a:cubicBezTo>
                  <a:pt x="5919" y="6787"/>
                  <a:pt x="5846" y="6807"/>
                  <a:pt x="5772" y="6825"/>
                </a:cubicBezTo>
                <a:cubicBezTo>
                  <a:pt x="5698" y="6844"/>
                  <a:pt x="5624" y="6860"/>
                  <a:pt x="5550" y="6875"/>
                </a:cubicBezTo>
                <a:cubicBezTo>
                  <a:pt x="5475" y="6890"/>
                  <a:pt x="5400" y="6903"/>
                  <a:pt x="5325" y="6914"/>
                </a:cubicBezTo>
                <a:cubicBezTo>
                  <a:pt x="5250" y="6925"/>
                  <a:pt x="5175" y="6935"/>
                  <a:pt x="5099" y="6942"/>
                </a:cubicBezTo>
                <a:cubicBezTo>
                  <a:pt x="5023" y="6950"/>
                  <a:pt x="4948" y="6955"/>
                  <a:pt x="4872" y="6959"/>
                </a:cubicBezTo>
                <a:cubicBezTo>
                  <a:pt x="4796" y="6963"/>
                  <a:pt x="4720" y="6964"/>
                  <a:pt x="4644" y="6964"/>
                </a:cubicBezTo>
                <a:cubicBezTo>
                  <a:pt x="4568" y="6964"/>
                  <a:pt x="4492" y="6963"/>
                  <a:pt x="4416" y="6959"/>
                </a:cubicBezTo>
                <a:cubicBezTo>
                  <a:pt x="4340" y="6955"/>
                  <a:pt x="4264" y="6950"/>
                  <a:pt x="4189" y="6942"/>
                </a:cubicBezTo>
                <a:cubicBezTo>
                  <a:pt x="4113" y="6935"/>
                  <a:pt x="4038" y="6925"/>
                  <a:pt x="3963" y="6914"/>
                </a:cubicBezTo>
                <a:cubicBezTo>
                  <a:pt x="3888" y="6903"/>
                  <a:pt x="3813" y="6890"/>
                  <a:pt x="3738" y="6875"/>
                </a:cubicBezTo>
                <a:cubicBezTo>
                  <a:pt x="3664" y="6860"/>
                  <a:pt x="3590" y="6844"/>
                  <a:pt x="3516" y="6825"/>
                </a:cubicBezTo>
                <a:cubicBezTo>
                  <a:pt x="3442" y="6807"/>
                  <a:pt x="3369" y="6787"/>
                  <a:pt x="3296" y="6765"/>
                </a:cubicBezTo>
                <a:cubicBezTo>
                  <a:pt x="3224" y="6742"/>
                  <a:pt x="3151" y="6719"/>
                  <a:pt x="3080" y="6693"/>
                </a:cubicBezTo>
                <a:cubicBezTo>
                  <a:pt x="3008" y="6667"/>
                  <a:pt x="2937" y="6640"/>
                  <a:pt x="2867" y="6611"/>
                </a:cubicBezTo>
                <a:cubicBezTo>
                  <a:pt x="2797" y="6582"/>
                  <a:pt x="2728" y="6551"/>
                  <a:pt x="2659" y="6519"/>
                </a:cubicBezTo>
                <a:cubicBezTo>
                  <a:pt x="2590" y="6486"/>
                  <a:pt x="2522" y="6452"/>
                  <a:pt x="2455" y="6416"/>
                </a:cubicBezTo>
                <a:cubicBezTo>
                  <a:pt x="2388" y="6380"/>
                  <a:pt x="2322" y="6343"/>
                  <a:pt x="2257" y="6304"/>
                </a:cubicBezTo>
                <a:cubicBezTo>
                  <a:pt x="2192" y="6265"/>
                  <a:pt x="2128" y="6224"/>
                  <a:pt x="2065" y="6182"/>
                </a:cubicBezTo>
                <a:cubicBezTo>
                  <a:pt x="2001" y="6140"/>
                  <a:pt x="1939" y="6096"/>
                  <a:pt x="1878" y="6051"/>
                </a:cubicBezTo>
                <a:cubicBezTo>
                  <a:pt x="1817" y="6006"/>
                  <a:pt x="1757" y="5959"/>
                  <a:pt x="1699" y="5911"/>
                </a:cubicBezTo>
                <a:cubicBezTo>
                  <a:pt x="1640" y="5862"/>
                  <a:pt x="1581" y="5813"/>
                  <a:pt x="1525" y="5762"/>
                </a:cubicBezTo>
                <a:cubicBezTo>
                  <a:pt x="1469" y="5711"/>
                  <a:pt x="1414" y="5658"/>
                  <a:pt x="1360" y="5605"/>
                </a:cubicBezTo>
                <a:cubicBezTo>
                  <a:pt x="1306" y="5551"/>
                  <a:pt x="1254" y="5496"/>
                  <a:pt x="1203" y="5440"/>
                </a:cubicBezTo>
                <a:cubicBezTo>
                  <a:pt x="1152" y="5383"/>
                  <a:pt x="1102" y="5326"/>
                  <a:pt x="1054" y="5267"/>
                </a:cubicBezTo>
                <a:cubicBezTo>
                  <a:pt x="1006" y="5208"/>
                  <a:pt x="959" y="5148"/>
                  <a:pt x="914" y="5087"/>
                </a:cubicBezTo>
                <a:cubicBezTo>
                  <a:pt x="869" y="5026"/>
                  <a:pt x="825" y="4964"/>
                  <a:pt x="783" y="4901"/>
                </a:cubicBezTo>
                <a:cubicBezTo>
                  <a:pt x="740" y="4838"/>
                  <a:pt x="700" y="4774"/>
                  <a:pt x="661" y="4709"/>
                </a:cubicBezTo>
                <a:cubicBezTo>
                  <a:pt x="622" y="4643"/>
                  <a:pt x="584" y="4577"/>
                  <a:pt x="548" y="4510"/>
                </a:cubicBezTo>
                <a:cubicBezTo>
                  <a:pt x="513" y="4443"/>
                  <a:pt x="479" y="4375"/>
                  <a:pt x="446" y="4307"/>
                </a:cubicBezTo>
                <a:cubicBezTo>
                  <a:pt x="414" y="4238"/>
                  <a:pt x="383" y="4169"/>
                  <a:pt x="354" y="4098"/>
                </a:cubicBezTo>
                <a:cubicBezTo>
                  <a:pt x="325" y="4028"/>
                  <a:pt x="297" y="3957"/>
                  <a:pt x="272" y="3886"/>
                </a:cubicBezTo>
                <a:cubicBezTo>
                  <a:pt x="246" y="3814"/>
                  <a:pt x="222" y="3742"/>
                  <a:pt x="200" y="3669"/>
                </a:cubicBezTo>
                <a:cubicBezTo>
                  <a:pt x="178" y="3597"/>
                  <a:pt x="158" y="3524"/>
                  <a:pt x="139" y="3449"/>
                </a:cubicBezTo>
                <a:cubicBezTo>
                  <a:pt x="121" y="3375"/>
                  <a:pt x="104" y="3301"/>
                  <a:pt x="89" y="3227"/>
                </a:cubicBezTo>
                <a:cubicBezTo>
                  <a:pt x="75" y="3152"/>
                  <a:pt x="62" y="3077"/>
                  <a:pt x="51" y="3002"/>
                </a:cubicBezTo>
                <a:cubicBezTo>
                  <a:pt x="39" y="2927"/>
                  <a:pt x="30" y="2851"/>
                  <a:pt x="23" y="2776"/>
                </a:cubicBezTo>
                <a:cubicBezTo>
                  <a:pt x="15" y="2700"/>
                  <a:pt x="10" y="2624"/>
                  <a:pt x="6" y="2549"/>
                </a:cubicBezTo>
                <a:cubicBezTo>
                  <a:pt x="2" y="2473"/>
                  <a:pt x="0" y="2397"/>
                  <a:pt x="0" y="2321"/>
                </a:cubicBezTo>
                <a:cubicBezTo>
                  <a:pt x="0" y="2245"/>
                  <a:pt x="2" y="2169"/>
                  <a:pt x="6" y="2093"/>
                </a:cubicBezTo>
                <a:cubicBezTo>
                  <a:pt x="10" y="2017"/>
                  <a:pt x="15" y="1941"/>
                  <a:pt x="23" y="1866"/>
                </a:cubicBezTo>
                <a:cubicBezTo>
                  <a:pt x="30" y="1790"/>
                  <a:pt x="39" y="1715"/>
                  <a:pt x="51" y="1640"/>
                </a:cubicBezTo>
                <a:cubicBezTo>
                  <a:pt x="62" y="1564"/>
                  <a:pt x="75" y="1490"/>
                  <a:pt x="89" y="1415"/>
                </a:cubicBezTo>
                <a:cubicBezTo>
                  <a:pt x="104" y="1341"/>
                  <a:pt x="121" y="1266"/>
                  <a:pt x="139" y="1193"/>
                </a:cubicBezTo>
                <a:cubicBezTo>
                  <a:pt x="158" y="1119"/>
                  <a:pt x="178" y="1046"/>
                  <a:pt x="200" y="973"/>
                </a:cubicBezTo>
                <a:cubicBezTo>
                  <a:pt x="222" y="900"/>
                  <a:pt x="246" y="828"/>
                  <a:pt x="272" y="757"/>
                </a:cubicBezTo>
                <a:cubicBezTo>
                  <a:pt x="297" y="685"/>
                  <a:pt x="325" y="614"/>
                  <a:pt x="354" y="544"/>
                </a:cubicBezTo>
                <a:cubicBezTo>
                  <a:pt x="383" y="474"/>
                  <a:pt x="414" y="405"/>
                  <a:pt x="446" y="336"/>
                </a:cubicBezTo>
                <a:cubicBezTo>
                  <a:pt x="479" y="267"/>
                  <a:pt x="513" y="199"/>
                  <a:pt x="548" y="132"/>
                </a:cubicBezTo>
                <a:cubicBezTo>
                  <a:pt x="572" y="88"/>
                  <a:pt x="597" y="43"/>
                  <a:pt x="622" y="0"/>
                </a:cubicBezTo>
                <a:lnTo>
                  <a:pt x="6965" y="0"/>
                </a:lnTo>
                <a:lnTo>
                  <a:pt x="6965" y="6342"/>
                </a:ln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 name="任意多边形: 形状 23"/>
          <p:cNvSpPr/>
          <p:nvPr/>
        </p:nvSpPr>
        <p:spPr>
          <a:xfrm>
            <a:off x="0" y="3927600"/>
            <a:ext cx="2089440" cy="2089440"/>
          </a:xfrm>
          <a:custGeom>
            <a:avLst/>
            <a:gdLst/>
            <a:ahLst/>
            <a:cxnLst/>
            <a:rect l="0" t="0" r="r" b="b"/>
            <a:pathLst>
              <a:path w="5804" h="5804">
                <a:moveTo>
                  <a:pt x="5804" y="3482"/>
                </a:moveTo>
                <a:cubicBezTo>
                  <a:pt x="5804" y="3539"/>
                  <a:pt x="5802" y="3596"/>
                  <a:pt x="5800" y="3653"/>
                </a:cubicBezTo>
                <a:cubicBezTo>
                  <a:pt x="5797" y="3710"/>
                  <a:pt x="5793" y="3767"/>
                  <a:pt x="5787" y="3824"/>
                </a:cubicBezTo>
                <a:cubicBezTo>
                  <a:pt x="5781" y="3881"/>
                  <a:pt x="5774" y="3937"/>
                  <a:pt x="5766" y="3994"/>
                </a:cubicBezTo>
                <a:cubicBezTo>
                  <a:pt x="5758" y="4050"/>
                  <a:pt x="5748" y="4106"/>
                  <a:pt x="5737" y="4162"/>
                </a:cubicBezTo>
                <a:cubicBezTo>
                  <a:pt x="5726" y="4218"/>
                  <a:pt x="5713" y="4273"/>
                  <a:pt x="5699" y="4329"/>
                </a:cubicBezTo>
                <a:cubicBezTo>
                  <a:pt x="5686" y="4384"/>
                  <a:pt x="5670" y="4439"/>
                  <a:pt x="5654" y="4493"/>
                </a:cubicBezTo>
                <a:cubicBezTo>
                  <a:pt x="5637" y="4548"/>
                  <a:pt x="5619" y="4602"/>
                  <a:pt x="5600" y="4656"/>
                </a:cubicBezTo>
                <a:cubicBezTo>
                  <a:pt x="5581" y="4709"/>
                  <a:pt x="5561" y="4762"/>
                  <a:pt x="5539" y="4815"/>
                </a:cubicBezTo>
                <a:cubicBezTo>
                  <a:pt x="5517" y="4868"/>
                  <a:pt x="5494" y="4920"/>
                  <a:pt x="5469" y="4971"/>
                </a:cubicBezTo>
                <a:cubicBezTo>
                  <a:pt x="5445" y="5023"/>
                  <a:pt x="5419" y="5074"/>
                  <a:pt x="5393" y="5124"/>
                </a:cubicBezTo>
                <a:cubicBezTo>
                  <a:pt x="5366" y="5174"/>
                  <a:pt x="5338" y="5224"/>
                  <a:pt x="5308" y="5273"/>
                </a:cubicBezTo>
                <a:cubicBezTo>
                  <a:pt x="5279" y="5322"/>
                  <a:pt x="5249" y="5370"/>
                  <a:pt x="5217" y="5417"/>
                </a:cubicBezTo>
                <a:cubicBezTo>
                  <a:pt x="5185" y="5464"/>
                  <a:pt x="5152" y="5511"/>
                  <a:pt x="5119" y="5557"/>
                </a:cubicBezTo>
                <a:cubicBezTo>
                  <a:pt x="5085" y="5603"/>
                  <a:pt x="5050" y="5647"/>
                  <a:pt x="5013" y="5692"/>
                </a:cubicBezTo>
                <a:cubicBezTo>
                  <a:pt x="4982" y="5730"/>
                  <a:pt x="4950" y="5767"/>
                  <a:pt x="4917" y="5804"/>
                </a:cubicBezTo>
                <a:lnTo>
                  <a:pt x="0" y="5804"/>
                </a:lnTo>
                <a:lnTo>
                  <a:pt x="0" y="886"/>
                </a:lnTo>
                <a:cubicBezTo>
                  <a:pt x="36" y="853"/>
                  <a:pt x="74" y="821"/>
                  <a:pt x="112" y="790"/>
                </a:cubicBezTo>
                <a:cubicBezTo>
                  <a:pt x="156" y="754"/>
                  <a:pt x="201" y="719"/>
                  <a:pt x="247" y="685"/>
                </a:cubicBezTo>
                <a:cubicBezTo>
                  <a:pt x="292" y="651"/>
                  <a:pt x="339" y="618"/>
                  <a:pt x="386" y="586"/>
                </a:cubicBezTo>
                <a:cubicBezTo>
                  <a:pt x="434" y="555"/>
                  <a:pt x="482" y="524"/>
                  <a:pt x="531" y="495"/>
                </a:cubicBezTo>
                <a:cubicBezTo>
                  <a:pt x="580" y="466"/>
                  <a:pt x="629" y="438"/>
                  <a:pt x="679" y="411"/>
                </a:cubicBezTo>
                <a:cubicBezTo>
                  <a:pt x="730" y="384"/>
                  <a:pt x="781" y="358"/>
                  <a:pt x="832" y="334"/>
                </a:cubicBezTo>
                <a:cubicBezTo>
                  <a:pt x="884" y="310"/>
                  <a:pt x="936" y="286"/>
                  <a:pt x="988" y="265"/>
                </a:cubicBezTo>
                <a:cubicBezTo>
                  <a:pt x="1041" y="243"/>
                  <a:pt x="1094" y="222"/>
                  <a:pt x="1148" y="203"/>
                </a:cubicBezTo>
                <a:cubicBezTo>
                  <a:pt x="1201" y="184"/>
                  <a:pt x="1256" y="166"/>
                  <a:pt x="1310" y="150"/>
                </a:cubicBezTo>
                <a:cubicBezTo>
                  <a:pt x="1365" y="133"/>
                  <a:pt x="1419" y="118"/>
                  <a:pt x="1475" y="104"/>
                </a:cubicBezTo>
                <a:cubicBezTo>
                  <a:pt x="1530" y="90"/>
                  <a:pt x="1586" y="78"/>
                  <a:pt x="1642" y="67"/>
                </a:cubicBezTo>
                <a:cubicBezTo>
                  <a:pt x="1697" y="55"/>
                  <a:pt x="1754" y="46"/>
                  <a:pt x="1810" y="37"/>
                </a:cubicBezTo>
                <a:cubicBezTo>
                  <a:pt x="1866" y="29"/>
                  <a:pt x="1923" y="22"/>
                  <a:pt x="1980" y="16"/>
                </a:cubicBezTo>
                <a:cubicBezTo>
                  <a:pt x="2036" y="11"/>
                  <a:pt x="2093" y="7"/>
                  <a:pt x="2150" y="4"/>
                </a:cubicBezTo>
                <a:cubicBezTo>
                  <a:pt x="2207" y="1"/>
                  <a:pt x="2264" y="0"/>
                  <a:pt x="2321" y="0"/>
                </a:cubicBezTo>
                <a:cubicBezTo>
                  <a:pt x="2378" y="0"/>
                  <a:pt x="2435" y="1"/>
                  <a:pt x="2492" y="4"/>
                </a:cubicBezTo>
                <a:cubicBezTo>
                  <a:pt x="2549" y="7"/>
                  <a:pt x="2605" y="11"/>
                  <a:pt x="2662" y="16"/>
                </a:cubicBezTo>
                <a:cubicBezTo>
                  <a:pt x="2719" y="22"/>
                  <a:pt x="2775" y="29"/>
                  <a:pt x="2832" y="37"/>
                </a:cubicBezTo>
                <a:cubicBezTo>
                  <a:pt x="2888" y="46"/>
                  <a:pt x="2945" y="55"/>
                  <a:pt x="3001" y="67"/>
                </a:cubicBezTo>
                <a:cubicBezTo>
                  <a:pt x="3057" y="78"/>
                  <a:pt x="3113" y="90"/>
                  <a:pt x="3168" y="104"/>
                </a:cubicBezTo>
                <a:cubicBezTo>
                  <a:pt x="3223" y="118"/>
                  <a:pt x="3278" y="133"/>
                  <a:pt x="3333" y="150"/>
                </a:cubicBezTo>
                <a:cubicBezTo>
                  <a:pt x="3387" y="166"/>
                  <a:pt x="3441" y="184"/>
                  <a:pt x="3495" y="203"/>
                </a:cubicBezTo>
                <a:cubicBezTo>
                  <a:pt x="3548" y="222"/>
                  <a:pt x="3602" y="243"/>
                  <a:pt x="3654" y="265"/>
                </a:cubicBezTo>
                <a:cubicBezTo>
                  <a:pt x="3707" y="286"/>
                  <a:pt x="3759" y="310"/>
                  <a:pt x="3811" y="334"/>
                </a:cubicBezTo>
                <a:cubicBezTo>
                  <a:pt x="3862" y="358"/>
                  <a:pt x="3913" y="384"/>
                  <a:pt x="3963" y="411"/>
                </a:cubicBezTo>
                <a:cubicBezTo>
                  <a:pt x="4013" y="438"/>
                  <a:pt x="4063" y="466"/>
                  <a:pt x="4112" y="495"/>
                </a:cubicBezTo>
                <a:cubicBezTo>
                  <a:pt x="4161" y="524"/>
                  <a:pt x="4209" y="555"/>
                  <a:pt x="4256" y="586"/>
                </a:cubicBezTo>
                <a:cubicBezTo>
                  <a:pt x="4304" y="618"/>
                  <a:pt x="4350" y="651"/>
                  <a:pt x="4396" y="685"/>
                </a:cubicBezTo>
                <a:cubicBezTo>
                  <a:pt x="4442" y="719"/>
                  <a:pt x="4487" y="754"/>
                  <a:pt x="4531" y="790"/>
                </a:cubicBezTo>
                <a:cubicBezTo>
                  <a:pt x="4575" y="826"/>
                  <a:pt x="4618" y="863"/>
                  <a:pt x="4660" y="902"/>
                </a:cubicBezTo>
                <a:cubicBezTo>
                  <a:pt x="4702" y="940"/>
                  <a:pt x="4744" y="979"/>
                  <a:pt x="4784" y="1019"/>
                </a:cubicBezTo>
                <a:cubicBezTo>
                  <a:pt x="4824" y="1060"/>
                  <a:pt x="4863" y="1101"/>
                  <a:pt x="4902" y="1143"/>
                </a:cubicBezTo>
                <a:cubicBezTo>
                  <a:pt x="4940" y="1185"/>
                  <a:pt x="4977" y="1229"/>
                  <a:pt x="5013" y="1273"/>
                </a:cubicBezTo>
                <a:cubicBezTo>
                  <a:pt x="5050" y="1317"/>
                  <a:pt x="5085" y="1362"/>
                  <a:pt x="5119" y="1407"/>
                </a:cubicBezTo>
                <a:cubicBezTo>
                  <a:pt x="5152" y="1453"/>
                  <a:pt x="5185" y="1500"/>
                  <a:pt x="5217" y="1547"/>
                </a:cubicBezTo>
                <a:cubicBezTo>
                  <a:pt x="5249" y="1595"/>
                  <a:pt x="5279" y="1643"/>
                  <a:pt x="5308" y="1692"/>
                </a:cubicBezTo>
                <a:cubicBezTo>
                  <a:pt x="5338" y="1740"/>
                  <a:pt x="5366" y="1790"/>
                  <a:pt x="5393" y="1840"/>
                </a:cubicBezTo>
                <a:cubicBezTo>
                  <a:pt x="5419" y="1890"/>
                  <a:pt x="5445" y="1941"/>
                  <a:pt x="5469" y="1993"/>
                </a:cubicBezTo>
                <a:cubicBezTo>
                  <a:pt x="5494" y="2044"/>
                  <a:pt x="5517" y="2096"/>
                  <a:pt x="5539" y="2149"/>
                </a:cubicBezTo>
                <a:cubicBezTo>
                  <a:pt x="5561" y="2202"/>
                  <a:pt x="5581" y="2255"/>
                  <a:pt x="5600" y="2309"/>
                </a:cubicBezTo>
                <a:cubicBezTo>
                  <a:pt x="5619" y="2362"/>
                  <a:pt x="5637" y="2416"/>
                  <a:pt x="5654" y="2471"/>
                </a:cubicBezTo>
                <a:cubicBezTo>
                  <a:pt x="5670" y="2525"/>
                  <a:pt x="5686" y="2580"/>
                  <a:pt x="5699" y="2636"/>
                </a:cubicBezTo>
                <a:cubicBezTo>
                  <a:pt x="5713" y="2691"/>
                  <a:pt x="5726" y="2746"/>
                  <a:pt x="5737" y="2802"/>
                </a:cubicBezTo>
                <a:cubicBezTo>
                  <a:pt x="5748" y="2858"/>
                  <a:pt x="5758" y="2914"/>
                  <a:pt x="5766" y="2971"/>
                </a:cubicBezTo>
                <a:cubicBezTo>
                  <a:pt x="5774" y="3027"/>
                  <a:pt x="5781" y="3084"/>
                  <a:pt x="5787" y="3140"/>
                </a:cubicBezTo>
                <a:cubicBezTo>
                  <a:pt x="5793" y="3197"/>
                  <a:pt x="5797" y="3254"/>
                  <a:pt x="5800" y="3311"/>
                </a:cubicBezTo>
                <a:cubicBezTo>
                  <a:pt x="5802" y="3368"/>
                  <a:pt x="5804" y="3425"/>
                  <a:pt x="5804" y="3482"/>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5" name="图片 24"/>
          <p:cNvPicPr/>
          <p:nvPr/>
        </p:nvPicPr>
        <p:blipFill>
          <a:blip r:embed="rId2"/>
          <a:stretch/>
        </p:blipFill>
        <p:spPr>
          <a:xfrm>
            <a:off x="534960" y="300960"/>
            <a:ext cx="1069200" cy="1102680"/>
          </a:xfrm>
          <a:prstGeom prst="rect">
            <a:avLst/>
          </a:prstGeom>
          <a:noFill/>
          <a:ln w="0">
            <a:noFill/>
          </a:ln>
        </p:spPr>
      </p:pic>
      <p:pic>
        <p:nvPicPr>
          <p:cNvPr id="26" name="图片 25"/>
          <p:cNvPicPr/>
          <p:nvPr/>
        </p:nvPicPr>
        <p:blipFill>
          <a:blip r:embed="rId3"/>
          <a:stretch/>
        </p:blipFill>
        <p:spPr>
          <a:xfrm>
            <a:off x="8289720" y="4587840"/>
            <a:ext cx="801720" cy="826920"/>
          </a:xfrm>
          <a:prstGeom prst="rect">
            <a:avLst/>
          </a:prstGeom>
          <a:noFill/>
          <a:ln w="0">
            <a:noFill/>
          </a:ln>
        </p:spPr>
      </p:pic>
      <p:pic>
        <p:nvPicPr>
          <p:cNvPr id="27" name="图片 26"/>
          <p:cNvPicPr/>
          <p:nvPr/>
        </p:nvPicPr>
        <p:blipFill>
          <a:blip r:embed="rId4"/>
          <a:stretch/>
        </p:blipFill>
        <p:spPr>
          <a:xfrm>
            <a:off x="9025200" y="1805040"/>
            <a:ext cx="601200" cy="618120"/>
          </a:xfrm>
          <a:prstGeom prst="rect">
            <a:avLst/>
          </a:prstGeom>
          <a:noFill/>
          <a:ln w="0">
            <a:noFill/>
          </a:ln>
        </p:spPr>
      </p:pic>
      <p:sp>
        <p:nvSpPr>
          <p:cNvPr id="28" name="文本框 27"/>
          <p:cNvSpPr txBox="1"/>
          <p:nvPr/>
        </p:nvSpPr>
        <p:spPr>
          <a:xfrm>
            <a:off x="4518720" y="5599080"/>
            <a:ext cx="49140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 2024 </a:t>
            </a:r>
            <a:endParaRPr lang="en-US" sz="920" b="0" u="none" strike="noStrike">
              <a:solidFill>
                <a:srgbClr val="000000"/>
              </a:solidFill>
              <a:effectLst/>
              <a:uFillTx/>
              <a:latin typeface="Times New Roman"/>
            </a:endParaRPr>
          </a:p>
        </p:txBody>
      </p:sp>
      <p:sp>
        <p:nvSpPr>
          <p:cNvPr id="29" name="文本框 28"/>
          <p:cNvSpPr txBox="1"/>
          <p:nvPr/>
        </p:nvSpPr>
        <p:spPr>
          <a:xfrm>
            <a:off x="5007960" y="5595120"/>
            <a:ext cx="117432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智能邮件系统课程演示</a:t>
            </a:r>
            <a:endParaRPr lang="en-US" sz="920" b="0" u="none" strike="noStrike">
              <a:solidFill>
                <a:srgbClr val="000000"/>
              </a:solidFill>
              <a:effectLst/>
              <a:uFillTx/>
              <a:latin typeface="Times New Roman"/>
            </a:endParaRPr>
          </a:p>
        </p:txBody>
      </p:sp>
      <p:sp>
        <p:nvSpPr>
          <p:cNvPr id="30" name="文本框 29"/>
          <p:cNvSpPr txBox="1"/>
          <p:nvPr/>
        </p:nvSpPr>
        <p:spPr>
          <a:xfrm>
            <a:off x="3881520" y="1063080"/>
            <a:ext cx="3009240" cy="632880"/>
          </a:xfrm>
          <a:prstGeom prst="rect">
            <a:avLst/>
          </a:prstGeom>
          <a:noFill/>
          <a:ln w="0">
            <a:noFill/>
          </a:ln>
        </p:spPr>
        <p:txBody>
          <a:bodyPr wrap="none" lIns="0" tIns="0" rIns="0" bIns="0" anchor="t">
            <a:spAutoFit/>
          </a:bodyPr>
          <a:lstStyle/>
          <a:p>
            <a:r>
              <a:rPr lang="zh-CN" sz="3950" b="0" u="none" strike="noStrike">
                <a:solidFill>
                  <a:srgbClr val="FFFFFF"/>
                </a:solidFill>
                <a:effectLst/>
                <a:uFillTx/>
                <a:latin typeface="WenQuanYiZenHei"/>
                <a:ea typeface="WenQuanYiZenHei"/>
              </a:rPr>
              <a:t>智能邮件助理</a:t>
            </a:r>
            <a:endParaRPr lang="en-US" sz="3950" b="0" u="none" strike="noStrike">
              <a:solidFill>
                <a:srgbClr val="000000"/>
              </a:solidFill>
              <a:effectLst/>
              <a:uFillTx/>
              <a:latin typeface="Times New Roman"/>
            </a:endParaRPr>
          </a:p>
        </p:txBody>
      </p:sp>
      <p:sp>
        <p:nvSpPr>
          <p:cNvPr id="31" name="任意多边形: 形状 30"/>
          <p:cNvSpPr/>
          <p:nvPr/>
        </p:nvSpPr>
        <p:spPr>
          <a:xfrm>
            <a:off x="2222640" y="2724120"/>
            <a:ext cx="6251400" cy="668880"/>
          </a:xfrm>
          <a:custGeom>
            <a:avLst/>
            <a:gdLst/>
            <a:ahLst/>
            <a:cxnLst/>
            <a:rect l="0" t="0" r="r" b="b"/>
            <a:pathLst>
              <a:path w="17365" h="1858">
                <a:moveTo>
                  <a:pt x="0" y="1672"/>
                </a:moveTo>
                <a:lnTo>
                  <a:pt x="0" y="186"/>
                </a:lnTo>
                <a:cubicBezTo>
                  <a:pt x="0" y="173"/>
                  <a:pt x="1" y="161"/>
                  <a:pt x="4" y="149"/>
                </a:cubicBezTo>
                <a:cubicBezTo>
                  <a:pt x="6" y="137"/>
                  <a:pt x="10" y="126"/>
                  <a:pt x="14" y="115"/>
                </a:cubicBezTo>
                <a:cubicBezTo>
                  <a:pt x="19" y="103"/>
                  <a:pt x="25" y="93"/>
                  <a:pt x="31"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17179" y="0"/>
                </a:lnTo>
                <a:cubicBezTo>
                  <a:pt x="17191" y="0"/>
                  <a:pt x="17203" y="1"/>
                  <a:pt x="17215" y="4"/>
                </a:cubicBezTo>
                <a:cubicBezTo>
                  <a:pt x="17227" y="6"/>
                  <a:pt x="17239" y="9"/>
                  <a:pt x="17250" y="14"/>
                </a:cubicBezTo>
                <a:cubicBezTo>
                  <a:pt x="17261" y="19"/>
                  <a:pt x="17272" y="24"/>
                  <a:pt x="17282" y="31"/>
                </a:cubicBezTo>
                <a:cubicBezTo>
                  <a:pt x="17292" y="38"/>
                  <a:pt x="17302" y="46"/>
                  <a:pt x="17310" y="54"/>
                </a:cubicBezTo>
                <a:cubicBezTo>
                  <a:pt x="17319" y="63"/>
                  <a:pt x="17326" y="72"/>
                  <a:pt x="17333" y="82"/>
                </a:cubicBezTo>
                <a:cubicBezTo>
                  <a:pt x="17340" y="93"/>
                  <a:pt x="17346" y="103"/>
                  <a:pt x="17350" y="115"/>
                </a:cubicBezTo>
                <a:cubicBezTo>
                  <a:pt x="17355" y="126"/>
                  <a:pt x="17359" y="137"/>
                  <a:pt x="17361" y="149"/>
                </a:cubicBezTo>
                <a:cubicBezTo>
                  <a:pt x="17363" y="161"/>
                  <a:pt x="17365" y="173"/>
                  <a:pt x="17365" y="186"/>
                </a:cubicBezTo>
                <a:lnTo>
                  <a:pt x="17365" y="1672"/>
                </a:lnTo>
                <a:cubicBezTo>
                  <a:pt x="17365" y="1684"/>
                  <a:pt x="17363" y="1697"/>
                  <a:pt x="17361" y="1709"/>
                </a:cubicBezTo>
                <a:cubicBezTo>
                  <a:pt x="17359" y="1720"/>
                  <a:pt x="17355" y="1732"/>
                  <a:pt x="17350" y="1743"/>
                </a:cubicBezTo>
                <a:cubicBezTo>
                  <a:pt x="17346" y="1755"/>
                  <a:pt x="17340" y="1765"/>
                  <a:pt x="17333" y="1775"/>
                </a:cubicBezTo>
                <a:cubicBezTo>
                  <a:pt x="17326" y="1786"/>
                  <a:pt x="17319" y="1795"/>
                  <a:pt x="17310" y="1804"/>
                </a:cubicBezTo>
                <a:cubicBezTo>
                  <a:pt x="17302" y="1812"/>
                  <a:pt x="17292" y="1820"/>
                  <a:pt x="17282" y="1827"/>
                </a:cubicBezTo>
                <a:cubicBezTo>
                  <a:pt x="17272" y="1833"/>
                  <a:pt x="17261" y="1839"/>
                  <a:pt x="17250" y="1844"/>
                </a:cubicBezTo>
                <a:cubicBezTo>
                  <a:pt x="17239" y="1849"/>
                  <a:pt x="17227" y="1852"/>
                  <a:pt x="17215" y="1854"/>
                </a:cubicBezTo>
                <a:cubicBezTo>
                  <a:pt x="17203" y="1857"/>
                  <a:pt x="17191" y="1858"/>
                  <a:pt x="17179" y="1858"/>
                </a:cubicBezTo>
                <a:lnTo>
                  <a:pt x="186" y="1858"/>
                </a:lnTo>
                <a:cubicBezTo>
                  <a:pt x="174" y="1858"/>
                  <a:pt x="162" y="1857"/>
                  <a:pt x="150" y="1854"/>
                </a:cubicBezTo>
                <a:cubicBezTo>
                  <a:pt x="138" y="1852"/>
                  <a:pt x="126" y="1849"/>
                  <a:pt x="115" y="1844"/>
                </a:cubicBezTo>
                <a:cubicBezTo>
                  <a:pt x="104" y="1839"/>
                  <a:pt x="93" y="1833"/>
                  <a:pt x="83" y="1827"/>
                </a:cubicBezTo>
                <a:cubicBezTo>
                  <a:pt x="73" y="1820"/>
                  <a:pt x="63" y="1812"/>
                  <a:pt x="55" y="1804"/>
                </a:cubicBezTo>
                <a:cubicBezTo>
                  <a:pt x="46" y="1795"/>
                  <a:pt x="38" y="1786"/>
                  <a:pt x="31" y="1775"/>
                </a:cubicBezTo>
                <a:cubicBezTo>
                  <a:pt x="25" y="1765"/>
                  <a:pt x="19" y="1755"/>
                  <a:pt x="14" y="1743"/>
                </a:cubicBezTo>
                <a:cubicBezTo>
                  <a:pt x="10" y="1732"/>
                  <a:pt x="6" y="1720"/>
                  <a:pt x="4" y="1709"/>
                </a:cubicBezTo>
                <a:cubicBezTo>
                  <a:pt x="1" y="1697"/>
                  <a:pt x="0" y="1684"/>
                  <a:pt x="0" y="1672"/>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 name="文本框 31"/>
          <p:cNvSpPr txBox="1"/>
          <p:nvPr/>
        </p:nvSpPr>
        <p:spPr>
          <a:xfrm>
            <a:off x="4345560" y="1878480"/>
            <a:ext cx="2004840" cy="504720"/>
          </a:xfrm>
          <a:prstGeom prst="rect">
            <a:avLst/>
          </a:prstGeom>
          <a:noFill/>
          <a:ln w="0">
            <a:noFill/>
          </a:ln>
        </p:spPr>
        <p:txBody>
          <a:bodyPr wrap="none" lIns="0" tIns="0" rIns="0" bIns="0" anchor="t">
            <a:spAutoFit/>
          </a:bodyPr>
          <a:lstStyle/>
          <a:p>
            <a:r>
              <a:rPr lang="zh-CN" sz="3160" b="0" u="none" strike="noStrike">
                <a:solidFill>
                  <a:srgbClr val="4DA6FF"/>
                </a:solidFill>
                <a:effectLst/>
                <a:uFillTx/>
                <a:latin typeface="WenQuanYiZenHei"/>
                <a:ea typeface="WenQuanYiZenHei"/>
              </a:rPr>
              <a:t>设计与实现</a:t>
            </a:r>
            <a:endParaRPr lang="en-US" sz="3160" b="0" u="none" strike="noStrike">
              <a:solidFill>
                <a:srgbClr val="000000"/>
              </a:solidFill>
              <a:effectLst/>
              <a:uFillTx/>
              <a:latin typeface="Times New Roman"/>
            </a:endParaRPr>
          </a:p>
        </p:txBody>
      </p:sp>
      <p:pic>
        <p:nvPicPr>
          <p:cNvPr id="33" name="图片 32"/>
          <p:cNvPicPr/>
          <p:nvPr/>
        </p:nvPicPr>
        <p:blipFill>
          <a:blip r:embed="rId5"/>
          <a:stretch/>
        </p:blipFill>
        <p:spPr>
          <a:xfrm>
            <a:off x="2883240" y="3935880"/>
            <a:ext cx="342360" cy="300600"/>
          </a:xfrm>
          <a:prstGeom prst="rect">
            <a:avLst/>
          </a:prstGeom>
          <a:noFill/>
          <a:ln w="0">
            <a:noFill/>
          </a:ln>
        </p:spPr>
      </p:pic>
      <p:sp>
        <p:nvSpPr>
          <p:cNvPr id="34" name="文本框 33"/>
          <p:cNvSpPr txBox="1"/>
          <p:nvPr/>
        </p:nvSpPr>
        <p:spPr>
          <a:xfrm>
            <a:off x="2423520" y="2955960"/>
            <a:ext cx="58680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通过大语言模型集成，实现邮件分类、处理、自动回复与个性化优化的智能系统</a:t>
            </a:r>
            <a:endParaRPr lang="en-US" sz="1320" b="0" u="none" strike="noStrike">
              <a:solidFill>
                <a:srgbClr val="000000"/>
              </a:solidFill>
              <a:effectLst/>
              <a:uFillTx/>
              <a:latin typeface="Times New Roman"/>
            </a:endParaRPr>
          </a:p>
        </p:txBody>
      </p:sp>
      <p:pic>
        <p:nvPicPr>
          <p:cNvPr id="35" name="图片 34"/>
          <p:cNvPicPr/>
          <p:nvPr/>
        </p:nvPicPr>
        <p:blipFill>
          <a:blip r:embed="rId6"/>
          <a:stretch/>
        </p:blipFill>
        <p:spPr>
          <a:xfrm>
            <a:off x="4847040" y="3935880"/>
            <a:ext cx="300600" cy="300600"/>
          </a:xfrm>
          <a:prstGeom prst="rect">
            <a:avLst/>
          </a:prstGeom>
          <a:noFill/>
          <a:ln w="0">
            <a:noFill/>
          </a:ln>
        </p:spPr>
      </p:pic>
      <p:sp>
        <p:nvSpPr>
          <p:cNvPr id="36" name="文本框 35"/>
          <p:cNvSpPr txBox="1"/>
          <p:nvPr/>
        </p:nvSpPr>
        <p:spPr>
          <a:xfrm>
            <a:off x="2582280" y="434160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任务分类与优先级</a:t>
            </a:r>
            <a:endParaRPr lang="en-US" sz="920" b="0" u="none" strike="noStrike">
              <a:solidFill>
                <a:srgbClr val="000000"/>
              </a:solidFill>
              <a:effectLst/>
              <a:uFillTx/>
              <a:latin typeface="Times New Roman"/>
            </a:endParaRPr>
          </a:p>
        </p:txBody>
      </p:sp>
      <p:pic>
        <p:nvPicPr>
          <p:cNvPr id="37" name="图片 36"/>
          <p:cNvPicPr/>
          <p:nvPr/>
        </p:nvPicPr>
        <p:blipFill>
          <a:blip r:embed="rId7"/>
          <a:stretch/>
        </p:blipFill>
        <p:spPr>
          <a:xfrm>
            <a:off x="6200640" y="3935880"/>
            <a:ext cx="300600" cy="300600"/>
          </a:xfrm>
          <a:prstGeom prst="rect">
            <a:avLst/>
          </a:prstGeom>
          <a:noFill/>
          <a:ln w="0">
            <a:noFill/>
          </a:ln>
        </p:spPr>
      </p:pic>
      <p:sp>
        <p:nvSpPr>
          <p:cNvPr id="38" name="文本框 37"/>
          <p:cNvSpPr txBox="1"/>
          <p:nvPr/>
        </p:nvSpPr>
        <p:spPr>
          <a:xfrm>
            <a:off x="4587840" y="434160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高并发处理架构</a:t>
            </a:r>
            <a:endParaRPr lang="en-US" sz="920" b="0" u="none" strike="noStrike">
              <a:solidFill>
                <a:srgbClr val="000000"/>
              </a:solidFill>
              <a:effectLst/>
              <a:uFillTx/>
              <a:latin typeface="Times New Roman"/>
            </a:endParaRPr>
          </a:p>
        </p:txBody>
      </p:sp>
      <p:pic>
        <p:nvPicPr>
          <p:cNvPr id="39" name="图片 38"/>
          <p:cNvPicPr/>
          <p:nvPr/>
        </p:nvPicPr>
        <p:blipFill>
          <a:blip r:embed="rId8"/>
          <a:stretch/>
        </p:blipFill>
        <p:spPr>
          <a:xfrm>
            <a:off x="7521120" y="3935880"/>
            <a:ext cx="375840" cy="300600"/>
          </a:xfrm>
          <a:prstGeom prst="rect">
            <a:avLst/>
          </a:prstGeom>
          <a:noFill/>
          <a:ln w="0">
            <a:noFill/>
          </a:ln>
        </p:spPr>
      </p:pic>
      <p:sp>
        <p:nvSpPr>
          <p:cNvPr id="40" name="文本框 39"/>
          <p:cNvSpPr txBox="1"/>
          <p:nvPr/>
        </p:nvSpPr>
        <p:spPr>
          <a:xfrm>
            <a:off x="5941440" y="434160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大语言模型集成</a:t>
            </a:r>
            <a:endParaRPr lang="en-US" sz="920" b="0" u="none" strike="noStrike">
              <a:solidFill>
                <a:srgbClr val="000000"/>
              </a:solidFill>
              <a:effectLst/>
              <a:uFillTx/>
              <a:latin typeface="Times New Roman"/>
            </a:endParaRPr>
          </a:p>
        </p:txBody>
      </p:sp>
      <p:sp>
        <p:nvSpPr>
          <p:cNvPr id="41" name="文本框 40"/>
          <p:cNvSpPr txBox="1"/>
          <p:nvPr/>
        </p:nvSpPr>
        <p:spPr>
          <a:xfrm>
            <a:off x="7295400" y="434160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个性化邮件生成</a:t>
            </a:r>
            <a:endParaRPr lang="en-US" sz="920" b="0" u="none" strike="noStrike">
              <a:solidFill>
                <a:srgbClr val="000000"/>
              </a:solidFill>
              <a:effectLst/>
              <a:uFillTx/>
              <a:latin typeface="Times New Roman"/>
            </a:endParaRPr>
          </a:p>
        </p:txBody>
      </p:sp>
      <p:sp>
        <p:nvSpPr>
          <p:cNvPr id="2" name="文本框 1">
            <a:extLst>
              <a:ext uri="{FF2B5EF4-FFF2-40B4-BE49-F238E27FC236}">
                <a16:creationId xmlns:a16="http://schemas.microsoft.com/office/drawing/2014/main" id="{A38667F3-F778-24D8-CD83-54BA8F08E867}"/>
              </a:ext>
            </a:extLst>
          </p:cNvPr>
          <p:cNvSpPr txBox="1"/>
          <p:nvPr/>
        </p:nvSpPr>
        <p:spPr>
          <a:xfrm>
            <a:off x="3959630" y="-144970"/>
            <a:ext cx="3009240" cy="1015663"/>
          </a:xfrm>
          <a:prstGeom prst="rect">
            <a:avLst/>
          </a:prstGeom>
          <a:noFill/>
        </p:spPr>
        <p:txBody>
          <a:bodyPr wrap="square" rtlCol="0">
            <a:spAutoFit/>
          </a:bodyPr>
          <a:lstStyle/>
          <a:p>
            <a:r>
              <a:rPr lang="zh-CN" altLang="en-US" sz="6000" dirty="0">
                <a:solidFill>
                  <a:schemeClr val="bg1"/>
                </a:solidFill>
              </a:rPr>
              <a:t>第 </a:t>
            </a:r>
            <a:r>
              <a:rPr lang="en-US" altLang="zh-CN" sz="6000" dirty="0">
                <a:solidFill>
                  <a:schemeClr val="bg1"/>
                </a:solidFill>
              </a:rPr>
              <a:t>8 </a:t>
            </a:r>
            <a:r>
              <a:rPr lang="zh-CN" altLang="en-US" sz="6000" dirty="0">
                <a:solidFill>
                  <a:schemeClr val="bg1"/>
                </a:solidFill>
              </a:rPr>
              <a:t>章</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任意多边形: 形状 592"/>
          <p:cNvSpPr/>
          <p:nvPr/>
        </p:nvSpPr>
        <p:spPr>
          <a:xfrm>
            <a:off x="0" y="0"/>
            <a:ext cx="10696680" cy="6986520"/>
          </a:xfrm>
          <a:custGeom>
            <a:avLst/>
            <a:gdLst/>
            <a:ahLst/>
            <a:cxnLst/>
            <a:rect l="0" t="0" r="r" b="b"/>
            <a:pathLst>
              <a:path w="29713" h="19407">
                <a:moveTo>
                  <a:pt x="0" y="0"/>
                </a:moveTo>
                <a:lnTo>
                  <a:pt x="29713" y="0"/>
                </a:lnTo>
                <a:lnTo>
                  <a:pt x="29713" y="19407"/>
                </a:lnTo>
                <a:lnTo>
                  <a:pt x="0" y="19407"/>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94" name="任意多边形: 形状 593"/>
          <p:cNvSpPr/>
          <p:nvPr/>
        </p:nvSpPr>
        <p:spPr>
          <a:xfrm>
            <a:off x="401040" y="1036080"/>
            <a:ext cx="3760920" cy="1905480"/>
          </a:xfrm>
          <a:custGeom>
            <a:avLst/>
            <a:gdLst/>
            <a:ahLst/>
            <a:cxnLst/>
            <a:rect l="0" t="0" r="r" b="b"/>
            <a:pathLst>
              <a:path w="10447" h="5293">
                <a:moveTo>
                  <a:pt x="0" y="5108"/>
                </a:moveTo>
                <a:lnTo>
                  <a:pt x="0" y="186"/>
                </a:lnTo>
                <a:cubicBezTo>
                  <a:pt x="0" y="173"/>
                  <a:pt x="1" y="161"/>
                  <a:pt x="3" y="149"/>
                </a:cubicBezTo>
                <a:cubicBezTo>
                  <a:pt x="6" y="137"/>
                  <a:pt x="9" y="126"/>
                  <a:pt x="14" y="115"/>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10261" y="0"/>
                </a:lnTo>
                <a:cubicBezTo>
                  <a:pt x="10273" y="0"/>
                  <a:pt x="10285" y="1"/>
                  <a:pt x="10297" y="3"/>
                </a:cubicBezTo>
                <a:cubicBezTo>
                  <a:pt x="10309" y="6"/>
                  <a:pt x="10321" y="9"/>
                  <a:pt x="10332" y="14"/>
                </a:cubicBezTo>
                <a:cubicBezTo>
                  <a:pt x="10343" y="19"/>
                  <a:pt x="10354" y="24"/>
                  <a:pt x="10364" y="31"/>
                </a:cubicBezTo>
                <a:cubicBezTo>
                  <a:pt x="10374" y="38"/>
                  <a:pt x="10384" y="46"/>
                  <a:pt x="10392" y="54"/>
                </a:cubicBezTo>
                <a:cubicBezTo>
                  <a:pt x="10401" y="63"/>
                  <a:pt x="10409" y="72"/>
                  <a:pt x="10415" y="82"/>
                </a:cubicBezTo>
                <a:cubicBezTo>
                  <a:pt x="10422" y="93"/>
                  <a:pt x="10428" y="103"/>
                  <a:pt x="10432" y="115"/>
                </a:cubicBezTo>
                <a:cubicBezTo>
                  <a:pt x="10437" y="126"/>
                  <a:pt x="10441" y="137"/>
                  <a:pt x="10443" y="149"/>
                </a:cubicBezTo>
                <a:cubicBezTo>
                  <a:pt x="10445" y="161"/>
                  <a:pt x="10447" y="173"/>
                  <a:pt x="10447" y="186"/>
                </a:cubicBezTo>
                <a:lnTo>
                  <a:pt x="10447" y="5108"/>
                </a:lnTo>
                <a:cubicBezTo>
                  <a:pt x="10447" y="5120"/>
                  <a:pt x="10445" y="5132"/>
                  <a:pt x="10443" y="5144"/>
                </a:cubicBezTo>
                <a:cubicBezTo>
                  <a:pt x="10441" y="5156"/>
                  <a:pt x="10437" y="5168"/>
                  <a:pt x="10432" y="5179"/>
                </a:cubicBezTo>
                <a:cubicBezTo>
                  <a:pt x="10428" y="5190"/>
                  <a:pt x="10422" y="5201"/>
                  <a:pt x="10415" y="5211"/>
                </a:cubicBezTo>
                <a:cubicBezTo>
                  <a:pt x="10409" y="5221"/>
                  <a:pt x="10401" y="5230"/>
                  <a:pt x="10392" y="5239"/>
                </a:cubicBezTo>
                <a:cubicBezTo>
                  <a:pt x="10384" y="5248"/>
                  <a:pt x="10374" y="5255"/>
                  <a:pt x="10364" y="5262"/>
                </a:cubicBezTo>
                <a:cubicBezTo>
                  <a:pt x="10354" y="5269"/>
                  <a:pt x="10343" y="5275"/>
                  <a:pt x="10332" y="5279"/>
                </a:cubicBezTo>
                <a:cubicBezTo>
                  <a:pt x="10321" y="5284"/>
                  <a:pt x="10309" y="5288"/>
                  <a:pt x="10297" y="5290"/>
                </a:cubicBezTo>
                <a:cubicBezTo>
                  <a:pt x="10285" y="5292"/>
                  <a:pt x="10273" y="5293"/>
                  <a:pt x="10261" y="5293"/>
                </a:cubicBezTo>
                <a:lnTo>
                  <a:pt x="185" y="5293"/>
                </a:lnTo>
                <a:cubicBezTo>
                  <a:pt x="173" y="5293"/>
                  <a:pt x="161" y="5292"/>
                  <a:pt x="149" y="5290"/>
                </a:cubicBezTo>
                <a:cubicBezTo>
                  <a:pt x="137" y="5288"/>
                  <a:pt x="126" y="5284"/>
                  <a:pt x="114" y="5279"/>
                </a:cubicBezTo>
                <a:cubicBezTo>
                  <a:pt x="103" y="5275"/>
                  <a:pt x="92" y="5269"/>
                  <a:pt x="82" y="5262"/>
                </a:cubicBezTo>
                <a:cubicBezTo>
                  <a:pt x="72" y="5255"/>
                  <a:pt x="63" y="5248"/>
                  <a:pt x="54" y="5239"/>
                </a:cubicBezTo>
                <a:cubicBezTo>
                  <a:pt x="45" y="5230"/>
                  <a:pt x="38" y="5221"/>
                  <a:pt x="31" y="5211"/>
                </a:cubicBezTo>
                <a:cubicBezTo>
                  <a:pt x="24" y="5201"/>
                  <a:pt x="19" y="5190"/>
                  <a:pt x="14" y="5179"/>
                </a:cubicBezTo>
                <a:cubicBezTo>
                  <a:pt x="9" y="5168"/>
                  <a:pt x="6" y="5156"/>
                  <a:pt x="3" y="5144"/>
                </a:cubicBezTo>
                <a:cubicBezTo>
                  <a:pt x="1" y="5132"/>
                  <a:pt x="0" y="5120"/>
                  <a:pt x="0" y="5108"/>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95" name="任意多边形: 形状 594"/>
          <p:cNvSpPr/>
          <p:nvPr/>
        </p:nvSpPr>
        <p:spPr>
          <a:xfrm>
            <a:off x="401040" y="3142080"/>
            <a:ext cx="3760920" cy="1905480"/>
          </a:xfrm>
          <a:custGeom>
            <a:avLst/>
            <a:gdLst/>
            <a:ahLst/>
            <a:cxnLst/>
            <a:rect l="0" t="0" r="r" b="b"/>
            <a:pathLst>
              <a:path w="10447" h="5293">
                <a:moveTo>
                  <a:pt x="0" y="5107"/>
                </a:moveTo>
                <a:lnTo>
                  <a:pt x="0" y="185"/>
                </a:lnTo>
                <a:cubicBezTo>
                  <a:pt x="0" y="173"/>
                  <a:pt x="1" y="161"/>
                  <a:pt x="3" y="149"/>
                </a:cubicBezTo>
                <a:cubicBezTo>
                  <a:pt x="6" y="137"/>
                  <a:pt x="9" y="126"/>
                  <a:pt x="14" y="114"/>
                </a:cubicBezTo>
                <a:cubicBezTo>
                  <a:pt x="19"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10261" y="0"/>
                </a:lnTo>
                <a:cubicBezTo>
                  <a:pt x="10273" y="0"/>
                  <a:pt x="10285" y="1"/>
                  <a:pt x="10297" y="3"/>
                </a:cubicBezTo>
                <a:cubicBezTo>
                  <a:pt x="10309" y="6"/>
                  <a:pt x="10321" y="9"/>
                  <a:pt x="10332" y="14"/>
                </a:cubicBezTo>
                <a:cubicBezTo>
                  <a:pt x="10343" y="18"/>
                  <a:pt x="10354" y="24"/>
                  <a:pt x="10364" y="31"/>
                </a:cubicBezTo>
                <a:cubicBezTo>
                  <a:pt x="10374" y="38"/>
                  <a:pt x="10384" y="45"/>
                  <a:pt x="10392" y="54"/>
                </a:cubicBezTo>
                <a:cubicBezTo>
                  <a:pt x="10401" y="63"/>
                  <a:pt x="10409" y="72"/>
                  <a:pt x="10415" y="82"/>
                </a:cubicBezTo>
                <a:cubicBezTo>
                  <a:pt x="10422" y="92"/>
                  <a:pt x="10428" y="103"/>
                  <a:pt x="10432" y="114"/>
                </a:cubicBezTo>
                <a:cubicBezTo>
                  <a:pt x="10437" y="126"/>
                  <a:pt x="10441" y="137"/>
                  <a:pt x="10443" y="149"/>
                </a:cubicBezTo>
                <a:cubicBezTo>
                  <a:pt x="10445" y="161"/>
                  <a:pt x="10447" y="173"/>
                  <a:pt x="10447" y="185"/>
                </a:cubicBezTo>
                <a:lnTo>
                  <a:pt x="10447" y="5107"/>
                </a:lnTo>
                <a:cubicBezTo>
                  <a:pt x="10447" y="5120"/>
                  <a:pt x="10445" y="5132"/>
                  <a:pt x="10443" y="5144"/>
                </a:cubicBezTo>
                <a:cubicBezTo>
                  <a:pt x="10441" y="5156"/>
                  <a:pt x="10437" y="5167"/>
                  <a:pt x="10432" y="5179"/>
                </a:cubicBezTo>
                <a:cubicBezTo>
                  <a:pt x="10428" y="5190"/>
                  <a:pt x="10422" y="5201"/>
                  <a:pt x="10415" y="5211"/>
                </a:cubicBezTo>
                <a:cubicBezTo>
                  <a:pt x="10409" y="5221"/>
                  <a:pt x="10401" y="5230"/>
                  <a:pt x="10392" y="5239"/>
                </a:cubicBezTo>
                <a:cubicBezTo>
                  <a:pt x="10384" y="5247"/>
                  <a:pt x="10374" y="5255"/>
                  <a:pt x="10364" y="5262"/>
                </a:cubicBezTo>
                <a:cubicBezTo>
                  <a:pt x="10354" y="5269"/>
                  <a:pt x="10343" y="5274"/>
                  <a:pt x="10332" y="5279"/>
                </a:cubicBezTo>
                <a:cubicBezTo>
                  <a:pt x="10321" y="5284"/>
                  <a:pt x="10309" y="5287"/>
                  <a:pt x="10297" y="5290"/>
                </a:cubicBezTo>
                <a:cubicBezTo>
                  <a:pt x="10285" y="5292"/>
                  <a:pt x="10273" y="5293"/>
                  <a:pt x="10261" y="5293"/>
                </a:cubicBezTo>
                <a:lnTo>
                  <a:pt x="185" y="5293"/>
                </a:lnTo>
                <a:cubicBezTo>
                  <a:pt x="173" y="5293"/>
                  <a:pt x="161" y="5292"/>
                  <a:pt x="149" y="5290"/>
                </a:cubicBezTo>
                <a:cubicBezTo>
                  <a:pt x="137" y="5287"/>
                  <a:pt x="126" y="5284"/>
                  <a:pt x="114" y="5279"/>
                </a:cubicBezTo>
                <a:cubicBezTo>
                  <a:pt x="103" y="5274"/>
                  <a:pt x="92" y="5269"/>
                  <a:pt x="82" y="5262"/>
                </a:cubicBezTo>
                <a:cubicBezTo>
                  <a:pt x="72" y="5255"/>
                  <a:pt x="63" y="5247"/>
                  <a:pt x="54" y="5239"/>
                </a:cubicBezTo>
                <a:cubicBezTo>
                  <a:pt x="45" y="5230"/>
                  <a:pt x="38" y="5221"/>
                  <a:pt x="31" y="5211"/>
                </a:cubicBezTo>
                <a:cubicBezTo>
                  <a:pt x="24" y="5201"/>
                  <a:pt x="19" y="5190"/>
                  <a:pt x="14" y="5179"/>
                </a:cubicBezTo>
                <a:cubicBezTo>
                  <a:pt x="9" y="5167"/>
                  <a:pt x="6" y="5156"/>
                  <a:pt x="3" y="5144"/>
                </a:cubicBezTo>
                <a:cubicBezTo>
                  <a:pt x="1" y="5132"/>
                  <a:pt x="0" y="5120"/>
                  <a:pt x="0" y="5107"/>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96" name="图片 595"/>
          <p:cNvPicPr/>
          <p:nvPr/>
        </p:nvPicPr>
        <p:blipFill>
          <a:blip r:embed="rId2"/>
          <a:stretch/>
        </p:blipFill>
        <p:spPr>
          <a:xfrm>
            <a:off x="601560" y="1261800"/>
            <a:ext cx="200160" cy="200160"/>
          </a:xfrm>
          <a:prstGeom prst="rect">
            <a:avLst/>
          </a:prstGeom>
          <a:noFill/>
          <a:ln w="0">
            <a:noFill/>
          </a:ln>
        </p:spPr>
      </p:pic>
      <p:sp>
        <p:nvSpPr>
          <p:cNvPr id="597" name="文本框 596"/>
          <p:cNvSpPr txBox="1"/>
          <p:nvPr/>
        </p:nvSpPr>
        <p:spPr>
          <a:xfrm>
            <a:off x="401040" y="378720"/>
            <a:ext cx="51044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集成大语言模型处理自然语言邮件回复</a:t>
            </a:r>
            <a:endParaRPr lang="en-US" sz="2370" b="0" u="none" strike="noStrike">
              <a:solidFill>
                <a:srgbClr val="000000"/>
              </a:solidFill>
              <a:effectLst/>
              <a:uFillTx/>
              <a:latin typeface="Times New Roman"/>
            </a:endParaRPr>
          </a:p>
        </p:txBody>
      </p:sp>
      <p:sp>
        <p:nvSpPr>
          <p:cNvPr id="598" name="文本框 597"/>
          <p:cNvSpPr txBox="1"/>
          <p:nvPr/>
        </p:nvSpPr>
        <p:spPr>
          <a:xfrm>
            <a:off x="869040" y="1251360"/>
            <a:ext cx="52740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LLM</a:t>
            </a:r>
            <a:endParaRPr lang="en-US" sz="1580" b="0" u="none" strike="noStrike">
              <a:solidFill>
                <a:srgbClr val="000000"/>
              </a:solidFill>
              <a:effectLst/>
              <a:uFillTx/>
              <a:latin typeface="Times New Roman"/>
            </a:endParaRPr>
          </a:p>
        </p:txBody>
      </p:sp>
      <p:pic>
        <p:nvPicPr>
          <p:cNvPr id="599" name="图片 598"/>
          <p:cNvPicPr/>
          <p:nvPr/>
        </p:nvPicPr>
        <p:blipFill>
          <a:blip r:embed="rId3"/>
          <a:stretch/>
        </p:blipFill>
        <p:spPr>
          <a:xfrm>
            <a:off x="601560" y="1671480"/>
            <a:ext cx="133200" cy="133200"/>
          </a:xfrm>
          <a:prstGeom prst="rect">
            <a:avLst/>
          </a:prstGeom>
          <a:noFill/>
          <a:ln w="0">
            <a:noFill/>
          </a:ln>
        </p:spPr>
      </p:pic>
      <p:sp>
        <p:nvSpPr>
          <p:cNvPr id="600" name="文本框 599"/>
          <p:cNvSpPr txBox="1"/>
          <p:nvPr/>
        </p:nvSpPr>
        <p:spPr>
          <a:xfrm>
            <a:off x="1393920" y="1244160"/>
            <a:ext cx="181116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在邮件助手中的价值</a:t>
            </a:r>
            <a:endParaRPr lang="en-US" sz="1580" b="0" u="none" strike="noStrike">
              <a:solidFill>
                <a:srgbClr val="000000"/>
              </a:solidFill>
              <a:effectLst/>
              <a:uFillTx/>
              <a:latin typeface="Times New Roman"/>
            </a:endParaRPr>
          </a:p>
        </p:txBody>
      </p:sp>
      <p:pic>
        <p:nvPicPr>
          <p:cNvPr id="601" name="图片 600"/>
          <p:cNvPicPr/>
          <p:nvPr/>
        </p:nvPicPr>
        <p:blipFill>
          <a:blip r:embed="rId3"/>
          <a:stretch/>
        </p:blipFill>
        <p:spPr>
          <a:xfrm>
            <a:off x="601560" y="1972080"/>
            <a:ext cx="133200" cy="133200"/>
          </a:xfrm>
          <a:prstGeom prst="rect">
            <a:avLst/>
          </a:prstGeom>
          <a:noFill/>
          <a:ln w="0">
            <a:noFill/>
          </a:ln>
        </p:spPr>
      </p:pic>
      <p:sp>
        <p:nvSpPr>
          <p:cNvPr id="602" name="文本框 601"/>
          <p:cNvSpPr txBox="1"/>
          <p:nvPr/>
        </p:nvSpPr>
        <p:spPr>
          <a:xfrm>
            <a:off x="835560" y="1651320"/>
            <a:ext cx="1878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理解自然语言并生成高质量回复</a:t>
            </a:r>
            <a:endParaRPr lang="en-US" sz="1050" b="0" u="none" strike="noStrike">
              <a:solidFill>
                <a:srgbClr val="000000"/>
              </a:solidFill>
              <a:effectLst/>
              <a:uFillTx/>
              <a:latin typeface="Times New Roman"/>
            </a:endParaRPr>
          </a:p>
        </p:txBody>
      </p:sp>
      <p:pic>
        <p:nvPicPr>
          <p:cNvPr id="603" name="图片 602"/>
          <p:cNvPicPr/>
          <p:nvPr/>
        </p:nvPicPr>
        <p:blipFill>
          <a:blip r:embed="rId3"/>
          <a:stretch/>
        </p:blipFill>
        <p:spPr>
          <a:xfrm>
            <a:off x="601560" y="2273040"/>
            <a:ext cx="133200" cy="133200"/>
          </a:xfrm>
          <a:prstGeom prst="rect">
            <a:avLst/>
          </a:prstGeom>
          <a:noFill/>
          <a:ln w="0">
            <a:noFill/>
          </a:ln>
        </p:spPr>
      </p:pic>
      <p:sp>
        <p:nvSpPr>
          <p:cNvPr id="604" name="文本框 603"/>
          <p:cNvSpPr txBox="1"/>
          <p:nvPr/>
        </p:nvSpPr>
        <p:spPr>
          <a:xfrm>
            <a:off x="835560" y="1951920"/>
            <a:ext cx="1878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在多轮对话中保持上下文连贯性</a:t>
            </a:r>
            <a:endParaRPr lang="en-US" sz="1050" b="0" u="none" strike="noStrike">
              <a:solidFill>
                <a:srgbClr val="000000"/>
              </a:solidFill>
              <a:effectLst/>
              <a:uFillTx/>
              <a:latin typeface="Times New Roman"/>
            </a:endParaRPr>
          </a:p>
        </p:txBody>
      </p:sp>
      <p:pic>
        <p:nvPicPr>
          <p:cNvPr id="605" name="图片 604"/>
          <p:cNvPicPr/>
          <p:nvPr/>
        </p:nvPicPr>
        <p:blipFill>
          <a:blip r:embed="rId3"/>
          <a:stretch/>
        </p:blipFill>
        <p:spPr>
          <a:xfrm>
            <a:off x="601560" y="2574000"/>
            <a:ext cx="133200" cy="133200"/>
          </a:xfrm>
          <a:prstGeom prst="rect">
            <a:avLst/>
          </a:prstGeom>
          <a:noFill/>
          <a:ln w="0">
            <a:noFill/>
          </a:ln>
        </p:spPr>
      </p:pic>
      <p:sp>
        <p:nvSpPr>
          <p:cNvPr id="606" name="文本框 605"/>
          <p:cNvSpPr txBox="1"/>
          <p:nvPr/>
        </p:nvSpPr>
        <p:spPr>
          <a:xfrm>
            <a:off x="835560" y="225288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准确理解用户意图，根据语境调整回复</a:t>
            </a:r>
            <a:endParaRPr lang="en-US" sz="1050" b="0" u="none" strike="noStrike">
              <a:solidFill>
                <a:srgbClr val="000000"/>
              </a:solidFill>
              <a:effectLst/>
              <a:uFillTx/>
              <a:latin typeface="Times New Roman"/>
            </a:endParaRPr>
          </a:p>
        </p:txBody>
      </p:sp>
      <p:pic>
        <p:nvPicPr>
          <p:cNvPr id="607" name="图片 606"/>
          <p:cNvPicPr/>
          <p:nvPr/>
        </p:nvPicPr>
        <p:blipFill>
          <a:blip r:embed="rId4"/>
          <a:stretch/>
        </p:blipFill>
        <p:spPr>
          <a:xfrm>
            <a:off x="601560" y="3367800"/>
            <a:ext cx="250200" cy="200160"/>
          </a:xfrm>
          <a:prstGeom prst="rect">
            <a:avLst/>
          </a:prstGeom>
          <a:noFill/>
          <a:ln w="0">
            <a:noFill/>
          </a:ln>
        </p:spPr>
      </p:pic>
      <p:sp>
        <p:nvSpPr>
          <p:cNvPr id="608" name="文本框 607"/>
          <p:cNvSpPr txBox="1"/>
          <p:nvPr/>
        </p:nvSpPr>
        <p:spPr>
          <a:xfrm>
            <a:off x="835560" y="255384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支持高并发请求，保证用户上下文独立</a:t>
            </a:r>
            <a:endParaRPr lang="en-US" sz="1050" b="0" u="none" strike="noStrike">
              <a:solidFill>
                <a:srgbClr val="000000"/>
              </a:solidFill>
              <a:effectLst/>
              <a:uFillTx/>
              <a:latin typeface="Times New Roman"/>
            </a:endParaRPr>
          </a:p>
        </p:txBody>
      </p:sp>
      <p:sp>
        <p:nvSpPr>
          <p:cNvPr id="609" name="文本框 608"/>
          <p:cNvSpPr txBox="1"/>
          <p:nvPr/>
        </p:nvSpPr>
        <p:spPr>
          <a:xfrm>
            <a:off x="919080" y="335700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610" name="图片 609"/>
          <p:cNvPicPr/>
          <p:nvPr/>
        </p:nvPicPr>
        <p:blipFill>
          <a:blip r:embed="rId5"/>
          <a:stretch/>
        </p:blipFill>
        <p:spPr>
          <a:xfrm>
            <a:off x="601560" y="3777120"/>
            <a:ext cx="133200" cy="133200"/>
          </a:xfrm>
          <a:prstGeom prst="rect">
            <a:avLst/>
          </a:prstGeom>
          <a:noFill/>
          <a:ln w="0">
            <a:noFill/>
          </a:ln>
        </p:spPr>
      </p:pic>
      <p:sp>
        <p:nvSpPr>
          <p:cNvPr id="611" name="文本框 610"/>
          <p:cNvSpPr txBox="1"/>
          <p:nvPr/>
        </p:nvSpPr>
        <p:spPr>
          <a:xfrm>
            <a:off x="988920" y="3350160"/>
            <a:ext cx="8053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实现技术</a:t>
            </a:r>
            <a:endParaRPr lang="en-US" sz="1580" b="0" u="none" strike="noStrike">
              <a:solidFill>
                <a:srgbClr val="000000"/>
              </a:solidFill>
              <a:effectLst/>
              <a:uFillTx/>
              <a:latin typeface="Times New Roman"/>
            </a:endParaRPr>
          </a:p>
        </p:txBody>
      </p:sp>
      <p:sp>
        <p:nvSpPr>
          <p:cNvPr id="612" name="文本框 611"/>
          <p:cNvSpPr txBox="1"/>
          <p:nvPr/>
        </p:nvSpPr>
        <p:spPr>
          <a:xfrm>
            <a:off x="835560" y="3756960"/>
            <a:ext cx="268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会话</a:t>
            </a:r>
            <a:endParaRPr lang="en-US" sz="1050" b="0" u="none" strike="noStrike">
              <a:solidFill>
                <a:srgbClr val="000000"/>
              </a:solidFill>
              <a:effectLst/>
              <a:uFillTx/>
              <a:latin typeface="Times New Roman"/>
            </a:endParaRPr>
          </a:p>
        </p:txBody>
      </p:sp>
      <p:sp>
        <p:nvSpPr>
          <p:cNvPr id="613" name="文本框 612"/>
          <p:cNvSpPr txBox="1"/>
          <p:nvPr/>
        </p:nvSpPr>
        <p:spPr>
          <a:xfrm>
            <a:off x="1103040" y="3761640"/>
            <a:ext cx="14364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ID</a:t>
            </a:r>
            <a:endParaRPr lang="en-US" sz="1050" b="0" u="none" strike="noStrike">
              <a:solidFill>
                <a:srgbClr val="000000"/>
              </a:solidFill>
              <a:effectLst/>
              <a:uFillTx/>
              <a:latin typeface="Times New Roman"/>
            </a:endParaRPr>
          </a:p>
        </p:txBody>
      </p:sp>
      <p:pic>
        <p:nvPicPr>
          <p:cNvPr id="614" name="图片 613"/>
          <p:cNvPicPr/>
          <p:nvPr/>
        </p:nvPicPr>
        <p:blipFill>
          <a:blip r:embed="rId6"/>
          <a:stretch/>
        </p:blipFill>
        <p:spPr>
          <a:xfrm>
            <a:off x="601560" y="4078080"/>
            <a:ext cx="116640" cy="133200"/>
          </a:xfrm>
          <a:prstGeom prst="rect">
            <a:avLst/>
          </a:prstGeom>
          <a:noFill/>
          <a:ln w="0">
            <a:noFill/>
          </a:ln>
        </p:spPr>
      </p:pic>
      <p:sp>
        <p:nvSpPr>
          <p:cNvPr id="615" name="文本框 614"/>
          <p:cNvSpPr txBox="1"/>
          <p:nvPr/>
        </p:nvSpPr>
        <p:spPr>
          <a:xfrm>
            <a:off x="1245600" y="3756960"/>
            <a:ext cx="17442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和用户标识符管理对话上下文</a:t>
            </a:r>
            <a:endParaRPr lang="en-US" sz="1050" b="0" u="none" strike="noStrike">
              <a:solidFill>
                <a:srgbClr val="000000"/>
              </a:solidFill>
              <a:effectLst/>
              <a:uFillTx/>
              <a:latin typeface="Times New Roman"/>
            </a:endParaRPr>
          </a:p>
        </p:txBody>
      </p:sp>
      <p:pic>
        <p:nvPicPr>
          <p:cNvPr id="616" name="图片 615"/>
          <p:cNvPicPr/>
          <p:nvPr/>
        </p:nvPicPr>
        <p:blipFill>
          <a:blip r:embed="rId7"/>
          <a:stretch/>
        </p:blipFill>
        <p:spPr>
          <a:xfrm>
            <a:off x="601560" y="4379040"/>
            <a:ext cx="133200" cy="133200"/>
          </a:xfrm>
          <a:prstGeom prst="rect">
            <a:avLst/>
          </a:prstGeom>
          <a:noFill/>
          <a:ln w="0">
            <a:noFill/>
          </a:ln>
        </p:spPr>
      </p:pic>
      <p:sp>
        <p:nvSpPr>
          <p:cNvPr id="617" name="文本框 616"/>
          <p:cNvSpPr txBox="1"/>
          <p:nvPr/>
        </p:nvSpPr>
        <p:spPr>
          <a:xfrm>
            <a:off x="819000" y="4057920"/>
            <a:ext cx="17442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独立存储每个用户的对话记录</a:t>
            </a:r>
            <a:endParaRPr lang="en-US" sz="1050" b="0" u="none" strike="noStrike">
              <a:solidFill>
                <a:srgbClr val="000000"/>
              </a:solidFill>
              <a:effectLst/>
              <a:uFillTx/>
              <a:latin typeface="Times New Roman"/>
            </a:endParaRPr>
          </a:p>
        </p:txBody>
      </p:sp>
      <p:pic>
        <p:nvPicPr>
          <p:cNvPr id="618" name="图片 617"/>
          <p:cNvPicPr/>
          <p:nvPr/>
        </p:nvPicPr>
        <p:blipFill>
          <a:blip r:embed="rId8"/>
          <a:stretch/>
        </p:blipFill>
        <p:spPr>
          <a:xfrm>
            <a:off x="601560" y="4679640"/>
            <a:ext cx="133200" cy="133200"/>
          </a:xfrm>
          <a:prstGeom prst="rect">
            <a:avLst/>
          </a:prstGeom>
          <a:noFill/>
          <a:ln w="0">
            <a:noFill/>
          </a:ln>
        </p:spPr>
      </p:pic>
      <p:sp>
        <p:nvSpPr>
          <p:cNvPr id="619" name="文本框 618"/>
          <p:cNvSpPr txBox="1"/>
          <p:nvPr/>
        </p:nvSpPr>
        <p:spPr>
          <a:xfrm>
            <a:off x="835560" y="4358880"/>
            <a:ext cx="21466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在生成回复时调用相应的上下文数据</a:t>
            </a:r>
            <a:endParaRPr lang="en-US" sz="1050" b="0" u="none" strike="noStrike">
              <a:solidFill>
                <a:srgbClr val="000000"/>
              </a:solidFill>
              <a:effectLst/>
              <a:uFillTx/>
              <a:latin typeface="Times New Roman"/>
            </a:endParaRPr>
          </a:p>
        </p:txBody>
      </p:sp>
      <p:pic>
        <p:nvPicPr>
          <p:cNvPr id="620" name="图片 619"/>
          <p:cNvPicPr/>
          <p:nvPr/>
        </p:nvPicPr>
        <p:blipFill>
          <a:blip r:embed="rId9"/>
          <a:stretch/>
        </p:blipFill>
        <p:spPr>
          <a:xfrm>
            <a:off x="4562640" y="1061280"/>
            <a:ext cx="250200" cy="200160"/>
          </a:xfrm>
          <a:prstGeom prst="rect">
            <a:avLst/>
          </a:prstGeom>
          <a:noFill/>
          <a:ln w="0">
            <a:noFill/>
          </a:ln>
        </p:spPr>
      </p:pic>
      <p:sp>
        <p:nvSpPr>
          <p:cNvPr id="621" name="文本框 620"/>
          <p:cNvSpPr txBox="1"/>
          <p:nvPr/>
        </p:nvSpPr>
        <p:spPr>
          <a:xfrm>
            <a:off x="835560" y="465948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高效会话管理确保不同用户交互不混淆</a:t>
            </a:r>
            <a:endParaRPr lang="en-US" sz="1050" b="0" u="none" strike="noStrike">
              <a:solidFill>
                <a:srgbClr val="000000"/>
              </a:solidFill>
              <a:effectLst/>
              <a:uFillTx/>
              <a:latin typeface="Times New Roman"/>
            </a:endParaRPr>
          </a:p>
        </p:txBody>
      </p:sp>
      <p:sp>
        <p:nvSpPr>
          <p:cNvPr id="622" name="文本框 621"/>
          <p:cNvSpPr txBox="1"/>
          <p:nvPr/>
        </p:nvSpPr>
        <p:spPr>
          <a:xfrm>
            <a:off x="4876920" y="105084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sp>
        <p:nvSpPr>
          <p:cNvPr id="623" name="任意多边形: 形状 622"/>
          <p:cNvSpPr/>
          <p:nvPr/>
        </p:nvSpPr>
        <p:spPr>
          <a:xfrm>
            <a:off x="7328520" y="1036080"/>
            <a:ext cx="17280" cy="5549040"/>
          </a:xfrm>
          <a:custGeom>
            <a:avLst/>
            <a:gdLst/>
            <a:ahLst/>
            <a:cxnLst/>
            <a:rect l="0" t="0" r="r" b="b"/>
            <a:pathLst>
              <a:path w="48" h="15414">
                <a:moveTo>
                  <a:pt x="48" y="0"/>
                </a:moveTo>
                <a:lnTo>
                  <a:pt x="48" y="139"/>
                </a:lnTo>
                <a:lnTo>
                  <a:pt x="0" y="139"/>
                </a:lnTo>
                <a:lnTo>
                  <a:pt x="0" y="0"/>
                </a:lnTo>
                <a:lnTo>
                  <a:pt x="48" y="0"/>
                </a:lnTo>
                <a:moveTo>
                  <a:pt x="48" y="231"/>
                </a:moveTo>
                <a:lnTo>
                  <a:pt x="48" y="371"/>
                </a:lnTo>
                <a:lnTo>
                  <a:pt x="0" y="371"/>
                </a:lnTo>
                <a:lnTo>
                  <a:pt x="0" y="231"/>
                </a:lnTo>
                <a:lnTo>
                  <a:pt x="48" y="231"/>
                </a:lnTo>
                <a:moveTo>
                  <a:pt x="48" y="463"/>
                </a:moveTo>
                <a:lnTo>
                  <a:pt x="48" y="602"/>
                </a:lnTo>
                <a:lnTo>
                  <a:pt x="0" y="602"/>
                </a:lnTo>
                <a:lnTo>
                  <a:pt x="0" y="463"/>
                </a:lnTo>
                <a:lnTo>
                  <a:pt x="48" y="463"/>
                </a:lnTo>
                <a:moveTo>
                  <a:pt x="48" y="694"/>
                </a:moveTo>
                <a:lnTo>
                  <a:pt x="48" y="833"/>
                </a:lnTo>
                <a:lnTo>
                  <a:pt x="0" y="833"/>
                </a:lnTo>
                <a:lnTo>
                  <a:pt x="0" y="694"/>
                </a:lnTo>
                <a:lnTo>
                  <a:pt x="48" y="694"/>
                </a:lnTo>
                <a:moveTo>
                  <a:pt x="48" y="926"/>
                </a:moveTo>
                <a:lnTo>
                  <a:pt x="48" y="1065"/>
                </a:lnTo>
                <a:lnTo>
                  <a:pt x="0" y="1065"/>
                </a:lnTo>
                <a:lnTo>
                  <a:pt x="0" y="926"/>
                </a:lnTo>
                <a:lnTo>
                  <a:pt x="48" y="926"/>
                </a:lnTo>
                <a:moveTo>
                  <a:pt x="48" y="1157"/>
                </a:moveTo>
                <a:lnTo>
                  <a:pt x="48" y="1296"/>
                </a:lnTo>
                <a:lnTo>
                  <a:pt x="0" y="1296"/>
                </a:lnTo>
                <a:lnTo>
                  <a:pt x="0" y="1157"/>
                </a:lnTo>
                <a:lnTo>
                  <a:pt x="48" y="1157"/>
                </a:lnTo>
                <a:moveTo>
                  <a:pt x="48" y="1388"/>
                </a:moveTo>
                <a:lnTo>
                  <a:pt x="48" y="1528"/>
                </a:lnTo>
                <a:lnTo>
                  <a:pt x="0" y="1528"/>
                </a:lnTo>
                <a:lnTo>
                  <a:pt x="0" y="1388"/>
                </a:lnTo>
                <a:lnTo>
                  <a:pt x="48" y="1388"/>
                </a:lnTo>
                <a:moveTo>
                  <a:pt x="48" y="1620"/>
                </a:moveTo>
                <a:lnTo>
                  <a:pt x="48" y="1759"/>
                </a:lnTo>
                <a:lnTo>
                  <a:pt x="0" y="1759"/>
                </a:lnTo>
                <a:lnTo>
                  <a:pt x="0" y="1620"/>
                </a:lnTo>
                <a:lnTo>
                  <a:pt x="48" y="1620"/>
                </a:lnTo>
                <a:moveTo>
                  <a:pt x="48" y="1851"/>
                </a:moveTo>
                <a:lnTo>
                  <a:pt x="48" y="1991"/>
                </a:lnTo>
                <a:lnTo>
                  <a:pt x="0" y="1991"/>
                </a:lnTo>
                <a:lnTo>
                  <a:pt x="0" y="1851"/>
                </a:lnTo>
                <a:lnTo>
                  <a:pt x="48" y="1851"/>
                </a:lnTo>
                <a:moveTo>
                  <a:pt x="48" y="2083"/>
                </a:moveTo>
                <a:lnTo>
                  <a:pt x="48" y="2222"/>
                </a:lnTo>
                <a:lnTo>
                  <a:pt x="0" y="2222"/>
                </a:lnTo>
                <a:lnTo>
                  <a:pt x="0" y="2083"/>
                </a:lnTo>
                <a:lnTo>
                  <a:pt x="48" y="2083"/>
                </a:lnTo>
                <a:moveTo>
                  <a:pt x="48" y="2314"/>
                </a:moveTo>
                <a:lnTo>
                  <a:pt x="48" y="2453"/>
                </a:lnTo>
                <a:lnTo>
                  <a:pt x="0" y="2453"/>
                </a:lnTo>
                <a:lnTo>
                  <a:pt x="0" y="2314"/>
                </a:lnTo>
                <a:lnTo>
                  <a:pt x="48" y="2314"/>
                </a:lnTo>
                <a:moveTo>
                  <a:pt x="48" y="2546"/>
                </a:moveTo>
                <a:lnTo>
                  <a:pt x="48" y="2685"/>
                </a:lnTo>
                <a:lnTo>
                  <a:pt x="0" y="2685"/>
                </a:lnTo>
                <a:lnTo>
                  <a:pt x="0" y="2546"/>
                </a:lnTo>
                <a:lnTo>
                  <a:pt x="48" y="2546"/>
                </a:lnTo>
                <a:moveTo>
                  <a:pt x="48" y="2777"/>
                </a:moveTo>
                <a:lnTo>
                  <a:pt x="48" y="2916"/>
                </a:lnTo>
                <a:lnTo>
                  <a:pt x="0" y="2916"/>
                </a:lnTo>
                <a:lnTo>
                  <a:pt x="0" y="2777"/>
                </a:lnTo>
                <a:lnTo>
                  <a:pt x="48" y="2777"/>
                </a:lnTo>
                <a:moveTo>
                  <a:pt x="48" y="3008"/>
                </a:moveTo>
                <a:lnTo>
                  <a:pt x="48" y="3148"/>
                </a:lnTo>
                <a:lnTo>
                  <a:pt x="0" y="3148"/>
                </a:lnTo>
                <a:lnTo>
                  <a:pt x="0" y="3008"/>
                </a:lnTo>
                <a:lnTo>
                  <a:pt x="48" y="3008"/>
                </a:lnTo>
                <a:moveTo>
                  <a:pt x="48" y="3240"/>
                </a:moveTo>
                <a:lnTo>
                  <a:pt x="48" y="3379"/>
                </a:lnTo>
                <a:lnTo>
                  <a:pt x="0" y="3379"/>
                </a:lnTo>
                <a:lnTo>
                  <a:pt x="0" y="3240"/>
                </a:lnTo>
                <a:lnTo>
                  <a:pt x="48" y="3240"/>
                </a:lnTo>
                <a:moveTo>
                  <a:pt x="48" y="3471"/>
                </a:moveTo>
                <a:lnTo>
                  <a:pt x="48" y="3611"/>
                </a:lnTo>
                <a:lnTo>
                  <a:pt x="0" y="3611"/>
                </a:lnTo>
                <a:lnTo>
                  <a:pt x="0" y="3471"/>
                </a:lnTo>
                <a:lnTo>
                  <a:pt x="48" y="3471"/>
                </a:lnTo>
                <a:moveTo>
                  <a:pt x="48" y="3703"/>
                </a:moveTo>
                <a:lnTo>
                  <a:pt x="48" y="3842"/>
                </a:lnTo>
                <a:lnTo>
                  <a:pt x="0" y="3842"/>
                </a:lnTo>
                <a:lnTo>
                  <a:pt x="0" y="3703"/>
                </a:lnTo>
                <a:lnTo>
                  <a:pt x="48" y="3703"/>
                </a:lnTo>
                <a:moveTo>
                  <a:pt x="48" y="3934"/>
                </a:moveTo>
                <a:lnTo>
                  <a:pt x="48" y="4073"/>
                </a:lnTo>
                <a:lnTo>
                  <a:pt x="0" y="4073"/>
                </a:lnTo>
                <a:lnTo>
                  <a:pt x="0" y="3934"/>
                </a:lnTo>
                <a:lnTo>
                  <a:pt x="48" y="3934"/>
                </a:lnTo>
                <a:moveTo>
                  <a:pt x="48" y="4166"/>
                </a:moveTo>
                <a:lnTo>
                  <a:pt x="48" y="4305"/>
                </a:lnTo>
                <a:lnTo>
                  <a:pt x="0" y="4305"/>
                </a:lnTo>
                <a:lnTo>
                  <a:pt x="0" y="4166"/>
                </a:lnTo>
                <a:lnTo>
                  <a:pt x="48" y="4166"/>
                </a:lnTo>
                <a:moveTo>
                  <a:pt x="48" y="4397"/>
                </a:moveTo>
                <a:lnTo>
                  <a:pt x="48" y="4536"/>
                </a:lnTo>
                <a:lnTo>
                  <a:pt x="0" y="4536"/>
                </a:lnTo>
                <a:lnTo>
                  <a:pt x="0" y="4397"/>
                </a:lnTo>
                <a:lnTo>
                  <a:pt x="48" y="4397"/>
                </a:lnTo>
                <a:moveTo>
                  <a:pt x="48" y="4628"/>
                </a:moveTo>
                <a:lnTo>
                  <a:pt x="48" y="4768"/>
                </a:lnTo>
                <a:lnTo>
                  <a:pt x="0" y="4768"/>
                </a:lnTo>
                <a:lnTo>
                  <a:pt x="0" y="4628"/>
                </a:lnTo>
                <a:lnTo>
                  <a:pt x="48" y="4628"/>
                </a:lnTo>
                <a:moveTo>
                  <a:pt x="48" y="4861"/>
                </a:moveTo>
                <a:lnTo>
                  <a:pt x="48" y="5000"/>
                </a:lnTo>
                <a:lnTo>
                  <a:pt x="0" y="5000"/>
                </a:lnTo>
                <a:lnTo>
                  <a:pt x="0" y="4861"/>
                </a:lnTo>
                <a:lnTo>
                  <a:pt x="48" y="4861"/>
                </a:lnTo>
                <a:moveTo>
                  <a:pt x="48" y="5092"/>
                </a:moveTo>
                <a:lnTo>
                  <a:pt x="48" y="5232"/>
                </a:lnTo>
                <a:lnTo>
                  <a:pt x="0" y="5232"/>
                </a:lnTo>
                <a:lnTo>
                  <a:pt x="0" y="5092"/>
                </a:lnTo>
                <a:lnTo>
                  <a:pt x="48" y="5092"/>
                </a:lnTo>
                <a:moveTo>
                  <a:pt x="48" y="5324"/>
                </a:moveTo>
                <a:lnTo>
                  <a:pt x="48" y="5463"/>
                </a:lnTo>
                <a:lnTo>
                  <a:pt x="0" y="5463"/>
                </a:lnTo>
                <a:lnTo>
                  <a:pt x="0" y="5324"/>
                </a:lnTo>
                <a:lnTo>
                  <a:pt x="48" y="5324"/>
                </a:lnTo>
                <a:moveTo>
                  <a:pt x="48" y="5555"/>
                </a:moveTo>
                <a:lnTo>
                  <a:pt x="48" y="5694"/>
                </a:lnTo>
                <a:lnTo>
                  <a:pt x="0" y="5694"/>
                </a:lnTo>
                <a:lnTo>
                  <a:pt x="0" y="5555"/>
                </a:lnTo>
                <a:lnTo>
                  <a:pt x="48" y="5555"/>
                </a:lnTo>
                <a:moveTo>
                  <a:pt x="48" y="5787"/>
                </a:moveTo>
                <a:lnTo>
                  <a:pt x="48" y="5926"/>
                </a:lnTo>
                <a:lnTo>
                  <a:pt x="0" y="5926"/>
                </a:lnTo>
                <a:lnTo>
                  <a:pt x="0" y="5787"/>
                </a:lnTo>
                <a:lnTo>
                  <a:pt x="48" y="5787"/>
                </a:lnTo>
                <a:moveTo>
                  <a:pt x="48" y="6018"/>
                </a:moveTo>
                <a:lnTo>
                  <a:pt x="48" y="6157"/>
                </a:lnTo>
                <a:lnTo>
                  <a:pt x="0" y="6157"/>
                </a:lnTo>
                <a:lnTo>
                  <a:pt x="0" y="6018"/>
                </a:lnTo>
                <a:lnTo>
                  <a:pt x="48" y="6018"/>
                </a:lnTo>
                <a:moveTo>
                  <a:pt x="48" y="6249"/>
                </a:moveTo>
                <a:lnTo>
                  <a:pt x="48" y="6389"/>
                </a:lnTo>
                <a:lnTo>
                  <a:pt x="0" y="6389"/>
                </a:lnTo>
                <a:lnTo>
                  <a:pt x="0" y="6249"/>
                </a:lnTo>
                <a:lnTo>
                  <a:pt x="48" y="6249"/>
                </a:lnTo>
                <a:moveTo>
                  <a:pt x="48" y="6481"/>
                </a:moveTo>
                <a:lnTo>
                  <a:pt x="48" y="6620"/>
                </a:lnTo>
                <a:lnTo>
                  <a:pt x="0" y="6620"/>
                </a:lnTo>
                <a:lnTo>
                  <a:pt x="0" y="6481"/>
                </a:lnTo>
                <a:lnTo>
                  <a:pt x="48" y="6481"/>
                </a:lnTo>
                <a:moveTo>
                  <a:pt x="48" y="6712"/>
                </a:moveTo>
                <a:lnTo>
                  <a:pt x="48" y="6852"/>
                </a:lnTo>
                <a:lnTo>
                  <a:pt x="0" y="6852"/>
                </a:lnTo>
                <a:lnTo>
                  <a:pt x="0" y="6712"/>
                </a:lnTo>
                <a:lnTo>
                  <a:pt x="48" y="6712"/>
                </a:lnTo>
                <a:moveTo>
                  <a:pt x="48" y="6944"/>
                </a:moveTo>
                <a:lnTo>
                  <a:pt x="48" y="7083"/>
                </a:lnTo>
                <a:lnTo>
                  <a:pt x="0" y="7083"/>
                </a:lnTo>
                <a:lnTo>
                  <a:pt x="0" y="6944"/>
                </a:lnTo>
                <a:lnTo>
                  <a:pt x="48" y="6944"/>
                </a:lnTo>
                <a:moveTo>
                  <a:pt x="48" y="7175"/>
                </a:moveTo>
                <a:lnTo>
                  <a:pt x="48" y="7314"/>
                </a:lnTo>
                <a:lnTo>
                  <a:pt x="0" y="7314"/>
                </a:lnTo>
                <a:lnTo>
                  <a:pt x="0" y="7175"/>
                </a:lnTo>
                <a:lnTo>
                  <a:pt x="48" y="7175"/>
                </a:lnTo>
                <a:moveTo>
                  <a:pt x="48" y="7407"/>
                </a:moveTo>
                <a:lnTo>
                  <a:pt x="48" y="7546"/>
                </a:lnTo>
                <a:lnTo>
                  <a:pt x="0" y="7546"/>
                </a:lnTo>
                <a:lnTo>
                  <a:pt x="0" y="7407"/>
                </a:lnTo>
                <a:lnTo>
                  <a:pt x="48" y="7407"/>
                </a:lnTo>
                <a:moveTo>
                  <a:pt x="48" y="7638"/>
                </a:moveTo>
                <a:lnTo>
                  <a:pt x="48" y="7777"/>
                </a:lnTo>
                <a:lnTo>
                  <a:pt x="0" y="7777"/>
                </a:lnTo>
                <a:lnTo>
                  <a:pt x="0" y="7638"/>
                </a:lnTo>
                <a:lnTo>
                  <a:pt x="48" y="7638"/>
                </a:lnTo>
                <a:moveTo>
                  <a:pt x="48" y="7869"/>
                </a:moveTo>
                <a:lnTo>
                  <a:pt x="48" y="8009"/>
                </a:lnTo>
                <a:lnTo>
                  <a:pt x="0" y="8009"/>
                </a:lnTo>
                <a:lnTo>
                  <a:pt x="0" y="7869"/>
                </a:lnTo>
                <a:lnTo>
                  <a:pt x="48" y="7869"/>
                </a:lnTo>
                <a:moveTo>
                  <a:pt x="48" y="8101"/>
                </a:moveTo>
                <a:lnTo>
                  <a:pt x="48" y="8240"/>
                </a:lnTo>
                <a:lnTo>
                  <a:pt x="0" y="8240"/>
                </a:lnTo>
                <a:lnTo>
                  <a:pt x="0" y="8101"/>
                </a:lnTo>
                <a:lnTo>
                  <a:pt x="48" y="8101"/>
                </a:lnTo>
                <a:moveTo>
                  <a:pt x="48" y="8332"/>
                </a:moveTo>
                <a:lnTo>
                  <a:pt x="48" y="8472"/>
                </a:lnTo>
                <a:lnTo>
                  <a:pt x="0" y="8472"/>
                </a:lnTo>
                <a:lnTo>
                  <a:pt x="0" y="8332"/>
                </a:lnTo>
                <a:lnTo>
                  <a:pt x="48" y="8332"/>
                </a:lnTo>
                <a:moveTo>
                  <a:pt x="48" y="8564"/>
                </a:moveTo>
                <a:lnTo>
                  <a:pt x="48" y="8703"/>
                </a:lnTo>
                <a:lnTo>
                  <a:pt x="0" y="8703"/>
                </a:lnTo>
                <a:lnTo>
                  <a:pt x="0" y="8564"/>
                </a:lnTo>
                <a:lnTo>
                  <a:pt x="48" y="8564"/>
                </a:lnTo>
                <a:moveTo>
                  <a:pt x="48" y="8795"/>
                </a:moveTo>
                <a:lnTo>
                  <a:pt x="48" y="8934"/>
                </a:lnTo>
                <a:lnTo>
                  <a:pt x="0" y="8934"/>
                </a:lnTo>
                <a:lnTo>
                  <a:pt x="0" y="8795"/>
                </a:lnTo>
                <a:lnTo>
                  <a:pt x="48" y="8795"/>
                </a:lnTo>
                <a:moveTo>
                  <a:pt x="48" y="9027"/>
                </a:moveTo>
                <a:lnTo>
                  <a:pt x="48" y="9166"/>
                </a:lnTo>
                <a:lnTo>
                  <a:pt x="0" y="9166"/>
                </a:lnTo>
                <a:lnTo>
                  <a:pt x="0" y="9027"/>
                </a:lnTo>
                <a:lnTo>
                  <a:pt x="48" y="9027"/>
                </a:lnTo>
                <a:moveTo>
                  <a:pt x="48" y="9258"/>
                </a:moveTo>
                <a:lnTo>
                  <a:pt x="48" y="9397"/>
                </a:lnTo>
                <a:lnTo>
                  <a:pt x="0" y="9397"/>
                </a:lnTo>
                <a:lnTo>
                  <a:pt x="0" y="9258"/>
                </a:lnTo>
                <a:lnTo>
                  <a:pt x="48" y="9258"/>
                </a:lnTo>
                <a:moveTo>
                  <a:pt x="48" y="9489"/>
                </a:moveTo>
                <a:lnTo>
                  <a:pt x="48" y="9629"/>
                </a:lnTo>
                <a:lnTo>
                  <a:pt x="0" y="9629"/>
                </a:lnTo>
                <a:lnTo>
                  <a:pt x="0" y="9489"/>
                </a:lnTo>
                <a:lnTo>
                  <a:pt x="48" y="9489"/>
                </a:lnTo>
                <a:moveTo>
                  <a:pt x="48" y="9721"/>
                </a:moveTo>
                <a:lnTo>
                  <a:pt x="48" y="9860"/>
                </a:lnTo>
                <a:lnTo>
                  <a:pt x="0" y="9860"/>
                </a:lnTo>
                <a:lnTo>
                  <a:pt x="0" y="9721"/>
                </a:lnTo>
                <a:lnTo>
                  <a:pt x="48" y="9721"/>
                </a:lnTo>
                <a:moveTo>
                  <a:pt x="48" y="9952"/>
                </a:moveTo>
                <a:lnTo>
                  <a:pt x="48" y="10092"/>
                </a:lnTo>
                <a:lnTo>
                  <a:pt x="0" y="10092"/>
                </a:lnTo>
                <a:lnTo>
                  <a:pt x="0" y="9952"/>
                </a:lnTo>
                <a:lnTo>
                  <a:pt x="48" y="9952"/>
                </a:lnTo>
                <a:moveTo>
                  <a:pt x="48" y="10184"/>
                </a:moveTo>
                <a:lnTo>
                  <a:pt x="48" y="10323"/>
                </a:lnTo>
                <a:lnTo>
                  <a:pt x="0" y="10323"/>
                </a:lnTo>
                <a:lnTo>
                  <a:pt x="0" y="10184"/>
                </a:lnTo>
                <a:lnTo>
                  <a:pt x="48" y="10184"/>
                </a:lnTo>
                <a:moveTo>
                  <a:pt x="48" y="10415"/>
                </a:moveTo>
                <a:lnTo>
                  <a:pt x="48" y="10554"/>
                </a:lnTo>
                <a:lnTo>
                  <a:pt x="0" y="10554"/>
                </a:lnTo>
                <a:lnTo>
                  <a:pt x="0" y="10415"/>
                </a:lnTo>
                <a:lnTo>
                  <a:pt x="48" y="10415"/>
                </a:lnTo>
                <a:moveTo>
                  <a:pt x="48" y="10647"/>
                </a:moveTo>
                <a:lnTo>
                  <a:pt x="48" y="10786"/>
                </a:lnTo>
                <a:lnTo>
                  <a:pt x="0" y="10786"/>
                </a:lnTo>
                <a:lnTo>
                  <a:pt x="0" y="10647"/>
                </a:lnTo>
                <a:lnTo>
                  <a:pt x="48" y="10647"/>
                </a:lnTo>
                <a:moveTo>
                  <a:pt x="48" y="10878"/>
                </a:moveTo>
                <a:lnTo>
                  <a:pt x="48" y="11017"/>
                </a:lnTo>
                <a:lnTo>
                  <a:pt x="0" y="11017"/>
                </a:lnTo>
                <a:lnTo>
                  <a:pt x="0" y="10878"/>
                </a:lnTo>
                <a:lnTo>
                  <a:pt x="48" y="10878"/>
                </a:lnTo>
                <a:moveTo>
                  <a:pt x="48" y="11109"/>
                </a:moveTo>
                <a:lnTo>
                  <a:pt x="48" y="11249"/>
                </a:lnTo>
                <a:lnTo>
                  <a:pt x="0" y="11249"/>
                </a:lnTo>
                <a:lnTo>
                  <a:pt x="0" y="11109"/>
                </a:lnTo>
                <a:lnTo>
                  <a:pt x="48" y="11109"/>
                </a:lnTo>
                <a:moveTo>
                  <a:pt x="48" y="11341"/>
                </a:moveTo>
                <a:lnTo>
                  <a:pt x="48" y="11480"/>
                </a:lnTo>
                <a:lnTo>
                  <a:pt x="0" y="11480"/>
                </a:lnTo>
                <a:lnTo>
                  <a:pt x="0" y="11341"/>
                </a:lnTo>
                <a:lnTo>
                  <a:pt x="48" y="11341"/>
                </a:lnTo>
                <a:moveTo>
                  <a:pt x="48" y="11572"/>
                </a:moveTo>
                <a:lnTo>
                  <a:pt x="48" y="11712"/>
                </a:lnTo>
                <a:lnTo>
                  <a:pt x="0" y="11712"/>
                </a:lnTo>
                <a:lnTo>
                  <a:pt x="0" y="11572"/>
                </a:lnTo>
                <a:lnTo>
                  <a:pt x="48" y="11572"/>
                </a:lnTo>
                <a:moveTo>
                  <a:pt x="48" y="11804"/>
                </a:moveTo>
                <a:lnTo>
                  <a:pt x="48" y="11943"/>
                </a:lnTo>
                <a:lnTo>
                  <a:pt x="0" y="11943"/>
                </a:lnTo>
                <a:lnTo>
                  <a:pt x="0" y="11804"/>
                </a:lnTo>
                <a:lnTo>
                  <a:pt x="48" y="11804"/>
                </a:lnTo>
                <a:moveTo>
                  <a:pt x="48" y="12035"/>
                </a:moveTo>
                <a:lnTo>
                  <a:pt x="48" y="12174"/>
                </a:lnTo>
                <a:lnTo>
                  <a:pt x="0" y="12174"/>
                </a:lnTo>
                <a:lnTo>
                  <a:pt x="0" y="12035"/>
                </a:lnTo>
                <a:lnTo>
                  <a:pt x="48" y="12035"/>
                </a:lnTo>
                <a:moveTo>
                  <a:pt x="48" y="12267"/>
                </a:moveTo>
                <a:lnTo>
                  <a:pt x="48" y="12406"/>
                </a:lnTo>
                <a:lnTo>
                  <a:pt x="0" y="12406"/>
                </a:lnTo>
                <a:lnTo>
                  <a:pt x="0" y="12267"/>
                </a:lnTo>
                <a:lnTo>
                  <a:pt x="48" y="12267"/>
                </a:lnTo>
                <a:moveTo>
                  <a:pt x="48" y="12498"/>
                </a:moveTo>
                <a:lnTo>
                  <a:pt x="48" y="12637"/>
                </a:lnTo>
                <a:lnTo>
                  <a:pt x="0" y="12637"/>
                </a:lnTo>
                <a:lnTo>
                  <a:pt x="0" y="12498"/>
                </a:lnTo>
                <a:lnTo>
                  <a:pt x="48" y="12498"/>
                </a:lnTo>
                <a:moveTo>
                  <a:pt x="48" y="12729"/>
                </a:moveTo>
                <a:lnTo>
                  <a:pt x="48" y="12869"/>
                </a:lnTo>
                <a:lnTo>
                  <a:pt x="0" y="12869"/>
                </a:lnTo>
                <a:lnTo>
                  <a:pt x="0" y="12729"/>
                </a:lnTo>
                <a:lnTo>
                  <a:pt x="48" y="12729"/>
                </a:lnTo>
                <a:moveTo>
                  <a:pt x="48" y="12961"/>
                </a:moveTo>
                <a:lnTo>
                  <a:pt x="48" y="13100"/>
                </a:lnTo>
                <a:lnTo>
                  <a:pt x="0" y="13100"/>
                </a:lnTo>
                <a:lnTo>
                  <a:pt x="0" y="12961"/>
                </a:lnTo>
                <a:lnTo>
                  <a:pt x="48" y="12961"/>
                </a:lnTo>
                <a:moveTo>
                  <a:pt x="48" y="13192"/>
                </a:moveTo>
                <a:lnTo>
                  <a:pt x="48" y="13332"/>
                </a:lnTo>
                <a:lnTo>
                  <a:pt x="0" y="13332"/>
                </a:lnTo>
                <a:lnTo>
                  <a:pt x="0" y="13192"/>
                </a:lnTo>
                <a:lnTo>
                  <a:pt x="48" y="13192"/>
                </a:lnTo>
                <a:moveTo>
                  <a:pt x="48" y="13424"/>
                </a:moveTo>
                <a:lnTo>
                  <a:pt x="48" y="13563"/>
                </a:lnTo>
                <a:lnTo>
                  <a:pt x="0" y="13563"/>
                </a:lnTo>
                <a:lnTo>
                  <a:pt x="0" y="13424"/>
                </a:lnTo>
                <a:lnTo>
                  <a:pt x="48" y="13424"/>
                </a:lnTo>
                <a:moveTo>
                  <a:pt x="48" y="13655"/>
                </a:moveTo>
                <a:lnTo>
                  <a:pt x="48" y="13794"/>
                </a:lnTo>
                <a:lnTo>
                  <a:pt x="0" y="13794"/>
                </a:lnTo>
                <a:lnTo>
                  <a:pt x="0" y="13655"/>
                </a:lnTo>
                <a:lnTo>
                  <a:pt x="48" y="13655"/>
                </a:lnTo>
                <a:moveTo>
                  <a:pt x="48" y="13887"/>
                </a:moveTo>
                <a:lnTo>
                  <a:pt x="48" y="14026"/>
                </a:lnTo>
                <a:lnTo>
                  <a:pt x="0" y="14026"/>
                </a:lnTo>
                <a:lnTo>
                  <a:pt x="0" y="13887"/>
                </a:lnTo>
                <a:lnTo>
                  <a:pt x="48" y="13887"/>
                </a:lnTo>
                <a:moveTo>
                  <a:pt x="48" y="14118"/>
                </a:moveTo>
                <a:lnTo>
                  <a:pt x="48" y="14257"/>
                </a:lnTo>
                <a:lnTo>
                  <a:pt x="0" y="14257"/>
                </a:lnTo>
                <a:lnTo>
                  <a:pt x="0" y="14118"/>
                </a:lnTo>
                <a:lnTo>
                  <a:pt x="48" y="14118"/>
                </a:lnTo>
                <a:moveTo>
                  <a:pt x="48" y="14349"/>
                </a:moveTo>
                <a:lnTo>
                  <a:pt x="48" y="14489"/>
                </a:lnTo>
                <a:lnTo>
                  <a:pt x="0" y="14489"/>
                </a:lnTo>
                <a:lnTo>
                  <a:pt x="0" y="14349"/>
                </a:lnTo>
                <a:lnTo>
                  <a:pt x="48" y="14349"/>
                </a:lnTo>
                <a:moveTo>
                  <a:pt x="48" y="14581"/>
                </a:moveTo>
                <a:lnTo>
                  <a:pt x="48" y="14720"/>
                </a:lnTo>
                <a:lnTo>
                  <a:pt x="0" y="14720"/>
                </a:lnTo>
                <a:lnTo>
                  <a:pt x="0" y="14581"/>
                </a:lnTo>
                <a:lnTo>
                  <a:pt x="48" y="14581"/>
                </a:lnTo>
                <a:moveTo>
                  <a:pt x="48" y="14812"/>
                </a:moveTo>
                <a:lnTo>
                  <a:pt x="48" y="14952"/>
                </a:lnTo>
                <a:lnTo>
                  <a:pt x="0" y="14952"/>
                </a:lnTo>
                <a:lnTo>
                  <a:pt x="0" y="14812"/>
                </a:lnTo>
                <a:lnTo>
                  <a:pt x="48" y="14812"/>
                </a:lnTo>
                <a:moveTo>
                  <a:pt x="48" y="15044"/>
                </a:moveTo>
                <a:lnTo>
                  <a:pt x="48" y="15183"/>
                </a:lnTo>
                <a:lnTo>
                  <a:pt x="0" y="15183"/>
                </a:lnTo>
                <a:lnTo>
                  <a:pt x="0" y="15044"/>
                </a:lnTo>
                <a:lnTo>
                  <a:pt x="48" y="15044"/>
                </a:lnTo>
                <a:moveTo>
                  <a:pt x="48" y="15275"/>
                </a:moveTo>
                <a:lnTo>
                  <a:pt x="48" y="15414"/>
                </a:lnTo>
                <a:lnTo>
                  <a:pt x="0" y="15414"/>
                </a:lnTo>
                <a:lnTo>
                  <a:pt x="0" y="15275"/>
                </a:lnTo>
                <a:lnTo>
                  <a:pt x="48" y="15275"/>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4" name="任意多边形: 形状 623"/>
          <p:cNvSpPr/>
          <p:nvPr/>
        </p:nvSpPr>
        <p:spPr>
          <a:xfrm>
            <a:off x="4562640" y="5882760"/>
            <a:ext cx="5933520" cy="702360"/>
          </a:xfrm>
          <a:custGeom>
            <a:avLst/>
            <a:gdLst/>
            <a:ahLst/>
            <a:cxnLst/>
            <a:rect l="0" t="0" r="r" b="b"/>
            <a:pathLst>
              <a:path w="16482" h="1951">
                <a:moveTo>
                  <a:pt x="0" y="1766"/>
                </a:moveTo>
                <a:lnTo>
                  <a:pt x="0" y="186"/>
                </a:lnTo>
                <a:cubicBezTo>
                  <a:pt x="0" y="174"/>
                  <a:pt x="1" y="162"/>
                  <a:pt x="3" y="150"/>
                </a:cubicBezTo>
                <a:cubicBezTo>
                  <a:pt x="6" y="138"/>
                  <a:pt x="9" y="126"/>
                  <a:pt x="14" y="115"/>
                </a:cubicBezTo>
                <a:cubicBezTo>
                  <a:pt x="19" y="104"/>
                  <a:pt x="24" y="93"/>
                  <a:pt x="31" y="83"/>
                </a:cubicBezTo>
                <a:cubicBezTo>
                  <a:pt x="38" y="73"/>
                  <a:pt x="46" y="64"/>
                  <a:pt x="54" y="55"/>
                </a:cubicBezTo>
                <a:cubicBezTo>
                  <a:pt x="63" y="46"/>
                  <a:pt x="72" y="39"/>
                  <a:pt x="82" y="32"/>
                </a:cubicBezTo>
                <a:cubicBezTo>
                  <a:pt x="92" y="25"/>
                  <a:pt x="103" y="19"/>
                  <a:pt x="114" y="15"/>
                </a:cubicBezTo>
                <a:cubicBezTo>
                  <a:pt x="126" y="10"/>
                  <a:pt x="137" y="6"/>
                  <a:pt x="149" y="4"/>
                </a:cubicBezTo>
                <a:cubicBezTo>
                  <a:pt x="161" y="2"/>
                  <a:pt x="173" y="0"/>
                  <a:pt x="186" y="0"/>
                </a:cubicBezTo>
                <a:lnTo>
                  <a:pt x="16296" y="0"/>
                </a:lnTo>
                <a:cubicBezTo>
                  <a:pt x="16309" y="0"/>
                  <a:pt x="16321" y="2"/>
                  <a:pt x="16333" y="4"/>
                </a:cubicBezTo>
                <a:cubicBezTo>
                  <a:pt x="16345" y="6"/>
                  <a:pt x="16356" y="10"/>
                  <a:pt x="16367" y="15"/>
                </a:cubicBezTo>
                <a:cubicBezTo>
                  <a:pt x="16379" y="19"/>
                  <a:pt x="16389" y="25"/>
                  <a:pt x="16400" y="32"/>
                </a:cubicBezTo>
                <a:cubicBezTo>
                  <a:pt x="16410" y="39"/>
                  <a:pt x="16419" y="46"/>
                  <a:pt x="16428" y="55"/>
                </a:cubicBezTo>
                <a:cubicBezTo>
                  <a:pt x="16436" y="64"/>
                  <a:pt x="16444" y="73"/>
                  <a:pt x="16451" y="83"/>
                </a:cubicBezTo>
                <a:cubicBezTo>
                  <a:pt x="16458" y="93"/>
                  <a:pt x="16463" y="104"/>
                  <a:pt x="16468" y="115"/>
                </a:cubicBezTo>
                <a:cubicBezTo>
                  <a:pt x="16473" y="126"/>
                  <a:pt x="16476" y="138"/>
                  <a:pt x="16479" y="150"/>
                </a:cubicBezTo>
                <a:cubicBezTo>
                  <a:pt x="16481" y="162"/>
                  <a:pt x="16482" y="174"/>
                  <a:pt x="16482" y="186"/>
                </a:cubicBezTo>
                <a:lnTo>
                  <a:pt x="16482" y="1766"/>
                </a:lnTo>
                <a:cubicBezTo>
                  <a:pt x="16482" y="1778"/>
                  <a:pt x="16481" y="1790"/>
                  <a:pt x="16479" y="1802"/>
                </a:cubicBezTo>
                <a:cubicBezTo>
                  <a:pt x="16476" y="1814"/>
                  <a:pt x="16473" y="1825"/>
                  <a:pt x="16468" y="1837"/>
                </a:cubicBezTo>
                <a:cubicBezTo>
                  <a:pt x="16463" y="1848"/>
                  <a:pt x="16458" y="1859"/>
                  <a:pt x="16451" y="1869"/>
                </a:cubicBezTo>
                <a:cubicBezTo>
                  <a:pt x="16444" y="1879"/>
                  <a:pt x="16436" y="1888"/>
                  <a:pt x="16428" y="1897"/>
                </a:cubicBezTo>
                <a:cubicBezTo>
                  <a:pt x="16419" y="1906"/>
                  <a:pt x="16410" y="1913"/>
                  <a:pt x="16400" y="1920"/>
                </a:cubicBezTo>
                <a:cubicBezTo>
                  <a:pt x="16389" y="1927"/>
                  <a:pt x="16379" y="1933"/>
                  <a:pt x="16367" y="1937"/>
                </a:cubicBezTo>
                <a:cubicBezTo>
                  <a:pt x="16356" y="1942"/>
                  <a:pt x="16345" y="1945"/>
                  <a:pt x="16333" y="1948"/>
                </a:cubicBezTo>
                <a:cubicBezTo>
                  <a:pt x="16321" y="1950"/>
                  <a:pt x="16309" y="1951"/>
                  <a:pt x="16296" y="1951"/>
                </a:cubicBezTo>
                <a:lnTo>
                  <a:pt x="186" y="1951"/>
                </a:lnTo>
                <a:cubicBezTo>
                  <a:pt x="173" y="1951"/>
                  <a:pt x="161" y="1950"/>
                  <a:pt x="149" y="1948"/>
                </a:cubicBezTo>
                <a:cubicBezTo>
                  <a:pt x="137" y="1945"/>
                  <a:pt x="126" y="1942"/>
                  <a:pt x="114" y="1937"/>
                </a:cubicBezTo>
                <a:cubicBezTo>
                  <a:pt x="103" y="1933"/>
                  <a:pt x="92" y="1927"/>
                  <a:pt x="82" y="1920"/>
                </a:cubicBezTo>
                <a:cubicBezTo>
                  <a:pt x="72" y="1913"/>
                  <a:pt x="63" y="1906"/>
                  <a:pt x="54" y="1897"/>
                </a:cubicBezTo>
                <a:cubicBezTo>
                  <a:pt x="46" y="1888"/>
                  <a:pt x="38" y="1879"/>
                  <a:pt x="31" y="1869"/>
                </a:cubicBezTo>
                <a:cubicBezTo>
                  <a:pt x="24" y="1859"/>
                  <a:pt x="19" y="1848"/>
                  <a:pt x="14" y="1837"/>
                </a:cubicBezTo>
                <a:cubicBezTo>
                  <a:pt x="9" y="1825"/>
                  <a:pt x="6" y="1814"/>
                  <a:pt x="3" y="1802"/>
                </a:cubicBezTo>
                <a:cubicBezTo>
                  <a:pt x="1" y="1790"/>
                  <a:pt x="0" y="1778"/>
                  <a:pt x="0" y="1766"/>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5" name="文本框 624"/>
          <p:cNvSpPr txBox="1"/>
          <p:nvPr/>
        </p:nvSpPr>
        <p:spPr>
          <a:xfrm>
            <a:off x="4946760" y="1043640"/>
            <a:ext cx="20124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多轮对话中的语境保持</a:t>
            </a:r>
            <a:endParaRPr lang="en-US" sz="1580" b="0" u="none" strike="noStrike">
              <a:solidFill>
                <a:srgbClr val="000000"/>
              </a:solidFill>
              <a:effectLst/>
              <a:uFillTx/>
              <a:latin typeface="Times New Roman"/>
            </a:endParaRPr>
          </a:p>
        </p:txBody>
      </p:sp>
      <p:pic>
        <p:nvPicPr>
          <p:cNvPr id="626" name="图片 625"/>
          <p:cNvPicPr/>
          <p:nvPr/>
        </p:nvPicPr>
        <p:blipFill>
          <a:blip r:embed="rId10"/>
          <a:stretch/>
        </p:blipFill>
        <p:spPr>
          <a:xfrm>
            <a:off x="4696560" y="6309360"/>
            <a:ext cx="116640" cy="116640"/>
          </a:xfrm>
          <a:prstGeom prst="rect">
            <a:avLst/>
          </a:prstGeom>
          <a:noFill/>
          <a:ln w="0">
            <a:noFill/>
          </a:ln>
        </p:spPr>
      </p:pic>
      <p:sp>
        <p:nvSpPr>
          <p:cNvPr id="627" name="文本框 626"/>
          <p:cNvSpPr txBox="1"/>
          <p:nvPr/>
        </p:nvSpPr>
        <p:spPr>
          <a:xfrm>
            <a:off x="4692960" y="6030000"/>
            <a:ext cx="537120" cy="169560"/>
          </a:xfrm>
          <a:prstGeom prst="rect">
            <a:avLst/>
          </a:prstGeom>
          <a:noFill/>
          <a:ln w="0">
            <a:noFill/>
          </a:ln>
        </p:spPr>
        <p:txBody>
          <a:bodyPr wrap="none" lIns="0" tIns="0" rIns="0" bIns="0" anchor="t">
            <a:spAutoFit/>
          </a:bodyPr>
          <a:lstStyle/>
          <a:p>
            <a:r>
              <a:rPr lang="zh-CN" sz="1050" b="0" u="none" strike="noStrike">
                <a:solidFill>
                  <a:srgbClr val="4DA6FF"/>
                </a:solidFill>
                <a:effectLst/>
                <a:uFillTx/>
                <a:latin typeface="WenQuanYiZenHei"/>
                <a:ea typeface="WenQuanYiZenHei"/>
              </a:rPr>
              <a:t>应用场景</a:t>
            </a:r>
            <a:endParaRPr lang="en-US" sz="1050" b="0" u="none" strike="noStrike">
              <a:solidFill>
                <a:srgbClr val="000000"/>
              </a:solidFill>
              <a:effectLst/>
              <a:uFillTx/>
              <a:latin typeface="Times New Roman"/>
            </a:endParaRPr>
          </a:p>
        </p:txBody>
      </p:sp>
      <p:pic>
        <p:nvPicPr>
          <p:cNvPr id="628" name="图片 627"/>
          <p:cNvPicPr/>
          <p:nvPr/>
        </p:nvPicPr>
        <p:blipFill>
          <a:blip r:embed="rId11"/>
          <a:stretch/>
        </p:blipFill>
        <p:spPr>
          <a:xfrm>
            <a:off x="7186680" y="6309360"/>
            <a:ext cx="116640" cy="116640"/>
          </a:xfrm>
          <a:prstGeom prst="rect">
            <a:avLst/>
          </a:prstGeom>
          <a:noFill/>
          <a:ln w="0">
            <a:noFill/>
          </a:ln>
        </p:spPr>
      </p:pic>
      <p:sp>
        <p:nvSpPr>
          <p:cNvPr id="629" name="文本框 628"/>
          <p:cNvSpPr txBox="1"/>
          <p:nvPr/>
        </p:nvSpPr>
        <p:spPr>
          <a:xfrm>
            <a:off x="4876920" y="629676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客户支持</a:t>
            </a:r>
            <a:endParaRPr lang="en-US" sz="920" b="0" u="none" strike="noStrike">
              <a:solidFill>
                <a:srgbClr val="000000"/>
              </a:solidFill>
              <a:effectLst/>
              <a:uFillTx/>
              <a:latin typeface="Times New Roman"/>
            </a:endParaRPr>
          </a:p>
        </p:txBody>
      </p:sp>
      <p:pic>
        <p:nvPicPr>
          <p:cNvPr id="630" name="图片 629"/>
          <p:cNvPicPr/>
          <p:nvPr/>
        </p:nvPicPr>
        <p:blipFill>
          <a:blip r:embed="rId12"/>
          <a:stretch/>
        </p:blipFill>
        <p:spPr>
          <a:xfrm>
            <a:off x="9677160" y="6309360"/>
            <a:ext cx="150120" cy="116640"/>
          </a:xfrm>
          <a:prstGeom prst="rect">
            <a:avLst/>
          </a:prstGeom>
          <a:noFill/>
          <a:ln w="0">
            <a:noFill/>
          </a:ln>
        </p:spPr>
      </p:pic>
      <p:sp>
        <p:nvSpPr>
          <p:cNvPr id="631" name="文本框 630"/>
          <p:cNvSpPr txBox="1"/>
          <p:nvPr/>
        </p:nvSpPr>
        <p:spPr>
          <a:xfrm>
            <a:off x="7368840" y="629676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项目管理</a:t>
            </a:r>
            <a:endParaRPr lang="en-US" sz="920" b="0" u="none" strike="noStrike">
              <a:solidFill>
                <a:srgbClr val="000000"/>
              </a:solidFill>
              <a:effectLst/>
              <a:uFillTx/>
              <a:latin typeface="Times New Roman"/>
            </a:endParaRPr>
          </a:p>
        </p:txBody>
      </p:sp>
      <p:sp>
        <p:nvSpPr>
          <p:cNvPr id="632" name="文本框 631"/>
          <p:cNvSpPr txBox="1"/>
          <p:nvPr/>
        </p:nvSpPr>
        <p:spPr>
          <a:xfrm>
            <a:off x="9894240" y="629676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售后服务</a:t>
            </a:r>
            <a:endParaRPr lang="en-US" sz="920" b="0" u="none" strike="noStrike">
              <a:solidFill>
                <a:srgbClr val="000000"/>
              </a:solidFill>
              <a:effectLst/>
              <a:uFillTx/>
              <a:latin typeface="Times New Roman"/>
            </a:endParaRPr>
          </a:p>
        </p:txBody>
      </p:sp>
      <p:sp>
        <p:nvSpPr>
          <p:cNvPr id="633" name="文本框 632"/>
          <p:cNvSpPr txBox="1"/>
          <p:nvPr/>
        </p:nvSpPr>
        <p:spPr>
          <a:xfrm>
            <a:off x="10117800" y="6660360"/>
            <a:ext cx="413640" cy="136080"/>
          </a:xfrm>
          <a:prstGeom prst="rect">
            <a:avLst/>
          </a:prstGeom>
          <a:noFill/>
          <a:ln w="0">
            <a:noFill/>
          </a:ln>
        </p:spPr>
        <p:txBody>
          <a:bodyPr wrap="none" lIns="0" tIns="0" rIns="0" bIns="0" anchor="t">
            <a:spAutoFit/>
          </a:bodyPr>
          <a:lstStyle/>
          <a:p>
            <a:r>
              <a:rPr lang="en-US" sz="920" b="0" u="none" strike="noStrike">
                <a:solidFill>
                  <a:srgbClr val="CCCCCC"/>
                </a:solidFill>
                <a:effectLst/>
                <a:uFillTx/>
                <a:latin typeface="DejaVuSans"/>
                <a:ea typeface="DejaVuSans"/>
              </a:rPr>
              <a:t>10 / 16</a:t>
            </a:r>
            <a:endParaRPr lang="en-US" sz="920" b="0" u="none" strike="noStrike">
              <a:solidFill>
                <a:srgbClr val="000000"/>
              </a:solidFill>
              <a:effectLst/>
              <a:uFillTx/>
              <a:latin typeface="Times New Roman"/>
            </a:endParaRPr>
          </a:p>
        </p:txBody>
      </p:sp>
      <p:sp>
        <p:nvSpPr>
          <p:cNvPr id="634" name="文本框 633"/>
          <p:cNvSpPr txBox="1"/>
          <p:nvPr/>
        </p:nvSpPr>
        <p:spPr>
          <a:xfrm>
            <a:off x="7176600" y="2953800"/>
            <a:ext cx="503640" cy="128520"/>
          </a:xfrm>
          <a:prstGeom prst="rect">
            <a:avLst/>
          </a:prstGeom>
          <a:noFill/>
          <a:ln w="0">
            <a:noFill/>
          </a:ln>
        </p:spPr>
        <p:txBody>
          <a:bodyPr wrap="none" lIns="0" tIns="0" rIns="0" bIns="0" anchor="t">
            <a:spAutoFit/>
          </a:bodyPr>
          <a:lstStyle/>
          <a:p>
            <a:r>
              <a:rPr lang="zh-CN" sz="790" b="0" u="none" strike="noStrike">
                <a:solidFill>
                  <a:srgbClr val="000000"/>
                </a:solidFill>
                <a:effectLst/>
                <a:uFillTx/>
                <a:latin typeface="WenQuanYiZenHei"/>
                <a:ea typeface="WenQuanYiZenHei"/>
              </a:rPr>
              <a:t>上下文理解</a:t>
            </a:r>
            <a:endParaRPr lang="en-US" sz="790" b="0" u="none" strike="noStrike">
              <a:solidFill>
                <a:srgbClr val="000000"/>
              </a:solidFill>
              <a:effectLst/>
              <a:uFillTx/>
              <a:latin typeface="Times New Roman"/>
            </a:endParaRPr>
          </a:p>
        </p:txBody>
      </p:sp>
      <p:sp>
        <p:nvSpPr>
          <p:cNvPr id="635" name="任意多边形: 形状 634"/>
          <p:cNvSpPr/>
          <p:nvPr/>
        </p:nvSpPr>
        <p:spPr>
          <a:xfrm>
            <a:off x="4763160" y="1437120"/>
            <a:ext cx="4262400" cy="535320"/>
          </a:xfrm>
          <a:custGeom>
            <a:avLst/>
            <a:gdLst/>
            <a:ahLst/>
            <a:cxnLst/>
            <a:rect l="0" t="0" r="r" b="b"/>
            <a:pathLst>
              <a:path w="11840" h="1487">
                <a:moveTo>
                  <a:pt x="0" y="1068"/>
                </a:moveTo>
                <a:lnTo>
                  <a:pt x="0" y="93"/>
                </a:lnTo>
                <a:cubicBezTo>
                  <a:pt x="0" y="81"/>
                  <a:pt x="2" y="69"/>
                  <a:pt x="7" y="57"/>
                </a:cubicBezTo>
                <a:cubicBezTo>
                  <a:pt x="12" y="46"/>
                  <a:pt x="18" y="36"/>
                  <a:pt x="27" y="27"/>
                </a:cubicBezTo>
                <a:cubicBezTo>
                  <a:pt x="36" y="19"/>
                  <a:pt x="46" y="12"/>
                  <a:pt x="57" y="7"/>
                </a:cubicBezTo>
                <a:cubicBezTo>
                  <a:pt x="69" y="3"/>
                  <a:pt x="80" y="0"/>
                  <a:pt x="93" y="0"/>
                </a:cubicBezTo>
                <a:lnTo>
                  <a:pt x="11422" y="0"/>
                </a:lnTo>
                <a:cubicBezTo>
                  <a:pt x="11449" y="0"/>
                  <a:pt x="11476" y="3"/>
                  <a:pt x="11503" y="8"/>
                </a:cubicBezTo>
                <a:cubicBezTo>
                  <a:pt x="11530" y="14"/>
                  <a:pt x="11556" y="21"/>
                  <a:pt x="11582" y="32"/>
                </a:cubicBezTo>
                <a:cubicBezTo>
                  <a:pt x="11607" y="42"/>
                  <a:pt x="11631" y="55"/>
                  <a:pt x="11654" y="71"/>
                </a:cubicBezTo>
                <a:cubicBezTo>
                  <a:pt x="11677" y="86"/>
                  <a:pt x="11698" y="103"/>
                  <a:pt x="11717" y="123"/>
                </a:cubicBezTo>
                <a:cubicBezTo>
                  <a:pt x="11737" y="142"/>
                  <a:pt x="11754" y="163"/>
                  <a:pt x="11769" y="186"/>
                </a:cubicBezTo>
                <a:cubicBezTo>
                  <a:pt x="11784" y="209"/>
                  <a:pt x="11797" y="233"/>
                  <a:pt x="11808" y="258"/>
                </a:cubicBezTo>
                <a:cubicBezTo>
                  <a:pt x="11818" y="283"/>
                  <a:pt x="11826" y="310"/>
                  <a:pt x="11832" y="336"/>
                </a:cubicBezTo>
                <a:cubicBezTo>
                  <a:pt x="11837" y="363"/>
                  <a:pt x="11840" y="391"/>
                  <a:pt x="11840" y="418"/>
                </a:cubicBezTo>
                <a:lnTo>
                  <a:pt x="11840" y="1068"/>
                </a:lnTo>
                <a:cubicBezTo>
                  <a:pt x="11840" y="1095"/>
                  <a:pt x="11837" y="1123"/>
                  <a:pt x="11832" y="1149"/>
                </a:cubicBezTo>
                <a:cubicBezTo>
                  <a:pt x="11826" y="1176"/>
                  <a:pt x="11818" y="1202"/>
                  <a:pt x="11808" y="1229"/>
                </a:cubicBezTo>
                <a:cubicBezTo>
                  <a:pt x="11797" y="1254"/>
                  <a:pt x="11784" y="1278"/>
                  <a:pt x="11769" y="1301"/>
                </a:cubicBezTo>
                <a:cubicBezTo>
                  <a:pt x="11754" y="1324"/>
                  <a:pt x="11737" y="1345"/>
                  <a:pt x="11717" y="1364"/>
                </a:cubicBezTo>
                <a:cubicBezTo>
                  <a:pt x="11698" y="1384"/>
                  <a:pt x="11677" y="1401"/>
                  <a:pt x="11654" y="1416"/>
                </a:cubicBezTo>
                <a:cubicBezTo>
                  <a:pt x="11631" y="1432"/>
                  <a:pt x="11607" y="1444"/>
                  <a:pt x="11582" y="1455"/>
                </a:cubicBezTo>
                <a:cubicBezTo>
                  <a:pt x="11556" y="1465"/>
                  <a:pt x="11530" y="1473"/>
                  <a:pt x="11503" y="1479"/>
                </a:cubicBezTo>
                <a:cubicBezTo>
                  <a:pt x="11476" y="1484"/>
                  <a:pt x="11449" y="1487"/>
                  <a:pt x="11422" y="1487"/>
                </a:cubicBezTo>
                <a:lnTo>
                  <a:pt x="418" y="1487"/>
                </a:lnTo>
                <a:cubicBezTo>
                  <a:pt x="390" y="1487"/>
                  <a:pt x="363" y="1484"/>
                  <a:pt x="336" y="1479"/>
                </a:cubicBezTo>
                <a:cubicBezTo>
                  <a:pt x="309" y="1473"/>
                  <a:pt x="283" y="1465"/>
                  <a:pt x="258" y="1455"/>
                </a:cubicBezTo>
                <a:cubicBezTo>
                  <a:pt x="233" y="1444"/>
                  <a:pt x="208" y="1432"/>
                  <a:pt x="186" y="1416"/>
                </a:cubicBezTo>
                <a:cubicBezTo>
                  <a:pt x="163" y="1401"/>
                  <a:pt x="142" y="1384"/>
                  <a:pt x="122" y="1364"/>
                </a:cubicBezTo>
                <a:cubicBezTo>
                  <a:pt x="103" y="1345"/>
                  <a:pt x="86" y="1324"/>
                  <a:pt x="70" y="1301"/>
                </a:cubicBezTo>
                <a:cubicBezTo>
                  <a:pt x="55" y="1278"/>
                  <a:pt x="42" y="1254"/>
                  <a:pt x="32" y="1229"/>
                </a:cubicBezTo>
                <a:cubicBezTo>
                  <a:pt x="21" y="1202"/>
                  <a:pt x="13" y="1176"/>
                  <a:pt x="8" y="1149"/>
                </a:cubicBezTo>
                <a:cubicBezTo>
                  <a:pt x="3" y="1123"/>
                  <a:pt x="0" y="1095"/>
                  <a:pt x="0" y="1068"/>
                </a:cubicBezTo>
                <a:close/>
              </a:path>
            </a:pathLst>
          </a:custGeom>
          <a:solidFill>
            <a:srgbClr val="CCCCCC">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6" name="文本框 635"/>
          <p:cNvSpPr txBox="1"/>
          <p:nvPr/>
        </p:nvSpPr>
        <p:spPr>
          <a:xfrm>
            <a:off x="7226640" y="4725360"/>
            <a:ext cx="403200" cy="128520"/>
          </a:xfrm>
          <a:prstGeom prst="rect">
            <a:avLst/>
          </a:prstGeom>
          <a:noFill/>
          <a:ln w="0">
            <a:noFill/>
          </a:ln>
        </p:spPr>
        <p:txBody>
          <a:bodyPr wrap="none" lIns="0" tIns="0" rIns="0" bIns="0" anchor="t">
            <a:spAutoFit/>
          </a:bodyPr>
          <a:lstStyle/>
          <a:p>
            <a:r>
              <a:rPr lang="zh-CN" sz="790" b="0" u="none" strike="noStrike">
                <a:solidFill>
                  <a:srgbClr val="000000"/>
                </a:solidFill>
                <a:effectLst/>
                <a:uFillTx/>
                <a:latin typeface="WenQuanYiZenHei"/>
                <a:ea typeface="WenQuanYiZenHei"/>
              </a:rPr>
              <a:t>意图理解</a:t>
            </a:r>
            <a:endParaRPr lang="en-US" sz="790" b="0" u="none" strike="noStrike">
              <a:solidFill>
                <a:srgbClr val="000000"/>
              </a:solidFill>
              <a:effectLst/>
              <a:uFillTx/>
              <a:latin typeface="Times New Roman"/>
            </a:endParaRPr>
          </a:p>
        </p:txBody>
      </p:sp>
      <p:sp>
        <p:nvSpPr>
          <p:cNvPr id="637" name="文本框 636"/>
          <p:cNvSpPr txBox="1"/>
          <p:nvPr/>
        </p:nvSpPr>
        <p:spPr>
          <a:xfrm>
            <a:off x="4893480" y="1550160"/>
            <a:ext cx="26996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您好，我需要查询上周发送给李总的项目报告邮件。</a:t>
            </a:r>
            <a:endParaRPr lang="en-US" sz="920" b="0" u="none" strike="noStrike">
              <a:solidFill>
                <a:srgbClr val="000000"/>
              </a:solidFill>
              <a:effectLst/>
              <a:uFillTx/>
              <a:latin typeface="Times New Roman"/>
            </a:endParaRPr>
          </a:p>
        </p:txBody>
      </p:sp>
      <p:sp>
        <p:nvSpPr>
          <p:cNvPr id="638" name="任意多边形: 形状 637"/>
          <p:cNvSpPr/>
          <p:nvPr/>
        </p:nvSpPr>
        <p:spPr>
          <a:xfrm>
            <a:off x="5824440" y="2072160"/>
            <a:ext cx="4270680" cy="702360"/>
          </a:xfrm>
          <a:custGeom>
            <a:avLst/>
            <a:gdLst/>
            <a:ahLst/>
            <a:cxnLst/>
            <a:rect l="0" t="0" r="r" b="b"/>
            <a:pathLst>
              <a:path w="11863" h="1951">
                <a:moveTo>
                  <a:pt x="0" y="1533"/>
                </a:moveTo>
                <a:lnTo>
                  <a:pt x="0" y="418"/>
                </a:lnTo>
                <a:cubicBezTo>
                  <a:pt x="0" y="391"/>
                  <a:pt x="3" y="364"/>
                  <a:pt x="8" y="337"/>
                </a:cubicBezTo>
                <a:cubicBezTo>
                  <a:pt x="13" y="310"/>
                  <a:pt x="21" y="284"/>
                  <a:pt x="32" y="258"/>
                </a:cubicBezTo>
                <a:cubicBezTo>
                  <a:pt x="42" y="233"/>
                  <a:pt x="55" y="209"/>
                  <a:pt x="70" y="186"/>
                </a:cubicBezTo>
                <a:cubicBezTo>
                  <a:pt x="86" y="163"/>
                  <a:pt x="103" y="142"/>
                  <a:pt x="122" y="123"/>
                </a:cubicBezTo>
                <a:cubicBezTo>
                  <a:pt x="142" y="103"/>
                  <a:pt x="163" y="86"/>
                  <a:pt x="186" y="71"/>
                </a:cubicBezTo>
                <a:cubicBezTo>
                  <a:pt x="209" y="56"/>
                  <a:pt x="233" y="43"/>
                  <a:pt x="258" y="32"/>
                </a:cubicBezTo>
                <a:cubicBezTo>
                  <a:pt x="283" y="22"/>
                  <a:pt x="309" y="14"/>
                  <a:pt x="336" y="8"/>
                </a:cubicBezTo>
                <a:cubicBezTo>
                  <a:pt x="363" y="3"/>
                  <a:pt x="390" y="0"/>
                  <a:pt x="418" y="0"/>
                </a:cubicBezTo>
                <a:lnTo>
                  <a:pt x="11770" y="0"/>
                </a:lnTo>
                <a:cubicBezTo>
                  <a:pt x="11782" y="0"/>
                  <a:pt x="11794" y="3"/>
                  <a:pt x="11806" y="7"/>
                </a:cubicBezTo>
                <a:cubicBezTo>
                  <a:pt x="11817" y="12"/>
                  <a:pt x="11827" y="19"/>
                  <a:pt x="11836" y="28"/>
                </a:cubicBezTo>
                <a:cubicBezTo>
                  <a:pt x="11844" y="36"/>
                  <a:pt x="11851" y="46"/>
                  <a:pt x="11856" y="58"/>
                </a:cubicBezTo>
                <a:cubicBezTo>
                  <a:pt x="11861" y="69"/>
                  <a:pt x="11863" y="81"/>
                  <a:pt x="11863" y="93"/>
                </a:cubicBezTo>
                <a:lnTo>
                  <a:pt x="11863" y="1533"/>
                </a:lnTo>
                <a:cubicBezTo>
                  <a:pt x="11863" y="1561"/>
                  <a:pt x="11860" y="1588"/>
                  <a:pt x="11855" y="1615"/>
                </a:cubicBezTo>
                <a:cubicBezTo>
                  <a:pt x="11849" y="1642"/>
                  <a:pt x="11842" y="1668"/>
                  <a:pt x="11831" y="1693"/>
                </a:cubicBezTo>
                <a:cubicBezTo>
                  <a:pt x="11821" y="1719"/>
                  <a:pt x="11808" y="1743"/>
                  <a:pt x="11792" y="1766"/>
                </a:cubicBezTo>
                <a:cubicBezTo>
                  <a:pt x="11777" y="1788"/>
                  <a:pt x="11760" y="1809"/>
                  <a:pt x="11740" y="1829"/>
                </a:cubicBezTo>
                <a:cubicBezTo>
                  <a:pt x="11721" y="1848"/>
                  <a:pt x="11700" y="1866"/>
                  <a:pt x="11677" y="1881"/>
                </a:cubicBezTo>
                <a:cubicBezTo>
                  <a:pt x="11654" y="1896"/>
                  <a:pt x="11630" y="1909"/>
                  <a:pt x="11605" y="1919"/>
                </a:cubicBezTo>
                <a:cubicBezTo>
                  <a:pt x="11580" y="1930"/>
                  <a:pt x="11553" y="1938"/>
                  <a:pt x="11527" y="1943"/>
                </a:cubicBezTo>
                <a:cubicBezTo>
                  <a:pt x="11500" y="1949"/>
                  <a:pt x="11472" y="1951"/>
                  <a:pt x="11445" y="1951"/>
                </a:cubicBezTo>
                <a:lnTo>
                  <a:pt x="418" y="1951"/>
                </a:lnTo>
                <a:cubicBezTo>
                  <a:pt x="390" y="1951"/>
                  <a:pt x="363" y="1949"/>
                  <a:pt x="336" y="1943"/>
                </a:cubicBezTo>
                <a:cubicBezTo>
                  <a:pt x="309" y="1938"/>
                  <a:pt x="283" y="1930"/>
                  <a:pt x="258" y="1919"/>
                </a:cubicBezTo>
                <a:cubicBezTo>
                  <a:pt x="233" y="1909"/>
                  <a:pt x="209" y="1896"/>
                  <a:pt x="186" y="1881"/>
                </a:cubicBezTo>
                <a:cubicBezTo>
                  <a:pt x="163" y="1866"/>
                  <a:pt x="142" y="1848"/>
                  <a:pt x="122" y="1829"/>
                </a:cubicBezTo>
                <a:cubicBezTo>
                  <a:pt x="103" y="1809"/>
                  <a:pt x="86" y="1788"/>
                  <a:pt x="70" y="1766"/>
                </a:cubicBezTo>
                <a:cubicBezTo>
                  <a:pt x="55" y="1743"/>
                  <a:pt x="42" y="1719"/>
                  <a:pt x="32" y="1693"/>
                </a:cubicBezTo>
                <a:cubicBezTo>
                  <a:pt x="21" y="1668"/>
                  <a:pt x="13" y="1642"/>
                  <a:pt x="8" y="1615"/>
                </a:cubicBezTo>
                <a:cubicBezTo>
                  <a:pt x="3" y="1588"/>
                  <a:pt x="0" y="1561"/>
                  <a:pt x="0" y="1533"/>
                </a:cubicBezTo>
                <a:close/>
              </a:path>
            </a:pathLst>
          </a:custGeom>
          <a:solidFill>
            <a:srgbClr val="4DA6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9" name="文本框 638"/>
          <p:cNvSpPr txBox="1"/>
          <p:nvPr/>
        </p:nvSpPr>
        <p:spPr>
          <a:xfrm>
            <a:off x="8693280" y="1742040"/>
            <a:ext cx="20196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用户</a:t>
            </a:r>
            <a:endParaRPr lang="en-US" sz="790" b="0" u="none" strike="noStrike">
              <a:solidFill>
                <a:srgbClr val="000000"/>
              </a:solidFill>
              <a:effectLst/>
              <a:uFillTx/>
              <a:latin typeface="Times New Roman"/>
            </a:endParaRPr>
          </a:p>
        </p:txBody>
      </p:sp>
      <p:sp>
        <p:nvSpPr>
          <p:cNvPr id="640" name="文本框 639"/>
          <p:cNvSpPr txBox="1"/>
          <p:nvPr/>
        </p:nvSpPr>
        <p:spPr>
          <a:xfrm>
            <a:off x="5960520" y="2185560"/>
            <a:ext cx="39906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您好，我已为您查找上周发送给李总的项目报告邮件。您是需要查看这封邮件</a:t>
            </a:r>
            <a:endParaRPr lang="en-US" sz="920" b="0" u="none" strike="noStrike">
              <a:solidFill>
                <a:srgbClr val="000000"/>
              </a:solidFill>
              <a:effectLst/>
              <a:uFillTx/>
              <a:latin typeface="Times New Roman"/>
            </a:endParaRPr>
          </a:p>
        </p:txBody>
      </p:sp>
      <p:sp>
        <p:nvSpPr>
          <p:cNvPr id="641" name="文本框 640"/>
          <p:cNvSpPr txBox="1"/>
          <p:nvPr/>
        </p:nvSpPr>
        <p:spPr>
          <a:xfrm>
            <a:off x="5960520" y="2352600"/>
            <a:ext cx="21128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的内容，还是需要了解李总的回复情况？</a:t>
            </a:r>
            <a:endParaRPr lang="en-US" sz="920" b="0" u="none" strike="noStrike">
              <a:solidFill>
                <a:srgbClr val="000000"/>
              </a:solidFill>
              <a:effectLst/>
              <a:uFillTx/>
              <a:latin typeface="Times New Roman"/>
            </a:endParaRPr>
          </a:p>
        </p:txBody>
      </p:sp>
      <p:sp>
        <p:nvSpPr>
          <p:cNvPr id="642" name="任意多边形: 形状 641"/>
          <p:cNvSpPr/>
          <p:nvPr/>
        </p:nvSpPr>
        <p:spPr>
          <a:xfrm>
            <a:off x="4763160" y="3208680"/>
            <a:ext cx="4262400" cy="535320"/>
          </a:xfrm>
          <a:custGeom>
            <a:avLst/>
            <a:gdLst/>
            <a:ahLst/>
            <a:cxnLst/>
            <a:rect l="0" t="0" r="r" b="b"/>
            <a:pathLst>
              <a:path w="11840" h="1487">
                <a:moveTo>
                  <a:pt x="0" y="1069"/>
                </a:moveTo>
                <a:lnTo>
                  <a:pt x="0" y="93"/>
                </a:lnTo>
                <a:cubicBezTo>
                  <a:pt x="0" y="81"/>
                  <a:pt x="2" y="69"/>
                  <a:pt x="7" y="58"/>
                </a:cubicBezTo>
                <a:cubicBezTo>
                  <a:pt x="12" y="46"/>
                  <a:pt x="18" y="36"/>
                  <a:pt x="27" y="28"/>
                </a:cubicBezTo>
                <a:cubicBezTo>
                  <a:pt x="36" y="19"/>
                  <a:pt x="46" y="12"/>
                  <a:pt x="57" y="7"/>
                </a:cubicBezTo>
                <a:cubicBezTo>
                  <a:pt x="69" y="3"/>
                  <a:pt x="80" y="0"/>
                  <a:pt x="93" y="0"/>
                </a:cubicBezTo>
                <a:lnTo>
                  <a:pt x="11422" y="0"/>
                </a:lnTo>
                <a:cubicBezTo>
                  <a:pt x="11449" y="0"/>
                  <a:pt x="11476" y="3"/>
                  <a:pt x="11503" y="8"/>
                </a:cubicBezTo>
                <a:cubicBezTo>
                  <a:pt x="11530" y="14"/>
                  <a:pt x="11556" y="22"/>
                  <a:pt x="11582" y="32"/>
                </a:cubicBezTo>
                <a:cubicBezTo>
                  <a:pt x="11607" y="43"/>
                  <a:pt x="11631" y="55"/>
                  <a:pt x="11654" y="71"/>
                </a:cubicBezTo>
                <a:cubicBezTo>
                  <a:pt x="11677" y="86"/>
                  <a:pt x="11698" y="103"/>
                  <a:pt x="11717" y="123"/>
                </a:cubicBezTo>
                <a:cubicBezTo>
                  <a:pt x="11737" y="142"/>
                  <a:pt x="11754" y="163"/>
                  <a:pt x="11769" y="186"/>
                </a:cubicBezTo>
                <a:cubicBezTo>
                  <a:pt x="11784" y="209"/>
                  <a:pt x="11797" y="233"/>
                  <a:pt x="11808" y="258"/>
                </a:cubicBezTo>
                <a:cubicBezTo>
                  <a:pt x="11818" y="284"/>
                  <a:pt x="11826" y="310"/>
                  <a:pt x="11832" y="337"/>
                </a:cubicBezTo>
                <a:cubicBezTo>
                  <a:pt x="11837" y="364"/>
                  <a:pt x="11840" y="391"/>
                  <a:pt x="11840" y="418"/>
                </a:cubicBezTo>
                <a:lnTo>
                  <a:pt x="11840" y="1069"/>
                </a:lnTo>
                <a:cubicBezTo>
                  <a:pt x="11840" y="1097"/>
                  <a:pt x="11837" y="1124"/>
                  <a:pt x="11832" y="1151"/>
                </a:cubicBezTo>
                <a:cubicBezTo>
                  <a:pt x="11826" y="1178"/>
                  <a:pt x="11818" y="1204"/>
                  <a:pt x="11808" y="1229"/>
                </a:cubicBezTo>
                <a:cubicBezTo>
                  <a:pt x="11797" y="1254"/>
                  <a:pt x="11784" y="1278"/>
                  <a:pt x="11769" y="1301"/>
                </a:cubicBezTo>
                <a:cubicBezTo>
                  <a:pt x="11754" y="1324"/>
                  <a:pt x="11737" y="1345"/>
                  <a:pt x="11717" y="1365"/>
                </a:cubicBezTo>
                <a:cubicBezTo>
                  <a:pt x="11698" y="1384"/>
                  <a:pt x="11677" y="1401"/>
                  <a:pt x="11654" y="1417"/>
                </a:cubicBezTo>
                <a:cubicBezTo>
                  <a:pt x="11631" y="1432"/>
                  <a:pt x="11607" y="1445"/>
                  <a:pt x="11582" y="1455"/>
                </a:cubicBezTo>
                <a:cubicBezTo>
                  <a:pt x="11556" y="1466"/>
                  <a:pt x="11530" y="1474"/>
                  <a:pt x="11503" y="1479"/>
                </a:cubicBezTo>
                <a:cubicBezTo>
                  <a:pt x="11476" y="1484"/>
                  <a:pt x="11449" y="1487"/>
                  <a:pt x="11422" y="1487"/>
                </a:cubicBezTo>
                <a:lnTo>
                  <a:pt x="418" y="1487"/>
                </a:lnTo>
                <a:cubicBezTo>
                  <a:pt x="390" y="1487"/>
                  <a:pt x="363" y="1484"/>
                  <a:pt x="336" y="1479"/>
                </a:cubicBezTo>
                <a:cubicBezTo>
                  <a:pt x="309" y="1474"/>
                  <a:pt x="283" y="1466"/>
                  <a:pt x="258" y="1455"/>
                </a:cubicBezTo>
                <a:cubicBezTo>
                  <a:pt x="233" y="1445"/>
                  <a:pt x="208" y="1432"/>
                  <a:pt x="186" y="1417"/>
                </a:cubicBezTo>
                <a:cubicBezTo>
                  <a:pt x="163" y="1401"/>
                  <a:pt x="142" y="1384"/>
                  <a:pt x="122" y="1365"/>
                </a:cubicBezTo>
                <a:cubicBezTo>
                  <a:pt x="103" y="1345"/>
                  <a:pt x="86" y="1324"/>
                  <a:pt x="70" y="1301"/>
                </a:cubicBezTo>
                <a:cubicBezTo>
                  <a:pt x="55" y="1278"/>
                  <a:pt x="42" y="1254"/>
                  <a:pt x="32" y="1229"/>
                </a:cubicBezTo>
                <a:cubicBezTo>
                  <a:pt x="21" y="1204"/>
                  <a:pt x="13" y="1178"/>
                  <a:pt x="8" y="1151"/>
                </a:cubicBezTo>
                <a:cubicBezTo>
                  <a:pt x="3" y="1124"/>
                  <a:pt x="0" y="1097"/>
                  <a:pt x="0" y="1069"/>
                </a:cubicBezTo>
                <a:close/>
              </a:path>
            </a:pathLst>
          </a:custGeom>
          <a:solidFill>
            <a:srgbClr val="CCCCCC">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43" name="文本框 642"/>
          <p:cNvSpPr txBox="1"/>
          <p:nvPr/>
        </p:nvSpPr>
        <p:spPr>
          <a:xfrm>
            <a:off x="5960520" y="2544120"/>
            <a:ext cx="40320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智能助手</a:t>
            </a:r>
            <a:endParaRPr lang="en-US" sz="790" b="0" u="none" strike="noStrike">
              <a:solidFill>
                <a:srgbClr val="000000"/>
              </a:solidFill>
              <a:effectLst/>
              <a:uFillTx/>
              <a:latin typeface="Times New Roman"/>
            </a:endParaRPr>
          </a:p>
        </p:txBody>
      </p:sp>
      <p:sp>
        <p:nvSpPr>
          <p:cNvPr id="644" name="文本框 643"/>
          <p:cNvSpPr txBox="1"/>
          <p:nvPr/>
        </p:nvSpPr>
        <p:spPr>
          <a:xfrm>
            <a:off x="4893480" y="3322080"/>
            <a:ext cx="22302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我想了解他的回复情况，是否有反馈意见？</a:t>
            </a:r>
            <a:endParaRPr lang="en-US" sz="920" b="0" u="none" strike="noStrike">
              <a:solidFill>
                <a:srgbClr val="000000"/>
              </a:solidFill>
              <a:effectLst/>
              <a:uFillTx/>
              <a:latin typeface="Times New Roman"/>
            </a:endParaRPr>
          </a:p>
        </p:txBody>
      </p:sp>
      <p:sp>
        <p:nvSpPr>
          <p:cNvPr id="645" name="任意多边形: 形状 644"/>
          <p:cNvSpPr/>
          <p:nvPr/>
        </p:nvSpPr>
        <p:spPr>
          <a:xfrm>
            <a:off x="5824440" y="3844080"/>
            <a:ext cx="4270680" cy="702000"/>
          </a:xfrm>
          <a:custGeom>
            <a:avLst/>
            <a:gdLst/>
            <a:ahLst/>
            <a:cxnLst/>
            <a:rect l="0" t="0" r="r" b="b"/>
            <a:pathLst>
              <a:path w="11863" h="1950">
                <a:moveTo>
                  <a:pt x="0" y="1533"/>
                </a:moveTo>
                <a:lnTo>
                  <a:pt x="0" y="418"/>
                </a:lnTo>
                <a:cubicBezTo>
                  <a:pt x="0" y="391"/>
                  <a:pt x="3" y="364"/>
                  <a:pt x="8" y="337"/>
                </a:cubicBezTo>
                <a:cubicBezTo>
                  <a:pt x="13" y="310"/>
                  <a:pt x="21" y="284"/>
                  <a:pt x="32" y="258"/>
                </a:cubicBezTo>
                <a:cubicBezTo>
                  <a:pt x="42" y="233"/>
                  <a:pt x="55" y="209"/>
                  <a:pt x="70" y="186"/>
                </a:cubicBezTo>
                <a:cubicBezTo>
                  <a:pt x="86" y="163"/>
                  <a:pt x="103" y="142"/>
                  <a:pt x="122" y="123"/>
                </a:cubicBezTo>
                <a:cubicBezTo>
                  <a:pt x="142" y="103"/>
                  <a:pt x="163" y="86"/>
                  <a:pt x="186" y="71"/>
                </a:cubicBezTo>
                <a:cubicBezTo>
                  <a:pt x="209" y="56"/>
                  <a:pt x="233" y="43"/>
                  <a:pt x="258" y="31"/>
                </a:cubicBezTo>
                <a:cubicBezTo>
                  <a:pt x="283" y="21"/>
                  <a:pt x="309" y="13"/>
                  <a:pt x="336" y="8"/>
                </a:cubicBezTo>
                <a:cubicBezTo>
                  <a:pt x="363" y="2"/>
                  <a:pt x="390" y="0"/>
                  <a:pt x="418" y="0"/>
                </a:cubicBezTo>
                <a:lnTo>
                  <a:pt x="11770" y="0"/>
                </a:lnTo>
                <a:cubicBezTo>
                  <a:pt x="11782" y="0"/>
                  <a:pt x="11794" y="2"/>
                  <a:pt x="11806" y="7"/>
                </a:cubicBezTo>
                <a:cubicBezTo>
                  <a:pt x="11817" y="11"/>
                  <a:pt x="11827" y="18"/>
                  <a:pt x="11836" y="27"/>
                </a:cubicBezTo>
                <a:cubicBezTo>
                  <a:pt x="11844" y="35"/>
                  <a:pt x="11851" y="46"/>
                  <a:pt x="11856" y="58"/>
                </a:cubicBezTo>
                <a:cubicBezTo>
                  <a:pt x="11861" y="69"/>
                  <a:pt x="11863" y="81"/>
                  <a:pt x="11863" y="93"/>
                </a:cubicBezTo>
                <a:lnTo>
                  <a:pt x="11863" y="1533"/>
                </a:lnTo>
                <a:cubicBezTo>
                  <a:pt x="11863" y="1560"/>
                  <a:pt x="11860" y="1587"/>
                  <a:pt x="11855" y="1614"/>
                </a:cubicBezTo>
                <a:cubicBezTo>
                  <a:pt x="11849" y="1641"/>
                  <a:pt x="11842" y="1667"/>
                  <a:pt x="11831" y="1692"/>
                </a:cubicBezTo>
                <a:cubicBezTo>
                  <a:pt x="11821" y="1718"/>
                  <a:pt x="11808" y="1742"/>
                  <a:pt x="11792" y="1765"/>
                </a:cubicBezTo>
                <a:cubicBezTo>
                  <a:pt x="11777" y="1788"/>
                  <a:pt x="11760" y="1809"/>
                  <a:pt x="11740" y="1828"/>
                </a:cubicBezTo>
                <a:cubicBezTo>
                  <a:pt x="11721" y="1847"/>
                  <a:pt x="11700" y="1865"/>
                  <a:pt x="11677" y="1880"/>
                </a:cubicBezTo>
                <a:cubicBezTo>
                  <a:pt x="11654" y="1895"/>
                  <a:pt x="11630" y="1908"/>
                  <a:pt x="11605" y="1919"/>
                </a:cubicBezTo>
                <a:cubicBezTo>
                  <a:pt x="11580" y="1929"/>
                  <a:pt x="11553" y="1937"/>
                  <a:pt x="11527" y="1942"/>
                </a:cubicBezTo>
                <a:cubicBezTo>
                  <a:pt x="11500" y="1948"/>
                  <a:pt x="11472" y="1950"/>
                  <a:pt x="11445" y="1950"/>
                </a:cubicBezTo>
                <a:lnTo>
                  <a:pt x="418" y="1950"/>
                </a:lnTo>
                <a:cubicBezTo>
                  <a:pt x="390" y="1950"/>
                  <a:pt x="363" y="1948"/>
                  <a:pt x="336" y="1942"/>
                </a:cubicBezTo>
                <a:cubicBezTo>
                  <a:pt x="309" y="1937"/>
                  <a:pt x="283" y="1929"/>
                  <a:pt x="258" y="1919"/>
                </a:cubicBezTo>
                <a:cubicBezTo>
                  <a:pt x="233" y="1908"/>
                  <a:pt x="209" y="1895"/>
                  <a:pt x="186" y="1880"/>
                </a:cubicBezTo>
                <a:cubicBezTo>
                  <a:pt x="163" y="1865"/>
                  <a:pt x="142" y="1847"/>
                  <a:pt x="122" y="1828"/>
                </a:cubicBezTo>
                <a:cubicBezTo>
                  <a:pt x="103" y="1809"/>
                  <a:pt x="86" y="1788"/>
                  <a:pt x="70" y="1765"/>
                </a:cubicBezTo>
                <a:cubicBezTo>
                  <a:pt x="55" y="1742"/>
                  <a:pt x="42" y="1718"/>
                  <a:pt x="32" y="1692"/>
                </a:cubicBezTo>
                <a:cubicBezTo>
                  <a:pt x="21" y="1667"/>
                  <a:pt x="13" y="1641"/>
                  <a:pt x="8" y="1614"/>
                </a:cubicBezTo>
                <a:cubicBezTo>
                  <a:pt x="3" y="1587"/>
                  <a:pt x="0" y="1560"/>
                  <a:pt x="0" y="1533"/>
                </a:cubicBezTo>
                <a:close/>
              </a:path>
            </a:pathLst>
          </a:custGeom>
          <a:solidFill>
            <a:srgbClr val="4DA6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46" name="文本框 645"/>
          <p:cNvSpPr txBox="1"/>
          <p:nvPr/>
        </p:nvSpPr>
        <p:spPr>
          <a:xfrm>
            <a:off x="8693280" y="3513600"/>
            <a:ext cx="20196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用户</a:t>
            </a:r>
            <a:endParaRPr lang="en-US" sz="790" b="0" u="none" strike="noStrike">
              <a:solidFill>
                <a:srgbClr val="000000"/>
              </a:solidFill>
              <a:effectLst/>
              <a:uFillTx/>
              <a:latin typeface="Times New Roman"/>
            </a:endParaRPr>
          </a:p>
        </p:txBody>
      </p:sp>
      <p:sp>
        <p:nvSpPr>
          <p:cNvPr id="647" name="文本框 646"/>
          <p:cNvSpPr txBox="1"/>
          <p:nvPr/>
        </p:nvSpPr>
        <p:spPr>
          <a:xfrm>
            <a:off x="5960520" y="3957120"/>
            <a:ext cx="39906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李总在回复中提到了三点反馈意见，主要关于第二季度销售策略的调整。他建</a:t>
            </a:r>
            <a:endParaRPr lang="en-US" sz="920" b="0" u="none" strike="noStrike">
              <a:solidFill>
                <a:srgbClr val="000000"/>
              </a:solidFill>
              <a:effectLst/>
              <a:uFillTx/>
              <a:latin typeface="Times New Roman"/>
            </a:endParaRPr>
          </a:p>
        </p:txBody>
      </p:sp>
      <p:sp>
        <p:nvSpPr>
          <p:cNvPr id="648" name="文本框 647"/>
          <p:cNvSpPr txBox="1"/>
          <p:nvPr/>
        </p:nvSpPr>
        <p:spPr>
          <a:xfrm>
            <a:off x="5960520" y="4124160"/>
            <a:ext cx="29343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议我们下周一开会详细讨论，您需要我安排这个会议吗？</a:t>
            </a:r>
            <a:endParaRPr lang="en-US" sz="920" b="0" u="none" strike="noStrike">
              <a:solidFill>
                <a:srgbClr val="000000"/>
              </a:solidFill>
              <a:effectLst/>
              <a:uFillTx/>
              <a:latin typeface="Times New Roman"/>
            </a:endParaRPr>
          </a:p>
        </p:txBody>
      </p:sp>
      <p:sp>
        <p:nvSpPr>
          <p:cNvPr id="649" name="文本框 648"/>
          <p:cNvSpPr txBox="1"/>
          <p:nvPr/>
        </p:nvSpPr>
        <p:spPr>
          <a:xfrm>
            <a:off x="5960520" y="4315680"/>
            <a:ext cx="40320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智能助手</a:t>
            </a:r>
            <a:endParaRPr lang="en-US" sz="790" b="0" u="none" strike="noStrike">
              <a:solidFill>
                <a:srgbClr val="000000"/>
              </a:solidFill>
              <a:effectLst/>
              <a:uFillTx/>
              <a:latin typeface="Times New Roman"/>
            </a:endParaRPr>
          </a:p>
        </p:txBody>
      </p:sp>
      <p:sp>
        <p:nvSpPr>
          <p:cNvPr id="650" name="文本框 649"/>
          <p:cNvSpPr txBox="1"/>
          <p:nvPr/>
        </p:nvSpPr>
        <p:spPr>
          <a:xfrm>
            <a:off x="6361920" y="4319280"/>
            <a:ext cx="100080" cy="117720"/>
          </a:xfrm>
          <a:prstGeom prst="rect">
            <a:avLst/>
          </a:prstGeom>
          <a:noFill/>
          <a:ln w="0">
            <a:noFill/>
          </a:ln>
        </p:spPr>
        <p:txBody>
          <a:bodyPr wrap="none" lIns="0" tIns="0" rIns="0" bIns="0" anchor="t">
            <a:spAutoFit/>
          </a:bodyPr>
          <a:lstStyle/>
          <a:p>
            <a:r>
              <a:rPr lang="en-US" sz="790" b="0" u="none" strike="noStrike">
                <a:solidFill>
                  <a:srgbClr val="9CA3AF"/>
                </a:solidFill>
                <a:effectLst/>
                <a:uFillTx/>
                <a:latin typeface="DejaVuSans"/>
                <a:ea typeface="DejaVuSans"/>
              </a:rPr>
              <a:t> </a:t>
            </a:r>
            <a:r>
              <a:rPr lang="en-US" sz="790" b="0" u="none" strike="noStrike">
                <a:solidFill>
                  <a:srgbClr val="FF9900"/>
                </a:solidFill>
                <a:effectLst/>
                <a:uFillTx/>
                <a:latin typeface="DejaVuSans"/>
                <a:ea typeface="DejaVuSans"/>
              </a:rPr>
              <a:t>[</a:t>
            </a:r>
            <a:endParaRPr lang="en-US" sz="790" b="0" u="none" strike="noStrike">
              <a:solidFill>
                <a:srgbClr val="000000"/>
              </a:solidFill>
              <a:effectLst/>
              <a:uFillTx/>
              <a:latin typeface="Times New Roman"/>
            </a:endParaRPr>
          </a:p>
        </p:txBody>
      </p:sp>
      <p:sp>
        <p:nvSpPr>
          <p:cNvPr id="651" name="文本框 650"/>
          <p:cNvSpPr txBox="1"/>
          <p:nvPr/>
        </p:nvSpPr>
        <p:spPr>
          <a:xfrm>
            <a:off x="6432840" y="4315680"/>
            <a:ext cx="302400" cy="128520"/>
          </a:xfrm>
          <a:prstGeom prst="rect">
            <a:avLst/>
          </a:prstGeom>
          <a:noFill/>
          <a:ln w="0">
            <a:noFill/>
          </a:ln>
        </p:spPr>
        <p:txBody>
          <a:bodyPr wrap="none" lIns="0" tIns="0" rIns="0" bIns="0" anchor="t">
            <a:spAutoFit/>
          </a:bodyPr>
          <a:lstStyle/>
          <a:p>
            <a:r>
              <a:rPr lang="zh-CN" sz="790" b="0" u="none" strike="noStrike">
                <a:solidFill>
                  <a:srgbClr val="FF9900"/>
                </a:solidFill>
                <a:effectLst/>
                <a:uFillTx/>
                <a:latin typeface="WenQuanYiZenHei"/>
                <a:ea typeface="WenQuanYiZenHei"/>
              </a:rPr>
              <a:t>保持了</a:t>
            </a:r>
            <a:endParaRPr lang="en-US" sz="790" b="0" u="none" strike="noStrike">
              <a:solidFill>
                <a:srgbClr val="000000"/>
              </a:solidFill>
              <a:effectLst/>
              <a:uFillTx/>
              <a:latin typeface="Times New Roman"/>
            </a:endParaRPr>
          </a:p>
        </p:txBody>
      </p:sp>
      <p:sp>
        <p:nvSpPr>
          <p:cNvPr id="652" name="文本框 651"/>
          <p:cNvSpPr txBox="1"/>
          <p:nvPr/>
        </p:nvSpPr>
        <p:spPr>
          <a:xfrm>
            <a:off x="6733800" y="4319280"/>
            <a:ext cx="100080" cy="117720"/>
          </a:xfrm>
          <a:prstGeom prst="rect">
            <a:avLst/>
          </a:prstGeom>
          <a:noFill/>
          <a:ln w="0">
            <a:noFill/>
          </a:ln>
        </p:spPr>
        <p:txBody>
          <a:bodyPr wrap="none" lIns="0" tIns="0" rIns="0" bIns="0" anchor="t">
            <a:spAutoFit/>
          </a:bodyPr>
          <a:lstStyle/>
          <a:p>
            <a:r>
              <a:rPr lang="en-US" sz="790" b="0" u="none" strike="noStrike">
                <a:solidFill>
                  <a:srgbClr val="FF9900"/>
                </a:solidFill>
                <a:effectLst/>
                <a:uFillTx/>
                <a:latin typeface="DejaVuSans"/>
                <a:ea typeface="DejaVuSans"/>
              </a:rPr>
              <a:t>"</a:t>
            </a:r>
            <a:endParaRPr lang="en-US" sz="790" b="0" u="none" strike="noStrike">
              <a:solidFill>
                <a:srgbClr val="000000"/>
              </a:solidFill>
              <a:effectLst/>
              <a:uFillTx/>
              <a:latin typeface="Times New Roman"/>
            </a:endParaRPr>
          </a:p>
        </p:txBody>
      </p:sp>
      <p:sp>
        <p:nvSpPr>
          <p:cNvPr id="653" name="文本框 652"/>
          <p:cNvSpPr txBox="1"/>
          <p:nvPr/>
        </p:nvSpPr>
        <p:spPr>
          <a:xfrm>
            <a:off x="6779880" y="4315680"/>
            <a:ext cx="201960" cy="128520"/>
          </a:xfrm>
          <a:prstGeom prst="rect">
            <a:avLst/>
          </a:prstGeom>
          <a:noFill/>
          <a:ln w="0">
            <a:noFill/>
          </a:ln>
        </p:spPr>
        <p:txBody>
          <a:bodyPr wrap="none" lIns="0" tIns="0" rIns="0" bIns="0" anchor="t">
            <a:spAutoFit/>
          </a:bodyPr>
          <a:lstStyle/>
          <a:p>
            <a:r>
              <a:rPr lang="zh-CN" sz="790" b="0" u="none" strike="noStrike">
                <a:solidFill>
                  <a:srgbClr val="FF9900"/>
                </a:solidFill>
                <a:effectLst/>
                <a:uFillTx/>
                <a:latin typeface="WenQuanYiZenHei"/>
                <a:ea typeface="WenQuanYiZenHei"/>
              </a:rPr>
              <a:t>李总</a:t>
            </a:r>
            <a:endParaRPr lang="en-US" sz="790" b="0" u="none" strike="noStrike">
              <a:solidFill>
                <a:srgbClr val="000000"/>
              </a:solidFill>
              <a:effectLst/>
              <a:uFillTx/>
              <a:latin typeface="Times New Roman"/>
            </a:endParaRPr>
          </a:p>
        </p:txBody>
      </p:sp>
      <p:sp>
        <p:nvSpPr>
          <p:cNvPr id="654" name="文本框 653"/>
          <p:cNvSpPr txBox="1"/>
          <p:nvPr/>
        </p:nvSpPr>
        <p:spPr>
          <a:xfrm>
            <a:off x="6980400" y="4319280"/>
            <a:ext cx="100080" cy="117720"/>
          </a:xfrm>
          <a:prstGeom prst="rect">
            <a:avLst/>
          </a:prstGeom>
          <a:noFill/>
          <a:ln w="0">
            <a:noFill/>
          </a:ln>
        </p:spPr>
        <p:txBody>
          <a:bodyPr wrap="none" lIns="0" tIns="0" rIns="0" bIns="0" anchor="t">
            <a:spAutoFit/>
          </a:bodyPr>
          <a:lstStyle/>
          <a:p>
            <a:r>
              <a:rPr lang="en-US" sz="790" b="0" u="none" strike="noStrike">
                <a:solidFill>
                  <a:srgbClr val="FF9900"/>
                </a:solidFill>
                <a:effectLst/>
                <a:uFillTx/>
                <a:latin typeface="DejaVuSans"/>
                <a:ea typeface="DejaVuSans"/>
              </a:rPr>
              <a:t>"</a:t>
            </a:r>
            <a:endParaRPr lang="en-US" sz="790" b="0" u="none" strike="noStrike">
              <a:solidFill>
                <a:srgbClr val="000000"/>
              </a:solidFill>
              <a:effectLst/>
              <a:uFillTx/>
              <a:latin typeface="Times New Roman"/>
            </a:endParaRPr>
          </a:p>
        </p:txBody>
      </p:sp>
      <p:sp>
        <p:nvSpPr>
          <p:cNvPr id="655" name="文本框 654"/>
          <p:cNvSpPr txBox="1"/>
          <p:nvPr/>
        </p:nvSpPr>
        <p:spPr>
          <a:xfrm>
            <a:off x="7026480" y="4315680"/>
            <a:ext cx="101160" cy="128520"/>
          </a:xfrm>
          <a:prstGeom prst="rect">
            <a:avLst/>
          </a:prstGeom>
          <a:noFill/>
          <a:ln w="0">
            <a:noFill/>
          </a:ln>
        </p:spPr>
        <p:txBody>
          <a:bodyPr wrap="none" lIns="0" tIns="0" rIns="0" bIns="0" anchor="t">
            <a:spAutoFit/>
          </a:bodyPr>
          <a:lstStyle/>
          <a:p>
            <a:r>
              <a:rPr lang="zh-CN" sz="790" b="0" u="none" strike="noStrike">
                <a:solidFill>
                  <a:srgbClr val="FF9900"/>
                </a:solidFill>
                <a:effectLst/>
                <a:uFillTx/>
                <a:latin typeface="WenQuanYiZenHei"/>
                <a:ea typeface="WenQuanYiZenHei"/>
              </a:rPr>
              <a:t>和</a:t>
            </a:r>
            <a:endParaRPr lang="en-US" sz="790" b="0" u="none" strike="noStrike">
              <a:solidFill>
                <a:srgbClr val="000000"/>
              </a:solidFill>
              <a:effectLst/>
              <a:uFillTx/>
              <a:latin typeface="Times New Roman"/>
            </a:endParaRPr>
          </a:p>
        </p:txBody>
      </p:sp>
      <p:sp>
        <p:nvSpPr>
          <p:cNvPr id="656" name="文本框 655"/>
          <p:cNvSpPr txBox="1"/>
          <p:nvPr/>
        </p:nvSpPr>
        <p:spPr>
          <a:xfrm>
            <a:off x="7126920" y="4319280"/>
            <a:ext cx="100080" cy="117720"/>
          </a:xfrm>
          <a:prstGeom prst="rect">
            <a:avLst/>
          </a:prstGeom>
          <a:noFill/>
          <a:ln w="0">
            <a:noFill/>
          </a:ln>
        </p:spPr>
        <p:txBody>
          <a:bodyPr wrap="none" lIns="0" tIns="0" rIns="0" bIns="0" anchor="t">
            <a:spAutoFit/>
          </a:bodyPr>
          <a:lstStyle/>
          <a:p>
            <a:r>
              <a:rPr lang="en-US" sz="790" b="0" u="none" strike="noStrike">
                <a:solidFill>
                  <a:srgbClr val="FF9900"/>
                </a:solidFill>
                <a:effectLst/>
                <a:uFillTx/>
                <a:latin typeface="DejaVuSans"/>
                <a:ea typeface="DejaVuSans"/>
              </a:rPr>
              <a:t>"</a:t>
            </a:r>
            <a:endParaRPr lang="en-US" sz="790" b="0" u="none" strike="noStrike">
              <a:solidFill>
                <a:srgbClr val="000000"/>
              </a:solidFill>
              <a:effectLst/>
              <a:uFillTx/>
              <a:latin typeface="Times New Roman"/>
            </a:endParaRPr>
          </a:p>
        </p:txBody>
      </p:sp>
      <p:sp>
        <p:nvSpPr>
          <p:cNvPr id="657" name="文本框 656"/>
          <p:cNvSpPr txBox="1"/>
          <p:nvPr/>
        </p:nvSpPr>
        <p:spPr>
          <a:xfrm>
            <a:off x="7173000" y="4315680"/>
            <a:ext cx="403200" cy="128520"/>
          </a:xfrm>
          <a:prstGeom prst="rect">
            <a:avLst/>
          </a:prstGeom>
          <a:noFill/>
          <a:ln w="0">
            <a:noFill/>
          </a:ln>
        </p:spPr>
        <p:txBody>
          <a:bodyPr wrap="none" lIns="0" tIns="0" rIns="0" bIns="0" anchor="t">
            <a:spAutoFit/>
          </a:bodyPr>
          <a:lstStyle/>
          <a:p>
            <a:r>
              <a:rPr lang="zh-CN" sz="790" b="0" u="none" strike="noStrike">
                <a:solidFill>
                  <a:srgbClr val="FF9900"/>
                </a:solidFill>
                <a:effectLst/>
                <a:uFillTx/>
                <a:latin typeface="WenQuanYiZenHei"/>
                <a:ea typeface="WenQuanYiZenHei"/>
              </a:rPr>
              <a:t>项目报告</a:t>
            </a:r>
            <a:endParaRPr lang="en-US" sz="790" b="0" u="none" strike="noStrike">
              <a:solidFill>
                <a:srgbClr val="000000"/>
              </a:solidFill>
              <a:effectLst/>
              <a:uFillTx/>
              <a:latin typeface="Times New Roman"/>
            </a:endParaRPr>
          </a:p>
        </p:txBody>
      </p:sp>
      <p:sp>
        <p:nvSpPr>
          <p:cNvPr id="658" name="文本框 657"/>
          <p:cNvSpPr txBox="1"/>
          <p:nvPr/>
        </p:nvSpPr>
        <p:spPr>
          <a:xfrm>
            <a:off x="7574040" y="4319280"/>
            <a:ext cx="100080" cy="117720"/>
          </a:xfrm>
          <a:prstGeom prst="rect">
            <a:avLst/>
          </a:prstGeom>
          <a:noFill/>
          <a:ln w="0">
            <a:noFill/>
          </a:ln>
        </p:spPr>
        <p:txBody>
          <a:bodyPr wrap="none" lIns="0" tIns="0" rIns="0" bIns="0" anchor="t">
            <a:spAutoFit/>
          </a:bodyPr>
          <a:lstStyle/>
          <a:p>
            <a:r>
              <a:rPr lang="en-US" sz="790" b="0" u="none" strike="noStrike">
                <a:solidFill>
                  <a:srgbClr val="FF9900"/>
                </a:solidFill>
                <a:effectLst/>
                <a:uFillTx/>
                <a:latin typeface="DejaVuSans"/>
                <a:ea typeface="DejaVuSans"/>
              </a:rPr>
              <a:t>"</a:t>
            </a:r>
            <a:endParaRPr lang="en-US" sz="790" b="0" u="none" strike="noStrike">
              <a:solidFill>
                <a:srgbClr val="000000"/>
              </a:solidFill>
              <a:effectLst/>
              <a:uFillTx/>
              <a:latin typeface="Times New Roman"/>
            </a:endParaRPr>
          </a:p>
        </p:txBody>
      </p:sp>
      <p:sp>
        <p:nvSpPr>
          <p:cNvPr id="659" name="文本框 658"/>
          <p:cNvSpPr txBox="1"/>
          <p:nvPr/>
        </p:nvSpPr>
        <p:spPr>
          <a:xfrm>
            <a:off x="7620120" y="4315680"/>
            <a:ext cx="403200" cy="128520"/>
          </a:xfrm>
          <a:prstGeom prst="rect">
            <a:avLst/>
          </a:prstGeom>
          <a:noFill/>
          <a:ln w="0">
            <a:noFill/>
          </a:ln>
        </p:spPr>
        <p:txBody>
          <a:bodyPr wrap="none" lIns="0" tIns="0" rIns="0" bIns="0" anchor="t">
            <a:spAutoFit/>
          </a:bodyPr>
          <a:lstStyle/>
          <a:p>
            <a:r>
              <a:rPr lang="zh-CN" sz="790" b="0" u="none" strike="noStrike">
                <a:solidFill>
                  <a:srgbClr val="FF9900"/>
                </a:solidFill>
                <a:effectLst/>
                <a:uFillTx/>
                <a:latin typeface="WenQuanYiZenHei"/>
                <a:ea typeface="WenQuanYiZenHei"/>
              </a:rPr>
              <a:t>的上下文</a:t>
            </a:r>
            <a:endParaRPr lang="en-US" sz="790" b="0" u="none" strike="noStrike">
              <a:solidFill>
                <a:srgbClr val="000000"/>
              </a:solidFill>
              <a:effectLst/>
              <a:uFillTx/>
              <a:latin typeface="Times New Roman"/>
            </a:endParaRPr>
          </a:p>
        </p:txBody>
      </p:sp>
      <p:sp>
        <p:nvSpPr>
          <p:cNvPr id="660" name="任意多边形: 形状 659"/>
          <p:cNvSpPr/>
          <p:nvPr/>
        </p:nvSpPr>
        <p:spPr>
          <a:xfrm>
            <a:off x="4763160" y="4980240"/>
            <a:ext cx="4262400" cy="535320"/>
          </a:xfrm>
          <a:custGeom>
            <a:avLst/>
            <a:gdLst/>
            <a:ahLst/>
            <a:cxnLst/>
            <a:rect l="0" t="0" r="r" b="b"/>
            <a:pathLst>
              <a:path w="11840" h="1487">
                <a:moveTo>
                  <a:pt x="0" y="1069"/>
                </a:moveTo>
                <a:lnTo>
                  <a:pt x="0" y="93"/>
                </a:lnTo>
                <a:cubicBezTo>
                  <a:pt x="0" y="81"/>
                  <a:pt x="2" y="69"/>
                  <a:pt x="7" y="58"/>
                </a:cubicBezTo>
                <a:cubicBezTo>
                  <a:pt x="12" y="46"/>
                  <a:pt x="18" y="36"/>
                  <a:pt x="27" y="28"/>
                </a:cubicBezTo>
                <a:cubicBezTo>
                  <a:pt x="36" y="19"/>
                  <a:pt x="46" y="12"/>
                  <a:pt x="57" y="8"/>
                </a:cubicBezTo>
                <a:cubicBezTo>
                  <a:pt x="69" y="3"/>
                  <a:pt x="80" y="0"/>
                  <a:pt x="93" y="0"/>
                </a:cubicBezTo>
                <a:lnTo>
                  <a:pt x="11422" y="0"/>
                </a:lnTo>
                <a:cubicBezTo>
                  <a:pt x="11449" y="0"/>
                  <a:pt x="11476" y="3"/>
                  <a:pt x="11503" y="9"/>
                </a:cubicBezTo>
                <a:cubicBezTo>
                  <a:pt x="11530" y="14"/>
                  <a:pt x="11556" y="22"/>
                  <a:pt x="11582" y="32"/>
                </a:cubicBezTo>
                <a:cubicBezTo>
                  <a:pt x="11607" y="43"/>
                  <a:pt x="11631" y="56"/>
                  <a:pt x="11654" y="71"/>
                </a:cubicBezTo>
                <a:cubicBezTo>
                  <a:pt x="11677" y="86"/>
                  <a:pt x="11698" y="103"/>
                  <a:pt x="11717" y="123"/>
                </a:cubicBezTo>
                <a:cubicBezTo>
                  <a:pt x="11737" y="142"/>
                  <a:pt x="11754" y="163"/>
                  <a:pt x="11769" y="186"/>
                </a:cubicBezTo>
                <a:cubicBezTo>
                  <a:pt x="11784" y="209"/>
                  <a:pt x="11797" y="233"/>
                  <a:pt x="11808" y="258"/>
                </a:cubicBezTo>
                <a:cubicBezTo>
                  <a:pt x="11818" y="285"/>
                  <a:pt x="11826" y="311"/>
                  <a:pt x="11832" y="338"/>
                </a:cubicBezTo>
                <a:cubicBezTo>
                  <a:pt x="11837" y="365"/>
                  <a:pt x="11840" y="392"/>
                  <a:pt x="11840" y="419"/>
                </a:cubicBezTo>
                <a:lnTo>
                  <a:pt x="11840" y="1069"/>
                </a:lnTo>
                <a:cubicBezTo>
                  <a:pt x="11840" y="1097"/>
                  <a:pt x="11837" y="1124"/>
                  <a:pt x="11832" y="1151"/>
                </a:cubicBezTo>
                <a:cubicBezTo>
                  <a:pt x="11826" y="1178"/>
                  <a:pt x="11818" y="1204"/>
                  <a:pt x="11808" y="1229"/>
                </a:cubicBezTo>
                <a:cubicBezTo>
                  <a:pt x="11797" y="1255"/>
                  <a:pt x="11784" y="1279"/>
                  <a:pt x="11769" y="1301"/>
                </a:cubicBezTo>
                <a:cubicBezTo>
                  <a:pt x="11754" y="1324"/>
                  <a:pt x="11737" y="1345"/>
                  <a:pt x="11717" y="1365"/>
                </a:cubicBezTo>
                <a:cubicBezTo>
                  <a:pt x="11698" y="1384"/>
                  <a:pt x="11677" y="1401"/>
                  <a:pt x="11654" y="1417"/>
                </a:cubicBezTo>
                <a:cubicBezTo>
                  <a:pt x="11631" y="1432"/>
                  <a:pt x="11607" y="1445"/>
                  <a:pt x="11582" y="1455"/>
                </a:cubicBezTo>
                <a:cubicBezTo>
                  <a:pt x="11556" y="1466"/>
                  <a:pt x="11530" y="1474"/>
                  <a:pt x="11503" y="1479"/>
                </a:cubicBezTo>
                <a:cubicBezTo>
                  <a:pt x="11476" y="1484"/>
                  <a:pt x="11449" y="1487"/>
                  <a:pt x="11422" y="1487"/>
                </a:cubicBezTo>
                <a:lnTo>
                  <a:pt x="418" y="1487"/>
                </a:lnTo>
                <a:cubicBezTo>
                  <a:pt x="390" y="1487"/>
                  <a:pt x="363" y="1484"/>
                  <a:pt x="336" y="1479"/>
                </a:cubicBezTo>
                <a:cubicBezTo>
                  <a:pt x="309" y="1474"/>
                  <a:pt x="283" y="1466"/>
                  <a:pt x="258" y="1455"/>
                </a:cubicBezTo>
                <a:cubicBezTo>
                  <a:pt x="233" y="1445"/>
                  <a:pt x="208" y="1432"/>
                  <a:pt x="186" y="1417"/>
                </a:cubicBezTo>
                <a:cubicBezTo>
                  <a:pt x="163" y="1401"/>
                  <a:pt x="142" y="1384"/>
                  <a:pt x="122" y="1365"/>
                </a:cubicBezTo>
                <a:cubicBezTo>
                  <a:pt x="103" y="1345"/>
                  <a:pt x="86" y="1324"/>
                  <a:pt x="70" y="1301"/>
                </a:cubicBezTo>
                <a:cubicBezTo>
                  <a:pt x="55" y="1279"/>
                  <a:pt x="42" y="1255"/>
                  <a:pt x="32" y="1229"/>
                </a:cubicBezTo>
                <a:cubicBezTo>
                  <a:pt x="21" y="1204"/>
                  <a:pt x="13" y="1178"/>
                  <a:pt x="8" y="1151"/>
                </a:cubicBezTo>
                <a:cubicBezTo>
                  <a:pt x="3" y="1124"/>
                  <a:pt x="0" y="1097"/>
                  <a:pt x="0" y="1069"/>
                </a:cubicBezTo>
                <a:close/>
              </a:path>
            </a:pathLst>
          </a:custGeom>
          <a:solidFill>
            <a:srgbClr val="CCCCCC">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61" name="文本框 660"/>
          <p:cNvSpPr txBox="1"/>
          <p:nvPr/>
        </p:nvSpPr>
        <p:spPr>
          <a:xfrm>
            <a:off x="8021160" y="4319280"/>
            <a:ext cx="100080" cy="117720"/>
          </a:xfrm>
          <a:prstGeom prst="rect">
            <a:avLst/>
          </a:prstGeom>
          <a:noFill/>
          <a:ln w="0">
            <a:noFill/>
          </a:ln>
        </p:spPr>
        <p:txBody>
          <a:bodyPr wrap="none" lIns="0" tIns="0" rIns="0" bIns="0" anchor="t">
            <a:spAutoFit/>
          </a:bodyPr>
          <a:lstStyle/>
          <a:p>
            <a:r>
              <a:rPr lang="en-US" sz="790" b="0" u="none" strike="noStrike">
                <a:solidFill>
                  <a:srgbClr val="FF9900"/>
                </a:solidFill>
                <a:effectLst/>
                <a:uFillTx/>
                <a:latin typeface="DejaVuSans"/>
                <a:ea typeface="DejaVuSans"/>
              </a:rPr>
              <a:t>]</a:t>
            </a:r>
            <a:endParaRPr lang="en-US" sz="790" b="0" u="none" strike="noStrike">
              <a:solidFill>
                <a:srgbClr val="000000"/>
              </a:solidFill>
              <a:effectLst/>
              <a:uFillTx/>
              <a:latin typeface="Times New Roman"/>
            </a:endParaRPr>
          </a:p>
        </p:txBody>
      </p:sp>
      <p:sp>
        <p:nvSpPr>
          <p:cNvPr id="662" name="文本框 661"/>
          <p:cNvSpPr txBox="1"/>
          <p:nvPr/>
        </p:nvSpPr>
        <p:spPr>
          <a:xfrm>
            <a:off x="4893480" y="5093640"/>
            <a:ext cx="22302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好的，请安排，并提前准备一下会议材料。</a:t>
            </a:r>
            <a:endParaRPr lang="en-US" sz="920" b="0" u="none" strike="noStrike">
              <a:solidFill>
                <a:srgbClr val="000000"/>
              </a:solidFill>
              <a:effectLst/>
              <a:uFillTx/>
              <a:latin typeface="Times New Roman"/>
            </a:endParaRPr>
          </a:p>
        </p:txBody>
      </p:sp>
      <p:sp>
        <p:nvSpPr>
          <p:cNvPr id="663" name="任意多边形: 形状 662"/>
          <p:cNvSpPr/>
          <p:nvPr/>
        </p:nvSpPr>
        <p:spPr>
          <a:xfrm>
            <a:off x="5824440" y="5615640"/>
            <a:ext cx="4270680" cy="869400"/>
          </a:xfrm>
          <a:custGeom>
            <a:avLst/>
            <a:gdLst/>
            <a:ahLst/>
            <a:cxnLst/>
            <a:rect l="0" t="0" r="r" b="b"/>
            <a:pathLst>
              <a:path w="11863" h="2415">
                <a:moveTo>
                  <a:pt x="0" y="1997"/>
                </a:moveTo>
                <a:lnTo>
                  <a:pt x="0" y="419"/>
                </a:lnTo>
                <a:cubicBezTo>
                  <a:pt x="0" y="391"/>
                  <a:pt x="3" y="364"/>
                  <a:pt x="8" y="337"/>
                </a:cubicBezTo>
                <a:cubicBezTo>
                  <a:pt x="13" y="310"/>
                  <a:pt x="21" y="284"/>
                  <a:pt x="32" y="259"/>
                </a:cubicBezTo>
                <a:cubicBezTo>
                  <a:pt x="42" y="233"/>
                  <a:pt x="55" y="209"/>
                  <a:pt x="70" y="186"/>
                </a:cubicBezTo>
                <a:cubicBezTo>
                  <a:pt x="86" y="164"/>
                  <a:pt x="103" y="142"/>
                  <a:pt x="122" y="123"/>
                </a:cubicBezTo>
                <a:cubicBezTo>
                  <a:pt x="142" y="104"/>
                  <a:pt x="163" y="85"/>
                  <a:pt x="186" y="70"/>
                </a:cubicBezTo>
                <a:cubicBezTo>
                  <a:pt x="209" y="55"/>
                  <a:pt x="233" y="42"/>
                  <a:pt x="258" y="31"/>
                </a:cubicBezTo>
                <a:cubicBezTo>
                  <a:pt x="283" y="21"/>
                  <a:pt x="309" y="13"/>
                  <a:pt x="336" y="8"/>
                </a:cubicBezTo>
                <a:cubicBezTo>
                  <a:pt x="363" y="2"/>
                  <a:pt x="390" y="0"/>
                  <a:pt x="418" y="0"/>
                </a:cubicBezTo>
                <a:lnTo>
                  <a:pt x="11770" y="0"/>
                </a:lnTo>
                <a:cubicBezTo>
                  <a:pt x="11782" y="0"/>
                  <a:pt x="11794" y="2"/>
                  <a:pt x="11806" y="7"/>
                </a:cubicBezTo>
                <a:cubicBezTo>
                  <a:pt x="11817" y="11"/>
                  <a:pt x="11827" y="18"/>
                  <a:pt x="11836" y="27"/>
                </a:cubicBezTo>
                <a:cubicBezTo>
                  <a:pt x="11844" y="36"/>
                  <a:pt x="11851" y="46"/>
                  <a:pt x="11856" y="57"/>
                </a:cubicBezTo>
                <a:cubicBezTo>
                  <a:pt x="11861" y="68"/>
                  <a:pt x="11863" y="80"/>
                  <a:pt x="11863" y="94"/>
                </a:cubicBezTo>
                <a:lnTo>
                  <a:pt x="11863" y="1997"/>
                </a:lnTo>
                <a:cubicBezTo>
                  <a:pt x="11863" y="2024"/>
                  <a:pt x="11860" y="2052"/>
                  <a:pt x="11855" y="2079"/>
                </a:cubicBezTo>
                <a:cubicBezTo>
                  <a:pt x="11849" y="2105"/>
                  <a:pt x="11842" y="2132"/>
                  <a:pt x="11831" y="2157"/>
                </a:cubicBezTo>
                <a:cubicBezTo>
                  <a:pt x="11821" y="2182"/>
                  <a:pt x="11808" y="2206"/>
                  <a:pt x="11792" y="2229"/>
                </a:cubicBezTo>
                <a:cubicBezTo>
                  <a:pt x="11777" y="2252"/>
                  <a:pt x="11760" y="2273"/>
                  <a:pt x="11740" y="2292"/>
                </a:cubicBezTo>
                <a:cubicBezTo>
                  <a:pt x="11721" y="2312"/>
                  <a:pt x="11700" y="2329"/>
                  <a:pt x="11677" y="2344"/>
                </a:cubicBezTo>
                <a:cubicBezTo>
                  <a:pt x="11654" y="2360"/>
                  <a:pt x="11630" y="2373"/>
                  <a:pt x="11605" y="2383"/>
                </a:cubicBezTo>
                <a:cubicBezTo>
                  <a:pt x="11580" y="2394"/>
                  <a:pt x="11553" y="2401"/>
                  <a:pt x="11527" y="2407"/>
                </a:cubicBezTo>
                <a:cubicBezTo>
                  <a:pt x="11500" y="2412"/>
                  <a:pt x="11472" y="2415"/>
                  <a:pt x="11445" y="2415"/>
                </a:cubicBezTo>
                <a:lnTo>
                  <a:pt x="418" y="2415"/>
                </a:lnTo>
                <a:cubicBezTo>
                  <a:pt x="390" y="2415"/>
                  <a:pt x="363" y="2412"/>
                  <a:pt x="336" y="2407"/>
                </a:cubicBezTo>
                <a:cubicBezTo>
                  <a:pt x="309" y="2401"/>
                  <a:pt x="283" y="2394"/>
                  <a:pt x="258" y="2383"/>
                </a:cubicBezTo>
                <a:cubicBezTo>
                  <a:pt x="233" y="2373"/>
                  <a:pt x="209" y="2360"/>
                  <a:pt x="186" y="2344"/>
                </a:cubicBezTo>
                <a:cubicBezTo>
                  <a:pt x="163" y="2329"/>
                  <a:pt x="142" y="2312"/>
                  <a:pt x="122" y="2292"/>
                </a:cubicBezTo>
                <a:cubicBezTo>
                  <a:pt x="103" y="2273"/>
                  <a:pt x="86" y="2252"/>
                  <a:pt x="70" y="2229"/>
                </a:cubicBezTo>
                <a:cubicBezTo>
                  <a:pt x="55" y="2206"/>
                  <a:pt x="42" y="2182"/>
                  <a:pt x="32" y="2157"/>
                </a:cubicBezTo>
                <a:cubicBezTo>
                  <a:pt x="21" y="2132"/>
                  <a:pt x="13" y="2105"/>
                  <a:pt x="8" y="2079"/>
                </a:cubicBezTo>
                <a:cubicBezTo>
                  <a:pt x="3" y="2052"/>
                  <a:pt x="0" y="2024"/>
                  <a:pt x="0" y="1997"/>
                </a:cubicBezTo>
                <a:close/>
              </a:path>
            </a:pathLst>
          </a:custGeom>
          <a:solidFill>
            <a:srgbClr val="4DA6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64" name="文本框 663"/>
          <p:cNvSpPr txBox="1"/>
          <p:nvPr/>
        </p:nvSpPr>
        <p:spPr>
          <a:xfrm>
            <a:off x="8693280" y="5285160"/>
            <a:ext cx="20196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用户</a:t>
            </a:r>
            <a:endParaRPr lang="en-US" sz="790" b="0" u="none" strike="noStrike">
              <a:solidFill>
                <a:srgbClr val="000000"/>
              </a:solidFill>
              <a:effectLst/>
              <a:uFillTx/>
              <a:latin typeface="Times New Roman"/>
            </a:endParaRPr>
          </a:p>
        </p:txBody>
      </p:sp>
      <p:sp>
        <p:nvSpPr>
          <p:cNvPr id="665" name="文本框 664"/>
          <p:cNvSpPr txBox="1"/>
          <p:nvPr/>
        </p:nvSpPr>
        <p:spPr>
          <a:xfrm>
            <a:off x="5960520" y="5728680"/>
            <a:ext cx="11743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已为您安排下周一上午</a:t>
            </a:r>
            <a:endParaRPr lang="en-US" sz="920" b="0" u="none" strike="noStrike">
              <a:solidFill>
                <a:srgbClr val="000000"/>
              </a:solidFill>
              <a:effectLst/>
              <a:uFillTx/>
              <a:latin typeface="Times New Roman"/>
            </a:endParaRPr>
          </a:p>
        </p:txBody>
      </p:sp>
      <p:sp>
        <p:nvSpPr>
          <p:cNvPr id="666" name="文本框 665"/>
          <p:cNvSpPr txBox="1"/>
          <p:nvPr/>
        </p:nvSpPr>
        <p:spPr>
          <a:xfrm>
            <a:off x="7130520" y="5732640"/>
            <a:ext cx="1501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10</a:t>
            </a:r>
            <a:endParaRPr lang="en-US" sz="920" b="0" u="none" strike="noStrike">
              <a:solidFill>
                <a:srgbClr val="000000"/>
              </a:solidFill>
              <a:effectLst/>
              <a:uFillTx/>
              <a:latin typeface="Times New Roman"/>
            </a:endParaRPr>
          </a:p>
        </p:txBody>
      </p:sp>
      <p:sp>
        <p:nvSpPr>
          <p:cNvPr id="667" name="文本框 666"/>
          <p:cNvSpPr txBox="1"/>
          <p:nvPr/>
        </p:nvSpPr>
        <p:spPr>
          <a:xfrm>
            <a:off x="7279560" y="5728680"/>
            <a:ext cx="12916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点与李总的会议，主题为</a:t>
            </a:r>
            <a:endParaRPr lang="en-US" sz="920" b="0" u="none" strike="noStrike">
              <a:solidFill>
                <a:srgbClr val="000000"/>
              </a:solidFill>
              <a:effectLst/>
              <a:uFillTx/>
              <a:latin typeface="Times New Roman"/>
            </a:endParaRPr>
          </a:p>
        </p:txBody>
      </p:sp>
      <p:sp>
        <p:nvSpPr>
          <p:cNvPr id="668" name="文本框 667"/>
          <p:cNvSpPr txBox="1"/>
          <p:nvPr/>
        </p:nvSpPr>
        <p:spPr>
          <a:xfrm>
            <a:off x="8566560" y="573264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669" name="文本框 668"/>
          <p:cNvSpPr txBox="1"/>
          <p:nvPr/>
        </p:nvSpPr>
        <p:spPr>
          <a:xfrm>
            <a:off x="8620200" y="5728680"/>
            <a:ext cx="11743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第二季度销售策略讨论</a:t>
            </a:r>
            <a:endParaRPr lang="en-US" sz="920" b="0" u="none" strike="noStrike">
              <a:solidFill>
                <a:srgbClr val="000000"/>
              </a:solidFill>
              <a:effectLst/>
              <a:uFillTx/>
              <a:latin typeface="Times New Roman"/>
            </a:endParaRPr>
          </a:p>
        </p:txBody>
      </p:sp>
      <p:sp>
        <p:nvSpPr>
          <p:cNvPr id="670" name="文本框 669"/>
          <p:cNvSpPr txBox="1"/>
          <p:nvPr/>
        </p:nvSpPr>
        <p:spPr>
          <a:xfrm>
            <a:off x="9790200" y="573264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671" name="文本框 670"/>
          <p:cNvSpPr txBox="1"/>
          <p:nvPr/>
        </p:nvSpPr>
        <p:spPr>
          <a:xfrm>
            <a:off x="9843840" y="572868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672" name="文本框 671"/>
          <p:cNvSpPr txBox="1"/>
          <p:nvPr/>
        </p:nvSpPr>
        <p:spPr>
          <a:xfrm>
            <a:off x="5960520" y="5895720"/>
            <a:ext cx="39906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我会准备项目报告的反馈摘要和相关数据作为会议材料。需要邀请其他人参加</a:t>
            </a:r>
            <a:endParaRPr lang="en-US" sz="920" b="0" u="none" strike="noStrike">
              <a:solidFill>
                <a:srgbClr val="000000"/>
              </a:solidFill>
              <a:effectLst/>
              <a:uFillTx/>
              <a:latin typeface="Times New Roman"/>
            </a:endParaRPr>
          </a:p>
        </p:txBody>
      </p:sp>
      <p:sp>
        <p:nvSpPr>
          <p:cNvPr id="673" name="文本框 672"/>
          <p:cNvSpPr txBox="1"/>
          <p:nvPr/>
        </p:nvSpPr>
        <p:spPr>
          <a:xfrm>
            <a:off x="5960520" y="606276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吗？</a:t>
            </a:r>
            <a:endParaRPr lang="en-US" sz="920" b="0" u="none" strike="noStrike">
              <a:solidFill>
                <a:srgbClr val="000000"/>
              </a:solidFill>
              <a:effectLst/>
              <a:uFillTx/>
              <a:latin typeface="Times New Roman"/>
            </a:endParaRPr>
          </a:p>
        </p:txBody>
      </p:sp>
      <p:sp>
        <p:nvSpPr>
          <p:cNvPr id="674" name="文本框 673"/>
          <p:cNvSpPr txBox="1"/>
          <p:nvPr/>
        </p:nvSpPr>
        <p:spPr>
          <a:xfrm>
            <a:off x="5960520" y="6254640"/>
            <a:ext cx="40320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智能助手</a:t>
            </a:r>
            <a:endParaRPr lang="en-US" sz="790" b="0" u="none" strike="noStrike">
              <a:solidFill>
                <a:srgbClr val="000000"/>
              </a:solidFill>
              <a:effectLst/>
              <a:uFillTx/>
              <a:latin typeface="Times New Roman"/>
            </a:endParaRPr>
          </a:p>
        </p:txBody>
      </p:sp>
      <p:sp>
        <p:nvSpPr>
          <p:cNvPr id="675" name="文本框 674"/>
          <p:cNvSpPr txBox="1"/>
          <p:nvPr/>
        </p:nvSpPr>
        <p:spPr>
          <a:xfrm>
            <a:off x="6361920" y="6257880"/>
            <a:ext cx="100080" cy="117720"/>
          </a:xfrm>
          <a:prstGeom prst="rect">
            <a:avLst/>
          </a:prstGeom>
          <a:noFill/>
          <a:ln w="0">
            <a:noFill/>
          </a:ln>
        </p:spPr>
        <p:txBody>
          <a:bodyPr wrap="none" lIns="0" tIns="0" rIns="0" bIns="0" anchor="t">
            <a:spAutoFit/>
          </a:bodyPr>
          <a:lstStyle/>
          <a:p>
            <a:r>
              <a:rPr lang="en-US" sz="790" b="0" u="none" strike="noStrike">
                <a:solidFill>
                  <a:srgbClr val="9CA3AF"/>
                </a:solidFill>
                <a:effectLst/>
                <a:uFillTx/>
                <a:latin typeface="DejaVuSans"/>
                <a:ea typeface="DejaVuSans"/>
              </a:rPr>
              <a:t> </a:t>
            </a:r>
            <a:r>
              <a:rPr lang="en-US" sz="790" b="0" u="none" strike="noStrike">
                <a:solidFill>
                  <a:srgbClr val="FF9900"/>
                </a:solidFill>
                <a:effectLst/>
                <a:uFillTx/>
                <a:latin typeface="DejaVuSans"/>
                <a:ea typeface="DejaVuSans"/>
              </a:rPr>
              <a:t>[</a:t>
            </a:r>
            <a:endParaRPr lang="en-US" sz="790" b="0" u="none" strike="noStrike">
              <a:solidFill>
                <a:srgbClr val="000000"/>
              </a:solidFill>
              <a:effectLst/>
              <a:uFillTx/>
              <a:latin typeface="Times New Roman"/>
            </a:endParaRPr>
          </a:p>
        </p:txBody>
      </p:sp>
      <p:sp>
        <p:nvSpPr>
          <p:cNvPr id="676" name="文本框 675"/>
          <p:cNvSpPr txBox="1"/>
          <p:nvPr/>
        </p:nvSpPr>
        <p:spPr>
          <a:xfrm>
            <a:off x="6432840" y="6254640"/>
            <a:ext cx="1811160" cy="128520"/>
          </a:xfrm>
          <a:prstGeom prst="rect">
            <a:avLst/>
          </a:prstGeom>
          <a:noFill/>
          <a:ln w="0">
            <a:noFill/>
          </a:ln>
        </p:spPr>
        <p:txBody>
          <a:bodyPr wrap="none" lIns="0" tIns="0" rIns="0" bIns="0" anchor="t">
            <a:spAutoFit/>
          </a:bodyPr>
          <a:lstStyle/>
          <a:p>
            <a:r>
              <a:rPr lang="zh-CN" sz="790" b="0" u="none" strike="noStrike">
                <a:solidFill>
                  <a:srgbClr val="FF9900"/>
                </a:solidFill>
                <a:effectLst/>
                <a:uFillTx/>
                <a:latin typeface="WenQuanYiZenHei"/>
                <a:ea typeface="WenQuanYiZenHei"/>
              </a:rPr>
              <a:t>理解了安排会议的意图并保持完整上下文</a:t>
            </a:r>
            <a:endParaRPr lang="en-US" sz="790" b="0" u="none" strike="noStrike">
              <a:solidFill>
                <a:srgbClr val="000000"/>
              </a:solidFill>
              <a:effectLst/>
              <a:uFillTx/>
              <a:latin typeface="Times New Roman"/>
            </a:endParaRPr>
          </a:p>
        </p:txBody>
      </p:sp>
      <p:sp>
        <p:nvSpPr>
          <p:cNvPr id="677" name="文本框 676"/>
          <p:cNvSpPr txBox="1"/>
          <p:nvPr/>
        </p:nvSpPr>
        <p:spPr>
          <a:xfrm>
            <a:off x="8237880" y="6257880"/>
            <a:ext cx="100080" cy="117720"/>
          </a:xfrm>
          <a:prstGeom prst="rect">
            <a:avLst/>
          </a:prstGeom>
          <a:noFill/>
          <a:ln w="0">
            <a:noFill/>
          </a:ln>
        </p:spPr>
        <p:txBody>
          <a:bodyPr wrap="none" lIns="0" tIns="0" rIns="0" bIns="0" anchor="t">
            <a:spAutoFit/>
          </a:bodyPr>
          <a:lstStyle/>
          <a:p>
            <a:r>
              <a:rPr lang="en-US" sz="790" b="0" u="none" strike="noStrike">
                <a:solidFill>
                  <a:srgbClr val="FF9900"/>
                </a:solidFill>
                <a:effectLst/>
                <a:uFillTx/>
                <a:latin typeface="DejaVuSans"/>
                <a:ea typeface="DejaVuSans"/>
              </a:rPr>
              <a:t>]</a:t>
            </a:r>
            <a:endParaRPr lang="en-US" sz="790" b="0" u="none" strike="noStrike">
              <a:solidFill>
                <a:srgbClr val="000000"/>
              </a:solidFill>
              <a:effectLst/>
              <a:uFillTx/>
              <a:latin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8" name="图片 677"/>
          <p:cNvPicPr/>
          <p:nvPr/>
        </p:nvPicPr>
        <p:blipFill>
          <a:blip r:embed="rId2"/>
          <a:stretch/>
        </p:blipFill>
        <p:spPr>
          <a:xfrm>
            <a:off x="401040" y="4379040"/>
            <a:ext cx="9893880" cy="1503720"/>
          </a:xfrm>
          <a:prstGeom prst="rect">
            <a:avLst/>
          </a:prstGeom>
          <a:noFill/>
          <a:ln w="0">
            <a:noFill/>
          </a:ln>
        </p:spPr>
      </p:pic>
      <p:sp>
        <p:nvSpPr>
          <p:cNvPr id="679" name="任意多边形: 形状 678"/>
          <p:cNvSpPr/>
          <p:nvPr/>
        </p:nvSpPr>
        <p:spPr>
          <a:xfrm>
            <a:off x="0" y="0"/>
            <a:ext cx="10696680" cy="6886080"/>
          </a:xfrm>
          <a:custGeom>
            <a:avLst/>
            <a:gdLst/>
            <a:ahLst/>
            <a:cxnLst/>
            <a:rect l="0" t="0" r="r" b="b"/>
            <a:pathLst>
              <a:path w="29713" h="19128">
                <a:moveTo>
                  <a:pt x="0" y="0"/>
                </a:moveTo>
                <a:lnTo>
                  <a:pt x="29713" y="0"/>
                </a:lnTo>
                <a:lnTo>
                  <a:pt x="29713" y="19128"/>
                </a:lnTo>
                <a:lnTo>
                  <a:pt x="0" y="19128"/>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80" name="任意多边形: 形状 679"/>
          <p:cNvSpPr/>
          <p:nvPr/>
        </p:nvSpPr>
        <p:spPr>
          <a:xfrm>
            <a:off x="401040" y="1103040"/>
            <a:ext cx="4746960" cy="2674440"/>
          </a:xfrm>
          <a:custGeom>
            <a:avLst/>
            <a:gdLst/>
            <a:ahLst/>
            <a:cxnLst/>
            <a:rect l="0" t="0" r="r" b="b"/>
            <a:pathLst>
              <a:path w="13186" h="7429">
                <a:moveTo>
                  <a:pt x="0" y="7243"/>
                </a:moveTo>
                <a:lnTo>
                  <a:pt x="0" y="185"/>
                </a:lnTo>
                <a:cubicBezTo>
                  <a:pt x="0" y="173"/>
                  <a:pt x="1" y="161"/>
                  <a:pt x="3" y="149"/>
                </a:cubicBezTo>
                <a:cubicBezTo>
                  <a:pt x="6" y="137"/>
                  <a:pt x="9" y="126"/>
                  <a:pt x="14" y="114"/>
                </a:cubicBezTo>
                <a:cubicBezTo>
                  <a:pt x="19"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13000" y="0"/>
                </a:lnTo>
                <a:cubicBezTo>
                  <a:pt x="13012" y="0"/>
                  <a:pt x="13024" y="1"/>
                  <a:pt x="13036" y="3"/>
                </a:cubicBezTo>
                <a:cubicBezTo>
                  <a:pt x="13048" y="6"/>
                  <a:pt x="13060" y="9"/>
                  <a:pt x="13071" y="14"/>
                </a:cubicBezTo>
                <a:cubicBezTo>
                  <a:pt x="13082" y="18"/>
                  <a:pt x="13093" y="24"/>
                  <a:pt x="13103" y="31"/>
                </a:cubicBezTo>
                <a:cubicBezTo>
                  <a:pt x="13113" y="38"/>
                  <a:pt x="13123" y="45"/>
                  <a:pt x="13131" y="54"/>
                </a:cubicBezTo>
                <a:cubicBezTo>
                  <a:pt x="13140" y="63"/>
                  <a:pt x="13148" y="72"/>
                  <a:pt x="13154" y="82"/>
                </a:cubicBezTo>
                <a:cubicBezTo>
                  <a:pt x="13161" y="92"/>
                  <a:pt x="13167" y="103"/>
                  <a:pt x="13172" y="114"/>
                </a:cubicBezTo>
                <a:cubicBezTo>
                  <a:pt x="13176" y="126"/>
                  <a:pt x="13180" y="137"/>
                  <a:pt x="13182" y="149"/>
                </a:cubicBezTo>
                <a:cubicBezTo>
                  <a:pt x="13185" y="161"/>
                  <a:pt x="13186" y="173"/>
                  <a:pt x="13186" y="185"/>
                </a:cubicBezTo>
                <a:lnTo>
                  <a:pt x="13186" y="7243"/>
                </a:lnTo>
                <a:cubicBezTo>
                  <a:pt x="13186" y="7255"/>
                  <a:pt x="13185" y="7267"/>
                  <a:pt x="13182" y="7279"/>
                </a:cubicBezTo>
                <a:cubicBezTo>
                  <a:pt x="13180" y="7291"/>
                  <a:pt x="13176" y="7303"/>
                  <a:pt x="13172" y="7314"/>
                </a:cubicBezTo>
                <a:cubicBezTo>
                  <a:pt x="13167" y="7325"/>
                  <a:pt x="13161" y="7336"/>
                  <a:pt x="13154" y="7346"/>
                </a:cubicBezTo>
                <a:cubicBezTo>
                  <a:pt x="13148" y="7356"/>
                  <a:pt x="13140" y="7366"/>
                  <a:pt x="13131" y="7374"/>
                </a:cubicBezTo>
                <a:cubicBezTo>
                  <a:pt x="13123" y="7383"/>
                  <a:pt x="13113" y="7391"/>
                  <a:pt x="13103" y="7398"/>
                </a:cubicBezTo>
                <a:cubicBezTo>
                  <a:pt x="13093" y="7404"/>
                  <a:pt x="13082" y="7410"/>
                  <a:pt x="13071" y="7415"/>
                </a:cubicBezTo>
                <a:cubicBezTo>
                  <a:pt x="13060" y="7419"/>
                  <a:pt x="13048" y="7423"/>
                  <a:pt x="13036" y="7425"/>
                </a:cubicBezTo>
                <a:cubicBezTo>
                  <a:pt x="13024" y="7428"/>
                  <a:pt x="13012" y="7429"/>
                  <a:pt x="13000" y="7429"/>
                </a:cubicBezTo>
                <a:lnTo>
                  <a:pt x="185" y="7429"/>
                </a:lnTo>
                <a:cubicBezTo>
                  <a:pt x="173" y="7429"/>
                  <a:pt x="161" y="7428"/>
                  <a:pt x="149" y="7425"/>
                </a:cubicBezTo>
                <a:cubicBezTo>
                  <a:pt x="137" y="7423"/>
                  <a:pt x="126" y="7419"/>
                  <a:pt x="114" y="7415"/>
                </a:cubicBezTo>
                <a:cubicBezTo>
                  <a:pt x="103" y="7410"/>
                  <a:pt x="92" y="7404"/>
                  <a:pt x="82" y="7398"/>
                </a:cubicBezTo>
                <a:cubicBezTo>
                  <a:pt x="72" y="7391"/>
                  <a:pt x="63" y="7383"/>
                  <a:pt x="54" y="7374"/>
                </a:cubicBezTo>
                <a:cubicBezTo>
                  <a:pt x="45" y="7366"/>
                  <a:pt x="38" y="7356"/>
                  <a:pt x="31" y="7346"/>
                </a:cubicBezTo>
                <a:cubicBezTo>
                  <a:pt x="24" y="7336"/>
                  <a:pt x="19" y="7325"/>
                  <a:pt x="14" y="7314"/>
                </a:cubicBezTo>
                <a:cubicBezTo>
                  <a:pt x="9" y="7303"/>
                  <a:pt x="6" y="7291"/>
                  <a:pt x="3" y="7279"/>
                </a:cubicBezTo>
                <a:cubicBezTo>
                  <a:pt x="1" y="7267"/>
                  <a:pt x="0" y="7255"/>
                  <a:pt x="0" y="7243"/>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81" name="图片 680"/>
          <p:cNvPicPr/>
          <p:nvPr/>
        </p:nvPicPr>
        <p:blipFill>
          <a:blip r:embed="rId3"/>
          <a:stretch/>
        </p:blipFill>
        <p:spPr>
          <a:xfrm>
            <a:off x="601560" y="1311840"/>
            <a:ext cx="317160" cy="250200"/>
          </a:xfrm>
          <a:prstGeom prst="rect">
            <a:avLst/>
          </a:prstGeom>
          <a:noFill/>
          <a:ln w="0">
            <a:noFill/>
          </a:ln>
        </p:spPr>
      </p:pic>
      <p:sp>
        <p:nvSpPr>
          <p:cNvPr id="682" name="文本框 681"/>
          <p:cNvSpPr txBox="1"/>
          <p:nvPr/>
        </p:nvSpPr>
        <p:spPr>
          <a:xfrm>
            <a:off x="401040" y="378720"/>
            <a:ext cx="51044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个性化与情感分析在邮件回复中的应用</a:t>
            </a:r>
            <a:endParaRPr lang="en-US" sz="2370" b="0" u="none" strike="noStrike">
              <a:solidFill>
                <a:srgbClr val="000000"/>
              </a:solidFill>
              <a:effectLst/>
              <a:uFillTx/>
              <a:latin typeface="Times New Roman"/>
            </a:endParaRPr>
          </a:p>
        </p:txBody>
      </p:sp>
      <p:pic>
        <p:nvPicPr>
          <p:cNvPr id="683" name="图片 682"/>
          <p:cNvPicPr/>
          <p:nvPr/>
        </p:nvPicPr>
        <p:blipFill>
          <a:blip r:embed="rId4"/>
          <a:stretch/>
        </p:blipFill>
        <p:spPr>
          <a:xfrm>
            <a:off x="601560" y="1738080"/>
            <a:ext cx="133200" cy="133200"/>
          </a:xfrm>
          <a:prstGeom prst="rect">
            <a:avLst/>
          </a:prstGeom>
          <a:noFill/>
          <a:ln w="0">
            <a:noFill/>
          </a:ln>
        </p:spPr>
      </p:pic>
      <p:sp>
        <p:nvSpPr>
          <p:cNvPr id="684" name="文本框 683"/>
          <p:cNvSpPr txBox="1"/>
          <p:nvPr/>
        </p:nvSpPr>
        <p:spPr>
          <a:xfrm>
            <a:off x="1019520" y="1311120"/>
            <a:ext cx="100656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个性化回复</a:t>
            </a:r>
            <a:endParaRPr lang="en-US" sz="1580" b="0" u="none" strike="noStrike">
              <a:solidFill>
                <a:srgbClr val="000000"/>
              </a:solidFill>
              <a:effectLst/>
              <a:uFillTx/>
              <a:latin typeface="Times New Roman"/>
            </a:endParaRPr>
          </a:p>
        </p:txBody>
      </p:sp>
      <p:sp>
        <p:nvSpPr>
          <p:cNvPr id="685" name="文本框 684"/>
          <p:cNvSpPr txBox="1"/>
          <p:nvPr/>
        </p:nvSpPr>
        <p:spPr>
          <a:xfrm>
            <a:off x="835560" y="171792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用户偏好学习</a:t>
            </a:r>
            <a:endParaRPr lang="en-US" sz="1050" b="0" u="none" strike="noStrike">
              <a:solidFill>
                <a:srgbClr val="000000"/>
              </a:solidFill>
              <a:effectLst/>
              <a:uFillTx/>
              <a:latin typeface="Times New Roman"/>
            </a:endParaRPr>
          </a:p>
        </p:txBody>
      </p:sp>
      <p:pic>
        <p:nvPicPr>
          <p:cNvPr id="686" name="图片 685"/>
          <p:cNvPicPr/>
          <p:nvPr/>
        </p:nvPicPr>
        <p:blipFill>
          <a:blip r:embed="rId5"/>
          <a:stretch/>
        </p:blipFill>
        <p:spPr>
          <a:xfrm>
            <a:off x="601560" y="2239560"/>
            <a:ext cx="166680" cy="133200"/>
          </a:xfrm>
          <a:prstGeom prst="rect">
            <a:avLst/>
          </a:prstGeom>
          <a:noFill/>
          <a:ln w="0">
            <a:noFill/>
          </a:ln>
        </p:spPr>
      </p:pic>
      <p:sp>
        <p:nvSpPr>
          <p:cNvPr id="687" name="文本框 686"/>
          <p:cNvSpPr txBox="1"/>
          <p:nvPr/>
        </p:nvSpPr>
        <p:spPr>
          <a:xfrm>
            <a:off x="835560" y="1918080"/>
            <a:ext cx="30517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根据用户的偏好、行为和历史记录生成符合期望的邮件内容</a:t>
            </a:r>
            <a:endParaRPr lang="en-US" sz="920" b="0" u="none" strike="noStrike">
              <a:solidFill>
                <a:srgbClr val="000000"/>
              </a:solidFill>
              <a:effectLst/>
              <a:uFillTx/>
              <a:latin typeface="Times New Roman"/>
            </a:endParaRPr>
          </a:p>
        </p:txBody>
      </p:sp>
      <p:sp>
        <p:nvSpPr>
          <p:cNvPr id="688" name="文本框 687"/>
          <p:cNvSpPr txBox="1"/>
          <p:nvPr/>
        </p:nvSpPr>
        <p:spPr>
          <a:xfrm>
            <a:off x="869040" y="221940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语言风格适应</a:t>
            </a:r>
            <a:endParaRPr lang="en-US" sz="1050" b="0" u="none" strike="noStrike">
              <a:solidFill>
                <a:srgbClr val="000000"/>
              </a:solidFill>
              <a:effectLst/>
              <a:uFillTx/>
              <a:latin typeface="Times New Roman"/>
            </a:endParaRPr>
          </a:p>
        </p:txBody>
      </p:sp>
      <p:pic>
        <p:nvPicPr>
          <p:cNvPr id="689" name="图片 688"/>
          <p:cNvPicPr/>
          <p:nvPr/>
        </p:nvPicPr>
        <p:blipFill>
          <a:blip r:embed="rId6"/>
          <a:stretch/>
        </p:blipFill>
        <p:spPr>
          <a:xfrm>
            <a:off x="601560" y="2741040"/>
            <a:ext cx="133200" cy="133200"/>
          </a:xfrm>
          <a:prstGeom prst="rect">
            <a:avLst/>
          </a:prstGeom>
          <a:noFill/>
          <a:ln w="0">
            <a:noFill/>
          </a:ln>
        </p:spPr>
      </p:pic>
      <p:sp>
        <p:nvSpPr>
          <p:cNvPr id="690" name="文本框 689"/>
          <p:cNvSpPr txBox="1"/>
          <p:nvPr/>
        </p:nvSpPr>
        <p:spPr>
          <a:xfrm>
            <a:off x="869040" y="2419560"/>
            <a:ext cx="26996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学习用户的语言风格和用词习惯，增加回复的自然性</a:t>
            </a:r>
            <a:endParaRPr lang="en-US" sz="920" b="0" u="none" strike="noStrike">
              <a:solidFill>
                <a:srgbClr val="000000"/>
              </a:solidFill>
              <a:effectLst/>
              <a:uFillTx/>
              <a:latin typeface="Times New Roman"/>
            </a:endParaRPr>
          </a:p>
        </p:txBody>
      </p:sp>
      <p:sp>
        <p:nvSpPr>
          <p:cNvPr id="691" name="文本框 690"/>
          <p:cNvSpPr txBox="1"/>
          <p:nvPr/>
        </p:nvSpPr>
        <p:spPr>
          <a:xfrm>
            <a:off x="835560" y="272088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个性化推荐</a:t>
            </a:r>
            <a:endParaRPr lang="en-US" sz="1050" b="0" u="none" strike="noStrike">
              <a:solidFill>
                <a:srgbClr val="000000"/>
              </a:solidFill>
              <a:effectLst/>
              <a:uFillTx/>
              <a:latin typeface="Times New Roman"/>
            </a:endParaRPr>
          </a:p>
        </p:txBody>
      </p:sp>
      <p:pic>
        <p:nvPicPr>
          <p:cNvPr id="692" name="图片 691"/>
          <p:cNvPicPr/>
          <p:nvPr/>
        </p:nvPicPr>
        <p:blipFill>
          <a:blip r:embed="rId7"/>
          <a:stretch/>
        </p:blipFill>
        <p:spPr>
          <a:xfrm>
            <a:off x="601560" y="3242520"/>
            <a:ext cx="133200" cy="133200"/>
          </a:xfrm>
          <a:prstGeom prst="rect">
            <a:avLst/>
          </a:prstGeom>
          <a:noFill/>
          <a:ln w="0">
            <a:noFill/>
          </a:ln>
        </p:spPr>
      </p:pic>
      <p:sp>
        <p:nvSpPr>
          <p:cNvPr id="693" name="文本框 692"/>
          <p:cNvSpPr txBox="1"/>
          <p:nvPr/>
        </p:nvSpPr>
        <p:spPr>
          <a:xfrm>
            <a:off x="835560" y="2920680"/>
            <a:ext cx="28170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根据客户历史行为预测偏好，主动推荐相关产品或服务</a:t>
            </a:r>
            <a:endParaRPr lang="en-US" sz="920" b="0" u="none" strike="noStrike">
              <a:solidFill>
                <a:srgbClr val="000000"/>
              </a:solidFill>
              <a:effectLst/>
              <a:uFillTx/>
              <a:latin typeface="Times New Roman"/>
            </a:endParaRPr>
          </a:p>
        </p:txBody>
      </p:sp>
      <p:sp>
        <p:nvSpPr>
          <p:cNvPr id="694" name="文本框 693"/>
          <p:cNvSpPr txBox="1"/>
          <p:nvPr/>
        </p:nvSpPr>
        <p:spPr>
          <a:xfrm>
            <a:off x="835560" y="322236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营销转化提升</a:t>
            </a:r>
            <a:endParaRPr lang="en-US" sz="1050" b="0" u="none" strike="noStrike">
              <a:solidFill>
                <a:srgbClr val="000000"/>
              </a:solidFill>
              <a:effectLst/>
              <a:uFillTx/>
              <a:latin typeface="Times New Roman"/>
            </a:endParaRPr>
          </a:p>
        </p:txBody>
      </p:sp>
      <p:sp>
        <p:nvSpPr>
          <p:cNvPr id="695" name="任意多边形: 形状 694"/>
          <p:cNvSpPr/>
          <p:nvPr/>
        </p:nvSpPr>
        <p:spPr>
          <a:xfrm>
            <a:off x="5548680" y="1103040"/>
            <a:ext cx="4746960" cy="2674440"/>
          </a:xfrm>
          <a:custGeom>
            <a:avLst/>
            <a:gdLst/>
            <a:ahLst/>
            <a:cxnLst/>
            <a:rect l="0" t="0" r="r" b="b"/>
            <a:pathLst>
              <a:path w="13186" h="7429">
                <a:moveTo>
                  <a:pt x="0" y="7243"/>
                </a:moveTo>
                <a:lnTo>
                  <a:pt x="0" y="185"/>
                </a:lnTo>
                <a:cubicBezTo>
                  <a:pt x="0" y="173"/>
                  <a:pt x="1" y="161"/>
                  <a:pt x="4" y="149"/>
                </a:cubicBezTo>
                <a:cubicBezTo>
                  <a:pt x="6" y="137"/>
                  <a:pt x="9" y="126"/>
                  <a:pt x="14" y="114"/>
                </a:cubicBezTo>
                <a:cubicBezTo>
                  <a:pt x="19" y="103"/>
                  <a:pt x="24" y="92"/>
                  <a:pt x="31" y="82"/>
                </a:cubicBezTo>
                <a:cubicBezTo>
                  <a:pt x="38" y="72"/>
                  <a:pt x="46" y="63"/>
                  <a:pt x="54" y="54"/>
                </a:cubicBezTo>
                <a:cubicBezTo>
                  <a:pt x="63" y="45"/>
                  <a:pt x="72" y="38"/>
                  <a:pt x="83" y="31"/>
                </a:cubicBezTo>
                <a:cubicBezTo>
                  <a:pt x="93" y="24"/>
                  <a:pt x="103" y="18"/>
                  <a:pt x="115" y="14"/>
                </a:cubicBezTo>
                <a:cubicBezTo>
                  <a:pt x="126" y="9"/>
                  <a:pt x="137" y="6"/>
                  <a:pt x="149" y="3"/>
                </a:cubicBezTo>
                <a:cubicBezTo>
                  <a:pt x="161" y="1"/>
                  <a:pt x="173" y="0"/>
                  <a:pt x="186" y="0"/>
                </a:cubicBezTo>
                <a:lnTo>
                  <a:pt x="13000" y="0"/>
                </a:lnTo>
                <a:cubicBezTo>
                  <a:pt x="13012" y="0"/>
                  <a:pt x="13025" y="1"/>
                  <a:pt x="13037" y="3"/>
                </a:cubicBezTo>
                <a:cubicBezTo>
                  <a:pt x="13048" y="6"/>
                  <a:pt x="13060" y="9"/>
                  <a:pt x="13071" y="14"/>
                </a:cubicBezTo>
                <a:cubicBezTo>
                  <a:pt x="13083" y="18"/>
                  <a:pt x="13093" y="24"/>
                  <a:pt x="13103" y="31"/>
                </a:cubicBezTo>
                <a:cubicBezTo>
                  <a:pt x="13114" y="38"/>
                  <a:pt x="13123" y="45"/>
                  <a:pt x="13132" y="54"/>
                </a:cubicBezTo>
                <a:cubicBezTo>
                  <a:pt x="13140" y="63"/>
                  <a:pt x="13148" y="72"/>
                  <a:pt x="13155" y="82"/>
                </a:cubicBezTo>
                <a:cubicBezTo>
                  <a:pt x="13161" y="92"/>
                  <a:pt x="13167" y="103"/>
                  <a:pt x="13172" y="114"/>
                </a:cubicBezTo>
                <a:cubicBezTo>
                  <a:pt x="13177" y="126"/>
                  <a:pt x="13180" y="137"/>
                  <a:pt x="13182" y="149"/>
                </a:cubicBezTo>
                <a:cubicBezTo>
                  <a:pt x="13185" y="161"/>
                  <a:pt x="13186" y="173"/>
                  <a:pt x="13186" y="185"/>
                </a:cubicBezTo>
                <a:lnTo>
                  <a:pt x="13186" y="7243"/>
                </a:lnTo>
                <a:cubicBezTo>
                  <a:pt x="13186" y="7255"/>
                  <a:pt x="13185" y="7267"/>
                  <a:pt x="13182" y="7279"/>
                </a:cubicBezTo>
                <a:cubicBezTo>
                  <a:pt x="13180" y="7291"/>
                  <a:pt x="13177" y="7303"/>
                  <a:pt x="13172" y="7314"/>
                </a:cubicBezTo>
                <a:cubicBezTo>
                  <a:pt x="13167" y="7325"/>
                  <a:pt x="13161" y="7336"/>
                  <a:pt x="13155" y="7346"/>
                </a:cubicBezTo>
                <a:cubicBezTo>
                  <a:pt x="13148" y="7356"/>
                  <a:pt x="13140" y="7366"/>
                  <a:pt x="13132" y="7374"/>
                </a:cubicBezTo>
                <a:cubicBezTo>
                  <a:pt x="13123" y="7383"/>
                  <a:pt x="13114" y="7391"/>
                  <a:pt x="13103" y="7398"/>
                </a:cubicBezTo>
                <a:cubicBezTo>
                  <a:pt x="13093" y="7404"/>
                  <a:pt x="13083" y="7410"/>
                  <a:pt x="13071" y="7415"/>
                </a:cubicBezTo>
                <a:cubicBezTo>
                  <a:pt x="13060" y="7419"/>
                  <a:pt x="13048" y="7423"/>
                  <a:pt x="13037" y="7425"/>
                </a:cubicBezTo>
                <a:cubicBezTo>
                  <a:pt x="13025" y="7428"/>
                  <a:pt x="13012" y="7429"/>
                  <a:pt x="13000" y="7429"/>
                </a:cubicBezTo>
                <a:lnTo>
                  <a:pt x="186" y="7429"/>
                </a:lnTo>
                <a:cubicBezTo>
                  <a:pt x="173" y="7429"/>
                  <a:pt x="161" y="7428"/>
                  <a:pt x="149" y="7425"/>
                </a:cubicBezTo>
                <a:cubicBezTo>
                  <a:pt x="137" y="7423"/>
                  <a:pt x="126" y="7419"/>
                  <a:pt x="115" y="7415"/>
                </a:cubicBezTo>
                <a:cubicBezTo>
                  <a:pt x="103" y="7410"/>
                  <a:pt x="93" y="7404"/>
                  <a:pt x="83" y="7398"/>
                </a:cubicBezTo>
                <a:cubicBezTo>
                  <a:pt x="72" y="7391"/>
                  <a:pt x="63" y="7383"/>
                  <a:pt x="54" y="7374"/>
                </a:cubicBezTo>
                <a:cubicBezTo>
                  <a:pt x="46" y="7366"/>
                  <a:pt x="38" y="7356"/>
                  <a:pt x="31" y="7346"/>
                </a:cubicBezTo>
                <a:cubicBezTo>
                  <a:pt x="24" y="7336"/>
                  <a:pt x="19" y="7325"/>
                  <a:pt x="14" y="7314"/>
                </a:cubicBezTo>
                <a:cubicBezTo>
                  <a:pt x="9" y="7303"/>
                  <a:pt x="6" y="7291"/>
                  <a:pt x="4" y="7279"/>
                </a:cubicBezTo>
                <a:cubicBezTo>
                  <a:pt x="1" y="7267"/>
                  <a:pt x="0" y="7255"/>
                  <a:pt x="0" y="7243"/>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96" name="图片 695"/>
          <p:cNvPicPr/>
          <p:nvPr/>
        </p:nvPicPr>
        <p:blipFill>
          <a:blip r:embed="rId8"/>
          <a:stretch/>
        </p:blipFill>
        <p:spPr>
          <a:xfrm>
            <a:off x="5749560" y="1311840"/>
            <a:ext cx="283680" cy="250200"/>
          </a:xfrm>
          <a:prstGeom prst="rect">
            <a:avLst/>
          </a:prstGeom>
          <a:noFill/>
          <a:ln w="0">
            <a:noFill/>
          </a:ln>
        </p:spPr>
      </p:pic>
      <p:sp>
        <p:nvSpPr>
          <p:cNvPr id="697" name="文本框 696"/>
          <p:cNvSpPr txBox="1"/>
          <p:nvPr/>
        </p:nvSpPr>
        <p:spPr>
          <a:xfrm>
            <a:off x="835560" y="3422160"/>
            <a:ext cx="28170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个性化推荐不仅提升用户满意度，还能提高营销转化率</a:t>
            </a:r>
            <a:endParaRPr lang="en-US" sz="920" b="0" u="none" strike="noStrike">
              <a:solidFill>
                <a:srgbClr val="000000"/>
              </a:solidFill>
              <a:effectLst/>
              <a:uFillTx/>
              <a:latin typeface="Times New Roman"/>
            </a:endParaRPr>
          </a:p>
        </p:txBody>
      </p:sp>
      <p:pic>
        <p:nvPicPr>
          <p:cNvPr id="698" name="图片 697"/>
          <p:cNvPicPr/>
          <p:nvPr/>
        </p:nvPicPr>
        <p:blipFill>
          <a:blip r:embed="rId9"/>
          <a:stretch/>
        </p:blipFill>
        <p:spPr>
          <a:xfrm>
            <a:off x="5749560" y="1738080"/>
            <a:ext cx="133200" cy="133200"/>
          </a:xfrm>
          <a:prstGeom prst="rect">
            <a:avLst/>
          </a:prstGeom>
          <a:noFill/>
          <a:ln w="0">
            <a:noFill/>
          </a:ln>
        </p:spPr>
      </p:pic>
      <p:sp>
        <p:nvSpPr>
          <p:cNvPr id="699" name="文本框 698"/>
          <p:cNvSpPr txBox="1"/>
          <p:nvPr/>
        </p:nvSpPr>
        <p:spPr>
          <a:xfrm>
            <a:off x="6133680" y="1311120"/>
            <a:ext cx="8053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情感分析</a:t>
            </a:r>
            <a:endParaRPr lang="en-US" sz="1580" b="0" u="none" strike="noStrike">
              <a:solidFill>
                <a:srgbClr val="000000"/>
              </a:solidFill>
              <a:effectLst/>
              <a:uFillTx/>
              <a:latin typeface="Times New Roman"/>
            </a:endParaRPr>
          </a:p>
        </p:txBody>
      </p:sp>
      <p:sp>
        <p:nvSpPr>
          <p:cNvPr id="700" name="文本框 699"/>
          <p:cNvSpPr txBox="1"/>
          <p:nvPr/>
        </p:nvSpPr>
        <p:spPr>
          <a:xfrm>
            <a:off x="5983560" y="171792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情绪识别</a:t>
            </a:r>
            <a:endParaRPr lang="en-US" sz="1050" b="0" u="none" strike="noStrike">
              <a:solidFill>
                <a:srgbClr val="000000"/>
              </a:solidFill>
              <a:effectLst/>
              <a:uFillTx/>
              <a:latin typeface="Times New Roman"/>
            </a:endParaRPr>
          </a:p>
        </p:txBody>
      </p:sp>
      <p:pic>
        <p:nvPicPr>
          <p:cNvPr id="701" name="图片 700"/>
          <p:cNvPicPr/>
          <p:nvPr/>
        </p:nvPicPr>
        <p:blipFill>
          <a:blip r:embed="rId10"/>
          <a:stretch/>
        </p:blipFill>
        <p:spPr>
          <a:xfrm>
            <a:off x="5749560" y="2239560"/>
            <a:ext cx="166680" cy="133200"/>
          </a:xfrm>
          <a:prstGeom prst="rect">
            <a:avLst/>
          </a:prstGeom>
          <a:noFill/>
          <a:ln w="0">
            <a:noFill/>
          </a:ln>
        </p:spPr>
      </p:pic>
      <p:sp>
        <p:nvSpPr>
          <p:cNvPr id="702" name="文本框 701"/>
          <p:cNvSpPr txBox="1"/>
          <p:nvPr/>
        </p:nvSpPr>
        <p:spPr>
          <a:xfrm>
            <a:off x="5983560" y="1918080"/>
            <a:ext cx="28170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自动识别客户邮件中的情绪状态，如愤怒、满意或困惑</a:t>
            </a:r>
            <a:endParaRPr lang="en-US" sz="920" b="0" u="none" strike="noStrike">
              <a:solidFill>
                <a:srgbClr val="000000"/>
              </a:solidFill>
              <a:effectLst/>
              <a:uFillTx/>
              <a:latin typeface="Times New Roman"/>
            </a:endParaRPr>
          </a:p>
        </p:txBody>
      </p:sp>
      <p:sp>
        <p:nvSpPr>
          <p:cNvPr id="703" name="文本框 702"/>
          <p:cNvSpPr txBox="1"/>
          <p:nvPr/>
        </p:nvSpPr>
        <p:spPr>
          <a:xfrm>
            <a:off x="6016680" y="221940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语气调整</a:t>
            </a:r>
            <a:endParaRPr lang="en-US" sz="1050" b="0" u="none" strike="noStrike">
              <a:solidFill>
                <a:srgbClr val="000000"/>
              </a:solidFill>
              <a:effectLst/>
              <a:uFillTx/>
              <a:latin typeface="Times New Roman"/>
            </a:endParaRPr>
          </a:p>
        </p:txBody>
      </p:sp>
      <p:pic>
        <p:nvPicPr>
          <p:cNvPr id="704" name="图片 703"/>
          <p:cNvPicPr/>
          <p:nvPr/>
        </p:nvPicPr>
        <p:blipFill>
          <a:blip r:embed="rId11"/>
          <a:stretch/>
        </p:blipFill>
        <p:spPr>
          <a:xfrm>
            <a:off x="5749560" y="2741040"/>
            <a:ext cx="133200" cy="133200"/>
          </a:xfrm>
          <a:prstGeom prst="rect">
            <a:avLst/>
          </a:prstGeom>
          <a:noFill/>
          <a:ln w="0">
            <a:noFill/>
          </a:ln>
        </p:spPr>
      </p:pic>
      <p:sp>
        <p:nvSpPr>
          <p:cNvPr id="705" name="文本框 704"/>
          <p:cNvSpPr txBox="1"/>
          <p:nvPr/>
        </p:nvSpPr>
        <p:spPr>
          <a:xfrm>
            <a:off x="6016680" y="2419560"/>
            <a:ext cx="28170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根据检测到的情绪动态调整回复语气，确保适当的共情</a:t>
            </a:r>
            <a:endParaRPr lang="en-US" sz="920" b="0" u="none" strike="noStrike">
              <a:solidFill>
                <a:srgbClr val="000000"/>
              </a:solidFill>
              <a:effectLst/>
              <a:uFillTx/>
              <a:latin typeface="Times New Roman"/>
            </a:endParaRPr>
          </a:p>
        </p:txBody>
      </p:sp>
      <p:sp>
        <p:nvSpPr>
          <p:cNvPr id="706" name="文本框 705"/>
          <p:cNvSpPr txBox="1"/>
          <p:nvPr/>
        </p:nvSpPr>
        <p:spPr>
          <a:xfrm>
            <a:off x="5983560" y="272088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优先级处理</a:t>
            </a:r>
            <a:endParaRPr lang="en-US" sz="1050" b="0" u="none" strike="noStrike">
              <a:solidFill>
                <a:srgbClr val="000000"/>
              </a:solidFill>
              <a:effectLst/>
              <a:uFillTx/>
              <a:latin typeface="Times New Roman"/>
            </a:endParaRPr>
          </a:p>
        </p:txBody>
      </p:sp>
      <p:pic>
        <p:nvPicPr>
          <p:cNvPr id="707" name="图片 706"/>
          <p:cNvPicPr/>
          <p:nvPr/>
        </p:nvPicPr>
        <p:blipFill>
          <a:blip r:embed="rId12"/>
          <a:stretch/>
        </p:blipFill>
        <p:spPr>
          <a:xfrm>
            <a:off x="5749560" y="3242520"/>
            <a:ext cx="133200" cy="133200"/>
          </a:xfrm>
          <a:prstGeom prst="rect">
            <a:avLst/>
          </a:prstGeom>
          <a:noFill/>
          <a:ln w="0">
            <a:noFill/>
          </a:ln>
        </p:spPr>
      </p:pic>
      <p:sp>
        <p:nvSpPr>
          <p:cNvPr id="708" name="文本框 707"/>
          <p:cNvSpPr txBox="1"/>
          <p:nvPr/>
        </p:nvSpPr>
        <p:spPr>
          <a:xfrm>
            <a:off x="5983560" y="2920680"/>
            <a:ext cx="26996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对情绪激烈的邮件优先处理，避免客户不满情绪扩大</a:t>
            </a:r>
            <a:endParaRPr lang="en-US" sz="920" b="0" u="none" strike="noStrike">
              <a:solidFill>
                <a:srgbClr val="000000"/>
              </a:solidFill>
              <a:effectLst/>
              <a:uFillTx/>
              <a:latin typeface="Times New Roman"/>
            </a:endParaRPr>
          </a:p>
        </p:txBody>
      </p:sp>
      <p:sp>
        <p:nvSpPr>
          <p:cNvPr id="709" name="文本框 708"/>
          <p:cNvSpPr txBox="1"/>
          <p:nvPr/>
        </p:nvSpPr>
        <p:spPr>
          <a:xfrm>
            <a:off x="5983560" y="322236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情感响应</a:t>
            </a:r>
            <a:endParaRPr lang="en-US" sz="1050" b="0" u="none" strike="noStrike">
              <a:solidFill>
                <a:srgbClr val="000000"/>
              </a:solidFill>
              <a:effectLst/>
              <a:uFillTx/>
              <a:latin typeface="Times New Roman"/>
            </a:endParaRPr>
          </a:p>
        </p:txBody>
      </p:sp>
      <p:sp>
        <p:nvSpPr>
          <p:cNvPr id="710" name="文本框 709"/>
          <p:cNvSpPr txBox="1"/>
          <p:nvPr/>
        </p:nvSpPr>
        <p:spPr>
          <a:xfrm>
            <a:off x="5983560" y="342216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生成带有适当情感色彩的回复，增强沟通的人性化</a:t>
            </a:r>
            <a:endParaRPr lang="en-US" sz="920" b="0" u="none" strike="noStrike">
              <a:solidFill>
                <a:srgbClr val="000000"/>
              </a:solidFill>
              <a:effectLst/>
              <a:uFillTx/>
              <a:latin typeface="Times New Roman"/>
            </a:endParaRPr>
          </a:p>
        </p:txBody>
      </p:sp>
      <p:sp>
        <p:nvSpPr>
          <p:cNvPr id="711" name="任意多边形: 形状 710"/>
          <p:cNvSpPr/>
          <p:nvPr/>
        </p:nvSpPr>
        <p:spPr>
          <a:xfrm>
            <a:off x="401040" y="6016680"/>
            <a:ext cx="9894600" cy="468360"/>
          </a:xfrm>
          <a:custGeom>
            <a:avLst/>
            <a:gdLst/>
            <a:ahLst/>
            <a:cxnLst/>
            <a:rect l="0" t="0" r="r" b="b"/>
            <a:pathLst>
              <a:path w="27485" h="1301">
                <a:moveTo>
                  <a:pt x="0" y="1115"/>
                </a:moveTo>
                <a:lnTo>
                  <a:pt x="0" y="186"/>
                </a:lnTo>
                <a:cubicBezTo>
                  <a:pt x="0" y="173"/>
                  <a:pt x="1" y="161"/>
                  <a:pt x="3" y="149"/>
                </a:cubicBezTo>
                <a:cubicBezTo>
                  <a:pt x="6" y="137"/>
                  <a:pt x="9" y="126"/>
                  <a:pt x="14" y="115"/>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27299" y="0"/>
                </a:lnTo>
                <a:cubicBezTo>
                  <a:pt x="27311" y="0"/>
                  <a:pt x="27324" y="1"/>
                  <a:pt x="27336" y="3"/>
                </a:cubicBezTo>
                <a:cubicBezTo>
                  <a:pt x="27347" y="6"/>
                  <a:pt x="27359" y="9"/>
                  <a:pt x="27370" y="14"/>
                </a:cubicBezTo>
                <a:cubicBezTo>
                  <a:pt x="27382" y="19"/>
                  <a:pt x="27392" y="24"/>
                  <a:pt x="27402" y="31"/>
                </a:cubicBezTo>
                <a:cubicBezTo>
                  <a:pt x="27413" y="38"/>
                  <a:pt x="27422" y="46"/>
                  <a:pt x="27431" y="54"/>
                </a:cubicBezTo>
                <a:cubicBezTo>
                  <a:pt x="27439" y="63"/>
                  <a:pt x="27447" y="72"/>
                  <a:pt x="27454" y="82"/>
                </a:cubicBezTo>
                <a:cubicBezTo>
                  <a:pt x="27460" y="93"/>
                  <a:pt x="27466" y="103"/>
                  <a:pt x="27471" y="115"/>
                </a:cubicBezTo>
                <a:cubicBezTo>
                  <a:pt x="27476" y="126"/>
                  <a:pt x="27479" y="137"/>
                  <a:pt x="27481" y="149"/>
                </a:cubicBezTo>
                <a:cubicBezTo>
                  <a:pt x="27484" y="161"/>
                  <a:pt x="27485" y="173"/>
                  <a:pt x="27485" y="186"/>
                </a:cubicBezTo>
                <a:lnTo>
                  <a:pt x="27485" y="1115"/>
                </a:lnTo>
                <a:cubicBezTo>
                  <a:pt x="27485" y="1127"/>
                  <a:pt x="27484" y="1139"/>
                  <a:pt x="27481" y="1151"/>
                </a:cubicBezTo>
                <a:cubicBezTo>
                  <a:pt x="27479" y="1163"/>
                  <a:pt x="27476" y="1175"/>
                  <a:pt x="27471" y="1186"/>
                </a:cubicBezTo>
                <a:cubicBezTo>
                  <a:pt x="27466" y="1197"/>
                  <a:pt x="27460" y="1208"/>
                  <a:pt x="27454" y="1218"/>
                </a:cubicBezTo>
                <a:cubicBezTo>
                  <a:pt x="27447" y="1228"/>
                  <a:pt x="27439" y="1238"/>
                  <a:pt x="27431" y="1246"/>
                </a:cubicBezTo>
                <a:cubicBezTo>
                  <a:pt x="27422" y="1255"/>
                  <a:pt x="27413" y="1263"/>
                  <a:pt x="27402" y="1270"/>
                </a:cubicBezTo>
                <a:cubicBezTo>
                  <a:pt x="27392" y="1276"/>
                  <a:pt x="27382" y="1282"/>
                  <a:pt x="27370" y="1287"/>
                </a:cubicBezTo>
                <a:cubicBezTo>
                  <a:pt x="27359" y="1291"/>
                  <a:pt x="27347" y="1295"/>
                  <a:pt x="27336" y="1297"/>
                </a:cubicBezTo>
                <a:cubicBezTo>
                  <a:pt x="27324" y="1300"/>
                  <a:pt x="27311" y="1301"/>
                  <a:pt x="27299" y="1301"/>
                </a:cubicBezTo>
                <a:lnTo>
                  <a:pt x="185" y="1301"/>
                </a:lnTo>
                <a:cubicBezTo>
                  <a:pt x="173" y="1301"/>
                  <a:pt x="161" y="1300"/>
                  <a:pt x="149" y="1297"/>
                </a:cubicBezTo>
                <a:cubicBezTo>
                  <a:pt x="137" y="1295"/>
                  <a:pt x="126" y="1291"/>
                  <a:pt x="114" y="1287"/>
                </a:cubicBezTo>
                <a:cubicBezTo>
                  <a:pt x="103" y="1282"/>
                  <a:pt x="92" y="1276"/>
                  <a:pt x="82" y="1270"/>
                </a:cubicBezTo>
                <a:cubicBezTo>
                  <a:pt x="72" y="1263"/>
                  <a:pt x="63" y="1255"/>
                  <a:pt x="54" y="1246"/>
                </a:cubicBezTo>
                <a:cubicBezTo>
                  <a:pt x="45" y="1238"/>
                  <a:pt x="38" y="1228"/>
                  <a:pt x="31" y="1218"/>
                </a:cubicBezTo>
                <a:cubicBezTo>
                  <a:pt x="24" y="1208"/>
                  <a:pt x="19" y="1197"/>
                  <a:pt x="14" y="1186"/>
                </a:cubicBezTo>
                <a:cubicBezTo>
                  <a:pt x="9" y="1175"/>
                  <a:pt x="6" y="1163"/>
                  <a:pt x="3" y="1151"/>
                </a:cubicBezTo>
                <a:cubicBezTo>
                  <a:pt x="1" y="1139"/>
                  <a:pt x="0" y="1127"/>
                  <a:pt x="0" y="1115"/>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2" name="文本框 711"/>
          <p:cNvSpPr txBox="1"/>
          <p:nvPr/>
        </p:nvSpPr>
        <p:spPr>
          <a:xfrm>
            <a:off x="401040" y="4059360"/>
            <a:ext cx="3018240" cy="212400"/>
          </a:xfrm>
          <a:prstGeom prst="rect">
            <a:avLst/>
          </a:prstGeom>
          <a:noFill/>
          <a:ln w="0">
            <a:noFill/>
          </a:ln>
        </p:spPr>
        <p:txBody>
          <a:bodyPr wrap="none" lIns="0" tIns="0" rIns="0" bIns="0" anchor="t">
            <a:spAutoFit/>
          </a:bodyPr>
          <a:lstStyle/>
          <a:p>
            <a:r>
              <a:rPr lang="zh-CN" sz="1320" b="0" u="none" strike="noStrike">
                <a:solidFill>
                  <a:srgbClr val="4DA6FF"/>
                </a:solidFill>
                <a:effectLst/>
                <a:uFillTx/>
                <a:latin typeface="WenQuanYiZenHei"/>
                <a:ea typeface="WenQuanYiZenHei"/>
              </a:rPr>
              <a:t>邮件处理流程中的个性化与情感分析整合</a:t>
            </a:r>
            <a:endParaRPr lang="en-US" sz="1320" b="0" u="none" strike="noStrike">
              <a:solidFill>
                <a:srgbClr val="000000"/>
              </a:solidFill>
              <a:effectLst/>
              <a:uFillTx/>
              <a:latin typeface="Times New Roman"/>
            </a:endParaRPr>
          </a:p>
        </p:txBody>
      </p:sp>
      <p:sp>
        <p:nvSpPr>
          <p:cNvPr id="713" name="文本框 712"/>
          <p:cNvSpPr txBox="1"/>
          <p:nvPr/>
        </p:nvSpPr>
        <p:spPr>
          <a:xfrm>
            <a:off x="626040" y="6163920"/>
            <a:ext cx="671400" cy="169560"/>
          </a:xfrm>
          <a:prstGeom prst="rect">
            <a:avLst/>
          </a:prstGeom>
          <a:noFill/>
          <a:ln w="0">
            <a:noFill/>
          </a:ln>
        </p:spPr>
        <p:txBody>
          <a:bodyPr wrap="none" lIns="0" tIns="0" rIns="0" bIns="0" anchor="t">
            <a:spAutoFit/>
          </a:bodyPr>
          <a:lstStyle/>
          <a:p>
            <a:r>
              <a:rPr lang="zh-CN" sz="1050" b="0" u="none" strike="noStrike">
                <a:solidFill>
                  <a:srgbClr val="FF9900"/>
                </a:solidFill>
                <a:effectLst/>
                <a:uFillTx/>
                <a:latin typeface="WenQuanYiZenHei"/>
                <a:ea typeface="WenQuanYiZenHei"/>
              </a:rPr>
              <a:t>核心价值：</a:t>
            </a:r>
            <a:endParaRPr lang="en-US" sz="1050" b="0" u="none" strike="noStrike">
              <a:solidFill>
                <a:srgbClr val="000000"/>
              </a:solidFill>
              <a:effectLst/>
              <a:uFillTx/>
              <a:latin typeface="Times New Roman"/>
            </a:endParaRPr>
          </a:p>
        </p:txBody>
      </p:sp>
      <p:sp>
        <p:nvSpPr>
          <p:cNvPr id="714" name="文本框 713"/>
          <p:cNvSpPr txBox="1"/>
          <p:nvPr/>
        </p:nvSpPr>
        <p:spPr>
          <a:xfrm>
            <a:off x="1294560" y="616860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715" name="文本框 714"/>
          <p:cNvSpPr txBox="1"/>
          <p:nvPr/>
        </p:nvSpPr>
        <p:spPr>
          <a:xfrm>
            <a:off x="1337040" y="6163920"/>
            <a:ext cx="45604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个性化与情感分析的结合使系统能生成更自然、连贯且符合用户期望的回复，</a:t>
            </a:r>
            <a:endParaRPr lang="en-US" sz="1050" b="0" u="none" strike="noStrike">
              <a:solidFill>
                <a:srgbClr val="000000"/>
              </a:solidFill>
              <a:effectLst/>
              <a:uFillTx/>
              <a:latin typeface="Times New Roman"/>
            </a:endParaRPr>
          </a:p>
        </p:txBody>
      </p:sp>
      <p:sp>
        <p:nvSpPr>
          <p:cNvPr id="716" name="文本框 715"/>
          <p:cNvSpPr txBox="1"/>
          <p:nvPr/>
        </p:nvSpPr>
        <p:spPr>
          <a:xfrm>
            <a:off x="5883120" y="616860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717" name="任意多边形: 形状 716"/>
          <p:cNvSpPr/>
          <p:nvPr/>
        </p:nvSpPr>
        <p:spPr>
          <a:xfrm>
            <a:off x="401040" y="4378680"/>
            <a:ext cx="9894600" cy="1504440"/>
          </a:xfrm>
          <a:custGeom>
            <a:avLst/>
            <a:gdLst/>
            <a:ahLst/>
            <a:cxnLst/>
            <a:rect l="0" t="0" r="r" b="b"/>
            <a:pathLst>
              <a:path w="27485" h="4179">
                <a:moveTo>
                  <a:pt x="0" y="3994"/>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8"/>
                  <a:pt x="82" y="31"/>
                </a:cubicBezTo>
                <a:cubicBezTo>
                  <a:pt x="92" y="25"/>
                  <a:pt x="103" y="19"/>
                  <a:pt x="114" y="14"/>
                </a:cubicBezTo>
                <a:cubicBezTo>
                  <a:pt x="126" y="10"/>
                  <a:pt x="137" y="6"/>
                  <a:pt x="149" y="4"/>
                </a:cubicBezTo>
                <a:cubicBezTo>
                  <a:pt x="161" y="1"/>
                  <a:pt x="173" y="0"/>
                  <a:pt x="185" y="0"/>
                </a:cubicBezTo>
                <a:lnTo>
                  <a:pt x="27299" y="0"/>
                </a:lnTo>
                <a:cubicBezTo>
                  <a:pt x="27311" y="0"/>
                  <a:pt x="27324" y="1"/>
                  <a:pt x="27336" y="4"/>
                </a:cubicBezTo>
                <a:cubicBezTo>
                  <a:pt x="27347" y="6"/>
                  <a:pt x="27359" y="10"/>
                  <a:pt x="27370" y="14"/>
                </a:cubicBezTo>
                <a:cubicBezTo>
                  <a:pt x="27382" y="19"/>
                  <a:pt x="27392" y="25"/>
                  <a:pt x="27402" y="31"/>
                </a:cubicBezTo>
                <a:cubicBezTo>
                  <a:pt x="27413" y="38"/>
                  <a:pt x="27422" y="46"/>
                  <a:pt x="27431" y="55"/>
                </a:cubicBezTo>
                <a:cubicBezTo>
                  <a:pt x="27439" y="63"/>
                  <a:pt x="27447" y="73"/>
                  <a:pt x="27454" y="83"/>
                </a:cubicBezTo>
                <a:cubicBezTo>
                  <a:pt x="27460" y="93"/>
                  <a:pt x="27466" y="104"/>
                  <a:pt x="27471" y="115"/>
                </a:cubicBezTo>
                <a:cubicBezTo>
                  <a:pt x="27476" y="126"/>
                  <a:pt x="27479" y="138"/>
                  <a:pt x="27481" y="150"/>
                </a:cubicBezTo>
                <a:cubicBezTo>
                  <a:pt x="27484" y="162"/>
                  <a:pt x="27485" y="174"/>
                  <a:pt x="27485" y="186"/>
                </a:cubicBezTo>
                <a:lnTo>
                  <a:pt x="27485" y="3994"/>
                </a:lnTo>
                <a:cubicBezTo>
                  <a:pt x="27485" y="4006"/>
                  <a:pt x="27484" y="4018"/>
                  <a:pt x="27481" y="4030"/>
                </a:cubicBezTo>
                <a:cubicBezTo>
                  <a:pt x="27479" y="4042"/>
                  <a:pt x="27476" y="4054"/>
                  <a:pt x="27471" y="4065"/>
                </a:cubicBezTo>
                <a:cubicBezTo>
                  <a:pt x="27466" y="4076"/>
                  <a:pt x="27460" y="4087"/>
                  <a:pt x="27454" y="4097"/>
                </a:cubicBezTo>
                <a:cubicBezTo>
                  <a:pt x="27447" y="4107"/>
                  <a:pt x="27439" y="4116"/>
                  <a:pt x="27431" y="4125"/>
                </a:cubicBezTo>
                <a:cubicBezTo>
                  <a:pt x="27422" y="4134"/>
                  <a:pt x="27413" y="4141"/>
                  <a:pt x="27402" y="4148"/>
                </a:cubicBezTo>
                <a:cubicBezTo>
                  <a:pt x="27392" y="4155"/>
                  <a:pt x="27382" y="4161"/>
                  <a:pt x="27370" y="4165"/>
                </a:cubicBezTo>
                <a:cubicBezTo>
                  <a:pt x="27359" y="4170"/>
                  <a:pt x="27347" y="4174"/>
                  <a:pt x="27336" y="4176"/>
                </a:cubicBezTo>
                <a:cubicBezTo>
                  <a:pt x="27324" y="4178"/>
                  <a:pt x="27311" y="4179"/>
                  <a:pt x="27299" y="4179"/>
                </a:cubicBezTo>
                <a:lnTo>
                  <a:pt x="185" y="4179"/>
                </a:lnTo>
                <a:cubicBezTo>
                  <a:pt x="173" y="4179"/>
                  <a:pt x="161" y="4178"/>
                  <a:pt x="149" y="4176"/>
                </a:cubicBezTo>
                <a:cubicBezTo>
                  <a:pt x="137" y="4174"/>
                  <a:pt x="126" y="4170"/>
                  <a:pt x="114" y="4165"/>
                </a:cubicBezTo>
                <a:cubicBezTo>
                  <a:pt x="103" y="4161"/>
                  <a:pt x="92" y="4155"/>
                  <a:pt x="82" y="4148"/>
                </a:cubicBezTo>
                <a:cubicBezTo>
                  <a:pt x="72" y="4141"/>
                  <a:pt x="63" y="4134"/>
                  <a:pt x="54" y="4125"/>
                </a:cubicBezTo>
                <a:cubicBezTo>
                  <a:pt x="45" y="4116"/>
                  <a:pt x="38" y="4107"/>
                  <a:pt x="31" y="4097"/>
                </a:cubicBezTo>
                <a:cubicBezTo>
                  <a:pt x="24" y="4087"/>
                  <a:pt x="19" y="4076"/>
                  <a:pt x="14" y="4065"/>
                </a:cubicBezTo>
                <a:cubicBezTo>
                  <a:pt x="9" y="4054"/>
                  <a:pt x="6" y="4042"/>
                  <a:pt x="3" y="4030"/>
                </a:cubicBezTo>
                <a:cubicBezTo>
                  <a:pt x="1" y="4018"/>
                  <a:pt x="0" y="4006"/>
                  <a:pt x="0" y="3994"/>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8" name="任意多边形: 形状 717"/>
          <p:cNvSpPr/>
          <p:nvPr/>
        </p:nvSpPr>
        <p:spPr>
          <a:xfrm>
            <a:off x="893880" y="4637880"/>
            <a:ext cx="986400" cy="986400"/>
          </a:xfrm>
          <a:custGeom>
            <a:avLst/>
            <a:gdLst/>
            <a:ahLst/>
            <a:cxnLst/>
            <a:rect l="0" t="0" r="r" b="b"/>
            <a:pathLst>
              <a:path w="2740" h="2740">
                <a:moveTo>
                  <a:pt x="2740" y="1369"/>
                </a:moveTo>
                <a:cubicBezTo>
                  <a:pt x="2740" y="1414"/>
                  <a:pt x="2738" y="1459"/>
                  <a:pt x="2734" y="1504"/>
                </a:cubicBezTo>
                <a:cubicBezTo>
                  <a:pt x="2729" y="1548"/>
                  <a:pt x="2723" y="1593"/>
                  <a:pt x="2714" y="1637"/>
                </a:cubicBezTo>
                <a:cubicBezTo>
                  <a:pt x="2705" y="1680"/>
                  <a:pt x="2694" y="1724"/>
                  <a:pt x="2681" y="1767"/>
                </a:cubicBezTo>
                <a:cubicBezTo>
                  <a:pt x="2668" y="1810"/>
                  <a:pt x="2653" y="1852"/>
                  <a:pt x="2636" y="1893"/>
                </a:cubicBezTo>
                <a:cubicBezTo>
                  <a:pt x="2619" y="1935"/>
                  <a:pt x="2600" y="1975"/>
                  <a:pt x="2579" y="2015"/>
                </a:cubicBezTo>
                <a:cubicBezTo>
                  <a:pt x="2558" y="2054"/>
                  <a:pt x="2535" y="2093"/>
                  <a:pt x="2510" y="2130"/>
                </a:cubicBezTo>
                <a:cubicBezTo>
                  <a:pt x="2485" y="2168"/>
                  <a:pt x="2458" y="2204"/>
                  <a:pt x="2430" y="2239"/>
                </a:cubicBezTo>
                <a:cubicBezTo>
                  <a:pt x="2401" y="2274"/>
                  <a:pt x="2371" y="2307"/>
                  <a:pt x="2339" y="2339"/>
                </a:cubicBezTo>
                <a:cubicBezTo>
                  <a:pt x="2308" y="2370"/>
                  <a:pt x="2274" y="2401"/>
                  <a:pt x="2240" y="2429"/>
                </a:cubicBezTo>
                <a:cubicBezTo>
                  <a:pt x="2205" y="2457"/>
                  <a:pt x="2169" y="2484"/>
                  <a:pt x="2132" y="2509"/>
                </a:cubicBezTo>
                <a:cubicBezTo>
                  <a:pt x="2094" y="2534"/>
                  <a:pt x="2056" y="2557"/>
                  <a:pt x="2016" y="2578"/>
                </a:cubicBezTo>
                <a:cubicBezTo>
                  <a:pt x="1977" y="2599"/>
                  <a:pt x="1936" y="2618"/>
                  <a:pt x="1895" y="2636"/>
                </a:cubicBezTo>
                <a:cubicBezTo>
                  <a:pt x="1854" y="2653"/>
                  <a:pt x="1811" y="2668"/>
                  <a:pt x="1768" y="2681"/>
                </a:cubicBezTo>
                <a:cubicBezTo>
                  <a:pt x="1726" y="2694"/>
                  <a:pt x="1682" y="2705"/>
                  <a:pt x="1638" y="2714"/>
                </a:cubicBezTo>
                <a:cubicBezTo>
                  <a:pt x="1593" y="2722"/>
                  <a:pt x="1549" y="2729"/>
                  <a:pt x="1504" y="2733"/>
                </a:cubicBezTo>
                <a:cubicBezTo>
                  <a:pt x="1459" y="2738"/>
                  <a:pt x="1415" y="2740"/>
                  <a:pt x="1370" y="2740"/>
                </a:cubicBezTo>
                <a:cubicBezTo>
                  <a:pt x="1325" y="2740"/>
                  <a:pt x="1280" y="2738"/>
                  <a:pt x="1236" y="2733"/>
                </a:cubicBezTo>
                <a:cubicBezTo>
                  <a:pt x="1191" y="2729"/>
                  <a:pt x="1147" y="2722"/>
                  <a:pt x="1103" y="2714"/>
                </a:cubicBezTo>
                <a:cubicBezTo>
                  <a:pt x="1059" y="2705"/>
                  <a:pt x="1015" y="2694"/>
                  <a:pt x="972" y="2681"/>
                </a:cubicBezTo>
                <a:cubicBezTo>
                  <a:pt x="929" y="2668"/>
                  <a:pt x="887" y="2653"/>
                  <a:pt x="846" y="2636"/>
                </a:cubicBezTo>
                <a:cubicBezTo>
                  <a:pt x="804" y="2618"/>
                  <a:pt x="764" y="2599"/>
                  <a:pt x="724" y="2578"/>
                </a:cubicBezTo>
                <a:cubicBezTo>
                  <a:pt x="685" y="2557"/>
                  <a:pt x="646" y="2534"/>
                  <a:pt x="609" y="2509"/>
                </a:cubicBezTo>
                <a:cubicBezTo>
                  <a:pt x="572" y="2484"/>
                  <a:pt x="536" y="2457"/>
                  <a:pt x="501" y="2429"/>
                </a:cubicBezTo>
                <a:cubicBezTo>
                  <a:pt x="466" y="2401"/>
                  <a:pt x="433" y="2370"/>
                  <a:pt x="401" y="2339"/>
                </a:cubicBezTo>
                <a:cubicBezTo>
                  <a:pt x="370" y="2307"/>
                  <a:pt x="340" y="2274"/>
                  <a:pt x="311" y="2239"/>
                </a:cubicBezTo>
                <a:cubicBezTo>
                  <a:pt x="283" y="2204"/>
                  <a:pt x="256" y="2168"/>
                  <a:pt x="231" y="2130"/>
                </a:cubicBezTo>
                <a:cubicBezTo>
                  <a:pt x="206" y="2093"/>
                  <a:pt x="183" y="2054"/>
                  <a:pt x="162" y="2015"/>
                </a:cubicBezTo>
                <a:cubicBezTo>
                  <a:pt x="141" y="1975"/>
                  <a:pt x="122" y="1935"/>
                  <a:pt x="105" y="1893"/>
                </a:cubicBezTo>
                <a:cubicBezTo>
                  <a:pt x="87" y="1852"/>
                  <a:pt x="72" y="1810"/>
                  <a:pt x="59" y="1767"/>
                </a:cubicBezTo>
                <a:cubicBezTo>
                  <a:pt x="46" y="1724"/>
                  <a:pt x="35" y="1680"/>
                  <a:pt x="27" y="1637"/>
                </a:cubicBezTo>
                <a:cubicBezTo>
                  <a:pt x="18" y="1593"/>
                  <a:pt x="11" y="1548"/>
                  <a:pt x="7" y="1504"/>
                </a:cubicBezTo>
                <a:cubicBezTo>
                  <a:pt x="2" y="1459"/>
                  <a:pt x="0" y="1414"/>
                  <a:pt x="0" y="1369"/>
                </a:cubicBezTo>
                <a:cubicBezTo>
                  <a:pt x="0" y="1324"/>
                  <a:pt x="2" y="1280"/>
                  <a:pt x="7" y="1235"/>
                </a:cubicBezTo>
                <a:cubicBezTo>
                  <a:pt x="11" y="1190"/>
                  <a:pt x="18" y="1146"/>
                  <a:pt x="27" y="1102"/>
                </a:cubicBezTo>
                <a:cubicBezTo>
                  <a:pt x="35" y="1058"/>
                  <a:pt x="46" y="1015"/>
                  <a:pt x="59" y="972"/>
                </a:cubicBezTo>
                <a:cubicBezTo>
                  <a:pt x="72" y="929"/>
                  <a:pt x="87" y="887"/>
                  <a:pt x="105" y="845"/>
                </a:cubicBezTo>
                <a:cubicBezTo>
                  <a:pt x="122" y="804"/>
                  <a:pt x="141" y="763"/>
                  <a:pt x="162" y="724"/>
                </a:cubicBezTo>
                <a:cubicBezTo>
                  <a:pt x="183" y="684"/>
                  <a:pt x="206" y="646"/>
                  <a:pt x="231" y="608"/>
                </a:cubicBezTo>
                <a:cubicBezTo>
                  <a:pt x="256" y="571"/>
                  <a:pt x="283" y="535"/>
                  <a:pt x="311" y="500"/>
                </a:cubicBezTo>
                <a:cubicBezTo>
                  <a:pt x="340" y="466"/>
                  <a:pt x="370" y="433"/>
                  <a:pt x="401" y="401"/>
                </a:cubicBezTo>
                <a:cubicBezTo>
                  <a:pt x="433" y="369"/>
                  <a:pt x="466" y="339"/>
                  <a:pt x="501" y="311"/>
                </a:cubicBezTo>
                <a:cubicBezTo>
                  <a:pt x="536" y="282"/>
                  <a:pt x="572" y="255"/>
                  <a:pt x="609" y="231"/>
                </a:cubicBezTo>
                <a:cubicBezTo>
                  <a:pt x="646" y="206"/>
                  <a:pt x="685" y="183"/>
                  <a:pt x="724" y="161"/>
                </a:cubicBezTo>
                <a:cubicBezTo>
                  <a:pt x="764" y="140"/>
                  <a:pt x="804" y="121"/>
                  <a:pt x="846" y="104"/>
                </a:cubicBezTo>
                <a:cubicBezTo>
                  <a:pt x="887" y="87"/>
                  <a:pt x="929" y="72"/>
                  <a:pt x="972" y="59"/>
                </a:cubicBezTo>
                <a:cubicBezTo>
                  <a:pt x="1015" y="46"/>
                  <a:pt x="1059" y="35"/>
                  <a:pt x="1103" y="26"/>
                </a:cubicBezTo>
                <a:cubicBezTo>
                  <a:pt x="1147" y="17"/>
                  <a:pt x="1191" y="11"/>
                  <a:pt x="1236" y="6"/>
                </a:cubicBezTo>
                <a:cubicBezTo>
                  <a:pt x="1280" y="2"/>
                  <a:pt x="1325" y="0"/>
                  <a:pt x="1370" y="0"/>
                </a:cubicBezTo>
                <a:cubicBezTo>
                  <a:pt x="1415" y="0"/>
                  <a:pt x="1459" y="2"/>
                  <a:pt x="1504" y="6"/>
                </a:cubicBezTo>
                <a:cubicBezTo>
                  <a:pt x="1549" y="11"/>
                  <a:pt x="1593" y="17"/>
                  <a:pt x="1638" y="26"/>
                </a:cubicBezTo>
                <a:cubicBezTo>
                  <a:pt x="1682" y="35"/>
                  <a:pt x="1726" y="46"/>
                  <a:pt x="1768" y="59"/>
                </a:cubicBezTo>
                <a:cubicBezTo>
                  <a:pt x="1811" y="72"/>
                  <a:pt x="1854" y="87"/>
                  <a:pt x="1895" y="104"/>
                </a:cubicBezTo>
                <a:cubicBezTo>
                  <a:pt x="1936" y="121"/>
                  <a:pt x="1977" y="140"/>
                  <a:pt x="2016" y="161"/>
                </a:cubicBezTo>
                <a:cubicBezTo>
                  <a:pt x="2056" y="183"/>
                  <a:pt x="2094" y="206"/>
                  <a:pt x="2132" y="231"/>
                </a:cubicBezTo>
                <a:cubicBezTo>
                  <a:pt x="2169" y="255"/>
                  <a:pt x="2205" y="282"/>
                  <a:pt x="2240" y="311"/>
                </a:cubicBezTo>
                <a:cubicBezTo>
                  <a:pt x="2274" y="339"/>
                  <a:pt x="2308" y="369"/>
                  <a:pt x="2339" y="401"/>
                </a:cubicBezTo>
                <a:cubicBezTo>
                  <a:pt x="2371" y="433"/>
                  <a:pt x="2401" y="466"/>
                  <a:pt x="2430" y="500"/>
                </a:cubicBezTo>
                <a:cubicBezTo>
                  <a:pt x="2458" y="535"/>
                  <a:pt x="2485" y="571"/>
                  <a:pt x="2510" y="608"/>
                </a:cubicBezTo>
                <a:cubicBezTo>
                  <a:pt x="2535" y="646"/>
                  <a:pt x="2558" y="684"/>
                  <a:pt x="2579" y="724"/>
                </a:cubicBezTo>
                <a:cubicBezTo>
                  <a:pt x="2600" y="763"/>
                  <a:pt x="2619" y="804"/>
                  <a:pt x="2636" y="845"/>
                </a:cubicBezTo>
                <a:cubicBezTo>
                  <a:pt x="2653" y="887"/>
                  <a:pt x="2668" y="929"/>
                  <a:pt x="2681" y="972"/>
                </a:cubicBezTo>
                <a:cubicBezTo>
                  <a:pt x="2694" y="1015"/>
                  <a:pt x="2705" y="1058"/>
                  <a:pt x="2714" y="1102"/>
                </a:cubicBezTo>
                <a:cubicBezTo>
                  <a:pt x="2723" y="1146"/>
                  <a:pt x="2729" y="1190"/>
                  <a:pt x="2734" y="1235"/>
                </a:cubicBezTo>
                <a:cubicBezTo>
                  <a:pt x="2738" y="1280"/>
                  <a:pt x="2740" y="1324"/>
                  <a:pt x="2740" y="1369"/>
                </a:cubicBezTo>
                <a:close/>
              </a:path>
            </a:pathLst>
          </a:custGeom>
          <a:solidFill>
            <a:srgbClr val="4DA6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9" name="任意多边形: 形状 718"/>
          <p:cNvSpPr/>
          <p:nvPr/>
        </p:nvSpPr>
        <p:spPr>
          <a:xfrm>
            <a:off x="893880" y="4637880"/>
            <a:ext cx="986400" cy="986400"/>
          </a:xfrm>
          <a:custGeom>
            <a:avLst/>
            <a:gdLst/>
            <a:ahLst/>
            <a:cxnLst/>
            <a:rect l="0" t="0" r="r" b="b"/>
            <a:pathLst>
              <a:path w="2740" h="2740" fill="none">
                <a:moveTo>
                  <a:pt x="2740" y="1369"/>
                </a:moveTo>
                <a:cubicBezTo>
                  <a:pt x="2740" y="1414"/>
                  <a:pt x="2738" y="1459"/>
                  <a:pt x="2734" y="1504"/>
                </a:cubicBezTo>
                <a:cubicBezTo>
                  <a:pt x="2729" y="1548"/>
                  <a:pt x="2723" y="1593"/>
                  <a:pt x="2714" y="1637"/>
                </a:cubicBezTo>
                <a:cubicBezTo>
                  <a:pt x="2705" y="1680"/>
                  <a:pt x="2694" y="1724"/>
                  <a:pt x="2681" y="1767"/>
                </a:cubicBezTo>
                <a:cubicBezTo>
                  <a:pt x="2668" y="1810"/>
                  <a:pt x="2653" y="1852"/>
                  <a:pt x="2636" y="1893"/>
                </a:cubicBezTo>
                <a:cubicBezTo>
                  <a:pt x="2619" y="1935"/>
                  <a:pt x="2600" y="1975"/>
                  <a:pt x="2579" y="2015"/>
                </a:cubicBezTo>
                <a:cubicBezTo>
                  <a:pt x="2558" y="2054"/>
                  <a:pt x="2535" y="2093"/>
                  <a:pt x="2510" y="2130"/>
                </a:cubicBezTo>
                <a:cubicBezTo>
                  <a:pt x="2485" y="2168"/>
                  <a:pt x="2458" y="2204"/>
                  <a:pt x="2430" y="2239"/>
                </a:cubicBezTo>
                <a:cubicBezTo>
                  <a:pt x="2401" y="2274"/>
                  <a:pt x="2371" y="2307"/>
                  <a:pt x="2339" y="2339"/>
                </a:cubicBezTo>
                <a:cubicBezTo>
                  <a:pt x="2308" y="2370"/>
                  <a:pt x="2274" y="2401"/>
                  <a:pt x="2240" y="2429"/>
                </a:cubicBezTo>
                <a:cubicBezTo>
                  <a:pt x="2205" y="2457"/>
                  <a:pt x="2169" y="2484"/>
                  <a:pt x="2132" y="2509"/>
                </a:cubicBezTo>
                <a:cubicBezTo>
                  <a:pt x="2094" y="2534"/>
                  <a:pt x="2056" y="2557"/>
                  <a:pt x="2016" y="2578"/>
                </a:cubicBezTo>
                <a:cubicBezTo>
                  <a:pt x="1977" y="2599"/>
                  <a:pt x="1936" y="2618"/>
                  <a:pt x="1895" y="2636"/>
                </a:cubicBezTo>
                <a:cubicBezTo>
                  <a:pt x="1854" y="2653"/>
                  <a:pt x="1811" y="2668"/>
                  <a:pt x="1768" y="2681"/>
                </a:cubicBezTo>
                <a:cubicBezTo>
                  <a:pt x="1726" y="2694"/>
                  <a:pt x="1682" y="2705"/>
                  <a:pt x="1638" y="2714"/>
                </a:cubicBezTo>
                <a:cubicBezTo>
                  <a:pt x="1593" y="2722"/>
                  <a:pt x="1549" y="2729"/>
                  <a:pt x="1504" y="2733"/>
                </a:cubicBezTo>
                <a:cubicBezTo>
                  <a:pt x="1459" y="2738"/>
                  <a:pt x="1415" y="2740"/>
                  <a:pt x="1370" y="2740"/>
                </a:cubicBezTo>
                <a:cubicBezTo>
                  <a:pt x="1325" y="2740"/>
                  <a:pt x="1280" y="2738"/>
                  <a:pt x="1236" y="2733"/>
                </a:cubicBezTo>
                <a:cubicBezTo>
                  <a:pt x="1191" y="2729"/>
                  <a:pt x="1147" y="2722"/>
                  <a:pt x="1103" y="2714"/>
                </a:cubicBezTo>
                <a:cubicBezTo>
                  <a:pt x="1059" y="2705"/>
                  <a:pt x="1015" y="2694"/>
                  <a:pt x="972" y="2681"/>
                </a:cubicBezTo>
                <a:cubicBezTo>
                  <a:pt x="929" y="2668"/>
                  <a:pt x="887" y="2653"/>
                  <a:pt x="846" y="2636"/>
                </a:cubicBezTo>
                <a:cubicBezTo>
                  <a:pt x="804" y="2618"/>
                  <a:pt x="764" y="2599"/>
                  <a:pt x="724" y="2578"/>
                </a:cubicBezTo>
                <a:cubicBezTo>
                  <a:pt x="685" y="2557"/>
                  <a:pt x="646" y="2534"/>
                  <a:pt x="609" y="2509"/>
                </a:cubicBezTo>
                <a:cubicBezTo>
                  <a:pt x="572" y="2484"/>
                  <a:pt x="536" y="2457"/>
                  <a:pt x="501" y="2429"/>
                </a:cubicBezTo>
                <a:cubicBezTo>
                  <a:pt x="466" y="2401"/>
                  <a:pt x="433" y="2370"/>
                  <a:pt x="401" y="2339"/>
                </a:cubicBezTo>
                <a:cubicBezTo>
                  <a:pt x="370" y="2307"/>
                  <a:pt x="340" y="2274"/>
                  <a:pt x="311" y="2239"/>
                </a:cubicBezTo>
                <a:cubicBezTo>
                  <a:pt x="283" y="2204"/>
                  <a:pt x="256" y="2168"/>
                  <a:pt x="231" y="2130"/>
                </a:cubicBezTo>
                <a:cubicBezTo>
                  <a:pt x="206" y="2093"/>
                  <a:pt x="183" y="2054"/>
                  <a:pt x="162" y="2015"/>
                </a:cubicBezTo>
                <a:cubicBezTo>
                  <a:pt x="141" y="1975"/>
                  <a:pt x="122" y="1935"/>
                  <a:pt x="105" y="1893"/>
                </a:cubicBezTo>
                <a:cubicBezTo>
                  <a:pt x="87" y="1852"/>
                  <a:pt x="72" y="1810"/>
                  <a:pt x="59" y="1767"/>
                </a:cubicBezTo>
                <a:cubicBezTo>
                  <a:pt x="46" y="1724"/>
                  <a:pt x="35" y="1680"/>
                  <a:pt x="27" y="1637"/>
                </a:cubicBezTo>
                <a:cubicBezTo>
                  <a:pt x="18" y="1593"/>
                  <a:pt x="11" y="1548"/>
                  <a:pt x="7" y="1504"/>
                </a:cubicBezTo>
                <a:cubicBezTo>
                  <a:pt x="2" y="1459"/>
                  <a:pt x="0" y="1414"/>
                  <a:pt x="0" y="1369"/>
                </a:cubicBezTo>
                <a:cubicBezTo>
                  <a:pt x="0" y="1324"/>
                  <a:pt x="2" y="1280"/>
                  <a:pt x="7" y="1235"/>
                </a:cubicBezTo>
                <a:cubicBezTo>
                  <a:pt x="11" y="1190"/>
                  <a:pt x="18" y="1146"/>
                  <a:pt x="27" y="1102"/>
                </a:cubicBezTo>
                <a:cubicBezTo>
                  <a:pt x="35" y="1058"/>
                  <a:pt x="46" y="1015"/>
                  <a:pt x="59" y="972"/>
                </a:cubicBezTo>
                <a:cubicBezTo>
                  <a:pt x="72" y="929"/>
                  <a:pt x="87" y="887"/>
                  <a:pt x="105" y="845"/>
                </a:cubicBezTo>
                <a:cubicBezTo>
                  <a:pt x="122" y="804"/>
                  <a:pt x="141" y="763"/>
                  <a:pt x="162" y="724"/>
                </a:cubicBezTo>
                <a:cubicBezTo>
                  <a:pt x="183" y="684"/>
                  <a:pt x="206" y="646"/>
                  <a:pt x="231" y="608"/>
                </a:cubicBezTo>
                <a:cubicBezTo>
                  <a:pt x="256" y="571"/>
                  <a:pt x="283" y="535"/>
                  <a:pt x="311" y="500"/>
                </a:cubicBezTo>
                <a:cubicBezTo>
                  <a:pt x="340" y="466"/>
                  <a:pt x="370" y="433"/>
                  <a:pt x="401" y="401"/>
                </a:cubicBezTo>
                <a:cubicBezTo>
                  <a:pt x="433" y="369"/>
                  <a:pt x="466" y="339"/>
                  <a:pt x="501" y="311"/>
                </a:cubicBezTo>
                <a:cubicBezTo>
                  <a:pt x="536" y="282"/>
                  <a:pt x="572" y="255"/>
                  <a:pt x="609" y="231"/>
                </a:cubicBezTo>
                <a:cubicBezTo>
                  <a:pt x="646" y="206"/>
                  <a:pt x="685" y="183"/>
                  <a:pt x="724" y="161"/>
                </a:cubicBezTo>
                <a:cubicBezTo>
                  <a:pt x="764" y="140"/>
                  <a:pt x="804" y="121"/>
                  <a:pt x="846" y="104"/>
                </a:cubicBezTo>
                <a:cubicBezTo>
                  <a:pt x="887" y="87"/>
                  <a:pt x="929" y="72"/>
                  <a:pt x="972" y="59"/>
                </a:cubicBezTo>
                <a:cubicBezTo>
                  <a:pt x="1015" y="46"/>
                  <a:pt x="1059" y="35"/>
                  <a:pt x="1103" y="26"/>
                </a:cubicBezTo>
                <a:cubicBezTo>
                  <a:pt x="1147" y="17"/>
                  <a:pt x="1191" y="11"/>
                  <a:pt x="1236" y="6"/>
                </a:cubicBezTo>
                <a:cubicBezTo>
                  <a:pt x="1280" y="2"/>
                  <a:pt x="1325" y="0"/>
                  <a:pt x="1370" y="0"/>
                </a:cubicBezTo>
                <a:cubicBezTo>
                  <a:pt x="1415" y="0"/>
                  <a:pt x="1459" y="2"/>
                  <a:pt x="1504" y="6"/>
                </a:cubicBezTo>
                <a:cubicBezTo>
                  <a:pt x="1549" y="11"/>
                  <a:pt x="1593" y="17"/>
                  <a:pt x="1638" y="26"/>
                </a:cubicBezTo>
                <a:cubicBezTo>
                  <a:pt x="1682" y="35"/>
                  <a:pt x="1726" y="46"/>
                  <a:pt x="1768" y="59"/>
                </a:cubicBezTo>
                <a:cubicBezTo>
                  <a:pt x="1811" y="72"/>
                  <a:pt x="1854" y="87"/>
                  <a:pt x="1895" y="104"/>
                </a:cubicBezTo>
                <a:cubicBezTo>
                  <a:pt x="1936" y="121"/>
                  <a:pt x="1977" y="140"/>
                  <a:pt x="2016" y="161"/>
                </a:cubicBezTo>
                <a:cubicBezTo>
                  <a:pt x="2056" y="183"/>
                  <a:pt x="2094" y="206"/>
                  <a:pt x="2132" y="231"/>
                </a:cubicBezTo>
                <a:cubicBezTo>
                  <a:pt x="2169" y="255"/>
                  <a:pt x="2205" y="282"/>
                  <a:pt x="2240" y="311"/>
                </a:cubicBezTo>
                <a:cubicBezTo>
                  <a:pt x="2274" y="339"/>
                  <a:pt x="2308" y="369"/>
                  <a:pt x="2339" y="401"/>
                </a:cubicBezTo>
                <a:cubicBezTo>
                  <a:pt x="2371" y="433"/>
                  <a:pt x="2401" y="466"/>
                  <a:pt x="2430" y="500"/>
                </a:cubicBezTo>
                <a:cubicBezTo>
                  <a:pt x="2458" y="535"/>
                  <a:pt x="2485" y="571"/>
                  <a:pt x="2510" y="608"/>
                </a:cubicBezTo>
                <a:cubicBezTo>
                  <a:pt x="2535" y="646"/>
                  <a:pt x="2558" y="684"/>
                  <a:pt x="2579" y="724"/>
                </a:cubicBezTo>
                <a:cubicBezTo>
                  <a:pt x="2600" y="763"/>
                  <a:pt x="2619" y="804"/>
                  <a:pt x="2636" y="845"/>
                </a:cubicBezTo>
                <a:cubicBezTo>
                  <a:pt x="2653" y="887"/>
                  <a:pt x="2668" y="929"/>
                  <a:pt x="2681" y="972"/>
                </a:cubicBezTo>
                <a:cubicBezTo>
                  <a:pt x="2694" y="1015"/>
                  <a:pt x="2705" y="1058"/>
                  <a:pt x="2714" y="1102"/>
                </a:cubicBezTo>
                <a:cubicBezTo>
                  <a:pt x="2723" y="1146"/>
                  <a:pt x="2729" y="1190"/>
                  <a:pt x="2734" y="1235"/>
                </a:cubicBezTo>
                <a:cubicBezTo>
                  <a:pt x="2738" y="1280"/>
                  <a:pt x="2740" y="1324"/>
                  <a:pt x="2740" y="1369"/>
                </a:cubicBezTo>
              </a:path>
            </a:pathLst>
          </a:custGeom>
          <a:ln w="16560">
            <a:solidFill>
              <a:srgbClr val="4DA6FF"/>
            </a:solidFill>
            <a:miter/>
          </a:ln>
        </p:spPr>
        <p:txBody>
          <a:bodyPr lIns="8280" tIns="8280" rIns="8280" bIns="8280" anchor="t">
            <a:noAutofit/>
          </a:bodyPr>
          <a:lstStyle/>
          <a:p>
            <a:endParaRPr lang="en-US" sz="2400" b="0" u="none" strike="noStrike">
              <a:solidFill>
                <a:srgbClr val="000000"/>
              </a:solidFill>
              <a:effectLst/>
              <a:uFillTx/>
              <a:latin typeface="Times New Roman"/>
            </a:endParaRPr>
          </a:p>
        </p:txBody>
      </p:sp>
      <p:pic>
        <p:nvPicPr>
          <p:cNvPr id="720" name="图片 719"/>
          <p:cNvPicPr/>
          <p:nvPr/>
        </p:nvPicPr>
        <p:blipFill>
          <a:blip r:embed="rId13"/>
          <a:stretch/>
        </p:blipFill>
        <p:spPr>
          <a:xfrm>
            <a:off x="1287000" y="4930560"/>
            <a:ext cx="200160" cy="200160"/>
          </a:xfrm>
          <a:prstGeom prst="rect">
            <a:avLst/>
          </a:prstGeom>
          <a:noFill/>
          <a:ln w="0">
            <a:noFill/>
          </a:ln>
        </p:spPr>
      </p:pic>
      <p:sp>
        <p:nvSpPr>
          <p:cNvPr id="721" name="文本框 720"/>
          <p:cNvSpPr txBox="1"/>
          <p:nvPr/>
        </p:nvSpPr>
        <p:spPr>
          <a:xfrm>
            <a:off x="5925600" y="6163920"/>
            <a:ext cx="415836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显著提升系统智能化水平和用户体验，并在不同场景中具备高度适应性</a:t>
            </a:r>
            <a:endParaRPr lang="en-US" sz="1050" b="0" u="none" strike="noStrike">
              <a:solidFill>
                <a:srgbClr val="000000"/>
              </a:solidFill>
              <a:effectLst/>
              <a:uFillTx/>
              <a:latin typeface="Times New Roman"/>
            </a:endParaRPr>
          </a:p>
        </p:txBody>
      </p:sp>
      <p:sp>
        <p:nvSpPr>
          <p:cNvPr id="722" name="任意多边形: 形状 721"/>
          <p:cNvSpPr/>
          <p:nvPr/>
        </p:nvSpPr>
        <p:spPr>
          <a:xfrm>
            <a:off x="2874600" y="4637880"/>
            <a:ext cx="986400" cy="986400"/>
          </a:xfrm>
          <a:custGeom>
            <a:avLst/>
            <a:gdLst/>
            <a:ahLst/>
            <a:cxnLst/>
            <a:rect l="0" t="0" r="r" b="b"/>
            <a:pathLst>
              <a:path w="2740" h="2740">
                <a:moveTo>
                  <a:pt x="2740" y="1369"/>
                </a:moveTo>
                <a:cubicBezTo>
                  <a:pt x="2740" y="1414"/>
                  <a:pt x="2738" y="1459"/>
                  <a:pt x="2733" y="1504"/>
                </a:cubicBezTo>
                <a:cubicBezTo>
                  <a:pt x="2729" y="1548"/>
                  <a:pt x="2722" y="1593"/>
                  <a:pt x="2714" y="1637"/>
                </a:cubicBezTo>
                <a:cubicBezTo>
                  <a:pt x="2705" y="1680"/>
                  <a:pt x="2694" y="1724"/>
                  <a:pt x="2681" y="1767"/>
                </a:cubicBezTo>
                <a:cubicBezTo>
                  <a:pt x="2668" y="1810"/>
                  <a:pt x="2653" y="1852"/>
                  <a:pt x="2636" y="1893"/>
                </a:cubicBezTo>
                <a:cubicBezTo>
                  <a:pt x="2619" y="1935"/>
                  <a:pt x="2599" y="1975"/>
                  <a:pt x="2578" y="2015"/>
                </a:cubicBezTo>
                <a:cubicBezTo>
                  <a:pt x="2557" y="2054"/>
                  <a:pt x="2534" y="2093"/>
                  <a:pt x="2509" y="2130"/>
                </a:cubicBezTo>
                <a:cubicBezTo>
                  <a:pt x="2484" y="2168"/>
                  <a:pt x="2458" y="2204"/>
                  <a:pt x="2429" y="2239"/>
                </a:cubicBezTo>
                <a:cubicBezTo>
                  <a:pt x="2401" y="2274"/>
                  <a:pt x="2371" y="2307"/>
                  <a:pt x="2339" y="2339"/>
                </a:cubicBezTo>
                <a:cubicBezTo>
                  <a:pt x="2307" y="2370"/>
                  <a:pt x="2274" y="2401"/>
                  <a:pt x="2239" y="2429"/>
                </a:cubicBezTo>
                <a:cubicBezTo>
                  <a:pt x="2205" y="2457"/>
                  <a:pt x="2169" y="2484"/>
                  <a:pt x="2131" y="2509"/>
                </a:cubicBezTo>
                <a:cubicBezTo>
                  <a:pt x="2094" y="2534"/>
                  <a:pt x="2056" y="2557"/>
                  <a:pt x="2016" y="2578"/>
                </a:cubicBezTo>
                <a:cubicBezTo>
                  <a:pt x="1976" y="2599"/>
                  <a:pt x="1936" y="2618"/>
                  <a:pt x="1894" y="2636"/>
                </a:cubicBezTo>
                <a:cubicBezTo>
                  <a:pt x="1853" y="2653"/>
                  <a:pt x="1811" y="2668"/>
                  <a:pt x="1768" y="2681"/>
                </a:cubicBezTo>
                <a:cubicBezTo>
                  <a:pt x="1725" y="2694"/>
                  <a:pt x="1682" y="2705"/>
                  <a:pt x="1638" y="2714"/>
                </a:cubicBezTo>
                <a:cubicBezTo>
                  <a:pt x="1593" y="2722"/>
                  <a:pt x="1548" y="2729"/>
                  <a:pt x="1504" y="2733"/>
                </a:cubicBezTo>
                <a:cubicBezTo>
                  <a:pt x="1459" y="2738"/>
                  <a:pt x="1414" y="2740"/>
                  <a:pt x="1369" y="2740"/>
                </a:cubicBezTo>
                <a:cubicBezTo>
                  <a:pt x="1325" y="2740"/>
                  <a:pt x="1280" y="2738"/>
                  <a:pt x="1235" y="2733"/>
                </a:cubicBezTo>
                <a:cubicBezTo>
                  <a:pt x="1190" y="2729"/>
                  <a:pt x="1146" y="2722"/>
                  <a:pt x="1102" y="2714"/>
                </a:cubicBezTo>
                <a:cubicBezTo>
                  <a:pt x="1058" y="2705"/>
                  <a:pt x="1015" y="2694"/>
                  <a:pt x="972" y="2681"/>
                </a:cubicBezTo>
                <a:cubicBezTo>
                  <a:pt x="929" y="2668"/>
                  <a:pt x="887" y="2653"/>
                  <a:pt x="845" y="2636"/>
                </a:cubicBezTo>
                <a:cubicBezTo>
                  <a:pt x="804" y="2618"/>
                  <a:pt x="763" y="2599"/>
                  <a:pt x="724" y="2578"/>
                </a:cubicBezTo>
                <a:cubicBezTo>
                  <a:pt x="684" y="2557"/>
                  <a:pt x="646" y="2534"/>
                  <a:pt x="608" y="2509"/>
                </a:cubicBezTo>
                <a:cubicBezTo>
                  <a:pt x="571" y="2484"/>
                  <a:pt x="535" y="2457"/>
                  <a:pt x="501" y="2429"/>
                </a:cubicBezTo>
                <a:cubicBezTo>
                  <a:pt x="466" y="2401"/>
                  <a:pt x="433" y="2370"/>
                  <a:pt x="401" y="2339"/>
                </a:cubicBezTo>
                <a:cubicBezTo>
                  <a:pt x="369" y="2307"/>
                  <a:pt x="339" y="2274"/>
                  <a:pt x="311" y="2239"/>
                </a:cubicBezTo>
                <a:cubicBezTo>
                  <a:pt x="282" y="2204"/>
                  <a:pt x="256" y="2168"/>
                  <a:pt x="231" y="2130"/>
                </a:cubicBezTo>
                <a:cubicBezTo>
                  <a:pt x="206" y="2093"/>
                  <a:pt x="183" y="2054"/>
                  <a:pt x="162" y="2015"/>
                </a:cubicBezTo>
                <a:cubicBezTo>
                  <a:pt x="140" y="1975"/>
                  <a:pt x="121" y="1935"/>
                  <a:pt x="104" y="1893"/>
                </a:cubicBezTo>
                <a:cubicBezTo>
                  <a:pt x="87" y="1852"/>
                  <a:pt x="72" y="1810"/>
                  <a:pt x="59" y="1767"/>
                </a:cubicBezTo>
                <a:cubicBezTo>
                  <a:pt x="46" y="1724"/>
                  <a:pt x="35" y="1680"/>
                  <a:pt x="26" y="1637"/>
                </a:cubicBezTo>
                <a:cubicBezTo>
                  <a:pt x="17" y="1593"/>
                  <a:pt x="11" y="1548"/>
                  <a:pt x="6" y="1504"/>
                </a:cubicBezTo>
                <a:cubicBezTo>
                  <a:pt x="2" y="1459"/>
                  <a:pt x="0" y="1414"/>
                  <a:pt x="0" y="1369"/>
                </a:cubicBezTo>
                <a:cubicBezTo>
                  <a:pt x="0" y="1324"/>
                  <a:pt x="2" y="1280"/>
                  <a:pt x="6" y="1235"/>
                </a:cubicBezTo>
                <a:cubicBezTo>
                  <a:pt x="11" y="1190"/>
                  <a:pt x="17" y="1146"/>
                  <a:pt x="26" y="1102"/>
                </a:cubicBezTo>
                <a:cubicBezTo>
                  <a:pt x="35" y="1058"/>
                  <a:pt x="46" y="1015"/>
                  <a:pt x="59" y="972"/>
                </a:cubicBezTo>
                <a:cubicBezTo>
                  <a:pt x="72" y="929"/>
                  <a:pt x="87" y="887"/>
                  <a:pt x="104" y="845"/>
                </a:cubicBezTo>
                <a:cubicBezTo>
                  <a:pt x="121" y="804"/>
                  <a:pt x="140" y="763"/>
                  <a:pt x="162" y="724"/>
                </a:cubicBezTo>
                <a:cubicBezTo>
                  <a:pt x="183" y="684"/>
                  <a:pt x="206" y="646"/>
                  <a:pt x="231" y="608"/>
                </a:cubicBezTo>
                <a:cubicBezTo>
                  <a:pt x="256" y="571"/>
                  <a:pt x="282" y="535"/>
                  <a:pt x="311" y="500"/>
                </a:cubicBezTo>
                <a:cubicBezTo>
                  <a:pt x="339" y="466"/>
                  <a:pt x="369" y="433"/>
                  <a:pt x="401" y="401"/>
                </a:cubicBezTo>
                <a:cubicBezTo>
                  <a:pt x="433" y="369"/>
                  <a:pt x="466" y="339"/>
                  <a:pt x="501" y="311"/>
                </a:cubicBezTo>
                <a:cubicBezTo>
                  <a:pt x="535" y="282"/>
                  <a:pt x="571" y="255"/>
                  <a:pt x="608" y="231"/>
                </a:cubicBezTo>
                <a:cubicBezTo>
                  <a:pt x="646" y="206"/>
                  <a:pt x="684" y="183"/>
                  <a:pt x="724" y="161"/>
                </a:cubicBezTo>
                <a:cubicBezTo>
                  <a:pt x="763" y="140"/>
                  <a:pt x="804" y="121"/>
                  <a:pt x="845" y="104"/>
                </a:cubicBezTo>
                <a:cubicBezTo>
                  <a:pt x="887" y="87"/>
                  <a:pt x="929" y="72"/>
                  <a:pt x="972" y="59"/>
                </a:cubicBezTo>
                <a:cubicBezTo>
                  <a:pt x="1015" y="46"/>
                  <a:pt x="1058" y="35"/>
                  <a:pt x="1102" y="26"/>
                </a:cubicBezTo>
                <a:cubicBezTo>
                  <a:pt x="1146" y="17"/>
                  <a:pt x="1190" y="11"/>
                  <a:pt x="1235" y="6"/>
                </a:cubicBezTo>
                <a:cubicBezTo>
                  <a:pt x="1280" y="2"/>
                  <a:pt x="1325" y="0"/>
                  <a:pt x="1369" y="0"/>
                </a:cubicBezTo>
                <a:cubicBezTo>
                  <a:pt x="1414" y="0"/>
                  <a:pt x="1459" y="2"/>
                  <a:pt x="1504" y="6"/>
                </a:cubicBezTo>
                <a:cubicBezTo>
                  <a:pt x="1548" y="11"/>
                  <a:pt x="1593" y="17"/>
                  <a:pt x="1638" y="26"/>
                </a:cubicBezTo>
                <a:cubicBezTo>
                  <a:pt x="1682" y="35"/>
                  <a:pt x="1725" y="46"/>
                  <a:pt x="1768" y="59"/>
                </a:cubicBezTo>
                <a:cubicBezTo>
                  <a:pt x="1811" y="72"/>
                  <a:pt x="1853" y="87"/>
                  <a:pt x="1894" y="104"/>
                </a:cubicBezTo>
                <a:cubicBezTo>
                  <a:pt x="1936" y="121"/>
                  <a:pt x="1976" y="140"/>
                  <a:pt x="2016" y="161"/>
                </a:cubicBezTo>
                <a:cubicBezTo>
                  <a:pt x="2056" y="183"/>
                  <a:pt x="2094" y="206"/>
                  <a:pt x="2131" y="231"/>
                </a:cubicBezTo>
                <a:cubicBezTo>
                  <a:pt x="2169" y="255"/>
                  <a:pt x="2205" y="282"/>
                  <a:pt x="2239" y="311"/>
                </a:cubicBezTo>
                <a:cubicBezTo>
                  <a:pt x="2274" y="339"/>
                  <a:pt x="2307" y="369"/>
                  <a:pt x="2339" y="401"/>
                </a:cubicBezTo>
                <a:cubicBezTo>
                  <a:pt x="2371" y="433"/>
                  <a:pt x="2401" y="466"/>
                  <a:pt x="2429" y="500"/>
                </a:cubicBezTo>
                <a:cubicBezTo>
                  <a:pt x="2458" y="535"/>
                  <a:pt x="2484" y="571"/>
                  <a:pt x="2509" y="608"/>
                </a:cubicBezTo>
                <a:cubicBezTo>
                  <a:pt x="2534" y="646"/>
                  <a:pt x="2557" y="684"/>
                  <a:pt x="2578" y="724"/>
                </a:cubicBezTo>
                <a:cubicBezTo>
                  <a:pt x="2599" y="763"/>
                  <a:pt x="2619" y="804"/>
                  <a:pt x="2636" y="845"/>
                </a:cubicBezTo>
                <a:cubicBezTo>
                  <a:pt x="2653" y="887"/>
                  <a:pt x="2668" y="929"/>
                  <a:pt x="2681" y="972"/>
                </a:cubicBezTo>
                <a:cubicBezTo>
                  <a:pt x="2694" y="1015"/>
                  <a:pt x="2705" y="1058"/>
                  <a:pt x="2714" y="1102"/>
                </a:cubicBezTo>
                <a:cubicBezTo>
                  <a:pt x="2722" y="1146"/>
                  <a:pt x="2729" y="1190"/>
                  <a:pt x="2733" y="1235"/>
                </a:cubicBezTo>
                <a:cubicBezTo>
                  <a:pt x="2738" y="1280"/>
                  <a:pt x="2740" y="1324"/>
                  <a:pt x="2740" y="1369"/>
                </a:cubicBezTo>
                <a:close/>
              </a:path>
            </a:pathLst>
          </a:custGeom>
          <a:solidFill>
            <a:srgbClr val="4DA6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3" name="任意多边形: 形状 722"/>
          <p:cNvSpPr/>
          <p:nvPr/>
        </p:nvSpPr>
        <p:spPr>
          <a:xfrm>
            <a:off x="2874600" y="4637880"/>
            <a:ext cx="986400" cy="986400"/>
          </a:xfrm>
          <a:custGeom>
            <a:avLst/>
            <a:gdLst/>
            <a:ahLst/>
            <a:cxnLst/>
            <a:rect l="0" t="0" r="r" b="b"/>
            <a:pathLst>
              <a:path w="2740" h="2740" fill="none">
                <a:moveTo>
                  <a:pt x="2740" y="1369"/>
                </a:moveTo>
                <a:cubicBezTo>
                  <a:pt x="2740" y="1414"/>
                  <a:pt x="2738" y="1459"/>
                  <a:pt x="2733" y="1504"/>
                </a:cubicBezTo>
                <a:cubicBezTo>
                  <a:pt x="2729" y="1548"/>
                  <a:pt x="2722" y="1593"/>
                  <a:pt x="2714" y="1637"/>
                </a:cubicBezTo>
                <a:cubicBezTo>
                  <a:pt x="2705" y="1680"/>
                  <a:pt x="2694" y="1724"/>
                  <a:pt x="2681" y="1767"/>
                </a:cubicBezTo>
                <a:cubicBezTo>
                  <a:pt x="2668" y="1810"/>
                  <a:pt x="2653" y="1852"/>
                  <a:pt x="2636" y="1893"/>
                </a:cubicBezTo>
                <a:cubicBezTo>
                  <a:pt x="2619" y="1935"/>
                  <a:pt x="2599" y="1975"/>
                  <a:pt x="2578" y="2015"/>
                </a:cubicBezTo>
                <a:cubicBezTo>
                  <a:pt x="2557" y="2054"/>
                  <a:pt x="2534" y="2093"/>
                  <a:pt x="2509" y="2130"/>
                </a:cubicBezTo>
                <a:cubicBezTo>
                  <a:pt x="2484" y="2168"/>
                  <a:pt x="2458" y="2204"/>
                  <a:pt x="2429" y="2239"/>
                </a:cubicBezTo>
                <a:cubicBezTo>
                  <a:pt x="2401" y="2274"/>
                  <a:pt x="2371" y="2307"/>
                  <a:pt x="2339" y="2339"/>
                </a:cubicBezTo>
                <a:cubicBezTo>
                  <a:pt x="2307" y="2370"/>
                  <a:pt x="2274" y="2401"/>
                  <a:pt x="2239" y="2429"/>
                </a:cubicBezTo>
                <a:cubicBezTo>
                  <a:pt x="2205" y="2457"/>
                  <a:pt x="2169" y="2484"/>
                  <a:pt x="2131" y="2509"/>
                </a:cubicBezTo>
                <a:cubicBezTo>
                  <a:pt x="2094" y="2534"/>
                  <a:pt x="2056" y="2557"/>
                  <a:pt x="2016" y="2578"/>
                </a:cubicBezTo>
                <a:cubicBezTo>
                  <a:pt x="1976" y="2599"/>
                  <a:pt x="1936" y="2618"/>
                  <a:pt x="1894" y="2636"/>
                </a:cubicBezTo>
                <a:cubicBezTo>
                  <a:pt x="1853" y="2653"/>
                  <a:pt x="1811" y="2668"/>
                  <a:pt x="1768" y="2681"/>
                </a:cubicBezTo>
                <a:cubicBezTo>
                  <a:pt x="1725" y="2694"/>
                  <a:pt x="1682" y="2705"/>
                  <a:pt x="1638" y="2714"/>
                </a:cubicBezTo>
                <a:cubicBezTo>
                  <a:pt x="1593" y="2722"/>
                  <a:pt x="1548" y="2729"/>
                  <a:pt x="1504" y="2733"/>
                </a:cubicBezTo>
                <a:cubicBezTo>
                  <a:pt x="1459" y="2738"/>
                  <a:pt x="1414" y="2740"/>
                  <a:pt x="1369" y="2740"/>
                </a:cubicBezTo>
                <a:cubicBezTo>
                  <a:pt x="1325" y="2740"/>
                  <a:pt x="1280" y="2738"/>
                  <a:pt x="1235" y="2733"/>
                </a:cubicBezTo>
                <a:cubicBezTo>
                  <a:pt x="1190" y="2729"/>
                  <a:pt x="1146" y="2722"/>
                  <a:pt x="1102" y="2714"/>
                </a:cubicBezTo>
                <a:cubicBezTo>
                  <a:pt x="1058" y="2705"/>
                  <a:pt x="1015" y="2694"/>
                  <a:pt x="972" y="2681"/>
                </a:cubicBezTo>
                <a:cubicBezTo>
                  <a:pt x="929" y="2668"/>
                  <a:pt x="887" y="2653"/>
                  <a:pt x="845" y="2636"/>
                </a:cubicBezTo>
                <a:cubicBezTo>
                  <a:pt x="804" y="2618"/>
                  <a:pt x="763" y="2599"/>
                  <a:pt x="724" y="2578"/>
                </a:cubicBezTo>
                <a:cubicBezTo>
                  <a:pt x="684" y="2557"/>
                  <a:pt x="646" y="2534"/>
                  <a:pt x="608" y="2509"/>
                </a:cubicBezTo>
                <a:cubicBezTo>
                  <a:pt x="571" y="2484"/>
                  <a:pt x="535" y="2457"/>
                  <a:pt x="501" y="2429"/>
                </a:cubicBezTo>
                <a:cubicBezTo>
                  <a:pt x="466" y="2401"/>
                  <a:pt x="433" y="2370"/>
                  <a:pt x="401" y="2339"/>
                </a:cubicBezTo>
                <a:cubicBezTo>
                  <a:pt x="369" y="2307"/>
                  <a:pt x="339" y="2274"/>
                  <a:pt x="311" y="2239"/>
                </a:cubicBezTo>
                <a:cubicBezTo>
                  <a:pt x="282" y="2204"/>
                  <a:pt x="256" y="2168"/>
                  <a:pt x="231" y="2130"/>
                </a:cubicBezTo>
                <a:cubicBezTo>
                  <a:pt x="206" y="2093"/>
                  <a:pt x="183" y="2054"/>
                  <a:pt x="162" y="2015"/>
                </a:cubicBezTo>
                <a:cubicBezTo>
                  <a:pt x="140" y="1975"/>
                  <a:pt x="121" y="1935"/>
                  <a:pt x="104" y="1893"/>
                </a:cubicBezTo>
                <a:cubicBezTo>
                  <a:pt x="87" y="1852"/>
                  <a:pt x="72" y="1810"/>
                  <a:pt x="59" y="1767"/>
                </a:cubicBezTo>
                <a:cubicBezTo>
                  <a:pt x="46" y="1724"/>
                  <a:pt x="35" y="1680"/>
                  <a:pt x="26" y="1637"/>
                </a:cubicBezTo>
                <a:cubicBezTo>
                  <a:pt x="17" y="1593"/>
                  <a:pt x="11" y="1548"/>
                  <a:pt x="6" y="1504"/>
                </a:cubicBezTo>
                <a:cubicBezTo>
                  <a:pt x="2" y="1459"/>
                  <a:pt x="0" y="1414"/>
                  <a:pt x="0" y="1369"/>
                </a:cubicBezTo>
                <a:cubicBezTo>
                  <a:pt x="0" y="1324"/>
                  <a:pt x="2" y="1280"/>
                  <a:pt x="6" y="1235"/>
                </a:cubicBezTo>
                <a:cubicBezTo>
                  <a:pt x="11" y="1190"/>
                  <a:pt x="17" y="1146"/>
                  <a:pt x="26" y="1102"/>
                </a:cubicBezTo>
                <a:cubicBezTo>
                  <a:pt x="35" y="1058"/>
                  <a:pt x="46" y="1015"/>
                  <a:pt x="59" y="972"/>
                </a:cubicBezTo>
                <a:cubicBezTo>
                  <a:pt x="72" y="929"/>
                  <a:pt x="87" y="887"/>
                  <a:pt x="104" y="845"/>
                </a:cubicBezTo>
                <a:cubicBezTo>
                  <a:pt x="121" y="804"/>
                  <a:pt x="140" y="763"/>
                  <a:pt x="162" y="724"/>
                </a:cubicBezTo>
                <a:cubicBezTo>
                  <a:pt x="183" y="684"/>
                  <a:pt x="206" y="646"/>
                  <a:pt x="231" y="608"/>
                </a:cubicBezTo>
                <a:cubicBezTo>
                  <a:pt x="256" y="571"/>
                  <a:pt x="282" y="535"/>
                  <a:pt x="311" y="500"/>
                </a:cubicBezTo>
                <a:cubicBezTo>
                  <a:pt x="339" y="466"/>
                  <a:pt x="369" y="433"/>
                  <a:pt x="401" y="401"/>
                </a:cubicBezTo>
                <a:cubicBezTo>
                  <a:pt x="433" y="369"/>
                  <a:pt x="466" y="339"/>
                  <a:pt x="501" y="311"/>
                </a:cubicBezTo>
                <a:cubicBezTo>
                  <a:pt x="535" y="282"/>
                  <a:pt x="571" y="255"/>
                  <a:pt x="608" y="231"/>
                </a:cubicBezTo>
                <a:cubicBezTo>
                  <a:pt x="646" y="206"/>
                  <a:pt x="684" y="183"/>
                  <a:pt x="724" y="161"/>
                </a:cubicBezTo>
                <a:cubicBezTo>
                  <a:pt x="763" y="140"/>
                  <a:pt x="804" y="121"/>
                  <a:pt x="845" y="104"/>
                </a:cubicBezTo>
                <a:cubicBezTo>
                  <a:pt x="887" y="87"/>
                  <a:pt x="929" y="72"/>
                  <a:pt x="972" y="59"/>
                </a:cubicBezTo>
                <a:cubicBezTo>
                  <a:pt x="1015" y="46"/>
                  <a:pt x="1058" y="35"/>
                  <a:pt x="1102" y="26"/>
                </a:cubicBezTo>
                <a:cubicBezTo>
                  <a:pt x="1146" y="17"/>
                  <a:pt x="1190" y="11"/>
                  <a:pt x="1235" y="6"/>
                </a:cubicBezTo>
                <a:cubicBezTo>
                  <a:pt x="1280" y="2"/>
                  <a:pt x="1325" y="0"/>
                  <a:pt x="1369" y="0"/>
                </a:cubicBezTo>
                <a:cubicBezTo>
                  <a:pt x="1414" y="0"/>
                  <a:pt x="1459" y="2"/>
                  <a:pt x="1504" y="6"/>
                </a:cubicBezTo>
                <a:cubicBezTo>
                  <a:pt x="1548" y="11"/>
                  <a:pt x="1593" y="17"/>
                  <a:pt x="1638" y="26"/>
                </a:cubicBezTo>
                <a:cubicBezTo>
                  <a:pt x="1682" y="35"/>
                  <a:pt x="1725" y="46"/>
                  <a:pt x="1768" y="59"/>
                </a:cubicBezTo>
                <a:cubicBezTo>
                  <a:pt x="1811" y="72"/>
                  <a:pt x="1853" y="87"/>
                  <a:pt x="1894" y="104"/>
                </a:cubicBezTo>
                <a:cubicBezTo>
                  <a:pt x="1936" y="121"/>
                  <a:pt x="1976" y="140"/>
                  <a:pt x="2016" y="161"/>
                </a:cubicBezTo>
                <a:cubicBezTo>
                  <a:pt x="2056" y="183"/>
                  <a:pt x="2094" y="206"/>
                  <a:pt x="2131" y="231"/>
                </a:cubicBezTo>
                <a:cubicBezTo>
                  <a:pt x="2169" y="255"/>
                  <a:pt x="2205" y="282"/>
                  <a:pt x="2239" y="311"/>
                </a:cubicBezTo>
                <a:cubicBezTo>
                  <a:pt x="2274" y="339"/>
                  <a:pt x="2307" y="369"/>
                  <a:pt x="2339" y="401"/>
                </a:cubicBezTo>
                <a:cubicBezTo>
                  <a:pt x="2371" y="433"/>
                  <a:pt x="2401" y="466"/>
                  <a:pt x="2429" y="500"/>
                </a:cubicBezTo>
                <a:cubicBezTo>
                  <a:pt x="2458" y="535"/>
                  <a:pt x="2484" y="571"/>
                  <a:pt x="2509" y="608"/>
                </a:cubicBezTo>
                <a:cubicBezTo>
                  <a:pt x="2534" y="646"/>
                  <a:pt x="2557" y="684"/>
                  <a:pt x="2578" y="724"/>
                </a:cubicBezTo>
                <a:cubicBezTo>
                  <a:pt x="2599" y="763"/>
                  <a:pt x="2619" y="804"/>
                  <a:pt x="2636" y="845"/>
                </a:cubicBezTo>
                <a:cubicBezTo>
                  <a:pt x="2653" y="887"/>
                  <a:pt x="2668" y="929"/>
                  <a:pt x="2681" y="972"/>
                </a:cubicBezTo>
                <a:cubicBezTo>
                  <a:pt x="2694" y="1015"/>
                  <a:pt x="2705" y="1058"/>
                  <a:pt x="2714" y="1102"/>
                </a:cubicBezTo>
                <a:cubicBezTo>
                  <a:pt x="2722" y="1146"/>
                  <a:pt x="2729" y="1190"/>
                  <a:pt x="2733" y="1235"/>
                </a:cubicBezTo>
                <a:cubicBezTo>
                  <a:pt x="2738" y="1280"/>
                  <a:pt x="2740" y="1324"/>
                  <a:pt x="2740" y="1369"/>
                </a:cubicBezTo>
              </a:path>
            </a:pathLst>
          </a:custGeom>
          <a:ln w="16560">
            <a:solidFill>
              <a:srgbClr val="4DA6FF"/>
            </a:solidFill>
            <a:miter/>
          </a:ln>
        </p:spPr>
        <p:txBody>
          <a:bodyPr lIns="8280" tIns="8280" rIns="8280" bIns="8280" anchor="t">
            <a:noAutofit/>
          </a:bodyPr>
          <a:lstStyle/>
          <a:p>
            <a:endParaRPr lang="en-US" sz="2400" b="0" u="none" strike="noStrike">
              <a:solidFill>
                <a:srgbClr val="000000"/>
              </a:solidFill>
              <a:effectLst/>
              <a:uFillTx/>
              <a:latin typeface="Times New Roman"/>
            </a:endParaRPr>
          </a:p>
        </p:txBody>
      </p:sp>
      <p:pic>
        <p:nvPicPr>
          <p:cNvPr id="724" name="图片 723"/>
          <p:cNvPicPr/>
          <p:nvPr/>
        </p:nvPicPr>
        <p:blipFill>
          <a:blip r:embed="rId14"/>
          <a:stretch/>
        </p:blipFill>
        <p:spPr>
          <a:xfrm>
            <a:off x="3267360" y="4930560"/>
            <a:ext cx="200160" cy="200160"/>
          </a:xfrm>
          <a:prstGeom prst="rect">
            <a:avLst/>
          </a:prstGeom>
          <a:noFill/>
          <a:ln w="0">
            <a:noFill/>
          </a:ln>
        </p:spPr>
      </p:pic>
      <p:sp>
        <p:nvSpPr>
          <p:cNvPr id="725" name="文本框 724"/>
          <p:cNvSpPr txBox="1"/>
          <p:nvPr/>
        </p:nvSpPr>
        <p:spPr>
          <a:xfrm>
            <a:off x="1189800" y="5201640"/>
            <a:ext cx="403200" cy="128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WenQuanYiZenHei"/>
                <a:ea typeface="WenQuanYiZenHei"/>
              </a:rPr>
              <a:t>收到邮件</a:t>
            </a:r>
            <a:endParaRPr lang="en-US" sz="790" b="0" u="none" strike="noStrike">
              <a:solidFill>
                <a:srgbClr val="000000"/>
              </a:solidFill>
              <a:effectLst/>
              <a:uFillTx/>
              <a:latin typeface="Times New Roman"/>
            </a:endParaRPr>
          </a:p>
        </p:txBody>
      </p:sp>
      <p:sp>
        <p:nvSpPr>
          <p:cNvPr id="726" name="任意多边形: 形状 725"/>
          <p:cNvSpPr/>
          <p:nvPr/>
        </p:nvSpPr>
        <p:spPr>
          <a:xfrm>
            <a:off x="4854960" y="4261680"/>
            <a:ext cx="986400" cy="986400"/>
          </a:xfrm>
          <a:custGeom>
            <a:avLst/>
            <a:gdLst/>
            <a:ahLst/>
            <a:cxnLst/>
            <a:rect l="0" t="0" r="r" b="b"/>
            <a:pathLst>
              <a:path w="2740" h="2740">
                <a:moveTo>
                  <a:pt x="2740" y="1371"/>
                </a:moveTo>
                <a:cubicBezTo>
                  <a:pt x="2740" y="1416"/>
                  <a:pt x="2738" y="1460"/>
                  <a:pt x="2734" y="1505"/>
                </a:cubicBezTo>
                <a:cubicBezTo>
                  <a:pt x="2729" y="1550"/>
                  <a:pt x="2723" y="1594"/>
                  <a:pt x="2714" y="1638"/>
                </a:cubicBezTo>
                <a:cubicBezTo>
                  <a:pt x="2705" y="1682"/>
                  <a:pt x="2694" y="1725"/>
                  <a:pt x="2681" y="1768"/>
                </a:cubicBezTo>
                <a:cubicBezTo>
                  <a:pt x="2668" y="1811"/>
                  <a:pt x="2653" y="1853"/>
                  <a:pt x="2636" y="1895"/>
                </a:cubicBezTo>
                <a:cubicBezTo>
                  <a:pt x="2619" y="1936"/>
                  <a:pt x="2600" y="1977"/>
                  <a:pt x="2579" y="2016"/>
                </a:cubicBezTo>
                <a:cubicBezTo>
                  <a:pt x="2558" y="2056"/>
                  <a:pt x="2535" y="2094"/>
                  <a:pt x="2510" y="2132"/>
                </a:cubicBezTo>
                <a:cubicBezTo>
                  <a:pt x="2485" y="2169"/>
                  <a:pt x="2458" y="2205"/>
                  <a:pt x="2430" y="2240"/>
                </a:cubicBezTo>
                <a:cubicBezTo>
                  <a:pt x="2401" y="2274"/>
                  <a:pt x="2371" y="2307"/>
                  <a:pt x="2339" y="2339"/>
                </a:cubicBezTo>
                <a:cubicBezTo>
                  <a:pt x="2308" y="2371"/>
                  <a:pt x="2274" y="2401"/>
                  <a:pt x="2240" y="2429"/>
                </a:cubicBezTo>
                <a:cubicBezTo>
                  <a:pt x="2205" y="2458"/>
                  <a:pt x="2169" y="2485"/>
                  <a:pt x="2132" y="2509"/>
                </a:cubicBezTo>
                <a:cubicBezTo>
                  <a:pt x="2094" y="2534"/>
                  <a:pt x="2056" y="2557"/>
                  <a:pt x="2016" y="2579"/>
                </a:cubicBezTo>
                <a:cubicBezTo>
                  <a:pt x="1977" y="2600"/>
                  <a:pt x="1936" y="2619"/>
                  <a:pt x="1895" y="2636"/>
                </a:cubicBezTo>
                <a:cubicBezTo>
                  <a:pt x="1854" y="2653"/>
                  <a:pt x="1811" y="2668"/>
                  <a:pt x="1768" y="2681"/>
                </a:cubicBezTo>
                <a:cubicBezTo>
                  <a:pt x="1725" y="2694"/>
                  <a:pt x="1682" y="2705"/>
                  <a:pt x="1638" y="2714"/>
                </a:cubicBezTo>
                <a:cubicBezTo>
                  <a:pt x="1594" y="2723"/>
                  <a:pt x="1549" y="2729"/>
                  <a:pt x="1504" y="2734"/>
                </a:cubicBezTo>
                <a:cubicBezTo>
                  <a:pt x="1459" y="2738"/>
                  <a:pt x="1415" y="2740"/>
                  <a:pt x="1370" y="2740"/>
                </a:cubicBezTo>
                <a:cubicBezTo>
                  <a:pt x="1325" y="2740"/>
                  <a:pt x="1280" y="2738"/>
                  <a:pt x="1236" y="2734"/>
                </a:cubicBezTo>
                <a:cubicBezTo>
                  <a:pt x="1191" y="2729"/>
                  <a:pt x="1147" y="2723"/>
                  <a:pt x="1103" y="2714"/>
                </a:cubicBezTo>
                <a:cubicBezTo>
                  <a:pt x="1059" y="2705"/>
                  <a:pt x="1015" y="2694"/>
                  <a:pt x="972" y="2681"/>
                </a:cubicBezTo>
                <a:cubicBezTo>
                  <a:pt x="929" y="2668"/>
                  <a:pt x="887" y="2653"/>
                  <a:pt x="846" y="2636"/>
                </a:cubicBezTo>
                <a:cubicBezTo>
                  <a:pt x="804" y="2619"/>
                  <a:pt x="764" y="2600"/>
                  <a:pt x="724" y="2579"/>
                </a:cubicBezTo>
                <a:cubicBezTo>
                  <a:pt x="685" y="2557"/>
                  <a:pt x="646" y="2534"/>
                  <a:pt x="609" y="2509"/>
                </a:cubicBezTo>
                <a:cubicBezTo>
                  <a:pt x="572" y="2485"/>
                  <a:pt x="536" y="2458"/>
                  <a:pt x="501" y="2429"/>
                </a:cubicBezTo>
                <a:cubicBezTo>
                  <a:pt x="466" y="2401"/>
                  <a:pt x="433" y="2371"/>
                  <a:pt x="401" y="2339"/>
                </a:cubicBezTo>
                <a:cubicBezTo>
                  <a:pt x="370" y="2307"/>
                  <a:pt x="340" y="2274"/>
                  <a:pt x="311" y="2240"/>
                </a:cubicBezTo>
                <a:cubicBezTo>
                  <a:pt x="283" y="2205"/>
                  <a:pt x="256" y="2169"/>
                  <a:pt x="231" y="2132"/>
                </a:cubicBezTo>
                <a:cubicBezTo>
                  <a:pt x="206" y="2094"/>
                  <a:pt x="183" y="2056"/>
                  <a:pt x="162" y="2016"/>
                </a:cubicBezTo>
                <a:cubicBezTo>
                  <a:pt x="141" y="1977"/>
                  <a:pt x="122" y="1936"/>
                  <a:pt x="105" y="1895"/>
                </a:cubicBezTo>
                <a:cubicBezTo>
                  <a:pt x="87" y="1853"/>
                  <a:pt x="72" y="1811"/>
                  <a:pt x="59" y="1768"/>
                </a:cubicBezTo>
                <a:cubicBezTo>
                  <a:pt x="46" y="1725"/>
                  <a:pt x="35" y="1682"/>
                  <a:pt x="27" y="1638"/>
                </a:cubicBezTo>
                <a:cubicBezTo>
                  <a:pt x="18" y="1594"/>
                  <a:pt x="11" y="1550"/>
                  <a:pt x="7" y="1505"/>
                </a:cubicBezTo>
                <a:cubicBezTo>
                  <a:pt x="2" y="1460"/>
                  <a:pt x="0" y="1416"/>
                  <a:pt x="0" y="1371"/>
                </a:cubicBezTo>
                <a:cubicBezTo>
                  <a:pt x="0" y="1326"/>
                  <a:pt x="2" y="1281"/>
                  <a:pt x="7" y="1236"/>
                </a:cubicBezTo>
                <a:cubicBezTo>
                  <a:pt x="11" y="1192"/>
                  <a:pt x="18" y="1148"/>
                  <a:pt x="27" y="1104"/>
                </a:cubicBezTo>
                <a:cubicBezTo>
                  <a:pt x="35" y="1060"/>
                  <a:pt x="46" y="1016"/>
                  <a:pt x="59" y="973"/>
                </a:cubicBezTo>
                <a:cubicBezTo>
                  <a:pt x="72" y="930"/>
                  <a:pt x="87" y="888"/>
                  <a:pt x="105" y="847"/>
                </a:cubicBezTo>
                <a:cubicBezTo>
                  <a:pt x="122" y="805"/>
                  <a:pt x="141" y="765"/>
                  <a:pt x="162" y="725"/>
                </a:cubicBezTo>
                <a:cubicBezTo>
                  <a:pt x="183" y="686"/>
                  <a:pt x="206" y="647"/>
                  <a:pt x="231" y="610"/>
                </a:cubicBezTo>
                <a:cubicBezTo>
                  <a:pt x="256" y="573"/>
                  <a:pt x="283" y="537"/>
                  <a:pt x="311" y="502"/>
                </a:cubicBezTo>
                <a:cubicBezTo>
                  <a:pt x="340" y="466"/>
                  <a:pt x="370" y="433"/>
                  <a:pt x="401" y="401"/>
                </a:cubicBezTo>
                <a:cubicBezTo>
                  <a:pt x="433" y="370"/>
                  <a:pt x="466" y="339"/>
                  <a:pt x="501" y="311"/>
                </a:cubicBezTo>
                <a:cubicBezTo>
                  <a:pt x="536" y="283"/>
                  <a:pt x="572" y="256"/>
                  <a:pt x="609" y="231"/>
                </a:cubicBezTo>
                <a:cubicBezTo>
                  <a:pt x="646" y="206"/>
                  <a:pt x="685" y="183"/>
                  <a:pt x="724" y="162"/>
                </a:cubicBezTo>
                <a:cubicBezTo>
                  <a:pt x="764" y="141"/>
                  <a:pt x="804" y="122"/>
                  <a:pt x="846" y="104"/>
                </a:cubicBezTo>
                <a:cubicBezTo>
                  <a:pt x="887" y="87"/>
                  <a:pt x="929" y="72"/>
                  <a:pt x="972" y="59"/>
                </a:cubicBezTo>
                <a:cubicBezTo>
                  <a:pt x="1015" y="46"/>
                  <a:pt x="1059" y="35"/>
                  <a:pt x="1103" y="26"/>
                </a:cubicBezTo>
                <a:cubicBezTo>
                  <a:pt x="1147" y="18"/>
                  <a:pt x="1191" y="11"/>
                  <a:pt x="1236" y="7"/>
                </a:cubicBezTo>
                <a:cubicBezTo>
                  <a:pt x="1280" y="2"/>
                  <a:pt x="1325" y="0"/>
                  <a:pt x="1370" y="0"/>
                </a:cubicBezTo>
                <a:cubicBezTo>
                  <a:pt x="1415" y="0"/>
                  <a:pt x="1459" y="2"/>
                  <a:pt x="1504" y="7"/>
                </a:cubicBezTo>
                <a:cubicBezTo>
                  <a:pt x="1549" y="11"/>
                  <a:pt x="1594" y="18"/>
                  <a:pt x="1638" y="26"/>
                </a:cubicBezTo>
                <a:cubicBezTo>
                  <a:pt x="1682" y="35"/>
                  <a:pt x="1725" y="46"/>
                  <a:pt x="1768" y="59"/>
                </a:cubicBezTo>
                <a:cubicBezTo>
                  <a:pt x="1811" y="72"/>
                  <a:pt x="1854" y="87"/>
                  <a:pt x="1895" y="104"/>
                </a:cubicBezTo>
                <a:cubicBezTo>
                  <a:pt x="1936" y="122"/>
                  <a:pt x="1977" y="141"/>
                  <a:pt x="2016" y="162"/>
                </a:cubicBezTo>
                <a:cubicBezTo>
                  <a:pt x="2056" y="183"/>
                  <a:pt x="2094" y="206"/>
                  <a:pt x="2132" y="231"/>
                </a:cubicBezTo>
                <a:cubicBezTo>
                  <a:pt x="2169" y="256"/>
                  <a:pt x="2205" y="283"/>
                  <a:pt x="2240" y="311"/>
                </a:cubicBezTo>
                <a:cubicBezTo>
                  <a:pt x="2274" y="339"/>
                  <a:pt x="2308" y="370"/>
                  <a:pt x="2339" y="401"/>
                </a:cubicBezTo>
                <a:cubicBezTo>
                  <a:pt x="2371" y="433"/>
                  <a:pt x="2401" y="466"/>
                  <a:pt x="2430" y="502"/>
                </a:cubicBezTo>
                <a:cubicBezTo>
                  <a:pt x="2458" y="537"/>
                  <a:pt x="2485" y="573"/>
                  <a:pt x="2510" y="610"/>
                </a:cubicBezTo>
                <a:cubicBezTo>
                  <a:pt x="2535" y="647"/>
                  <a:pt x="2558" y="686"/>
                  <a:pt x="2579" y="725"/>
                </a:cubicBezTo>
                <a:cubicBezTo>
                  <a:pt x="2600" y="765"/>
                  <a:pt x="2619" y="805"/>
                  <a:pt x="2636" y="847"/>
                </a:cubicBezTo>
                <a:cubicBezTo>
                  <a:pt x="2653" y="888"/>
                  <a:pt x="2668" y="930"/>
                  <a:pt x="2681" y="973"/>
                </a:cubicBezTo>
                <a:cubicBezTo>
                  <a:pt x="2694" y="1016"/>
                  <a:pt x="2705" y="1060"/>
                  <a:pt x="2714" y="1104"/>
                </a:cubicBezTo>
                <a:cubicBezTo>
                  <a:pt x="2723" y="1148"/>
                  <a:pt x="2729" y="1192"/>
                  <a:pt x="2734" y="1236"/>
                </a:cubicBezTo>
                <a:cubicBezTo>
                  <a:pt x="2738" y="1281"/>
                  <a:pt x="2740" y="1326"/>
                  <a:pt x="2740" y="1371"/>
                </a:cubicBezTo>
                <a:close/>
              </a:path>
            </a:pathLst>
          </a:custGeom>
          <a:solidFill>
            <a:srgbClr val="4DA6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7" name="任意多边形: 形状 726"/>
          <p:cNvSpPr/>
          <p:nvPr/>
        </p:nvSpPr>
        <p:spPr>
          <a:xfrm>
            <a:off x="4854960" y="4261680"/>
            <a:ext cx="986400" cy="986400"/>
          </a:xfrm>
          <a:custGeom>
            <a:avLst/>
            <a:gdLst/>
            <a:ahLst/>
            <a:cxnLst/>
            <a:rect l="0" t="0" r="r" b="b"/>
            <a:pathLst>
              <a:path w="2740" h="2740" fill="none">
                <a:moveTo>
                  <a:pt x="2740" y="1371"/>
                </a:moveTo>
                <a:cubicBezTo>
                  <a:pt x="2740" y="1416"/>
                  <a:pt x="2738" y="1460"/>
                  <a:pt x="2734" y="1505"/>
                </a:cubicBezTo>
                <a:cubicBezTo>
                  <a:pt x="2729" y="1550"/>
                  <a:pt x="2723" y="1594"/>
                  <a:pt x="2714" y="1638"/>
                </a:cubicBezTo>
                <a:cubicBezTo>
                  <a:pt x="2705" y="1682"/>
                  <a:pt x="2694" y="1725"/>
                  <a:pt x="2681" y="1768"/>
                </a:cubicBezTo>
                <a:cubicBezTo>
                  <a:pt x="2668" y="1811"/>
                  <a:pt x="2653" y="1853"/>
                  <a:pt x="2636" y="1895"/>
                </a:cubicBezTo>
                <a:cubicBezTo>
                  <a:pt x="2619" y="1936"/>
                  <a:pt x="2600" y="1977"/>
                  <a:pt x="2579" y="2016"/>
                </a:cubicBezTo>
                <a:cubicBezTo>
                  <a:pt x="2558" y="2056"/>
                  <a:pt x="2535" y="2094"/>
                  <a:pt x="2510" y="2132"/>
                </a:cubicBezTo>
                <a:cubicBezTo>
                  <a:pt x="2485" y="2169"/>
                  <a:pt x="2458" y="2205"/>
                  <a:pt x="2430" y="2240"/>
                </a:cubicBezTo>
                <a:cubicBezTo>
                  <a:pt x="2401" y="2274"/>
                  <a:pt x="2371" y="2307"/>
                  <a:pt x="2339" y="2339"/>
                </a:cubicBezTo>
                <a:cubicBezTo>
                  <a:pt x="2308" y="2371"/>
                  <a:pt x="2274" y="2401"/>
                  <a:pt x="2240" y="2429"/>
                </a:cubicBezTo>
                <a:cubicBezTo>
                  <a:pt x="2205" y="2458"/>
                  <a:pt x="2169" y="2485"/>
                  <a:pt x="2132" y="2509"/>
                </a:cubicBezTo>
                <a:cubicBezTo>
                  <a:pt x="2094" y="2534"/>
                  <a:pt x="2056" y="2557"/>
                  <a:pt x="2016" y="2579"/>
                </a:cubicBezTo>
                <a:cubicBezTo>
                  <a:pt x="1977" y="2600"/>
                  <a:pt x="1936" y="2619"/>
                  <a:pt x="1895" y="2636"/>
                </a:cubicBezTo>
                <a:cubicBezTo>
                  <a:pt x="1854" y="2653"/>
                  <a:pt x="1811" y="2668"/>
                  <a:pt x="1768" y="2681"/>
                </a:cubicBezTo>
                <a:cubicBezTo>
                  <a:pt x="1725" y="2694"/>
                  <a:pt x="1682" y="2705"/>
                  <a:pt x="1638" y="2714"/>
                </a:cubicBezTo>
                <a:cubicBezTo>
                  <a:pt x="1594" y="2723"/>
                  <a:pt x="1549" y="2729"/>
                  <a:pt x="1504" y="2734"/>
                </a:cubicBezTo>
                <a:cubicBezTo>
                  <a:pt x="1459" y="2738"/>
                  <a:pt x="1415" y="2740"/>
                  <a:pt x="1370" y="2740"/>
                </a:cubicBezTo>
                <a:cubicBezTo>
                  <a:pt x="1325" y="2740"/>
                  <a:pt x="1280" y="2738"/>
                  <a:pt x="1236" y="2734"/>
                </a:cubicBezTo>
                <a:cubicBezTo>
                  <a:pt x="1191" y="2729"/>
                  <a:pt x="1147" y="2723"/>
                  <a:pt x="1103" y="2714"/>
                </a:cubicBezTo>
                <a:cubicBezTo>
                  <a:pt x="1059" y="2705"/>
                  <a:pt x="1015" y="2694"/>
                  <a:pt x="972" y="2681"/>
                </a:cubicBezTo>
                <a:cubicBezTo>
                  <a:pt x="929" y="2668"/>
                  <a:pt x="887" y="2653"/>
                  <a:pt x="846" y="2636"/>
                </a:cubicBezTo>
                <a:cubicBezTo>
                  <a:pt x="804" y="2619"/>
                  <a:pt x="764" y="2600"/>
                  <a:pt x="724" y="2579"/>
                </a:cubicBezTo>
                <a:cubicBezTo>
                  <a:pt x="685" y="2557"/>
                  <a:pt x="646" y="2534"/>
                  <a:pt x="609" y="2509"/>
                </a:cubicBezTo>
                <a:cubicBezTo>
                  <a:pt x="572" y="2485"/>
                  <a:pt x="536" y="2458"/>
                  <a:pt x="501" y="2429"/>
                </a:cubicBezTo>
                <a:cubicBezTo>
                  <a:pt x="466" y="2401"/>
                  <a:pt x="433" y="2371"/>
                  <a:pt x="401" y="2339"/>
                </a:cubicBezTo>
                <a:cubicBezTo>
                  <a:pt x="370" y="2307"/>
                  <a:pt x="340" y="2274"/>
                  <a:pt x="311" y="2240"/>
                </a:cubicBezTo>
                <a:cubicBezTo>
                  <a:pt x="283" y="2205"/>
                  <a:pt x="256" y="2169"/>
                  <a:pt x="231" y="2132"/>
                </a:cubicBezTo>
                <a:cubicBezTo>
                  <a:pt x="206" y="2094"/>
                  <a:pt x="183" y="2056"/>
                  <a:pt x="162" y="2016"/>
                </a:cubicBezTo>
                <a:cubicBezTo>
                  <a:pt x="141" y="1977"/>
                  <a:pt x="122" y="1936"/>
                  <a:pt x="105" y="1895"/>
                </a:cubicBezTo>
                <a:cubicBezTo>
                  <a:pt x="87" y="1853"/>
                  <a:pt x="72" y="1811"/>
                  <a:pt x="59" y="1768"/>
                </a:cubicBezTo>
                <a:cubicBezTo>
                  <a:pt x="46" y="1725"/>
                  <a:pt x="35" y="1682"/>
                  <a:pt x="27" y="1638"/>
                </a:cubicBezTo>
                <a:cubicBezTo>
                  <a:pt x="18" y="1594"/>
                  <a:pt x="11" y="1550"/>
                  <a:pt x="7" y="1505"/>
                </a:cubicBezTo>
                <a:cubicBezTo>
                  <a:pt x="2" y="1460"/>
                  <a:pt x="0" y="1416"/>
                  <a:pt x="0" y="1371"/>
                </a:cubicBezTo>
                <a:cubicBezTo>
                  <a:pt x="0" y="1326"/>
                  <a:pt x="2" y="1281"/>
                  <a:pt x="7" y="1236"/>
                </a:cubicBezTo>
                <a:cubicBezTo>
                  <a:pt x="11" y="1192"/>
                  <a:pt x="18" y="1148"/>
                  <a:pt x="27" y="1104"/>
                </a:cubicBezTo>
                <a:cubicBezTo>
                  <a:pt x="35" y="1060"/>
                  <a:pt x="46" y="1016"/>
                  <a:pt x="59" y="973"/>
                </a:cubicBezTo>
                <a:cubicBezTo>
                  <a:pt x="72" y="930"/>
                  <a:pt x="87" y="888"/>
                  <a:pt x="105" y="847"/>
                </a:cubicBezTo>
                <a:cubicBezTo>
                  <a:pt x="122" y="805"/>
                  <a:pt x="141" y="765"/>
                  <a:pt x="162" y="725"/>
                </a:cubicBezTo>
                <a:cubicBezTo>
                  <a:pt x="183" y="686"/>
                  <a:pt x="206" y="647"/>
                  <a:pt x="231" y="610"/>
                </a:cubicBezTo>
                <a:cubicBezTo>
                  <a:pt x="256" y="573"/>
                  <a:pt x="283" y="537"/>
                  <a:pt x="311" y="502"/>
                </a:cubicBezTo>
                <a:cubicBezTo>
                  <a:pt x="340" y="466"/>
                  <a:pt x="370" y="433"/>
                  <a:pt x="401" y="401"/>
                </a:cubicBezTo>
                <a:cubicBezTo>
                  <a:pt x="433" y="370"/>
                  <a:pt x="466" y="339"/>
                  <a:pt x="501" y="311"/>
                </a:cubicBezTo>
                <a:cubicBezTo>
                  <a:pt x="536" y="283"/>
                  <a:pt x="572" y="256"/>
                  <a:pt x="609" y="231"/>
                </a:cubicBezTo>
                <a:cubicBezTo>
                  <a:pt x="646" y="206"/>
                  <a:pt x="685" y="183"/>
                  <a:pt x="724" y="162"/>
                </a:cubicBezTo>
                <a:cubicBezTo>
                  <a:pt x="764" y="141"/>
                  <a:pt x="804" y="122"/>
                  <a:pt x="846" y="104"/>
                </a:cubicBezTo>
                <a:cubicBezTo>
                  <a:pt x="887" y="87"/>
                  <a:pt x="929" y="72"/>
                  <a:pt x="972" y="59"/>
                </a:cubicBezTo>
                <a:cubicBezTo>
                  <a:pt x="1015" y="46"/>
                  <a:pt x="1059" y="35"/>
                  <a:pt x="1103" y="26"/>
                </a:cubicBezTo>
                <a:cubicBezTo>
                  <a:pt x="1147" y="18"/>
                  <a:pt x="1191" y="11"/>
                  <a:pt x="1236" y="7"/>
                </a:cubicBezTo>
                <a:cubicBezTo>
                  <a:pt x="1280" y="2"/>
                  <a:pt x="1325" y="0"/>
                  <a:pt x="1370" y="0"/>
                </a:cubicBezTo>
                <a:cubicBezTo>
                  <a:pt x="1415" y="0"/>
                  <a:pt x="1459" y="2"/>
                  <a:pt x="1504" y="7"/>
                </a:cubicBezTo>
                <a:cubicBezTo>
                  <a:pt x="1549" y="11"/>
                  <a:pt x="1594" y="18"/>
                  <a:pt x="1638" y="26"/>
                </a:cubicBezTo>
                <a:cubicBezTo>
                  <a:pt x="1682" y="35"/>
                  <a:pt x="1725" y="46"/>
                  <a:pt x="1768" y="59"/>
                </a:cubicBezTo>
                <a:cubicBezTo>
                  <a:pt x="1811" y="72"/>
                  <a:pt x="1854" y="87"/>
                  <a:pt x="1895" y="104"/>
                </a:cubicBezTo>
                <a:cubicBezTo>
                  <a:pt x="1936" y="122"/>
                  <a:pt x="1977" y="141"/>
                  <a:pt x="2016" y="162"/>
                </a:cubicBezTo>
                <a:cubicBezTo>
                  <a:pt x="2056" y="183"/>
                  <a:pt x="2094" y="206"/>
                  <a:pt x="2132" y="231"/>
                </a:cubicBezTo>
                <a:cubicBezTo>
                  <a:pt x="2169" y="256"/>
                  <a:pt x="2205" y="283"/>
                  <a:pt x="2240" y="311"/>
                </a:cubicBezTo>
                <a:cubicBezTo>
                  <a:pt x="2274" y="339"/>
                  <a:pt x="2308" y="370"/>
                  <a:pt x="2339" y="401"/>
                </a:cubicBezTo>
                <a:cubicBezTo>
                  <a:pt x="2371" y="433"/>
                  <a:pt x="2401" y="466"/>
                  <a:pt x="2430" y="502"/>
                </a:cubicBezTo>
                <a:cubicBezTo>
                  <a:pt x="2458" y="537"/>
                  <a:pt x="2485" y="573"/>
                  <a:pt x="2510" y="610"/>
                </a:cubicBezTo>
                <a:cubicBezTo>
                  <a:pt x="2535" y="647"/>
                  <a:pt x="2558" y="686"/>
                  <a:pt x="2579" y="725"/>
                </a:cubicBezTo>
                <a:cubicBezTo>
                  <a:pt x="2600" y="765"/>
                  <a:pt x="2619" y="805"/>
                  <a:pt x="2636" y="847"/>
                </a:cubicBezTo>
                <a:cubicBezTo>
                  <a:pt x="2653" y="888"/>
                  <a:pt x="2668" y="930"/>
                  <a:pt x="2681" y="973"/>
                </a:cubicBezTo>
                <a:cubicBezTo>
                  <a:pt x="2694" y="1016"/>
                  <a:pt x="2705" y="1060"/>
                  <a:pt x="2714" y="1104"/>
                </a:cubicBezTo>
                <a:cubicBezTo>
                  <a:pt x="2723" y="1148"/>
                  <a:pt x="2729" y="1192"/>
                  <a:pt x="2734" y="1236"/>
                </a:cubicBezTo>
                <a:cubicBezTo>
                  <a:pt x="2738" y="1281"/>
                  <a:pt x="2740" y="1326"/>
                  <a:pt x="2740" y="1371"/>
                </a:cubicBezTo>
              </a:path>
            </a:pathLst>
          </a:custGeom>
          <a:ln w="16560">
            <a:solidFill>
              <a:srgbClr val="4DA6FF"/>
            </a:solidFill>
            <a:miter/>
          </a:ln>
        </p:spPr>
        <p:txBody>
          <a:bodyPr lIns="8280" tIns="8280" rIns="8280" bIns="8280" anchor="t">
            <a:noAutofit/>
          </a:bodyPr>
          <a:lstStyle/>
          <a:p>
            <a:endParaRPr lang="en-US" sz="2400" b="0" u="none" strike="noStrike">
              <a:solidFill>
                <a:srgbClr val="000000"/>
              </a:solidFill>
              <a:effectLst/>
              <a:uFillTx/>
              <a:latin typeface="Times New Roman"/>
            </a:endParaRPr>
          </a:p>
        </p:txBody>
      </p:sp>
      <p:pic>
        <p:nvPicPr>
          <p:cNvPr id="728" name="图片 727"/>
          <p:cNvPicPr/>
          <p:nvPr/>
        </p:nvPicPr>
        <p:blipFill>
          <a:blip r:embed="rId15"/>
          <a:stretch/>
        </p:blipFill>
        <p:spPr>
          <a:xfrm>
            <a:off x="5239800" y="4554360"/>
            <a:ext cx="225360" cy="200160"/>
          </a:xfrm>
          <a:prstGeom prst="rect">
            <a:avLst/>
          </a:prstGeom>
          <a:noFill/>
          <a:ln w="0">
            <a:noFill/>
          </a:ln>
        </p:spPr>
      </p:pic>
      <p:sp>
        <p:nvSpPr>
          <p:cNvPr id="729" name="文本框 728"/>
          <p:cNvSpPr txBox="1"/>
          <p:nvPr/>
        </p:nvSpPr>
        <p:spPr>
          <a:xfrm>
            <a:off x="3168720" y="5201640"/>
            <a:ext cx="403200" cy="128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WenQuanYiZenHei"/>
                <a:ea typeface="WenQuanYiZenHei"/>
              </a:rPr>
              <a:t>内容分析</a:t>
            </a:r>
            <a:endParaRPr lang="en-US" sz="790" b="0" u="none" strike="noStrike">
              <a:solidFill>
                <a:srgbClr val="000000"/>
              </a:solidFill>
              <a:effectLst/>
              <a:uFillTx/>
              <a:latin typeface="Times New Roman"/>
            </a:endParaRPr>
          </a:p>
        </p:txBody>
      </p:sp>
      <p:sp>
        <p:nvSpPr>
          <p:cNvPr id="730" name="任意多边形: 形状 729"/>
          <p:cNvSpPr/>
          <p:nvPr/>
        </p:nvSpPr>
        <p:spPr>
          <a:xfrm>
            <a:off x="4854960" y="5013720"/>
            <a:ext cx="986400" cy="986400"/>
          </a:xfrm>
          <a:custGeom>
            <a:avLst/>
            <a:gdLst/>
            <a:ahLst/>
            <a:cxnLst/>
            <a:rect l="0" t="0" r="r" b="b"/>
            <a:pathLst>
              <a:path w="2740" h="2740">
                <a:moveTo>
                  <a:pt x="2740" y="1371"/>
                </a:moveTo>
                <a:cubicBezTo>
                  <a:pt x="2740" y="1416"/>
                  <a:pt x="2738" y="1461"/>
                  <a:pt x="2734" y="1505"/>
                </a:cubicBezTo>
                <a:cubicBezTo>
                  <a:pt x="2729" y="1550"/>
                  <a:pt x="2723" y="1594"/>
                  <a:pt x="2714" y="1638"/>
                </a:cubicBezTo>
                <a:cubicBezTo>
                  <a:pt x="2705" y="1682"/>
                  <a:pt x="2694" y="1726"/>
                  <a:pt x="2681" y="1768"/>
                </a:cubicBezTo>
                <a:cubicBezTo>
                  <a:pt x="2668" y="1811"/>
                  <a:pt x="2653" y="1854"/>
                  <a:pt x="2636" y="1895"/>
                </a:cubicBezTo>
                <a:cubicBezTo>
                  <a:pt x="2619" y="1936"/>
                  <a:pt x="2600" y="1977"/>
                  <a:pt x="2579" y="2017"/>
                </a:cubicBezTo>
                <a:cubicBezTo>
                  <a:pt x="2558" y="2056"/>
                  <a:pt x="2535" y="2095"/>
                  <a:pt x="2510" y="2132"/>
                </a:cubicBezTo>
                <a:cubicBezTo>
                  <a:pt x="2485" y="2169"/>
                  <a:pt x="2458" y="2205"/>
                  <a:pt x="2430" y="2240"/>
                </a:cubicBezTo>
                <a:cubicBezTo>
                  <a:pt x="2401" y="2274"/>
                  <a:pt x="2371" y="2308"/>
                  <a:pt x="2339" y="2339"/>
                </a:cubicBezTo>
                <a:cubicBezTo>
                  <a:pt x="2308" y="2371"/>
                  <a:pt x="2274" y="2401"/>
                  <a:pt x="2240" y="2430"/>
                </a:cubicBezTo>
                <a:cubicBezTo>
                  <a:pt x="2205" y="2458"/>
                  <a:pt x="2169" y="2485"/>
                  <a:pt x="2132" y="2510"/>
                </a:cubicBezTo>
                <a:cubicBezTo>
                  <a:pt x="2094" y="2535"/>
                  <a:pt x="2056" y="2558"/>
                  <a:pt x="2016" y="2579"/>
                </a:cubicBezTo>
                <a:cubicBezTo>
                  <a:pt x="1977" y="2600"/>
                  <a:pt x="1936" y="2619"/>
                  <a:pt x="1895" y="2636"/>
                </a:cubicBezTo>
                <a:cubicBezTo>
                  <a:pt x="1854" y="2653"/>
                  <a:pt x="1811" y="2668"/>
                  <a:pt x="1768" y="2681"/>
                </a:cubicBezTo>
                <a:cubicBezTo>
                  <a:pt x="1725" y="2695"/>
                  <a:pt x="1682" y="2705"/>
                  <a:pt x="1638" y="2714"/>
                </a:cubicBezTo>
                <a:cubicBezTo>
                  <a:pt x="1594" y="2723"/>
                  <a:pt x="1549" y="2729"/>
                  <a:pt x="1504" y="2734"/>
                </a:cubicBezTo>
                <a:cubicBezTo>
                  <a:pt x="1459" y="2738"/>
                  <a:pt x="1415" y="2740"/>
                  <a:pt x="1370" y="2740"/>
                </a:cubicBezTo>
                <a:cubicBezTo>
                  <a:pt x="1325" y="2740"/>
                  <a:pt x="1280" y="2738"/>
                  <a:pt x="1236" y="2734"/>
                </a:cubicBezTo>
                <a:cubicBezTo>
                  <a:pt x="1191" y="2729"/>
                  <a:pt x="1147" y="2723"/>
                  <a:pt x="1103" y="2714"/>
                </a:cubicBezTo>
                <a:cubicBezTo>
                  <a:pt x="1059" y="2705"/>
                  <a:pt x="1015" y="2695"/>
                  <a:pt x="972" y="2681"/>
                </a:cubicBezTo>
                <a:cubicBezTo>
                  <a:pt x="929" y="2668"/>
                  <a:pt x="887" y="2653"/>
                  <a:pt x="846" y="2636"/>
                </a:cubicBezTo>
                <a:cubicBezTo>
                  <a:pt x="804" y="2619"/>
                  <a:pt x="764" y="2600"/>
                  <a:pt x="724" y="2579"/>
                </a:cubicBezTo>
                <a:cubicBezTo>
                  <a:pt x="685" y="2558"/>
                  <a:pt x="646" y="2535"/>
                  <a:pt x="609" y="2510"/>
                </a:cubicBezTo>
                <a:cubicBezTo>
                  <a:pt x="572" y="2485"/>
                  <a:pt x="536" y="2458"/>
                  <a:pt x="501" y="2430"/>
                </a:cubicBezTo>
                <a:cubicBezTo>
                  <a:pt x="466" y="2401"/>
                  <a:pt x="433" y="2371"/>
                  <a:pt x="401" y="2339"/>
                </a:cubicBezTo>
                <a:cubicBezTo>
                  <a:pt x="370" y="2308"/>
                  <a:pt x="340" y="2274"/>
                  <a:pt x="311" y="2240"/>
                </a:cubicBezTo>
                <a:cubicBezTo>
                  <a:pt x="283" y="2205"/>
                  <a:pt x="256" y="2169"/>
                  <a:pt x="231" y="2132"/>
                </a:cubicBezTo>
                <a:cubicBezTo>
                  <a:pt x="206" y="2095"/>
                  <a:pt x="183" y="2056"/>
                  <a:pt x="162" y="2017"/>
                </a:cubicBezTo>
                <a:cubicBezTo>
                  <a:pt x="141" y="1977"/>
                  <a:pt x="122" y="1936"/>
                  <a:pt x="105" y="1895"/>
                </a:cubicBezTo>
                <a:cubicBezTo>
                  <a:pt x="87" y="1854"/>
                  <a:pt x="72" y="1811"/>
                  <a:pt x="59" y="1768"/>
                </a:cubicBezTo>
                <a:cubicBezTo>
                  <a:pt x="46" y="1726"/>
                  <a:pt x="35" y="1682"/>
                  <a:pt x="27" y="1638"/>
                </a:cubicBezTo>
                <a:cubicBezTo>
                  <a:pt x="18" y="1594"/>
                  <a:pt x="11" y="1550"/>
                  <a:pt x="7" y="1505"/>
                </a:cubicBezTo>
                <a:cubicBezTo>
                  <a:pt x="2" y="1461"/>
                  <a:pt x="0" y="1416"/>
                  <a:pt x="0" y="1371"/>
                </a:cubicBezTo>
                <a:cubicBezTo>
                  <a:pt x="0" y="1326"/>
                  <a:pt x="2" y="1281"/>
                  <a:pt x="7" y="1237"/>
                </a:cubicBezTo>
                <a:cubicBezTo>
                  <a:pt x="11" y="1192"/>
                  <a:pt x="18" y="1148"/>
                  <a:pt x="27" y="1103"/>
                </a:cubicBezTo>
                <a:cubicBezTo>
                  <a:pt x="35" y="1059"/>
                  <a:pt x="46" y="1015"/>
                  <a:pt x="59" y="972"/>
                </a:cubicBezTo>
                <a:cubicBezTo>
                  <a:pt x="72" y="929"/>
                  <a:pt x="87" y="887"/>
                  <a:pt x="105" y="846"/>
                </a:cubicBezTo>
                <a:cubicBezTo>
                  <a:pt x="122" y="804"/>
                  <a:pt x="141" y="764"/>
                  <a:pt x="162" y="724"/>
                </a:cubicBezTo>
                <a:cubicBezTo>
                  <a:pt x="183" y="685"/>
                  <a:pt x="206" y="646"/>
                  <a:pt x="231" y="609"/>
                </a:cubicBezTo>
                <a:cubicBezTo>
                  <a:pt x="256" y="572"/>
                  <a:pt x="283" y="536"/>
                  <a:pt x="311" y="501"/>
                </a:cubicBezTo>
                <a:cubicBezTo>
                  <a:pt x="340" y="466"/>
                  <a:pt x="370" y="433"/>
                  <a:pt x="401" y="401"/>
                </a:cubicBezTo>
                <a:cubicBezTo>
                  <a:pt x="433" y="370"/>
                  <a:pt x="466" y="340"/>
                  <a:pt x="501" y="311"/>
                </a:cubicBezTo>
                <a:cubicBezTo>
                  <a:pt x="536" y="283"/>
                  <a:pt x="572" y="256"/>
                  <a:pt x="609" y="231"/>
                </a:cubicBezTo>
                <a:cubicBezTo>
                  <a:pt x="646" y="206"/>
                  <a:pt x="685" y="183"/>
                  <a:pt x="724" y="162"/>
                </a:cubicBezTo>
                <a:cubicBezTo>
                  <a:pt x="764" y="141"/>
                  <a:pt x="804" y="122"/>
                  <a:pt x="846" y="105"/>
                </a:cubicBezTo>
                <a:cubicBezTo>
                  <a:pt x="887" y="87"/>
                  <a:pt x="929" y="72"/>
                  <a:pt x="972" y="59"/>
                </a:cubicBezTo>
                <a:cubicBezTo>
                  <a:pt x="1015" y="46"/>
                  <a:pt x="1059" y="35"/>
                  <a:pt x="1103" y="27"/>
                </a:cubicBezTo>
                <a:cubicBezTo>
                  <a:pt x="1147" y="18"/>
                  <a:pt x="1191" y="11"/>
                  <a:pt x="1236" y="7"/>
                </a:cubicBezTo>
                <a:cubicBezTo>
                  <a:pt x="1280" y="3"/>
                  <a:pt x="1325" y="0"/>
                  <a:pt x="1370" y="0"/>
                </a:cubicBezTo>
                <a:cubicBezTo>
                  <a:pt x="1415" y="0"/>
                  <a:pt x="1459" y="3"/>
                  <a:pt x="1504" y="7"/>
                </a:cubicBezTo>
                <a:cubicBezTo>
                  <a:pt x="1549" y="11"/>
                  <a:pt x="1594" y="18"/>
                  <a:pt x="1638" y="27"/>
                </a:cubicBezTo>
                <a:cubicBezTo>
                  <a:pt x="1682" y="35"/>
                  <a:pt x="1725" y="46"/>
                  <a:pt x="1768" y="59"/>
                </a:cubicBezTo>
                <a:cubicBezTo>
                  <a:pt x="1811" y="72"/>
                  <a:pt x="1854" y="87"/>
                  <a:pt x="1895" y="105"/>
                </a:cubicBezTo>
                <a:cubicBezTo>
                  <a:pt x="1936" y="122"/>
                  <a:pt x="1977" y="141"/>
                  <a:pt x="2016" y="162"/>
                </a:cubicBezTo>
                <a:cubicBezTo>
                  <a:pt x="2056" y="183"/>
                  <a:pt x="2094" y="206"/>
                  <a:pt x="2132" y="231"/>
                </a:cubicBezTo>
                <a:cubicBezTo>
                  <a:pt x="2169" y="256"/>
                  <a:pt x="2205" y="283"/>
                  <a:pt x="2240" y="311"/>
                </a:cubicBezTo>
                <a:cubicBezTo>
                  <a:pt x="2274" y="340"/>
                  <a:pt x="2308" y="370"/>
                  <a:pt x="2339" y="401"/>
                </a:cubicBezTo>
                <a:cubicBezTo>
                  <a:pt x="2371" y="433"/>
                  <a:pt x="2401" y="466"/>
                  <a:pt x="2430" y="501"/>
                </a:cubicBezTo>
                <a:cubicBezTo>
                  <a:pt x="2458" y="536"/>
                  <a:pt x="2485" y="572"/>
                  <a:pt x="2510" y="609"/>
                </a:cubicBezTo>
                <a:cubicBezTo>
                  <a:pt x="2535" y="646"/>
                  <a:pt x="2558" y="685"/>
                  <a:pt x="2579" y="724"/>
                </a:cubicBezTo>
                <a:cubicBezTo>
                  <a:pt x="2600" y="764"/>
                  <a:pt x="2619" y="804"/>
                  <a:pt x="2636" y="846"/>
                </a:cubicBezTo>
                <a:cubicBezTo>
                  <a:pt x="2653" y="887"/>
                  <a:pt x="2668" y="929"/>
                  <a:pt x="2681" y="972"/>
                </a:cubicBezTo>
                <a:cubicBezTo>
                  <a:pt x="2694" y="1015"/>
                  <a:pt x="2705" y="1059"/>
                  <a:pt x="2714" y="1103"/>
                </a:cubicBezTo>
                <a:cubicBezTo>
                  <a:pt x="2723" y="1148"/>
                  <a:pt x="2729" y="1192"/>
                  <a:pt x="2734" y="1237"/>
                </a:cubicBezTo>
                <a:cubicBezTo>
                  <a:pt x="2738" y="1281"/>
                  <a:pt x="2740" y="1326"/>
                  <a:pt x="2740" y="1371"/>
                </a:cubicBezTo>
                <a:close/>
              </a:path>
            </a:pathLst>
          </a:custGeom>
          <a:solidFill>
            <a:srgbClr val="4DA6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31" name="任意多边形: 形状 730"/>
          <p:cNvSpPr/>
          <p:nvPr/>
        </p:nvSpPr>
        <p:spPr>
          <a:xfrm>
            <a:off x="4854960" y="5013720"/>
            <a:ext cx="986400" cy="986400"/>
          </a:xfrm>
          <a:custGeom>
            <a:avLst/>
            <a:gdLst/>
            <a:ahLst/>
            <a:cxnLst/>
            <a:rect l="0" t="0" r="r" b="b"/>
            <a:pathLst>
              <a:path w="2740" h="2740" fill="none">
                <a:moveTo>
                  <a:pt x="2740" y="1371"/>
                </a:moveTo>
                <a:cubicBezTo>
                  <a:pt x="2740" y="1416"/>
                  <a:pt x="2738" y="1461"/>
                  <a:pt x="2734" y="1505"/>
                </a:cubicBezTo>
                <a:cubicBezTo>
                  <a:pt x="2729" y="1550"/>
                  <a:pt x="2723" y="1594"/>
                  <a:pt x="2714" y="1638"/>
                </a:cubicBezTo>
                <a:cubicBezTo>
                  <a:pt x="2705" y="1682"/>
                  <a:pt x="2694" y="1726"/>
                  <a:pt x="2681" y="1768"/>
                </a:cubicBezTo>
                <a:cubicBezTo>
                  <a:pt x="2668" y="1811"/>
                  <a:pt x="2653" y="1854"/>
                  <a:pt x="2636" y="1895"/>
                </a:cubicBezTo>
                <a:cubicBezTo>
                  <a:pt x="2619" y="1936"/>
                  <a:pt x="2600" y="1977"/>
                  <a:pt x="2579" y="2017"/>
                </a:cubicBezTo>
                <a:cubicBezTo>
                  <a:pt x="2558" y="2056"/>
                  <a:pt x="2535" y="2095"/>
                  <a:pt x="2510" y="2132"/>
                </a:cubicBezTo>
                <a:cubicBezTo>
                  <a:pt x="2485" y="2169"/>
                  <a:pt x="2458" y="2205"/>
                  <a:pt x="2430" y="2240"/>
                </a:cubicBezTo>
                <a:cubicBezTo>
                  <a:pt x="2401" y="2274"/>
                  <a:pt x="2371" y="2308"/>
                  <a:pt x="2339" y="2339"/>
                </a:cubicBezTo>
                <a:cubicBezTo>
                  <a:pt x="2308" y="2371"/>
                  <a:pt x="2274" y="2401"/>
                  <a:pt x="2240" y="2430"/>
                </a:cubicBezTo>
                <a:cubicBezTo>
                  <a:pt x="2205" y="2458"/>
                  <a:pt x="2169" y="2485"/>
                  <a:pt x="2132" y="2510"/>
                </a:cubicBezTo>
                <a:cubicBezTo>
                  <a:pt x="2094" y="2535"/>
                  <a:pt x="2056" y="2558"/>
                  <a:pt x="2016" y="2579"/>
                </a:cubicBezTo>
                <a:cubicBezTo>
                  <a:pt x="1977" y="2600"/>
                  <a:pt x="1936" y="2619"/>
                  <a:pt x="1895" y="2636"/>
                </a:cubicBezTo>
                <a:cubicBezTo>
                  <a:pt x="1854" y="2653"/>
                  <a:pt x="1811" y="2668"/>
                  <a:pt x="1768" y="2681"/>
                </a:cubicBezTo>
                <a:cubicBezTo>
                  <a:pt x="1725" y="2695"/>
                  <a:pt x="1682" y="2705"/>
                  <a:pt x="1638" y="2714"/>
                </a:cubicBezTo>
                <a:cubicBezTo>
                  <a:pt x="1594" y="2723"/>
                  <a:pt x="1549" y="2729"/>
                  <a:pt x="1504" y="2734"/>
                </a:cubicBezTo>
                <a:cubicBezTo>
                  <a:pt x="1459" y="2738"/>
                  <a:pt x="1415" y="2740"/>
                  <a:pt x="1370" y="2740"/>
                </a:cubicBezTo>
                <a:cubicBezTo>
                  <a:pt x="1325" y="2740"/>
                  <a:pt x="1280" y="2738"/>
                  <a:pt x="1236" y="2734"/>
                </a:cubicBezTo>
                <a:cubicBezTo>
                  <a:pt x="1191" y="2729"/>
                  <a:pt x="1147" y="2723"/>
                  <a:pt x="1103" y="2714"/>
                </a:cubicBezTo>
                <a:cubicBezTo>
                  <a:pt x="1059" y="2705"/>
                  <a:pt x="1015" y="2695"/>
                  <a:pt x="972" y="2681"/>
                </a:cubicBezTo>
                <a:cubicBezTo>
                  <a:pt x="929" y="2668"/>
                  <a:pt x="887" y="2653"/>
                  <a:pt x="846" y="2636"/>
                </a:cubicBezTo>
                <a:cubicBezTo>
                  <a:pt x="804" y="2619"/>
                  <a:pt x="764" y="2600"/>
                  <a:pt x="724" y="2579"/>
                </a:cubicBezTo>
                <a:cubicBezTo>
                  <a:pt x="685" y="2558"/>
                  <a:pt x="646" y="2535"/>
                  <a:pt x="609" y="2510"/>
                </a:cubicBezTo>
                <a:cubicBezTo>
                  <a:pt x="572" y="2485"/>
                  <a:pt x="536" y="2458"/>
                  <a:pt x="501" y="2430"/>
                </a:cubicBezTo>
                <a:cubicBezTo>
                  <a:pt x="466" y="2401"/>
                  <a:pt x="433" y="2371"/>
                  <a:pt x="401" y="2339"/>
                </a:cubicBezTo>
                <a:cubicBezTo>
                  <a:pt x="370" y="2308"/>
                  <a:pt x="340" y="2274"/>
                  <a:pt x="311" y="2240"/>
                </a:cubicBezTo>
                <a:cubicBezTo>
                  <a:pt x="283" y="2205"/>
                  <a:pt x="256" y="2169"/>
                  <a:pt x="231" y="2132"/>
                </a:cubicBezTo>
                <a:cubicBezTo>
                  <a:pt x="206" y="2095"/>
                  <a:pt x="183" y="2056"/>
                  <a:pt x="162" y="2017"/>
                </a:cubicBezTo>
                <a:cubicBezTo>
                  <a:pt x="141" y="1977"/>
                  <a:pt x="122" y="1936"/>
                  <a:pt x="105" y="1895"/>
                </a:cubicBezTo>
                <a:cubicBezTo>
                  <a:pt x="87" y="1854"/>
                  <a:pt x="72" y="1811"/>
                  <a:pt x="59" y="1768"/>
                </a:cubicBezTo>
                <a:cubicBezTo>
                  <a:pt x="46" y="1726"/>
                  <a:pt x="35" y="1682"/>
                  <a:pt x="27" y="1638"/>
                </a:cubicBezTo>
                <a:cubicBezTo>
                  <a:pt x="18" y="1594"/>
                  <a:pt x="11" y="1550"/>
                  <a:pt x="7" y="1505"/>
                </a:cubicBezTo>
                <a:cubicBezTo>
                  <a:pt x="2" y="1461"/>
                  <a:pt x="0" y="1416"/>
                  <a:pt x="0" y="1371"/>
                </a:cubicBezTo>
                <a:cubicBezTo>
                  <a:pt x="0" y="1326"/>
                  <a:pt x="2" y="1281"/>
                  <a:pt x="7" y="1237"/>
                </a:cubicBezTo>
                <a:cubicBezTo>
                  <a:pt x="11" y="1192"/>
                  <a:pt x="18" y="1148"/>
                  <a:pt x="27" y="1103"/>
                </a:cubicBezTo>
                <a:cubicBezTo>
                  <a:pt x="35" y="1059"/>
                  <a:pt x="46" y="1015"/>
                  <a:pt x="59" y="972"/>
                </a:cubicBezTo>
                <a:cubicBezTo>
                  <a:pt x="72" y="929"/>
                  <a:pt x="87" y="887"/>
                  <a:pt x="105" y="846"/>
                </a:cubicBezTo>
                <a:cubicBezTo>
                  <a:pt x="122" y="804"/>
                  <a:pt x="141" y="764"/>
                  <a:pt x="162" y="724"/>
                </a:cubicBezTo>
                <a:cubicBezTo>
                  <a:pt x="183" y="685"/>
                  <a:pt x="206" y="646"/>
                  <a:pt x="231" y="609"/>
                </a:cubicBezTo>
                <a:cubicBezTo>
                  <a:pt x="256" y="572"/>
                  <a:pt x="283" y="536"/>
                  <a:pt x="311" y="501"/>
                </a:cubicBezTo>
                <a:cubicBezTo>
                  <a:pt x="340" y="466"/>
                  <a:pt x="370" y="433"/>
                  <a:pt x="401" y="401"/>
                </a:cubicBezTo>
                <a:cubicBezTo>
                  <a:pt x="433" y="370"/>
                  <a:pt x="466" y="340"/>
                  <a:pt x="501" y="311"/>
                </a:cubicBezTo>
                <a:cubicBezTo>
                  <a:pt x="536" y="283"/>
                  <a:pt x="572" y="256"/>
                  <a:pt x="609" y="231"/>
                </a:cubicBezTo>
                <a:cubicBezTo>
                  <a:pt x="646" y="206"/>
                  <a:pt x="685" y="183"/>
                  <a:pt x="724" y="162"/>
                </a:cubicBezTo>
                <a:cubicBezTo>
                  <a:pt x="764" y="141"/>
                  <a:pt x="804" y="122"/>
                  <a:pt x="846" y="105"/>
                </a:cubicBezTo>
                <a:cubicBezTo>
                  <a:pt x="887" y="87"/>
                  <a:pt x="929" y="72"/>
                  <a:pt x="972" y="59"/>
                </a:cubicBezTo>
                <a:cubicBezTo>
                  <a:pt x="1015" y="46"/>
                  <a:pt x="1059" y="35"/>
                  <a:pt x="1103" y="27"/>
                </a:cubicBezTo>
                <a:cubicBezTo>
                  <a:pt x="1147" y="18"/>
                  <a:pt x="1191" y="11"/>
                  <a:pt x="1236" y="7"/>
                </a:cubicBezTo>
                <a:cubicBezTo>
                  <a:pt x="1280" y="3"/>
                  <a:pt x="1325" y="0"/>
                  <a:pt x="1370" y="0"/>
                </a:cubicBezTo>
                <a:cubicBezTo>
                  <a:pt x="1415" y="0"/>
                  <a:pt x="1459" y="3"/>
                  <a:pt x="1504" y="7"/>
                </a:cubicBezTo>
                <a:cubicBezTo>
                  <a:pt x="1549" y="11"/>
                  <a:pt x="1594" y="18"/>
                  <a:pt x="1638" y="27"/>
                </a:cubicBezTo>
                <a:cubicBezTo>
                  <a:pt x="1682" y="35"/>
                  <a:pt x="1725" y="46"/>
                  <a:pt x="1768" y="59"/>
                </a:cubicBezTo>
                <a:cubicBezTo>
                  <a:pt x="1811" y="72"/>
                  <a:pt x="1854" y="87"/>
                  <a:pt x="1895" y="105"/>
                </a:cubicBezTo>
                <a:cubicBezTo>
                  <a:pt x="1936" y="122"/>
                  <a:pt x="1977" y="141"/>
                  <a:pt x="2016" y="162"/>
                </a:cubicBezTo>
                <a:cubicBezTo>
                  <a:pt x="2056" y="183"/>
                  <a:pt x="2094" y="206"/>
                  <a:pt x="2132" y="231"/>
                </a:cubicBezTo>
                <a:cubicBezTo>
                  <a:pt x="2169" y="256"/>
                  <a:pt x="2205" y="283"/>
                  <a:pt x="2240" y="311"/>
                </a:cubicBezTo>
                <a:cubicBezTo>
                  <a:pt x="2274" y="340"/>
                  <a:pt x="2308" y="370"/>
                  <a:pt x="2339" y="401"/>
                </a:cubicBezTo>
                <a:cubicBezTo>
                  <a:pt x="2371" y="433"/>
                  <a:pt x="2401" y="466"/>
                  <a:pt x="2430" y="501"/>
                </a:cubicBezTo>
                <a:cubicBezTo>
                  <a:pt x="2458" y="536"/>
                  <a:pt x="2485" y="572"/>
                  <a:pt x="2510" y="609"/>
                </a:cubicBezTo>
                <a:cubicBezTo>
                  <a:pt x="2535" y="646"/>
                  <a:pt x="2558" y="685"/>
                  <a:pt x="2579" y="724"/>
                </a:cubicBezTo>
                <a:cubicBezTo>
                  <a:pt x="2600" y="764"/>
                  <a:pt x="2619" y="804"/>
                  <a:pt x="2636" y="846"/>
                </a:cubicBezTo>
                <a:cubicBezTo>
                  <a:pt x="2653" y="887"/>
                  <a:pt x="2668" y="929"/>
                  <a:pt x="2681" y="972"/>
                </a:cubicBezTo>
                <a:cubicBezTo>
                  <a:pt x="2694" y="1015"/>
                  <a:pt x="2705" y="1059"/>
                  <a:pt x="2714" y="1103"/>
                </a:cubicBezTo>
                <a:cubicBezTo>
                  <a:pt x="2723" y="1148"/>
                  <a:pt x="2729" y="1192"/>
                  <a:pt x="2734" y="1237"/>
                </a:cubicBezTo>
                <a:cubicBezTo>
                  <a:pt x="2738" y="1281"/>
                  <a:pt x="2740" y="1326"/>
                  <a:pt x="2740" y="1371"/>
                </a:cubicBezTo>
              </a:path>
            </a:pathLst>
          </a:custGeom>
          <a:ln w="16560">
            <a:solidFill>
              <a:srgbClr val="4DA6FF"/>
            </a:solidFill>
            <a:miter/>
          </a:ln>
        </p:spPr>
        <p:txBody>
          <a:bodyPr lIns="8280" tIns="8280" rIns="8280" bIns="8280" anchor="t">
            <a:noAutofit/>
          </a:bodyPr>
          <a:lstStyle/>
          <a:p>
            <a:endParaRPr lang="en-US" sz="2400" b="0" u="none" strike="noStrike">
              <a:solidFill>
                <a:srgbClr val="000000"/>
              </a:solidFill>
              <a:effectLst/>
              <a:uFillTx/>
              <a:latin typeface="Times New Roman"/>
            </a:endParaRPr>
          </a:p>
        </p:txBody>
      </p:sp>
      <p:pic>
        <p:nvPicPr>
          <p:cNvPr id="732" name="图片 731"/>
          <p:cNvPicPr/>
          <p:nvPr/>
        </p:nvPicPr>
        <p:blipFill>
          <a:blip r:embed="rId16"/>
          <a:stretch/>
        </p:blipFill>
        <p:spPr>
          <a:xfrm>
            <a:off x="5222880" y="5306400"/>
            <a:ext cx="250200" cy="200160"/>
          </a:xfrm>
          <a:prstGeom prst="rect">
            <a:avLst/>
          </a:prstGeom>
          <a:noFill/>
          <a:ln w="0">
            <a:noFill/>
          </a:ln>
        </p:spPr>
      </p:pic>
      <p:sp>
        <p:nvSpPr>
          <p:cNvPr id="733" name="文本框 732"/>
          <p:cNvSpPr txBox="1"/>
          <p:nvPr/>
        </p:nvSpPr>
        <p:spPr>
          <a:xfrm>
            <a:off x="5147640" y="4825440"/>
            <a:ext cx="403200" cy="128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WenQuanYiZenHei"/>
                <a:ea typeface="WenQuanYiZenHei"/>
              </a:rPr>
              <a:t>情感检测</a:t>
            </a:r>
            <a:endParaRPr lang="en-US" sz="790" b="0" u="none" strike="noStrike">
              <a:solidFill>
                <a:srgbClr val="000000"/>
              </a:solidFill>
              <a:effectLst/>
              <a:uFillTx/>
              <a:latin typeface="Times New Roman"/>
            </a:endParaRPr>
          </a:p>
        </p:txBody>
      </p:sp>
      <p:sp>
        <p:nvSpPr>
          <p:cNvPr id="734" name="任意多边形: 形状 733"/>
          <p:cNvSpPr/>
          <p:nvPr/>
        </p:nvSpPr>
        <p:spPr>
          <a:xfrm>
            <a:off x="6835680" y="4637880"/>
            <a:ext cx="986400" cy="986400"/>
          </a:xfrm>
          <a:custGeom>
            <a:avLst/>
            <a:gdLst/>
            <a:ahLst/>
            <a:cxnLst/>
            <a:rect l="0" t="0" r="r" b="b"/>
            <a:pathLst>
              <a:path w="2740" h="2740">
                <a:moveTo>
                  <a:pt x="2740" y="1369"/>
                </a:moveTo>
                <a:cubicBezTo>
                  <a:pt x="2740" y="1414"/>
                  <a:pt x="2738" y="1459"/>
                  <a:pt x="2733" y="1504"/>
                </a:cubicBezTo>
                <a:cubicBezTo>
                  <a:pt x="2729" y="1548"/>
                  <a:pt x="2722" y="1593"/>
                  <a:pt x="2714" y="1637"/>
                </a:cubicBezTo>
                <a:cubicBezTo>
                  <a:pt x="2705" y="1680"/>
                  <a:pt x="2694" y="1724"/>
                  <a:pt x="2681" y="1767"/>
                </a:cubicBezTo>
                <a:cubicBezTo>
                  <a:pt x="2668" y="1810"/>
                  <a:pt x="2653" y="1852"/>
                  <a:pt x="2636" y="1893"/>
                </a:cubicBezTo>
                <a:cubicBezTo>
                  <a:pt x="2618" y="1935"/>
                  <a:pt x="2599" y="1975"/>
                  <a:pt x="2578" y="2015"/>
                </a:cubicBezTo>
                <a:cubicBezTo>
                  <a:pt x="2557" y="2054"/>
                  <a:pt x="2534" y="2093"/>
                  <a:pt x="2509" y="2130"/>
                </a:cubicBezTo>
                <a:cubicBezTo>
                  <a:pt x="2484" y="2168"/>
                  <a:pt x="2457" y="2204"/>
                  <a:pt x="2429" y="2239"/>
                </a:cubicBezTo>
                <a:cubicBezTo>
                  <a:pt x="2401" y="2274"/>
                  <a:pt x="2370" y="2307"/>
                  <a:pt x="2339" y="2339"/>
                </a:cubicBezTo>
                <a:cubicBezTo>
                  <a:pt x="2307" y="2370"/>
                  <a:pt x="2274" y="2401"/>
                  <a:pt x="2239" y="2429"/>
                </a:cubicBezTo>
                <a:cubicBezTo>
                  <a:pt x="2205" y="2457"/>
                  <a:pt x="2169" y="2484"/>
                  <a:pt x="2131" y="2509"/>
                </a:cubicBezTo>
                <a:cubicBezTo>
                  <a:pt x="2094" y="2534"/>
                  <a:pt x="2056" y="2557"/>
                  <a:pt x="2016" y="2578"/>
                </a:cubicBezTo>
                <a:cubicBezTo>
                  <a:pt x="1976" y="2599"/>
                  <a:pt x="1936" y="2618"/>
                  <a:pt x="1894" y="2636"/>
                </a:cubicBezTo>
                <a:cubicBezTo>
                  <a:pt x="1853" y="2653"/>
                  <a:pt x="1811" y="2668"/>
                  <a:pt x="1768" y="2681"/>
                </a:cubicBezTo>
                <a:cubicBezTo>
                  <a:pt x="1725" y="2694"/>
                  <a:pt x="1682" y="2705"/>
                  <a:pt x="1638" y="2714"/>
                </a:cubicBezTo>
                <a:cubicBezTo>
                  <a:pt x="1594" y="2722"/>
                  <a:pt x="1548" y="2729"/>
                  <a:pt x="1504" y="2733"/>
                </a:cubicBezTo>
                <a:cubicBezTo>
                  <a:pt x="1459" y="2738"/>
                  <a:pt x="1414" y="2740"/>
                  <a:pt x="1369" y="2740"/>
                </a:cubicBezTo>
                <a:cubicBezTo>
                  <a:pt x="1324" y="2740"/>
                  <a:pt x="1280" y="2738"/>
                  <a:pt x="1235" y="2733"/>
                </a:cubicBezTo>
                <a:cubicBezTo>
                  <a:pt x="1190" y="2729"/>
                  <a:pt x="1146" y="2722"/>
                  <a:pt x="1102" y="2714"/>
                </a:cubicBezTo>
                <a:cubicBezTo>
                  <a:pt x="1058" y="2705"/>
                  <a:pt x="1015" y="2694"/>
                  <a:pt x="972" y="2681"/>
                </a:cubicBezTo>
                <a:cubicBezTo>
                  <a:pt x="929" y="2668"/>
                  <a:pt x="887" y="2653"/>
                  <a:pt x="845" y="2636"/>
                </a:cubicBezTo>
                <a:cubicBezTo>
                  <a:pt x="804" y="2618"/>
                  <a:pt x="763" y="2599"/>
                  <a:pt x="724" y="2578"/>
                </a:cubicBezTo>
                <a:cubicBezTo>
                  <a:pt x="684" y="2557"/>
                  <a:pt x="646" y="2534"/>
                  <a:pt x="608" y="2509"/>
                </a:cubicBezTo>
                <a:cubicBezTo>
                  <a:pt x="571" y="2484"/>
                  <a:pt x="535" y="2457"/>
                  <a:pt x="501" y="2429"/>
                </a:cubicBezTo>
                <a:cubicBezTo>
                  <a:pt x="466" y="2401"/>
                  <a:pt x="433" y="2370"/>
                  <a:pt x="401" y="2339"/>
                </a:cubicBezTo>
                <a:cubicBezTo>
                  <a:pt x="369" y="2307"/>
                  <a:pt x="339" y="2274"/>
                  <a:pt x="311" y="2239"/>
                </a:cubicBezTo>
                <a:cubicBezTo>
                  <a:pt x="282" y="2204"/>
                  <a:pt x="256" y="2168"/>
                  <a:pt x="231" y="2130"/>
                </a:cubicBezTo>
                <a:cubicBezTo>
                  <a:pt x="206" y="2093"/>
                  <a:pt x="183" y="2054"/>
                  <a:pt x="161" y="2015"/>
                </a:cubicBezTo>
                <a:cubicBezTo>
                  <a:pt x="140" y="1975"/>
                  <a:pt x="121" y="1935"/>
                  <a:pt x="104" y="1893"/>
                </a:cubicBezTo>
                <a:cubicBezTo>
                  <a:pt x="87" y="1852"/>
                  <a:pt x="72" y="1810"/>
                  <a:pt x="59" y="1767"/>
                </a:cubicBezTo>
                <a:cubicBezTo>
                  <a:pt x="46" y="1724"/>
                  <a:pt x="35" y="1680"/>
                  <a:pt x="26" y="1637"/>
                </a:cubicBezTo>
                <a:cubicBezTo>
                  <a:pt x="17" y="1593"/>
                  <a:pt x="11" y="1548"/>
                  <a:pt x="6" y="1504"/>
                </a:cubicBezTo>
                <a:cubicBezTo>
                  <a:pt x="2" y="1459"/>
                  <a:pt x="0" y="1414"/>
                  <a:pt x="0" y="1369"/>
                </a:cubicBezTo>
                <a:cubicBezTo>
                  <a:pt x="0" y="1324"/>
                  <a:pt x="2" y="1280"/>
                  <a:pt x="6" y="1235"/>
                </a:cubicBezTo>
                <a:cubicBezTo>
                  <a:pt x="11" y="1190"/>
                  <a:pt x="17" y="1146"/>
                  <a:pt x="26" y="1102"/>
                </a:cubicBezTo>
                <a:cubicBezTo>
                  <a:pt x="35" y="1058"/>
                  <a:pt x="46" y="1015"/>
                  <a:pt x="59" y="972"/>
                </a:cubicBezTo>
                <a:cubicBezTo>
                  <a:pt x="72" y="929"/>
                  <a:pt x="87" y="887"/>
                  <a:pt x="104" y="845"/>
                </a:cubicBezTo>
                <a:cubicBezTo>
                  <a:pt x="121" y="804"/>
                  <a:pt x="140" y="763"/>
                  <a:pt x="161" y="724"/>
                </a:cubicBezTo>
                <a:cubicBezTo>
                  <a:pt x="183" y="684"/>
                  <a:pt x="206" y="646"/>
                  <a:pt x="231" y="608"/>
                </a:cubicBezTo>
                <a:cubicBezTo>
                  <a:pt x="256" y="571"/>
                  <a:pt x="282" y="535"/>
                  <a:pt x="311" y="500"/>
                </a:cubicBezTo>
                <a:cubicBezTo>
                  <a:pt x="339" y="466"/>
                  <a:pt x="369" y="433"/>
                  <a:pt x="401" y="401"/>
                </a:cubicBezTo>
                <a:cubicBezTo>
                  <a:pt x="433" y="369"/>
                  <a:pt x="466" y="339"/>
                  <a:pt x="501" y="311"/>
                </a:cubicBezTo>
                <a:cubicBezTo>
                  <a:pt x="535" y="282"/>
                  <a:pt x="571" y="255"/>
                  <a:pt x="608" y="231"/>
                </a:cubicBezTo>
                <a:cubicBezTo>
                  <a:pt x="646" y="206"/>
                  <a:pt x="684" y="183"/>
                  <a:pt x="724" y="161"/>
                </a:cubicBezTo>
                <a:cubicBezTo>
                  <a:pt x="763" y="140"/>
                  <a:pt x="804" y="121"/>
                  <a:pt x="845" y="104"/>
                </a:cubicBezTo>
                <a:cubicBezTo>
                  <a:pt x="887" y="87"/>
                  <a:pt x="929" y="72"/>
                  <a:pt x="972" y="59"/>
                </a:cubicBezTo>
                <a:cubicBezTo>
                  <a:pt x="1015" y="46"/>
                  <a:pt x="1058" y="35"/>
                  <a:pt x="1102" y="26"/>
                </a:cubicBezTo>
                <a:cubicBezTo>
                  <a:pt x="1146" y="17"/>
                  <a:pt x="1190" y="11"/>
                  <a:pt x="1235" y="6"/>
                </a:cubicBezTo>
                <a:cubicBezTo>
                  <a:pt x="1280" y="2"/>
                  <a:pt x="1324" y="0"/>
                  <a:pt x="1369" y="0"/>
                </a:cubicBezTo>
                <a:cubicBezTo>
                  <a:pt x="1414" y="0"/>
                  <a:pt x="1459" y="2"/>
                  <a:pt x="1504" y="6"/>
                </a:cubicBezTo>
                <a:cubicBezTo>
                  <a:pt x="1548" y="11"/>
                  <a:pt x="1594" y="17"/>
                  <a:pt x="1638" y="26"/>
                </a:cubicBezTo>
                <a:cubicBezTo>
                  <a:pt x="1682" y="35"/>
                  <a:pt x="1725" y="46"/>
                  <a:pt x="1768" y="59"/>
                </a:cubicBezTo>
                <a:cubicBezTo>
                  <a:pt x="1811" y="72"/>
                  <a:pt x="1853" y="87"/>
                  <a:pt x="1894" y="104"/>
                </a:cubicBezTo>
                <a:cubicBezTo>
                  <a:pt x="1936" y="121"/>
                  <a:pt x="1976" y="140"/>
                  <a:pt x="2016" y="161"/>
                </a:cubicBezTo>
                <a:cubicBezTo>
                  <a:pt x="2056" y="183"/>
                  <a:pt x="2094" y="206"/>
                  <a:pt x="2131" y="231"/>
                </a:cubicBezTo>
                <a:cubicBezTo>
                  <a:pt x="2169" y="255"/>
                  <a:pt x="2205" y="282"/>
                  <a:pt x="2239" y="311"/>
                </a:cubicBezTo>
                <a:cubicBezTo>
                  <a:pt x="2274" y="339"/>
                  <a:pt x="2307" y="369"/>
                  <a:pt x="2339" y="401"/>
                </a:cubicBezTo>
                <a:cubicBezTo>
                  <a:pt x="2370" y="433"/>
                  <a:pt x="2401" y="466"/>
                  <a:pt x="2429" y="500"/>
                </a:cubicBezTo>
                <a:cubicBezTo>
                  <a:pt x="2457" y="535"/>
                  <a:pt x="2484" y="571"/>
                  <a:pt x="2509" y="608"/>
                </a:cubicBezTo>
                <a:cubicBezTo>
                  <a:pt x="2534" y="646"/>
                  <a:pt x="2557" y="684"/>
                  <a:pt x="2578" y="724"/>
                </a:cubicBezTo>
                <a:cubicBezTo>
                  <a:pt x="2599" y="763"/>
                  <a:pt x="2618" y="804"/>
                  <a:pt x="2636" y="845"/>
                </a:cubicBezTo>
                <a:cubicBezTo>
                  <a:pt x="2653" y="887"/>
                  <a:pt x="2668" y="929"/>
                  <a:pt x="2681" y="972"/>
                </a:cubicBezTo>
                <a:cubicBezTo>
                  <a:pt x="2694" y="1015"/>
                  <a:pt x="2705" y="1058"/>
                  <a:pt x="2714" y="1102"/>
                </a:cubicBezTo>
                <a:cubicBezTo>
                  <a:pt x="2722" y="1146"/>
                  <a:pt x="2729" y="1190"/>
                  <a:pt x="2733" y="1235"/>
                </a:cubicBezTo>
                <a:cubicBezTo>
                  <a:pt x="2738" y="1280"/>
                  <a:pt x="2740" y="1324"/>
                  <a:pt x="2740" y="1369"/>
                </a:cubicBezTo>
                <a:close/>
              </a:path>
            </a:pathLst>
          </a:custGeom>
          <a:solidFill>
            <a:srgbClr val="4DA6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35" name="任意多边形: 形状 734"/>
          <p:cNvSpPr/>
          <p:nvPr/>
        </p:nvSpPr>
        <p:spPr>
          <a:xfrm>
            <a:off x="6835680" y="4637880"/>
            <a:ext cx="986400" cy="986400"/>
          </a:xfrm>
          <a:custGeom>
            <a:avLst/>
            <a:gdLst/>
            <a:ahLst/>
            <a:cxnLst/>
            <a:rect l="0" t="0" r="r" b="b"/>
            <a:pathLst>
              <a:path w="2740" h="2740" fill="none">
                <a:moveTo>
                  <a:pt x="2740" y="1369"/>
                </a:moveTo>
                <a:cubicBezTo>
                  <a:pt x="2740" y="1414"/>
                  <a:pt x="2738" y="1459"/>
                  <a:pt x="2733" y="1504"/>
                </a:cubicBezTo>
                <a:cubicBezTo>
                  <a:pt x="2729" y="1548"/>
                  <a:pt x="2722" y="1593"/>
                  <a:pt x="2714" y="1637"/>
                </a:cubicBezTo>
                <a:cubicBezTo>
                  <a:pt x="2705" y="1680"/>
                  <a:pt x="2694" y="1724"/>
                  <a:pt x="2681" y="1767"/>
                </a:cubicBezTo>
                <a:cubicBezTo>
                  <a:pt x="2668" y="1810"/>
                  <a:pt x="2653" y="1852"/>
                  <a:pt x="2636" y="1893"/>
                </a:cubicBezTo>
                <a:cubicBezTo>
                  <a:pt x="2618" y="1935"/>
                  <a:pt x="2599" y="1975"/>
                  <a:pt x="2578" y="2015"/>
                </a:cubicBezTo>
                <a:cubicBezTo>
                  <a:pt x="2557" y="2054"/>
                  <a:pt x="2534" y="2093"/>
                  <a:pt x="2509" y="2130"/>
                </a:cubicBezTo>
                <a:cubicBezTo>
                  <a:pt x="2484" y="2168"/>
                  <a:pt x="2457" y="2204"/>
                  <a:pt x="2429" y="2239"/>
                </a:cubicBezTo>
                <a:cubicBezTo>
                  <a:pt x="2401" y="2274"/>
                  <a:pt x="2370" y="2307"/>
                  <a:pt x="2339" y="2339"/>
                </a:cubicBezTo>
                <a:cubicBezTo>
                  <a:pt x="2307" y="2370"/>
                  <a:pt x="2274" y="2401"/>
                  <a:pt x="2239" y="2429"/>
                </a:cubicBezTo>
                <a:cubicBezTo>
                  <a:pt x="2205" y="2457"/>
                  <a:pt x="2169" y="2484"/>
                  <a:pt x="2131" y="2509"/>
                </a:cubicBezTo>
                <a:cubicBezTo>
                  <a:pt x="2094" y="2534"/>
                  <a:pt x="2056" y="2557"/>
                  <a:pt x="2016" y="2578"/>
                </a:cubicBezTo>
                <a:cubicBezTo>
                  <a:pt x="1976" y="2599"/>
                  <a:pt x="1936" y="2618"/>
                  <a:pt x="1894" y="2636"/>
                </a:cubicBezTo>
                <a:cubicBezTo>
                  <a:pt x="1853" y="2653"/>
                  <a:pt x="1811" y="2668"/>
                  <a:pt x="1768" y="2681"/>
                </a:cubicBezTo>
                <a:cubicBezTo>
                  <a:pt x="1725" y="2694"/>
                  <a:pt x="1682" y="2705"/>
                  <a:pt x="1638" y="2714"/>
                </a:cubicBezTo>
                <a:cubicBezTo>
                  <a:pt x="1594" y="2722"/>
                  <a:pt x="1548" y="2729"/>
                  <a:pt x="1504" y="2733"/>
                </a:cubicBezTo>
                <a:cubicBezTo>
                  <a:pt x="1459" y="2738"/>
                  <a:pt x="1414" y="2740"/>
                  <a:pt x="1369" y="2740"/>
                </a:cubicBezTo>
                <a:cubicBezTo>
                  <a:pt x="1324" y="2740"/>
                  <a:pt x="1280" y="2738"/>
                  <a:pt x="1235" y="2733"/>
                </a:cubicBezTo>
                <a:cubicBezTo>
                  <a:pt x="1190" y="2729"/>
                  <a:pt x="1146" y="2722"/>
                  <a:pt x="1102" y="2714"/>
                </a:cubicBezTo>
                <a:cubicBezTo>
                  <a:pt x="1058" y="2705"/>
                  <a:pt x="1015" y="2694"/>
                  <a:pt x="972" y="2681"/>
                </a:cubicBezTo>
                <a:cubicBezTo>
                  <a:pt x="929" y="2668"/>
                  <a:pt x="887" y="2653"/>
                  <a:pt x="845" y="2636"/>
                </a:cubicBezTo>
                <a:cubicBezTo>
                  <a:pt x="804" y="2618"/>
                  <a:pt x="763" y="2599"/>
                  <a:pt x="724" y="2578"/>
                </a:cubicBezTo>
                <a:cubicBezTo>
                  <a:pt x="684" y="2557"/>
                  <a:pt x="646" y="2534"/>
                  <a:pt x="608" y="2509"/>
                </a:cubicBezTo>
                <a:cubicBezTo>
                  <a:pt x="571" y="2484"/>
                  <a:pt x="535" y="2457"/>
                  <a:pt x="501" y="2429"/>
                </a:cubicBezTo>
                <a:cubicBezTo>
                  <a:pt x="466" y="2401"/>
                  <a:pt x="433" y="2370"/>
                  <a:pt x="401" y="2339"/>
                </a:cubicBezTo>
                <a:cubicBezTo>
                  <a:pt x="369" y="2307"/>
                  <a:pt x="339" y="2274"/>
                  <a:pt x="311" y="2239"/>
                </a:cubicBezTo>
                <a:cubicBezTo>
                  <a:pt x="282" y="2204"/>
                  <a:pt x="256" y="2168"/>
                  <a:pt x="231" y="2130"/>
                </a:cubicBezTo>
                <a:cubicBezTo>
                  <a:pt x="206" y="2093"/>
                  <a:pt x="183" y="2054"/>
                  <a:pt x="161" y="2015"/>
                </a:cubicBezTo>
                <a:cubicBezTo>
                  <a:pt x="140" y="1975"/>
                  <a:pt x="121" y="1935"/>
                  <a:pt x="104" y="1893"/>
                </a:cubicBezTo>
                <a:cubicBezTo>
                  <a:pt x="87" y="1852"/>
                  <a:pt x="72" y="1810"/>
                  <a:pt x="59" y="1767"/>
                </a:cubicBezTo>
                <a:cubicBezTo>
                  <a:pt x="46" y="1724"/>
                  <a:pt x="35" y="1680"/>
                  <a:pt x="26" y="1637"/>
                </a:cubicBezTo>
                <a:cubicBezTo>
                  <a:pt x="17" y="1593"/>
                  <a:pt x="11" y="1548"/>
                  <a:pt x="6" y="1504"/>
                </a:cubicBezTo>
                <a:cubicBezTo>
                  <a:pt x="2" y="1459"/>
                  <a:pt x="0" y="1414"/>
                  <a:pt x="0" y="1369"/>
                </a:cubicBezTo>
                <a:cubicBezTo>
                  <a:pt x="0" y="1324"/>
                  <a:pt x="2" y="1280"/>
                  <a:pt x="6" y="1235"/>
                </a:cubicBezTo>
                <a:cubicBezTo>
                  <a:pt x="11" y="1190"/>
                  <a:pt x="17" y="1146"/>
                  <a:pt x="26" y="1102"/>
                </a:cubicBezTo>
                <a:cubicBezTo>
                  <a:pt x="35" y="1058"/>
                  <a:pt x="46" y="1015"/>
                  <a:pt x="59" y="972"/>
                </a:cubicBezTo>
                <a:cubicBezTo>
                  <a:pt x="72" y="929"/>
                  <a:pt x="87" y="887"/>
                  <a:pt x="104" y="845"/>
                </a:cubicBezTo>
                <a:cubicBezTo>
                  <a:pt x="121" y="804"/>
                  <a:pt x="140" y="763"/>
                  <a:pt x="161" y="724"/>
                </a:cubicBezTo>
                <a:cubicBezTo>
                  <a:pt x="183" y="684"/>
                  <a:pt x="206" y="646"/>
                  <a:pt x="231" y="608"/>
                </a:cubicBezTo>
                <a:cubicBezTo>
                  <a:pt x="256" y="571"/>
                  <a:pt x="282" y="535"/>
                  <a:pt x="311" y="500"/>
                </a:cubicBezTo>
                <a:cubicBezTo>
                  <a:pt x="339" y="466"/>
                  <a:pt x="369" y="433"/>
                  <a:pt x="401" y="401"/>
                </a:cubicBezTo>
                <a:cubicBezTo>
                  <a:pt x="433" y="369"/>
                  <a:pt x="466" y="339"/>
                  <a:pt x="501" y="311"/>
                </a:cubicBezTo>
                <a:cubicBezTo>
                  <a:pt x="535" y="282"/>
                  <a:pt x="571" y="255"/>
                  <a:pt x="608" y="231"/>
                </a:cubicBezTo>
                <a:cubicBezTo>
                  <a:pt x="646" y="206"/>
                  <a:pt x="684" y="183"/>
                  <a:pt x="724" y="161"/>
                </a:cubicBezTo>
                <a:cubicBezTo>
                  <a:pt x="763" y="140"/>
                  <a:pt x="804" y="121"/>
                  <a:pt x="845" y="104"/>
                </a:cubicBezTo>
                <a:cubicBezTo>
                  <a:pt x="887" y="87"/>
                  <a:pt x="929" y="72"/>
                  <a:pt x="972" y="59"/>
                </a:cubicBezTo>
                <a:cubicBezTo>
                  <a:pt x="1015" y="46"/>
                  <a:pt x="1058" y="35"/>
                  <a:pt x="1102" y="26"/>
                </a:cubicBezTo>
                <a:cubicBezTo>
                  <a:pt x="1146" y="17"/>
                  <a:pt x="1190" y="11"/>
                  <a:pt x="1235" y="6"/>
                </a:cubicBezTo>
                <a:cubicBezTo>
                  <a:pt x="1280" y="2"/>
                  <a:pt x="1324" y="0"/>
                  <a:pt x="1369" y="0"/>
                </a:cubicBezTo>
                <a:cubicBezTo>
                  <a:pt x="1414" y="0"/>
                  <a:pt x="1459" y="2"/>
                  <a:pt x="1504" y="6"/>
                </a:cubicBezTo>
                <a:cubicBezTo>
                  <a:pt x="1548" y="11"/>
                  <a:pt x="1594" y="17"/>
                  <a:pt x="1638" y="26"/>
                </a:cubicBezTo>
                <a:cubicBezTo>
                  <a:pt x="1682" y="35"/>
                  <a:pt x="1725" y="46"/>
                  <a:pt x="1768" y="59"/>
                </a:cubicBezTo>
                <a:cubicBezTo>
                  <a:pt x="1811" y="72"/>
                  <a:pt x="1853" y="87"/>
                  <a:pt x="1894" y="104"/>
                </a:cubicBezTo>
                <a:cubicBezTo>
                  <a:pt x="1936" y="121"/>
                  <a:pt x="1976" y="140"/>
                  <a:pt x="2016" y="161"/>
                </a:cubicBezTo>
                <a:cubicBezTo>
                  <a:pt x="2056" y="183"/>
                  <a:pt x="2094" y="206"/>
                  <a:pt x="2131" y="231"/>
                </a:cubicBezTo>
                <a:cubicBezTo>
                  <a:pt x="2169" y="255"/>
                  <a:pt x="2205" y="282"/>
                  <a:pt x="2239" y="311"/>
                </a:cubicBezTo>
                <a:cubicBezTo>
                  <a:pt x="2274" y="339"/>
                  <a:pt x="2307" y="369"/>
                  <a:pt x="2339" y="401"/>
                </a:cubicBezTo>
                <a:cubicBezTo>
                  <a:pt x="2370" y="433"/>
                  <a:pt x="2401" y="466"/>
                  <a:pt x="2429" y="500"/>
                </a:cubicBezTo>
                <a:cubicBezTo>
                  <a:pt x="2457" y="535"/>
                  <a:pt x="2484" y="571"/>
                  <a:pt x="2509" y="608"/>
                </a:cubicBezTo>
                <a:cubicBezTo>
                  <a:pt x="2534" y="646"/>
                  <a:pt x="2557" y="684"/>
                  <a:pt x="2578" y="724"/>
                </a:cubicBezTo>
                <a:cubicBezTo>
                  <a:pt x="2599" y="763"/>
                  <a:pt x="2618" y="804"/>
                  <a:pt x="2636" y="845"/>
                </a:cubicBezTo>
                <a:cubicBezTo>
                  <a:pt x="2653" y="887"/>
                  <a:pt x="2668" y="929"/>
                  <a:pt x="2681" y="972"/>
                </a:cubicBezTo>
                <a:cubicBezTo>
                  <a:pt x="2694" y="1015"/>
                  <a:pt x="2705" y="1058"/>
                  <a:pt x="2714" y="1102"/>
                </a:cubicBezTo>
                <a:cubicBezTo>
                  <a:pt x="2722" y="1146"/>
                  <a:pt x="2729" y="1190"/>
                  <a:pt x="2733" y="1235"/>
                </a:cubicBezTo>
                <a:cubicBezTo>
                  <a:pt x="2738" y="1280"/>
                  <a:pt x="2740" y="1324"/>
                  <a:pt x="2740" y="1369"/>
                </a:cubicBezTo>
              </a:path>
            </a:pathLst>
          </a:custGeom>
          <a:ln w="16560">
            <a:solidFill>
              <a:srgbClr val="4DA6FF"/>
            </a:solidFill>
            <a:miter/>
          </a:ln>
        </p:spPr>
        <p:txBody>
          <a:bodyPr lIns="8280" tIns="8280" rIns="8280" bIns="8280" anchor="t">
            <a:noAutofit/>
          </a:bodyPr>
          <a:lstStyle/>
          <a:p>
            <a:endParaRPr lang="en-US" sz="2400" b="0" u="none" strike="noStrike">
              <a:solidFill>
                <a:srgbClr val="000000"/>
              </a:solidFill>
              <a:effectLst/>
              <a:uFillTx/>
              <a:latin typeface="Times New Roman"/>
            </a:endParaRPr>
          </a:p>
        </p:txBody>
      </p:sp>
      <p:pic>
        <p:nvPicPr>
          <p:cNvPr id="736" name="图片 735"/>
          <p:cNvPicPr/>
          <p:nvPr/>
        </p:nvPicPr>
        <p:blipFill>
          <a:blip r:embed="rId17"/>
          <a:stretch/>
        </p:blipFill>
        <p:spPr>
          <a:xfrm>
            <a:off x="7211880" y="4930560"/>
            <a:ext cx="225360" cy="200160"/>
          </a:xfrm>
          <a:prstGeom prst="rect">
            <a:avLst/>
          </a:prstGeom>
          <a:noFill/>
          <a:ln w="0">
            <a:noFill/>
          </a:ln>
        </p:spPr>
      </p:pic>
      <p:sp>
        <p:nvSpPr>
          <p:cNvPr id="737" name="文本框 736"/>
          <p:cNvSpPr txBox="1"/>
          <p:nvPr/>
        </p:nvSpPr>
        <p:spPr>
          <a:xfrm>
            <a:off x="5097600" y="5577480"/>
            <a:ext cx="503640" cy="128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WenQuanYiZenHei"/>
                <a:ea typeface="WenQuanYiZenHei"/>
              </a:rPr>
              <a:t>个性化处理</a:t>
            </a:r>
            <a:endParaRPr lang="en-US" sz="790" b="0" u="none" strike="noStrike">
              <a:solidFill>
                <a:srgbClr val="000000"/>
              </a:solidFill>
              <a:effectLst/>
              <a:uFillTx/>
              <a:latin typeface="Times New Roman"/>
            </a:endParaRPr>
          </a:p>
        </p:txBody>
      </p:sp>
      <p:sp>
        <p:nvSpPr>
          <p:cNvPr id="738" name="任意多边形: 形状 737"/>
          <p:cNvSpPr/>
          <p:nvPr/>
        </p:nvSpPr>
        <p:spPr>
          <a:xfrm>
            <a:off x="8816040" y="4637880"/>
            <a:ext cx="986400" cy="986400"/>
          </a:xfrm>
          <a:custGeom>
            <a:avLst/>
            <a:gdLst/>
            <a:ahLst/>
            <a:cxnLst/>
            <a:rect l="0" t="0" r="r" b="b"/>
            <a:pathLst>
              <a:path w="2740" h="2740">
                <a:moveTo>
                  <a:pt x="2740" y="1369"/>
                </a:moveTo>
                <a:cubicBezTo>
                  <a:pt x="2740" y="1414"/>
                  <a:pt x="2738" y="1459"/>
                  <a:pt x="2734" y="1504"/>
                </a:cubicBezTo>
                <a:cubicBezTo>
                  <a:pt x="2729" y="1548"/>
                  <a:pt x="2723" y="1593"/>
                  <a:pt x="2714" y="1637"/>
                </a:cubicBezTo>
                <a:cubicBezTo>
                  <a:pt x="2705" y="1680"/>
                  <a:pt x="2694" y="1724"/>
                  <a:pt x="2681" y="1767"/>
                </a:cubicBezTo>
                <a:cubicBezTo>
                  <a:pt x="2668" y="1810"/>
                  <a:pt x="2653" y="1852"/>
                  <a:pt x="2636" y="1893"/>
                </a:cubicBezTo>
                <a:cubicBezTo>
                  <a:pt x="2619" y="1935"/>
                  <a:pt x="2600" y="1975"/>
                  <a:pt x="2579" y="2015"/>
                </a:cubicBezTo>
                <a:cubicBezTo>
                  <a:pt x="2558" y="2054"/>
                  <a:pt x="2535" y="2093"/>
                  <a:pt x="2510" y="2130"/>
                </a:cubicBezTo>
                <a:cubicBezTo>
                  <a:pt x="2485" y="2168"/>
                  <a:pt x="2458" y="2204"/>
                  <a:pt x="2430" y="2239"/>
                </a:cubicBezTo>
                <a:cubicBezTo>
                  <a:pt x="2401" y="2274"/>
                  <a:pt x="2371" y="2307"/>
                  <a:pt x="2339" y="2339"/>
                </a:cubicBezTo>
                <a:cubicBezTo>
                  <a:pt x="2308" y="2370"/>
                  <a:pt x="2274" y="2401"/>
                  <a:pt x="2240" y="2429"/>
                </a:cubicBezTo>
                <a:cubicBezTo>
                  <a:pt x="2205" y="2457"/>
                  <a:pt x="2169" y="2484"/>
                  <a:pt x="2132" y="2509"/>
                </a:cubicBezTo>
                <a:cubicBezTo>
                  <a:pt x="2094" y="2534"/>
                  <a:pt x="2056" y="2557"/>
                  <a:pt x="2016" y="2578"/>
                </a:cubicBezTo>
                <a:cubicBezTo>
                  <a:pt x="1977" y="2599"/>
                  <a:pt x="1936" y="2618"/>
                  <a:pt x="1895" y="2636"/>
                </a:cubicBezTo>
                <a:cubicBezTo>
                  <a:pt x="1854" y="2653"/>
                  <a:pt x="1811" y="2668"/>
                  <a:pt x="1768" y="2681"/>
                </a:cubicBezTo>
                <a:cubicBezTo>
                  <a:pt x="1725" y="2694"/>
                  <a:pt x="1682" y="2705"/>
                  <a:pt x="1638" y="2714"/>
                </a:cubicBezTo>
                <a:cubicBezTo>
                  <a:pt x="1594" y="2722"/>
                  <a:pt x="1550" y="2729"/>
                  <a:pt x="1504" y="2733"/>
                </a:cubicBezTo>
                <a:cubicBezTo>
                  <a:pt x="1459" y="2738"/>
                  <a:pt x="1415" y="2740"/>
                  <a:pt x="1370" y="2740"/>
                </a:cubicBezTo>
                <a:cubicBezTo>
                  <a:pt x="1325" y="2740"/>
                  <a:pt x="1280" y="2738"/>
                  <a:pt x="1236" y="2733"/>
                </a:cubicBezTo>
                <a:cubicBezTo>
                  <a:pt x="1191" y="2729"/>
                  <a:pt x="1147" y="2722"/>
                  <a:pt x="1103" y="2714"/>
                </a:cubicBezTo>
                <a:cubicBezTo>
                  <a:pt x="1059" y="2705"/>
                  <a:pt x="1015" y="2694"/>
                  <a:pt x="972" y="2681"/>
                </a:cubicBezTo>
                <a:cubicBezTo>
                  <a:pt x="929" y="2668"/>
                  <a:pt x="887" y="2653"/>
                  <a:pt x="846" y="2636"/>
                </a:cubicBezTo>
                <a:cubicBezTo>
                  <a:pt x="804" y="2618"/>
                  <a:pt x="764" y="2599"/>
                  <a:pt x="724" y="2578"/>
                </a:cubicBezTo>
                <a:cubicBezTo>
                  <a:pt x="685" y="2557"/>
                  <a:pt x="646" y="2534"/>
                  <a:pt x="609" y="2509"/>
                </a:cubicBezTo>
                <a:cubicBezTo>
                  <a:pt x="572" y="2484"/>
                  <a:pt x="536" y="2457"/>
                  <a:pt x="501" y="2429"/>
                </a:cubicBezTo>
                <a:cubicBezTo>
                  <a:pt x="466" y="2401"/>
                  <a:pt x="433" y="2370"/>
                  <a:pt x="401" y="2339"/>
                </a:cubicBezTo>
                <a:cubicBezTo>
                  <a:pt x="370" y="2307"/>
                  <a:pt x="340" y="2274"/>
                  <a:pt x="311" y="2239"/>
                </a:cubicBezTo>
                <a:cubicBezTo>
                  <a:pt x="283" y="2204"/>
                  <a:pt x="256" y="2168"/>
                  <a:pt x="231" y="2130"/>
                </a:cubicBezTo>
                <a:cubicBezTo>
                  <a:pt x="206" y="2093"/>
                  <a:pt x="183" y="2054"/>
                  <a:pt x="162" y="2015"/>
                </a:cubicBezTo>
                <a:cubicBezTo>
                  <a:pt x="141" y="1975"/>
                  <a:pt x="122" y="1935"/>
                  <a:pt x="105" y="1893"/>
                </a:cubicBezTo>
                <a:cubicBezTo>
                  <a:pt x="87" y="1852"/>
                  <a:pt x="72" y="1810"/>
                  <a:pt x="59" y="1767"/>
                </a:cubicBezTo>
                <a:cubicBezTo>
                  <a:pt x="46" y="1724"/>
                  <a:pt x="35" y="1680"/>
                  <a:pt x="27" y="1637"/>
                </a:cubicBezTo>
                <a:cubicBezTo>
                  <a:pt x="18" y="1593"/>
                  <a:pt x="11" y="1548"/>
                  <a:pt x="7" y="1504"/>
                </a:cubicBezTo>
                <a:cubicBezTo>
                  <a:pt x="2" y="1459"/>
                  <a:pt x="0" y="1414"/>
                  <a:pt x="0" y="1369"/>
                </a:cubicBezTo>
                <a:cubicBezTo>
                  <a:pt x="0" y="1324"/>
                  <a:pt x="2" y="1280"/>
                  <a:pt x="7" y="1235"/>
                </a:cubicBezTo>
                <a:cubicBezTo>
                  <a:pt x="11" y="1190"/>
                  <a:pt x="18" y="1146"/>
                  <a:pt x="27" y="1102"/>
                </a:cubicBezTo>
                <a:cubicBezTo>
                  <a:pt x="35" y="1058"/>
                  <a:pt x="46" y="1015"/>
                  <a:pt x="59" y="972"/>
                </a:cubicBezTo>
                <a:cubicBezTo>
                  <a:pt x="72" y="929"/>
                  <a:pt x="87" y="887"/>
                  <a:pt x="105" y="845"/>
                </a:cubicBezTo>
                <a:cubicBezTo>
                  <a:pt x="122" y="804"/>
                  <a:pt x="141" y="763"/>
                  <a:pt x="162" y="724"/>
                </a:cubicBezTo>
                <a:cubicBezTo>
                  <a:pt x="183" y="684"/>
                  <a:pt x="206" y="646"/>
                  <a:pt x="231" y="608"/>
                </a:cubicBezTo>
                <a:cubicBezTo>
                  <a:pt x="256" y="571"/>
                  <a:pt x="283" y="535"/>
                  <a:pt x="311" y="500"/>
                </a:cubicBezTo>
                <a:cubicBezTo>
                  <a:pt x="340" y="466"/>
                  <a:pt x="370" y="433"/>
                  <a:pt x="401" y="401"/>
                </a:cubicBezTo>
                <a:cubicBezTo>
                  <a:pt x="433" y="369"/>
                  <a:pt x="466" y="339"/>
                  <a:pt x="501" y="311"/>
                </a:cubicBezTo>
                <a:cubicBezTo>
                  <a:pt x="536" y="282"/>
                  <a:pt x="572" y="255"/>
                  <a:pt x="609" y="231"/>
                </a:cubicBezTo>
                <a:cubicBezTo>
                  <a:pt x="646" y="206"/>
                  <a:pt x="685" y="183"/>
                  <a:pt x="724" y="161"/>
                </a:cubicBezTo>
                <a:cubicBezTo>
                  <a:pt x="764" y="140"/>
                  <a:pt x="804" y="121"/>
                  <a:pt x="846" y="104"/>
                </a:cubicBezTo>
                <a:cubicBezTo>
                  <a:pt x="887" y="87"/>
                  <a:pt x="929" y="72"/>
                  <a:pt x="972" y="59"/>
                </a:cubicBezTo>
                <a:cubicBezTo>
                  <a:pt x="1015" y="46"/>
                  <a:pt x="1059" y="35"/>
                  <a:pt x="1103" y="26"/>
                </a:cubicBezTo>
                <a:cubicBezTo>
                  <a:pt x="1147" y="17"/>
                  <a:pt x="1191" y="11"/>
                  <a:pt x="1236" y="6"/>
                </a:cubicBezTo>
                <a:cubicBezTo>
                  <a:pt x="1280" y="2"/>
                  <a:pt x="1325" y="0"/>
                  <a:pt x="1370" y="0"/>
                </a:cubicBezTo>
                <a:cubicBezTo>
                  <a:pt x="1415" y="0"/>
                  <a:pt x="1459" y="2"/>
                  <a:pt x="1504" y="6"/>
                </a:cubicBezTo>
                <a:cubicBezTo>
                  <a:pt x="1550" y="11"/>
                  <a:pt x="1594" y="17"/>
                  <a:pt x="1638" y="26"/>
                </a:cubicBezTo>
                <a:cubicBezTo>
                  <a:pt x="1682" y="35"/>
                  <a:pt x="1725" y="46"/>
                  <a:pt x="1768" y="59"/>
                </a:cubicBezTo>
                <a:cubicBezTo>
                  <a:pt x="1811" y="72"/>
                  <a:pt x="1854" y="87"/>
                  <a:pt x="1895" y="104"/>
                </a:cubicBezTo>
                <a:cubicBezTo>
                  <a:pt x="1936" y="121"/>
                  <a:pt x="1977" y="140"/>
                  <a:pt x="2016" y="161"/>
                </a:cubicBezTo>
                <a:cubicBezTo>
                  <a:pt x="2056" y="183"/>
                  <a:pt x="2094" y="206"/>
                  <a:pt x="2132" y="231"/>
                </a:cubicBezTo>
                <a:cubicBezTo>
                  <a:pt x="2169" y="255"/>
                  <a:pt x="2205" y="282"/>
                  <a:pt x="2240" y="311"/>
                </a:cubicBezTo>
                <a:cubicBezTo>
                  <a:pt x="2274" y="339"/>
                  <a:pt x="2308" y="369"/>
                  <a:pt x="2339" y="401"/>
                </a:cubicBezTo>
                <a:cubicBezTo>
                  <a:pt x="2371" y="433"/>
                  <a:pt x="2401" y="466"/>
                  <a:pt x="2430" y="500"/>
                </a:cubicBezTo>
                <a:cubicBezTo>
                  <a:pt x="2458" y="535"/>
                  <a:pt x="2485" y="571"/>
                  <a:pt x="2510" y="608"/>
                </a:cubicBezTo>
                <a:cubicBezTo>
                  <a:pt x="2535" y="646"/>
                  <a:pt x="2558" y="684"/>
                  <a:pt x="2579" y="724"/>
                </a:cubicBezTo>
                <a:cubicBezTo>
                  <a:pt x="2600" y="763"/>
                  <a:pt x="2619" y="804"/>
                  <a:pt x="2636" y="845"/>
                </a:cubicBezTo>
                <a:cubicBezTo>
                  <a:pt x="2653" y="887"/>
                  <a:pt x="2668" y="929"/>
                  <a:pt x="2681" y="972"/>
                </a:cubicBezTo>
                <a:cubicBezTo>
                  <a:pt x="2694" y="1015"/>
                  <a:pt x="2705" y="1058"/>
                  <a:pt x="2714" y="1102"/>
                </a:cubicBezTo>
                <a:cubicBezTo>
                  <a:pt x="2723" y="1146"/>
                  <a:pt x="2729" y="1190"/>
                  <a:pt x="2734" y="1235"/>
                </a:cubicBezTo>
                <a:cubicBezTo>
                  <a:pt x="2738" y="1280"/>
                  <a:pt x="2740" y="1324"/>
                  <a:pt x="2740" y="1369"/>
                </a:cubicBezTo>
                <a:close/>
              </a:path>
            </a:pathLst>
          </a:custGeom>
          <a:solidFill>
            <a:srgbClr val="4DA6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39" name="任意多边形: 形状 738"/>
          <p:cNvSpPr/>
          <p:nvPr/>
        </p:nvSpPr>
        <p:spPr>
          <a:xfrm>
            <a:off x="8816040" y="4637880"/>
            <a:ext cx="986400" cy="986400"/>
          </a:xfrm>
          <a:custGeom>
            <a:avLst/>
            <a:gdLst/>
            <a:ahLst/>
            <a:cxnLst/>
            <a:rect l="0" t="0" r="r" b="b"/>
            <a:pathLst>
              <a:path w="2740" h="2740" fill="none">
                <a:moveTo>
                  <a:pt x="2740" y="1369"/>
                </a:moveTo>
                <a:cubicBezTo>
                  <a:pt x="2740" y="1414"/>
                  <a:pt x="2738" y="1459"/>
                  <a:pt x="2734" y="1504"/>
                </a:cubicBezTo>
                <a:cubicBezTo>
                  <a:pt x="2729" y="1548"/>
                  <a:pt x="2723" y="1593"/>
                  <a:pt x="2714" y="1637"/>
                </a:cubicBezTo>
                <a:cubicBezTo>
                  <a:pt x="2705" y="1680"/>
                  <a:pt x="2694" y="1724"/>
                  <a:pt x="2681" y="1767"/>
                </a:cubicBezTo>
                <a:cubicBezTo>
                  <a:pt x="2668" y="1810"/>
                  <a:pt x="2653" y="1852"/>
                  <a:pt x="2636" y="1893"/>
                </a:cubicBezTo>
                <a:cubicBezTo>
                  <a:pt x="2619" y="1935"/>
                  <a:pt x="2600" y="1975"/>
                  <a:pt x="2579" y="2015"/>
                </a:cubicBezTo>
                <a:cubicBezTo>
                  <a:pt x="2558" y="2054"/>
                  <a:pt x="2535" y="2093"/>
                  <a:pt x="2510" y="2130"/>
                </a:cubicBezTo>
                <a:cubicBezTo>
                  <a:pt x="2485" y="2168"/>
                  <a:pt x="2458" y="2204"/>
                  <a:pt x="2430" y="2239"/>
                </a:cubicBezTo>
                <a:cubicBezTo>
                  <a:pt x="2401" y="2274"/>
                  <a:pt x="2371" y="2307"/>
                  <a:pt x="2339" y="2339"/>
                </a:cubicBezTo>
                <a:cubicBezTo>
                  <a:pt x="2308" y="2370"/>
                  <a:pt x="2274" y="2401"/>
                  <a:pt x="2240" y="2429"/>
                </a:cubicBezTo>
                <a:cubicBezTo>
                  <a:pt x="2205" y="2457"/>
                  <a:pt x="2169" y="2484"/>
                  <a:pt x="2132" y="2509"/>
                </a:cubicBezTo>
                <a:cubicBezTo>
                  <a:pt x="2094" y="2534"/>
                  <a:pt x="2056" y="2557"/>
                  <a:pt x="2016" y="2578"/>
                </a:cubicBezTo>
                <a:cubicBezTo>
                  <a:pt x="1977" y="2599"/>
                  <a:pt x="1936" y="2618"/>
                  <a:pt x="1895" y="2636"/>
                </a:cubicBezTo>
                <a:cubicBezTo>
                  <a:pt x="1854" y="2653"/>
                  <a:pt x="1811" y="2668"/>
                  <a:pt x="1768" y="2681"/>
                </a:cubicBezTo>
                <a:cubicBezTo>
                  <a:pt x="1725" y="2694"/>
                  <a:pt x="1682" y="2705"/>
                  <a:pt x="1638" y="2714"/>
                </a:cubicBezTo>
                <a:cubicBezTo>
                  <a:pt x="1594" y="2722"/>
                  <a:pt x="1550" y="2729"/>
                  <a:pt x="1504" y="2733"/>
                </a:cubicBezTo>
                <a:cubicBezTo>
                  <a:pt x="1459" y="2738"/>
                  <a:pt x="1415" y="2740"/>
                  <a:pt x="1370" y="2740"/>
                </a:cubicBezTo>
                <a:cubicBezTo>
                  <a:pt x="1325" y="2740"/>
                  <a:pt x="1280" y="2738"/>
                  <a:pt x="1236" y="2733"/>
                </a:cubicBezTo>
                <a:cubicBezTo>
                  <a:pt x="1191" y="2729"/>
                  <a:pt x="1147" y="2722"/>
                  <a:pt x="1103" y="2714"/>
                </a:cubicBezTo>
                <a:cubicBezTo>
                  <a:pt x="1059" y="2705"/>
                  <a:pt x="1015" y="2694"/>
                  <a:pt x="972" y="2681"/>
                </a:cubicBezTo>
                <a:cubicBezTo>
                  <a:pt x="929" y="2668"/>
                  <a:pt x="887" y="2653"/>
                  <a:pt x="846" y="2636"/>
                </a:cubicBezTo>
                <a:cubicBezTo>
                  <a:pt x="804" y="2618"/>
                  <a:pt x="764" y="2599"/>
                  <a:pt x="724" y="2578"/>
                </a:cubicBezTo>
                <a:cubicBezTo>
                  <a:pt x="685" y="2557"/>
                  <a:pt x="646" y="2534"/>
                  <a:pt x="609" y="2509"/>
                </a:cubicBezTo>
                <a:cubicBezTo>
                  <a:pt x="572" y="2484"/>
                  <a:pt x="536" y="2457"/>
                  <a:pt x="501" y="2429"/>
                </a:cubicBezTo>
                <a:cubicBezTo>
                  <a:pt x="466" y="2401"/>
                  <a:pt x="433" y="2370"/>
                  <a:pt x="401" y="2339"/>
                </a:cubicBezTo>
                <a:cubicBezTo>
                  <a:pt x="370" y="2307"/>
                  <a:pt x="340" y="2274"/>
                  <a:pt x="311" y="2239"/>
                </a:cubicBezTo>
                <a:cubicBezTo>
                  <a:pt x="283" y="2204"/>
                  <a:pt x="256" y="2168"/>
                  <a:pt x="231" y="2130"/>
                </a:cubicBezTo>
                <a:cubicBezTo>
                  <a:pt x="206" y="2093"/>
                  <a:pt x="183" y="2054"/>
                  <a:pt x="162" y="2015"/>
                </a:cubicBezTo>
                <a:cubicBezTo>
                  <a:pt x="141" y="1975"/>
                  <a:pt x="122" y="1935"/>
                  <a:pt x="105" y="1893"/>
                </a:cubicBezTo>
                <a:cubicBezTo>
                  <a:pt x="87" y="1852"/>
                  <a:pt x="72" y="1810"/>
                  <a:pt x="59" y="1767"/>
                </a:cubicBezTo>
                <a:cubicBezTo>
                  <a:pt x="46" y="1724"/>
                  <a:pt x="35" y="1680"/>
                  <a:pt x="27" y="1637"/>
                </a:cubicBezTo>
                <a:cubicBezTo>
                  <a:pt x="18" y="1593"/>
                  <a:pt x="11" y="1548"/>
                  <a:pt x="7" y="1504"/>
                </a:cubicBezTo>
                <a:cubicBezTo>
                  <a:pt x="2" y="1459"/>
                  <a:pt x="0" y="1414"/>
                  <a:pt x="0" y="1369"/>
                </a:cubicBezTo>
                <a:cubicBezTo>
                  <a:pt x="0" y="1324"/>
                  <a:pt x="2" y="1280"/>
                  <a:pt x="7" y="1235"/>
                </a:cubicBezTo>
                <a:cubicBezTo>
                  <a:pt x="11" y="1190"/>
                  <a:pt x="18" y="1146"/>
                  <a:pt x="27" y="1102"/>
                </a:cubicBezTo>
                <a:cubicBezTo>
                  <a:pt x="35" y="1058"/>
                  <a:pt x="46" y="1015"/>
                  <a:pt x="59" y="972"/>
                </a:cubicBezTo>
                <a:cubicBezTo>
                  <a:pt x="72" y="929"/>
                  <a:pt x="87" y="887"/>
                  <a:pt x="105" y="845"/>
                </a:cubicBezTo>
                <a:cubicBezTo>
                  <a:pt x="122" y="804"/>
                  <a:pt x="141" y="763"/>
                  <a:pt x="162" y="724"/>
                </a:cubicBezTo>
                <a:cubicBezTo>
                  <a:pt x="183" y="684"/>
                  <a:pt x="206" y="646"/>
                  <a:pt x="231" y="608"/>
                </a:cubicBezTo>
                <a:cubicBezTo>
                  <a:pt x="256" y="571"/>
                  <a:pt x="283" y="535"/>
                  <a:pt x="311" y="500"/>
                </a:cubicBezTo>
                <a:cubicBezTo>
                  <a:pt x="340" y="466"/>
                  <a:pt x="370" y="433"/>
                  <a:pt x="401" y="401"/>
                </a:cubicBezTo>
                <a:cubicBezTo>
                  <a:pt x="433" y="369"/>
                  <a:pt x="466" y="339"/>
                  <a:pt x="501" y="311"/>
                </a:cubicBezTo>
                <a:cubicBezTo>
                  <a:pt x="536" y="282"/>
                  <a:pt x="572" y="255"/>
                  <a:pt x="609" y="231"/>
                </a:cubicBezTo>
                <a:cubicBezTo>
                  <a:pt x="646" y="206"/>
                  <a:pt x="685" y="183"/>
                  <a:pt x="724" y="161"/>
                </a:cubicBezTo>
                <a:cubicBezTo>
                  <a:pt x="764" y="140"/>
                  <a:pt x="804" y="121"/>
                  <a:pt x="846" y="104"/>
                </a:cubicBezTo>
                <a:cubicBezTo>
                  <a:pt x="887" y="87"/>
                  <a:pt x="929" y="72"/>
                  <a:pt x="972" y="59"/>
                </a:cubicBezTo>
                <a:cubicBezTo>
                  <a:pt x="1015" y="46"/>
                  <a:pt x="1059" y="35"/>
                  <a:pt x="1103" y="26"/>
                </a:cubicBezTo>
                <a:cubicBezTo>
                  <a:pt x="1147" y="17"/>
                  <a:pt x="1191" y="11"/>
                  <a:pt x="1236" y="6"/>
                </a:cubicBezTo>
                <a:cubicBezTo>
                  <a:pt x="1280" y="2"/>
                  <a:pt x="1325" y="0"/>
                  <a:pt x="1370" y="0"/>
                </a:cubicBezTo>
                <a:cubicBezTo>
                  <a:pt x="1415" y="0"/>
                  <a:pt x="1459" y="2"/>
                  <a:pt x="1504" y="6"/>
                </a:cubicBezTo>
                <a:cubicBezTo>
                  <a:pt x="1550" y="11"/>
                  <a:pt x="1594" y="17"/>
                  <a:pt x="1638" y="26"/>
                </a:cubicBezTo>
                <a:cubicBezTo>
                  <a:pt x="1682" y="35"/>
                  <a:pt x="1725" y="46"/>
                  <a:pt x="1768" y="59"/>
                </a:cubicBezTo>
                <a:cubicBezTo>
                  <a:pt x="1811" y="72"/>
                  <a:pt x="1854" y="87"/>
                  <a:pt x="1895" y="104"/>
                </a:cubicBezTo>
                <a:cubicBezTo>
                  <a:pt x="1936" y="121"/>
                  <a:pt x="1977" y="140"/>
                  <a:pt x="2016" y="161"/>
                </a:cubicBezTo>
                <a:cubicBezTo>
                  <a:pt x="2056" y="183"/>
                  <a:pt x="2094" y="206"/>
                  <a:pt x="2132" y="231"/>
                </a:cubicBezTo>
                <a:cubicBezTo>
                  <a:pt x="2169" y="255"/>
                  <a:pt x="2205" y="282"/>
                  <a:pt x="2240" y="311"/>
                </a:cubicBezTo>
                <a:cubicBezTo>
                  <a:pt x="2274" y="339"/>
                  <a:pt x="2308" y="369"/>
                  <a:pt x="2339" y="401"/>
                </a:cubicBezTo>
                <a:cubicBezTo>
                  <a:pt x="2371" y="433"/>
                  <a:pt x="2401" y="466"/>
                  <a:pt x="2430" y="500"/>
                </a:cubicBezTo>
                <a:cubicBezTo>
                  <a:pt x="2458" y="535"/>
                  <a:pt x="2485" y="571"/>
                  <a:pt x="2510" y="608"/>
                </a:cubicBezTo>
                <a:cubicBezTo>
                  <a:pt x="2535" y="646"/>
                  <a:pt x="2558" y="684"/>
                  <a:pt x="2579" y="724"/>
                </a:cubicBezTo>
                <a:cubicBezTo>
                  <a:pt x="2600" y="763"/>
                  <a:pt x="2619" y="804"/>
                  <a:pt x="2636" y="845"/>
                </a:cubicBezTo>
                <a:cubicBezTo>
                  <a:pt x="2653" y="887"/>
                  <a:pt x="2668" y="929"/>
                  <a:pt x="2681" y="972"/>
                </a:cubicBezTo>
                <a:cubicBezTo>
                  <a:pt x="2694" y="1015"/>
                  <a:pt x="2705" y="1058"/>
                  <a:pt x="2714" y="1102"/>
                </a:cubicBezTo>
                <a:cubicBezTo>
                  <a:pt x="2723" y="1146"/>
                  <a:pt x="2729" y="1190"/>
                  <a:pt x="2734" y="1235"/>
                </a:cubicBezTo>
                <a:cubicBezTo>
                  <a:pt x="2738" y="1280"/>
                  <a:pt x="2740" y="1324"/>
                  <a:pt x="2740" y="1369"/>
                </a:cubicBezTo>
              </a:path>
            </a:pathLst>
          </a:custGeom>
          <a:ln w="16560">
            <a:solidFill>
              <a:srgbClr val="4DA6FF"/>
            </a:solidFill>
            <a:miter/>
          </a:ln>
        </p:spPr>
        <p:txBody>
          <a:bodyPr lIns="8280" tIns="8280" rIns="8280" bIns="8280" anchor="t">
            <a:noAutofit/>
          </a:bodyPr>
          <a:lstStyle/>
          <a:p>
            <a:endParaRPr lang="en-US" sz="2400" b="0" u="none" strike="noStrike">
              <a:solidFill>
                <a:srgbClr val="000000"/>
              </a:solidFill>
              <a:effectLst/>
              <a:uFillTx/>
              <a:latin typeface="Times New Roman"/>
            </a:endParaRPr>
          </a:p>
        </p:txBody>
      </p:sp>
      <p:pic>
        <p:nvPicPr>
          <p:cNvPr id="740" name="图片 739"/>
          <p:cNvPicPr/>
          <p:nvPr/>
        </p:nvPicPr>
        <p:blipFill>
          <a:blip r:embed="rId18"/>
          <a:stretch/>
        </p:blipFill>
        <p:spPr>
          <a:xfrm>
            <a:off x="9209160" y="4930560"/>
            <a:ext cx="200160" cy="200160"/>
          </a:xfrm>
          <a:prstGeom prst="rect">
            <a:avLst/>
          </a:prstGeom>
          <a:noFill/>
          <a:ln w="0">
            <a:noFill/>
          </a:ln>
        </p:spPr>
      </p:pic>
      <p:sp>
        <p:nvSpPr>
          <p:cNvPr id="741" name="文本框 740"/>
          <p:cNvSpPr txBox="1"/>
          <p:nvPr/>
        </p:nvSpPr>
        <p:spPr>
          <a:xfrm>
            <a:off x="7026120" y="5201640"/>
            <a:ext cx="604080" cy="128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WenQuanYiZenHei"/>
                <a:ea typeface="WenQuanYiZenHei"/>
              </a:rPr>
              <a:t>智能生成回复</a:t>
            </a:r>
            <a:endParaRPr lang="en-US" sz="790" b="0" u="none" strike="noStrike">
              <a:solidFill>
                <a:srgbClr val="000000"/>
              </a:solidFill>
              <a:effectLst/>
              <a:uFillTx/>
              <a:latin typeface="Times New Roman"/>
            </a:endParaRPr>
          </a:p>
        </p:txBody>
      </p:sp>
      <p:sp>
        <p:nvSpPr>
          <p:cNvPr id="742" name="文本框 741"/>
          <p:cNvSpPr txBox="1"/>
          <p:nvPr/>
        </p:nvSpPr>
        <p:spPr>
          <a:xfrm>
            <a:off x="8955000" y="5201640"/>
            <a:ext cx="704880" cy="128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WenQuanYiZenHei"/>
                <a:ea typeface="WenQuanYiZenHei"/>
              </a:rPr>
              <a:t>用户满意度提升</a:t>
            </a:r>
            <a:endParaRPr lang="en-US" sz="790" b="0" u="none" strike="noStrike">
              <a:solidFill>
                <a:srgbClr val="000000"/>
              </a:solidFill>
              <a:effectLst/>
              <a:uFillTx/>
              <a:latin typeface="Times New Roman"/>
            </a:endParaRPr>
          </a:p>
        </p:txBody>
      </p:sp>
      <p:sp>
        <p:nvSpPr>
          <p:cNvPr id="743" name="文本框 742"/>
          <p:cNvSpPr txBox="1"/>
          <p:nvPr/>
        </p:nvSpPr>
        <p:spPr>
          <a:xfrm>
            <a:off x="10117800" y="6559920"/>
            <a:ext cx="413640" cy="136080"/>
          </a:xfrm>
          <a:prstGeom prst="rect">
            <a:avLst/>
          </a:prstGeom>
          <a:noFill/>
          <a:ln w="0">
            <a:noFill/>
          </a:ln>
        </p:spPr>
        <p:txBody>
          <a:bodyPr wrap="none" lIns="0" tIns="0" rIns="0" bIns="0" anchor="t">
            <a:spAutoFit/>
          </a:bodyPr>
          <a:lstStyle/>
          <a:p>
            <a:r>
              <a:rPr lang="en-US" sz="920" b="0" u="none" strike="noStrike">
                <a:solidFill>
                  <a:srgbClr val="CCCCCC"/>
                </a:solidFill>
                <a:effectLst/>
                <a:uFillTx/>
                <a:latin typeface="DejaVuSans"/>
                <a:ea typeface="DejaVuSans"/>
              </a:rPr>
              <a:t>11 / 16</a:t>
            </a:r>
            <a:endParaRPr lang="en-US" sz="920" b="0" u="none" strike="noStrike">
              <a:solidFill>
                <a:srgbClr val="000000"/>
              </a:solidFill>
              <a:effectLst/>
              <a:uFillTx/>
              <a:latin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 name="任意多边形: 形状 743"/>
          <p:cNvSpPr/>
          <p:nvPr/>
        </p:nvSpPr>
        <p:spPr>
          <a:xfrm>
            <a:off x="0" y="0"/>
            <a:ext cx="10696680" cy="8899920"/>
          </a:xfrm>
          <a:custGeom>
            <a:avLst/>
            <a:gdLst/>
            <a:ahLst/>
            <a:cxnLst/>
            <a:rect l="0" t="0" r="r" b="b"/>
            <a:pathLst>
              <a:path w="29713" h="24722">
                <a:moveTo>
                  <a:pt x="0" y="0"/>
                </a:moveTo>
                <a:lnTo>
                  <a:pt x="29713" y="0"/>
                </a:lnTo>
                <a:lnTo>
                  <a:pt x="29713" y="24722"/>
                </a:lnTo>
                <a:lnTo>
                  <a:pt x="0" y="24722"/>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45" name="任意多边形: 形状 744"/>
          <p:cNvSpPr/>
          <p:nvPr/>
        </p:nvSpPr>
        <p:spPr>
          <a:xfrm>
            <a:off x="401040" y="1036080"/>
            <a:ext cx="9894600" cy="501840"/>
          </a:xfrm>
          <a:custGeom>
            <a:avLst/>
            <a:gdLst/>
            <a:ahLst/>
            <a:cxnLst/>
            <a:rect l="0" t="0" r="r" b="b"/>
            <a:pathLst>
              <a:path w="27485" h="1394">
                <a:moveTo>
                  <a:pt x="0" y="1208"/>
                </a:moveTo>
                <a:lnTo>
                  <a:pt x="0" y="186"/>
                </a:lnTo>
                <a:cubicBezTo>
                  <a:pt x="0" y="173"/>
                  <a:pt x="1" y="161"/>
                  <a:pt x="3" y="149"/>
                </a:cubicBezTo>
                <a:cubicBezTo>
                  <a:pt x="6" y="137"/>
                  <a:pt x="9" y="126"/>
                  <a:pt x="14" y="115"/>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27299" y="0"/>
                </a:lnTo>
                <a:cubicBezTo>
                  <a:pt x="27311" y="0"/>
                  <a:pt x="27324" y="1"/>
                  <a:pt x="27336" y="3"/>
                </a:cubicBezTo>
                <a:cubicBezTo>
                  <a:pt x="27347" y="6"/>
                  <a:pt x="27359" y="9"/>
                  <a:pt x="27370" y="14"/>
                </a:cubicBezTo>
                <a:cubicBezTo>
                  <a:pt x="27382" y="19"/>
                  <a:pt x="27392" y="24"/>
                  <a:pt x="27402" y="31"/>
                </a:cubicBezTo>
                <a:cubicBezTo>
                  <a:pt x="27413" y="38"/>
                  <a:pt x="27422" y="46"/>
                  <a:pt x="27431" y="54"/>
                </a:cubicBezTo>
                <a:cubicBezTo>
                  <a:pt x="27439" y="63"/>
                  <a:pt x="27447" y="72"/>
                  <a:pt x="27454" y="82"/>
                </a:cubicBezTo>
                <a:cubicBezTo>
                  <a:pt x="27460" y="93"/>
                  <a:pt x="27466" y="103"/>
                  <a:pt x="27471" y="115"/>
                </a:cubicBezTo>
                <a:cubicBezTo>
                  <a:pt x="27476" y="126"/>
                  <a:pt x="27479" y="137"/>
                  <a:pt x="27481" y="149"/>
                </a:cubicBezTo>
                <a:cubicBezTo>
                  <a:pt x="27484" y="161"/>
                  <a:pt x="27485" y="173"/>
                  <a:pt x="27485" y="186"/>
                </a:cubicBezTo>
                <a:lnTo>
                  <a:pt x="27485" y="1208"/>
                </a:lnTo>
                <a:cubicBezTo>
                  <a:pt x="27485" y="1220"/>
                  <a:pt x="27484" y="1232"/>
                  <a:pt x="27481" y="1244"/>
                </a:cubicBezTo>
                <a:cubicBezTo>
                  <a:pt x="27479" y="1256"/>
                  <a:pt x="27476" y="1268"/>
                  <a:pt x="27471" y="1279"/>
                </a:cubicBezTo>
                <a:cubicBezTo>
                  <a:pt x="27466" y="1290"/>
                  <a:pt x="27460" y="1301"/>
                  <a:pt x="27454" y="1311"/>
                </a:cubicBezTo>
                <a:cubicBezTo>
                  <a:pt x="27447" y="1321"/>
                  <a:pt x="27439" y="1331"/>
                  <a:pt x="27431" y="1339"/>
                </a:cubicBezTo>
                <a:cubicBezTo>
                  <a:pt x="27422" y="1348"/>
                  <a:pt x="27413" y="1356"/>
                  <a:pt x="27402" y="1362"/>
                </a:cubicBezTo>
                <a:cubicBezTo>
                  <a:pt x="27392" y="1369"/>
                  <a:pt x="27382" y="1375"/>
                  <a:pt x="27370" y="1380"/>
                </a:cubicBezTo>
                <a:cubicBezTo>
                  <a:pt x="27359" y="1384"/>
                  <a:pt x="27347" y="1388"/>
                  <a:pt x="27336" y="1390"/>
                </a:cubicBezTo>
                <a:cubicBezTo>
                  <a:pt x="27324" y="1393"/>
                  <a:pt x="27311" y="1394"/>
                  <a:pt x="27299" y="1394"/>
                </a:cubicBezTo>
                <a:lnTo>
                  <a:pt x="185" y="1394"/>
                </a:lnTo>
                <a:cubicBezTo>
                  <a:pt x="173" y="1394"/>
                  <a:pt x="161" y="1393"/>
                  <a:pt x="149" y="1390"/>
                </a:cubicBezTo>
                <a:cubicBezTo>
                  <a:pt x="137" y="1388"/>
                  <a:pt x="126" y="1384"/>
                  <a:pt x="114" y="1380"/>
                </a:cubicBezTo>
                <a:cubicBezTo>
                  <a:pt x="103" y="1375"/>
                  <a:pt x="92" y="1369"/>
                  <a:pt x="82" y="1362"/>
                </a:cubicBezTo>
                <a:cubicBezTo>
                  <a:pt x="72" y="1356"/>
                  <a:pt x="63" y="1348"/>
                  <a:pt x="54" y="1339"/>
                </a:cubicBezTo>
                <a:cubicBezTo>
                  <a:pt x="45" y="1331"/>
                  <a:pt x="38" y="1321"/>
                  <a:pt x="31" y="1311"/>
                </a:cubicBezTo>
                <a:cubicBezTo>
                  <a:pt x="24" y="1301"/>
                  <a:pt x="19" y="1290"/>
                  <a:pt x="14" y="1279"/>
                </a:cubicBezTo>
                <a:cubicBezTo>
                  <a:pt x="9" y="1268"/>
                  <a:pt x="6" y="1256"/>
                  <a:pt x="3" y="1244"/>
                </a:cubicBezTo>
                <a:cubicBezTo>
                  <a:pt x="1" y="1232"/>
                  <a:pt x="0" y="1220"/>
                  <a:pt x="0" y="1208"/>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6" name="文本框 745"/>
          <p:cNvSpPr txBox="1"/>
          <p:nvPr/>
        </p:nvSpPr>
        <p:spPr>
          <a:xfrm>
            <a:off x="401040" y="378720"/>
            <a:ext cx="42040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模板化与自定义语句生成的实现</a:t>
            </a:r>
            <a:endParaRPr lang="en-US" sz="2370" b="0" u="none" strike="noStrike">
              <a:solidFill>
                <a:srgbClr val="000000"/>
              </a:solidFill>
              <a:effectLst/>
              <a:uFillTx/>
              <a:latin typeface="Times New Roman"/>
            </a:endParaRPr>
          </a:p>
        </p:txBody>
      </p:sp>
      <p:sp>
        <p:nvSpPr>
          <p:cNvPr id="747" name="任意多边形: 形状 746"/>
          <p:cNvSpPr/>
          <p:nvPr/>
        </p:nvSpPr>
        <p:spPr>
          <a:xfrm>
            <a:off x="401040" y="1738080"/>
            <a:ext cx="4746960" cy="5005800"/>
          </a:xfrm>
          <a:custGeom>
            <a:avLst/>
            <a:gdLst/>
            <a:ahLst/>
            <a:cxnLst/>
            <a:rect l="0" t="0" r="r" b="b"/>
            <a:pathLst>
              <a:path w="13186" h="13905">
                <a:moveTo>
                  <a:pt x="0" y="13720"/>
                </a:moveTo>
                <a:lnTo>
                  <a:pt x="0" y="186"/>
                </a:lnTo>
                <a:cubicBezTo>
                  <a:pt x="0" y="173"/>
                  <a:pt x="1" y="161"/>
                  <a:pt x="3" y="149"/>
                </a:cubicBezTo>
                <a:cubicBezTo>
                  <a:pt x="6" y="137"/>
                  <a:pt x="9" y="126"/>
                  <a:pt x="14" y="114"/>
                </a:cubicBezTo>
                <a:cubicBezTo>
                  <a:pt x="19" y="103"/>
                  <a:pt x="24" y="92"/>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13000" y="0"/>
                </a:lnTo>
                <a:cubicBezTo>
                  <a:pt x="13012" y="0"/>
                  <a:pt x="13024" y="1"/>
                  <a:pt x="13036" y="3"/>
                </a:cubicBezTo>
                <a:cubicBezTo>
                  <a:pt x="13048" y="6"/>
                  <a:pt x="13060" y="9"/>
                  <a:pt x="13071" y="14"/>
                </a:cubicBezTo>
                <a:cubicBezTo>
                  <a:pt x="13082" y="19"/>
                  <a:pt x="13093" y="24"/>
                  <a:pt x="13103" y="31"/>
                </a:cubicBezTo>
                <a:cubicBezTo>
                  <a:pt x="13113" y="38"/>
                  <a:pt x="13123" y="46"/>
                  <a:pt x="13131" y="54"/>
                </a:cubicBezTo>
                <a:cubicBezTo>
                  <a:pt x="13140" y="63"/>
                  <a:pt x="13148" y="72"/>
                  <a:pt x="13154" y="82"/>
                </a:cubicBezTo>
                <a:cubicBezTo>
                  <a:pt x="13161" y="92"/>
                  <a:pt x="13167" y="103"/>
                  <a:pt x="13172" y="114"/>
                </a:cubicBezTo>
                <a:cubicBezTo>
                  <a:pt x="13176" y="126"/>
                  <a:pt x="13180" y="137"/>
                  <a:pt x="13182" y="149"/>
                </a:cubicBezTo>
                <a:cubicBezTo>
                  <a:pt x="13185" y="161"/>
                  <a:pt x="13186" y="173"/>
                  <a:pt x="13186" y="186"/>
                </a:cubicBezTo>
                <a:lnTo>
                  <a:pt x="13186" y="13720"/>
                </a:lnTo>
                <a:cubicBezTo>
                  <a:pt x="13186" y="13732"/>
                  <a:pt x="13185" y="13744"/>
                  <a:pt x="13182" y="13756"/>
                </a:cubicBezTo>
                <a:cubicBezTo>
                  <a:pt x="13180" y="13768"/>
                  <a:pt x="13176" y="13780"/>
                  <a:pt x="13172" y="13791"/>
                </a:cubicBezTo>
                <a:cubicBezTo>
                  <a:pt x="13167" y="13802"/>
                  <a:pt x="13161" y="13813"/>
                  <a:pt x="13154" y="13823"/>
                </a:cubicBezTo>
                <a:cubicBezTo>
                  <a:pt x="13148" y="13833"/>
                  <a:pt x="13140" y="13842"/>
                  <a:pt x="13131" y="13851"/>
                </a:cubicBezTo>
                <a:cubicBezTo>
                  <a:pt x="13123" y="13860"/>
                  <a:pt x="13113" y="13867"/>
                  <a:pt x="13103" y="13874"/>
                </a:cubicBezTo>
                <a:cubicBezTo>
                  <a:pt x="13093" y="13881"/>
                  <a:pt x="13082" y="13887"/>
                  <a:pt x="13071" y="13891"/>
                </a:cubicBezTo>
                <a:cubicBezTo>
                  <a:pt x="13060" y="13896"/>
                  <a:pt x="13048" y="13899"/>
                  <a:pt x="13036" y="13902"/>
                </a:cubicBezTo>
                <a:cubicBezTo>
                  <a:pt x="13024" y="13904"/>
                  <a:pt x="13012" y="13905"/>
                  <a:pt x="13000" y="13905"/>
                </a:cubicBezTo>
                <a:lnTo>
                  <a:pt x="185" y="13905"/>
                </a:lnTo>
                <a:cubicBezTo>
                  <a:pt x="173" y="13905"/>
                  <a:pt x="161" y="13904"/>
                  <a:pt x="149" y="13902"/>
                </a:cubicBezTo>
                <a:cubicBezTo>
                  <a:pt x="137" y="13899"/>
                  <a:pt x="126" y="13896"/>
                  <a:pt x="114" y="13891"/>
                </a:cubicBezTo>
                <a:cubicBezTo>
                  <a:pt x="103" y="13887"/>
                  <a:pt x="92" y="13881"/>
                  <a:pt x="82" y="13874"/>
                </a:cubicBezTo>
                <a:cubicBezTo>
                  <a:pt x="72" y="13867"/>
                  <a:pt x="63" y="13860"/>
                  <a:pt x="54" y="13851"/>
                </a:cubicBezTo>
                <a:cubicBezTo>
                  <a:pt x="45" y="13842"/>
                  <a:pt x="38" y="13833"/>
                  <a:pt x="31" y="13823"/>
                </a:cubicBezTo>
                <a:cubicBezTo>
                  <a:pt x="24" y="13813"/>
                  <a:pt x="19" y="13802"/>
                  <a:pt x="14" y="13791"/>
                </a:cubicBezTo>
                <a:cubicBezTo>
                  <a:pt x="9" y="13780"/>
                  <a:pt x="6" y="13768"/>
                  <a:pt x="3" y="13756"/>
                </a:cubicBezTo>
                <a:cubicBezTo>
                  <a:pt x="1" y="13744"/>
                  <a:pt x="0" y="13732"/>
                  <a:pt x="0" y="13720"/>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48" name="图片 747"/>
          <p:cNvPicPr/>
          <p:nvPr/>
        </p:nvPicPr>
        <p:blipFill>
          <a:blip r:embed="rId2"/>
          <a:stretch/>
        </p:blipFill>
        <p:spPr>
          <a:xfrm>
            <a:off x="568080" y="1938600"/>
            <a:ext cx="150120" cy="200160"/>
          </a:xfrm>
          <a:prstGeom prst="rect">
            <a:avLst/>
          </a:prstGeom>
          <a:noFill/>
          <a:ln w="0">
            <a:noFill/>
          </a:ln>
        </p:spPr>
      </p:pic>
      <p:sp>
        <p:nvSpPr>
          <p:cNvPr id="749" name="文本框 748"/>
          <p:cNvSpPr txBox="1"/>
          <p:nvPr/>
        </p:nvSpPr>
        <p:spPr>
          <a:xfrm>
            <a:off x="534960" y="1192320"/>
            <a:ext cx="52815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结合</a:t>
            </a:r>
            <a:r>
              <a:rPr lang="zh-CN" sz="1180" b="0" u="none" strike="noStrike">
                <a:solidFill>
                  <a:srgbClr val="FF9900"/>
                </a:solidFill>
                <a:effectLst/>
                <a:uFillTx/>
                <a:latin typeface="WenQuanYiZenHei"/>
                <a:ea typeface="WenQuanYiZenHei"/>
              </a:rPr>
              <a:t>模板化邮件回复</a:t>
            </a:r>
            <a:r>
              <a:rPr lang="zh-CN" sz="1180" b="0" u="none" strike="noStrike">
                <a:solidFill>
                  <a:srgbClr val="FFFFFF"/>
                </a:solidFill>
                <a:effectLst/>
                <a:uFillTx/>
                <a:latin typeface="WenQuanYiZenHei"/>
                <a:ea typeface="WenQuanYiZenHei"/>
              </a:rPr>
              <a:t>与</a:t>
            </a:r>
            <a:r>
              <a:rPr lang="zh-CN" sz="1180" b="0" u="none" strike="noStrike">
                <a:solidFill>
                  <a:srgbClr val="FF9900"/>
                </a:solidFill>
                <a:effectLst/>
                <a:uFillTx/>
                <a:latin typeface="WenQuanYiZenHei"/>
                <a:ea typeface="WenQuanYiZenHei"/>
              </a:rPr>
              <a:t>自定义语句生成</a:t>
            </a:r>
            <a:r>
              <a:rPr lang="zh-CN" sz="1180" b="0" u="none" strike="noStrike">
                <a:solidFill>
                  <a:srgbClr val="FFFFFF"/>
                </a:solidFill>
                <a:effectLst/>
                <a:uFillTx/>
                <a:latin typeface="WenQuanYiZenHei"/>
                <a:ea typeface="WenQuanYiZenHei"/>
              </a:rPr>
              <a:t>，兼具标准化格式与个性化内容的灵活性</a:t>
            </a:r>
            <a:endParaRPr lang="en-US" sz="1180" b="0" u="none" strike="noStrike">
              <a:solidFill>
                <a:srgbClr val="000000"/>
              </a:solidFill>
              <a:effectLst/>
              <a:uFillTx/>
              <a:latin typeface="Times New Roman"/>
            </a:endParaRPr>
          </a:p>
        </p:txBody>
      </p:sp>
      <p:sp>
        <p:nvSpPr>
          <p:cNvPr id="750" name="文本框 749"/>
          <p:cNvSpPr txBox="1"/>
          <p:nvPr/>
        </p:nvSpPr>
        <p:spPr>
          <a:xfrm>
            <a:off x="819000" y="1919880"/>
            <a:ext cx="7023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Jinja2 </a:t>
            </a:r>
            <a:endParaRPr lang="en-US" sz="1580" b="0" u="none" strike="noStrike">
              <a:solidFill>
                <a:srgbClr val="000000"/>
              </a:solidFill>
              <a:effectLst/>
              <a:uFillTx/>
              <a:latin typeface="Times New Roman"/>
            </a:endParaRPr>
          </a:p>
        </p:txBody>
      </p:sp>
      <p:pic>
        <p:nvPicPr>
          <p:cNvPr id="751" name="图片 750"/>
          <p:cNvPicPr/>
          <p:nvPr/>
        </p:nvPicPr>
        <p:blipFill>
          <a:blip r:embed="rId3"/>
          <a:stretch/>
        </p:blipFill>
        <p:spPr>
          <a:xfrm>
            <a:off x="568080" y="2306520"/>
            <a:ext cx="116640" cy="116640"/>
          </a:xfrm>
          <a:prstGeom prst="rect">
            <a:avLst/>
          </a:prstGeom>
          <a:noFill/>
          <a:ln w="0">
            <a:noFill/>
          </a:ln>
        </p:spPr>
      </p:pic>
      <p:sp>
        <p:nvSpPr>
          <p:cNvPr id="752" name="文本框 751"/>
          <p:cNvSpPr txBox="1"/>
          <p:nvPr/>
        </p:nvSpPr>
        <p:spPr>
          <a:xfrm>
            <a:off x="1518480" y="1912680"/>
            <a:ext cx="12078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模板引擎实现</a:t>
            </a:r>
            <a:endParaRPr lang="en-US" sz="1580" b="0" u="none" strike="noStrike">
              <a:solidFill>
                <a:srgbClr val="000000"/>
              </a:solidFill>
              <a:effectLst/>
              <a:uFillTx/>
              <a:latin typeface="Times New Roman"/>
            </a:endParaRPr>
          </a:p>
        </p:txBody>
      </p:sp>
      <p:pic>
        <p:nvPicPr>
          <p:cNvPr id="753" name="图片 752"/>
          <p:cNvPicPr/>
          <p:nvPr/>
        </p:nvPicPr>
        <p:blipFill>
          <a:blip r:embed="rId3"/>
          <a:stretch/>
        </p:blipFill>
        <p:spPr>
          <a:xfrm>
            <a:off x="568080" y="2540520"/>
            <a:ext cx="116640" cy="116640"/>
          </a:xfrm>
          <a:prstGeom prst="rect">
            <a:avLst/>
          </a:prstGeom>
          <a:noFill/>
          <a:ln w="0">
            <a:noFill/>
          </a:ln>
        </p:spPr>
      </p:pic>
      <p:sp>
        <p:nvSpPr>
          <p:cNvPr id="754" name="文本框 753"/>
          <p:cNvSpPr txBox="1"/>
          <p:nvPr/>
        </p:nvSpPr>
        <p:spPr>
          <a:xfrm>
            <a:off x="752040" y="2285640"/>
            <a:ext cx="19954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支持变量插槽、条件语句和循环等功能</a:t>
            </a:r>
            <a:endParaRPr lang="en-US" sz="920" b="0" u="none" strike="noStrike">
              <a:solidFill>
                <a:srgbClr val="000000"/>
              </a:solidFill>
              <a:effectLst/>
              <a:uFillTx/>
              <a:latin typeface="Times New Roman"/>
            </a:endParaRPr>
          </a:p>
        </p:txBody>
      </p:sp>
      <p:sp>
        <p:nvSpPr>
          <p:cNvPr id="755" name="任意多边形: 形状 754"/>
          <p:cNvSpPr/>
          <p:nvPr/>
        </p:nvSpPr>
        <p:spPr>
          <a:xfrm>
            <a:off x="580680" y="2807640"/>
            <a:ext cx="4399920" cy="3150720"/>
          </a:xfrm>
          <a:custGeom>
            <a:avLst/>
            <a:gdLst/>
            <a:ahLst/>
            <a:cxnLst/>
            <a:rect l="0" t="0" r="r" b="b"/>
            <a:pathLst>
              <a:path w="12222" h="8752">
                <a:moveTo>
                  <a:pt x="0" y="8660"/>
                </a:moveTo>
                <a:lnTo>
                  <a:pt x="0" y="93"/>
                </a:lnTo>
                <a:cubicBezTo>
                  <a:pt x="0" y="81"/>
                  <a:pt x="1" y="69"/>
                  <a:pt x="4" y="57"/>
                </a:cubicBezTo>
                <a:cubicBezTo>
                  <a:pt x="7" y="46"/>
                  <a:pt x="11" y="36"/>
                  <a:pt x="17" y="27"/>
                </a:cubicBezTo>
                <a:cubicBezTo>
                  <a:pt x="22" y="19"/>
                  <a:pt x="29" y="12"/>
                  <a:pt x="36" y="7"/>
                </a:cubicBezTo>
                <a:cubicBezTo>
                  <a:pt x="43" y="2"/>
                  <a:pt x="50" y="0"/>
                  <a:pt x="58" y="0"/>
                </a:cubicBezTo>
                <a:lnTo>
                  <a:pt x="12130" y="0"/>
                </a:lnTo>
                <a:cubicBezTo>
                  <a:pt x="12142" y="0"/>
                  <a:pt x="12154" y="2"/>
                  <a:pt x="12165" y="7"/>
                </a:cubicBezTo>
                <a:cubicBezTo>
                  <a:pt x="12177" y="12"/>
                  <a:pt x="12187" y="19"/>
                  <a:pt x="12195" y="27"/>
                </a:cubicBezTo>
                <a:cubicBezTo>
                  <a:pt x="12204" y="36"/>
                  <a:pt x="12211" y="46"/>
                  <a:pt x="12215" y="57"/>
                </a:cubicBezTo>
                <a:cubicBezTo>
                  <a:pt x="12220" y="69"/>
                  <a:pt x="12222" y="81"/>
                  <a:pt x="12222" y="93"/>
                </a:cubicBezTo>
                <a:lnTo>
                  <a:pt x="12222" y="8660"/>
                </a:lnTo>
                <a:cubicBezTo>
                  <a:pt x="12222" y="8672"/>
                  <a:pt x="12220" y="8684"/>
                  <a:pt x="12215" y="8695"/>
                </a:cubicBezTo>
                <a:cubicBezTo>
                  <a:pt x="12211" y="8706"/>
                  <a:pt x="12204" y="8717"/>
                  <a:pt x="12195" y="8725"/>
                </a:cubicBezTo>
                <a:cubicBezTo>
                  <a:pt x="12187" y="8734"/>
                  <a:pt x="12177" y="8741"/>
                  <a:pt x="12165" y="8745"/>
                </a:cubicBezTo>
                <a:cubicBezTo>
                  <a:pt x="12154" y="8750"/>
                  <a:pt x="12142" y="8752"/>
                  <a:pt x="12130" y="8752"/>
                </a:cubicBezTo>
                <a:lnTo>
                  <a:pt x="58" y="8752"/>
                </a:lnTo>
                <a:cubicBezTo>
                  <a:pt x="50" y="8752"/>
                  <a:pt x="43" y="8750"/>
                  <a:pt x="36" y="8745"/>
                </a:cubicBezTo>
                <a:cubicBezTo>
                  <a:pt x="29" y="8741"/>
                  <a:pt x="22" y="8734"/>
                  <a:pt x="17" y="8725"/>
                </a:cubicBezTo>
                <a:cubicBezTo>
                  <a:pt x="11" y="8717"/>
                  <a:pt x="7" y="8706"/>
                  <a:pt x="4" y="8695"/>
                </a:cubicBezTo>
                <a:cubicBezTo>
                  <a:pt x="1" y="8684"/>
                  <a:pt x="0" y="8672"/>
                  <a:pt x="0" y="8660"/>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56" name="任意多边形: 形状 755"/>
          <p:cNvSpPr/>
          <p:nvPr/>
        </p:nvSpPr>
        <p:spPr>
          <a:xfrm>
            <a:off x="568080" y="2807640"/>
            <a:ext cx="33840" cy="3150720"/>
          </a:xfrm>
          <a:custGeom>
            <a:avLst/>
            <a:gdLst/>
            <a:ahLst/>
            <a:cxnLst/>
            <a:rect l="0" t="0" r="r" b="b"/>
            <a:pathLst>
              <a:path w="94" h="8752">
                <a:moveTo>
                  <a:pt x="0" y="0"/>
                </a:moveTo>
                <a:lnTo>
                  <a:pt x="94" y="0"/>
                </a:lnTo>
                <a:lnTo>
                  <a:pt x="94" y="8752"/>
                </a:lnTo>
                <a:lnTo>
                  <a:pt x="0" y="8752"/>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57" name="文本框 756"/>
          <p:cNvSpPr txBox="1"/>
          <p:nvPr/>
        </p:nvSpPr>
        <p:spPr>
          <a:xfrm>
            <a:off x="752040" y="2519640"/>
            <a:ext cx="17611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创建具有动态变量填充的邮件模板</a:t>
            </a:r>
            <a:endParaRPr lang="en-US" sz="920" b="0" u="none" strike="noStrike">
              <a:solidFill>
                <a:srgbClr val="000000"/>
              </a:solidFill>
              <a:effectLst/>
              <a:uFillTx/>
              <a:latin typeface="Times New Roman"/>
            </a:endParaRPr>
          </a:p>
        </p:txBody>
      </p:sp>
      <p:sp>
        <p:nvSpPr>
          <p:cNvPr id="758" name="文本框 757"/>
          <p:cNvSpPr txBox="1"/>
          <p:nvPr/>
        </p:nvSpPr>
        <p:spPr>
          <a:xfrm>
            <a:off x="693720" y="3038760"/>
            <a:ext cx="1305360" cy="140400"/>
          </a:xfrm>
          <a:prstGeom prst="rect">
            <a:avLst/>
          </a:prstGeom>
          <a:noFill/>
          <a:ln w="0">
            <a:noFill/>
          </a:ln>
        </p:spPr>
        <p:txBody>
          <a:bodyPr wrap="none" lIns="0" tIns="0" rIns="0" bIns="0" anchor="t">
            <a:spAutoFit/>
          </a:bodyPr>
          <a:lstStyle/>
          <a:p>
            <a:r>
              <a:rPr lang="en-US" sz="950" b="0" u="none" strike="noStrike">
                <a:solidFill>
                  <a:srgbClr val="4DA6FF"/>
                </a:solidFill>
                <a:effectLst/>
                <a:uFillTx/>
                <a:latin typeface="DejaVuSansMono"/>
                <a:ea typeface="DejaVuSansMono"/>
              </a:rPr>
              <a:t># templates.py —— </a:t>
            </a:r>
            <a:endParaRPr lang="en-US" sz="950" b="0" u="none" strike="noStrike">
              <a:solidFill>
                <a:srgbClr val="000000"/>
              </a:solidFill>
              <a:effectLst/>
              <a:uFillTx/>
              <a:latin typeface="Times New Roman"/>
            </a:endParaRPr>
          </a:p>
        </p:txBody>
      </p:sp>
      <p:sp>
        <p:nvSpPr>
          <p:cNvPr id="759" name="文本框 758"/>
          <p:cNvSpPr txBox="1"/>
          <p:nvPr/>
        </p:nvSpPr>
        <p:spPr>
          <a:xfrm>
            <a:off x="1996920" y="3034440"/>
            <a:ext cx="723240" cy="151200"/>
          </a:xfrm>
          <a:prstGeom prst="rect">
            <a:avLst/>
          </a:prstGeom>
          <a:noFill/>
          <a:ln w="0">
            <a:noFill/>
          </a:ln>
        </p:spPr>
        <p:txBody>
          <a:bodyPr wrap="none" lIns="0" tIns="0" rIns="0" bIns="0" anchor="t">
            <a:spAutoFit/>
          </a:bodyPr>
          <a:lstStyle/>
          <a:p>
            <a:r>
              <a:rPr lang="zh-CN" sz="950" b="0" u="none" strike="noStrike">
                <a:solidFill>
                  <a:srgbClr val="4DA6FF"/>
                </a:solidFill>
                <a:effectLst/>
                <a:uFillTx/>
                <a:latin typeface="WenQuanYiZenHei"/>
                <a:ea typeface="WenQuanYiZenHei"/>
              </a:rPr>
              <a:t>定义邮件模板</a:t>
            </a:r>
            <a:endParaRPr lang="en-US" sz="950" b="0" u="none" strike="noStrike">
              <a:solidFill>
                <a:srgbClr val="000000"/>
              </a:solidFill>
              <a:effectLst/>
              <a:uFillTx/>
              <a:latin typeface="Times New Roman"/>
            </a:endParaRPr>
          </a:p>
        </p:txBody>
      </p:sp>
      <p:sp>
        <p:nvSpPr>
          <p:cNvPr id="760" name="文本框 759"/>
          <p:cNvSpPr txBox="1"/>
          <p:nvPr/>
        </p:nvSpPr>
        <p:spPr>
          <a:xfrm>
            <a:off x="693720" y="3172680"/>
            <a:ext cx="195768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from jinja2 import Template</a:t>
            </a:r>
            <a:endParaRPr lang="en-US" sz="950" b="0" u="none" strike="noStrike">
              <a:solidFill>
                <a:srgbClr val="000000"/>
              </a:solidFill>
              <a:effectLst/>
              <a:uFillTx/>
              <a:latin typeface="Times New Roman"/>
            </a:endParaRPr>
          </a:p>
        </p:txBody>
      </p:sp>
      <p:sp>
        <p:nvSpPr>
          <p:cNvPr id="761" name="文本框 760"/>
          <p:cNvSpPr txBox="1"/>
          <p:nvPr/>
        </p:nvSpPr>
        <p:spPr>
          <a:xfrm>
            <a:off x="693720" y="3439800"/>
            <a:ext cx="145800" cy="14040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DejaVuSansMono"/>
                <a:ea typeface="DejaVuSansMono"/>
              </a:rPr>
              <a:t># </a:t>
            </a:r>
            <a:endParaRPr lang="en-US" sz="950" b="0" u="none" strike="noStrike">
              <a:solidFill>
                <a:srgbClr val="000000"/>
              </a:solidFill>
              <a:effectLst/>
              <a:uFillTx/>
              <a:latin typeface="Times New Roman"/>
            </a:endParaRPr>
          </a:p>
        </p:txBody>
      </p:sp>
      <p:sp>
        <p:nvSpPr>
          <p:cNvPr id="762" name="文本框 761"/>
          <p:cNvSpPr txBox="1"/>
          <p:nvPr/>
        </p:nvSpPr>
        <p:spPr>
          <a:xfrm>
            <a:off x="838440" y="3435840"/>
            <a:ext cx="963720" cy="151200"/>
          </a:xfrm>
          <a:prstGeom prst="rect">
            <a:avLst/>
          </a:prstGeom>
          <a:noFill/>
          <a:ln w="0">
            <a:noFill/>
          </a:ln>
        </p:spPr>
        <p:txBody>
          <a:bodyPr wrap="none" lIns="0" tIns="0" rIns="0" bIns="0" anchor="t">
            <a:spAutoFit/>
          </a:bodyPr>
          <a:lstStyle/>
          <a:p>
            <a:r>
              <a:rPr lang="zh-CN" sz="950" b="0" u="none" strike="noStrike">
                <a:solidFill>
                  <a:srgbClr val="FF9900"/>
                </a:solidFill>
                <a:effectLst/>
                <a:uFillTx/>
                <a:latin typeface="WenQuanYiZenHei"/>
                <a:ea typeface="WenQuanYiZenHei"/>
              </a:rPr>
              <a:t>创建会议邀请模板</a:t>
            </a:r>
            <a:endParaRPr lang="en-US" sz="950" b="0" u="none" strike="noStrike">
              <a:solidFill>
                <a:srgbClr val="000000"/>
              </a:solidFill>
              <a:effectLst/>
              <a:uFillTx/>
              <a:latin typeface="Times New Roman"/>
            </a:endParaRPr>
          </a:p>
        </p:txBody>
      </p:sp>
      <p:sp>
        <p:nvSpPr>
          <p:cNvPr id="763" name="文本框 762"/>
          <p:cNvSpPr txBox="1"/>
          <p:nvPr/>
        </p:nvSpPr>
        <p:spPr>
          <a:xfrm>
            <a:off x="693720" y="3573720"/>
            <a:ext cx="159552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meeting_template = """</a:t>
            </a:r>
            <a:endParaRPr lang="en-US" sz="950" b="0" u="none" strike="noStrike">
              <a:solidFill>
                <a:srgbClr val="000000"/>
              </a:solidFill>
              <a:effectLst/>
              <a:uFillTx/>
              <a:latin typeface="Times New Roman"/>
            </a:endParaRPr>
          </a:p>
        </p:txBody>
      </p:sp>
      <p:sp>
        <p:nvSpPr>
          <p:cNvPr id="764" name="文本框 763"/>
          <p:cNvSpPr txBox="1"/>
          <p:nvPr/>
        </p:nvSpPr>
        <p:spPr>
          <a:xfrm>
            <a:off x="693720" y="3702960"/>
            <a:ext cx="361800" cy="151200"/>
          </a:xfrm>
          <a:prstGeom prst="rect">
            <a:avLst/>
          </a:prstGeom>
          <a:noFill/>
          <a:ln w="0">
            <a:noFill/>
          </a:ln>
        </p:spPr>
        <p:txBody>
          <a:bodyPr wrap="none" lIns="0" tIns="0" rIns="0" bIns="0" anchor="t">
            <a:spAutoFit/>
          </a:bodyPr>
          <a:lstStyle/>
          <a:p>
            <a:r>
              <a:rPr lang="zh-CN" sz="950" b="0" u="none" strike="noStrike">
                <a:solidFill>
                  <a:srgbClr val="E5E7EB"/>
                </a:solidFill>
                <a:effectLst/>
                <a:uFillTx/>
                <a:latin typeface="WenQuanYiZenHei"/>
                <a:ea typeface="WenQuanYiZenHei"/>
              </a:rPr>
              <a:t>尊敬的</a:t>
            </a:r>
            <a:endParaRPr lang="en-US" sz="950" b="0" u="none" strike="noStrike">
              <a:solidFill>
                <a:srgbClr val="000000"/>
              </a:solidFill>
              <a:effectLst/>
              <a:uFillTx/>
              <a:latin typeface="Times New Roman"/>
            </a:endParaRPr>
          </a:p>
        </p:txBody>
      </p:sp>
      <p:sp>
        <p:nvSpPr>
          <p:cNvPr id="765" name="文本框 764"/>
          <p:cNvSpPr txBox="1"/>
          <p:nvPr/>
        </p:nvSpPr>
        <p:spPr>
          <a:xfrm>
            <a:off x="1044720" y="3707280"/>
            <a:ext cx="145044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recipient_name }}</a:t>
            </a:r>
            <a:endParaRPr lang="en-US" sz="950" b="0" u="none" strike="noStrike">
              <a:solidFill>
                <a:srgbClr val="000000"/>
              </a:solidFill>
              <a:effectLst/>
              <a:uFillTx/>
              <a:latin typeface="Times New Roman"/>
            </a:endParaRPr>
          </a:p>
        </p:txBody>
      </p:sp>
      <p:sp>
        <p:nvSpPr>
          <p:cNvPr id="766" name="文本框 765"/>
          <p:cNvSpPr txBox="1"/>
          <p:nvPr/>
        </p:nvSpPr>
        <p:spPr>
          <a:xfrm>
            <a:off x="2492640" y="3702960"/>
            <a:ext cx="120960" cy="151200"/>
          </a:xfrm>
          <a:prstGeom prst="rect">
            <a:avLst/>
          </a:prstGeom>
          <a:noFill/>
          <a:ln w="0">
            <a:noFill/>
          </a:ln>
        </p:spPr>
        <p:txBody>
          <a:bodyPr wrap="none" lIns="0" tIns="0" rIns="0" bIns="0" anchor="t">
            <a:spAutoFit/>
          </a:bodyPr>
          <a:lstStyle/>
          <a:p>
            <a:r>
              <a:rPr lang="zh-CN" sz="950" b="0" u="none" strike="noStrike">
                <a:solidFill>
                  <a:srgbClr val="E5E7EB"/>
                </a:solidFill>
                <a:effectLst/>
                <a:uFillTx/>
                <a:latin typeface="WenQuanYiZenHei"/>
                <a:ea typeface="WenQuanYiZenHei"/>
              </a:rPr>
              <a:t>，</a:t>
            </a:r>
            <a:endParaRPr lang="en-US" sz="950" b="0" u="none" strike="noStrike">
              <a:solidFill>
                <a:srgbClr val="000000"/>
              </a:solidFill>
              <a:effectLst/>
              <a:uFillTx/>
              <a:latin typeface="Times New Roman"/>
            </a:endParaRPr>
          </a:p>
        </p:txBody>
      </p:sp>
      <p:sp>
        <p:nvSpPr>
          <p:cNvPr id="767" name="文本框 766"/>
          <p:cNvSpPr txBox="1"/>
          <p:nvPr/>
        </p:nvSpPr>
        <p:spPr>
          <a:xfrm>
            <a:off x="693720" y="3836880"/>
            <a:ext cx="2167920" cy="151200"/>
          </a:xfrm>
          <a:prstGeom prst="rect">
            <a:avLst/>
          </a:prstGeom>
          <a:noFill/>
          <a:ln w="0">
            <a:noFill/>
          </a:ln>
        </p:spPr>
        <p:txBody>
          <a:bodyPr wrap="none" lIns="0" tIns="0" rIns="0" bIns="0" anchor="t">
            <a:spAutoFit/>
          </a:bodyPr>
          <a:lstStyle/>
          <a:p>
            <a:r>
              <a:rPr lang="zh-CN" sz="950" b="0" u="none" strike="noStrike">
                <a:solidFill>
                  <a:srgbClr val="E5E7EB"/>
                </a:solidFill>
                <a:effectLst/>
                <a:uFillTx/>
                <a:latin typeface="WenQuanYiZenHei"/>
                <a:ea typeface="WenQuanYiZenHei"/>
              </a:rPr>
              <a:t>我们诚挚地邀请您参加即将召开的会议：</a:t>
            </a:r>
            <a:endParaRPr lang="en-US" sz="950" b="0" u="none" strike="noStrike">
              <a:solidFill>
                <a:srgbClr val="000000"/>
              </a:solidFill>
              <a:effectLst/>
              <a:uFillTx/>
              <a:latin typeface="Times New Roman"/>
            </a:endParaRPr>
          </a:p>
        </p:txBody>
      </p:sp>
      <p:sp>
        <p:nvSpPr>
          <p:cNvPr id="768" name="文本框 767"/>
          <p:cNvSpPr txBox="1"/>
          <p:nvPr/>
        </p:nvSpPr>
        <p:spPr>
          <a:xfrm>
            <a:off x="693720" y="4104360"/>
            <a:ext cx="602640" cy="151200"/>
          </a:xfrm>
          <a:prstGeom prst="rect">
            <a:avLst/>
          </a:prstGeom>
          <a:noFill/>
          <a:ln w="0">
            <a:noFill/>
          </a:ln>
        </p:spPr>
        <p:txBody>
          <a:bodyPr wrap="none" lIns="0" tIns="0" rIns="0" bIns="0" anchor="t">
            <a:spAutoFit/>
          </a:bodyPr>
          <a:lstStyle/>
          <a:p>
            <a:r>
              <a:rPr lang="zh-CN" sz="950" b="0" u="none" strike="noStrike">
                <a:solidFill>
                  <a:srgbClr val="E5E7EB"/>
                </a:solidFill>
                <a:effectLst/>
                <a:uFillTx/>
                <a:latin typeface="WenQuanYiZenHei"/>
                <a:ea typeface="WenQuanYiZenHei"/>
              </a:rPr>
              <a:t>会议主题：</a:t>
            </a:r>
            <a:endParaRPr lang="en-US" sz="950" b="0" u="none" strike="noStrike">
              <a:solidFill>
                <a:srgbClr val="000000"/>
              </a:solidFill>
              <a:effectLst/>
              <a:uFillTx/>
              <a:latin typeface="Times New Roman"/>
            </a:endParaRPr>
          </a:p>
        </p:txBody>
      </p:sp>
      <p:sp>
        <p:nvSpPr>
          <p:cNvPr id="769" name="文本框 768"/>
          <p:cNvSpPr txBox="1"/>
          <p:nvPr/>
        </p:nvSpPr>
        <p:spPr>
          <a:xfrm>
            <a:off x="1278720" y="4108320"/>
            <a:ext cx="137808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meeting_topic }}</a:t>
            </a:r>
            <a:endParaRPr lang="en-US" sz="950" b="0" u="none" strike="noStrike">
              <a:solidFill>
                <a:srgbClr val="000000"/>
              </a:solidFill>
              <a:effectLst/>
              <a:uFillTx/>
              <a:latin typeface="Times New Roman"/>
            </a:endParaRPr>
          </a:p>
        </p:txBody>
      </p:sp>
      <p:sp>
        <p:nvSpPr>
          <p:cNvPr id="770" name="文本框 769"/>
          <p:cNvSpPr txBox="1"/>
          <p:nvPr/>
        </p:nvSpPr>
        <p:spPr>
          <a:xfrm>
            <a:off x="693720" y="4237920"/>
            <a:ext cx="602640" cy="151200"/>
          </a:xfrm>
          <a:prstGeom prst="rect">
            <a:avLst/>
          </a:prstGeom>
          <a:noFill/>
          <a:ln w="0">
            <a:noFill/>
          </a:ln>
        </p:spPr>
        <p:txBody>
          <a:bodyPr wrap="none" lIns="0" tIns="0" rIns="0" bIns="0" anchor="t">
            <a:spAutoFit/>
          </a:bodyPr>
          <a:lstStyle/>
          <a:p>
            <a:r>
              <a:rPr lang="zh-CN" sz="950" b="0" u="none" strike="noStrike">
                <a:solidFill>
                  <a:srgbClr val="E5E7EB"/>
                </a:solidFill>
                <a:effectLst/>
                <a:uFillTx/>
                <a:latin typeface="WenQuanYiZenHei"/>
                <a:ea typeface="WenQuanYiZenHei"/>
              </a:rPr>
              <a:t>会议时间：</a:t>
            </a:r>
            <a:endParaRPr lang="en-US" sz="950" b="0" u="none" strike="noStrike">
              <a:solidFill>
                <a:srgbClr val="000000"/>
              </a:solidFill>
              <a:effectLst/>
              <a:uFillTx/>
              <a:latin typeface="Times New Roman"/>
            </a:endParaRPr>
          </a:p>
        </p:txBody>
      </p:sp>
      <p:sp>
        <p:nvSpPr>
          <p:cNvPr id="771" name="文本框 770"/>
          <p:cNvSpPr txBox="1"/>
          <p:nvPr/>
        </p:nvSpPr>
        <p:spPr>
          <a:xfrm>
            <a:off x="1278720" y="4242240"/>
            <a:ext cx="130536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meeting_time }}</a:t>
            </a:r>
            <a:endParaRPr lang="en-US" sz="950" b="0" u="none" strike="noStrike">
              <a:solidFill>
                <a:srgbClr val="000000"/>
              </a:solidFill>
              <a:effectLst/>
              <a:uFillTx/>
              <a:latin typeface="Times New Roman"/>
            </a:endParaRPr>
          </a:p>
        </p:txBody>
      </p:sp>
      <p:sp>
        <p:nvSpPr>
          <p:cNvPr id="772" name="文本框 771"/>
          <p:cNvSpPr txBox="1"/>
          <p:nvPr/>
        </p:nvSpPr>
        <p:spPr>
          <a:xfrm>
            <a:off x="693720" y="4371840"/>
            <a:ext cx="602640" cy="151200"/>
          </a:xfrm>
          <a:prstGeom prst="rect">
            <a:avLst/>
          </a:prstGeom>
          <a:noFill/>
          <a:ln w="0">
            <a:noFill/>
          </a:ln>
        </p:spPr>
        <p:txBody>
          <a:bodyPr wrap="none" lIns="0" tIns="0" rIns="0" bIns="0" anchor="t">
            <a:spAutoFit/>
          </a:bodyPr>
          <a:lstStyle/>
          <a:p>
            <a:r>
              <a:rPr lang="zh-CN" sz="950" b="0" u="none" strike="noStrike">
                <a:solidFill>
                  <a:srgbClr val="E5E7EB"/>
                </a:solidFill>
                <a:effectLst/>
                <a:uFillTx/>
                <a:latin typeface="WenQuanYiZenHei"/>
                <a:ea typeface="WenQuanYiZenHei"/>
              </a:rPr>
              <a:t>会议地点：</a:t>
            </a:r>
            <a:endParaRPr lang="en-US" sz="950" b="0" u="none" strike="noStrike">
              <a:solidFill>
                <a:srgbClr val="000000"/>
              </a:solidFill>
              <a:effectLst/>
              <a:uFillTx/>
              <a:latin typeface="Times New Roman"/>
            </a:endParaRPr>
          </a:p>
        </p:txBody>
      </p:sp>
      <p:sp>
        <p:nvSpPr>
          <p:cNvPr id="773" name="文本框 772"/>
          <p:cNvSpPr txBox="1"/>
          <p:nvPr/>
        </p:nvSpPr>
        <p:spPr>
          <a:xfrm>
            <a:off x="1278720" y="4375800"/>
            <a:ext cx="159552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meeting_location }}</a:t>
            </a:r>
            <a:endParaRPr lang="en-US" sz="950" b="0" u="none" strike="noStrike">
              <a:solidFill>
                <a:srgbClr val="000000"/>
              </a:solidFill>
              <a:effectLst/>
              <a:uFillTx/>
              <a:latin typeface="Times New Roman"/>
            </a:endParaRPr>
          </a:p>
        </p:txBody>
      </p:sp>
      <p:sp>
        <p:nvSpPr>
          <p:cNvPr id="774" name="文本框 773"/>
          <p:cNvSpPr txBox="1"/>
          <p:nvPr/>
        </p:nvSpPr>
        <p:spPr>
          <a:xfrm>
            <a:off x="693720" y="4638960"/>
            <a:ext cx="1927080" cy="151200"/>
          </a:xfrm>
          <a:prstGeom prst="rect">
            <a:avLst/>
          </a:prstGeom>
          <a:noFill/>
          <a:ln w="0">
            <a:noFill/>
          </a:ln>
        </p:spPr>
        <p:txBody>
          <a:bodyPr wrap="none" lIns="0" tIns="0" rIns="0" bIns="0" anchor="t">
            <a:spAutoFit/>
          </a:bodyPr>
          <a:lstStyle/>
          <a:p>
            <a:r>
              <a:rPr lang="zh-CN" sz="950" b="0" u="none" strike="noStrike">
                <a:solidFill>
                  <a:srgbClr val="E5E7EB"/>
                </a:solidFill>
                <a:effectLst/>
                <a:uFillTx/>
                <a:latin typeface="WenQuanYiZenHei"/>
                <a:ea typeface="WenQuanYiZenHei"/>
              </a:rPr>
              <a:t>如有任何问题，请随时与我们联系。</a:t>
            </a:r>
            <a:endParaRPr lang="en-US" sz="950" b="0" u="none" strike="noStrike">
              <a:solidFill>
                <a:srgbClr val="000000"/>
              </a:solidFill>
              <a:effectLst/>
              <a:uFillTx/>
              <a:latin typeface="Times New Roman"/>
            </a:endParaRPr>
          </a:p>
        </p:txBody>
      </p:sp>
      <p:sp>
        <p:nvSpPr>
          <p:cNvPr id="775" name="文本框 774"/>
          <p:cNvSpPr txBox="1"/>
          <p:nvPr/>
        </p:nvSpPr>
        <p:spPr>
          <a:xfrm>
            <a:off x="693720" y="4906440"/>
            <a:ext cx="361800" cy="151200"/>
          </a:xfrm>
          <a:prstGeom prst="rect">
            <a:avLst/>
          </a:prstGeom>
          <a:noFill/>
          <a:ln w="0">
            <a:noFill/>
          </a:ln>
        </p:spPr>
        <p:txBody>
          <a:bodyPr wrap="none" lIns="0" tIns="0" rIns="0" bIns="0" anchor="t">
            <a:spAutoFit/>
          </a:bodyPr>
          <a:lstStyle/>
          <a:p>
            <a:r>
              <a:rPr lang="zh-CN" sz="950" b="0" u="none" strike="noStrike">
                <a:solidFill>
                  <a:srgbClr val="E5E7EB"/>
                </a:solidFill>
                <a:effectLst/>
                <a:uFillTx/>
                <a:latin typeface="WenQuanYiZenHei"/>
                <a:ea typeface="WenQuanYiZenHei"/>
              </a:rPr>
              <a:t>此致，</a:t>
            </a:r>
            <a:endParaRPr lang="en-US" sz="950" b="0" u="none" strike="noStrike">
              <a:solidFill>
                <a:srgbClr val="000000"/>
              </a:solidFill>
              <a:effectLst/>
              <a:uFillTx/>
              <a:latin typeface="Times New Roman"/>
            </a:endParaRPr>
          </a:p>
        </p:txBody>
      </p:sp>
      <p:sp>
        <p:nvSpPr>
          <p:cNvPr id="776" name="文本框 775"/>
          <p:cNvSpPr txBox="1"/>
          <p:nvPr/>
        </p:nvSpPr>
        <p:spPr>
          <a:xfrm>
            <a:off x="693720" y="5044320"/>
            <a:ext cx="145044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sender_name }}"""</a:t>
            </a:r>
            <a:endParaRPr lang="en-US" sz="950" b="0" u="none" strike="noStrike">
              <a:solidFill>
                <a:srgbClr val="000000"/>
              </a:solidFill>
              <a:effectLst/>
              <a:uFillTx/>
              <a:latin typeface="Times New Roman"/>
            </a:endParaRPr>
          </a:p>
        </p:txBody>
      </p:sp>
      <p:sp>
        <p:nvSpPr>
          <p:cNvPr id="777" name="文本框 776"/>
          <p:cNvSpPr txBox="1"/>
          <p:nvPr/>
        </p:nvSpPr>
        <p:spPr>
          <a:xfrm>
            <a:off x="693720" y="5311800"/>
            <a:ext cx="275508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def generate_meeting_invitation(data):</a:t>
            </a:r>
            <a:endParaRPr lang="en-US" sz="950" b="0" u="none" strike="noStrike">
              <a:solidFill>
                <a:srgbClr val="000000"/>
              </a:solidFill>
              <a:effectLst/>
              <a:uFillTx/>
              <a:latin typeface="Times New Roman"/>
            </a:endParaRPr>
          </a:p>
        </p:txBody>
      </p:sp>
      <p:sp>
        <p:nvSpPr>
          <p:cNvPr id="778" name="文本框 777"/>
          <p:cNvSpPr txBox="1"/>
          <p:nvPr/>
        </p:nvSpPr>
        <p:spPr>
          <a:xfrm>
            <a:off x="693720" y="5445360"/>
            <a:ext cx="297252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template = Template(meeting_template)</a:t>
            </a:r>
            <a:endParaRPr lang="en-US" sz="950" b="0" u="none" strike="noStrike">
              <a:solidFill>
                <a:srgbClr val="000000"/>
              </a:solidFill>
              <a:effectLst/>
              <a:uFillTx/>
              <a:latin typeface="Times New Roman"/>
            </a:endParaRPr>
          </a:p>
        </p:txBody>
      </p:sp>
      <p:sp>
        <p:nvSpPr>
          <p:cNvPr id="779" name="文本框 778"/>
          <p:cNvSpPr txBox="1"/>
          <p:nvPr/>
        </p:nvSpPr>
        <p:spPr>
          <a:xfrm>
            <a:off x="693720" y="5579280"/>
            <a:ext cx="232020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return template.render(data)</a:t>
            </a:r>
            <a:endParaRPr lang="en-US" sz="950" b="0" u="none" strike="noStrike">
              <a:solidFill>
                <a:srgbClr val="000000"/>
              </a:solidFill>
              <a:effectLst/>
              <a:uFillTx/>
              <a:latin typeface="Times New Roman"/>
            </a:endParaRPr>
          </a:p>
        </p:txBody>
      </p:sp>
      <p:sp>
        <p:nvSpPr>
          <p:cNvPr id="780" name="任意多边形: 形状 779"/>
          <p:cNvSpPr/>
          <p:nvPr/>
        </p:nvSpPr>
        <p:spPr>
          <a:xfrm>
            <a:off x="572400" y="6095880"/>
            <a:ext cx="4404240" cy="477000"/>
          </a:xfrm>
          <a:custGeom>
            <a:avLst/>
            <a:gdLst/>
            <a:ahLst/>
            <a:cxnLst/>
            <a:rect l="0" t="0" r="r" b="b"/>
            <a:pathLst>
              <a:path w="12234" h="1325">
                <a:moveTo>
                  <a:pt x="0" y="1243"/>
                </a:moveTo>
                <a:lnTo>
                  <a:pt x="0" y="82"/>
                </a:lnTo>
                <a:cubicBezTo>
                  <a:pt x="0" y="71"/>
                  <a:pt x="2" y="61"/>
                  <a:pt x="6" y="51"/>
                </a:cubicBezTo>
                <a:cubicBezTo>
                  <a:pt x="10" y="41"/>
                  <a:pt x="16" y="32"/>
                  <a:pt x="23" y="24"/>
                </a:cubicBezTo>
                <a:cubicBezTo>
                  <a:pt x="31" y="17"/>
                  <a:pt x="40" y="11"/>
                  <a:pt x="50" y="7"/>
                </a:cubicBezTo>
                <a:cubicBezTo>
                  <a:pt x="60" y="2"/>
                  <a:pt x="70" y="0"/>
                  <a:pt x="81" y="0"/>
                </a:cubicBezTo>
                <a:lnTo>
                  <a:pt x="12153" y="0"/>
                </a:lnTo>
                <a:cubicBezTo>
                  <a:pt x="12163" y="0"/>
                  <a:pt x="12174" y="2"/>
                  <a:pt x="12184" y="7"/>
                </a:cubicBezTo>
                <a:cubicBezTo>
                  <a:pt x="12194" y="11"/>
                  <a:pt x="12202" y="17"/>
                  <a:pt x="12210" y="24"/>
                </a:cubicBezTo>
                <a:cubicBezTo>
                  <a:pt x="12218" y="32"/>
                  <a:pt x="12224" y="41"/>
                  <a:pt x="12228" y="51"/>
                </a:cubicBezTo>
                <a:cubicBezTo>
                  <a:pt x="12232" y="61"/>
                  <a:pt x="12234" y="71"/>
                  <a:pt x="12234" y="82"/>
                </a:cubicBezTo>
                <a:lnTo>
                  <a:pt x="12234" y="1243"/>
                </a:lnTo>
                <a:cubicBezTo>
                  <a:pt x="12234" y="1254"/>
                  <a:pt x="12232" y="1264"/>
                  <a:pt x="12228" y="1274"/>
                </a:cubicBezTo>
                <a:cubicBezTo>
                  <a:pt x="12224" y="1284"/>
                  <a:pt x="12218" y="1293"/>
                  <a:pt x="12210" y="1301"/>
                </a:cubicBezTo>
                <a:cubicBezTo>
                  <a:pt x="12202" y="1308"/>
                  <a:pt x="12194" y="1314"/>
                  <a:pt x="12184" y="1318"/>
                </a:cubicBezTo>
                <a:cubicBezTo>
                  <a:pt x="12174" y="1323"/>
                  <a:pt x="12163" y="1325"/>
                  <a:pt x="12153" y="1325"/>
                </a:cubicBezTo>
                <a:lnTo>
                  <a:pt x="81" y="1325"/>
                </a:lnTo>
                <a:cubicBezTo>
                  <a:pt x="70" y="1325"/>
                  <a:pt x="60" y="1323"/>
                  <a:pt x="50" y="1318"/>
                </a:cubicBezTo>
                <a:cubicBezTo>
                  <a:pt x="40" y="1314"/>
                  <a:pt x="31" y="1308"/>
                  <a:pt x="23" y="1301"/>
                </a:cubicBezTo>
                <a:cubicBezTo>
                  <a:pt x="16" y="1293"/>
                  <a:pt x="10" y="1284"/>
                  <a:pt x="6" y="1274"/>
                </a:cubicBezTo>
                <a:cubicBezTo>
                  <a:pt x="2" y="1264"/>
                  <a:pt x="0" y="1254"/>
                  <a:pt x="0" y="1243"/>
                </a:cubicBez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81" name="任意多边形: 形状 780"/>
          <p:cNvSpPr/>
          <p:nvPr/>
        </p:nvSpPr>
        <p:spPr>
          <a:xfrm>
            <a:off x="572400" y="6095880"/>
            <a:ext cx="4404240" cy="477000"/>
          </a:xfrm>
          <a:custGeom>
            <a:avLst/>
            <a:gdLst/>
            <a:ahLst/>
            <a:cxnLst/>
            <a:rect l="0" t="0" r="r" b="b"/>
            <a:pathLst>
              <a:path w="12234" h="1325" fill="none">
                <a:moveTo>
                  <a:pt x="0" y="1243"/>
                </a:moveTo>
                <a:lnTo>
                  <a:pt x="0" y="82"/>
                </a:lnTo>
                <a:cubicBezTo>
                  <a:pt x="0" y="71"/>
                  <a:pt x="2" y="61"/>
                  <a:pt x="6" y="51"/>
                </a:cubicBezTo>
                <a:cubicBezTo>
                  <a:pt x="10" y="41"/>
                  <a:pt x="16" y="32"/>
                  <a:pt x="23" y="24"/>
                </a:cubicBezTo>
                <a:cubicBezTo>
                  <a:pt x="31" y="17"/>
                  <a:pt x="40" y="11"/>
                  <a:pt x="50" y="7"/>
                </a:cubicBezTo>
                <a:cubicBezTo>
                  <a:pt x="60" y="2"/>
                  <a:pt x="70" y="0"/>
                  <a:pt x="81" y="0"/>
                </a:cubicBezTo>
                <a:lnTo>
                  <a:pt x="12153" y="0"/>
                </a:lnTo>
                <a:cubicBezTo>
                  <a:pt x="12163" y="0"/>
                  <a:pt x="12174" y="2"/>
                  <a:pt x="12184" y="7"/>
                </a:cubicBezTo>
                <a:cubicBezTo>
                  <a:pt x="12194" y="11"/>
                  <a:pt x="12202" y="17"/>
                  <a:pt x="12210" y="24"/>
                </a:cubicBezTo>
                <a:cubicBezTo>
                  <a:pt x="12218" y="32"/>
                  <a:pt x="12224" y="41"/>
                  <a:pt x="12228" y="51"/>
                </a:cubicBezTo>
                <a:cubicBezTo>
                  <a:pt x="12232" y="61"/>
                  <a:pt x="12234" y="71"/>
                  <a:pt x="12234" y="82"/>
                </a:cubicBezTo>
                <a:lnTo>
                  <a:pt x="12234" y="1243"/>
                </a:lnTo>
                <a:cubicBezTo>
                  <a:pt x="12234" y="1254"/>
                  <a:pt x="12232" y="1264"/>
                  <a:pt x="12228" y="1274"/>
                </a:cubicBezTo>
                <a:cubicBezTo>
                  <a:pt x="12224" y="1284"/>
                  <a:pt x="12218" y="1293"/>
                  <a:pt x="12210" y="1301"/>
                </a:cubicBezTo>
                <a:cubicBezTo>
                  <a:pt x="12202" y="1308"/>
                  <a:pt x="12194" y="1314"/>
                  <a:pt x="12184" y="1318"/>
                </a:cubicBezTo>
                <a:cubicBezTo>
                  <a:pt x="12174" y="1323"/>
                  <a:pt x="12163" y="1325"/>
                  <a:pt x="12153" y="1325"/>
                </a:cubicBezTo>
                <a:lnTo>
                  <a:pt x="81" y="1325"/>
                </a:lnTo>
                <a:cubicBezTo>
                  <a:pt x="70" y="1325"/>
                  <a:pt x="60" y="1323"/>
                  <a:pt x="50" y="1318"/>
                </a:cubicBezTo>
                <a:cubicBezTo>
                  <a:pt x="40" y="1314"/>
                  <a:pt x="31" y="1308"/>
                  <a:pt x="23" y="1301"/>
                </a:cubicBezTo>
                <a:cubicBezTo>
                  <a:pt x="16" y="1293"/>
                  <a:pt x="10" y="1284"/>
                  <a:pt x="6" y="1274"/>
                </a:cubicBezTo>
                <a:cubicBezTo>
                  <a:pt x="2" y="1264"/>
                  <a:pt x="0" y="1254"/>
                  <a:pt x="0" y="1243"/>
                </a:cubicBezTo>
              </a:path>
            </a:pathLst>
          </a:custGeom>
          <a:ln w="8280">
            <a:solidFill>
              <a:srgbClr val="FF9900"/>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782" name="文本框 781"/>
          <p:cNvSpPr txBox="1"/>
          <p:nvPr/>
        </p:nvSpPr>
        <p:spPr>
          <a:xfrm>
            <a:off x="693720" y="5712840"/>
            <a:ext cx="116064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a:t>
            </a:r>
            <a:endParaRPr lang="en-US" sz="950" b="0" u="none" strike="noStrike">
              <a:solidFill>
                <a:srgbClr val="000000"/>
              </a:solidFill>
              <a:effectLst/>
              <a:uFillTx/>
              <a:latin typeface="Times New Roman"/>
            </a:endParaRPr>
          </a:p>
        </p:txBody>
      </p:sp>
      <p:sp>
        <p:nvSpPr>
          <p:cNvPr id="783" name="文本框 782"/>
          <p:cNvSpPr txBox="1"/>
          <p:nvPr/>
        </p:nvSpPr>
        <p:spPr>
          <a:xfrm>
            <a:off x="643320" y="6179760"/>
            <a:ext cx="470160" cy="148320"/>
          </a:xfrm>
          <a:prstGeom prst="rect">
            <a:avLst/>
          </a:prstGeom>
          <a:noFill/>
          <a:ln w="0">
            <a:noFill/>
          </a:ln>
        </p:spPr>
        <p:txBody>
          <a:bodyPr wrap="none" lIns="0" tIns="0" rIns="0" bIns="0" anchor="t">
            <a:spAutoFit/>
          </a:bodyPr>
          <a:lstStyle/>
          <a:p>
            <a:r>
              <a:rPr lang="zh-CN" sz="920" b="0" u="none" strike="noStrike">
                <a:solidFill>
                  <a:srgbClr val="FF9900"/>
                </a:solidFill>
                <a:effectLst/>
                <a:uFillTx/>
                <a:latin typeface="WenQuanYiZenHei"/>
                <a:ea typeface="WenQuanYiZenHei"/>
              </a:rPr>
              <a:t>模板优势</a:t>
            </a:r>
            <a:endParaRPr lang="en-US" sz="920" b="0" u="none" strike="noStrike">
              <a:solidFill>
                <a:srgbClr val="000000"/>
              </a:solidFill>
              <a:effectLst/>
              <a:uFillTx/>
              <a:latin typeface="Times New Roman"/>
            </a:endParaRPr>
          </a:p>
        </p:txBody>
      </p:sp>
      <p:sp>
        <p:nvSpPr>
          <p:cNvPr id="784" name="任意多边形: 形状 783"/>
          <p:cNvSpPr/>
          <p:nvPr/>
        </p:nvSpPr>
        <p:spPr>
          <a:xfrm>
            <a:off x="5548680" y="1738080"/>
            <a:ext cx="4746960" cy="5005800"/>
          </a:xfrm>
          <a:custGeom>
            <a:avLst/>
            <a:gdLst/>
            <a:ahLst/>
            <a:cxnLst/>
            <a:rect l="0" t="0" r="r" b="b"/>
            <a:pathLst>
              <a:path w="13186" h="13905">
                <a:moveTo>
                  <a:pt x="0" y="13720"/>
                </a:moveTo>
                <a:lnTo>
                  <a:pt x="0" y="186"/>
                </a:lnTo>
                <a:cubicBezTo>
                  <a:pt x="0" y="173"/>
                  <a:pt x="1" y="161"/>
                  <a:pt x="4" y="149"/>
                </a:cubicBezTo>
                <a:cubicBezTo>
                  <a:pt x="6" y="137"/>
                  <a:pt x="9" y="126"/>
                  <a:pt x="14" y="114"/>
                </a:cubicBezTo>
                <a:cubicBezTo>
                  <a:pt x="19" y="103"/>
                  <a:pt x="24" y="92"/>
                  <a:pt x="31" y="82"/>
                </a:cubicBezTo>
                <a:cubicBezTo>
                  <a:pt x="38" y="72"/>
                  <a:pt x="46" y="63"/>
                  <a:pt x="54" y="54"/>
                </a:cubicBezTo>
                <a:cubicBezTo>
                  <a:pt x="63" y="46"/>
                  <a:pt x="72" y="38"/>
                  <a:pt x="83" y="31"/>
                </a:cubicBezTo>
                <a:cubicBezTo>
                  <a:pt x="93" y="24"/>
                  <a:pt x="103" y="19"/>
                  <a:pt x="115" y="14"/>
                </a:cubicBezTo>
                <a:cubicBezTo>
                  <a:pt x="126" y="9"/>
                  <a:pt x="137" y="6"/>
                  <a:pt x="149" y="3"/>
                </a:cubicBezTo>
                <a:cubicBezTo>
                  <a:pt x="161" y="1"/>
                  <a:pt x="173" y="0"/>
                  <a:pt x="186" y="0"/>
                </a:cubicBezTo>
                <a:lnTo>
                  <a:pt x="13000" y="0"/>
                </a:lnTo>
                <a:cubicBezTo>
                  <a:pt x="13012" y="0"/>
                  <a:pt x="13025" y="1"/>
                  <a:pt x="13037" y="3"/>
                </a:cubicBezTo>
                <a:cubicBezTo>
                  <a:pt x="13048" y="6"/>
                  <a:pt x="13060" y="9"/>
                  <a:pt x="13071" y="14"/>
                </a:cubicBezTo>
                <a:cubicBezTo>
                  <a:pt x="13083" y="19"/>
                  <a:pt x="13093" y="24"/>
                  <a:pt x="13103" y="31"/>
                </a:cubicBezTo>
                <a:cubicBezTo>
                  <a:pt x="13114" y="38"/>
                  <a:pt x="13123" y="46"/>
                  <a:pt x="13132" y="54"/>
                </a:cubicBezTo>
                <a:cubicBezTo>
                  <a:pt x="13140" y="63"/>
                  <a:pt x="13148" y="72"/>
                  <a:pt x="13155" y="82"/>
                </a:cubicBezTo>
                <a:cubicBezTo>
                  <a:pt x="13161" y="92"/>
                  <a:pt x="13167" y="103"/>
                  <a:pt x="13172" y="114"/>
                </a:cubicBezTo>
                <a:cubicBezTo>
                  <a:pt x="13177" y="126"/>
                  <a:pt x="13180" y="137"/>
                  <a:pt x="13182" y="149"/>
                </a:cubicBezTo>
                <a:cubicBezTo>
                  <a:pt x="13185" y="161"/>
                  <a:pt x="13186" y="173"/>
                  <a:pt x="13186" y="186"/>
                </a:cubicBezTo>
                <a:lnTo>
                  <a:pt x="13186" y="13720"/>
                </a:lnTo>
                <a:cubicBezTo>
                  <a:pt x="13186" y="13732"/>
                  <a:pt x="13185" y="13744"/>
                  <a:pt x="13182" y="13756"/>
                </a:cubicBezTo>
                <a:cubicBezTo>
                  <a:pt x="13180" y="13768"/>
                  <a:pt x="13177" y="13780"/>
                  <a:pt x="13172" y="13791"/>
                </a:cubicBezTo>
                <a:cubicBezTo>
                  <a:pt x="13167" y="13802"/>
                  <a:pt x="13161" y="13813"/>
                  <a:pt x="13155" y="13823"/>
                </a:cubicBezTo>
                <a:cubicBezTo>
                  <a:pt x="13148" y="13833"/>
                  <a:pt x="13140" y="13842"/>
                  <a:pt x="13132" y="13851"/>
                </a:cubicBezTo>
                <a:cubicBezTo>
                  <a:pt x="13123" y="13860"/>
                  <a:pt x="13114" y="13867"/>
                  <a:pt x="13103" y="13874"/>
                </a:cubicBezTo>
                <a:cubicBezTo>
                  <a:pt x="13093" y="13881"/>
                  <a:pt x="13083" y="13887"/>
                  <a:pt x="13071" y="13891"/>
                </a:cubicBezTo>
                <a:cubicBezTo>
                  <a:pt x="13060" y="13896"/>
                  <a:pt x="13048" y="13899"/>
                  <a:pt x="13037" y="13902"/>
                </a:cubicBezTo>
                <a:cubicBezTo>
                  <a:pt x="13025" y="13904"/>
                  <a:pt x="13012" y="13905"/>
                  <a:pt x="13000" y="13905"/>
                </a:cubicBezTo>
                <a:lnTo>
                  <a:pt x="186" y="13905"/>
                </a:lnTo>
                <a:cubicBezTo>
                  <a:pt x="173" y="13905"/>
                  <a:pt x="161" y="13904"/>
                  <a:pt x="149" y="13902"/>
                </a:cubicBezTo>
                <a:cubicBezTo>
                  <a:pt x="137" y="13899"/>
                  <a:pt x="126" y="13896"/>
                  <a:pt x="115" y="13891"/>
                </a:cubicBezTo>
                <a:cubicBezTo>
                  <a:pt x="103" y="13887"/>
                  <a:pt x="93" y="13881"/>
                  <a:pt x="83" y="13874"/>
                </a:cubicBezTo>
                <a:cubicBezTo>
                  <a:pt x="72" y="13867"/>
                  <a:pt x="63" y="13860"/>
                  <a:pt x="54" y="13851"/>
                </a:cubicBezTo>
                <a:cubicBezTo>
                  <a:pt x="46" y="13842"/>
                  <a:pt x="38" y="13833"/>
                  <a:pt x="31" y="13823"/>
                </a:cubicBezTo>
                <a:cubicBezTo>
                  <a:pt x="24" y="13813"/>
                  <a:pt x="19" y="13802"/>
                  <a:pt x="14" y="13791"/>
                </a:cubicBezTo>
                <a:cubicBezTo>
                  <a:pt x="9" y="13780"/>
                  <a:pt x="6" y="13768"/>
                  <a:pt x="4" y="13756"/>
                </a:cubicBezTo>
                <a:cubicBezTo>
                  <a:pt x="1" y="13744"/>
                  <a:pt x="0" y="13732"/>
                  <a:pt x="0" y="13720"/>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85" name="图片 784"/>
          <p:cNvPicPr/>
          <p:nvPr/>
        </p:nvPicPr>
        <p:blipFill>
          <a:blip r:embed="rId4"/>
          <a:stretch/>
        </p:blipFill>
        <p:spPr>
          <a:xfrm>
            <a:off x="5716080" y="1938600"/>
            <a:ext cx="200160" cy="200160"/>
          </a:xfrm>
          <a:prstGeom prst="rect">
            <a:avLst/>
          </a:prstGeom>
          <a:noFill/>
          <a:ln w="0">
            <a:noFill/>
          </a:ln>
        </p:spPr>
      </p:pic>
      <p:sp>
        <p:nvSpPr>
          <p:cNvPr id="786" name="文本框 785"/>
          <p:cNvSpPr txBox="1"/>
          <p:nvPr/>
        </p:nvSpPr>
        <p:spPr>
          <a:xfrm>
            <a:off x="643320" y="6371640"/>
            <a:ext cx="25153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确保邮件格式标准化，为常见邮件类型提供高效解决方案</a:t>
            </a:r>
            <a:endParaRPr lang="en-US" sz="790" b="0" u="none" strike="noStrike">
              <a:solidFill>
                <a:srgbClr val="000000"/>
              </a:solidFill>
              <a:effectLst/>
              <a:uFillTx/>
              <a:latin typeface="Times New Roman"/>
            </a:endParaRPr>
          </a:p>
        </p:txBody>
      </p:sp>
      <p:pic>
        <p:nvPicPr>
          <p:cNvPr id="787" name="图片 786"/>
          <p:cNvPicPr/>
          <p:nvPr/>
        </p:nvPicPr>
        <p:blipFill>
          <a:blip r:embed="rId3"/>
          <a:stretch/>
        </p:blipFill>
        <p:spPr>
          <a:xfrm>
            <a:off x="5716080" y="2306520"/>
            <a:ext cx="116640" cy="116640"/>
          </a:xfrm>
          <a:prstGeom prst="rect">
            <a:avLst/>
          </a:prstGeom>
          <a:noFill/>
          <a:ln w="0">
            <a:noFill/>
          </a:ln>
        </p:spPr>
      </p:pic>
      <p:sp>
        <p:nvSpPr>
          <p:cNvPr id="788" name="文本框 787"/>
          <p:cNvSpPr txBox="1"/>
          <p:nvPr/>
        </p:nvSpPr>
        <p:spPr>
          <a:xfrm>
            <a:off x="6016680" y="1912680"/>
            <a:ext cx="140904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大语言模型集成</a:t>
            </a:r>
            <a:endParaRPr lang="en-US" sz="1580" b="0" u="none" strike="noStrike">
              <a:solidFill>
                <a:srgbClr val="000000"/>
              </a:solidFill>
              <a:effectLst/>
              <a:uFillTx/>
              <a:latin typeface="Times New Roman"/>
            </a:endParaRPr>
          </a:p>
        </p:txBody>
      </p:sp>
      <p:sp>
        <p:nvSpPr>
          <p:cNvPr id="789" name="文本框 788"/>
          <p:cNvSpPr txBox="1"/>
          <p:nvPr/>
        </p:nvSpPr>
        <p:spPr>
          <a:xfrm>
            <a:off x="5899680" y="228564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790" name="文本框 789"/>
          <p:cNvSpPr txBox="1"/>
          <p:nvPr/>
        </p:nvSpPr>
        <p:spPr>
          <a:xfrm>
            <a:off x="6133680" y="2289960"/>
            <a:ext cx="6519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OpenAI API</a:t>
            </a:r>
            <a:endParaRPr lang="en-US" sz="920" b="0" u="none" strike="noStrike">
              <a:solidFill>
                <a:srgbClr val="000000"/>
              </a:solidFill>
              <a:effectLst/>
              <a:uFillTx/>
              <a:latin typeface="Times New Roman"/>
            </a:endParaRPr>
          </a:p>
        </p:txBody>
      </p:sp>
      <p:pic>
        <p:nvPicPr>
          <p:cNvPr id="791" name="图片 790"/>
          <p:cNvPicPr/>
          <p:nvPr/>
        </p:nvPicPr>
        <p:blipFill>
          <a:blip r:embed="rId3"/>
          <a:stretch/>
        </p:blipFill>
        <p:spPr>
          <a:xfrm>
            <a:off x="5716080" y="2540520"/>
            <a:ext cx="116640" cy="116640"/>
          </a:xfrm>
          <a:prstGeom prst="rect">
            <a:avLst/>
          </a:prstGeom>
          <a:noFill/>
          <a:ln w="0">
            <a:noFill/>
          </a:ln>
        </p:spPr>
      </p:pic>
      <p:sp>
        <p:nvSpPr>
          <p:cNvPr id="792" name="文本框 791"/>
          <p:cNvSpPr txBox="1"/>
          <p:nvPr/>
        </p:nvSpPr>
        <p:spPr>
          <a:xfrm>
            <a:off x="6783120" y="2285640"/>
            <a:ext cx="8222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生成个性化内容</a:t>
            </a:r>
            <a:endParaRPr lang="en-US" sz="920" b="0" u="none" strike="noStrike">
              <a:solidFill>
                <a:srgbClr val="000000"/>
              </a:solidFill>
              <a:effectLst/>
              <a:uFillTx/>
              <a:latin typeface="Times New Roman"/>
            </a:endParaRPr>
          </a:p>
        </p:txBody>
      </p:sp>
      <p:sp>
        <p:nvSpPr>
          <p:cNvPr id="793" name="任意多边形: 形状 792"/>
          <p:cNvSpPr/>
          <p:nvPr/>
        </p:nvSpPr>
        <p:spPr>
          <a:xfrm>
            <a:off x="5728320" y="2807640"/>
            <a:ext cx="4400280" cy="3150720"/>
          </a:xfrm>
          <a:custGeom>
            <a:avLst/>
            <a:gdLst/>
            <a:ahLst/>
            <a:cxnLst/>
            <a:rect l="0" t="0" r="r" b="b"/>
            <a:pathLst>
              <a:path w="12223" h="8752">
                <a:moveTo>
                  <a:pt x="0" y="8660"/>
                </a:moveTo>
                <a:lnTo>
                  <a:pt x="0" y="93"/>
                </a:lnTo>
                <a:cubicBezTo>
                  <a:pt x="0" y="81"/>
                  <a:pt x="2" y="69"/>
                  <a:pt x="4" y="57"/>
                </a:cubicBezTo>
                <a:cubicBezTo>
                  <a:pt x="7" y="46"/>
                  <a:pt x="12" y="36"/>
                  <a:pt x="17" y="27"/>
                </a:cubicBezTo>
                <a:cubicBezTo>
                  <a:pt x="22" y="19"/>
                  <a:pt x="29" y="12"/>
                  <a:pt x="36" y="7"/>
                </a:cubicBezTo>
                <a:cubicBezTo>
                  <a:pt x="43" y="2"/>
                  <a:pt x="50" y="0"/>
                  <a:pt x="58" y="0"/>
                </a:cubicBezTo>
                <a:lnTo>
                  <a:pt x="12130" y="0"/>
                </a:lnTo>
                <a:cubicBezTo>
                  <a:pt x="12142" y="0"/>
                  <a:pt x="12154" y="2"/>
                  <a:pt x="12165" y="7"/>
                </a:cubicBezTo>
                <a:cubicBezTo>
                  <a:pt x="12177" y="12"/>
                  <a:pt x="12187" y="19"/>
                  <a:pt x="12196" y="27"/>
                </a:cubicBezTo>
                <a:cubicBezTo>
                  <a:pt x="12204" y="36"/>
                  <a:pt x="12211" y="46"/>
                  <a:pt x="12216" y="57"/>
                </a:cubicBezTo>
                <a:cubicBezTo>
                  <a:pt x="12220" y="69"/>
                  <a:pt x="12223" y="81"/>
                  <a:pt x="12223" y="93"/>
                </a:cubicBezTo>
                <a:lnTo>
                  <a:pt x="12223" y="8660"/>
                </a:lnTo>
                <a:cubicBezTo>
                  <a:pt x="12223" y="8672"/>
                  <a:pt x="12220" y="8684"/>
                  <a:pt x="12216" y="8695"/>
                </a:cubicBezTo>
                <a:cubicBezTo>
                  <a:pt x="12211" y="8706"/>
                  <a:pt x="12204" y="8717"/>
                  <a:pt x="12196" y="8725"/>
                </a:cubicBezTo>
                <a:cubicBezTo>
                  <a:pt x="12187" y="8734"/>
                  <a:pt x="12177" y="8741"/>
                  <a:pt x="12165" y="8745"/>
                </a:cubicBezTo>
                <a:cubicBezTo>
                  <a:pt x="12154" y="8750"/>
                  <a:pt x="12142" y="8752"/>
                  <a:pt x="12130" y="8752"/>
                </a:cubicBezTo>
                <a:lnTo>
                  <a:pt x="58" y="8752"/>
                </a:lnTo>
                <a:cubicBezTo>
                  <a:pt x="50" y="8752"/>
                  <a:pt x="43" y="8750"/>
                  <a:pt x="36" y="8745"/>
                </a:cubicBezTo>
                <a:cubicBezTo>
                  <a:pt x="29" y="8741"/>
                  <a:pt x="22" y="8734"/>
                  <a:pt x="17" y="8725"/>
                </a:cubicBezTo>
                <a:cubicBezTo>
                  <a:pt x="12" y="8717"/>
                  <a:pt x="7" y="8706"/>
                  <a:pt x="4" y="8695"/>
                </a:cubicBezTo>
                <a:cubicBezTo>
                  <a:pt x="2" y="8684"/>
                  <a:pt x="0" y="8672"/>
                  <a:pt x="0" y="8660"/>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94" name="任意多边形: 形状 793"/>
          <p:cNvSpPr/>
          <p:nvPr/>
        </p:nvSpPr>
        <p:spPr>
          <a:xfrm>
            <a:off x="5715720" y="2807640"/>
            <a:ext cx="33840" cy="3150720"/>
          </a:xfrm>
          <a:custGeom>
            <a:avLst/>
            <a:gdLst/>
            <a:ahLst/>
            <a:cxnLst/>
            <a:rect l="0" t="0" r="r" b="b"/>
            <a:pathLst>
              <a:path w="94" h="8752">
                <a:moveTo>
                  <a:pt x="0" y="0"/>
                </a:moveTo>
                <a:lnTo>
                  <a:pt x="94" y="0"/>
                </a:lnTo>
                <a:lnTo>
                  <a:pt x="94" y="8752"/>
                </a:lnTo>
                <a:lnTo>
                  <a:pt x="0" y="8752"/>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95" name="文本框 794"/>
          <p:cNvSpPr txBox="1"/>
          <p:nvPr/>
        </p:nvSpPr>
        <p:spPr>
          <a:xfrm>
            <a:off x="5899680" y="2519640"/>
            <a:ext cx="15264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根据上下文信息创建动态内容</a:t>
            </a:r>
            <a:endParaRPr lang="en-US" sz="920" b="0" u="none" strike="noStrike">
              <a:solidFill>
                <a:srgbClr val="000000"/>
              </a:solidFill>
              <a:effectLst/>
              <a:uFillTx/>
              <a:latin typeface="Times New Roman"/>
            </a:endParaRPr>
          </a:p>
        </p:txBody>
      </p:sp>
      <p:sp>
        <p:nvSpPr>
          <p:cNvPr id="796" name="文本框 795"/>
          <p:cNvSpPr txBox="1"/>
          <p:nvPr/>
        </p:nvSpPr>
        <p:spPr>
          <a:xfrm>
            <a:off x="5841360" y="3038760"/>
            <a:ext cx="1885320" cy="140400"/>
          </a:xfrm>
          <a:prstGeom prst="rect">
            <a:avLst/>
          </a:prstGeom>
          <a:noFill/>
          <a:ln w="0">
            <a:noFill/>
          </a:ln>
        </p:spPr>
        <p:txBody>
          <a:bodyPr wrap="none" lIns="0" tIns="0" rIns="0" bIns="0" anchor="t">
            <a:spAutoFit/>
          </a:bodyPr>
          <a:lstStyle/>
          <a:p>
            <a:r>
              <a:rPr lang="en-US" sz="950" b="0" u="none" strike="noStrike">
                <a:solidFill>
                  <a:srgbClr val="4DA6FF"/>
                </a:solidFill>
                <a:effectLst/>
                <a:uFillTx/>
                <a:latin typeface="DejaVuSansMono"/>
                <a:ea typeface="DejaVuSansMono"/>
              </a:rPr>
              <a:t># custom_generation.py —— </a:t>
            </a:r>
            <a:endParaRPr lang="en-US" sz="950" b="0" u="none" strike="noStrike">
              <a:solidFill>
                <a:srgbClr val="000000"/>
              </a:solidFill>
              <a:effectLst/>
              <a:uFillTx/>
              <a:latin typeface="Times New Roman"/>
            </a:endParaRPr>
          </a:p>
        </p:txBody>
      </p:sp>
      <p:sp>
        <p:nvSpPr>
          <p:cNvPr id="797" name="文本框 796"/>
          <p:cNvSpPr txBox="1"/>
          <p:nvPr/>
        </p:nvSpPr>
        <p:spPr>
          <a:xfrm>
            <a:off x="7723800" y="3034440"/>
            <a:ext cx="1325160" cy="151200"/>
          </a:xfrm>
          <a:prstGeom prst="rect">
            <a:avLst/>
          </a:prstGeom>
          <a:noFill/>
          <a:ln w="0">
            <a:noFill/>
          </a:ln>
        </p:spPr>
        <p:txBody>
          <a:bodyPr wrap="none" lIns="0" tIns="0" rIns="0" bIns="0" anchor="t">
            <a:spAutoFit/>
          </a:bodyPr>
          <a:lstStyle/>
          <a:p>
            <a:r>
              <a:rPr lang="zh-CN" sz="950" b="0" u="none" strike="noStrike">
                <a:solidFill>
                  <a:srgbClr val="4DA6FF"/>
                </a:solidFill>
                <a:effectLst/>
                <a:uFillTx/>
                <a:latin typeface="WenQuanYiZenHei"/>
                <a:ea typeface="WenQuanYiZenHei"/>
              </a:rPr>
              <a:t>使用大语言模型生成内容</a:t>
            </a:r>
            <a:endParaRPr lang="en-US" sz="950" b="0" u="none" strike="noStrike">
              <a:solidFill>
                <a:srgbClr val="000000"/>
              </a:solidFill>
              <a:effectLst/>
              <a:uFillTx/>
              <a:latin typeface="Times New Roman"/>
            </a:endParaRPr>
          </a:p>
        </p:txBody>
      </p:sp>
      <p:sp>
        <p:nvSpPr>
          <p:cNvPr id="798" name="文本框 797"/>
          <p:cNvSpPr txBox="1"/>
          <p:nvPr/>
        </p:nvSpPr>
        <p:spPr>
          <a:xfrm>
            <a:off x="5841360" y="3172680"/>
            <a:ext cx="94284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import openai</a:t>
            </a:r>
            <a:endParaRPr lang="en-US" sz="950" b="0" u="none" strike="noStrike">
              <a:solidFill>
                <a:srgbClr val="000000"/>
              </a:solidFill>
              <a:effectLst/>
              <a:uFillTx/>
              <a:latin typeface="Times New Roman"/>
            </a:endParaRPr>
          </a:p>
        </p:txBody>
      </p:sp>
      <p:sp>
        <p:nvSpPr>
          <p:cNvPr id="799" name="文本框 798"/>
          <p:cNvSpPr txBox="1"/>
          <p:nvPr/>
        </p:nvSpPr>
        <p:spPr>
          <a:xfrm>
            <a:off x="5841360" y="3439800"/>
            <a:ext cx="145800" cy="14040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DejaVuSansMono"/>
                <a:ea typeface="DejaVuSansMono"/>
              </a:rPr>
              <a:t># </a:t>
            </a:r>
            <a:endParaRPr lang="en-US" sz="950" b="0" u="none" strike="noStrike">
              <a:solidFill>
                <a:srgbClr val="000000"/>
              </a:solidFill>
              <a:effectLst/>
              <a:uFillTx/>
              <a:latin typeface="Times New Roman"/>
            </a:endParaRPr>
          </a:p>
        </p:txBody>
      </p:sp>
      <p:sp>
        <p:nvSpPr>
          <p:cNvPr id="800" name="文本框 799"/>
          <p:cNvSpPr txBox="1"/>
          <p:nvPr/>
        </p:nvSpPr>
        <p:spPr>
          <a:xfrm>
            <a:off x="5986080" y="3435840"/>
            <a:ext cx="241560" cy="151200"/>
          </a:xfrm>
          <a:prstGeom prst="rect">
            <a:avLst/>
          </a:prstGeom>
          <a:noFill/>
          <a:ln w="0">
            <a:noFill/>
          </a:ln>
        </p:spPr>
        <p:txBody>
          <a:bodyPr wrap="none" lIns="0" tIns="0" rIns="0" bIns="0" anchor="t">
            <a:spAutoFit/>
          </a:bodyPr>
          <a:lstStyle/>
          <a:p>
            <a:r>
              <a:rPr lang="zh-CN" sz="950" b="0" u="none" strike="noStrike">
                <a:solidFill>
                  <a:srgbClr val="FF9900"/>
                </a:solidFill>
                <a:effectLst/>
                <a:uFillTx/>
                <a:latin typeface="WenQuanYiZenHei"/>
                <a:ea typeface="WenQuanYiZenHei"/>
              </a:rPr>
              <a:t>设置</a:t>
            </a:r>
            <a:endParaRPr lang="en-US" sz="950" b="0" u="none" strike="noStrike">
              <a:solidFill>
                <a:srgbClr val="000000"/>
              </a:solidFill>
              <a:effectLst/>
              <a:uFillTx/>
              <a:latin typeface="Times New Roman"/>
            </a:endParaRPr>
          </a:p>
        </p:txBody>
      </p:sp>
      <p:sp>
        <p:nvSpPr>
          <p:cNvPr id="801" name="文本框 800"/>
          <p:cNvSpPr txBox="1"/>
          <p:nvPr/>
        </p:nvSpPr>
        <p:spPr>
          <a:xfrm>
            <a:off x="6220080" y="3439800"/>
            <a:ext cx="725400" cy="14040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DejaVuSansMono"/>
                <a:ea typeface="DejaVuSansMono"/>
              </a:rPr>
              <a:t>OpenAI API</a:t>
            </a:r>
            <a:endParaRPr lang="en-US" sz="950" b="0" u="none" strike="noStrike">
              <a:solidFill>
                <a:srgbClr val="000000"/>
              </a:solidFill>
              <a:effectLst/>
              <a:uFillTx/>
              <a:latin typeface="Times New Roman"/>
            </a:endParaRPr>
          </a:p>
        </p:txBody>
      </p:sp>
      <p:sp>
        <p:nvSpPr>
          <p:cNvPr id="802" name="文本框 801"/>
          <p:cNvSpPr txBox="1"/>
          <p:nvPr/>
        </p:nvSpPr>
        <p:spPr>
          <a:xfrm>
            <a:off x="6944040" y="3435840"/>
            <a:ext cx="241560" cy="151200"/>
          </a:xfrm>
          <a:prstGeom prst="rect">
            <a:avLst/>
          </a:prstGeom>
          <a:noFill/>
          <a:ln w="0">
            <a:noFill/>
          </a:ln>
        </p:spPr>
        <p:txBody>
          <a:bodyPr wrap="none" lIns="0" tIns="0" rIns="0" bIns="0" anchor="t">
            <a:spAutoFit/>
          </a:bodyPr>
          <a:lstStyle/>
          <a:p>
            <a:r>
              <a:rPr lang="zh-CN" sz="950" b="0" u="none" strike="noStrike">
                <a:solidFill>
                  <a:srgbClr val="FF9900"/>
                </a:solidFill>
                <a:effectLst/>
                <a:uFillTx/>
                <a:latin typeface="WenQuanYiZenHei"/>
                <a:ea typeface="WenQuanYiZenHei"/>
              </a:rPr>
              <a:t>密钥</a:t>
            </a:r>
            <a:endParaRPr lang="en-US" sz="950" b="0" u="none" strike="noStrike">
              <a:solidFill>
                <a:srgbClr val="000000"/>
              </a:solidFill>
              <a:effectLst/>
              <a:uFillTx/>
              <a:latin typeface="Times New Roman"/>
            </a:endParaRPr>
          </a:p>
        </p:txBody>
      </p:sp>
      <p:sp>
        <p:nvSpPr>
          <p:cNvPr id="803" name="文本框 802"/>
          <p:cNvSpPr txBox="1"/>
          <p:nvPr/>
        </p:nvSpPr>
        <p:spPr>
          <a:xfrm>
            <a:off x="5841360" y="3573720"/>
            <a:ext cx="275508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openai.api_key = 'your-openai-api-key'</a:t>
            </a:r>
            <a:endParaRPr lang="en-US" sz="950" b="0" u="none" strike="noStrike">
              <a:solidFill>
                <a:srgbClr val="000000"/>
              </a:solidFill>
              <a:effectLst/>
              <a:uFillTx/>
              <a:latin typeface="Times New Roman"/>
            </a:endParaRPr>
          </a:p>
        </p:txBody>
      </p:sp>
      <p:sp>
        <p:nvSpPr>
          <p:cNvPr id="804" name="文本框 803"/>
          <p:cNvSpPr txBox="1"/>
          <p:nvPr/>
        </p:nvSpPr>
        <p:spPr>
          <a:xfrm>
            <a:off x="5841360" y="3841200"/>
            <a:ext cx="268272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def generate_dynamic_content(prompt):</a:t>
            </a:r>
            <a:endParaRPr lang="en-US" sz="950" b="0" u="none" strike="noStrike">
              <a:solidFill>
                <a:srgbClr val="000000"/>
              </a:solidFill>
              <a:effectLst/>
              <a:uFillTx/>
              <a:latin typeface="Times New Roman"/>
            </a:endParaRPr>
          </a:p>
        </p:txBody>
      </p:sp>
      <p:sp>
        <p:nvSpPr>
          <p:cNvPr id="805" name="文本框 804"/>
          <p:cNvSpPr txBox="1"/>
          <p:nvPr/>
        </p:nvSpPr>
        <p:spPr>
          <a:xfrm>
            <a:off x="5841360" y="3974760"/>
            <a:ext cx="50796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a:t>
            </a:r>
            <a:endParaRPr lang="en-US" sz="950" b="0" u="none" strike="noStrike">
              <a:solidFill>
                <a:srgbClr val="000000"/>
              </a:solidFill>
              <a:effectLst/>
              <a:uFillTx/>
              <a:latin typeface="Times New Roman"/>
            </a:endParaRPr>
          </a:p>
        </p:txBody>
      </p:sp>
      <p:sp>
        <p:nvSpPr>
          <p:cNvPr id="806" name="文本框 805"/>
          <p:cNvSpPr txBox="1"/>
          <p:nvPr/>
        </p:nvSpPr>
        <p:spPr>
          <a:xfrm>
            <a:off x="6348240" y="3970440"/>
            <a:ext cx="241560" cy="151200"/>
          </a:xfrm>
          <a:prstGeom prst="rect">
            <a:avLst/>
          </a:prstGeom>
          <a:noFill/>
          <a:ln w="0">
            <a:noFill/>
          </a:ln>
        </p:spPr>
        <p:txBody>
          <a:bodyPr wrap="none" lIns="0" tIns="0" rIns="0" bIns="0" anchor="t">
            <a:spAutoFit/>
          </a:bodyPr>
          <a:lstStyle/>
          <a:p>
            <a:r>
              <a:rPr lang="zh-CN" sz="950" b="0" u="none" strike="noStrike">
                <a:solidFill>
                  <a:srgbClr val="E5E7EB"/>
                </a:solidFill>
                <a:effectLst/>
                <a:uFillTx/>
                <a:latin typeface="WenQuanYiZenHei"/>
                <a:ea typeface="WenQuanYiZenHei"/>
              </a:rPr>
              <a:t>使用</a:t>
            </a:r>
            <a:endParaRPr lang="en-US" sz="950" b="0" u="none" strike="noStrike">
              <a:solidFill>
                <a:srgbClr val="000000"/>
              </a:solidFill>
              <a:effectLst/>
              <a:uFillTx/>
              <a:latin typeface="Times New Roman"/>
            </a:endParaRPr>
          </a:p>
        </p:txBody>
      </p:sp>
      <p:sp>
        <p:nvSpPr>
          <p:cNvPr id="807" name="文本框 806"/>
          <p:cNvSpPr txBox="1"/>
          <p:nvPr/>
        </p:nvSpPr>
        <p:spPr>
          <a:xfrm>
            <a:off x="6582240" y="3974760"/>
            <a:ext cx="21816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GPT</a:t>
            </a:r>
            <a:endParaRPr lang="en-US" sz="950" b="0" u="none" strike="noStrike">
              <a:solidFill>
                <a:srgbClr val="000000"/>
              </a:solidFill>
              <a:effectLst/>
              <a:uFillTx/>
              <a:latin typeface="Times New Roman"/>
            </a:endParaRPr>
          </a:p>
        </p:txBody>
      </p:sp>
      <p:sp>
        <p:nvSpPr>
          <p:cNvPr id="808" name="文本框 807"/>
          <p:cNvSpPr txBox="1"/>
          <p:nvPr/>
        </p:nvSpPr>
        <p:spPr>
          <a:xfrm>
            <a:off x="6799320" y="3970440"/>
            <a:ext cx="1084320" cy="151200"/>
          </a:xfrm>
          <a:prstGeom prst="rect">
            <a:avLst/>
          </a:prstGeom>
          <a:noFill/>
          <a:ln w="0">
            <a:noFill/>
          </a:ln>
        </p:spPr>
        <p:txBody>
          <a:bodyPr wrap="none" lIns="0" tIns="0" rIns="0" bIns="0" anchor="t">
            <a:spAutoFit/>
          </a:bodyPr>
          <a:lstStyle/>
          <a:p>
            <a:r>
              <a:rPr lang="zh-CN" sz="950" b="0" u="none" strike="noStrike">
                <a:solidFill>
                  <a:srgbClr val="E5E7EB"/>
                </a:solidFill>
                <a:effectLst/>
                <a:uFillTx/>
                <a:latin typeface="WenQuanYiZenHei"/>
                <a:ea typeface="WenQuanYiZenHei"/>
              </a:rPr>
              <a:t>模型生成自定义内容</a:t>
            </a:r>
            <a:endParaRPr lang="en-US" sz="950" b="0" u="none" strike="noStrike">
              <a:solidFill>
                <a:srgbClr val="000000"/>
              </a:solidFill>
              <a:effectLst/>
              <a:uFillTx/>
              <a:latin typeface="Times New Roman"/>
            </a:endParaRPr>
          </a:p>
        </p:txBody>
      </p:sp>
      <p:sp>
        <p:nvSpPr>
          <p:cNvPr id="809" name="文本框 808"/>
          <p:cNvSpPr txBox="1"/>
          <p:nvPr/>
        </p:nvSpPr>
        <p:spPr>
          <a:xfrm>
            <a:off x="7852320" y="3974760"/>
            <a:ext cx="21816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a:t>
            </a:r>
            <a:endParaRPr lang="en-US" sz="950" b="0" u="none" strike="noStrike">
              <a:solidFill>
                <a:srgbClr val="000000"/>
              </a:solidFill>
              <a:effectLst/>
              <a:uFillTx/>
              <a:latin typeface="Times New Roman"/>
            </a:endParaRPr>
          </a:p>
        </p:txBody>
      </p:sp>
      <p:sp>
        <p:nvSpPr>
          <p:cNvPr id="810" name="文本框 809"/>
          <p:cNvSpPr txBox="1"/>
          <p:nvPr/>
        </p:nvSpPr>
        <p:spPr>
          <a:xfrm>
            <a:off x="5841360" y="4108320"/>
            <a:ext cx="290016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response = openai.Completion.create(</a:t>
            </a:r>
            <a:endParaRPr lang="en-US" sz="950" b="0" u="none" strike="noStrike">
              <a:solidFill>
                <a:srgbClr val="000000"/>
              </a:solidFill>
              <a:effectLst/>
              <a:uFillTx/>
              <a:latin typeface="Times New Roman"/>
            </a:endParaRPr>
          </a:p>
        </p:txBody>
      </p:sp>
      <p:sp>
        <p:nvSpPr>
          <p:cNvPr id="811" name="文本框 810"/>
          <p:cNvSpPr txBox="1"/>
          <p:nvPr/>
        </p:nvSpPr>
        <p:spPr>
          <a:xfrm>
            <a:off x="5841360" y="4242240"/>
            <a:ext cx="246528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engine="text-davinci-003",</a:t>
            </a:r>
            <a:endParaRPr lang="en-US" sz="950" b="0" u="none" strike="noStrike">
              <a:solidFill>
                <a:srgbClr val="000000"/>
              </a:solidFill>
              <a:effectLst/>
              <a:uFillTx/>
              <a:latin typeface="Times New Roman"/>
            </a:endParaRPr>
          </a:p>
        </p:txBody>
      </p:sp>
      <p:sp>
        <p:nvSpPr>
          <p:cNvPr id="812" name="文本框 811"/>
          <p:cNvSpPr txBox="1"/>
          <p:nvPr/>
        </p:nvSpPr>
        <p:spPr>
          <a:xfrm>
            <a:off x="5841360" y="4375800"/>
            <a:ext cx="159552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prompt=prompt,</a:t>
            </a:r>
            <a:endParaRPr lang="en-US" sz="950" b="0" u="none" strike="noStrike">
              <a:solidFill>
                <a:srgbClr val="000000"/>
              </a:solidFill>
              <a:effectLst/>
              <a:uFillTx/>
              <a:latin typeface="Times New Roman"/>
            </a:endParaRPr>
          </a:p>
        </p:txBody>
      </p:sp>
      <p:sp>
        <p:nvSpPr>
          <p:cNvPr id="813" name="文本框 812"/>
          <p:cNvSpPr txBox="1"/>
          <p:nvPr/>
        </p:nvSpPr>
        <p:spPr>
          <a:xfrm>
            <a:off x="5841360" y="4509720"/>
            <a:ext cx="159552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max_tokens=100</a:t>
            </a:r>
            <a:endParaRPr lang="en-US" sz="950" b="0" u="none" strike="noStrike">
              <a:solidFill>
                <a:srgbClr val="000000"/>
              </a:solidFill>
              <a:effectLst/>
              <a:uFillTx/>
              <a:latin typeface="Times New Roman"/>
            </a:endParaRPr>
          </a:p>
        </p:txBody>
      </p:sp>
      <p:sp>
        <p:nvSpPr>
          <p:cNvPr id="814" name="文本框 813"/>
          <p:cNvSpPr txBox="1"/>
          <p:nvPr/>
        </p:nvSpPr>
        <p:spPr>
          <a:xfrm>
            <a:off x="5841360" y="4643280"/>
            <a:ext cx="36324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a:t>
            </a:r>
            <a:endParaRPr lang="en-US" sz="950" b="0" u="none" strike="noStrike">
              <a:solidFill>
                <a:srgbClr val="000000"/>
              </a:solidFill>
              <a:effectLst/>
              <a:uFillTx/>
              <a:latin typeface="Times New Roman"/>
            </a:endParaRPr>
          </a:p>
        </p:txBody>
      </p:sp>
      <p:sp>
        <p:nvSpPr>
          <p:cNvPr id="815" name="文本框 814"/>
          <p:cNvSpPr txBox="1"/>
          <p:nvPr/>
        </p:nvSpPr>
        <p:spPr>
          <a:xfrm>
            <a:off x="5841360" y="4776840"/>
            <a:ext cx="311760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return response.choices[0].text.strip()</a:t>
            </a:r>
            <a:endParaRPr lang="en-US" sz="950" b="0" u="none" strike="noStrike">
              <a:solidFill>
                <a:srgbClr val="000000"/>
              </a:solidFill>
              <a:effectLst/>
              <a:uFillTx/>
              <a:latin typeface="Times New Roman"/>
            </a:endParaRPr>
          </a:p>
        </p:txBody>
      </p:sp>
      <p:sp>
        <p:nvSpPr>
          <p:cNvPr id="816" name="文本框 815"/>
          <p:cNvSpPr txBox="1"/>
          <p:nvPr/>
        </p:nvSpPr>
        <p:spPr>
          <a:xfrm>
            <a:off x="5841360" y="5044320"/>
            <a:ext cx="145800" cy="14040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DejaVuSansMono"/>
                <a:ea typeface="DejaVuSansMono"/>
              </a:rPr>
              <a:t># </a:t>
            </a:r>
            <a:endParaRPr lang="en-US" sz="950" b="0" u="none" strike="noStrike">
              <a:solidFill>
                <a:srgbClr val="000000"/>
              </a:solidFill>
              <a:effectLst/>
              <a:uFillTx/>
              <a:latin typeface="Times New Roman"/>
            </a:endParaRPr>
          </a:p>
        </p:txBody>
      </p:sp>
      <p:sp>
        <p:nvSpPr>
          <p:cNvPr id="817" name="文本框 816"/>
          <p:cNvSpPr txBox="1"/>
          <p:nvPr/>
        </p:nvSpPr>
        <p:spPr>
          <a:xfrm>
            <a:off x="5986080" y="5040360"/>
            <a:ext cx="1325160" cy="151200"/>
          </a:xfrm>
          <a:prstGeom prst="rect">
            <a:avLst/>
          </a:prstGeom>
          <a:noFill/>
          <a:ln w="0">
            <a:noFill/>
          </a:ln>
        </p:spPr>
        <p:txBody>
          <a:bodyPr wrap="none" lIns="0" tIns="0" rIns="0" bIns="0" anchor="t">
            <a:spAutoFit/>
          </a:bodyPr>
          <a:lstStyle/>
          <a:p>
            <a:r>
              <a:rPr lang="zh-CN" sz="950" b="0" u="none" strike="noStrike">
                <a:solidFill>
                  <a:srgbClr val="FF9900"/>
                </a:solidFill>
                <a:effectLst/>
                <a:uFillTx/>
                <a:latin typeface="WenQuanYiZenHei"/>
                <a:ea typeface="WenQuanYiZenHei"/>
              </a:rPr>
              <a:t>示例：生成个性化问候语</a:t>
            </a:r>
            <a:endParaRPr lang="en-US" sz="950" b="0" u="none" strike="noStrike">
              <a:solidFill>
                <a:srgbClr val="000000"/>
              </a:solidFill>
              <a:effectLst/>
              <a:uFillTx/>
              <a:latin typeface="Times New Roman"/>
            </a:endParaRPr>
          </a:p>
        </p:txBody>
      </p:sp>
      <p:sp>
        <p:nvSpPr>
          <p:cNvPr id="818" name="文本框 817"/>
          <p:cNvSpPr txBox="1"/>
          <p:nvPr/>
        </p:nvSpPr>
        <p:spPr>
          <a:xfrm>
            <a:off x="5841360" y="5178240"/>
            <a:ext cx="261000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greeting = generate_dynamic_content(</a:t>
            </a:r>
            <a:endParaRPr lang="en-US" sz="950" b="0" u="none" strike="noStrike">
              <a:solidFill>
                <a:srgbClr val="000000"/>
              </a:solidFill>
              <a:effectLst/>
              <a:uFillTx/>
              <a:latin typeface="Times New Roman"/>
            </a:endParaRPr>
          </a:p>
        </p:txBody>
      </p:sp>
      <p:sp>
        <p:nvSpPr>
          <p:cNvPr id="819" name="文本框 818"/>
          <p:cNvSpPr txBox="1"/>
          <p:nvPr/>
        </p:nvSpPr>
        <p:spPr>
          <a:xfrm>
            <a:off x="5841360" y="5311800"/>
            <a:ext cx="36324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a:t>
            </a:r>
            <a:endParaRPr lang="en-US" sz="950" b="0" u="none" strike="noStrike">
              <a:solidFill>
                <a:srgbClr val="000000"/>
              </a:solidFill>
              <a:effectLst/>
              <a:uFillTx/>
              <a:latin typeface="Times New Roman"/>
            </a:endParaRPr>
          </a:p>
        </p:txBody>
      </p:sp>
      <p:sp>
        <p:nvSpPr>
          <p:cNvPr id="820" name="文本框 819"/>
          <p:cNvSpPr txBox="1"/>
          <p:nvPr/>
        </p:nvSpPr>
        <p:spPr>
          <a:xfrm>
            <a:off x="6203520" y="5307480"/>
            <a:ext cx="1566000" cy="151200"/>
          </a:xfrm>
          <a:prstGeom prst="rect">
            <a:avLst/>
          </a:prstGeom>
          <a:noFill/>
          <a:ln w="0">
            <a:noFill/>
          </a:ln>
        </p:spPr>
        <p:txBody>
          <a:bodyPr wrap="none" lIns="0" tIns="0" rIns="0" bIns="0" anchor="t">
            <a:spAutoFit/>
          </a:bodyPr>
          <a:lstStyle/>
          <a:p>
            <a:r>
              <a:rPr lang="zh-CN" sz="950" b="0" u="none" strike="noStrike">
                <a:solidFill>
                  <a:srgbClr val="E5E7EB"/>
                </a:solidFill>
                <a:effectLst/>
                <a:uFillTx/>
                <a:latin typeface="WenQuanYiZenHei"/>
                <a:ea typeface="WenQuanYiZenHei"/>
              </a:rPr>
              <a:t>为会议邀请生成个性化问候语</a:t>
            </a:r>
            <a:endParaRPr lang="en-US" sz="950" b="0" u="none" strike="noStrike">
              <a:solidFill>
                <a:srgbClr val="000000"/>
              </a:solidFill>
              <a:effectLst/>
              <a:uFillTx/>
              <a:latin typeface="Times New Roman"/>
            </a:endParaRPr>
          </a:p>
        </p:txBody>
      </p:sp>
      <p:sp>
        <p:nvSpPr>
          <p:cNvPr id="821" name="文本框 820"/>
          <p:cNvSpPr txBox="1"/>
          <p:nvPr/>
        </p:nvSpPr>
        <p:spPr>
          <a:xfrm>
            <a:off x="7724160" y="5311800"/>
            <a:ext cx="11988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a:t>
            </a:r>
            <a:endParaRPr lang="en-US" sz="950" b="0" u="none" strike="noStrike">
              <a:solidFill>
                <a:srgbClr val="000000"/>
              </a:solidFill>
              <a:effectLst/>
              <a:uFillTx/>
              <a:latin typeface="Times New Roman"/>
            </a:endParaRPr>
          </a:p>
        </p:txBody>
      </p:sp>
      <p:sp>
        <p:nvSpPr>
          <p:cNvPr id="822" name="文本框 821"/>
          <p:cNvSpPr txBox="1"/>
          <p:nvPr/>
        </p:nvSpPr>
        <p:spPr>
          <a:xfrm>
            <a:off x="5841360" y="5445360"/>
            <a:ext cx="11988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a:t>
            </a:r>
            <a:endParaRPr lang="en-US" sz="950" b="0" u="none" strike="noStrike">
              <a:solidFill>
                <a:srgbClr val="000000"/>
              </a:solidFill>
              <a:effectLst/>
              <a:uFillTx/>
              <a:latin typeface="Times New Roman"/>
            </a:endParaRPr>
          </a:p>
        </p:txBody>
      </p:sp>
      <p:sp>
        <p:nvSpPr>
          <p:cNvPr id="823" name="任意多边形: 形状 822"/>
          <p:cNvSpPr/>
          <p:nvPr/>
        </p:nvSpPr>
        <p:spPr>
          <a:xfrm>
            <a:off x="5720040" y="6095880"/>
            <a:ext cx="4404240" cy="477000"/>
          </a:xfrm>
          <a:custGeom>
            <a:avLst/>
            <a:gdLst/>
            <a:ahLst/>
            <a:cxnLst/>
            <a:rect l="0" t="0" r="r" b="b"/>
            <a:pathLst>
              <a:path w="12234" h="1325">
                <a:moveTo>
                  <a:pt x="0" y="1243"/>
                </a:moveTo>
                <a:lnTo>
                  <a:pt x="0" y="82"/>
                </a:lnTo>
                <a:cubicBezTo>
                  <a:pt x="0" y="71"/>
                  <a:pt x="2" y="61"/>
                  <a:pt x="6" y="51"/>
                </a:cubicBezTo>
                <a:cubicBezTo>
                  <a:pt x="10" y="41"/>
                  <a:pt x="16" y="32"/>
                  <a:pt x="24" y="24"/>
                </a:cubicBezTo>
                <a:cubicBezTo>
                  <a:pt x="31" y="17"/>
                  <a:pt x="40" y="11"/>
                  <a:pt x="50" y="7"/>
                </a:cubicBezTo>
                <a:cubicBezTo>
                  <a:pt x="60" y="2"/>
                  <a:pt x="70" y="0"/>
                  <a:pt x="81" y="0"/>
                </a:cubicBezTo>
                <a:lnTo>
                  <a:pt x="12153" y="0"/>
                </a:lnTo>
                <a:cubicBezTo>
                  <a:pt x="12164" y="0"/>
                  <a:pt x="12174" y="2"/>
                  <a:pt x="12184" y="7"/>
                </a:cubicBezTo>
                <a:cubicBezTo>
                  <a:pt x="12194" y="11"/>
                  <a:pt x="12203" y="17"/>
                  <a:pt x="12210" y="24"/>
                </a:cubicBezTo>
                <a:cubicBezTo>
                  <a:pt x="12218" y="32"/>
                  <a:pt x="12224" y="41"/>
                  <a:pt x="12228" y="51"/>
                </a:cubicBezTo>
                <a:cubicBezTo>
                  <a:pt x="12232" y="61"/>
                  <a:pt x="12234" y="71"/>
                  <a:pt x="12234" y="82"/>
                </a:cubicBezTo>
                <a:lnTo>
                  <a:pt x="12234" y="1243"/>
                </a:lnTo>
                <a:cubicBezTo>
                  <a:pt x="12234" y="1254"/>
                  <a:pt x="12232" y="1264"/>
                  <a:pt x="12228" y="1274"/>
                </a:cubicBezTo>
                <a:cubicBezTo>
                  <a:pt x="12224" y="1284"/>
                  <a:pt x="12218" y="1293"/>
                  <a:pt x="12210" y="1301"/>
                </a:cubicBezTo>
                <a:cubicBezTo>
                  <a:pt x="12203" y="1308"/>
                  <a:pt x="12194" y="1314"/>
                  <a:pt x="12184" y="1318"/>
                </a:cubicBezTo>
                <a:cubicBezTo>
                  <a:pt x="12174" y="1323"/>
                  <a:pt x="12164" y="1325"/>
                  <a:pt x="12153" y="1325"/>
                </a:cubicBezTo>
                <a:lnTo>
                  <a:pt x="81" y="1325"/>
                </a:lnTo>
                <a:cubicBezTo>
                  <a:pt x="70" y="1325"/>
                  <a:pt x="60" y="1323"/>
                  <a:pt x="50" y="1318"/>
                </a:cubicBezTo>
                <a:cubicBezTo>
                  <a:pt x="40" y="1314"/>
                  <a:pt x="31" y="1308"/>
                  <a:pt x="24" y="1301"/>
                </a:cubicBezTo>
                <a:cubicBezTo>
                  <a:pt x="16" y="1293"/>
                  <a:pt x="10" y="1284"/>
                  <a:pt x="6" y="1274"/>
                </a:cubicBezTo>
                <a:cubicBezTo>
                  <a:pt x="2" y="1264"/>
                  <a:pt x="0" y="1254"/>
                  <a:pt x="0" y="1243"/>
                </a:cubicBez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24" name="任意多边形: 形状 823"/>
          <p:cNvSpPr/>
          <p:nvPr/>
        </p:nvSpPr>
        <p:spPr>
          <a:xfrm>
            <a:off x="5720040" y="6095880"/>
            <a:ext cx="4404240" cy="477000"/>
          </a:xfrm>
          <a:custGeom>
            <a:avLst/>
            <a:gdLst/>
            <a:ahLst/>
            <a:cxnLst/>
            <a:rect l="0" t="0" r="r" b="b"/>
            <a:pathLst>
              <a:path w="12234" h="1325" fill="none">
                <a:moveTo>
                  <a:pt x="0" y="1243"/>
                </a:moveTo>
                <a:lnTo>
                  <a:pt x="0" y="82"/>
                </a:lnTo>
                <a:cubicBezTo>
                  <a:pt x="0" y="71"/>
                  <a:pt x="2" y="61"/>
                  <a:pt x="6" y="51"/>
                </a:cubicBezTo>
                <a:cubicBezTo>
                  <a:pt x="10" y="41"/>
                  <a:pt x="16" y="32"/>
                  <a:pt x="24" y="24"/>
                </a:cubicBezTo>
                <a:cubicBezTo>
                  <a:pt x="31" y="17"/>
                  <a:pt x="40" y="11"/>
                  <a:pt x="50" y="7"/>
                </a:cubicBezTo>
                <a:cubicBezTo>
                  <a:pt x="60" y="2"/>
                  <a:pt x="70" y="0"/>
                  <a:pt x="81" y="0"/>
                </a:cubicBezTo>
                <a:lnTo>
                  <a:pt x="12153" y="0"/>
                </a:lnTo>
                <a:cubicBezTo>
                  <a:pt x="12164" y="0"/>
                  <a:pt x="12174" y="2"/>
                  <a:pt x="12184" y="7"/>
                </a:cubicBezTo>
                <a:cubicBezTo>
                  <a:pt x="12194" y="11"/>
                  <a:pt x="12203" y="17"/>
                  <a:pt x="12210" y="24"/>
                </a:cubicBezTo>
                <a:cubicBezTo>
                  <a:pt x="12218" y="32"/>
                  <a:pt x="12224" y="41"/>
                  <a:pt x="12228" y="51"/>
                </a:cubicBezTo>
                <a:cubicBezTo>
                  <a:pt x="12232" y="61"/>
                  <a:pt x="12234" y="71"/>
                  <a:pt x="12234" y="82"/>
                </a:cubicBezTo>
                <a:lnTo>
                  <a:pt x="12234" y="1243"/>
                </a:lnTo>
                <a:cubicBezTo>
                  <a:pt x="12234" y="1254"/>
                  <a:pt x="12232" y="1264"/>
                  <a:pt x="12228" y="1274"/>
                </a:cubicBezTo>
                <a:cubicBezTo>
                  <a:pt x="12224" y="1284"/>
                  <a:pt x="12218" y="1293"/>
                  <a:pt x="12210" y="1301"/>
                </a:cubicBezTo>
                <a:cubicBezTo>
                  <a:pt x="12203" y="1308"/>
                  <a:pt x="12194" y="1314"/>
                  <a:pt x="12184" y="1318"/>
                </a:cubicBezTo>
                <a:cubicBezTo>
                  <a:pt x="12174" y="1323"/>
                  <a:pt x="12164" y="1325"/>
                  <a:pt x="12153" y="1325"/>
                </a:cubicBezTo>
                <a:lnTo>
                  <a:pt x="81" y="1325"/>
                </a:lnTo>
                <a:cubicBezTo>
                  <a:pt x="70" y="1325"/>
                  <a:pt x="60" y="1323"/>
                  <a:pt x="50" y="1318"/>
                </a:cubicBezTo>
                <a:cubicBezTo>
                  <a:pt x="40" y="1314"/>
                  <a:pt x="31" y="1308"/>
                  <a:pt x="24" y="1301"/>
                </a:cubicBezTo>
                <a:cubicBezTo>
                  <a:pt x="16" y="1293"/>
                  <a:pt x="10" y="1284"/>
                  <a:pt x="6" y="1274"/>
                </a:cubicBezTo>
                <a:cubicBezTo>
                  <a:pt x="2" y="1264"/>
                  <a:pt x="0" y="1254"/>
                  <a:pt x="0" y="1243"/>
                </a:cubicBezTo>
              </a:path>
            </a:pathLst>
          </a:custGeom>
          <a:ln w="8280">
            <a:solidFill>
              <a:srgbClr val="FF9900"/>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825" name="文本框 824"/>
          <p:cNvSpPr txBox="1"/>
          <p:nvPr/>
        </p:nvSpPr>
        <p:spPr>
          <a:xfrm>
            <a:off x="5841360" y="5579280"/>
            <a:ext cx="1160640" cy="140400"/>
          </a:xfrm>
          <a:prstGeom prst="rect">
            <a:avLst/>
          </a:prstGeom>
          <a:noFill/>
          <a:ln w="0">
            <a:noFill/>
          </a:ln>
        </p:spPr>
        <p:txBody>
          <a:bodyPr wrap="none" lIns="0" tIns="0" rIns="0" bIns="0" anchor="t">
            <a:spAutoFit/>
          </a:bodyPr>
          <a:lstStyle/>
          <a:p>
            <a:r>
              <a:rPr lang="en-US" sz="950" b="0" u="none" strike="noStrike">
                <a:solidFill>
                  <a:srgbClr val="E5E7EB"/>
                </a:solidFill>
                <a:effectLst/>
                <a:uFillTx/>
                <a:latin typeface="DejaVuSansMono"/>
                <a:ea typeface="DejaVuSansMono"/>
              </a:rPr>
              <a:t>                </a:t>
            </a:r>
            <a:endParaRPr lang="en-US" sz="950" b="0" u="none" strike="noStrike">
              <a:solidFill>
                <a:srgbClr val="000000"/>
              </a:solidFill>
              <a:effectLst/>
              <a:uFillTx/>
              <a:latin typeface="Times New Roman"/>
            </a:endParaRPr>
          </a:p>
        </p:txBody>
      </p:sp>
      <p:sp>
        <p:nvSpPr>
          <p:cNvPr id="826" name="文本框 825"/>
          <p:cNvSpPr txBox="1"/>
          <p:nvPr/>
        </p:nvSpPr>
        <p:spPr>
          <a:xfrm>
            <a:off x="5791320" y="6179760"/>
            <a:ext cx="587520" cy="148320"/>
          </a:xfrm>
          <a:prstGeom prst="rect">
            <a:avLst/>
          </a:prstGeom>
          <a:noFill/>
          <a:ln w="0">
            <a:noFill/>
          </a:ln>
        </p:spPr>
        <p:txBody>
          <a:bodyPr wrap="none" lIns="0" tIns="0" rIns="0" bIns="0" anchor="t">
            <a:spAutoFit/>
          </a:bodyPr>
          <a:lstStyle/>
          <a:p>
            <a:r>
              <a:rPr lang="zh-CN" sz="920" b="0" u="none" strike="noStrike">
                <a:solidFill>
                  <a:srgbClr val="FF9900"/>
                </a:solidFill>
                <a:effectLst/>
                <a:uFillTx/>
                <a:latin typeface="WenQuanYiZenHei"/>
                <a:ea typeface="WenQuanYiZenHei"/>
              </a:rPr>
              <a:t>自定义优势</a:t>
            </a:r>
            <a:endParaRPr lang="en-US" sz="920" b="0" u="none" strike="noStrike">
              <a:solidFill>
                <a:srgbClr val="000000"/>
              </a:solidFill>
              <a:effectLst/>
              <a:uFillTx/>
              <a:latin typeface="Times New Roman"/>
            </a:endParaRPr>
          </a:p>
        </p:txBody>
      </p:sp>
      <p:sp>
        <p:nvSpPr>
          <p:cNvPr id="827" name="任意多边形: 形状 826"/>
          <p:cNvSpPr/>
          <p:nvPr/>
        </p:nvSpPr>
        <p:spPr>
          <a:xfrm>
            <a:off x="401040" y="7662960"/>
            <a:ext cx="9894600" cy="835920"/>
          </a:xfrm>
          <a:custGeom>
            <a:avLst/>
            <a:gdLst/>
            <a:ahLst/>
            <a:cxnLst/>
            <a:rect l="0" t="0" r="r" b="b"/>
            <a:pathLst>
              <a:path w="27485" h="2322">
                <a:moveTo>
                  <a:pt x="0" y="2136"/>
                </a:moveTo>
                <a:lnTo>
                  <a:pt x="0" y="186"/>
                </a:lnTo>
                <a:cubicBezTo>
                  <a:pt x="0" y="173"/>
                  <a:pt x="1" y="161"/>
                  <a:pt x="3" y="149"/>
                </a:cubicBezTo>
                <a:cubicBezTo>
                  <a:pt x="6" y="137"/>
                  <a:pt x="9" y="126"/>
                  <a:pt x="14" y="115"/>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27299" y="0"/>
                </a:lnTo>
                <a:cubicBezTo>
                  <a:pt x="27311" y="0"/>
                  <a:pt x="27324" y="1"/>
                  <a:pt x="27336" y="3"/>
                </a:cubicBezTo>
                <a:cubicBezTo>
                  <a:pt x="27347" y="6"/>
                  <a:pt x="27359" y="9"/>
                  <a:pt x="27370" y="14"/>
                </a:cubicBezTo>
                <a:cubicBezTo>
                  <a:pt x="27382" y="19"/>
                  <a:pt x="27392" y="24"/>
                  <a:pt x="27402" y="31"/>
                </a:cubicBezTo>
                <a:cubicBezTo>
                  <a:pt x="27413" y="38"/>
                  <a:pt x="27422" y="46"/>
                  <a:pt x="27431" y="54"/>
                </a:cubicBezTo>
                <a:cubicBezTo>
                  <a:pt x="27439" y="63"/>
                  <a:pt x="27447" y="72"/>
                  <a:pt x="27454" y="82"/>
                </a:cubicBezTo>
                <a:cubicBezTo>
                  <a:pt x="27460" y="93"/>
                  <a:pt x="27466" y="103"/>
                  <a:pt x="27471" y="115"/>
                </a:cubicBezTo>
                <a:cubicBezTo>
                  <a:pt x="27476" y="126"/>
                  <a:pt x="27479" y="137"/>
                  <a:pt x="27481" y="149"/>
                </a:cubicBezTo>
                <a:cubicBezTo>
                  <a:pt x="27484" y="161"/>
                  <a:pt x="27485" y="173"/>
                  <a:pt x="27485" y="186"/>
                </a:cubicBezTo>
                <a:lnTo>
                  <a:pt x="27485" y="2136"/>
                </a:lnTo>
                <a:cubicBezTo>
                  <a:pt x="27485" y="2149"/>
                  <a:pt x="27484" y="2161"/>
                  <a:pt x="27481" y="2173"/>
                </a:cubicBezTo>
                <a:cubicBezTo>
                  <a:pt x="27479" y="2185"/>
                  <a:pt x="27476" y="2196"/>
                  <a:pt x="27471" y="2208"/>
                </a:cubicBezTo>
                <a:cubicBezTo>
                  <a:pt x="27466" y="2219"/>
                  <a:pt x="27460" y="2230"/>
                  <a:pt x="27454" y="2240"/>
                </a:cubicBezTo>
                <a:cubicBezTo>
                  <a:pt x="27447" y="2250"/>
                  <a:pt x="27439" y="2259"/>
                  <a:pt x="27431" y="2268"/>
                </a:cubicBezTo>
                <a:cubicBezTo>
                  <a:pt x="27422" y="2276"/>
                  <a:pt x="27413" y="2284"/>
                  <a:pt x="27402" y="2291"/>
                </a:cubicBezTo>
                <a:cubicBezTo>
                  <a:pt x="27392" y="2298"/>
                  <a:pt x="27382" y="2303"/>
                  <a:pt x="27370" y="2308"/>
                </a:cubicBezTo>
                <a:cubicBezTo>
                  <a:pt x="27359" y="2313"/>
                  <a:pt x="27347" y="2316"/>
                  <a:pt x="27336" y="2319"/>
                </a:cubicBezTo>
                <a:cubicBezTo>
                  <a:pt x="27324" y="2321"/>
                  <a:pt x="27311" y="2322"/>
                  <a:pt x="27299" y="2322"/>
                </a:cubicBezTo>
                <a:lnTo>
                  <a:pt x="185" y="2322"/>
                </a:lnTo>
                <a:cubicBezTo>
                  <a:pt x="173" y="2322"/>
                  <a:pt x="161" y="2321"/>
                  <a:pt x="149" y="2319"/>
                </a:cubicBezTo>
                <a:cubicBezTo>
                  <a:pt x="137" y="2316"/>
                  <a:pt x="126" y="2313"/>
                  <a:pt x="114" y="2308"/>
                </a:cubicBezTo>
                <a:cubicBezTo>
                  <a:pt x="103" y="2303"/>
                  <a:pt x="92" y="2298"/>
                  <a:pt x="82" y="2291"/>
                </a:cubicBezTo>
                <a:cubicBezTo>
                  <a:pt x="72" y="2284"/>
                  <a:pt x="63" y="2276"/>
                  <a:pt x="54" y="2268"/>
                </a:cubicBezTo>
                <a:cubicBezTo>
                  <a:pt x="45" y="2259"/>
                  <a:pt x="38" y="2250"/>
                  <a:pt x="31" y="2240"/>
                </a:cubicBezTo>
                <a:cubicBezTo>
                  <a:pt x="24" y="2230"/>
                  <a:pt x="19" y="2219"/>
                  <a:pt x="14" y="2208"/>
                </a:cubicBezTo>
                <a:cubicBezTo>
                  <a:pt x="9" y="2196"/>
                  <a:pt x="6" y="2185"/>
                  <a:pt x="3" y="2173"/>
                </a:cubicBezTo>
                <a:cubicBezTo>
                  <a:pt x="1" y="2161"/>
                  <a:pt x="0" y="2149"/>
                  <a:pt x="0" y="2136"/>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28" name="任意多边形: 形状 827"/>
          <p:cNvSpPr/>
          <p:nvPr/>
        </p:nvSpPr>
        <p:spPr>
          <a:xfrm>
            <a:off x="405000" y="6948360"/>
            <a:ext cx="2465640" cy="577080"/>
          </a:xfrm>
          <a:custGeom>
            <a:avLst/>
            <a:gdLst/>
            <a:ahLst/>
            <a:cxnLst/>
            <a:rect l="0" t="0" r="r" b="b"/>
            <a:pathLst>
              <a:path w="6849" h="1603">
                <a:moveTo>
                  <a:pt x="0" y="1522"/>
                </a:moveTo>
                <a:lnTo>
                  <a:pt x="0" y="81"/>
                </a:lnTo>
                <a:cubicBezTo>
                  <a:pt x="0" y="71"/>
                  <a:pt x="2" y="60"/>
                  <a:pt x="7" y="50"/>
                </a:cubicBezTo>
                <a:cubicBezTo>
                  <a:pt x="11" y="40"/>
                  <a:pt x="17" y="32"/>
                  <a:pt x="24" y="24"/>
                </a:cubicBezTo>
                <a:cubicBezTo>
                  <a:pt x="32" y="16"/>
                  <a:pt x="41" y="10"/>
                  <a:pt x="50" y="6"/>
                </a:cubicBezTo>
                <a:cubicBezTo>
                  <a:pt x="60" y="2"/>
                  <a:pt x="71" y="0"/>
                  <a:pt x="82" y="0"/>
                </a:cubicBezTo>
                <a:lnTo>
                  <a:pt x="6768" y="0"/>
                </a:lnTo>
                <a:cubicBezTo>
                  <a:pt x="6779" y="0"/>
                  <a:pt x="6789" y="2"/>
                  <a:pt x="6799" y="6"/>
                </a:cubicBezTo>
                <a:cubicBezTo>
                  <a:pt x="6809" y="10"/>
                  <a:pt x="6818" y="16"/>
                  <a:pt x="6825" y="24"/>
                </a:cubicBezTo>
                <a:cubicBezTo>
                  <a:pt x="6833" y="32"/>
                  <a:pt x="6839" y="40"/>
                  <a:pt x="6843" y="50"/>
                </a:cubicBezTo>
                <a:cubicBezTo>
                  <a:pt x="6847" y="60"/>
                  <a:pt x="6849" y="71"/>
                  <a:pt x="6849" y="81"/>
                </a:cubicBezTo>
                <a:lnTo>
                  <a:pt x="6849" y="1522"/>
                </a:lnTo>
                <a:cubicBezTo>
                  <a:pt x="6849" y="1532"/>
                  <a:pt x="6847" y="1543"/>
                  <a:pt x="6843" y="1553"/>
                </a:cubicBezTo>
                <a:cubicBezTo>
                  <a:pt x="6839" y="1563"/>
                  <a:pt x="6833" y="1571"/>
                  <a:pt x="6825" y="1579"/>
                </a:cubicBezTo>
                <a:cubicBezTo>
                  <a:pt x="6818" y="1587"/>
                  <a:pt x="6809" y="1593"/>
                  <a:pt x="6799" y="1597"/>
                </a:cubicBezTo>
                <a:cubicBezTo>
                  <a:pt x="6789" y="1601"/>
                  <a:pt x="6779" y="1603"/>
                  <a:pt x="6768" y="1603"/>
                </a:cubicBezTo>
                <a:lnTo>
                  <a:pt x="82" y="1603"/>
                </a:lnTo>
                <a:cubicBezTo>
                  <a:pt x="71" y="1603"/>
                  <a:pt x="60" y="1601"/>
                  <a:pt x="50" y="1597"/>
                </a:cubicBezTo>
                <a:cubicBezTo>
                  <a:pt x="41" y="1593"/>
                  <a:pt x="32" y="1587"/>
                  <a:pt x="24" y="1579"/>
                </a:cubicBezTo>
                <a:cubicBezTo>
                  <a:pt x="17" y="1571"/>
                  <a:pt x="11" y="1563"/>
                  <a:pt x="7" y="1553"/>
                </a:cubicBezTo>
                <a:cubicBezTo>
                  <a:pt x="2" y="1543"/>
                  <a:pt x="0" y="1532"/>
                  <a:pt x="0" y="1522"/>
                </a:cubicBez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29" name="任意多边形: 形状 828"/>
          <p:cNvSpPr/>
          <p:nvPr/>
        </p:nvSpPr>
        <p:spPr>
          <a:xfrm>
            <a:off x="405000" y="6948360"/>
            <a:ext cx="2465640" cy="577080"/>
          </a:xfrm>
          <a:custGeom>
            <a:avLst/>
            <a:gdLst/>
            <a:ahLst/>
            <a:cxnLst/>
            <a:rect l="0" t="0" r="r" b="b"/>
            <a:pathLst>
              <a:path w="6849" h="1603" fill="none">
                <a:moveTo>
                  <a:pt x="0" y="1522"/>
                </a:moveTo>
                <a:lnTo>
                  <a:pt x="0" y="81"/>
                </a:lnTo>
                <a:cubicBezTo>
                  <a:pt x="0" y="71"/>
                  <a:pt x="2" y="60"/>
                  <a:pt x="7" y="50"/>
                </a:cubicBezTo>
                <a:cubicBezTo>
                  <a:pt x="11" y="40"/>
                  <a:pt x="17" y="32"/>
                  <a:pt x="24" y="24"/>
                </a:cubicBezTo>
                <a:cubicBezTo>
                  <a:pt x="32" y="16"/>
                  <a:pt x="41" y="10"/>
                  <a:pt x="50" y="6"/>
                </a:cubicBezTo>
                <a:cubicBezTo>
                  <a:pt x="60" y="2"/>
                  <a:pt x="71" y="0"/>
                  <a:pt x="82" y="0"/>
                </a:cubicBezTo>
                <a:lnTo>
                  <a:pt x="6768" y="0"/>
                </a:lnTo>
                <a:cubicBezTo>
                  <a:pt x="6779" y="0"/>
                  <a:pt x="6789" y="2"/>
                  <a:pt x="6799" y="6"/>
                </a:cubicBezTo>
                <a:cubicBezTo>
                  <a:pt x="6809" y="10"/>
                  <a:pt x="6818" y="16"/>
                  <a:pt x="6825" y="24"/>
                </a:cubicBezTo>
                <a:cubicBezTo>
                  <a:pt x="6833" y="32"/>
                  <a:pt x="6839" y="40"/>
                  <a:pt x="6843" y="50"/>
                </a:cubicBezTo>
                <a:cubicBezTo>
                  <a:pt x="6847" y="60"/>
                  <a:pt x="6849" y="71"/>
                  <a:pt x="6849" y="81"/>
                </a:cubicBezTo>
                <a:lnTo>
                  <a:pt x="6849" y="1522"/>
                </a:lnTo>
                <a:cubicBezTo>
                  <a:pt x="6849" y="1532"/>
                  <a:pt x="6847" y="1543"/>
                  <a:pt x="6843" y="1553"/>
                </a:cubicBezTo>
                <a:cubicBezTo>
                  <a:pt x="6839" y="1563"/>
                  <a:pt x="6833" y="1571"/>
                  <a:pt x="6825" y="1579"/>
                </a:cubicBezTo>
                <a:cubicBezTo>
                  <a:pt x="6818" y="1587"/>
                  <a:pt x="6809" y="1593"/>
                  <a:pt x="6799" y="1597"/>
                </a:cubicBezTo>
                <a:cubicBezTo>
                  <a:pt x="6789" y="1601"/>
                  <a:pt x="6779" y="1603"/>
                  <a:pt x="6768" y="1603"/>
                </a:cubicBezTo>
                <a:lnTo>
                  <a:pt x="82" y="1603"/>
                </a:lnTo>
                <a:cubicBezTo>
                  <a:pt x="71" y="1603"/>
                  <a:pt x="60" y="1601"/>
                  <a:pt x="50" y="1597"/>
                </a:cubicBezTo>
                <a:cubicBezTo>
                  <a:pt x="41" y="1593"/>
                  <a:pt x="32" y="1587"/>
                  <a:pt x="24" y="1579"/>
                </a:cubicBezTo>
                <a:cubicBezTo>
                  <a:pt x="17" y="1571"/>
                  <a:pt x="11" y="1563"/>
                  <a:pt x="7" y="1553"/>
                </a:cubicBezTo>
                <a:cubicBezTo>
                  <a:pt x="2" y="1543"/>
                  <a:pt x="0" y="1532"/>
                  <a:pt x="0" y="1522"/>
                </a:cubicBezTo>
              </a:path>
            </a:pathLst>
          </a:custGeom>
          <a:ln w="8280">
            <a:solidFill>
              <a:srgbClr val="FF9900"/>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pic>
        <p:nvPicPr>
          <p:cNvPr id="830" name="图片 829"/>
          <p:cNvPicPr/>
          <p:nvPr/>
        </p:nvPicPr>
        <p:blipFill>
          <a:blip r:embed="rId5"/>
          <a:stretch/>
        </p:blipFill>
        <p:spPr>
          <a:xfrm>
            <a:off x="1579320" y="7053120"/>
            <a:ext cx="124920" cy="166680"/>
          </a:xfrm>
          <a:prstGeom prst="rect">
            <a:avLst/>
          </a:prstGeom>
          <a:noFill/>
          <a:ln w="0">
            <a:noFill/>
          </a:ln>
        </p:spPr>
      </p:pic>
      <p:sp>
        <p:nvSpPr>
          <p:cNvPr id="831" name="文本框 830"/>
          <p:cNvSpPr txBox="1"/>
          <p:nvPr/>
        </p:nvSpPr>
        <p:spPr>
          <a:xfrm>
            <a:off x="5791320" y="6371640"/>
            <a:ext cx="20124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提供灵活的个性化内容，适应不同场景的需求</a:t>
            </a:r>
            <a:endParaRPr lang="en-US" sz="790" b="0" u="none" strike="noStrike">
              <a:solidFill>
                <a:srgbClr val="000000"/>
              </a:solidFill>
              <a:effectLst/>
              <a:uFillTx/>
              <a:latin typeface="Times New Roman"/>
            </a:endParaRPr>
          </a:p>
        </p:txBody>
      </p:sp>
      <p:sp>
        <p:nvSpPr>
          <p:cNvPr id="832" name="任意多边形: 形状 831"/>
          <p:cNvSpPr/>
          <p:nvPr/>
        </p:nvSpPr>
        <p:spPr>
          <a:xfrm>
            <a:off x="4115520" y="6948360"/>
            <a:ext cx="2465640" cy="577080"/>
          </a:xfrm>
          <a:custGeom>
            <a:avLst/>
            <a:gdLst/>
            <a:ahLst/>
            <a:cxnLst/>
            <a:rect l="0" t="0" r="r" b="b"/>
            <a:pathLst>
              <a:path w="6849" h="1603">
                <a:moveTo>
                  <a:pt x="0" y="1522"/>
                </a:moveTo>
                <a:lnTo>
                  <a:pt x="0" y="81"/>
                </a:lnTo>
                <a:cubicBezTo>
                  <a:pt x="0" y="71"/>
                  <a:pt x="2" y="60"/>
                  <a:pt x="6" y="50"/>
                </a:cubicBezTo>
                <a:cubicBezTo>
                  <a:pt x="10" y="40"/>
                  <a:pt x="16" y="32"/>
                  <a:pt x="24" y="24"/>
                </a:cubicBezTo>
                <a:cubicBezTo>
                  <a:pt x="31" y="16"/>
                  <a:pt x="40" y="10"/>
                  <a:pt x="50" y="6"/>
                </a:cubicBezTo>
                <a:cubicBezTo>
                  <a:pt x="60" y="2"/>
                  <a:pt x="70" y="0"/>
                  <a:pt x="81" y="0"/>
                </a:cubicBezTo>
                <a:lnTo>
                  <a:pt x="6768" y="0"/>
                </a:lnTo>
                <a:cubicBezTo>
                  <a:pt x="6778" y="0"/>
                  <a:pt x="6789" y="2"/>
                  <a:pt x="6799" y="6"/>
                </a:cubicBezTo>
                <a:cubicBezTo>
                  <a:pt x="6809" y="10"/>
                  <a:pt x="6817" y="16"/>
                  <a:pt x="6825" y="24"/>
                </a:cubicBezTo>
                <a:cubicBezTo>
                  <a:pt x="6833" y="32"/>
                  <a:pt x="6838" y="40"/>
                  <a:pt x="6843" y="50"/>
                </a:cubicBezTo>
                <a:cubicBezTo>
                  <a:pt x="6847" y="60"/>
                  <a:pt x="6849" y="71"/>
                  <a:pt x="6849" y="81"/>
                </a:cubicBezTo>
                <a:lnTo>
                  <a:pt x="6849" y="1522"/>
                </a:lnTo>
                <a:cubicBezTo>
                  <a:pt x="6849" y="1532"/>
                  <a:pt x="6847" y="1543"/>
                  <a:pt x="6843" y="1553"/>
                </a:cubicBezTo>
                <a:cubicBezTo>
                  <a:pt x="6838" y="1563"/>
                  <a:pt x="6833" y="1571"/>
                  <a:pt x="6825" y="1579"/>
                </a:cubicBezTo>
                <a:cubicBezTo>
                  <a:pt x="6817" y="1587"/>
                  <a:pt x="6809" y="1593"/>
                  <a:pt x="6799" y="1597"/>
                </a:cubicBezTo>
                <a:cubicBezTo>
                  <a:pt x="6789" y="1601"/>
                  <a:pt x="6778" y="1603"/>
                  <a:pt x="6768" y="1603"/>
                </a:cubicBezTo>
                <a:lnTo>
                  <a:pt x="81" y="1603"/>
                </a:lnTo>
                <a:cubicBezTo>
                  <a:pt x="70" y="1603"/>
                  <a:pt x="60" y="1601"/>
                  <a:pt x="50" y="1597"/>
                </a:cubicBezTo>
                <a:cubicBezTo>
                  <a:pt x="40" y="1593"/>
                  <a:pt x="31" y="1587"/>
                  <a:pt x="24" y="1579"/>
                </a:cubicBezTo>
                <a:cubicBezTo>
                  <a:pt x="16" y="1571"/>
                  <a:pt x="10" y="1563"/>
                  <a:pt x="6" y="1553"/>
                </a:cubicBezTo>
                <a:cubicBezTo>
                  <a:pt x="2" y="1543"/>
                  <a:pt x="0" y="1532"/>
                  <a:pt x="0" y="1522"/>
                </a:cubicBez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33" name="任意多边形: 形状 832"/>
          <p:cNvSpPr/>
          <p:nvPr/>
        </p:nvSpPr>
        <p:spPr>
          <a:xfrm>
            <a:off x="4115520" y="6948360"/>
            <a:ext cx="2465640" cy="577080"/>
          </a:xfrm>
          <a:custGeom>
            <a:avLst/>
            <a:gdLst/>
            <a:ahLst/>
            <a:cxnLst/>
            <a:rect l="0" t="0" r="r" b="b"/>
            <a:pathLst>
              <a:path w="6849" h="1603" fill="none">
                <a:moveTo>
                  <a:pt x="0" y="1522"/>
                </a:moveTo>
                <a:lnTo>
                  <a:pt x="0" y="81"/>
                </a:lnTo>
                <a:cubicBezTo>
                  <a:pt x="0" y="71"/>
                  <a:pt x="2" y="60"/>
                  <a:pt x="6" y="50"/>
                </a:cubicBezTo>
                <a:cubicBezTo>
                  <a:pt x="10" y="40"/>
                  <a:pt x="16" y="32"/>
                  <a:pt x="24" y="24"/>
                </a:cubicBezTo>
                <a:cubicBezTo>
                  <a:pt x="31" y="16"/>
                  <a:pt x="40" y="10"/>
                  <a:pt x="50" y="6"/>
                </a:cubicBezTo>
                <a:cubicBezTo>
                  <a:pt x="60" y="2"/>
                  <a:pt x="70" y="0"/>
                  <a:pt x="81" y="0"/>
                </a:cubicBezTo>
                <a:lnTo>
                  <a:pt x="6768" y="0"/>
                </a:lnTo>
                <a:cubicBezTo>
                  <a:pt x="6778" y="0"/>
                  <a:pt x="6789" y="2"/>
                  <a:pt x="6799" y="6"/>
                </a:cubicBezTo>
                <a:cubicBezTo>
                  <a:pt x="6809" y="10"/>
                  <a:pt x="6817" y="16"/>
                  <a:pt x="6825" y="24"/>
                </a:cubicBezTo>
                <a:cubicBezTo>
                  <a:pt x="6833" y="32"/>
                  <a:pt x="6838" y="40"/>
                  <a:pt x="6843" y="50"/>
                </a:cubicBezTo>
                <a:cubicBezTo>
                  <a:pt x="6847" y="60"/>
                  <a:pt x="6849" y="71"/>
                  <a:pt x="6849" y="81"/>
                </a:cubicBezTo>
                <a:lnTo>
                  <a:pt x="6849" y="1522"/>
                </a:lnTo>
                <a:cubicBezTo>
                  <a:pt x="6849" y="1532"/>
                  <a:pt x="6847" y="1543"/>
                  <a:pt x="6843" y="1553"/>
                </a:cubicBezTo>
                <a:cubicBezTo>
                  <a:pt x="6838" y="1563"/>
                  <a:pt x="6833" y="1571"/>
                  <a:pt x="6825" y="1579"/>
                </a:cubicBezTo>
                <a:cubicBezTo>
                  <a:pt x="6817" y="1587"/>
                  <a:pt x="6809" y="1593"/>
                  <a:pt x="6799" y="1597"/>
                </a:cubicBezTo>
                <a:cubicBezTo>
                  <a:pt x="6789" y="1601"/>
                  <a:pt x="6778" y="1603"/>
                  <a:pt x="6768" y="1603"/>
                </a:cubicBezTo>
                <a:lnTo>
                  <a:pt x="81" y="1603"/>
                </a:lnTo>
                <a:cubicBezTo>
                  <a:pt x="70" y="1603"/>
                  <a:pt x="60" y="1601"/>
                  <a:pt x="50" y="1597"/>
                </a:cubicBezTo>
                <a:cubicBezTo>
                  <a:pt x="40" y="1593"/>
                  <a:pt x="31" y="1587"/>
                  <a:pt x="24" y="1579"/>
                </a:cubicBezTo>
                <a:cubicBezTo>
                  <a:pt x="16" y="1571"/>
                  <a:pt x="10" y="1563"/>
                  <a:pt x="6" y="1553"/>
                </a:cubicBezTo>
                <a:cubicBezTo>
                  <a:pt x="2" y="1543"/>
                  <a:pt x="0" y="1532"/>
                  <a:pt x="0" y="1522"/>
                </a:cubicBezTo>
              </a:path>
            </a:pathLst>
          </a:custGeom>
          <a:ln w="8280">
            <a:solidFill>
              <a:srgbClr val="FF9900"/>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pic>
        <p:nvPicPr>
          <p:cNvPr id="834" name="图片 833"/>
          <p:cNvPicPr/>
          <p:nvPr/>
        </p:nvPicPr>
        <p:blipFill>
          <a:blip r:embed="rId6"/>
          <a:stretch/>
        </p:blipFill>
        <p:spPr>
          <a:xfrm>
            <a:off x="5264640" y="7053120"/>
            <a:ext cx="166680" cy="166680"/>
          </a:xfrm>
          <a:prstGeom prst="rect">
            <a:avLst/>
          </a:prstGeom>
          <a:noFill/>
          <a:ln w="0">
            <a:noFill/>
          </a:ln>
        </p:spPr>
      </p:pic>
      <p:sp>
        <p:nvSpPr>
          <p:cNvPr id="835" name="文本框 834"/>
          <p:cNvSpPr txBox="1"/>
          <p:nvPr/>
        </p:nvSpPr>
        <p:spPr>
          <a:xfrm>
            <a:off x="1111320" y="7266240"/>
            <a:ext cx="10569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选择合适的邮件模板</a:t>
            </a:r>
            <a:endParaRPr lang="en-US" sz="920" b="0" u="none" strike="noStrike">
              <a:solidFill>
                <a:srgbClr val="000000"/>
              </a:solidFill>
              <a:effectLst/>
              <a:uFillTx/>
              <a:latin typeface="Times New Roman"/>
            </a:endParaRPr>
          </a:p>
        </p:txBody>
      </p:sp>
      <p:sp>
        <p:nvSpPr>
          <p:cNvPr id="836" name="任意多边形: 形状 835"/>
          <p:cNvSpPr/>
          <p:nvPr/>
        </p:nvSpPr>
        <p:spPr>
          <a:xfrm>
            <a:off x="7826040" y="6948360"/>
            <a:ext cx="2465280" cy="577080"/>
          </a:xfrm>
          <a:custGeom>
            <a:avLst/>
            <a:gdLst/>
            <a:ahLst/>
            <a:cxnLst/>
            <a:rect l="0" t="0" r="r" b="b"/>
            <a:pathLst>
              <a:path w="6848" h="1603">
                <a:moveTo>
                  <a:pt x="0" y="1522"/>
                </a:moveTo>
                <a:lnTo>
                  <a:pt x="0" y="81"/>
                </a:lnTo>
                <a:cubicBezTo>
                  <a:pt x="0" y="71"/>
                  <a:pt x="2" y="60"/>
                  <a:pt x="6" y="50"/>
                </a:cubicBezTo>
                <a:cubicBezTo>
                  <a:pt x="10" y="40"/>
                  <a:pt x="16" y="32"/>
                  <a:pt x="23" y="24"/>
                </a:cubicBezTo>
                <a:cubicBezTo>
                  <a:pt x="31" y="16"/>
                  <a:pt x="40" y="10"/>
                  <a:pt x="50" y="6"/>
                </a:cubicBezTo>
                <a:cubicBezTo>
                  <a:pt x="60" y="2"/>
                  <a:pt x="70" y="0"/>
                  <a:pt x="81" y="0"/>
                </a:cubicBezTo>
                <a:lnTo>
                  <a:pt x="6767" y="0"/>
                </a:lnTo>
                <a:cubicBezTo>
                  <a:pt x="6778" y="0"/>
                  <a:pt x="6788" y="2"/>
                  <a:pt x="6798" y="6"/>
                </a:cubicBezTo>
                <a:cubicBezTo>
                  <a:pt x="6808" y="10"/>
                  <a:pt x="6817" y="16"/>
                  <a:pt x="6825" y="24"/>
                </a:cubicBezTo>
                <a:cubicBezTo>
                  <a:pt x="6832" y="32"/>
                  <a:pt x="6838" y="40"/>
                  <a:pt x="6842" y="50"/>
                </a:cubicBezTo>
                <a:cubicBezTo>
                  <a:pt x="6846" y="60"/>
                  <a:pt x="6848" y="71"/>
                  <a:pt x="6848" y="81"/>
                </a:cubicBezTo>
                <a:lnTo>
                  <a:pt x="6848" y="1522"/>
                </a:lnTo>
                <a:cubicBezTo>
                  <a:pt x="6848" y="1532"/>
                  <a:pt x="6846" y="1543"/>
                  <a:pt x="6842" y="1553"/>
                </a:cubicBezTo>
                <a:cubicBezTo>
                  <a:pt x="6838" y="1563"/>
                  <a:pt x="6832" y="1571"/>
                  <a:pt x="6825" y="1579"/>
                </a:cubicBezTo>
                <a:cubicBezTo>
                  <a:pt x="6817" y="1587"/>
                  <a:pt x="6808" y="1593"/>
                  <a:pt x="6798" y="1597"/>
                </a:cubicBezTo>
                <a:cubicBezTo>
                  <a:pt x="6788" y="1601"/>
                  <a:pt x="6778" y="1603"/>
                  <a:pt x="6767" y="1603"/>
                </a:cubicBezTo>
                <a:lnTo>
                  <a:pt x="81" y="1603"/>
                </a:lnTo>
                <a:cubicBezTo>
                  <a:pt x="70" y="1603"/>
                  <a:pt x="60" y="1601"/>
                  <a:pt x="50" y="1597"/>
                </a:cubicBezTo>
                <a:cubicBezTo>
                  <a:pt x="40" y="1593"/>
                  <a:pt x="31" y="1587"/>
                  <a:pt x="23" y="1579"/>
                </a:cubicBezTo>
                <a:cubicBezTo>
                  <a:pt x="16" y="1571"/>
                  <a:pt x="10" y="1563"/>
                  <a:pt x="6" y="1553"/>
                </a:cubicBezTo>
                <a:cubicBezTo>
                  <a:pt x="2" y="1543"/>
                  <a:pt x="0" y="1532"/>
                  <a:pt x="0" y="1522"/>
                </a:cubicBez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37" name="任意多边形: 形状 836"/>
          <p:cNvSpPr/>
          <p:nvPr/>
        </p:nvSpPr>
        <p:spPr>
          <a:xfrm>
            <a:off x="7826040" y="6948360"/>
            <a:ext cx="2465280" cy="577080"/>
          </a:xfrm>
          <a:custGeom>
            <a:avLst/>
            <a:gdLst/>
            <a:ahLst/>
            <a:cxnLst/>
            <a:rect l="0" t="0" r="r" b="b"/>
            <a:pathLst>
              <a:path w="6848" h="1603" fill="none">
                <a:moveTo>
                  <a:pt x="0" y="1522"/>
                </a:moveTo>
                <a:lnTo>
                  <a:pt x="0" y="81"/>
                </a:lnTo>
                <a:cubicBezTo>
                  <a:pt x="0" y="71"/>
                  <a:pt x="2" y="60"/>
                  <a:pt x="6" y="50"/>
                </a:cubicBezTo>
                <a:cubicBezTo>
                  <a:pt x="10" y="40"/>
                  <a:pt x="16" y="32"/>
                  <a:pt x="23" y="24"/>
                </a:cubicBezTo>
                <a:cubicBezTo>
                  <a:pt x="31" y="16"/>
                  <a:pt x="40" y="10"/>
                  <a:pt x="50" y="6"/>
                </a:cubicBezTo>
                <a:cubicBezTo>
                  <a:pt x="60" y="2"/>
                  <a:pt x="70" y="0"/>
                  <a:pt x="81" y="0"/>
                </a:cubicBezTo>
                <a:lnTo>
                  <a:pt x="6767" y="0"/>
                </a:lnTo>
                <a:cubicBezTo>
                  <a:pt x="6778" y="0"/>
                  <a:pt x="6788" y="2"/>
                  <a:pt x="6798" y="6"/>
                </a:cubicBezTo>
                <a:cubicBezTo>
                  <a:pt x="6808" y="10"/>
                  <a:pt x="6817" y="16"/>
                  <a:pt x="6825" y="24"/>
                </a:cubicBezTo>
                <a:cubicBezTo>
                  <a:pt x="6832" y="32"/>
                  <a:pt x="6838" y="40"/>
                  <a:pt x="6842" y="50"/>
                </a:cubicBezTo>
                <a:cubicBezTo>
                  <a:pt x="6846" y="60"/>
                  <a:pt x="6848" y="71"/>
                  <a:pt x="6848" y="81"/>
                </a:cubicBezTo>
                <a:lnTo>
                  <a:pt x="6848" y="1522"/>
                </a:lnTo>
                <a:cubicBezTo>
                  <a:pt x="6848" y="1532"/>
                  <a:pt x="6846" y="1543"/>
                  <a:pt x="6842" y="1553"/>
                </a:cubicBezTo>
                <a:cubicBezTo>
                  <a:pt x="6838" y="1563"/>
                  <a:pt x="6832" y="1571"/>
                  <a:pt x="6825" y="1579"/>
                </a:cubicBezTo>
                <a:cubicBezTo>
                  <a:pt x="6817" y="1587"/>
                  <a:pt x="6808" y="1593"/>
                  <a:pt x="6798" y="1597"/>
                </a:cubicBezTo>
                <a:cubicBezTo>
                  <a:pt x="6788" y="1601"/>
                  <a:pt x="6778" y="1603"/>
                  <a:pt x="6767" y="1603"/>
                </a:cubicBezTo>
                <a:lnTo>
                  <a:pt x="81" y="1603"/>
                </a:lnTo>
                <a:cubicBezTo>
                  <a:pt x="70" y="1603"/>
                  <a:pt x="60" y="1601"/>
                  <a:pt x="50" y="1597"/>
                </a:cubicBezTo>
                <a:cubicBezTo>
                  <a:pt x="40" y="1593"/>
                  <a:pt x="31" y="1587"/>
                  <a:pt x="23" y="1579"/>
                </a:cubicBezTo>
                <a:cubicBezTo>
                  <a:pt x="16" y="1571"/>
                  <a:pt x="10" y="1563"/>
                  <a:pt x="6" y="1553"/>
                </a:cubicBezTo>
                <a:cubicBezTo>
                  <a:pt x="2" y="1543"/>
                  <a:pt x="0" y="1532"/>
                  <a:pt x="0" y="1522"/>
                </a:cubicBezTo>
              </a:path>
            </a:pathLst>
          </a:custGeom>
          <a:ln w="8280">
            <a:solidFill>
              <a:srgbClr val="FF9900"/>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pic>
        <p:nvPicPr>
          <p:cNvPr id="838" name="图片 837"/>
          <p:cNvPicPr/>
          <p:nvPr/>
        </p:nvPicPr>
        <p:blipFill>
          <a:blip r:embed="rId7"/>
          <a:stretch/>
        </p:blipFill>
        <p:spPr>
          <a:xfrm>
            <a:off x="8975160" y="7053120"/>
            <a:ext cx="166680" cy="166680"/>
          </a:xfrm>
          <a:prstGeom prst="rect">
            <a:avLst/>
          </a:prstGeom>
          <a:noFill/>
          <a:ln w="0">
            <a:noFill/>
          </a:ln>
        </p:spPr>
      </p:pic>
      <p:sp>
        <p:nvSpPr>
          <p:cNvPr id="839" name="文本框 838"/>
          <p:cNvSpPr txBox="1"/>
          <p:nvPr/>
        </p:nvSpPr>
        <p:spPr>
          <a:xfrm>
            <a:off x="4997160" y="7266240"/>
            <a:ext cx="7048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生成动态内容</a:t>
            </a:r>
            <a:endParaRPr lang="en-US" sz="920" b="0" u="none" strike="noStrike">
              <a:solidFill>
                <a:srgbClr val="000000"/>
              </a:solidFill>
              <a:effectLst/>
              <a:uFillTx/>
              <a:latin typeface="Times New Roman"/>
            </a:endParaRPr>
          </a:p>
        </p:txBody>
      </p:sp>
      <p:pic>
        <p:nvPicPr>
          <p:cNvPr id="840" name="图片 839"/>
          <p:cNvPicPr/>
          <p:nvPr/>
        </p:nvPicPr>
        <p:blipFill>
          <a:blip r:embed="rId8"/>
          <a:stretch/>
        </p:blipFill>
        <p:spPr>
          <a:xfrm>
            <a:off x="501480" y="7796880"/>
            <a:ext cx="150120" cy="150120"/>
          </a:xfrm>
          <a:prstGeom prst="rect">
            <a:avLst/>
          </a:prstGeom>
          <a:noFill/>
          <a:ln w="0">
            <a:noFill/>
          </a:ln>
        </p:spPr>
      </p:pic>
      <p:sp>
        <p:nvSpPr>
          <p:cNvPr id="841" name="文本框 840"/>
          <p:cNvSpPr txBox="1"/>
          <p:nvPr/>
        </p:nvSpPr>
        <p:spPr>
          <a:xfrm>
            <a:off x="8707680" y="7266240"/>
            <a:ext cx="7048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填充模板插槽</a:t>
            </a:r>
            <a:endParaRPr lang="en-US" sz="920" b="0" u="none" strike="noStrike">
              <a:solidFill>
                <a:srgbClr val="000000"/>
              </a:solidFill>
              <a:effectLst/>
              <a:uFillTx/>
              <a:latin typeface="Times New Roman"/>
            </a:endParaRPr>
          </a:p>
        </p:txBody>
      </p:sp>
      <p:sp>
        <p:nvSpPr>
          <p:cNvPr id="842" name="文本框 841"/>
          <p:cNvSpPr txBox="1"/>
          <p:nvPr/>
        </p:nvSpPr>
        <p:spPr>
          <a:xfrm>
            <a:off x="718560" y="7785720"/>
            <a:ext cx="1962000" cy="189360"/>
          </a:xfrm>
          <a:prstGeom prst="rect">
            <a:avLst/>
          </a:prstGeom>
          <a:noFill/>
          <a:ln w="0">
            <a:noFill/>
          </a:ln>
        </p:spPr>
        <p:txBody>
          <a:bodyPr wrap="none" lIns="0" tIns="0" rIns="0" bIns="0" anchor="t">
            <a:spAutoFit/>
          </a:bodyPr>
          <a:lstStyle/>
          <a:p>
            <a:r>
              <a:rPr lang="zh-CN" sz="1180" b="0" u="none" strike="noStrike">
                <a:solidFill>
                  <a:srgbClr val="4DA6FF"/>
                </a:solidFill>
                <a:effectLst/>
                <a:uFillTx/>
                <a:latin typeface="WenQuanYiZenHei"/>
                <a:ea typeface="WenQuanYiZenHei"/>
              </a:rPr>
              <a:t>开发中的关键问题与优化策略</a:t>
            </a:r>
            <a:endParaRPr lang="en-US" sz="1180" b="0" u="none" strike="noStrike">
              <a:solidFill>
                <a:srgbClr val="000000"/>
              </a:solidFill>
              <a:effectLst/>
              <a:uFillTx/>
              <a:latin typeface="Times New Roman"/>
            </a:endParaRPr>
          </a:p>
        </p:txBody>
      </p:sp>
      <p:sp>
        <p:nvSpPr>
          <p:cNvPr id="843" name="文本框 842"/>
          <p:cNvSpPr txBox="1"/>
          <p:nvPr/>
        </p:nvSpPr>
        <p:spPr>
          <a:xfrm>
            <a:off x="501480" y="8076960"/>
            <a:ext cx="1174320" cy="148320"/>
          </a:xfrm>
          <a:prstGeom prst="rect">
            <a:avLst/>
          </a:prstGeom>
          <a:noFill/>
          <a:ln w="0">
            <a:noFill/>
          </a:ln>
        </p:spPr>
        <p:txBody>
          <a:bodyPr wrap="none" lIns="0" tIns="0" rIns="0" bIns="0" anchor="t">
            <a:spAutoFit/>
          </a:bodyPr>
          <a:lstStyle/>
          <a:p>
            <a:r>
              <a:rPr lang="zh-CN" sz="920" b="0" u="none" strike="noStrike">
                <a:solidFill>
                  <a:srgbClr val="FF9900"/>
                </a:solidFill>
                <a:effectLst/>
                <a:uFillTx/>
                <a:latin typeface="WenQuanYiZenHei"/>
                <a:ea typeface="WenQuanYiZenHei"/>
              </a:rPr>
              <a:t>数据一致性与模板维护</a:t>
            </a:r>
            <a:endParaRPr lang="en-US" sz="920" b="0" u="none" strike="noStrike">
              <a:solidFill>
                <a:srgbClr val="000000"/>
              </a:solidFill>
              <a:effectLst/>
              <a:uFillTx/>
              <a:latin typeface="Times New Roman"/>
            </a:endParaRPr>
          </a:p>
        </p:txBody>
      </p:sp>
      <p:sp>
        <p:nvSpPr>
          <p:cNvPr id="844" name="文本框 843"/>
          <p:cNvSpPr txBox="1"/>
          <p:nvPr/>
        </p:nvSpPr>
        <p:spPr>
          <a:xfrm>
            <a:off x="501480" y="8244000"/>
            <a:ext cx="29343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确保模板和数据之间的一致性，建立严格的模板管理机制</a:t>
            </a:r>
            <a:endParaRPr lang="en-US" sz="920" b="0" u="none" strike="noStrike">
              <a:solidFill>
                <a:srgbClr val="000000"/>
              </a:solidFill>
              <a:effectLst/>
              <a:uFillTx/>
              <a:latin typeface="Times New Roman"/>
            </a:endParaRPr>
          </a:p>
        </p:txBody>
      </p:sp>
      <p:sp>
        <p:nvSpPr>
          <p:cNvPr id="845" name="文本框 844"/>
          <p:cNvSpPr txBox="1"/>
          <p:nvPr/>
        </p:nvSpPr>
        <p:spPr>
          <a:xfrm>
            <a:off x="3866400" y="8076960"/>
            <a:ext cx="1056960" cy="148320"/>
          </a:xfrm>
          <a:prstGeom prst="rect">
            <a:avLst/>
          </a:prstGeom>
          <a:noFill/>
          <a:ln w="0">
            <a:noFill/>
          </a:ln>
        </p:spPr>
        <p:txBody>
          <a:bodyPr wrap="none" lIns="0" tIns="0" rIns="0" bIns="0" anchor="t">
            <a:spAutoFit/>
          </a:bodyPr>
          <a:lstStyle/>
          <a:p>
            <a:r>
              <a:rPr lang="zh-CN" sz="920" b="0" u="none" strike="noStrike">
                <a:solidFill>
                  <a:srgbClr val="FF9900"/>
                </a:solidFill>
                <a:effectLst/>
                <a:uFillTx/>
                <a:latin typeface="WenQuanYiZenHei"/>
                <a:ea typeface="WenQuanYiZenHei"/>
              </a:rPr>
              <a:t>内容生成的质量控制</a:t>
            </a:r>
            <a:endParaRPr lang="en-US" sz="920" b="0" u="none" strike="noStrike">
              <a:solidFill>
                <a:srgbClr val="000000"/>
              </a:solidFill>
              <a:effectLst/>
              <a:uFillTx/>
              <a:latin typeface="Times New Roman"/>
            </a:endParaRPr>
          </a:p>
        </p:txBody>
      </p:sp>
      <p:sp>
        <p:nvSpPr>
          <p:cNvPr id="846" name="文本框 845"/>
          <p:cNvSpPr txBox="1"/>
          <p:nvPr/>
        </p:nvSpPr>
        <p:spPr>
          <a:xfrm>
            <a:off x="3866400" y="8244000"/>
            <a:ext cx="29343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通过限制生成的长度和结构，确保内容符合邮件格式要求</a:t>
            </a:r>
            <a:endParaRPr lang="en-US" sz="920" b="0" u="none" strike="noStrike">
              <a:solidFill>
                <a:srgbClr val="000000"/>
              </a:solidFill>
              <a:effectLst/>
              <a:uFillTx/>
              <a:latin typeface="Times New Roman"/>
            </a:endParaRPr>
          </a:p>
        </p:txBody>
      </p:sp>
      <p:sp>
        <p:nvSpPr>
          <p:cNvPr id="847" name="文本框 846"/>
          <p:cNvSpPr txBox="1"/>
          <p:nvPr/>
        </p:nvSpPr>
        <p:spPr>
          <a:xfrm>
            <a:off x="7097760" y="8076960"/>
            <a:ext cx="1056960" cy="148320"/>
          </a:xfrm>
          <a:prstGeom prst="rect">
            <a:avLst/>
          </a:prstGeom>
          <a:noFill/>
          <a:ln w="0">
            <a:noFill/>
          </a:ln>
        </p:spPr>
        <p:txBody>
          <a:bodyPr wrap="none" lIns="0" tIns="0" rIns="0" bIns="0" anchor="t">
            <a:spAutoFit/>
          </a:bodyPr>
          <a:lstStyle/>
          <a:p>
            <a:r>
              <a:rPr lang="zh-CN" sz="920" b="0" u="none" strike="noStrike">
                <a:solidFill>
                  <a:srgbClr val="FF9900"/>
                </a:solidFill>
                <a:effectLst/>
                <a:uFillTx/>
                <a:latin typeface="WenQuanYiZenHei"/>
                <a:ea typeface="WenQuanYiZenHei"/>
              </a:rPr>
              <a:t>性能优化与并发处理</a:t>
            </a:r>
            <a:endParaRPr lang="en-US" sz="920" b="0" u="none" strike="noStrike">
              <a:solidFill>
                <a:srgbClr val="000000"/>
              </a:solidFill>
              <a:effectLst/>
              <a:uFillTx/>
              <a:latin typeface="Times New Roman"/>
            </a:endParaRPr>
          </a:p>
        </p:txBody>
      </p:sp>
      <p:sp>
        <p:nvSpPr>
          <p:cNvPr id="848" name="文本框 847"/>
          <p:cNvSpPr txBox="1"/>
          <p:nvPr/>
        </p:nvSpPr>
        <p:spPr>
          <a:xfrm>
            <a:off x="7097760" y="8244000"/>
            <a:ext cx="10569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使用异步处理框架如</a:t>
            </a:r>
            <a:endParaRPr lang="en-US" sz="920" b="0" u="none" strike="noStrike">
              <a:solidFill>
                <a:srgbClr val="000000"/>
              </a:solidFill>
              <a:effectLst/>
              <a:uFillTx/>
              <a:latin typeface="Times New Roman"/>
            </a:endParaRPr>
          </a:p>
        </p:txBody>
      </p:sp>
      <p:sp>
        <p:nvSpPr>
          <p:cNvPr id="849" name="文本框 848"/>
          <p:cNvSpPr txBox="1"/>
          <p:nvPr/>
        </p:nvSpPr>
        <p:spPr>
          <a:xfrm>
            <a:off x="8150760" y="8247960"/>
            <a:ext cx="37728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Celery</a:t>
            </a:r>
            <a:endParaRPr lang="en-US" sz="920" b="0" u="none" strike="noStrike">
              <a:solidFill>
                <a:srgbClr val="000000"/>
              </a:solidFill>
              <a:effectLst/>
              <a:uFillTx/>
              <a:latin typeface="Times New Roman"/>
            </a:endParaRPr>
          </a:p>
        </p:txBody>
      </p:sp>
      <p:pic>
        <p:nvPicPr>
          <p:cNvPr id="850" name="图片 849"/>
          <p:cNvPicPr/>
          <p:nvPr/>
        </p:nvPicPr>
        <p:blipFill>
          <a:blip r:embed="rId9"/>
          <a:stretch/>
        </p:blipFill>
        <p:spPr>
          <a:xfrm>
            <a:off x="3175560" y="7612920"/>
            <a:ext cx="200160" cy="200160"/>
          </a:xfrm>
          <a:prstGeom prst="rect">
            <a:avLst/>
          </a:prstGeom>
          <a:noFill/>
          <a:ln w="0">
            <a:noFill/>
          </a:ln>
        </p:spPr>
      </p:pic>
      <p:pic>
        <p:nvPicPr>
          <p:cNvPr id="851" name="图片 850"/>
          <p:cNvPicPr/>
          <p:nvPr/>
        </p:nvPicPr>
        <p:blipFill>
          <a:blip r:embed="rId10"/>
          <a:stretch/>
        </p:blipFill>
        <p:spPr>
          <a:xfrm>
            <a:off x="6535080" y="7612920"/>
            <a:ext cx="200160" cy="200160"/>
          </a:xfrm>
          <a:prstGeom prst="rect">
            <a:avLst/>
          </a:prstGeom>
          <a:noFill/>
          <a:ln w="0">
            <a:noFill/>
          </a:ln>
        </p:spPr>
      </p:pic>
      <p:sp>
        <p:nvSpPr>
          <p:cNvPr id="852" name="文本框 851"/>
          <p:cNvSpPr txBox="1"/>
          <p:nvPr/>
        </p:nvSpPr>
        <p:spPr>
          <a:xfrm>
            <a:off x="8526240" y="8244000"/>
            <a:ext cx="16437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将邮件生成任务分配至任务队列</a:t>
            </a:r>
            <a:endParaRPr lang="en-US" sz="920" b="0" u="none" strike="noStrike">
              <a:solidFill>
                <a:srgbClr val="000000"/>
              </a:solidFill>
              <a:effectLst/>
              <a:uFillTx/>
              <a:latin typeface="Times New Roman"/>
            </a:endParaRPr>
          </a:p>
        </p:txBody>
      </p:sp>
      <p:sp>
        <p:nvSpPr>
          <p:cNvPr id="853" name="文本框 852"/>
          <p:cNvSpPr txBox="1"/>
          <p:nvPr/>
        </p:nvSpPr>
        <p:spPr>
          <a:xfrm>
            <a:off x="10117800" y="8574120"/>
            <a:ext cx="413640" cy="136080"/>
          </a:xfrm>
          <a:prstGeom prst="rect">
            <a:avLst/>
          </a:prstGeom>
          <a:noFill/>
          <a:ln w="0">
            <a:noFill/>
          </a:ln>
        </p:spPr>
        <p:txBody>
          <a:bodyPr wrap="none" lIns="0" tIns="0" rIns="0" bIns="0" anchor="t">
            <a:spAutoFit/>
          </a:bodyPr>
          <a:lstStyle/>
          <a:p>
            <a:r>
              <a:rPr lang="en-US" sz="920" b="0" u="none" strike="noStrike">
                <a:solidFill>
                  <a:srgbClr val="CCCCCC"/>
                </a:solidFill>
                <a:effectLst/>
                <a:uFillTx/>
                <a:latin typeface="DejaVuSans"/>
                <a:ea typeface="DejaVuSans"/>
              </a:rPr>
              <a:t>12 / 16</a:t>
            </a:r>
            <a:endParaRPr lang="en-US" sz="920" b="0" u="none" strike="noStrike">
              <a:solidFill>
                <a:srgbClr val="000000"/>
              </a:solidFill>
              <a:effectLst/>
              <a:uFillTx/>
              <a:latin typeface="Times New Roman"/>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 name="任意多边形: 形状 853"/>
          <p:cNvSpPr/>
          <p:nvPr/>
        </p:nvSpPr>
        <p:spPr>
          <a:xfrm>
            <a:off x="0" y="0"/>
            <a:ext cx="10696680" cy="8657640"/>
          </a:xfrm>
          <a:custGeom>
            <a:avLst/>
            <a:gdLst/>
            <a:ahLst/>
            <a:cxnLst/>
            <a:rect l="0" t="0" r="r" b="b"/>
            <a:pathLst>
              <a:path w="29713" h="24049">
                <a:moveTo>
                  <a:pt x="0" y="0"/>
                </a:moveTo>
                <a:lnTo>
                  <a:pt x="29713" y="0"/>
                </a:lnTo>
                <a:lnTo>
                  <a:pt x="29713" y="24049"/>
                </a:lnTo>
                <a:lnTo>
                  <a:pt x="0" y="24049"/>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55" name="任意多边形: 形状 854"/>
          <p:cNvSpPr/>
          <p:nvPr/>
        </p:nvSpPr>
        <p:spPr>
          <a:xfrm>
            <a:off x="417600" y="1403640"/>
            <a:ext cx="4730400" cy="568800"/>
          </a:xfrm>
          <a:custGeom>
            <a:avLst/>
            <a:gdLst/>
            <a:ahLst/>
            <a:cxnLst/>
            <a:rect l="0" t="0" r="r" b="b"/>
            <a:pathLst>
              <a:path w="13140" h="1580">
                <a:moveTo>
                  <a:pt x="0" y="1487"/>
                </a:moveTo>
                <a:lnTo>
                  <a:pt x="0" y="94"/>
                </a:lnTo>
                <a:cubicBezTo>
                  <a:pt x="0" y="82"/>
                  <a:pt x="1" y="70"/>
                  <a:pt x="4" y="59"/>
                </a:cubicBezTo>
                <a:cubicBezTo>
                  <a:pt x="6" y="47"/>
                  <a:pt x="9" y="36"/>
                  <a:pt x="14" y="27"/>
                </a:cubicBezTo>
                <a:cubicBezTo>
                  <a:pt x="18" y="19"/>
                  <a:pt x="23" y="12"/>
                  <a:pt x="29" y="7"/>
                </a:cubicBezTo>
                <a:cubicBezTo>
                  <a:pt x="35" y="3"/>
                  <a:pt x="40" y="0"/>
                  <a:pt x="47" y="0"/>
                </a:cubicBezTo>
                <a:lnTo>
                  <a:pt x="13047" y="0"/>
                </a:lnTo>
                <a:cubicBezTo>
                  <a:pt x="13059" y="0"/>
                  <a:pt x="13071" y="3"/>
                  <a:pt x="13082" y="7"/>
                </a:cubicBezTo>
                <a:cubicBezTo>
                  <a:pt x="13094" y="12"/>
                  <a:pt x="13104" y="19"/>
                  <a:pt x="13113" y="27"/>
                </a:cubicBezTo>
                <a:cubicBezTo>
                  <a:pt x="13121" y="36"/>
                  <a:pt x="13128" y="47"/>
                  <a:pt x="13133" y="59"/>
                </a:cubicBezTo>
                <a:cubicBezTo>
                  <a:pt x="13137" y="70"/>
                  <a:pt x="13140" y="82"/>
                  <a:pt x="13140" y="94"/>
                </a:cubicBezTo>
                <a:lnTo>
                  <a:pt x="13140" y="1487"/>
                </a:lnTo>
                <a:cubicBezTo>
                  <a:pt x="13140" y="1499"/>
                  <a:pt x="13137" y="1511"/>
                  <a:pt x="13133" y="1522"/>
                </a:cubicBezTo>
                <a:cubicBezTo>
                  <a:pt x="13128" y="1534"/>
                  <a:pt x="13121" y="1544"/>
                  <a:pt x="13113" y="1553"/>
                </a:cubicBezTo>
                <a:cubicBezTo>
                  <a:pt x="13104" y="1561"/>
                  <a:pt x="13094" y="1568"/>
                  <a:pt x="13082" y="1573"/>
                </a:cubicBezTo>
                <a:cubicBezTo>
                  <a:pt x="13071" y="1577"/>
                  <a:pt x="13059" y="1580"/>
                  <a:pt x="13047" y="1580"/>
                </a:cubicBezTo>
                <a:lnTo>
                  <a:pt x="47" y="1580"/>
                </a:lnTo>
                <a:cubicBezTo>
                  <a:pt x="40" y="1580"/>
                  <a:pt x="35" y="1577"/>
                  <a:pt x="29" y="1573"/>
                </a:cubicBezTo>
                <a:cubicBezTo>
                  <a:pt x="23" y="1568"/>
                  <a:pt x="18" y="1561"/>
                  <a:pt x="14" y="1553"/>
                </a:cubicBezTo>
                <a:cubicBezTo>
                  <a:pt x="9" y="1544"/>
                  <a:pt x="6" y="1534"/>
                  <a:pt x="4" y="1522"/>
                </a:cubicBezTo>
                <a:cubicBezTo>
                  <a:pt x="1" y="1511"/>
                  <a:pt x="0" y="1499"/>
                  <a:pt x="0" y="1487"/>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6" name="任意多边形: 形状 855"/>
          <p:cNvSpPr/>
          <p:nvPr/>
        </p:nvSpPr>
        <p:spPr>
          <a:xfrm>
            <a:off x="401040" y="1403640"/>
            <a:ext cx="33840" cy="568800"/>
          </a:xfrm>
          <a:custGeom>
            <a:avLst/>
            <a:gdLst/>
            <a:ahLst/>
            <a:cxnLst/>
            <a:rect l="0" t="0" r="r" b="b"/>
            <a:pathLst>
              <a:path w="94" h="1580">
                <a:moveTo>
                  <a:pt x="0" y="0"/>
                </a:moveTo>
                <a:lnTo>
                  <a:pt x="94" y="0"/>
                </a:lnTo>
                <a:lnTo>
                  <a:pt x="94" y="1580"/>
                </a:lnTo>
                <a:lnTo>
                  <a:pt x="0" y="15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7" name="任意多边形: 形状 856"/>
          <p:cNvSpPr/>
          <p:nvPr/>
        </p:nvSpPr>
        <p:spPr>
          <a:xfrm>
            <a:off x="417600" y="2072160"/>
            <a:ext cx="4730400" cy="568800"/>
          </a:xfrm>
          <a:custGeom>
            <a:avLst/>
            <a:gdLst/>
            <a:ahLst/>
            <a:cxnLst/>
            <a:rect l="0" t="0" r="r" b="b"/>
            <a:pathLst>
              <a:path w="13140" h="1580">
                <a:moveTo>
                  <a:pt x="0" y="1487"/>
                </a:moveTo>
                <a:lnTo>
                  <a:pt x="0" y="93"/>
                </a:lnTo>
                <a:cubicBezTo>
                  <a:pt x="0" y="81"/>
                  <a:pt x="1" y="69"/>
                  <a:pt x="4" y="58"/>
                </a:cubicBezTo>
                <a:cubicBezTo>
                  <a:pt x="6" y="46"/>
                  <a:pt x="9" y="36"/>
                  <a:pt x="14" y="28"/>
                </a:cubicBezTo>
                <a:cubicBezTo>
                  <a:pt x="18" y="19"/>
                  <a:pt x="23" y="12"/>
                  <a:pt x="29" y="7"/>
                </a:cubicBezTo>
                <a:cubicBezTo>
                  <a:pt x="35" y="3"/>
                  <a:pt x="40" y="0"/>
                  <a:pt x="47" y="0"/>
                </a:cubicBezTo>
                <a:lnTo>
                  <a:pt x="13047" y="0"/>
                </a:lnTo>
                <a:cubicBezTo>
                  <a:pt x="13059" y="0"/>
                  <a:pt x="13071" y="3"/>
                  <a:pt x="13082" y="7"/>
                </a:cubicBezTo>
                <a:cubicBezTo>
                  <a:pt x="13094" y="12"/>
                  <a:pt x="13104" y="19"/>
                  <a:pt x="13113" y="28"/>
                </a:cubicBezTo>
                <a:cubicBezTo>
                  <a:pt x="13121" y="36"/>
                  <a:pt x="13128" y="46"/>
                  <a:pt x="13133" y="58"/>
                </a:cubicBezTo>
                <a:cubicBezTo>
                  <a:pt x="13137" y="69"/>
                  <a:pt x="13140" y="81"/>
                  <a:pt x="13140" y="93"/>
                </a:cubicBezTo>
                <a:lnTo>
                  <a:pt x="13140" y="1487"/>
                </a:lnTo>
                <a:cubicBezTo>
                  <a:pt x="13140" y="1499"/>
                  <a:pt x="13137" y="1511"/>
                  <a:pt x="13133" y="1523"/>
                </a:cubicBezTo>
                <a:cubicBezTo>
                  <a:pt x="13128" y="1534"/>
                  <a:pt x="13121" y="1544"/>
                  <a:pt x="13113" y="1553"/>
                </a:cubicBezTo>
                <a:cubicBezTo>
                  <a:pt x="13104" y="1561"/>
                  <a:pt x="13094" y="1568"/>
                  <a:pt x="13082" y="1573"/>
                </a:cubicBezTo>
                <a:cubicBezTo>
                  <a:pt x="13071" y="1577"/>
                  <a:pt x="13059" y="1580"/>
                  <a:pt x="13047" y="1580"/>
                </a:cubicBezTo>
                <a:lnTo>
                  <a:pt x="47" y="1580"/>
                </a:lnTo>
                <a:cubicBezTo>
                  <a:pt x="40" y="1580"/>
                  <a:pt x="35" y="1577"/>
                  <a:pt x="29" y="1573"/>
                </a:cubicBezTo>
                <a:cubicBezTo>
                  <a:pt x="23" y="1568"/>
                  <a:pt x="18" y="1561"/>
                  <a:pt x="14" y="1553"/>
                </a:cubicBezTo>
                <a:cubicBezTo>
                  <a:pt x="9" y="1544"/>
                  <a:pt x="6" y="1534"/>
                  <a:pt x="4" y="1523"/>
                </a:cubicBezTo>
                <a:cubicBezTo>
                  <a:pt x="1" y="1511"/>
                  <a:pt x="0" y="1499"/>
                  <a:pt x="0" y="1487"/>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8" name="任意多边形: 形状 857"/>
          <p:cNvSpPr/>
          <p:nvPr/>
        </p:nvSpPr>
        <p:spPr>
          <a:xfrm>
            <a:off x="401040" y="2072160"/>
            <a:ext cx="33840" cy="568800"/>
          </a:xfrm>
          <a:custGeom>
            <a:avLst/>
            <a:gdLst/>
            <a:ahLst/>
            <a:cxnLst/>
            <a:rect l="0" t="0" r="r" b="b"/>
            <a:pathLst>
              <a:path w="94" h="1580">
                <a:moveTo>
                  <a:pt x="0" y="0"/>
                </a:moveTo>
                <a:lnTo>
                  <a:pt x="94" y="0"/>
                </a:lnTo>
                <a:lnTo>
                  <a:pt x="94" y="1580"/>
                </a:lnTo>
                <a:lnTo>
                  <a:pt x="0" y="15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9" name="任意多边形: 形状 858"/>
          <p:cNvSpPr/>
          <p:nvPr/>
        </p:nvSpPr>
        <p:spPr>
          <a:xfrm>
            <a:off x="417600" y="2740680"/>
            <a:ext cx="4730400" cy="568800"/>
          </a:xfrm>
          <a:custGeom>
            <a:avLst/>
            <a:gdLst/>
            <a:ahLst/>
            <a:cxnLst/>
            <a:rect l="0" t="0" r="r" b="b"/>
            <a:pathLst>
              <a:path w="13140" h="1580">
                <a:moveTo>
                  <a:pt x="0" y="1487"/>
                </a:moveTo>
                <a:lnTo>
                  <a:pt x="0" y="93"/>
                </a:lnTo>
                <a:cubicBezTo>
                  <a:pt x="0" y="81"/>
                  <a:pt x="1" y="69"/>
                  <a:pt x="4" y="58"/>
                </a:cubicBezTo>
                <a:cubicBezTo>
                  <a:pt x="6" y="46"/>
                  <a:pt x="9" y="36"/>
                  <a:pt x="14" y="28"/>
                </a:cubicBezTo>
                <a:cubicBezTo>
                  <a:pt x="18" y="19"/>
                  <a:pt x="23" y="12"/>
                  <a:pt x="29" y="7"/>
                </a:cubicBezTo>
                <a:cubicBezTo>
                  <a:pt x="35" y="3"/>
                  <a:pt x="40" y="0"/>
                  <a:pt x="47" y="0"/>
                </a:cubicBezTo>
                <a:lnTo>
                  <a:pt x="13047" y="0"/>
                </a:lnTo>
                <a:cubicBezTo>
                  <a:pt x="13059" y="0"/>
                  <a:pt x="13071" y="3"/>
                  <a:pt x="13082" y="7"/>
                </a:cubicBezTo>
                <a:cubicBezTo>
                  <a:pt x="13094" y="12"/>
                  <a:pt x="13104" y="19"/>
                  <a:pt x="13113" y="28"/>
                </a:cubicBezTo>
                <a:cubicBezTo>
                  <a:pt x="13121" y="36"/>
                  <a:pt x="13128" y="46"/>
                  <a:pt x="13133" y="58"/>
                </a:cubicBezTo>
                <a:cubicBezTo>
                  <a:pt x="13137" y="69"/>
                  <a:pt x="13140" y="81"/>
                  <a:pt x="13140" y="93"/>
                </a:cubicBezTo>
                <a:lnTo>
                  <a:pt x="13140" y="1487"/>
                </a:lnTo>
                <a:cubicBezTo>
                  <a:pt x="13140" y="1499"/>
                  <a:pt x="13137" y="1511"/>
                  <a:pt x="13133" y="1523"/>
                </a:cubicBezTo>
                <a:cubicBezTo>
                  <a:pt x="13128" y="1534"/>
                  <a:pt x="13121" y="1544"/>
                  <a:pt x="13113" y="1553"/>
                </a:cubicBezTo>
                <a:cubicBezTo>
                  <a:pt x="13104" y="1561"/>
                  <a:pt x="13094" y="1568"/>
                  <a:pt x="13082" y="1573"/>
                </a:cubicBezTo>
                <a:cubicBezTo>
                  <a:pt x="13071" y="1578"/>
                  <a:pt x="13059" y="1580"/>
                  <a:pt x="13047" y="1580"/>
                </a:cubicBezTo>
                <a:lnTo>
                  <a:pt x="47" y="1580"/>
                </a:lnTo>
                <a:cubicBezTo>
                  <a:pt x="40" y="1580"/>
                  <a:pt x="35" y="1578"/>
                  <a:pt x="29" y="1573"/>
                </a:cubicBezTo>
                <a:cubicBezTo>
                  <a:pt x="23" y="1568"/>
                  <a:pt x="18" y="1561"/>
                  <a:pt x="14" y="1553"/>
                </a:cubicBezTo>
                <a:cubicBezTo>
                  <a:pt x="9" y="1544"/>
                  <a:pt x="6" y="1534"/>
                  <a:pt x="4" y="1523"/>
                </a:cubicBezTo>
                <a:cubicBezTo>
                  <a:pt x="1" y="1511"/>
                  <a:pt x="0" y="1499"/>
                  <a:pt x="0" y="1487"/>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0" name="任意多边形: 形状 859"/>
          <p:cNvSpPr/>
          <p:nvPr/>
        </p:nvSpPr>
        <p:spPr>
          <a:xfrm>
            <a:off x="401040" y="2740680"/>
            <a:ext cx="33840" cy="568800"/>
          </a:xfrm>
          <a:custGeom>
            <a:avLst/>
            <a:gdLst/>
            <a:ahLst/>
            <a:cxnLst/>
            <a:rect l="0" t="0" r="r" b="b"/>
            <a:pathLst>
              <a:path w="94" h="1580">
                <a:moveTo>
                  <a:pt x="0" y="0"/>
                </a:moveTo>
                <a:lnTo>
                  <a:pt x="94" y="0"/>
                </a:lnTo>
                <a:lnTo>
                  <a:pt x="94" y="1580"/>
                </a:lnTo>
                <a:lnTo>
                  <a:pt x="0" y="15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1" name="任意多边形: 形状 860"/>
          <p:cNvSpPr/>
          <p:nvPr/>
        </p:nvSpPr>
        <p:spPr>
          <a:xfrm>
            <a:off x="417600" y="3409200"/>
            <a:ext cx="4730400" cy="568800"/>
          </a:xfrm>
          <a:custGeom>
            <a:avLst/>
            <a:gdLst/>
            <a:ahLst/>
            <a:cxnLst/>
            <a:rect l="0" t="0" r="r" b="b"/>
            <a:pathLst>
              <a:path w="13140" h="1580">
                <a:moveTo>
                  <a:pt x="0" y="1487"/>
                </a:moveTo>
                <a:lnTo>
                  <a:pt x="0" y="93"/>
                </a:lnTo>
                <a:cubicBezTo>
                  <a:pt x="0" y="81"/>
                  <a:pt x="1" y="69"/>
                  <a:pt x="4" y="58"/>
                </a:cubicBezTo>
                <a:cubicBezTo>
                  <a:pt x="6" y="46"/>
                  <a:pt x="9" y="36"/>
                  <a:pt x="14" y="28"/>
                </a:cubicBezTo>
                <a:cubicBezTo>
                  <a:pt x="18" y="19"/>
                  <a:pt x="23" y="12"/>
                  <a:pt x="29" y="7"/>
                </a:cubicBezTo>
                <a:cubicBezTo>
                  <a:pt x="35" y="3"/>
                  <a:pt x="40" y="0"/>
                  <a:pt x="47" y="0"/>
                </a:cubicBezTo>
                <a:lnTo>
                  <a:pt x="13047" y="0"/>
                </a:lnTo>
                <a:cubicBezTo>
                  <a:pt x="13059" y="0"/>
                  <a:pt x="13071" y="3"/>
                  <a:pt x="13082" y="7"/>
                </a:cubicBezTo>
                <a:cubicBezTo>
                  <a:pt x="13094" y="12"/>
                  <a:pt x="13104" y="19"/>
                  <a:pt x="13113" y="28"/>
                </a:cubicBezTo>
                <a:cubicBezTo>
                  <a:pt x="13121" y="36"/>
                  <a:pt x="13128" y="46"/>
                  <a:pt x="13133" y="58"/>
                </a:cubicBezTo>
                <a:cubicBezTo>
                  <a:pt x="13137" y="69"/>
                  <a:pt x="13140" y="81"/>
                  <a:pt x="13140" y="93"/>
                </a:cubicBezTo>
                <a:lnTo>
                  <a:pt x="13140" y="1487"/>
                </a:lnTo>
                <a:cubicBezTo>
                  <a:pt x="13140" y="1499"/>
                  <a:pt x="13137" y="1511"/>
                  <a:pt x="13133" y="1523"/>
                </a:cubicBezTo>
                <a:cubicBezTo>
                  <a:pt x="13128" y="1534"/>
                  <a:pt x="13121" y="1544"/>
                  <a:pt x="13113" y="1553"/>
                </a:cubicBezTo>
                <a:cubicBezTo>
                  <a:pt x="13104" y="1561"/>
                  <a:pt x="13094" y="1568"/>
                  <a:pt x="13082" y="1573"/>
                </a:cubicBezTo>
                <a:cubicBezTo>
                  <a:pt x="13071" y="1578"/>
                  <a:pt x="13059" y="1580"/>
                  <a:pt x="13047" y="1580"/>
                </a:cubicBezTo>
                <a:lnTo>
                  <a:pt x="47" y="1580"/>
                </a:lnTo>
                <a:cubicBezTo>
                  <a:pt x="40" y="1580"/>
                  <a:pt x="35" y="1578"/>
                  <a:pt x="29" y="1573"/>
                </a:cubicBezTo>
                <a:cubicBezTo>
                  <a:pt x="23" y="1568"/>
                  <a:pt x="18" y="1561"/>
                  <a:pt x="14" y="1553"/>
                </a:cubicBezTo>
                <a:cubicBezTo>
                  <a:pt x="9" y="1544"/>
                  <a:pt x="6" y="1534"/>
                  <a:pt x="4" y="1523"/>
                </a:cubicBezTo>
                <a:cubicBezTo>
                  <a:pt x="1" y="1511"/>
                  <a:pt x="0" y="1499"/>
                  <a:pt x="0" y="1487"/>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2" name="任意多边形: 形状 861"/>
          <p:cNvSpPr/>
          <p:nvPr/>
        </p:nvSpPr>
        <p:spPr>
          <a:xfrm>
            <a:off x="401040" y="3409200"/>
            <a:ext cx="33840" cy="568800"/>
          </a:xfrm>
          <a:custGeom>
            <a:avLst/>
            <a:gdLst/>
            <a:ahLst/>
            <a:cxnLst/>
            <a:rect l="0" t="0" r="r" b="b"/>
            <a:pathLst>
              <a:path w="94" h="1580">
                <a:moveTo>
                  <a:pt x="0" y="0"/>
                </a:moveTo>
                <a:lnTo>
                  <a:pt x="94" y="0"/>
                </a:lnTo>
                <a:lnTo>
                  <a:pt x="94" y="1580"/>
                </a:lnTo>
                <a:lnTo>
                  <a:pt x="0" y="15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3" name="任意多边形: 形状 862"/>
          <p:cNvSpPr/>
          <p:nvPr/>
        </p:nvSpPr>
        <p:spPr>
          <a:xfrm>
            <a:off x="401040" y="4545720"/>
            <a:ext cx="4746960" cy="2490840"/>
          </a:xfrm>
          <a:custGeom>
            <a:avLst/>
            <a:gdLst/>
            <a:ahLst/>
            <a:cxnLst/>
            <a:rect l="0" t="0" r="r" b="b"/>
            <a:pathLst>
              <a:path w="13186" h="6919">
                <a:moveTo>
                  <a:pt x="0" y="6733"/>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8"/>
                  <a:pt x="82" y="32"/>
                </a:cubicBezTo>
                <a:cubicBezTo>
                  <a:pt x="92" y="25"/>
                  <a:pt x="103" y="19"/>
                  <a:pt x="114" y="15"/>
                </a:cubicBezTo>
                <a:cubicBezTo>
                  <a:pt x="126" y="10"/>
                  <a:pt x="137" y="6"/>
                  <a:pt x="149" y="4"/>
                </a:cubicBezTo>
                <a:cubicBezTo>
                  <a:pt x="161" y="2"/>
                  <a:pt x="173" y="0"/>
                  <a:pt x="185" y="0"/>
                </a:cubicBezTo>
                <a:lnTo>
                  <a:pt x="13000" y="0"/>
                </a:lnTo>
                <a:cubicBezTo>
                  <a:pt x="13012" y="0"/>
                  <a:pt x="13024" y="2"/>
                  <a:pt x="13036" y="4"/>
                </a:cubicBezTo>
                <a:cubicBezTo>
                  <a:pt x="13048" y="6"/>
                  <a:pt x="13060" y="10"/>
                  <a:pt x="13071" y="15"/>
                </a:cubicBezTo>
                <a:cubicBezTo>
                  <a:pt x="13082" y="19"/>
                  <a:pt x="13093" y="25"/>
                  <a:pt x="13103" y="32"/>
                </a:cubicBezTo>
                <a:cubicBezTo>
                  <a:pt x="13113" y="38"/>
                  <a:pt x="13123" y="46"/>
                  <a:pt x="13131" y="55"/>
                </a:cubicBezTo>
                <a:cubicBezTo>
                  <a:pt x="13140" y="63"/>
                  <a:pt x="13148" y="73"/>
                  <a:pt x="13154" y="83"/>
                </a:cubicBezTo>
                <a:cubicBezTo>
                  <a:pt x="13161" y="93"/>
                  <a:pt x="13167" y="104"/>
                  <a:pt x="13172" y="115"/>
                </a:cubicBezTo>
                <a:cubicBezTo>
                  <a:pt x="13176" y="126"/>
                  <a:pt x="13180" y="138"/>
                  <a:pt x="13182" y="150"/>
                </a:cubicBezTo>
                <a:cubicBezTo>
                  <a:pt x="13185" y="162"/>
                  <a:pt x="13186" y="174"/>
                  <a:pt x="13186" y="186"/>
                </a:cubicBezTo>
                <a:lnTo>
                  <a:pt x="13186" y="6733"/>
                </a:lnTo>
                <a:cubicBezTo>
                  <a:pt x="13186" y="6745"/>
                  <a:pt x="13185" y="6757"/>
                  <a:pt x="13182" y="6769"/>
                </a:cubicBezTo>
                <a:cubicBezTo>
                  <a:pt x="13180" y="6781"/>
                  <a:pt x="13176" y="6793"/>
                  <a:pt x="13172" y="6804"/>
                </a:cubicBezTo>
                <a:cubicBezTo>
                  <a:pt x="13167" y="6816"/>
                  <a:pt x="13161" y="6826"/>
                  <a:pt x="13154" y="6836"/>
                </a:cubicBezTo>
                <a:cubicBezTo>
                  <a:pt x="13148" y="6846"/>
                  <a:pt x="13140" y="6856"/>
                  <a:pt x="13131" y="6864"/>
                </a:cubicBezTo>
                <a:cubicBezTo>
                  <a:pt x="13123" y="6873"/>
                  <a:pt x="13113" y="6881"/>
                  <a:pt x="13103" y="6888"/>
                </a:cubicBezTo>
                <a:cubicBezTo>
                  <a:pt x="13093" y="6894"/>
                  <a:pt x="13082" y="6900"/>
                  <a:pt x="13071" y="6905"/>
                </a:cubicBezTo>
                <a:cubicBezTo>
                  <a:pt x="13060" y="6909"/>
                  <a:pt x="13048" y="6913"/>
                  <a:pt x="13036" y="6915"/>
                </a:cubicBezTo>
                <a:cubicBezTo>
                  <a:pt x="13024" y="6918"/>
                  <a:pt x="13012" y="6919"/>
                  <a:pt x="13000" y="6919"/>
                </a:cubicBezTo>
                <a:lnTo>
                  <a:pt x="185" y="6919"/>
                </a:lnTo>
                <a:cubicBezTo>
                  <a:pt x="173" y="6919"/>
                  <a:pt x="161" y="6918"/>
                  <a:pt x="149" y="6915"/>
                </a:cubicBezTo>
                <a:cubicBezTo>
                  <a:pt x="137" y="6913"/>
                  <a:pt x="126" y="6909"/>
                  <a:pt x="114" y="6905"/>
                </a:cubicBezTo>
                <a:cubicBezTo>
                  <a:pt x="103" y="6900"/>
                  <a:pt x="92" y="6894"/>
                  <a:pt x="82" y="6888"/>
                </a:cubicBezTo>
                <a:cubicBezTo>
                  <a:pt x="72" y="6881"/>
                  <a:pt x="63" y="6873"/>
                  <a:pt x="54" y="6864"/>
                </a:cubicBezTo>
                <a:cubicBezTo>
                  <a:pt x="45" y="6856"/>
                  <a:pt x="38" y="6846"/>
                  <a:pt x="31" y="6836"/>
                </a:cubicBezTo>
                <a:cubicBezTo>
                  <a:pt x="24" y="6826"/>
                  <a:pt x="19" y="6816"/>
                  <a:pt x="14" y="6804"/>
                </a:cubicBezTo>
                <a:cubicBezTo>
                  <a:pt x="9" y="6793"/>
                  <a:pt x="6" y="6781"/>
                  <a:pt x="3" y="6769"/>
                </a:cubicBezTo>
                <a:cubicBezTo>
                  <a:pt x="1" y="6757"/>
                  <a:pt x="0" y="6745"/>
                  <a:pt x="0" y="6733"/>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64" name="图片 863"/>
          <p:cNvPicPr/>
          <p:nvPr/>
        </p:nvPicPr>
        <p:blipFill>
          <a:blip r:embed="rId2"/>
          <a:stretch/>
        </p:blipFill>
        <p:spPr>
          <a:xfrm>
            <a:off x="401040" y="1061280"/>
            <a:ext cx="200160" cy="200160"/>
          </a:xfrm>
          <a:prstGeom prst="rect">
            <a:avLst/>
          </a:prstGeom>
          <a:noFill/>
          <a:ln w="0">
            <a:noFill/>
          </a:ln>
        </p:spPr>
      </p:pic>
      <p:sp>
        <p:nvSpPr>
          <p:cNvPr id="865" name="文本框 864"/>
          <p:cNvSpPr txBox="1"/>
          <p:nvPr/>
        </p:nvSpPr>
        <p:spPr>
          <a:xfrm>
            <a:off x="401040" y="378720"/>
            <a:ext cx="42040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错误处理与异常情况的回复策略</a:t>
            </a:r>
            <a:endParaRPr lang="en-US" sz="2370" b="0" u="none" strike="noStrike">
              <a:solidFill>
                <a:srgbClr val="000000"/>
              </a:solidFill>
              <a:effectLst/>
              <a:uFillTx/>
              <a:latin typeface="Times New Roman"/>
            </a:endParaRPr>
          </a:p>
        </p:txBody>
      </p:sp>
      <p:sp>
        <p:nvSpPr>
          <p:cNvPr id="866" name="文本框 865"/>
          <p:cNvSpPr txBox="1"/>
          <p:nvPr/>
        </p:nvSpPr>
        <p:spPr>
          <a:xfrm>
            <a:off x="668520" y="105084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867" name="图片 866"/>
          <p:cNvPicPr/>
          <p:nvPr/>
        </p:nvPicPr>
        <p:blipFill>
          <a:blip r:embed="rId3"/>
          <a:stretch/>
        </p:blipFill>
        <p:spPr>
          <a:xfrm>
            <a:off x="534960" y="1537560"/>
            <a:ext cx="208440" cy="166680"/>
          </a:xfrm>
          <a:prstGeom prst="rect">
            <a:avLst/>
          </a:prstGeom>
          <a:noFill/>
          <a:ln w="0">
            <a:noFill/>
          </a:ln>
        </p:spPr>
      </p:pic>
      <p:sp>
        <p:nvSpPr>
          <p:cNvPr id="868" name="文本框 867"/>
          <p:cNvSpPr txBox="1"/>
          <p:nvPr/>
        </p:nvSpPr>
        <p:spPr>
          <a:xfrm>
            <a:off x="738360" y="1043640"/>
            <a:ext cx="12078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常见错误类型</a:t>
            </a:r>
            <a:endParaRPr lang="en-US" sz="1580" b="0" u="none" strike="noStrike">
              <a:solidFill>
                <a:srgbClr val="000000"/>
              </a:solidFill>
              <a:effectLst/>
              <a:uFillTx/>
              <a:latin typeface="Times New Roman"/>
            </a:endParaRPr>
          </a:p>
        </p:txBody>
      </p:sp>
      <p:sp>
        <p:nvSpPr>
          <p:cNvPr id="869" name="文本框 868"/>
          <p:cNvSpPr txBox="1"/>
          <p:nvPr/>
        </p:nvSpPr>
        <p:spPr>
          <a:xfrm>
            <a:off x="844200" y="151740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网络故障</a:t>
            </a:r>
            <a:endParaRPr lang="en-US" sz="1050" b="0" u="none" strike="noStrike">
              <a:solidFill>
                <a:srgbClr val="000000"/>
              </a:solidFill>
              <a:effectLst/>
              <a:uFillTx/>
              <a:latin typeface="Times New Roman"/>
            </a:endParaRPr>
          </a:p>
        </p:txBody>
      </p:sp>
      <p:pic>
        <p:nvPicPr>
          <p:cNvPr id="870" name="图片 869"/>
          <p:cNvPicPr/>
          <p:nvPr/>
        </p:nvPicPr>
        <p:blipFill>
          <a:blip r:embed="rId4"/>
          <a:stretch/>
        </p:blipFill>
        <p:spPr>
          <a:xfrm>
            <a:off x="534960" y="2206080"/>
            <a:ext cx="150120" cy="166680"/>
          </a:xfrm>
          <a:prstGeom prst="rect">
            <a:avLst/>
          </a:prstGeom>
          <a:noFill/>
          <a:ln w="0">
            <a:noFill/>
          </a:ln>
        </p:spPr>
      </p:pic>
      <p:sp>
        <p:nvSpPr>
          <p:cNvPr id="871" name="文本框 870"/>
          <p:cNvSpPr txBox="1"/>
          <p:nvPr/>
        </p:nvSpPr>
        <p:spPr>
          <a:xfrm>
            <a:off x="844200" y="171756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连接中断、超时等网络相关问题</a:t>
            </a:r>
            <a:endParaRPr lang="en-US" sz="920" b="0" u="none" strike="noStrike">
              <a:solidFill>
                <a:srgbClr val="000000"/>
              </a:solidFill>
              <a:effectLst/>
              <a:uFillTx/>
              <a:latin typeface="Times New Roman"/>
            </a:endParaRPr>
          </a:p>
        </p:txBody>
      </p:sp>
      <p:sp>
        <p:nvSpPr>
          <p:cNvPr id="872" name="文本框 871"/>
          <p:cNvSpPr txBox="1"/>
          <p:nvPr/>
        </p:nvSpPr>
        <p:spPr>
          <a:xfrm>
            <a:off x="785520" y="218592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数据不一致</a:t>
            </a:r>
            <a:endParaRPr lang="en-US" sz="1050" b="0" u="none" strike="noStrike">
              <a:solidFill>
                <a:srgbClr val="000000"/>
              </a:solidFill>
              <a:effectLst/>
              <a:uFillTx/>
              <a:latin typeface="Times New Roman"/>
            </a:endParaRPr>
          </a:p>
        </p:txBody>
      </p:sp>
      <p:pic>
        <p:nvPicPr>
          <p:cNvPr id="873" name="图片 872"/>
          <p:cNvPicPr/>
          <p:nvPr/>
        </p:nvPicPr>
        <p:blipFill>
          <a:blip r:embed="rId5"/>
          <a:stretch/>
        </p:blipFill>
        <p:spPr>
          <a:xfrm>
            <a:off x="534960" y="2874600"/>
            <a:ext cx="166680" cy="166680"/>
          </a:xfrm>
          <a:prstGeom prst="rect">
            <a:avLst/>
          </a:prstGeom>
          <a:noFill/>
          <a:ln w="0">
            <a:noFill/>
          </a:ln>
        </p:spPr>
      </p:pic>
      <p:sp>
        <p:nvSpPr>
          <p:cNvPr id="874" name="文本框 873"/>
          <p:cNvSpPr txBox="1"/>
          <p:nvPr/>
        </p:nvSpPr>
        <p:spPr>
          <a:xfrm>
            <a:off x="785520" y="238608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数据格式错误、缺失或冲突</a:t>
            </a:r>
            <a:endParaRPr lang="en-US" sz="920" b="0" u="none" strike="noStrike">
              <a:solidFill>
                <a:srgbClr val="000000"/>
              </a:solidFill>
              <a:effectLst/>
              <a:uFillTx/>
              <a:latin typeface="Times New Roman"/>
            </a:endParaRPr>
          </a:p>
        </p:txBody>
      </p:sp>
      <p:sp>
        <p:nvSpPr>
          <p:cNvPr id="875" name="文本框 874"/>
          <p:cNvSpPr txBox="1"/>
          <p:nvPr/>
        </p:nvSpPr>
        <p:spPr>
          <a:xfrm>
            <a:off x="802080" y="285444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服务中断</a:t>
            </a:r>
            <a:endParaRPr lang="en-US" sz="1050" b="0" u="none" strike="noStrike">
              <a:solidFill>
                <a:srgbClr val="000000"/>
              </a:solidFill>
              <a:effectLst/>
              <a:uFillTx/>
              <a:latin typeface="Times New Roman"/>
            </a:endParaRPr>
          </a:p>
        </p:txBody>
      </p:sp>
      <p:pic>
        <p:nvPicPr>
          <p:cNvPr id="876" name="图片 875"/>
          <p:cNvPicPr/>
          <p:nvPr/>
        </p:nvPicPr>
        <p:blipFill>
          <a:blip r:embed="rId6"/>
          <a:stretch/>
        </p:blipFill>
        <p:spPr>
          <a:xfrm>
            <a:off x="534960" y="3543120"/>
            <a:ext cx="124920" cy="166680"/>
          </a:xfrm>
          <a:prstGeom prst="rect">
            <a:avLst/>
          </a:prstGeom>
          <a:noFill/>
          <a:ln w="0">
            <a:noFill/>
          </a:ln>
        </p:spPr>
      </p:pic>
      <p:sp>
        <p:nvSpPr>
          <p:cNvPr id="877" name="文本框 876"/>
          <p:cNvSpPr txBox="1"/>
          <p:nvPr/>
        </p:nvSpPr>
        <p:spPr>
          <a:xfrm>
            <a:off x="802080" y="3054600"/>
            <a:ext cx="1761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邮件服务器不可用或处理能力受限</a:t>
            </a:r>
            <a:endParaRPr lang="en-US" sz="920" b="0" u="none" strike="noStrike">
              <a:solidFill>
                <a:srgbClr val="000000"/>
              </a:solidFill>
              <a:effectLst/>
              <a:uFillTx/>
              <a:latin typeface="Times New Roman"/>
            </a:endParaRPr>
          </a:p>
        </p:txBody>
      </p:sp>
      <p:sp>
        <p:nvSpPr>
          <p:cNvPr id="878" name="文本框 877"/>
          <p:cNvSpPr txBox="1"/>
          <p:nvPr/>
        </p:nvSpPr>
        <p:spPr>
          <a:xfrm>
            <a:off x="760320" y="3522960"/>
            <a:ext cx="4032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第三方</a:t>
            </a:r>
            <a:endParaRPr lang="en-US" sz="1050" b="0" u="none" strike="noStrike">
              <a:solidFill>
                <a:srgbClr val="000000"/>
              </a:solidFill>
              <a:effectLst/>
              <a:uFillTx/>
              <a:latin typeface="Times New Roman"/>
            </a:endParaRPr>
          </a:p>
        </p:txBody>
      </p:sp>
      <p:sp>
        <p:nvSpPr>
          <p:cNvPr id="879" name="文本框 878"/>
          <p:cNvSpPr txBox="1"/>
          <p:nvPr/>
        </p:nvSpPr>
        <p:spPr>
          <a:xfrm>
            <a:off x="1161720" y="3527640"/>
            <a:ext cx="21276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API</a:t>
            </a:r>
            <a:endParaRPr lang="en-US" sz="1050" b="0" u="none" strike="noStrike">
              <a:solidFill>
                <a:srgbClr val="000000"/>
              </a:solidFill>
              <a:effectLst/>
              <a:uFillTx/>
              <a:latin typeface="Times New Roman"/>
            </a:endParaRPr>
          </a:p>
        </p:txBody>
      </p:sp>
      <p:sp>
        <p:nvSpPr>
          <p:cNvPr id="880" name="文本框 879"/>
          <p:cNvSpPr txBox="1"/>
          <p:nvPr/>
        </p:nvSpPr>
        <p:spPr>
          <a:xfrm>
            <a:off x="1373040" y="352296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响应延迟</a:t>
            </a:r>
            <a:endParaRPr lang="en-US" sz="1050" b="0" u="none" strike="noStrike">
              <a:solidFill>
                <a:srgbClr val="000000"/>
              </a:solidFill>
              <a:effectLst/>
              <a:uFillTx/>
              <a:latin typeface="Times New Roman"/>
            </a:endParaRPr>
          </a:p>
        </p:txBody>
      </p:sp>
      <p:pic>
        <p:nvPicPr>
          <p:cNvPr id="881" name="图片 880"/>
          <p:cNvPicPr/>
          <p:nvPr/>
        </p:nvPicPr>
        <p:blipFill>
          <a:blip r:embed="rId7"/>
          <a:stretch/>
        </p:blipFill>
        <p:spPr>
          <a:xfrm>
            <a:off x="401040" y="4203360"/>
            <a:ext cx="200160" cy="200160"/>
          </a:xfrm>
          <a:prstGeom prst="rect">
            <a:avLst/>
          </a:prstGeom>
          <a:noFill/>
          <a:ln w="0">
            <a:noFill/>
          </a:ln>
        </p:spPr>
      </p:pic>
      <p:sp>
        <p:nvSpPr>
          <p:cNvPr id="882" name="文本框 881"/>
          <p:cNvSpPr txBox="1"/>
          <p:nvPr/>
        </p:nvSpPr>
        <p:spPr>
          <a:xfrm>
            <a:off x="760320" y="372312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外部服务响应超时或错误</a:t>
            </a:r>
            <a:endParaRPr lang="en-US" sz="920" b="0" u="none" strike="noStrike">
              <a:solidFill>
                <a:srgbClr val="000000"/>
              </a:solidFill>
              <a:effectLst/>
              <a:uFillTx/>
              <a:latin typeface="Times New Roman"/>
            </a:endParaRPr>
          </a:p>
        </p:txBody>
      </p:sp>
      <p:sp>
        <p:nvSpPr>
          <p:cNvPr id="883" name="文本框 882"/>
          <p:cNvSpPr txBox="1"/>
          <p:nvPr/>
        </p:nvSpPr>
        <p:spPr>
          <a:xfrm>
            <a:off x="668520" y="419292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884" name="图片 883"/>
          <p:cNvPicPr/>
          <p:nvPr/>
        </p:nvPicPr>
        <p:blipFill>
          <a:blip r:embed="rId8"/>
          <a:stretch/>
        </p:blipFill>
        <p:spPr>
          <a:xfrm>
            <a:off x="534960" y="4679640"/>
            <a:ext cx="3342240" cy="1253160"/>
          </a:xfrm>
          <a:prstGeom prst="rect">
            <a:avLst/>
          </a:prstGeom>
          <a:noFill/>
          <a:ln w="0">
            <a:noFill/>
          </a:ln>
        </p:spPr>
      </p:pic>
      <p:pic>
        <p:nvPicPr>
          <p:cNvPr id="885" name="图片 884"/>
          <p:cNvPicPr/>
          <p:nvPr/>
        </p:nvPicPr>
        <p:blipFill>
          <a:blip r:embed="rId9"/>
          <a:stretch/>
        </p:blipFill>
        <p:spPr>
          <a:xfrm>
            <a:off x="534960" y="6067080"/>
            <a:ext cx="116640" cy="116640"/>
          </a:xfrm>
          <a:prstGeom prst="rect">
            <a:avLst/>
          </a:prstGeom>
          <a:noFill/>
          <a:ln w="0">
            <a:noFill/>
          </a:ln>
        </p:spPr>
      </p:pic>
      <p:sp>
        <p:nvSpPr>
          <p:cNvPr id="886" name="文本框 885"/>
          <p:cNvSpPr txBox="1"/>
          <p:nvPr/>
        </p:nvSpPr>
        <p:spPr>
          <a:xfrm>
            <a:off x="738360" y="4185720"/>
            <a:ext cx="16099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多层错误处理机制</a:t>
            </a:r>
            <a:endParaRPr lang="en-US" sz="1580" b="0" u="none" strike="noStrike">
              <a:solidFill>
                <a:srgbClr val="000000"/>
              </a:solidFill>
              <a:effectLst/>
              <a:uFillTx/>
              <a:latin typeface="Times New Roman"/>
            </a:endParaRPr>
          </a:p>
        </p:txBody>
      </p:sp>
      <p:pic>
        <p:nvPicPr>
          <p:cNvPr id="887" name="图片 886"/>
          <p:cNvPicPr/>
          <p:nvPr/>
        </p:nvPicPr>
        <p:blipFill>
          <a:blip r:embed="rId9"/>
          <a:stretch/>
        </p:blipFill>
        <p:spPr>
          <a:xfrm>
            <a:off x="534960" y="6301080"/>
            <a:ext cx="116640" cy="116640"/>
          </a:xfrm>
          <a:prstGeom prst="rect">
            <a:avLst/>
          </a:prstGeom>
          <a:noFill/>
          <a:ln w="0">
            <a:noFill/>
          </a:ln>
        </p:spPr>
      </p:pic>
      <p:sp>
        <p:nvSpPr>
          <p:cNvPr id="888" name="文本框 887"/>
          <p:cNvSpPr txBox="1"/>
          <p:nvPr/>
        </p:nvSpPr>
        <p:spPr>
          <a:xfrm>
            <a:off x="718560" y="6046200"/>
            <a:ext cx="17611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错误捕获层：识别并记录各类异常</a:t>
            </a:r>
            <a:endParaRPr lang="en-US" sz="920" b="0" u="none" strike="noStrike">
              <a:solidFill>
                <a:srgbClr val="000000"/>
              </a:solidFill>
              <a:effectLst/>
              <a:uFillTx/>
              <a:latin typeface="Times New Roman"/>
            </a:endParaRPr>
          </a:p>
        </p:txBody>
      </p:sp>
      <p:pic>
        <p:nvPicPr>
          <p:cNvPr id="889" name="图片 888"/>
          <p:cNvPicPr/>
          <p:nvPr/>
        </p:nvPicPr>
        <p:blipFill>
          <a:blip r:embed="rId9"/>
          <a:stretch/>
        </p:blipFill>
        <p:spPr>
          <a:xfrm>
            <a:off x="534960" y="6535080"/>
            <a:ext cx="116640" cy="116640"/>
          </a:xfrm>
          <a:prstGeom prst="rect">
            <a:avLst/>
          </a:prstGeom>
          <a:noFill/>
          <a:ln w="0">
            <a:noFill/>
          </a:ln>
        </p:spPr>
      </p:pic>
      <p:sp>
        <p:nvSpPr>
          <p:cNvPr id="890" name="文本框 889"/>
          <p:cNvSpPr txBox="1"/>
          <p:nvPr/>
        </p:nvSpPr>
        <p:spPr>
          <a:xfrm>
            <a:off x="718560" y="6280200"/>
            <a:ext cx="21128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重试机制：针对临时性故障实现自动重试</a:t>
            </a:r>
            <a:endParaRPr lang="en-US" sz="920" b="0" u="none" strike="noStrike">
              <a:solidFill>
                <a:srgbClr val="000000"/>
              </a:solidFill>
              <a:effectLst/>
              <a:uFillTx/>
              <a:latin typeface="Times New Roman"/>
            </a:endParaRPr>
          </a:p>
        </p:txBody>
      </p:sp>
      <p:pic>
        <p:nvPicPr>
          <p:cNvPr id="891" name="图片 890"/>
          <p:cNvPicPr/>
          <p:nvPr/>
        </p:nvPicPr>
        <p:blipFill>
          <a:blip r:embed="rId9"/>
          <a:stretch/>
        </p:blipFill>
        <p:spPr>
          <a:xfrm>
            <a:off x="534960" y="6769080"/>
            <a:ext cx="116640" cy="116640"/>
          </a:xfrm>
          <a:prstGeom prst="rect">
            <a:avLst/>
          </a:prstGeom>
          <a:noFill/>
          <a:ln w="0">
            <a:noFill/>
          </a:ln>
        </p:spPr>
      </p:pic>
      <p:sp>
        <p:nvSpPr>
          <p:cNvPr id="892" name="文本框 891"/>
          <p:cNvSpPr txBox="1"/>
          <p:nvPr/>
        </p:nvSpPr>
        <p:spPr>
          <a:xfrm>
            <a:off x="718560" y="6514200"/>
            <a:ext cx="22302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回复生成层：使用大语言模型生成礼貌回复</a:t>
            </a:r>
            <a:endParaRPr lang="en-US" sz="920" b="0" u="none" strike="noStrike">
              <a:solidFill>
                <a:srgbClr val="000000"/>
              </a:solidFill>
              <a:effectLst/>
              <a:uFillTx/>
              <a:latin typeface="Times New Roman"/>
            </a:endParaRPr>
          </a:p>
        </p:txBody>
      </p:sp>
      <p:sp>
        <p:nvSpPr>
          <p:cNvPr id="893" name="任意多边形: 形状 892"/>
          <p:cNvSpPr/>
          <p:nvPr/>
        </p:nvSpPr>
        <p:spPr>
          <a:xfrm>
            <a:off x="5561280" y="1403640"/>
            <a:ext cx="4734360" cy="2340360"/>
          </a:xfrm>
          <a:custGeom>
            <a:avLst/>
            <a:gdLst/>
            <a:ahLst/>
            <a:cxnLst/>
            <a:rect l="0" t="0" r="r" b="b"/>
            <a:pathLst>
              <a:path w="13151" h="6501">
                <a:moveTo>
                  <a:pt x="0" y="6408"/>
                </a:moveTo>
                <a:lnTo>
                  <a:pt x="0" y="93"/>
                </a:lnTo>
                <a:cubicBezTo>
                  <a:pt x="0" y="81"/>
                  <a:pt x="1" y="69"/>
                  <a:pt x="4" y="58"/>
                </a:cubicBezTo>
                <a:cubicBezTo>
                  <a:pt x="7" y="46"/>
                  <a:pt x="11" y="36"/>
                  <a:pt x="17" y="27"/>
                </a:cubicBezTo>
                <a:cubicBezTo>
                  <a:pt x="22" y="19"/>
                  <a:pt x="29" y="12"/>
                  <a:pt x="36" y="7"/>
                </a:cubicBezTo>
                <a:cubicBezTo>
                  <a:pt x="43" y="3"/>
                  <a:pt x="50" y="0"/>
                  <a:pt x="58" y="0"/>
                </a:cubicBezTo>
                <a:lnTo>
                  <a:pt x="13058" y="0"/>
                </a:lnTo>
                <a:cubicBezTo>
                  <a:pt x="13070" y="0"/>
                  <a:pt x="13082" y="3"/>
                  <a:pt x="13094" y="7"/>
                </a:cubicBezTo>
                <a:cubicBezTo>
                  <a:pt x="13105" y="12"/>
                  <a:pt x="13115" y="19"/>
                  <a:pt x="13124" y="27"/>
                </a:cubicBezTo>
                <a:cubicBezTo>
                  <a:pt x="13132" y="36"/>
                  <a:pt x="13139" y="46"/>
                  <a:pt x="13144" y="58"/>
                </a:cubicBezTo>
                <a:cubicBezTo>
                  <a:pt x="13149" y="69"/>
                  <a:pt x="13151" y="81"/>
                  <a:pt x="13151" y="93"/>
                </a:cubicBezTo>
                <a:lnTo>
                  <a:pt x="13151" y="6408"/>
                </a:lnTo>
                <a:cubicBezTo>
                  <a:pt x="13151" y="6420"/>
                  <a:pt x="13149" y="6432"/>
                  <a:pt x="13144" y="6444"/>
                </a:cubicBezTo>
                <a:cubicBezTo>
                  <a:pt x="13139" y="6455"/>
                  <a:pt x="13132" y="6465"/>
                  <a:pt x="13124" y="6474"/>
                </a:cubicBezTo>
                <a:cubicBezTo>
                  <a:pt x="13115" y="6482"/>
                  <a:pt x="13105" y="6489"/>
                  <a:pt x="13094" y="6494"/>
                </a:cubicBezTo>
                <a:cubicBezTo>
                  <a:pt x="13082" y="6499"/>
                  <a:pt x="13070" y="6501"/>
                  <a:pt x="13058" y="6501"/>
                </a:cubicBezTo>
                <a:lnTo>
                  <a:pt x="58" y="6501"/>
                </a:lnTo>
                <a:cubicBezTo>
                  <a:pt x="50" y="6501"/>
                  <a:pt x="43" y="6499"/>
                  <a:pt x="36" y="6494"/>
                </a:cubicBezTo>
                <a:cubicBezTo>
                  <a:pt x="29" y="6489"/>
                  <a:pt x="22" y="6482"/>
                  <a:pt x="17" y="6474"/>
                </a:cubicBezTo>
                <a:cubicBezTo>
                  <a:pt x="11" y="6465"/>
                  <a:pt x="7" y="6455"/>
                  <a:pt x="4" y="6444"/>
                </a:cubicBezTo>
                <a:cubicBezTo>
                  <a:pt x="1" y="6432"/>
                  <a:pt x="0" y="6420"/>
                  <a:pt x="0" y="6408"/>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94" name="任意多边形: 形状 893"/>
          <p:cNvSpPr/>
          <p:nvPr/>
        </p:nvSpPr>
        <p:spPr>
          <a:xfrm>
            <a:off x="5548680" y="1403640"/>
            <a:ext cx="33840" cy="2340360"/>
          </a:xfrm>
          <a:custGeom>
            <a:avLst/>
            <a:gdLst/>
            <a:ahLst/>
            <a:cxnLst/>
            <a:rect l="0" t="0" r="r" b="b"/>
            <a:pathLst>
              <a:path w="94" h="6501">
                <a:moveTo>
                  <a:pt x="0" y="0"/>
                </a:moveTo>
                <a:lnTo>
                  <a:pt x="94" y="0"/>
                </a:lnTo>
                <a:lnTo>
                  <a:pt x="94" y="6501"/>
                </a:lnTo>
                <a:lnTo>
                  <a:pt x="0" y="650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5" name="任意多边形: 形状 894"/>
          <p:cNvSpPr/>
          <p:nvPr/>
        </p:nvSpPr>
        <p:spPr>
          <a:xfrm>
            <a:off x="5548680" y="3877200"/>
            <a:ext cx="4746960" cy="702360"/>
          </a:xfrm>
          <a:custGeom>
            <a:avLst/>
            <a:gdLst/>
            <a:ahLst/>
            <a:cxnLst/>
            <a:rect l="0" t="0" r="r" b="b"/>
            <a:pathLst>
              <a:path w="13186" h="1951">
                <a:moveTo>
                  <a:pt x="0" y="1857"/>
                </a:moveTo>
                <a:lnTo>
                  <a:pt x="0" y="93"/>
                </a:lnTo>
                <a:cubicBezTo>
                  <a:pt x="0" y="81"/>
                  <a:pt x="2" y="69"/>
                  <a:pt x="7" y="58"/>
                </a:cubicBezTo>
                <a:cubicBezTo>
                  <a:pt x="12" y="46"/>
                  <a:pt x="18" y="36"/>
                  <a:pt x="27" y="28"/>
                </a:cubicBezTo>
                <a:cubicBezTo>
                  <a:pt x="36" y="19"/>
                  <a:pt x="46" y="12"/>
                  <a:pt x="57" y="7"/>
                </a:cubicBezTo>
                <a:cubicBezTo>
                  <a:pt x="69" y="3"/>
                  <a:pt x="81" y="0"/>
                  <a:pt x="93" y="0"/>
                </a:cubicBezTo>
                <a:lnTo>
                  <a:pt x="13093" y="0"/>
                </a:lnTo>
                <a:cubicBezTo>
                  <a:pt x="13105" y="0"/>
                  <a:pt x="13117" y="3"/>
                  <a:pt x="13129" y="7"/>
                </a:cubicBezTo>
                <a:cubicBezTo>
                  <a:pt x="13140" y="12"/>
                  <a:pt x="13150" y="19"/>
                  <a:pt x="13159" y="28"/>
                </a:cubicBezTo>
                <a:cubicBezTo>
                  <a:pt x="13167" y="36"/>
                  <a:pt x="13174" y="46"/>
                  <a:pt x="13179" y="58"/>
                </a:cubicBezTo>
                <a:cubicBezTo>
                  <a:pt x="13184" y="69"/>
                  <a:pt x="13186" y="81"/>
                  <a:pt x="13186" y="93"/>
                </a:cubicBezTo>
                <a:lnTo>
                  <a:pt x="13186" y="1857"/>
                </a:lnTo>
                <a:cubicBezTo>
                  <a:pt x="13186" y="1870"/>
                  <a:pt x="13184" y="1882"/>
                  <a:pt x="13179" y="1893"/>
                </a:cubicBezTo>
                <a:cubicBezTo>
                  <a:pt x="13174" y="1905"/>
                  <a:pt x="13167" y="1915"/>
                  <a:pt x="13159" y="1924"/>
                </a:cubicBezTo>
                <a:cubicBezTo>
                  <a:pt x="13150" y="1933"/>
                  <a:pt x="13140" y="1939"/>
                  <a:pt x="13129" y="1944"/>
                </a:cubicBezTo>
                <a:cubicBezTo>
                  <a:pt x="13117" y="1949"/>
                  <a:pt x="13105" y="1951"/>
                  <a:pt x="13093" y="1951"/>
                </a:cubicBezTo>
                <a:lnTo>
                  <a:pt x="93" y="1951"/>
                </a:lnTo>
                <a:cubicBezTo>
                  <a:pt x="81" y="1951"/>
                  <a:pt x="69" y="1949"/>
                  <a:pt x="57" y="1944"/>
                </a:cubicBezTo>
                <a:cubicBezTo>
                  <a:pt x="46" y="1939"/>
                  <a:pt x="36" y="1933"/>
                  <a:pt x="27" y="1924"/>
                </a:cubicBezTo>
                <a:cubicBezTo>
                  <a:pt x="18" y="1915"/>
                  <a:pt x="12" y="1905"/>
                  <a:pt x="7" y="1893"/>
                </a:cubicBezTo>
                <a:cubicBezTo>
                  <a:pt x="2" y="1882"/>
                  <a:pt x="0" y="1870"/>
                  <a:pt x="0" y="1857"/>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6" name="任意多边形: 形状 895"/>
          <p:cNvSpPr/>
          <p:nvPr/>
        </p:nvSpPr>
        <p:spPr>
          <a:xfrm>
            <a:off x="5548680" y="5147640"/>
            <a:ext cx="4746960" cy="568440"/>
          </a:xfrm>
          <a:custGeom>
            <a:avLst/>
            <a:gdLst/>
            <a:ahLst/>
            <a:cxnLst/>
            <a:rect l="0" t="0" r="r" b="b"/>
            <a:pathLst>
              <a:path w="13186" h="1579">
                <a:moveTo>
                  <a:pt x="0" y="1486"/>
                </a:moveTo>
                <a:lnTo>
                  <a:pt x="0" y="93"/>
                </a:lnTo>
                <a:cubicBezTo>
                  <a:pt x="0" y="80"/>
                  <a:pt x="2" y="68"/>
                  <a:pt x="7" y="57"/>
                </a:cubicBezTo>
                <a:cubicBezTo>
                  <a:pt x="12" y="46"/>
                  <a:pt x="18" y="36"/>
                  <a:pt x="27" y="27"/>
                </a:cubicBezTo>
                <a:cubicBezTo>
                  <a:pt x="36" y="18"/>
                  <a:pt x="46" y="12"/>
                  <a:pt x="57" y="7"/>
                </a:cubicBezTo>
                <a:cubicBezTo>
                  <a:pt x="69" y="2"/>
                  <a:pt x="81" y="0"/>
                  <a:pt x="93" y="0"/>
                </a:cubicBezTo>
                <a:lnTo>
                  <a:pt x="13093" y="0"/>
                </a:lnTo>
                <a:cubicBezTo>
                  <a:pt x="13105" y="0"/>
                  <a:pt x="13117" y="2"/>
                  <a:pt x="13129" y="7"/>
                </a:cubicBezTo>
                <a:cubicBezTo>
                  <a:pt x="13140" y="12"/>
                  <a:pt x="13150" y="18"/>
                  <a:pt x="13159" y="27"/>
                </a:cubicBezTo>
                <a:cubicBezTo>
                  <a:pt x="13167" y="36"/>
                  <a:pt x="13174" y="46"/>
                  <a:pt x="13179" y="57"/>
                </a:cubicBezTo>
                <a:cubicBezTo>
                  <a:pt x="13184" y="68"/>
                  <a:pt x="13186" y="80"/>
                  <a:pt x="13186" y="93"/>
                </a:cubicBezTo>
                <a:lnTo>
                  <a:pt x="13186" y="1486"/>
                </a:lnTo>
                <a:cubicBezTo>
                  <a:pt x="13186" y="1499"/>
                  <a:pt x="13184" y="1511"/>
                  <a:pt x="13179" y="1522"/>
                </a:cubicBezTo>
                <a:cubicBezTo>
                  <a:pt x="13174" y="1533"/>
                  <a:pt x="13167" y="1543"/>
                  <a:pt x="13159" y="1552"/>
                </a:cubicBezTo>
                <a:cubicBezTo>
                  <a:pt x="13150" y="1561"/>
                  <a:pt x="13140" y="1567"/>
                  <a:pt x="13129" y="1572"/>
                </a:cubicBezTo>
                <a:cubicBezTo>
                  <a:pt x="13117" y="1577"/>
                  <a:pt x="13105" y="1579"/>
                  <a:pt x="13093" y="1579"/>
                </a:cubicBezTo>
                <a:lnTo>
                  <a:pt x="93" y="1579"/>
                </a:lnTo>
                <a:cubicBezTo>
                  <a:pt x="81" y="1579"/>
                  <a:pt x="69" y="1577"/>
                  <a:pt x="57" y="1572"/>
                </a:cubicBezTo>
                <a:cubicBezTo>
                  <a:pt x="46" y="1567"/>
                  <a:pt x="36" y="1561"/>
                  <a:pt x="27" y="1552"/>
                </a:cubicBezTo>
                <a:cubicBezTo>
                  <a:pt x="18" y="1543"/>
                  <a:pt x="12" y="1533"/>
                  <a:pt x="7" y="1522"/>
                </a:cubicBezTo>
                <a:cubicBezTo>
                  <a:pt x="2" y="1511"/>
                  <a:pt x="0" y="1499"/>
                  <a:pt x="0" y="1486"/>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7" name="任意多边形: 形状 896"/>
          <p:cNvSpPr/>
          <p:nvPr/>
        </p:nvSpPr>
        <p:spPr>
          <a:xfrm>
            <a:off x="5548680" y="5816160"/>
            <a:ext cx="4746960" cy="568440"/>
          </a:xfrm>
          <a:custGeom>
            <a:avLst/>
            <a:gdLst/>
            <a:ahLst/>
            <a:cxnLst/>
            <a:rect l="0" t="0" r="r" b="b"/>
            <a:pathLst>
              <a:path w="13186" h="1579">
                <a:moveTo>
                  <a:pt x="0" y="1486"/>
                </a:moveTo>
                <a:lnTo>
                  <a:pt x="0" y="93"/>
                </a:lnTo>
                <a:cubicBezTo>
                  <a:pt x="0" y="80"/>
                  <a:pt x="2" y="68"/>
                  <a:pt x="7" y="57"/>
                </a:cubicBezTo>
                <a:cubicBezTo>
                  <a:pt x="12" y="46"/>
                  <a:pt x="18" y="36"/>
                  <a:pt x="27" y="27"/>
                </a:cubicBezTo>
                <a:cubicBezTo>
                  <a:pt x="36" y="18"/>
                  <a:pt x="46" y="12"/>
                  <a:pt x="57" y="7"/>
                </a:cubicBezTo>
                <a:cubicBezTo>
                  <a:pt x="69" y="2"/>
                  <a:pt x="81" y="0"/>
                  <a:pt x="93" y="0"/>
                </a:cubicBezTo>
                <a:lnTo>
                  <a:pt x="13093" y="0"/>
                </a:lnTo>
                <a:cubicBezTo>
                  <a:pt x="13105" y="0"/>
                  <a:pt x="13117" y="2"/>
                  <a:pt x="13129" y="7"/>
                </a:cubicBezTo>
                <a:cubicBezTo>
                  <a:pt x="13140" y="12"/>
                  <a:pt x="13150" y="18"/>
                  <a:pt x="13159" y="27"/>
                </a:cubicBezTo>
                <a:cubicBezTo>
                  <a:pt x="13167" y="36"/>
                  <a:pt x="13174" y="46"/>
                  <a:pt x="13179" y="57"/>
                </a:cubicBezTo>
                <a:cubicBezTo>
                  <a:pt x="13184" y="68"/>
                  <a:pt x="13186" y="80"/>
                  <a:pt x="13186" y="93"/>
                </a:cubicBezTo>
                <a:lnTo>
                  <a:pt x="13186" y="1486"/>
                </a:lnTo>
                <a:cubicBezTo>
                  <a:pt x="13186" y="1499"/>
                  <a:pt x="13184" y="1511"/>
                  <a:pt x="13179" y="1522"/>
                </a:cubicBezTo>
                <a:cubicBezTo>
                  <a:pt x="13174" y="1533"/>
                  <a:pt x="13167" y="1543"/>
                  <a:pt x="13159" y="1552"/>
                </a:cubicBezTo>
                <a:cubicBezTo>
                  <a:pt x="13150" y="1561"/>
                  <a:pt x="13140" y="1567"/>
                  <a:pt x="13129" y="1572"/>
                </a:cubicBezTo>
                <a:cubicBezTo>
                  <a:pt x="13117" y="1577"/>
                  <a:pt x="13105" y="1579"/>
                  <a:pt x="13093" y="1579"/>
                </a:cubicBezTo>
                <a:lnTo>
                  <a:pt x="93" y="1579"/>
                </a:lnTo>
                <a:cubicBezTo>
                  <a:pt x="81" y="1579"/>
                  <a:pt x="69" y="1577"/>
                  <a:pt x="57" y="1572"/>
                </a:cubicBezTo>
                <a:cubicBezTo>
                  <a:pt x="46" y="1567"/>
                  <a:pt x="36" y="1561"/>
                  <a:pt x="27" y="1552"/>
                </a:cubicBezTo>
                <a:cubicBezTo>
                  <a:pt x="18" y="1543"/>
                  <a:pt x="12" y="1533"/>
                  <a:pt x="7" y="1522"/>
                </a:cubicBezTo>
                <a:cubicBezTo>
                  <a:pt x="2" y="1511"/>
                  <a:pt x="0" y="1499"/>
                  <a:pt x="0" y="1486"/>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8" name="任意多边形: 形状 897"/>
          <p:cNvSpPr/>
          <p:nvPr/>
        </p:nvSpPr>
        <p:spPr>
          <a:xfrm>
            <a:off x="5548680" y="6484680"/>
            <a:ext cx="4746960" cy="568440"/>
          </a:xfrm>
          <a:custGeom>
            <a:avLst/>
            <a:gdLst/>
            <a:ahLst/>
            <a:cxnLst/>
            <a:rect l="0" t="0" r="r" b="b"/>
            <a:pathLst>
              <a:path w="13186" h="1579">
                <a:moveTo>
                  <a:pt x="0" y="1486"/>
                </a:moveTo>
                <a:lnTo>
                  <a:pt x="0" y="93"/>
                </a:lnTo>
                <a:cubicBezTo>
                  <a:pt x="0" y="80"/>
                  <a:pt x="2" y="69"/>
                  <a:pt x="7" y="57"/>
                </a:cubicBezTo>
                <a:cubicBezTo>
                  <a:pt x="12" y="46"/>
                  <a:pt x="18" y="36"/>
                  <a:pt x="27" y="27"/>
                </a:cubicBezTo>
                <a:cubicBezTo>
                  <a:pt x="36" y="18"/>
                  <a:pt x="46" y="12"/>
                  <a:pt x="57" y="7"/>
                </a:cubicBezTo>
                <a:cubicBezTo>
                  <a:pt x="69" y="2"/>
                  <a:pt x="81" y="0"/>
                  <a:pt x="93" y="0"/>
                </a:cubicBezTo>
                <a:lnTo>
                  <a:pt x="13093" y="0"/>
                </a:lnTo>
                <a:cubicBezTo>
                  <a:pt x="13105" y="0"/>
                  <a:pt x="13117" y="2"/>
                  <a:pt x="13129" y="7"/>
                </a:cubicBezTo>
                <a:cubicBezTo>
                  <a:pt x="13140" y="12"/>
                  <a:pt x="13150" y="18"/>
                  <a:pt x="13159" y="27"/>
                </a:cubicBezTo>
                <a:cubicBezTo>
                  <a:pt x="13167" y="36"/>
                  <a:pt x="13174" y="46"/>
                  <a:pt x="13179" y="57"/>
                </a:cubicBezTo>
                <a:cubicBezTo>
                  <a:pt x="13184" y="69"/>
                  <a:pt x="13186" y="80"/>
                  <a:pt x="13186" y="93"/>
                </a:cubicBezTo>
                <a:lnTo>
                  <a:pt x="13186" y="1486"/>
                </a:lnTo>
                <a:cubicBezTo>
                  <a:pt x="13186" y="1499"/>
                  <a:pt x="13184" y="1511"/>
                  <a:pt x="13179" y="1522"/>
                </a:cubicBezTo>
                <a:cubicBezTo>
                  <a:pt x="13174" y="1533"/>
                  <a:pt x="13167" y="1543"/>
                  <a:pt x="13159" y="1552"/>
                </a:cubicBezTo>
                <a:cubicBezTo>
                  <a:pt x="13150" y="1561"/>
                  <a:pt x="13140" y="1568"/>
                  <a:pt x="13129" y="1572"/>
                </a:cubicBezTo>
                <a:cubicBezTo>
                  <a:pt x="13117" y="1577"/>
                  <a:pt x="13105" y="1579"/>
                  <a:pt x="13093" y="1579"/>
                </a:cubicBezTo>
                <a:lnTo>
                  <a:pt x="93" y="1579"/>
                </a:lnTo>
                <a:cubicBezTo>
                  <a:pt x="81" y="1579"/>
                  <a:pt x="69" y="1577"/>
                  <a:pt x="57" y="1572"/>
                </a:cubicBezTo>
                <a:cubicBezTo>
                  <a:pt x="46" y="1568"/>
                  <a:pt x="36" y="1561"/>
                  <a:pt x="27" y="1552"/>
                </a:cubicBezTo>
                <a:cubicBezTo>
                  <a:pt x="18" y="1543"/>
                  <a:pt x="12" y="1533"/>
                  <a:pt x="7" y="1522"/>
                </a:cubicBezTo>
                <a:cubicBezTo>
                  <a:pt x="2" y="1511"/>
                  <a:pt x="0" y="1499"/>
                  <a:pt x="0" y="1486"/>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9" name="任意多边形: 形状 898"/>
          <p:cNvSpPr/>
          <p:nvPr/>
        </p:nvSpPr>
        <p:spPr>
          <a:xfrm>
            <a:off x="5548680" y="7153200"/>
            <a:ext cx="4746960" cy="568440"/>
          </a:xfrm>
          <a:custGeom>
            <a:avLst/>
            <a:gdLst/>
            <a:ahLst/>
            <a:cxnLst/>
            <a:rect l="0" t="0" r="r" b="b"/>
            <a:pathLst>
              <a:path w="13186" h="1579">
                <a:moveTo>
                  <a:pt x="0" y="1487"/>
                </a:moveTo>
                <a:lnTo>
                  <a:pt x="0" y="93"/>
                </a:lnTo>
                <a:cubicBezTo>
                  <a:pt x="0" y="80"/>
                  <a:pt x="2" y="69"/>
                  <a:pt x="7" y="57"/>
                </a:cubicBezTo>
                <a:cubicBezTo>
                  <a:pt x="12" y="46"/>
                  <a:pt x="18" y="36"/>
                  <a:pt x="27" y="27"/>
                </a:cubicBezTo>
                <a:cubicBezTo>
                  <a:pt x="36" y="18"/>
                  <a:pt x="46" y="12"/>
                  <a:pt x="57" y="7"/>
                </a:cubicBezTo>
                <a:cubicBezTo>
                  <a:pt x="69" y="2"/>
                  <a:pt x="81" y="0"/>
                  <a:pt x="93" y="0"/>
                </a:cubicBezTo>
                <a:lnTo>
                  <a:pt x="13093" y="0"/>
                </a:lnTo>
                <a:cubicBezTo>
                  <a:pt x="13105" y="0"/>
                  <a:pt x="13117" y="2"/>
                  <a:pt x="13129" y="7"/>
                </a:cubicBezTo>
                <a:cubicBezTo>
                  <a:pt x="13140" y="12"/>
                  <a:pt x="13150" y="18"/>
                  <a:pt x="13159" y="27"/>
                </a:cubicBezTo>
                <a:cubicBezTo>
                  <a:pt x="13167" y="36"/>
                  <a:pt x="13174" y="46"/>
                  <a:pt x="13179" y="57"/>
                </a:cubicBezTo>
                <a:cubicBezTo>
                  <a:pt x="13184" y="69"/>
                  <a:pt x="13186" y="80"/>
                  <a:pt x="13186" y="93"/>
                </a:cubicBezTo>
                <a:lnTo>
                  <a:pt x="13186" y="1487"/>
                </a:lnTo>
                <a:cubicBezTo>
                  <a:pt x="13186" y="1499"/>
                  <a:pt x="13184" y="1511"/>
                  <a:pt x="13179" y="1522"/>
                </a:cubicBezTo>
                <a:cubicBezTo>
                  <a:pt x="13174" y="1533"/>
                  <a:pt x="13167" y="1543"/>
                  <a:pt x="13159" y="1552"/>
                </a:cubicBezTo>
                <a:cubicBezTo>
                  <a:pt x="13150" y="1561"/>
                  <a:pt x="13140" y="1568"/>
                  <a:pt x="13129" y="1572"/>
                </a:cubicBezTo>
                <a:cubicBezTo>
                  <a:pt x="13117" y="1577"/>
                  <a:pt x="13105" y="1579"/>
                  <a:pt x="13093" y="1579"/>
                </a:cubicBezTo>
                <a:lnTo>
                  <a:pt x="93" y="1579"/>
                </a:lnTo>
                <a:cubicBezTo>
                  <a:pt x="81" y="1579"/>
                  <a:pt x="69" y="1577"/>
                  <a:pt x="57" y="1572"/>
                </a:cubicBezTo>
                <a:cubicBezTo>
                  <a:pt x="46" y="1568"/>
                  <a:pt x="36" y="1561"/>
                  <a:pt x="27" y="1552"/>
                </a:cubicBezTo>
                <a:cubicBezTo>
                  <a:pt x="18" y="1543"/>
                  <a:pt x="12" y="1533"/>
                  <a:pt x="7" y="1522"/>
                </a:cubicBezTo>
                <a:cubicBezTo>
                  <a:pt x="2" y="1511"/>
                  <a:pt x="0" y="1499"/>
                  <a:pt x="0" y="1487"/>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00" name="图片 899"/>
          <p:cNvPicPr/>
          <p:nvPr/>
        </p:nvPicPr>
        <p:blipFill>
          <a:blip r:embed="rId10"/>
          <a:stretch/>
        </p:blipFill>
        <p:spPr>
          <a:xfrm>
            <a:off x="5548680" y="1061280"/>
            <a:ext cx="250200" cy="200160"/>
          </a:xfrm>
          <a:prstGeom prst="rect">
            <a:avLst/>
          </a:prstGeom>
          <a:noFill/>
          <a:ln w="0">
            <a:noFill/>
          </a:ln>
        </p:spPr>
      </p:pic>
      <p:sp>
        <p:nvSpPr>
          <p:cNvPr id="901" name="文本框 900"/>
          <p:cNvSpPr txBox="1"/>
          <p:nvPr/>
        </p:nvSpPr>
        <p:spPr>
          <a:xfrm>
            <a:off x="718560" y="6748200"/>
            <a:ext cx="23475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备用策略：确保关键功能在异常情况下仍可用</a:t>
            </a:r>
            <a:endParaRPr lang="en-US" sz="920" b="0" u="none" strike="noStrike">
              <a:solidFill>
                <a:srgbClr val="000000"/>
              </a:solidFill>
              <a:effectLst/>
              <a:uFillTx/>
              <a:latin typeface="Times New Roman"/>
            </a:endParaRPr>
          </a:p>
        </p:txBody>
      </p:sp>
      <p:sp>
        <p:nvSpPr>
          <p:cNvPr id="902" name="文本框 901"/>
          <p:cNvSpPr txBox="1"/>
          <p:nvPr/>
        </p:nvSpPr>
        <p:spPr>
          <a:xfrm>
            <a:off x="5866560" y="105084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sp>
        <p:nvSpPr>
          <p:cNvPr id="903" name="文本框 902"/>
          <p:cNvSpPr txBox="1"/>
          <p:nvPr/>
        </p:nvSpPr>
        <p:spPr>
          <a:xfrm>
            <a:off x="5936400" y="1043640"/>
            <a:ext cx="8053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实现示例</a:t>
            </a:r>
            <a:endParaRPr lang="en-US" sz="1580" b="0" u="none" strike="noStrike">
              <a:solidFill>
                <a:srgbClr val="000000"/>
              </a:solidFill>
              <a:effectLst/>
              <a:uFillTx/>
              <a:latin typeface="Times New Roman"/>
            </a:endParaRPr>
          </a:p>
        </p:txBody>
      </p:sp>
      <p:sp>
        <p:nvSpPr>
          <p:cNvPr id="904" name="文本框 903"/>
          <p:cNvSpPr txBox="1"/>
          <p:nvPr/>
        </p:nvSpPr>
        <p:spPr>
          <a:xfrm>
            <a:off x="5674320" y="1512720"/>
            <a:ext cx="259632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def generate_error_response(error_message):</a:t>
            </a:r>
            <a:endParaRPr lang="en-US" sz="790" b="0" u="none" strike="noStrike">
              <a:solidFill>
                <a:srgbClr val="000000"/>
              </a:solidFill>
              <a:effectLst/>
              <a:uFillTx/>
              <a:latin typeface="Times New Roman"/>
            </a:endParaRPr>
          </a:p>
        </p:txBody>
      </p:sp>
      <p:sp>
        <p:nvSpPr>
          <p:cNvPr id="905" name="文本框 904"/>
          <p:cNvSpPr txBox="1"/>
          <p:nvPr/>
        </p:nvSpPr>
        <p:spPr>
          <a:xfrm>
            <a:off x="5674320" y="1646280"/>
            <a:ext cx="42336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a:t>
            </a:r>
            <a:endParaRPr lang="en-US" sz="790" b="0" u="none" strike="noStrike">
              <a:solidFill>
                <a:srgbClr val="000000"/>
              </a:solidFill>
              <a:effectLst/>
              <a:uFillTx/>
              <a:latin typeface="Times New Roman"/>
            </a:endParaRPr>
          </a:p>
        </p:txBody>
      </p:sp>
      <p:sp>
        <p:nvSpPr>
          <p:cNvPr id="906" name="文本框 905"/>
          <p:cNvSpPr txBox="1"/>
          <p:nvPr/>
        </p:nvSpPr>
        <p:spPr>
          <a:xfrm>
            <a:off x="6095520" y="163332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使用</a:t>
            </a:r>
            <a:endParaRPr lang="en-US" sz="790" b="0" u="none" strike="noStrike">
              <a:solidFill>
                <a:srgbClr val="000000"/>
              </a:solidFill>
              <a:effectLst/>
              <a:uFillTx/>
              <a:latin typeface="Times New Roman"/>
            </a:endParaRPr>
          </a:p>
        </p:txBody>
      </p:sp>
      <p:sp>
        <p:nvSpPr>
          <p:cNvPr id="907" name="文本框 906"/>
          <p:cNvSpPr txBox="1"/>
          <p:nvPr/>
        </p:nvSpPr>
        <p:spPr>
          <a:xfrm>
            <a:off x="6296040" y="1646280"/>
            <a:ext cx="18180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GPT</a:t>
            </a:r>
            <a:endParaRPr lang="en-US" sz="790" b="0" u="none" strike="noStrike">
              <a:solidFill>
                <a:srgbClr val="000000"/>
              </a:solidFill>
              <a:effectLst/>
              <a:uFillTx/>
              <a:latin typeface="Times New Roman"/>
            </a:endParaRPr>
          </a:p>
        </p:txBody>
      </p:sp>
      <p:sp>
        <p:nvSpPr>
          <p:cNvPr id="908" name="文本框 907"/>
          <p:cNvSpPr txBox="1"/>
          <p:nvPr/>
        </p:nvSpPr>
        <p:spPr>
          <a:xfrm>
            <a:off x="6476400" y="1633320"/>
            <a:ext cx="9061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生成礼貌的错误回复</a:t>
            </a:r>
            <a:endParaRPr lang="en-US" sz="790" b="0" u="none" strike="noStrike">
              <a:solidFill>
                <a:srgbClr val="000000"/>
              </a:solidFill>
              <a:effectLst/>
              <a:uFillTx/>
              <a:latin typeface="Times New Roman"/>
            </a:endParaRPr>
          </a:p>
        </p:txBody>
      </p:sp>
      <p:sp>
        <p:nvSpPr>
          <p:cNvPr id="909" name="文本框 908"/>
          <p:cNvSpPr txBox="1"/>
          <p:nvPr/>
        </p:nvSpPr>
        <p:spPr>
          <a:xfrm>
            <a:off x="7378920" y="1646280"/>
            <a:ext cx="18180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a:t>
            </a:r>
            <a:endParaRPr lang="en-US" sz="790" b="0" u="none" strike="noStrike">
              <a:solidFill>
                <a:srgbClr val="000000"/>
              </a:solidFill>
              <a:effectLst/>
              <a:uFillTx/>
              <a:latin typeface="Times New Roman"/>
            </a:endParaRPr>
          </a:p>
        </p:txBody>
      </p:sp>
      <p:sp>
        <p:nvSpPr>
          <p:cNvPr id="910" name="文本框 909"/>
          <p:cNvSpPr txBox="1"/>
          <p:nvPr/>
        </p:nvSpPr>
        <p:spPr>
          <a:xfrm>
            <a:off x="5674320" y="1779840"/>
            <a:ext cx="90612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prompt = f"</a:t>
            </a:r>
            <a:endParaRPr lang="en-US" sz="790" b="0" u="none" strike="noStrike">
              <a:solidFill>
                <a:srgbClr val="000000"/>
              </a:solidFill>
              <a:effectLst/>
              <a:uFillTx/>
              <a:latin typeface="Times New Roman"/>
            </a:endParaRPr>
          </a:p>
        </p:txBody>
      </p:sp>
      <p:sp>
        <p:nvSpPr>
          <p:cNvPr id="911" name="文本框 910"/>
          <p:cNvSpPr txBox="1"/>
          <p:nvPr/>
        </p:nvSpPr>
        <p:spPr>
          <a:xfrm>
            <a:off x="6576840" y="1766880"/>
            <a:ext cx="140904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生成针对以下错误的礼貌回复：</a:t>
            </a:r>
            <a:endParaRPr lang="en-US" sz="790" b="0" u="none" strike="noStrike">
              <a:solidFill>
                <a:srgbClr val="000000"/>
              </a:solidFill>
              <a:effectLst/>
              <a:uFillTx/>
              <a:latin typeface="Times New Roman"/>
            </a:endParaRPr>
          </a:p>
        </p:txBody>
      </p:sp>
      <p:sp>
        <p:nvSpPr>
          <p:cNvPr id="912" name="文本框 911"/>
          <p:cNvSpPr txBox="1"/>
          <p:nvPr/>
        </p:nvSpPr>
        <p:spPr>
          <a:xfrm>
            <a:off x="7980840" y="1779840"/>
            <a:ext cx="96660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{error_message}"</a:t>
            </a:r>
            <a:endParaRPr lang="en-US" sz="790" b="0" u="none" strike="noStrike">
              <a:solidFill>
                <a:srgbClr val="000000"/>
              </a:solidFill>
              <a:effectLst/>
              <a:uFillTx/>
              <a:latin typeface="Times New Roman"/>
            </a:endParaRPr>
          </a:p>
        </p:txBody>
      </p:sp>
      <p:sp>
        <p:nvSpPr>
          <p:cNvPr id="913" name="文本框 912"/>
          <p:cNvSpPr txBox="1"/>
          <p:nvPr/>
        </p:nvSpPr>
        <p:spPr>
          <a:xfrm>
            <a:off x="5674320" y="1913760"/>
            <a:ext cx="241524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response = openai.Completion.create(</a:t>
            </a:r>
            <a:endParaRPr lang="en-US" sz="790" b="0" u="none" strike="noStrike">
              <a:solidFill>
                <a:srgbClr val="000000"/>
              </a:solidFill>
              <a:effectLst/>
              <a:uFillTx/>
              <a:latin typeface="Times New Roman"/>
            </a:endParaRPr>
          </a:p>
        </p:txBody>
      </p:sp>
      <p:sp>
        <p:nvSpPr>
          <p:cNvPr id="914" name="文本框 913"/>
          <p:cNvSpPr txBox="1"/>
          <p:nvPr/>
        </p:nvSpPr>
        <p:spPr>
          <a:xfrm>
            <a:off x="5674320" y="2047320"/>
            <a:ext cx="205308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engine="text-davinci-003",</a:t>
            </a:r>
            <a:endParaRPr lang="en-US" sz="790" b="0" u="none" strike="noStrike">
              <a:solidFill>
                <a:srgbClr val="000000"/>
              </a:solidFill>
              <a:effectLst/>
              <a:uFillTx/>
              <a:latin typeface="Times New Roman"/>
            </a:endParaRPr>
          </a:p>
        </p:txBody>
      </p:sp>
      <p:sp>
        <p:nvSpPr>
          <p:cNvPr id="915" name="文本框 914"/>
          <p:cNvSpPr txBox="1"/>
          <p:nvPr/>
        </p:nvSpPr>
        <p:spPr>
          <a:xfrm>
            <a:off x="5674320" y="2181240"/>
            <a:ext cx="132876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prompt=prompt,</a:t>
            </a:r>
            <a:endParaRPr lang="en-US" sz="790" b="0" u="none" strike="noStrike">
              <a:solidFill>
                <a:srgbClr val="000000"/>
              </a:solidFill>
              <a:effectLst/>
              <a:uFillTx/>
              <a:latin typeface="Times New Roman"/>
            </a:endParaRPr>
          </a:p>
        </p:txBody>
      </p:sp>
      <p:sp>
        <p:nvSpPr>
          <p:cNvPr id="916" name="文本框 915"/>
          <p:cNvSpPr txBox="1"/>
          <p:nvPr/>
        </p:nvSpPr>
        <p:spPr>
          <a:xfrm>
            <a:off x="5674320" y="2314800"/>
            <a:ext cx="132876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max_tokens=100</a:t>
            </a:r>
            <a:endParaRPr lang="en-US" sz="790" b="0" u="none" strike="noStrike">
              <a:solidFill>
                <a:srgbClr val="000000"/>
              </a:solidFill>
              <a:effectLst/>
              <a:uFillTx/>
              <a:latin typeface="Times New Roman"/>
            </a:endParaRPr>
          </a:p>
        </p:txBody>
      </p:sp>
      <p:sp>
        <p:nvSpPr>
          <p:cNvPr id="917" name="文本框 916"/>
          <p:cNvSpPr txBox="1"/>
          <p:nvPr/>
        </p:nvSpPr>
        <p:spPr>
          <a:xfrm>
            <a:off x="5674320" y="2448720"/>
            <a:ext cx="30240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a:t>
            </a:r>
            <a:endParaRPr lang="en-US" sz="790" b="0" u="none" strike="noStrike">
              <a:solidFill>
                <a:srgbClr val="000000"/>
              </a:solidFill>
              <a:effectLst/>
              <a:uFillTx/>
              <a:latin typeface="Times New Roman"/>
            </a:endParaRPr>
          </a:p>
        </p:txBody>
      </p:sp>
      <p:sp>
        <p:nvSpPr>
          <p:cNvPr id="918" name="文本框 917"/>
          <p:cNvSpPr txBox="1"/>
          <p:nvPr/>
        </p:nvSpPr>
        <p:spPr>
          <a:xfrm>
            <a:off x="5674320" y="2582280"/>
            <a:ext cx="259632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return response.choices[0].text.strip()</a:t>
            </a:r>
            <a:endParaRPr lang="en-US" sz="790" b="0" u="none" strike="noStrike">
              <a:solidFill>
                <a:srgbClr val="000000"/>
              </a:solidFill>
              <a:effectLst/>
              <a:uFillTx/>
              <a:latin typeface="Times New Roman"/>
            </a:endParaRPr>
          </a:p>
        </p:txBody>
      </p:sp>
      <p:sp>
        <p:nvSpPr>
          <p:cNvPr id="919" name="文本框 918"/>
          <p:cNvSpPr txBox="1"/>
          <p:nvPr/>
        </p:nvSpPr>
        <p:spPr>
          <a:xfrm>
            <a:off x="5674320" y="2849760"/>
            <a:ext cx="24228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try:</a:t>
            </a:r>
            <a:endParaRPr lang="en-US" sz="790" b="0" u="none" strike="noStrike">
              <a:solidFill>
                <a:srgbClr val="000000"/>
              </a:solidFill>
              <a:effectLst/>
              <a:uFillTx/>
              <a:latin typeface="Times New Roman"/>
            </a:endParaRPr>
          </a:p>
        </p:txBody>
      </p:sp>
      <p:sp>
        <p:nvSpPr>
          <p:cNvPr id="920" name="文本框 919"/>
          <p:cNvSpPr txBox="1"/>
          <p:nvPr/>
        </p:nvSpPr>
        <p:spPr>
          <a:xfrm>
            <a:off x="5674320" y="2983320"/>
            <a:ext cx="96660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send_email("</a:t>
            </a:r>
            <a:endParaRPr lang="en-US" sz="790" b="0" u="none" strike="noStrike">
              <a:solidFill>
                <a:srgbClr val="000000"/>
              </a:solidFill>
              <a:effectLst/>
              <a:uFillTx/>
              <a:latin typeface="Times New Roman"/>
            </a:endParaRPr>
          </a:p>
        </p:txBody>
      </p:sp>
      <p:sp>
        <p:nvSpPr>
          <p:cNvPr id="921" name="文本框 920"/>
          <p:cNvSpPr txBox="1"/>
          <p:nvPr/>
        </p:nvSpPr>
        <p:spPr>
          <a:xfrm>
            <a:off x="6636960" y="2970360"/>
            <a:ext cx="4032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测试邮件</a:t>
            </a:r>
            <a:endParaRPr lang="en-US" sz="790" b="0" u="none" strike="noStrike">
              <a:solidFill>
                <a:srgbClr val="000000"/>
              </a:solidFill>
              <a:effectLst/>
              <a:uFillTx/>
              <a:latin typeface="Times New Roman"/>
            </a:endParaRPr>
          </a:p>
        </p:txBody>
      </p:sp>
      <p:sp>
        <p:nvSpPr>
          <p:cNvPr id="922" name="文本框 921"/>
          <p:cNvSpPr txBox="1"/>
          <p:nvPr/>
        </p:nvSpPr>
        <p:spPr>
          <a:xfrm>
            <a:off x="7038000" y="2983320"/>
            <a:ext cx="24228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a:t>
            </a:r>
            <a:endParaRPr lang="en-US" sz="790" b="0" u="none" strike="noStrike">
              <a:solidFill>
                <a:srgbClr val="000000"/>
              </a:solidFill>
              <a:effectLst/>
              <a:uFillTx/>
              <a:latin typeface="Times New Roman"/>
            </a:endParaRPr>
          </a:p>
        </p:txBody>
      </p:sp>
      <p:sp>
        <p:nvSpPr>
          <p:cNvPr id="923" name="文本框 922"/>
          <p:cNvSpPr txBox="1"/>
          <p:nvPr/>
        </p:nvSpPr>
        <p:spPr>
          <a:xfrm>
            <a:off x="7278840" y="2970360"/>
            <a:ext cx="60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这是测试内容</a:t>
            </a:r>
            <a:endParaRPr lang="en-US" sz="790" b="0" u="none" strike="noStrike">
              <a:solidFill>
                <a:srgbClr val="000000"/>
              </a:solidFill>
              <a:effectLst/>
              <a:uFillTx/>
              <a:latin typeface="Times New Roman"/>
            </a:endParaRPr>
          </a:p>
        </p:txBody>
      </p:sp>
      <p:sp>
        <p:nvSpPr>
          <p:cNvPr id="924" name="文本框 923"/>
          <p:cNvSpPr txBox="1"/>
          <p:nvPr/>
        </p:nvSpPr>
        <p:spPr>
          <a:xfrm>
            <a:off x="7880400" y="2983320"/>
            <a:ext cx="90612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"recipient")</a:t>
            </a:r>
            <a:endParaRPr lang="en-US" sz="790" b="0" u="none" strike="noStrike">
              <a:solidFill>
                <a:srgbClr val="000000"/>
              </a:solidFill>
              <a:effectLst/>
              <a:uFillTx/>
              <a:latin typeface="Times New Roman"/>
            </a:endParaRPr>
          </a:p>
        </p:txBody>
      </p:sp>
      <p:sp>
        <p:nvSpPr>
          <p:cNvPr id="925" name="文本框 924"/>
          <p:cNvSpPr txBox="1"/>
          <p:nvPr/>
        </p:nvSpPr>
        <p:spPr>
          <a:xfrm>
            <a:off x="5674320" y="3117240"/>
            <a:ext cx="205308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except smtplib.SMTPException as e:</a:t>
            </a:r>
            <a:endParaRPr lang="en-US" sz="790" b="0" u="none" strike="noStrike">
              <a:solidFill>
                <a:srgbClr val="000000"/>
              </a:solidFill>
              <a:effectLst/>
              <a:uFillTx/>
              <a:latin typeface="Times New Roman"/>
            </a:endParaRPr>
          </a:p>
        </p:txBody>
      </p:sp>
      <p:sp>
        <p:nvSpPr>
          <p:cNvPr id="926" name="文本框 925"/>
          <p:cNvSpPr txBox="1"/>
          <p:nvPr/>
        </p:nvSpPr>
        <p:spPr>
          <a:xfrm>
            <a:off x="5674320" y="3250800"/>
            <a:ext cx="313956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error_response = generate_error_response(str(e))</a:t>
            </a:r>
            <a:endParaRPr lang="en-US" sz="790" b="0" u="none" strike="noStrike">
              <a:solidFill>
                <a:srgbClr val="000000"/>
              </a:solidFill>
              <a:effectLst/>
              <a:uFillTx/>
              <a:latin typeface="Times New Roman"/>
            </a:endParaRPr>
          </a:p>
        </p:txBody>
      </p:sp>
      <p:sp>
        <p:nvSpPr>
          <p:cNvPr id="927" name="文本框 926"/>
          <p:cNvSpPr txBox="1"/>
          <p:nvPr/>
        </p:nvSpPr>
        <p:spPr>
          <a:xfrm>
            <a:off x="5674320" y="3384360"/>
            <a:ext cx="72504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print(f"</a:t>
            </a:r>
            <a:endParaRPr lang="en-US" sz="790" b="0" u="none" strike="noStrike">
              <a:solidFill>
                <a:srgbClr val="000000"/>
              </a:solidFill>
              <a:effectLst/>
              <a:uFillTx/>
              <a:latin typeface="Times New Roman"/>
            </a:endParaRPr>
          </a:p>
        </p:txBody>
      </p:sp>
      <p:sp>
        <p:nvSpPr>
          <p:cNvPr id="928" name="文本框 927"/>
          <p:cNvSpPr txBox="1"/>
          <p:nvPr/>
        </p:nvSpPr>
        <p:spPr>
          <a:xfrm>
            <a:off x="6396480" y="3371400"/>
            <a:ext cx="50364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自动回复：</a:t>
            </a:r>
            <a:endParaRPr lang="en-US" sz="790" b="0" u="none" strike="noStrike">
              <a:solidFill>
                <a:srgbClr val="000000"/>
              </a:solidFill>
              <a:effectLst/>
              <a:uFillTx/>
              <a:latin typeface="Times New Roman"/>
            </a:endParaRPr>
          </a:p>
        </p:txBody>
      </p:sp>
      <p:sp>
        <p:nvSpPr>
          <p:cNvPr id="929" name="文本框 928"/>
          <p:cNvSpPr txBox="1"/>
          <p:nvPr/>
        </p:nvSpPr>
        <p:spPr>
          <a:xfrm>
            <a:off x="6897600" y="3384360"/>
            <a:ext cx="108720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{error_response}")</a:t>
            </a:r>
            <a:endParaRPr lang="en-US" sz="790" b="0" u="none" strike="noStrike">
              <a:solidFill>
                <a:srgbClr val="000000"/>
              </a:solidFill>
              <a:effectLst/>
              <a:uFillTx/>
              <a:latin typeface="Times New Roman"/>
            </a:endParaRPr>
          </a:p>
        </p:txBody>
      </p:sp>
      <p:pic>
        <p:nvPicPr>
          <p:cNvPr id="930" name="图片 929"/>
          <p:cNvPicPr/>
          <p:nvPr/>
        </p:nvPicPr>
        <p:blipFill>
          <a:blip r:embed="rId11"/>
          <a:stretch/>
        </p:blipFill>
        <p:spPr>
          <a:xfrm>
            <a:off x="5682600" y="4036320"/>
            <a:ext cx="133200" cy="133200"/>
          </a:xfrm>
          <a:prstGeom prst="rect">
            <a:avLst/>
          </a:prstGeom>
          <a:noFill/>
          <a:ln w="0">
            <a:noFill/>
          </a:ln>
        </p:spPr>
      </p:pic>
      <p:sp>
        <p:nvSpPr>
          <p:cNvPr id="931" name="文本框 930"/>
          <p:cNvSpPr txBox="1"/>
          <p:nvPr/>
        </p:nvSpPr>
        <p:spPr>
          <a:xfrm>
            <a:off x="5674320" y="3518280"/>
            <a:ext cx="1449360" cy="11484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Courier New"/>
                <a:ea typeface="Courier New"/>
              </a:rPr>
              <a:t>                        </a:t>
            </a:r>
            <a:endParaRPr lang="en-US" sz="790" b="0" u="none" strike="noStrike">
              <a:solidFill>
                <a:srgbClr val="000000"/>
              </a:solidFill>
              <a:effectLst/>
              <a:uFillTx/>
              <a:latin typeface="Times New Roman"/>
            </a:endParaRPr>
          </a:p>
        </p:txBody>
      </p:sp>
      <p:sp>
        <p:nvSpPr>
          <p:cNvPr id="932" name="文本框 931"/>
          <p:cNvSpPr txBox="1"/>
          <p:nvPr/>
        </p:nvSpPr>
        <p:spPr>
          <a:xfrm>
            <a:off x="5883120" y="4029120"/>
            <a:ext cx="133200" cy="157320"/>
          </a:xfrm>
          <a:prstGeom prst="rect">
            <a:avLst/>
          </a:prstGeom>
          <a:noFill/>
          <a:ln w="0">
            <a:noFill/>
          </a:ln>
        </p:spPr>
        <p:txBody>
          <a:bodyPr wrap="none" lIns="0" tIns="0" rIns="0" bIns="0" anchor="t">
            <a:spAutoFit/>
          </a:bodyPr>
          <a:lstStyle/>
          <a:p>
            <a:r>
              <a:rPr lang="en-US" sz="1050" b="1"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933" name="文本框 932"/>
          <p:cNvSpPr txBox="1"/>
          <p:nvPr/>
        </p:nvSpPr>
        <p:spPr>
          <a:xfrm>
            <a:off x="5929560" y="4024440"/>
            <a:ext cx="12078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自动生成的回复示例</a:t>
            </a:r>
            <a:endParaRPr lang="en-US" sz="1050" b="0" u="none" strike="noStrike">
              <a:solidFill>
                <a:srgbClr val="000000"/>
              </a:solidFill>
              <a:effectLst/>
              <a:uFillTx/>
              <a:latin typeface="Times New Roman"/>
            </a:endParaRPr>
          </a:p>
        </p:txBody>
      </p:sp>
      <p:sp>
        <p:nvSpPr>
          <p:cNvPr id="934" name="文本框 933"/>
          <p:cNvSpPr txBox="1"/>
          <p:nvPr/>
        </p:nvSpPr>
        <p:spPr>
          <a:xfrm>
            <a:off x="5709600" y="4295520"/>
            <a:ext cx="116640" cy="140400"/>
          </a:xfrm>
          <a:prstGeom prst="rect">
            <a:avLst/>
          </a:prstGeom>
          <a:noFill/>
          <a:ln w="0">
            <a:noFill/>
          </a:ln>
        </p:spPr>
        <p:txBody>
          <a:bodyPr wrap="none" lIns="0" tIns="0" rIns="0" bIns="0" anchor="t">
            <a:spAutoFit/>
          </a:bodyPr>
          <a:lstStyle/>
          <a:p>
            <a:r>
              <a:rPr lang="en-US" sz="950" b="0" u="none" strike="noStrike">
                <a:solidFill>
                  <a:srgbClr val="D1D5DB"/>
                </a:solidFill>
                <a:effectLst/>
                <a:uFillTx/>
                <a:latin typeface="DejaVuSans"/>
                <a:ea typeface="DejaVuSans"/>
              </a:rPr>
              <a:t>"</a:t>
            </a:r>
            <a:endParaRPr lang="en-US" sz="950" b="0" u="none" strike="noStrike">
              <a:solidFill>
                <a:srgbClr val="000000"/>
              </a:solidFill>
              <a:effectLst/>
              <a:uFillTx/>
              <a:latin typeface="Times New Roman"/>
            </a:endParaRPr>
          </a:p>
        </p:txBody>
      </p:sp>
      <p:sp>
        <p:nvSpPr>
          <p:cNvPr id="935" name="文本框 934"/>
          <p:cNvSpPr txBox="1"/>
          <p:nvPr/>
        </p:nvSpPr>
        <p:spPr>
          <a:xfrm>
            <a:off x="5764680" y="4291200"/>
            <a:ext cx="2408760" cy="151200"/>
          </a:xfrm>
          <a:prstGeom prst="rect">
            <a:avLst/>
          </a:prstGeom>
          <a:noFill/>
          <a:ln w="0">
            <a:noFill/>
          </a:ln>
        </p:spPr>
        <p:txBody>
          <a:bodyPr wrap="none" lIns="0" tIns="0" rIns="0" bIns="0" anchor="t">
            <a:spAutoFit/>
          </a:bodyPr>
          <a:lstStyle/>
          <a:p>
            <a:r>
              <a:rPr lang="zh-CN" sz="950" b="0" u="none" strike="noStrike">
                <a:solidFill>
                  <a:srgbClr val="D1D5DB"/>
                </a:solidFill>
                <a:effectLst/>
                <a:uFillTx/>
                <a:latin typeface="WenQuanYiZenHei"/>
                <a:ea typeface="WenQuanYiZenHei"/>
              </a:rPr>
              <a:t>很抱歉给您带来不便，我们正在处理该问题。</a:t>
            </a:r>
            <a:endParaRPr lang="en-US" sz="950" b="0" u="none" strike="noStrike">
              <a:solidFill>
                <a:srgbClr val="000000"/>
              </a:solidFill>
              <a:effectLst/>
              <a:uFillTx/>
              <a:latin typeface="Times New Roman"/>
            </a:endParaRPr>
          </a:p>
        </p:txBody>
      </p:sp>
      <p:pic>
        <p:nvPicPr>
          <p:cNvPr id="936" name="图片 935"/>
          <p:cNvPicPr/>
          <p:nvPr/>
        </p:nvPicPr>
        <p:blipFill>
          <a:blip r:embed="rId12"/>
          <a:stretch/>
        </p:blipFill>
        <p:spPr>
          <a:xfrm>
            <a:off x="5548680" y="4805280"/>
            <a:ext cx="200160" cy="200160"/>
          </a:xfrm>
          <a:prstGeom prst="rect">
            <a:avLst/>
          </a:prstGeom>
          <a:noFill/>
          <a:ln w="0">
            <a:noFill/>
          </a:ln>
        </p:spPr>
      </p:pic>
      <p:sp>
        <p:nvSpPr>
          <p:cNvPr id="937" name="文本框 936"/>
          <p:cNvSpPr txBox="1"/>
          <p:nvPr/>
        </p:nvSpPr>
        <p:spPr>
          <a:xfrm>
            <a:off x="8103240" y="4295520"/>
            <a:ext cx="116640" cy="140400"/>
          </a:xfrm>
          <a:prstGeom prst="rect">
            <a:avLst/>
          </a:prstGeom>
          <a:noFill/>
          <a:ln w="0">
            <a:noFill/>
          </a:ln>
        </p:spPr>
        <p:txBody>
          <a:bodyPr wrap="none" lIns="0" tIns="0" rIns="0" bIns="0" anchor="t">
            <a:spAutoFit/>
          </a:bodyPr>
          <a:lstStyle/>
          <a:p>
            <a:r>
              <a:rPr lang="en-US" sz="950" b="0" u="none" strike="noStrike">
                <a:solidFill>
                  <a:srgbClr val="D1D5DB"/>
                </a:solidFill>
                <a:effectLst/>
                <a:uFillTx/>
                <a:latin typeface="DejaVuSans"/>
                <a:ea typeface="DejaVuSans"/>
              </a:rPr>
              <a:t>"</a:t>
            </a:r>
            <a:endParaRPr lang="en-US" sz="950" b="0" u="none" strike="noStrike">
              <a:solidFill>
                <a:srgbClr val="000000"/>
              </a:solidFill>
              <a:effectLst/>
              <a:uFillTx/>
              <a:latin typeface="Times New Roman"/>
            </a:endParaRPr>
          </a:p>
        </p:txBody>
      </p:sp>
      <p:sp>
        <p:nvSpPr>
          <p:cNvPr id="938" name="文本框 937"/>
          <p:cNvSpPr txBox="1"/>
          <p:nvPr/>
        </p:nvSpPr>
        <p:spPr>
          <a:xfrm>
            <a:off x="5816160" y="479448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939" name="图片 938"/>
          <p:cNvPicPr/>
          <p:nvPr/>
        </p:nvPicPr>
        <p:blipFill>
          <a:blip r:embed="rId13"/>
          <a:stretch/>
        </p:blipFill>
        <p:spPr>
          <a:xfrm>
            <a:off x="5649120" y="5281560"/>
            <a:ext cx="133200" cy="133200"/>
          </a:xfrm>
          <a:prstGeom prst="rect">
            <a:avLst/>
          </a:prstGeom>
          <a:noFill/>
          <a:ln w="0">
            <a:noFill/>
          </a:ln>
        </p:spPr>
      </p:pic>
      <p:sp>
        <p:nvSpPr>
          <p:cNvPr id="940" name="文本框 939"/>
          <p:cNvSpPr txBox="1"/>
          <p:nvPr/>
        </p:nvSpPr>
        <p:spPr>
          <a:xfrm>
            <a:off x="5886000" y="4787280"/>
            <a:ext cx="8053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最佳实践</a:t>
            </a:r>
            <a:endParaRPr lang="en-US" sz="1580" b="0" u="none" strike="noStrike">
              <a:solidFill>
                <a:srgbClr val="000000"/>
              </a:solidFill>
              <a:effectLst/>
              <a:uFillTx/>
              <a:latin typeface="Times New Roman"/>
            </a:endParaRPr>
          </a:p>
        </p:txBody>
      </p:sp>
      <p:sp>
        <p:nvSpPr>
          <p:cNvPr id="941" name="文本框 940"/>
          <p:cNvSpPr txBox="1"/>
          <p:nvPr/>
        </p:nvSpPr>
        <p:spPr>
          <a:xfrm>
            <a:off x="5849640" y="526140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重试策略设计</a:t>
            </a:r>
            <a:endParaRPr lang="en-US" sz="1050" b="0" u="none" strike="noStrike">
              <a:solidFill>
                <a:srgbClr val="000000"/>
              </a:solidFill>
              <a:effectLst/>
              <a:uFillTx/>
              <a:latin typeface="Times New Roman"/>
            </a:endParaRPr>
          </a:p>
        </p:txBody>
      </p:sp>
      <p:pic>
        <p:nvPicPr>
          <p:cNvPr id="942" name="图片 941"/>
          <p:cNvPicPr/>
          <p:nvPr/>
        </p:nvPicPr>
        <p:blipFill>
          <a:blip r:embed="rId14"/>
          <a:stretch/>
        </p:blipFill>
        <p:spPr>
          <a:xfrm>
            <a:off x="5649120" y="5950080"/>
            <a:ext cx="100080" cy="133200"/>
          </a:xfrm>
          <a:prstGeom prst="rect">
            <a:avLst/>
          </a:prstGeom>
          <a:noFill/>
          <a:ln w="0">
            <a:noFill/>
          </a:ln>
        </p:spPr>
      </p:pic>
      <p:sp>
        <p:nvSpPr>
          <p:cNvPr id="943" name="文本框 942"/>
          <p:cNvSpPr txBox="1"/>
          <p:nvPr/>
        </p:nvSpPr>
        <p:spPr>
          <a:xfrm>
            <a:off x="5649120" y="5461200"/>
            <a:ext cx="30517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实现指数退避算法，避免连续失败请求对系统造成额外负担</a:t>
            </a:r>
            <a:endParaRPr lang="en-US" sz="920" b="0" u="none" strike="noStrike">
              <a:solidFill>
                <a:srgbClr val="000000"/>
              </a:solidFill>
              <a:effectLst/>
              <a:uFillTx/>
              <a:latin typeface="Times New Roman"/>
            </a:endParaRPr>
          </a:p>
        </p:txBody>
      </p:sp>
      <p:sp>
        <p:nvSpPr>
          <p:cNvPr id="944" name="文本框 943"/>
          <p:cNvSpPr txBox="1"/>
          <p:nvPr/>
        </p:nvSpPr>
        <p:spPr>
          <a:xfrm>
            <a:off x="5816160" y="592992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日志监控</a:t>
            </a:r>
            <a:endParaRPr lang="en-US" sz="1050" b="0" u="none" strike="noStrike">
              <a:solidFill>
                <a:srgbClr val="000000"/>
              </a:solidFill>
              <a:effectLst/>
              <a:uFillTx/>
              <a:latin typeface="Times New Roman"/>
            </a:endParaRPr>
          </a:p>
        </p:txBody>
      </p:sp>
      <p:pic>
        <p:nvPicPr>
          <p:cNvPr id="945" name="图片 944"/>
          <p:cNvPicPr/>
          <p:nvPr/>
        </p:nvPicPr>
        <p:blipFill>
          <a:blip r:embed="rId15"/>
          <a:stretch/>
        </p:blipFill>
        <p:spPr>
          <a:xfrm>
            <a:off x="5649120" y="6618600"/>
            <a:ext cx="133200" cy="133200"/>
          </a:xfrm>
          <a:prstGeom prst="rect">
            <a:avLst/>
          </a:prstGeom>
          <a:noFill/>
          <a:ln w="0">
            <a:noFill/>
          </a:ln>
        </p:spPr>
      </p:pic>
      <p:sp>
        <p:nvSpPr>
          <p:cNvPr id="946" name="文本框 945"/>
          <p:cNvSpPr txBox="1"/>
          <p:nvPr/>
        </p:nvSpPr>
        <p:spPr>
          <a:xfrm>
            <a:off x="5649120" y="6129720"/>
            <a:ext cx="26996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记录错误类型、频率和处理结果，用于系统持续优化</a:t>
            </a:r>
            <a:endParaRPr lang="en-US" sz="920" b="0" u="none" strike="noStrike">
              <a:solidFill>
                <a:srgbClr val="000000"/>
              </a:solidFill>
              <a:effectLst/>
              <a:uFillTx/>
              <a:latin typeface="Times New Roman"/>
            </a:endParaRPr>
          </a:p>
        </p:txBody>
      </p:sp>
      <p:sp>
        <p:nvSpPr>
          <p:cNvPr id="947" name="文本框 946"/>
          <p:cNvSpPr txBox="1"/>
          <p:nvPr/>
        </p:nvSpPr>
        <p:spPr>
          <a:xfrm>
            <a:off x="5849640" y="659844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礼貌性回复</a:t>
            </a:r>
            <a:endParaRPr lang="en-US" sz="1050" b="0" u="none" strike="noStrike">
              <a:solidFill>
                <a:srgbClr val="000000"/>
              </a:solidFill>
              <a:effectLst/>
              <a:uFillTx/>
              <a:latin typeface="Times New Roman"/>
            </a:endParaRPr>
          </a:p>
        </p:txBody>
      </p:sp>
      <p:pic>
        <p:nvPicPr>
          <p:cNvPr id="948" name="图片 947"/>
          <p:cNvPicPr/>
          <p:nvPr/>
        </p:nvPicPr>
        <p:blipFill>
          <a:blip r:embed="rId16"/>
          <a:stretch/>
        </p:blipFill>
        <p:spPr>
          <a:xfrm>
            <a:off x="5649120" y="7287120"/>
            <a:ext cx="133200" cy="133200"/>
          </a:xfrm>
          <a:prstGeom prst="rect">
            <a:avLst/>
          </a:prstGeom>
          <a:noFill/>
          <a:ln w="0">
            <a:noFill/>
          </a:ln>
        </p:spPr>
      </p:pic>
      <p:sp>
        <p:nvSpPr>
          <p:cNvPr id="949" name="文本框 948"/>
          <p:cNvSpPr txBox="1"/>
          <p:nvPr/>
        </p:nvSpPr>
        <p:spPr>
          <a:xfrm>
            <a:off x="5649120" y="6798240"/>
            <a:ext cx="3169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即使在系统错误情况下，也确保向用户提供友好、清晰的回复</a:t>
            </a:r>
            <a:endParaRPr lang="en-US" sz="920" b="0" u="none" strike="noStrike">
              <a:solidFill>
                <a:srgbClr val="000000"/>
              </a:solidFill>
              <a:effectLst/>
              <a:uFillTx/>
              <a:latin typeface="Times New Roman"/>
            </a:endParaRPr>
          </a:p>
        </p:txBody>
      </p:sp>
      <p:sp>
        <p:nvSpPr>
          <p:cNvPr id="950" name="文本框 949"/>
          <p:cNvSpPr txBox="1"/>
          <p:nvPr/>
        </p:nvSpPr>
        <p:spPr>
          <a:xfrm>
            <a:off x="5849640" y="726696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降级服务</a:t>
            </a:r>
            <a:endParaRPr lang="en-US" sz="1050" b="0" u="none" strike="noStrike">
              <a:solidFill>
                <a:srgbClr val="000000"/>
              </a:solidFill>
              <a:effectLst/>
              <a:uFillTx/>
              <a:latin typeface="Times New Roman"/>
            </a:endParaRPr>
          </a:p>
        </p:txBody>
      </p:sp>
      <p:sp>
        <p:nvSpPr>
          <p:cNvPr id="951" name="任意多边形: 形状 950"/>
          <p:cNvSpPr/>
          <p:nvPr/>
        </p:nvSpPr>
        <p:spPr>
          <a:xfrm>
            <a:off x="2515320" y="7921800"/>
            <a:ext cx="5666040" cy="334800"/>
          </a:xfrm>
          <a:custGeom>
            <a:avLst/>
            <a:gdLst/>
            <a:ahLst/>
            <a:cxnLst/>
            <a:rect l="0" t="0" r="r" b="b"/>
            <a:pathLst>
              <a:path w="15739" h="930">
                <a:moveTo>
                  <a:pt x="0" y="744"/>
                </a:moveTo>
                <a:lnTo>
                  <a:pt x="0" y="186"/>
                </a:lnTo>
                <a:cubicBezTo>
                  <a:pt x="0" y="174"/>
                  <a:pt x="1" y="162"/>
                  <a:pt x="3" y="150"/>
                </a:cubicBezTo>
                <a:cubicBezTo>
                  <a:pt x="6" y="138"/>
                  <a:pt x="9" y="126"/>
                  <a:pt x="14" y="115"/>
                </a:cubicBezTo>
                <a:cubicBezTo>
                  <a:pt x="18" y="104"/>
                  <a:pt x="24" y="93"/>
                  <a:pt x="31" y="83"/>
                </a:cubicBezTo>
                <a:cubicBezTo>
                  <a:pt x="38" y="73"/>
                  <a:pt x="45" y="63"/>
                  <a:pt x="54" y="55"/>
                </a:cubicBezTo>
                <a:cubicBezTo>
                  <a:pt x="63" y="46"/>
                  <a:pt x="72" y="39"/>
                  <a:pt x="82" y="32"/>
                </a:cubicBezTo>
                <a:cubicBezTo>
                  <a:pt x="92" y="25"/>
                  <a:pt x="103" y="19"/>
                  <a:pt x="114" y="15"/>
                </a:cubicBezTo>
                <a:cubicBezTo>
                  <a:pt x="126" y="10"/>
                  <a:pt x="137" y="6"/>
                  <a:pt x="149" y="4"/>
                </a:cubicBezTo>
                <a:cubicBezTo>
                  <a:pt x="161" y="2"/>
                  <a:pt x="173" y="0"/>
                  <a:pt x="185" y="0"/>
                </a:cubicBezTo>
                <a:lnTo>
                  <a:pt x="15553" y="0"/>
                </a:lnTo>
                <a:cubicBezTo>
                  <a:pt x="15566" y="0"/>
                  <a:pt x="15578" y="2"/>
                  <a:pt x="15590" y="4"/>
                </a:cubicBezTo>
                <a:cubicBezTo>
                  <a:pt x="15602" y="6"/>
                  <a:pt x="15613" y="10"/>
                  <a:pt x="15624" y="15"/>
                </a:cubicBezTo>
                <a:cubicBezTo>
                  <a:pt x="15636" y="19"/>
                  <a:pt x="15646" y="25"/>
                  <a:pt x="15657" y="32"/>
                </a:cubicBezTo>
                <a:cubicBezTo>
                  <a:pt x="15667" y="39"/>
                  <a:pt x="15676" y="46"/>
                  <a:pt x="15685" y="55"/>
                </a:cubicBezTo>
                <a:cubicBezTo>
                  <a:pt x="15693" y="63"/>
                  <a:pt x="15701" y="73"/>
                  <a:pt x="15708" y="83"/>
                </a:cubicBezTo>
                <a:cubicBezTo>
                  <a:pt x="15715" y="93"/>
                  <a:pt x="15720" y="104"/>
                  <a:pt x="15725" y="115"/>
                </a:cubicBezTo>
                <a:cubicBezTo>
                  <a:pt x="15730" y="126"/>
                  <a:pt x="15733" y="138"/>
                  <a:pt x="15736" y="150"/>
                </a:cubicBezTo>
                <a:cubicBezTo>
                  <a:pt x="15738" y="162"/>
                  <a:pt x="15739" y="174"/>
                  <a:pt x="15739" y="186"/>
                </a:cubicBezTo>
                <a:lnTo>
                  <a:pt x="15739" y="744"/>
                </a:lnTo>
                <a:cubicBezTo>
                  <a:pt x="15739" y="756"/>
                  <a:pt x="15738" y="769"/>
                  <a:pt x="15736" y="781"/>
                </a:cubicBezTo>
                <a:cubicBezTo>
                  <a:pt x="15733" y="792"/>
                  <a:pt x="15730" y="804"/>
                  <a:pt x="15725" y="815"/>
                </a:cubicBezTo>
                <a:cubicBezTo>
                  <a:pt x="15720" y="827"/>
                  <a:pt x="15715" y="837"/>
                  <a:pt x="15708" y="847"/>
                </a:cubicBezTo>
                <a:cubicBezTo>
                  <a:pt x="15701" y="858"/>
                  <a:pt x="15693" y="867"/>
                  <a:pt x="15685" y="876"/>
                </a:cubicBezTo>
                <a:cubicBezTo>
                  <a:pt x="15676" y="884"/>
                  <a:pt x="15667" y="892"/>
                  <a:pt x="15657" y="899"/>
                </a:cubicBezTo>
                <a:cubicBezTo>
                  <a:pt x="15646" y="905"/>
                  <a:pt x="15636" y="911"/>
                  <a:pt x="15624" y="916"/>
                </a:cubicBezTo>
                <a:cubicBezTo>
                  <a:pt x="15613" y="921"/>
                  <a:pt x="15602" y="924"/>
                  <a:pt x="15590" y="926"/>
                </a:cubicBezTo>
                <a:cubicBezTo>
                  <a:pt x="15578" y="929"/>
                  <a:pt x="15566" y="930"/>
                  <a:pt x="15553" y="930"/>
                </a:cubicBezTo>
                <a:lnTo>
                  <a:pt x="185" y="930"/>
                </a:lnTo>
                <a:cubicBezTo>
                  <a:pt x="173" y="930"/>
                  <a:pt x="161" y="929"/>
                  <a:pt x="149" y="926"/>
                </a:cubicBezTo>
                <a:cubicBezTo>
                  <a:pt x="137" y="924"/>
                  <a:pt x="126" y="921"/>
                  <a:pt x="114" y="916"/>
                </a:cubicBezTo>
                <a:cubicBezTo>
                  <a:pt x="103" y="911"/>
                  <a:pt x="92" y="905"/>
                  <a:pt x="82" y="899"/>
                </a:cubicBezTo>
                <a:cubicBezTo>
                  <a:pt x="72" y="892"/>
                  <a:pt x="63" y="884"/>
                  <a:pt x="54" y="876"/>
                </a:cubicBezTo>
                <a:cubicBezTo>
                  <a:pt x="45" y="867"/>
                  <a:pt x="38" y="858"/>
                  <a:pt x="31" y="847"/>
                </a:cubicBezTo>
                <a:cubicBezTo>
                  <a:pt x="24" y="837"/>
                  <a:pt x="18" y="827"/>
                  <a:pt x="14" y="815"/>
                </a:cubicBezTo>
                <a:cubicBezTo>
                  <a:pt x="9" y="804"/>
                  <a:pt x="6" y="792"/>
                  <a:pt x="3" y="781"/>
                </a:cubicBezTo>
                <a:cubicBezTo>
                  <a:pt x="1" y="769"/>
                  <a:pt x="0" y="756"/>
                  <a:pt x="0" y="744"/>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52" name="文本框 951"/>
          <p:cNvSpPr txBox="1"/>
          <p:nvPr/>
        </p:nvSpPr>
        <p:spPr>
          <a:xfrm>
            <a:off x="5649120" y="7466760"/>
            <a:ext cx="28170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在关键服务不可用时提供基本功能，确保系统持续运行</a:t>
            </a:r>
            <a:endParaRPr lang="en-US" sz="920" b="0" u="none" strike="noStrike">
              <a:solidFill>
                <a:srgbClr val="000000"/>
              </a:solidFill>
              <a:effectLst/>
              <a:uFillTx/>
              <a:latin typeface="Times New Roman"/>
            </a:endParaRPr>
          </a:p>
        </p:txBody>
      </p:sp>
      <p:sp>
        <p:nvSpPr>
          <p:cNvPr id="953" name="文本框 952"/>
          <p:cNvSpPr txBox="1"/>
          <p:nvPr/>
        </p:nvSpPr>
        <p:spPr>
          <a:xfrm>
            <a:off x="2719800" y="8002440"/>
            <a:ext cx="24148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通过</a:t>
            </a:r>
            <a:r>
              <a:rPr lang="zh-CN" sz="1050" b="0" u="none" strike="noStrike">
                <a:solidFill>
                  <a:srgbClr val="FF9900"/>
                </a:solidFill>
                <a:effectLst/>
                <a:uFillTx/>
                <a:latin typeface="WenQuanYiZenHei"/>
                <a:ea typeface="WenQuanYiZenHei"/>
              </a:rPr>
              <a:t>多层错误处理机制</a:t>
            </a:r>
            <a:r>
              <a:rPr lang="zh-CN" sz="1050" b="0" u="none" strike="noStrike">
                <a:solidFill>
                  <a:srgbClr val="FFFFFF"/>
                </a:solidFill>
                <a:effectLst/>
                <a:uFillTx/>
                <a:latin typeface="WenQuanYiZenHei"/>
                <a:ea typeface="WenQuanYiZenHei"/>
              </a:rPr>
              <a:t>与</a:t>
            </a:r>
            <a:r>
              <a:rPr lang="zh-CN" sz="1050" b="0" u="none" strike="noStrike">
                <a:solidFill>
                  <a:srgbClr val="FF9900"/>
                </a:solidFill>
                <a:effectLst/>
                <a:uFillTx/>
                <a:latin typeface="WenQuanYiZenHei"/>
                <a:ea typeface="WenQuanYiZenHei"/>
              </a:rPr>
              <a:t>动态回复模块</a:t>
            </a:r>
            <a:r>
              <a:rPr lang="zh-CN" sz="1050" b="0" u="none" strike="noStrike">
                <a:solidFill>
                  <a:srgbClr val="FFFFFF"/>
                </a:solidFill>
                <a:effectLst/>
                <a:uFillTx/>
                <a:latin typeface="WenQuanYiZenHei"/>
                <a:ea typeface="WenQuanYiZenHei"/>
              </a:rPr>
              <a:t>，</a:t>
            </a:r>
            <a:endParaRPr lang="en-US" sz="1050" b="0" u="none" strike="noStrike">
              <a:solidFill>
                <a:srgbClr val="000000"/>
              </a:solidFill>
              <a:effectLst/>
              <a:uFillTx/>
              <a:latin typeface="Times New Roman"/>
            </a:endParaRPr>
          </a:p>
        </p:txBody>
      </p:sp>
      <p:sp>
        <p:nvSpPr>
          <p:cNvPr id="954" name="文本框 953"/>
          <p:cNvSpPr txBox="1"/>
          <p:nvPr/>
        </p:nvSpPr>
        <p:spPr>
          <a:xfrm>
            <a:off x="5126400" y="800712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955" name="文本框 954"/>
          <p:cNvSpPr txBox="1"/>
          <p:nvPr/>
        </p:nvSpPr>
        <p:spPr>
          <a:xfrm>
            <a:off x="5168880" y="8002440"/>
            <a:ext cx="28170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确保系统在异常情况下仍能提供稳定可靠的服务</a:t>
            </a:r>
            <a:endParaRPr lang="en-US" sz="1050" b="0" u="none" strike="noStrike">
              <a:solidFill>
                <a:srgbClr val="000000"/>
              </a:solidFill>
              <a:effectLst/>
              <a:uFillTx/>
              <a:latin typeface="Times New Roman"/>
            </a:endParaRPr>
          </a:p>
        </p:txBody>
      </p:sp>
      <p:sp>
        <p:nvSpPr>
          <p:cNvPr id="956" name="文本框 955"/>
          <p:cNvSpPr txBox="1"/>
          <p:nvPr/>
        </p:nvSpPr>
        <p:spPr>
          <a:xfrm>
            <a:off x="10117800" y="8331840"/>
            <a:ext cx="413640" cy="136080"/>
          </a:xfrm>
          <a:prstGeom prst="rect">
            <a:avLst/>
          </a:prstGeom>
          <a:noFill/>
          <a:ln w="0">
            <a:noFill/>
          </a:ln>
        </p:spPr>
        <p:txBody>
          <a:bodyPr wrap="none" lIns="0" tIns="0" rIns="0" bIns="0" anchor="t">
            <a:spAutoFit/>
          </a:bodyPr>
          <a:lstStyle/>
          <a:p>
            <a:r>
              <a:rPr lang="en-US" sz="920" b="0" u="none" strike="noStrike">
                <a:solidFill>
                  <a:srgbClr val="CCCCCC"/>
                </a:solidFill>
                <a:effectLst/>
                <a:uFillTx/>
                <a:latin typeface="DejaVuSans"/>
                <a:ea typeface="DejaVuSans"/>
              </a:rPr>
              <a:t>13 / 16</a:t>
            </a:r>
            <a:endParaRPr lang="en-US" sz="920" b="0" u="none" strike="noStrike">
              <a:solidFill>
                <a:srgbClr val="000000"/>
              </a:solidFill>
              <a:effectLst/>
              <a:uFillTx/>
              <a:latin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 name="任意多边形: 形状 956"/>
          <p:cNvSpPr/>
          <p:nvPr/>
        </p:nvSpPr>
        <p:spPr>
          <a:xfrm>
            <a:off x="0" y="0"/>
            <a:ext cx="10696680" cy="7454520"/>
          </a:xfrm>
          <a:custGeom>
            <a:avLst/>
            <a:gdLst/>
            <a:ahLst/>
            <a:cxnLst/>
            <a:rect l="0" t="0" r="r" b="b"/>
            <a:pathLst>
              <a:path w="29713" h="20707">
                <a:moveTo>
                  <a:pt x="0" y="0"/>
                </a:moveTo>
                <a:lnTo>
                  <a:pt x="29713" y="0"/>
                </a:lnTo>
                <a:lnTo>
                  <a:pt x="29713" y="20707"/>
                </a:lnTo>
                <a:lnTo>
                  <a:pt x="0" y="20707"/>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58" name="任意多边形: 形状 957"/>
          <p:cNvSpPr/>
          <p:nvPr/>
        </p:nvSpPr>
        <p:spPr>
          <a:xfrm>
            <a:off x="1328400" y="1103040"/>
            <a:ext cx="1563120" cy="434880"/>
          </a:xfrm>
          <a:custGeom>
            <a:avLst/>
            <a:gdLst/>
            <a:ahLst/>
            <a:cxnLst/>
            <a:rect l="0" t="0" r="r" b="b"/>
            <a:pathLst>
              <a:path w="4342" h="1208">
                <a:moveTo>
                  <a:pt x="0" y="1021"/>
                </a:moveTo>
                <a:lnTo>
                  <a:pt x="0" y="185"/>
                </a:lnTo>
                <a:cubicBezTo>
                  <a:pt x="0" y="173"/>
                  <a:pt x="2" y="161"/>
                  <a:pt x="4" y="149"/>
                </a:cubicBezTo>
                <a:cubicBezTo>
                  <a:pt x="6" y="137"/>
                  <a:pt x="10" y="126"/>
                  <a:pt x="15"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4157" y="0"/>
                </a:lnTo>
                <a:cubicBezTo>
                  <a:pt x="4169" y="0"/>
                  <a:pt x="4181" y="1"/>
                  <a:pt x="4193" y="3"/>
                </a:cubicBezTo>
                <a:cubicBezTo>
                  <a:pt x="4205" y="6"/>
                  <a:pt x="4216" y="9"/>
                  <a:pt x="4228" y="14"/>
                </a:cubicBezTo>
                <a:cubicBezTo>
                  <a:pt x="4239" y="18"/>
                  <a:pt x="4250" y="24"/>
                  <a:pt x="4260" y="31"/>
                </a:cubicBezTo>
                <a:cubicBezTo>
                  <a:pt x="4270" y="38"/>
                  <a:pt x="4279" y="45"/>
                  <a:pt x="4288" y="54"/>
                </a:cubicBezTo>
                <a:cubicBezTo>
                  <a:pt x="4296" y="63"/>
                  <a:pt x="4304" y="72"/>
                  <a:pt x="4311" y="82"/>
                </a:cubicBezTo>
                <a:cubicBezTo>
                  <a:pt x="4318" y="92"/>
                  <a:pt x="4323" y="103"/>
                  <a:pt x="4328" y="114"/>
                </a:cubicBezTo>
                <a:cubicBezTo>
                  <a:pt x="4333" y="126"/>
                  <a:pt x="4336" y="137"/>
                  <a:pt x="4339" y="149"/>
                </a:cubicBezTo>
                <a:cubicBezTo>
                  <a:pt x="4341" y="161"/>
                  <a:pt x="4342" y="173"/>
                  <a:pt x="4342" y="185"/>
                </a:cubicBezTo>
                <a:lnTo>
                  <a:pt x="4342" y="1021"/>
                </a:lnTo>
                <a:cubicBezTo>
                  <a:pt x="4342" y="1033"/>
                  <a:pt x="4341" y="1045"/>
                  <a:pt x="4339" y="1057"/>
                </a:cubicBezTo>
                <a:cubicBezTo>
                  <a:pt x="4336" y="1069"/>
                  <a:pt x="4333" y="1081"/>
                  <a:pt x="4328" y="1092"/>
                </a:cubicBezTo>
                <a:cubicBezTo>
                  <a:pt x="4323" y="1103"/>
                  <a:pt x="4318" y="1114"/>
                  <a:pt x="4311" y="1124"/>
                </a:cubicBezTo>
                <a:cubicBezTo>
                  <a:pt x="4304" y="1134"/>
                  <a:pt x="4296" y="1144"/>
                  <a:pt x="4288" y="1152"/>
                </a:cubicBezTo>
                <a:cubicBezTo>
                  <a:pt x="4279" y="1162"/>
                  <a:pt x="4270" y="1170"/>
                  <a:pt x="4260" y="1176"/>
                </a:cubicBezTo>
                <a:cubicBezTo>
                  <a:pt x="4250" y="1183"/>
                  <a:pt x="4239" y="1189"/>
                  <a:pt x="4228" y="1194"/>
                </a:cubicBezTo>
                <a:cubicBezTo>
                  <a:pt x="4216" y="1198"/>
                  <a:pt x="4205" y="1202"/>
                  <a:pt x="4193" y="1204"/>
                </a:cubicBezTo>
                <a:cubicBezTo>
                  <a:pt x="4181" y="1207"/>
                  <a:pt x="4169" y="1208"/>
                  <a:pt x="4157" y="1208"/>
                </a:cubicBezTo>
                <a:lnTo>
                  <a:pt x="186" y="1208"/>
                </a:lnTo>
                <a:cubicBezTo>
                  <a:pt x="174" y="1208"/>
                  <a:pt x="162" y="1207"/>
                  <a:pt x="150" y="1204"/>
                </a:cubicBezTo>
                <a:cubicBezTo>
                  <a:pt x="138" y="1202"/>
                  <a:pt x="126" y="1198"/>
                  <a:pt x="115" y="1194"/>
                </a:cubicBezTo>
                <a:cubicBezTo>
                  <a:pt x="104" y="1189"/>
                  <a:pt x="93" y="1183"/>
                  <a:pt x="83" y="1176"/>
                </a:cubicBezTo>
                <a:cubicBezTo>
                  <a:pt x="73" y="1170"/>
                  <a:pt x="63" y="1162"/>
                  <a:pt x="55" y="1152"/>
                </a:cubicBezTo>
                <a:cubicBezTo>
                  <a:pt x="46" y="1144"/>
                  <a:pt x="38" y="1134"/>
                  <a:pt x="32" y="1124"/>
                </a:cubicBezTo>
                <a:cubicBezTo>
                  <a:pt x="25" y="1114"/>
                  <a:pt x="19" y="1103"/>
                  <a:pt x="15" y="1092"/>
                </a:cubicBezTo>
                <a:cubicBezTo>
                  <a:pt x="10" y="1081"/>
                  <a:pt x="6" y="1069"/>
                  <a:pt x="4" y="1057"/>
                </a:cubicBezTo>
                <a:cubicBezTo>
                  <a:pt x="2" y="1045"/>
                  <a:pt x="0" y="1033"/>
                  <a:pt x="0" y="1021"/>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59" name="图片 958"/>
          <p:cNvPicPr/>
          <p:nvPr/>
        </p:nvPicPr>
        <p:blipFill>
          <a:blip r:embed="rId2"/>
          <a:stretch/>
        </p:blipFill>
        <p:spPr>
          <a:xfrm>
            <a:off x="1529280" y="1203480"/>
            <a:ext cx="250200" cy="200160"/>
          </a:xfrm>
          <a:prstGeom prst="rect">
            <a:avLst/>
          </a:prstGeom>
          <a:noFill/>
          <a:ln w="0">
            <a:noFill/>
          </a:ln>
        </p:spPr>
      </p:pic>
      <p:sp>
        <p:nvSpPr>
          <p:cNvPr id="960" name="文本框 959"/>
          <p:cNvSpPr txBox="1"/>
          <p:nvPr/>
        </p:nvSpPr>
        <p:spPr>
          <a:xfrm>
            <a:off x="401040" y="378720"/>
            <a:ext cx="42040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学习用户风格的个性化邮件写作</a:t>
            </a:r>
            <a:endParaRPr lang="en-US" sz="2370" b="0" u="none" strike="noStrike">
              <a:solidFill>
                <a:srgbClr val="000000"/>
              </a:solidFill>
              <a:effectLst/>
              <a:uFillTx/>
              <a:latin typeface="Times New Roman"/>
            </a:endParaRPr>
          </a:p>
        </p:txBody>
      </p:sp>
      <p:sp>
        <p:nvSpPr>
          <p:cNvPr id="961" name="文本框 960"/>
          <p:cNvSpPr txBox="1"/>
          <p:nvPr/>
        </p:nvSpPr>
        <p:spPr>
          <a:xfrm>
            <a:off x="1849320" y="125460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pic>
        <p:nvPicPr>
          <p:cNvPr id="962" name="图片 961"/>
          <p:cNvPicPr/>
          <p:nvPr/>
        </p:nvPicPr>
        <p:blipFill>
          <a:blip r:embed="rId3"/>
          <a:stretch/>
        </p:blipFill>
        <p:spPr>
          <a:xfrm>
            <a:off x="3025080" y="1178280"/>
            <a:ext cx="250200" cy="283680"/>
          </a:xfrm>
          <a:prstGeom prst="rect">
            <a:avLst/>
          </a:prstGeom>
          <a:noFill/>
          <a:ln w="0">
            <a:noFill/>
          </a:ln>
        </p:spPr>
      </p:pic>
      <p:sp>
        <p:nvSpPr>
          <p:cNvPr id="963" name="任意多边形: 形状 962"/>
          <p:cNvSpPr/>
          <p:nvPr/>
        </p:nvSpPr>
        <p:spPr>
          <a:xfrm>
            <a:off x="3409200" y="1103040"/>
            <a:ext cx="1630080" cy="434880"/>
          </a:xfrm>
          <a:custGeom>
            <a:avLst/>
            <a:gdLst/>
            <a:ahLst/>
            <a:cxnLst/>
            <a:rect l="0" t="0" r="r" b="b"/>
            <a:pathLst>
              <a:path w="4528" h="1208">
                <a:moveTo>
                  <a:pt x="0" y="1021"/>
                </a:moveTo>
                <a:lnTo>
                  <a:pt x="0" y="185"/>
                </a:lnTo>
                <a:cubicBezTo>
                  <a:pt x="0" y="173"/>
                  <a:pt x="2" y="161"/>
                  <a:pt x="4" y="149"/>
                </a:cubicBezTo>
                <a:cubicBezTo>
                  <a:pt x="6" y="137"/>
                  <a:pt x="10" y="126"/>
                  <a:pt x="15"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4342" y="0"/>
                </a:lnTo>
                <a:cubicBezTo>
                  <a:pt x="4354" y="0"/>
                  <a:pt x="4367" y="1"/>
                  <a:pt x="4378" y="3"/>
                </a:cubicBezTo>
                <a:cubicBezTo>
                  <a:pt x="4390" y="6"/>
                  <a:pt x="4402" y="9"/>
                  <a:pt x="4413" y="14"/>
                </a:cubicBezTo>
                <a:cubicBezTo>
                  <a:pt x="4425" y="18"/>
                  <a:pt x="4435" y="24"/>
                  <a:pt x="4445" y="31"/>
                </a:cubicBezTo>
                <a:cubicBezTo>
                  <a:pt x="4456" y="38"/>
                  <a:pt x="4465" y="45"/>
                  <a:pt x="4474" y="54"/>
                </a:cubicBezTo>
                <a:cubicBezTo>
                  <a:pt x="4482" y="63"/>
                  <a:pt x="4490" y="72"/>
                  <a:pt x="4497" y="82"/>
                </a:cubicBezTo>
                <a:cubicBezTo>
                  <a:pt x="4503" y="92"/>
                  <a:pt x="4509" y="103"/>
                  <a:pt x="4514" y="114"/>
                </a:cubicBezTo>
                <a:cubicBezTo>
                  <a:pt x="4519" y="126"/>
                  <a:pt x="4522" y="137"/>
                  <a:pt x="4524" y="149"/>
                </a:cubicBezTo>
                <a:cubicBezTo>
                  <a:pt x="4527" y="161"/>
                  <a:pt x="4528" y="173"/>
                  <a:pt x="4528" y="185"/>
                </a:cubicBezTo>
                <a:lnTo>
                  <a:pt x="4528" y="1021"/>
                </a:lnTo>
                <a:cubicBezTo>
                  <a:pt x="4528" y="1033"/>
                  <a:pt x="4527" y="1045"/>
                  <a:pt x="4524" y="1057"/>
                </a:cubicBezTo>
                <a:cubicBezTo>
                  <a:pt x="4522" y="1069"/>
                  <a:pt x="4519" y="1081"/>
                  <a:pt x="4514" y="1092"/>
                </a:cubicBezTo>
                <a:cubicBezTo>
                  <a:pt x="4509" y="1103"/>
                  <a:pt x="4503" y="1114"/>
                  <a:pt x="4497" y="1124"/>
                </a:cubicBezTo>
                <a:cubicBezTo>
                  <a:pt x="4490" y="1134"/>
                  <a:pt x="4482" y="1144"/>
                  <a:pt x="4474" y="1152"/>
                </a:cubicBezTo>
                <a:cubicBezTo>
                  <a:pt x="4465" y="1162"/>
                  <a:pt x="4456" y="1170"/>
                  <a:pt x="4445" y="1176"/>
                </a:cubicBezTo>
                <a:cubicBezTo>
                  <a:pt x="4435" y="1183"/>
                  <a:pt x="4425" y="1189"/>
                  <a:pt x="4413" y="1194"/>
                </a:cubicBezTo>
                <a:cubicBezTo>
                  <a:pt x="4402" y="1198"/>
                  <a:pt x="4390" y="1202"/>
                  <a:pt x="4378" y="1204"/>
                </a:cubicBezTo>
                <a:cubicBezTo>
                  <a:pt x="4367" y="1207"/>
                  <a:pt x="4354" y="1208"/>
                  <a:pt x="4342" y="1208"/>
                </a:cubicBezTo>
                <a:lnTo>
                  <a:pt x="186" y="1208"/>
                </a:lnTo>
                <a:cubicBezTo>
                  <a:pt x="174" y="1208"/>
                  <a:pt x="162" y="1207"/>
                  <a:pt x="150" y="1204"/>
                </a:cubicBezTo>
                <a:cubicBezTo>
                  <a:pt x="138" y="1202"/>
                  <a:pt x="126" y="1198"/>
                  <a:pt x="115" y="1194"/>
                </a:cubicBezTo>
                <a:cubicBezTo>
                  <a:pt x="104" y="1189"/>
                  <a:pt x="93" y="1183"/>
                  <a:pt x="83" y="1176"/>
                </a:cubicBezTo>
                <a:cubicBezTo>
                  <a:pt x="73" y="1170"/>
                  <a:pt x="63" y="1162"/>
                  <a:pt x="55" y="1152"/>
                </a:cubicBezTo>
                <a:cubicBezTo>
                  <a:pt x="46" y="1144"/>
                  <a:pt x="38" y="1134"/>
                  <a:pt x="32" y="1124"/>
                </a:cubicBezTo>
                <a:cubicBezTo>
                  <a:pt x="25" y="1114"/>
                  <a:pt x="19" y="1103"/>
                  <a:pt x="15" y="1092"/>
                </a:cubicBezTo>
                <a:cubicBezTo>
                  <a:pt x="10" y="1081"/>
                  <a:pt x="6" y="1069"/>
                  <a:pt x="4" y="1057"/>
                </a:cubicBezTo>
                <a:cubicBezTo>
                  <a:pt x="2" y="1045"/>
                  <a:pt x="0" y="1033"/>
                  <a:pt x="0" y="1021"/>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64" name="图片 963"/>
          <p:cNvPicPr/>
          <p:nvPr/>
        </p:nvPicPr>
        <p:blipFill>
          <a:blip r:embed="rId4"/>
          <a:stretch/>
        </p:blipFill>
        <p:spPr>
          <a:xfrm>
            <a:off x="3610080" y="1203480"/>
            <a:ext cx="174960" cy="200160"/>
          </a:xfrm>
          <a:prstGeom prst="rect">
            <a:avLst/>
          </a:prstGeom>
          <a:noFill/>
          <a:ln w="0">
            <a:noFill/>
          </a:ln>
        </p:spPr>
      </p:pic>
      <p:sp>
        <p:nvSpPr>
          <p:cNvPr id="965" name="文本框 964"/>
          <p:cNvSpPr txBox="1"/>
          <p:nvPr/>
        </p:nvSpPr>
        <p:spPr>
          <a:xfrm>
            <a:off x="1892160" y="124992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用户邮件行为</a:t>
            </a:r>
            <a:endParaRPr lang="en-US" sz="1050" b="0" u="none" strike="noStrike">
              <a:solidFill>
                <a:srgbClr val="000000"/>
              </a:solidFill>
              <a:effectLst/>
              <a:uFillTx/>
              <a:latin typeface="Times New Roman"/>
            </a:endParaRPr>
          </a:p>
        </p:txBody>
      </p:sp>
      <p:sp>
        <p:nvSpPr>
          <p:cNvPr id="966" name="文本框 965"/>
          <p:cNvSpPr txBox="1"/>
          <p:nvPr/>
        </p:nvSpPr>
        <p:spPr>
          <a:xfrm>
            <a:off x="3855960" y="125460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pic>
        <p:nvPicPr>
          <p:cNvPr id="967" name="图片 966"/>
          <p:cNvPicPr/>
          <p:nvPr/>
        </p:nvPicPr>
        <p:blipFill>
          <a:blip r:embed="rId5"/>
          <a:stretch/>
        </p:blipFill>
        <p:spPr>
          <a:xfrm>
            <a:off x="5172840" y="1178280"/>
            <a:ext cx="250200" cy="283680"/>
          </a:xfrm>
          <a:prstGeom prst="rect">
            <a:avLst/>
          </a:prstGeom>
          <a:noFill/>
          <a:ln w="0">
            <a:noFill/>
          </a:ln>
        </p:spPr>
      </p:pic>
      <p:sp>
        <p:nvSpPr>
          <p:cNvPr id="968" name="任意多边形: 形状 967"/>
          <p:cNvSpPr/>
          <p:nvPr/>
        </p:nvSpPr>
        <p:spPr>
          <a:xfrm>
            <a:off x="5556960" y="1103040"/>
            <a:ext cx="1646640" cy="434880"/>
          </a:xfrm>
          <a:custGeom>
            <a:avLst/>
            <a:gdLst/>
            <a:ahLst/>
            <a:cxnLst/>
            <a:rect l="0" t="0" r="r" b="b"/>
            <a:pathLst>
              <a:path w="4574" h="1208">
                <a:moveTo>
                  <a:pt x="0" y="1021"/>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4388" y="0"/>
                </a:lnTo>
                <a:cubicBezTo>
                  <a:pt x="4401" y="0"/>
                  <a:pt x="4413" y="1"/>
                  <a:pt x="4425" y="3"/>
                </a:cubicBezTo>
                <a:cubicBezTo>
                  <a:pt x="4437" y="6"/>
                  <a:pt x="4448" y="9"/>
                  <a:pt x="4460" y="14"/>
                </a:cubicBezTo>
                <a:cubicBezTo>
                  <a:pt x="4471" y="18"/>
                  <a:pt x="4481" y="24"/>
                  <a:pt x="4492" y="31"/>
                </a:cubicBezTo>
                <a:cubicBezTo>
                  <a:pt x="4502" y="38"/>
                  <a:pt x="4511" y="45"/>
                  <a:pt x="4520" y="54"/>
                </a:cubicBezTo>
                <a:cubicBezTo>
                  <a:pt x="4528" y="63"/>
                  <a:pt x="4536" y="72"/>
                  <a:pt x="4543" y="82"/>
                </a:cubicBezTo>
                <a:cubicBezTo>
                  <a:pt x="4550" y="92"/>
                  <a:pt x="4555" y="103"/>
                  <a:pt x="4560" y="114"/>
                </a:cubicBezTo>
                <a:cubicBezTo>
                  <a:pt x="4565" y="126"/>
                  <a:pt x="4568" y="137"/>
                  <a:pt x="4571" y="149"/>
                </a:cubicBezTo>
                <a:cubicBezTo>
                  <a:pt x="4573" y="161"/>
                  <a:pt x="4574" y="173"/>
                  <a:pt x="4574" y="185"/>
                </a:cubicBezTo>
                <a:lnTo>
                  <a:pt x="4574" y="1021"/>
                </a:lnTo>
                <a:cubicBezTo>
                  <a:pt x="4574" y="1033"/>
                  <a:pt x="4573" y="1045"/>
                  <a:pt x="4571" y="1057"/>
                </a:cubicBezTo>
                <a:cubicBezTo>
                  <a:pt x="4568" y="1069"/>
                  <a:pt x="4565" y="1081"/>
                  <a:pt x="4560" y="1092"/>
                </a:cubicBezTo>
                <a:cubicBezTo>
                  <a:pt x="4555" y="1103"/>
                  <a:pt x="4550" y="1114"/>
                  <a:pt x="4543" y="1124"/>
                </a:cubicBezTo>
                <a:cubicBezTo>
                  <a:pt x="4536" y="1134"/>
                  <a:pt x="4528" y="1144"/>
                  <a:pt x="4520" y="1152"/>
                </a:cubicBezTo>
                <a:cubicBezTo>
                  <a:pt x="4511" y="1162"/>
                  <a:pt x="4502" y="1170"/>
                  <a:pt x="4492" y="1176"/>
                </a:cubicBezTo>
                <a:cubicBezTo>
                  <a:pt x="4481" y="1183"/>
                  <a:pt x="4471" y="1189"/>
                  <a:pt x="4460" y="1194"/>
                </a:cubicBezTo>
                <a:cubicBezTo>
                  <a:pt x="4448" y="1198"/>
                  <a:pt x="4437" y="1202"/>
                  <a:pt x="4425" y="1204"/>
                </a:cubicBezTo>
                <a:cubicBezTo>
                  <a:pt x="4413" y="1207"/>
                  <a:pt x="4401" y="1208"/>
                  <a:pt x="4388" y="1208"/>
                </a:cubicBezTo>
                <a:lnTo>
                  <a:pt x="186" y="1208"/>
                </a:lnTo>
                <a:cubicBezTo>
                  <a:pt x="174" y="1208"/>
                  <a:pt x="162" y="1207"/>
                  <a:pt x="150" y="1204"/>
                </a:cubicBezTo>
                <a:cubicBezTo>
                  <a:pt x="138" y="1202"/>
                  <a:pt x="126" y="1198"/>
                  <a:pt x="115" y="1194"/>
                </a:cubicBezTo>
                <a:cubicBezTo>
                  <a:pt x="104" y="1189"/>
                  <a:pt x="93" y="1183"/>
                  <a:pt x="83" y="1176"/>
                </a:cubicBezTo>
                <a:cubicBezTo>
                  <a:pt x="73" y="1170"/>
                  <a:pt x="63" y="1162"/>
                  <a:pt x="55" y="1152"/>
                </a:cubicBezTo>
                <a:cubicBezTo>
                  <a:pt x="46" y="1144"/>
                  <a:pt x="38" y="1134"/>
                  <a:pt x="31" y="1124"/>
                </a:cubicBezTo>
                <a:cubicBezTo>
                  <a:pt x="25" y="1114"/>
                  <a:pt x="19" y="1103"/>
                  <a:pt x="14" y="1092"/>
                </a:cubicBezTo>
                <a:cubicBezTo>
                  <a:pt x="10" y="1081"/>
                  <a:pt x="6" y="1069"/>
                  <a:pt x="4" y="1057"/>
                </a:cubicBezTo>
                <a:cubicBezTo>
                  <a:pt x="1" y="1045"/>
                  <a:pt x="0" y="1033"/>
                  <a:pt x="0" y="1021"/>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69" name="图片 968"/>
          <p:cNvPicPr/>
          <p:nvPr/>
        </p:nvPicPr>
        <p:blipFill>
          <a:blip r:embed="rId6"/>
          <a:stretch/>
        </p:blipFill>
        <p:spPr>
          <a:xfrm>
            <a:off x="5757840" y="1203480"/>
            <a:ext cx="200160" cy="200160"/>
          </a:xfrm>
          <a:prstGeom prst="rect">
            <a:avLst/>
          </a:prstGeom>
          <a:noFill/>
          <a:ln w="0">
            <a:noFill/>
          </a:ln>
        </p:spPr>
      </p:pic>
      <p:sp>
        <p:nvSpPr>
          <p:cNvPr id="970" name="文本框 969"/>
          <p:cNvSpPr txBox="1"/>
          <p:nvPr/>
        </p:nvSpPr>
        <p:spPr>
          <a:xfrm>
            <a:off x="3898440" y="124992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数据收集与存储</a:t>
            </a:r>
            <a:endParaRPr lang="en-US" sz="1050" b="0" u="none" strike="noStrike">
              <a:solidFill>
                <a:srgbClr val="000000"/>
              </a:solidFill>
              <a:effectLst/>
              <a:uFillTx/>
              <a:latin typeface="Times New Roman"/>
            </a:endParaRPr>
          </a:p>
        </p:txBody>
      </p:sp>
      <p:sp>
        <p:nvSpPr>
          <p:cNvPr id="971" name="文本框 970"/>
          <p:cNvSpPr txBox="1"/>
          <p:nvPr/>
        </p:nvSpPr>
        <p:spPr>
          <a:xfrm>
            <a:off x="6021000" y="125460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pic>
        <p:nvPicPr>
          <p:cNvPr id="972" name="图片 971"/>
          <p:cNvPicPr/>
          <p:nvPr/>
        </p:nvPicPr>
        <p:blipFill>
          <a:blip r:embed="rId5"/>
          <a:stretch/>
        </p:blipFill>
        <p:spPr>
          <a:xfrm>
            <a:off x="7337160" y="1178280"/>
            <a:ext cx="250200" cy="283680"/>
          </a:xfrm>
          <a:prstGeom prst="rect">
            <a:avLst/>
          </a:prstGeom>
          <a:noFill/>
          <a:ln w="0">
            <a:noFill/>
          </a:ln>
        </p:spPr>
      </p:pic>
      <p:sp>
        <p:nvSpPr>
          <p:cNvPr id="973" name="任意多边形: 形状 972"/>
          <p:cNvSpPr/>
          <p:nvPr/>
        </p:nvSpPr>
        <p:spPr>
          <a:xfrm>
            <a:off x="7721280" y="1103040"/>
            <a:ext cx="1646640" cy="434880"/>
          </a:xfrm>
          <a:custGeom>
            <a:avLst/>
            <a:gdLst/>
            <a:ahLst/>
            <a:cxnLst/>
            <a:rect l="0" t="0" r="r" b="b"/>
            <a:pathLst>
              <a:path w="4574" h="1208">
                <a:moveTo>
                  <a:pt x="0" y="1021"/>
                </a:moveTo>
                <a:lnTo>
                  <a:pt x="0" y="185"/>
                </a:lnTo>
                <a:cubicBezTo>
                  <a:pt x="0" y="173"/>
                  <a:pt x="2" y="161"/>
                  <a:pt x="4" y="149"/>
                </a:cubicBezTo>
                <a:cubicBezTo>
                  <a:pt x="6" y="137"/>
                  <a:pt x="10" y="126"/>
                  <a:pt x="14"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4389" y="0"/>
                </a:lnTo>
                <a:cubicBezTo>
                  <a:pt x="4401" y="0"/>
                  <a:pt x="4413" y="1"/>
                  <a:pt x="4425" y="3"/>
                </a:cubicBezTo>
                <a:cubicBezTo>
                  <a:pt x="4437" y="6"/>
                  <a:pt x="4448" y="9"/>
                  <a:pt x="4460" y="14"/>
                </a:cubicBezTo>
                <a:cubicBezTo>
                  <a:pt x="4471" y="18"/>
                  <a:pt x="4482" y="24"/>
                  <a:pt x="4492" y="31"/>
                </a:cubicBezTo>
                <a:cubicBezTo>
                  <a:pt x="4502" y="38"/>
                  <a:pt x="4511" y="45"/>
                  <a:pt x="4520" y="54"/>
                </a:cubicBezTo>
                <a:cubicBezTo>
                  <a:pt x="4529" y="63"/>
                  <a:pt x="4536" y="72"/>
                  <a:pt x="4543" y="82"/>
                </a:cubicBezTo>
                <a:cubicBezTo>
                  <a:pt x="4550" y="92"/>
                  <a:pt x="4556" y="103"/>
                  <a:pt x="4560" y="114"/>
                </a:cubicBezTo>
                <a:cubicBezTo>
                  <a:pt x="4565" y="126"/>
                  <a:pt x="4568" y="137"/>
                  <a:pt x="4571" y="149"/>
                </a:cubicBezTo>
                <a:cubicBezTo>
                  <a:pt x="4573" y="161"/>
                  <a:pt x="4574" y="173"/>
                  <a:pt x="4574" y="185"/>
                </a:cubicBezTo>
                <a:lnTo>
                  <a:pt x="4574" y="1021"/>
                </a:lnTo>
                <a:cubicBezTo>
                  <a:pt x="4574" y="1033"/>
                  <a:pt x="4573" y="1045"/>
                  <a:pt x="4571" y="1057"/>
                </a:cubicBezTo>
                <a:cubicBezTo>
                  <a:pt x="4568" y="1069"/>
                  <a:pt x="4565" y="1081"/>
                  <a:pt x="4560" y="1092"/>
                </a:cubicBezTo>
                <a:cubicBezTo>
                  <a:pt x="4556" y="1103"/>
                  <a:pt x="4550" y="1114"/>
                  <a:pt x="4543" y="1124"/>
                </a:cubicBezTo>
                <a:cubicBezTo>
                  <a:pt x="4536" y="1134"/>
                  <a:pt x="4529" y="1144"/>
                  <a:pt x="4520" y="1152"/>
                </a:cubicBezTo>
                <a:cubicBezTo>
                  <a:pt x="4511" y="1162"/>
                  <a:pt x="4502" y="1170"/>
                  <a:pt x="4492" y="1176"/>
                </a:cubicBezTo>
                <a:cubicBezTo>
                  <a:pt x="4482" y="1183"/>
                  <a:pt x="4471" y="1189"/>
                  <a:pt x="4460" y="1194"/>
                </a:cubicBezTo>
                <a:cubicBezTo>
                  <a:pt x="4448" y="1198"/>
                  <a:pt x="4437" y="1202"/>
                  <a:pt x="4425" y="1204"/>
                </a:cubicBezTo>
                <a:cubicBezTo>
                  <a:pt x="4413" y="1207"/>
                  <a:pt x="4401" y="1208"/>
                  <a:pt x="4389" y="1208"/>
                </a:cubicBezTo>
                <a:lnTo>
                  <a:pt x="186" y="1208"/>
                </a:lnTo>
                <a:cubicBezTo>
                  <a:pt x="174" y="1208"/>
                  <a:pt x="162" y="1207"/>
                  <a:pt x="150" y="1204"/>
                </a:cubicBezTo>
                <a:cubicBezTo>
                  <a:pt x="138" y="1202"/>
                  <a:pt x="126" y="1198"/>
                  <a:pt x="115" y="1194"/>
                </a:cubicBezTo>
                <a:cubicBezTo>
                  <a:pt x="104" y="1189"/>
                  <a:pt x="93" y="1183"/>
                  <a:pt x="83" y="1176"/>
                </a:cubicBezTo>
                <a:cubicBezTo>
                  <a:pt x="73" y="1170"/>
                  <a:pt x="63" y="1162"/>
                  <a:pt x="55" y="1152"/>
                </a:cubicBezTo>
                <a:cubicBezTo>
                  <a:pt x="46" y="1144"/>
                  <a:pt x="38" y="1134"/>
                  <a:pt x="32" y="1124"/>
                </a:cubicBezTo>
                <a:cubicBezTo>
                  <a:pt x="25" y="1114"/>
                  <a:pt x="19" y="1103"/>
                  <a:pt x="14" y="1092"/>
                </a:cubicBezTo>
                <a:cubicBezTo>
                  <a:pt x="10" y="1081"/>
                  <a:pt x="6" y="1069"/>
                  <a:pt x="4" y="1057"/>
                </a:cubicBezTo>
                <a:cubicBezTo>
                  <a:pt x="2" y="1045"/>
                  <a:pt x="0" y="1033"/>
                  <a:pt x="0" y="1021"/>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74" name="图片 973"/>
          <p:cNvPicPr/>
          <p:nvPr/>
        </p:nvPicPr>
        <p:blipFill>
          <a:blip r:embed="rId7"/>
          <a:stretch/>
        </p:blipFill>
        <p:spPr>
          <a:xfrm>
            <a:off x="7922160" y="1203480"/>
            <a:ext cx="200160" cy="200160"/>
          </a:xfrm>
          <a:prstGeom prst="rect">
            <a:avLst/>
          </a:prstGeom>
          <a:noFill/>
          <a:ln w="0">
            <a:noFill/>
          </a:ln>
        </p:spPr>
      </p:pic>
      <p:sp>
        <p:nvSpPr>
          <p:cNvPr id="975" name="文本框 974"/>
          <p:cNvSpPr txBox="1"/>
          <p:nvPr/>
        </p:nvSpPr>
        <p:spPr>
          <a:xfrm>
            <a:off x="6063480" y="124992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模型训练与优化</a:t>
            </a:r>
            <a:endParaRPr lang="en-US" sz="1050" b="0" u="none" strike="noStrike">
              <a:solidFill>
                <a:srgbClr val="000000"/>
              </a:solidFill>
              <a:effectLst/>
              <a:uFillTx/>
              <a:latin typeface="Times New Roman"/>
            </a:endParaRPr>
          </a:p>
        </p:txBody>
      </p:sp>
      <p:sp>
        <p:nvSpPr>
          <p:cNvPr id="976" name="文本框 975"/>
          <p:cNvSpPr txBox="1"/>
          <p:nvPr/>
        </p:nvSpPr>
        <p:spPr>
          <a:xfrm>
            <a:off x="8186040" y="125460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977" name="任意多边形: 形状 976"/>
          <p:cNvSpPr/>
          <p:nvPr/>
        </p:nvSpPr>
        <p:spPr>
          <a:xfrm>
            <a:off x="401040" y="1805040"/>
            <a:ext cx="3100680" cy="4446000"/>
          </a:xfrm>
          <a:custGeom>
            <a:avLst/>
            <a:gdLst/>
            <a:ahLst/>
            <a:cxnLst/>
            <a:rect l="0" t="0" r="r" b="b"/>
            <a:pathLst>
              <a:path w="8613" h="12350">
                <a:moveTo>
                  <a:pt x="0" y="12164"/>
                </a:moveTo>
                <a:lnTo>
                  <a:pt x="0" y="185"/>
                </a:lnTo>
                <a:cubicBezTo>
                  <a:pt x="0" y="173"/>
                  <a:pt x="1" y="161"/>
                  <a:pt x="3" y="149"/>
                </a:cubicBezTo>
                <a:cubicBezTo>
                  <a:pt x="6" y="137"/>
                  <a:pt x="9" y="125"/>
                  <a:pt x="14" y="114"/>
                </a:cubicBezTo>
                <a:cubicBezTo>
                  <a:pt x="19" y="103"/>
                  <a:pt x="24" y="92"/>
                  <a:pt x="31" y="82"/>
                </a:cubicBezTo>
                <a:cubicBezTo>
                  <a:pt x="38" y="72"/>
                  <a:pt x="45" y="63"/>
                  <a:pt x="54" y="54"/>
                </a:cubicBezTo>
                <a:cubicBezTo>
                  <a:pt x="63" y="45"/>
                  <a:pt x="72" y="38"/>
                  <a:pt x="82" y="31"/>
                </a:cubicBezTo>
                <a:cubicBezTo>
                  <a:pt x="92" y="24"/>
                  <a:pt x="103" y="18"/>
                  <a:pt x="114" y="14"/>
                </a:cubicBezTo>
                <a:cubicBezTo>
                  <a:pt x="126" y="9"/>
                  <a:pt x="137" y="5"/>
                  <a:pt x="149" y="3"/>
                </a:cubicBezTo>
                <a:cubicBezTo>
                  <a:pt x="161" y="1"/>
                  <a:pt x="173" y="0"/>
                  <a:pt x="185" y="0"/>
                </a:cubicBezTo>
                <a:lnTo>
                  <a:pt x="8427" y="0"/>
                </a:lnTo>
                <a:cubicBezTo>
                  <a:pt x="8439" y="0"/>
                  <a:pt x="8451" y="1"/>
                  <a:pt x="8463" y="3"/>
                </a:cubicBezTo>
                <a:cubicBezTo>
                  <a:pt x="8475" y="5"/>
                  <a:pt x="8487" y="9"/>
                  <a:pt x="8498" y="14"/>
                </a:cubicBezTo>
                <a:cubicBezTo>
                  <a:pt x="8509" y="18"/>
                  <a:pt x="8520" y="24"/>
                  <a:pt x="8530" y="31"/>
                </a:cubicBezTo>
                <a:cubicBezTo>
                  <a:pt x="8540" y="38"/>
                  <a:pt x="8550" y="45"/>
                  <a:pt x="8558" y="54"/>
                </a:cubicBezTo>
                <a:cubicBezTo>
                  <a:pt x="8567" y="63"/>
                  <a:pt x="8575" y="72"/>
                  <a:pt x="8581" y="82"/>
                </a:cubicBezTo>
                <a:cubicBezTo>
                  <a:pt x="8588" y="92"/>
                  <a:pt x="8594" y="103"/>
                  <a:pt x="8599" y="114"/>
                </a:cubicBezTo>
                <a:cubicBezTo>
                  <a:pt x="8603" y="125"/>
                  <a:pt x="8607" y="137"/>
                  <a:pt x="8609" y="149"/>
                </a:cubicBezTo>
                <a:cubicBezTo>
                  <a:pt x="8612" y="161"/>
                  <a:pt x="8613" y="173"/>
                  <a:pt x="8613" y="185"/>
                </a:cubicBezTo>
                <a:lnTo>
                  <a:pt x="8613" y="12164"/>
                </a:lnTo>
                <a:cubicBezTo>
                  <a:pt x="8613" y="12176"/>
                  <a:pt x="8612" y="12188"/>
                  <a:pt x="8609" y="12200"/>
                </a:cubicBezTo>
                <a:cubicBezTo>
                  <a:pt x="8607" y="12212"/>
                  <a:pt x="8603" y="12224"/>
                  <a:pt x="8599" y="12235"/>
                </a:cubicBezTo>
                <a:cubicBezTo>
                  <a:pt x="8594" y="12246"/>
                  <a:pt x="8588" y="12257"/>
                  <a:pt x="8581" y="12267"/>
                </a:cubicBezTo>
                <a:cubicBezTo>
                  <a:pt x="8575" y="12277"/>
                  <a:pt x="8567" y="12287"/>
                  <a:pt x="8558" y="12295"/>
                </a:cubicBezTo>
                <a:cubicBezTo>
                  <a:pt x="8550" y="12304"/>
                  <a:pt x="8540" y="12312"/>
                  <a:pt x="8530" y="12319"/>
                </a:cubicBezTo>
                <a:cubicBezTo>
                  <a:pt x="8520" y="12325"/>
                  <a:pt x="8509" y="12331"/>
                  <a:pt x="8498" y="12336"/>
                </a:cubicBezTo>
                <a:cubicBezTo>
                  <a:pt x="8487" y="12340"/>
                  <a:pt x="8475" y="12344"/>
                  <a:pt x="8463" y="12346"/>
                </a:cubicBezTo>
                <a:cubicBezTo>
                  <a:pt x="8451" y="12349"/>
                  <a:pt x="8439" y="12350"/>
                  <a:pt x="8427" y="12350"/>
                </a:cubicBezTo>
                <a:lnTo>
                  <a:pt x="185" y="12350"/>
                </a:lnTo>
                <a:cubicBezTo>
                  <a:pt x="173" y="12350"/>
                  <a:pt x="161" y="12349"/>
                  <a:pt x="149" y="12346"/>
                </a:cubicBezTo>
                <a:cubicBezTo>
                  <a:pt x="137" y="12344"/>
                  <a:pt x="126" y="12340"/>
                  <a:pt x="114" y="12336"/>
                </a:cubicBezTo>
                <a:cubicBezTo>
                  <a:pt x="103" y="12331"/>
                  <a:pt x="92" y="12325"/>
                  <a:pt x="82" y="12319"/>
                </a:cubicBezTo>
                <a:cubicBezTo>
                  <a:pt x="72" y="12312"/>
                  <a:pt x="63" y="12304"/>
                  <a:pt x="54" y="12295"/>
                </a:cubicBezTo>
                <a:cubicBezTo>
                  <a:pt x="45" y="12287"/>
                  <a:pt x="38" y="12277"/>
                  <a:pt x="31" y="12267"/>
                </a:cubicBezTo>
                <a:cubicBezTo>
                  <a:pt x="24" y="12257"/>
                  <a:pt x="19" y="12246"/>
                  <a:pt x="14" y="12235"/>
                </a:cubicBezTo>
                <a:cubicBezTo>
                  <a:pt x="9" y="12224"/>
                  <a:pt x="6" y="12212"/>
                  <a:pt x="3" y="12200"/>
                </a:cubicBezTo>
                <a:cubicBezTo>
                  <a:pt x="1" y="12188"/>
                  <a:pt x="0" y="12176"/>
                  <a:pt x="0" y="12164"/>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78" name="任意多边形: 形状 977"/>
          <p:cNvSpPr/>
          <p:nvPr/>
        </p:nvSpPr>
        <p:spPr>
          <a:xfrm>
            <a:off x="568080" y="3810600"/>
            <a:ext cx="2766600" cy="702360"/>
          </a:xfrm>
          <a:custGeom>
            <a:avLst/>
            <a:gdLst/>
            <a:ahLst/>
            <a:cxnLst/>
            <a:rect l="0" t="0" r="r" b="b"/>
            <a:pathLst>
              <a:path w="7685" h="1951">
                <a:moveTo>
                  <a:pt x="0" y="1858"/>
                </a:moveTo>
                <a:lnTo>
                  <a:pt x="0" y="93"/>
                </a:lnTo>
                <a:cubicBezTo>
                  <a:pt x="0" y="80"/>
                  <a:pt x="2" y="68"/>
                  <a:pt x="7" y="57"/>
                </a:cubicBezTo>
                <a:cubicBezTo>
                  <a:pt x="12" y="46"/>
                  <a:pt x="18" y="36"/>
                  <a:pt x="27" y="27"/>
                </a:cubicBezTo>
                <a:cubicBezTo>
                  <a:pt x="36" y="18"/>
                  <a:pt x="46" y="11"/>
                  <a:pt x="57" y="7"/>
                </a:cubicBezTo>
                <a:cubicBezTo>
                  <a:pt x="69" y="2"/>
                  <a:pt x="81" y="0"/>
                  <a:pt x="93" y="0"/>
                </a:cubicBezTo>
                <a:lnTo>
                  <a:pt x="7592" y="0"/>
                </a:lnTo>
                <a:cubicBezTo>
                  <a:pt x="7604" y="0"/>
                  <a:pt x="7616" y="2"/>
                  <a:pt x="7627" y="7"/>
                </a:cubicBezTo>
                <a:cubicBezTo>
                  <a:pt x="7639" y="11"/>
                  <a:pt x="7649" y="18"/>
                  <a:pt x="7657" y="27"/>
                </a:cubicBezTo>
                <a:cubicBezTo>
                  <a:pt x="7666" y="36"/>
                  <a:pt x="7673" y="46"/>
                  <a:pt x="7677" y="57"/>
                </a:cubicBezTo>
                <a:cubicBezTo>
                  <a:pt x="7682" y="68"/>
                  <a:pt x="7685" y="80"/>
                  <a:pt x="7685" y="93"/>
                </a:cubicBezTo>
                <a:lnTo>
                  <a:pt x="7685" y="1858"/>
                </a:lnTo>
                <a:cubicBezTo>
                  <a:pt x="7685" y="1870"/>
                  <a:pt x="7682" y="1882"/>
                  <a:pt x="7677" y="1893"/>
                </a:cubicBezTo>
                <a:cubicBezTo>
                  <a:pt x="7673" y="1905"/>
                  <a:pt x="7666" y="1915"/>
                  <a:pt x="7657" y="1923"/>
                </a:cubicBezTo>
                <a:cubicBezTo>
                  <a:pt x="7649" y="1932"/>
                  <a:pt x="7639" y="1939"/>
                  <a:pt x="7627" y="1943"/>
                </a:cubicBezTo>
                <a:cubicBezTo>
                  <a:pt x="7616" y="1948"/>
                  <a:pt x="7604" y="1951"/>
                  <a:pt x="7592" y="1951"/>
                </a:cubicBezTo>
                <a:lnTo>
                  <a:pt x="93" y="1951"/>
                </a:lnTo>
                <a:cubicBezTo>
                  <a:pt x="81" y="1951"/>
                  <a:pt x="69" y="1948"/>
                  <a:pt x="57" y="1943"/>
                </a:cubicBezTo>
                <a:cubicBezTo>
                  <a:pt x="46" y="1939"/>
                  <a:pt x="36" y="1932"/>
                  <a:pt x="27" y="1923"/>
                </a:cubicBezTo>
                <a:cubicBezTo>
                  <a:pt x="18" y="1915"/>
                  <a:pt x="12" y="1905"/>
                  <a:pt x="7" y="1893"/>
                </a:cubicBezTo>
                <a:cubicBezTo>
                  <a:pt x="2" y="1882"/>
                  <a:pt x="0" y="1870"/>
                  <a:pt x="0" y="1858"/>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79" name="图片 978"/>
          <p:cNvPicPr/>
          <p:nvPr/>
        </p:nvPicPr>
        <p:blipFill>
          <a:blip r:embed="rId8"/>
          <a:stretch/>
        </p:blipFill>
        <p:spPr>
          <a:xfrm>
            <a:off x="568080" y="2005560"/>
            <a:ext cx="200160" cy="200160"/>
          </a:xfrm>
          <a:prstGeom prst="rect">
            <a:avLst/>
          </a:prstGeom>
          <a:noFill/>
          <a:ln w="0">
            <a:noFill/>
          </a:ln>
        </p:spPr>
      </p:pic>
      <p:sp>
        <p:nvSpPr>
          <p:cNvPr id="980" name="文本框 979"/>
          <p:cNvSpPr txBox="1"/>
          <p:nvPr/>
        </p:nvSpPr>
        <p:spPr>
          <a:xfrm>
            <a:off x="8228880" y="124992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个性化邮件生成</a:t>
            </a:r>
            <a:endParaRPr lang="en-US" sz="1050" b="0" u="none" strike="noStrike">
              <a:solidFill>
                <a:srgbClr val="000000"/>
              </a:solidFill>
              <a:effectLst/>
              <a:uFillTx/>
              <a:latin typeface="Times New Roman"/>
            </a:endParaRPr>
          </a:p>
        </p:txBody>
      </p:sp>
      <p:pic>
        <p:nvPicPr>
          <p:cNvPr id="981" name="图片 980"/>
          <p:cNvPicPr/>
          <p:nvPr/>
        </p:nvPicPr>
        <p:blipFill>
          <a:blip r:embed="rId9"/>
          <a:stretch/>
        </p:blipFill>
        <p:spPr>
          <a:xfrm>
            <a:off x="568080" y="2406600"/>
            <a:ext cx="124920" cy="166680"/>
          </a:xfrm>
          <a:prstGeom prst="rect">
            <a:avLst/>
          </a:prstGeom>
          <a:noFill/>
          <a:ln w="0">
            <a:noFill/>
          </a:ln>
        </p:spPr>
      </p:pic>
      <p:sp>
        <p:nvSpPr>
          <p:cNvPr id="982" name="文本框 981"/>
          <p:cNvSpPr txBox="1"/>
          <p:nvPr/>
        </p:nvSpPr>
        <p:spPr>
          <a:xfrm>
            <a:off x="869040" y="1979640"/>
            <a:ext cx="12078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用户行为追踪</a:t>
            </a:r>
            <a:endParaRPr lang="en-US" sz="1580" b="0" u="none" strike="noStrike">
              <a:solidFill>
                <a:srgbClr val="000000"/>
              </a:solidFill>
              <a:effectLst/>
              <a:uFillTx/>
              <a:latin typeface="Times New Roman"/>
            </a:endParaRPr>
          </a:p>
        </p:txBody>
      </p:sp>
      <p:pic>
        <p:nvPicPr>
          <p:cNvPr id="983" name="图片 982"/>
          <p:cNvPicPr/>
          <p:nvPr/>
        </p:nvPicPr>
        <p:blipFill>
          <a:blip r:embed="rId10"/>
          <a:stretch/>
        </p:blipFill>
        <p:spPr>
          <a:xfrm>
            <a:off x="568080" y="2707560"/>
            <a:ext cx="166680" cy="166680"/>
          </a:xfrm>
          <a:prstGeom prst="rect">
            <a:avLst/>
          </a:prstGeom>
          <a:noFill/>
          <a:ln w="0">
            <a:noFill/>
          </a:ln>
        </p:spPr>
      </p:pic>
      <p:sp>
        <p:nvSpPr>
          <p:cNvPr id="984" name="文本框 983"/>
          <p:cNvSpPr txBox="1"/>
          <p:nvPr/>
        </p:nvSpPr>
        <p:spPr>
          <a:xfrm>
            <a:off x="793800" y="238644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分析用户历史邮件中的高频词汇和短语</a:t>
            </a:r>
            <a:endParaRPr lang="en-US" sz="1050" b="0" u="none" strike="noStrike">
              <a:solidFill>
                <a:srgbClr val="000000"/>
              </a:solidFill>
              <a:effectLst/>
              <a:uFillTx/>
              <a:latin typeface="Times New Roman"/>
            </a:endParaRPr>
          </a:p>
        </p:txBody>
      </p:sp>
      <p:pic>
        <p:nvPicPr>
          <p:cNvPr id="985" name="图片 984"/>
          <p:cNvPicPr/>
          <p:nvPr/>
        </p:nvPicPr>
        <p:blipFill>
          <a:blip r:embed="rId11"/>
          <a:stretch/>
        </p:blipFill>
        <p:spPr>
          <a:xfrm>
            <a:off x="568080" y="3008520"/>
            <a:ext cx="133200" cy="166680"/>
          </a:xfrm>
          <a:prstGeom prst="rect">
            <a:avLst/>
          </a:prstGeom>
          <a:noFill/>
          <a:ln w="0">
            <a:noFill/>
          </a:ln>
        </p:spPr>
      </p:pic>
      <p:sp>
        <p:nvSpPr>
          <p:cNvPr id="986" name="文本框 985"/>
          <p:cNvSpPr txBox="1"/>
          <p:nvPr/>
        </p:nvSpPr>
        <p:spPr>
          <a:xfrm>
            <a:off x="835560" y="2687400"/>
            <a:ext cx="1878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记录用户的常用句式和语气特征</a:t>
            </a:r>
            <a:endParaRPr lang="en-US" sz="1050" b="0" u="none" strike="noStrike">
              <a:solidFill>
                <a:srgbClr val="000000"/>
              </a:solidFill>
              <a:effectLst/>
              <a:uFillTx/>
              <a:latin typeface="Times New Roman"/>
            </a:endParaRPr>
          </a:p>
        </p:txBody>
      </p:sp>
      <p:pic>
        <p:nvPicPr>
          <p:cNvPr id="987" name="图片 986"/>
          <p:cNvPicPr/>
          <p:nvPr/>
        </p:nvPicPr>
        <p:blipFill>
          <a:blip r:embed="rId12"/>
          <a:stretch/>
        </p:blipFill>
        <p:spPr>
          <a:xfrm>
            <a:off x="568080" y="3309120"/>
            <a:ext cx="116640" cy="367200"/>
          </a:xfrm>
          <a:prstGeom prst="rect">
            <a:avLst/>
          </a:prstGeom>
          <a:noFill/>
          <a:ln w="0">
            <a:noFill/>
          </a:ln>
        </p:spPr>
      </p:pic>
      <p:sp>
        <p:nvSpPr>
          <p:cNvPr id="988" name="文本框 987"/>
          <p:cNvSpPr txBox="1"/>
          <p:nvPr/>
        </p:nvSpPr>
        <p:spPr>
          <a:xfrm>
            <a:off x="802080" y="2988360"/>
            <a:ext cx="24148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采用数据匿名化与加密存储技术保护隐私</a:t>
            </a:r>
            <a:endParaRPr lang="en-US" sz="1050" b="0" u="none" strike="noStrike">
              <a:solidFill>
                <a:srgbClr val="000000"/>
              </a:solidFill>
              <a:effectLst/>
              <a:uFillTx/>
              <a:latin typeface="Times New Roman"/>
            </a:endParaRPr>
          </a:p>
        </p:txBody>
      </p:sp>
      <p:sp>
        <p:nvSpPr>
          <p:cNvPr id="989" name="文本框 988"/>
          <p:cNvSpPr txBox="1"/>
          <p:nvPr/>
        </p:nvSpPr>
        <p:spPr>
          <a:xfrm>
            <a:off x="785520" y="3288960"/>
            <a:ext cx="25488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将用户行为数据存储到数据库中，供模型调</a:t>
            </a:r>
            <a:endParaRPr lang="en-US" sz="1050" b="0" u="none" strike="noStrike">
              <a:solidFill>
                <a:srgbClr val="000000"/>
              </a:solidFill>
              <a:effectLst/>
              <a:uFillTx/>
              <a:latin typeface="Times New Roman"/>
            </a:endParaRPr>
          </a:p>
        </p:txBody>
      </p:sp>
      <p:sp>
        <p:nvSpPr>
          <p:cNvPr id="990" name="文本框 989"/>
          <p:cNvSpPr txBox="1"/>
          <p:nvPr/>
        </p:nvSpPr>
        <p:spPr>
          <a:xfrm>
            <a:off x="785520" y="3489840"/>
            <a:ext cx="1350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用</a:t>
            </a:r>
            <a:endParaRPr lang="en-US" sz="1050" b="0" u="none" strike="noStrike">
              <a:solidFill>
                <a:srgbClr val="000000"/>
              </a:solidFill>
              <a:effectLst/>
              <a:uFillTx/>
              <a:latin typeface="Times New Roman"/>
            </a:endParaRPr>
          </a:p>
        </p:txBody>
      </p:sp>
      <p:sp>
        <p:nvSpPr>
          <p:cNvPr id="991" name="文本框 990"/>
          <p:cNvSpPr txBox="1"/>
          <p:nvPr/>
        </p:nvSpPr>
        <p:spPr>
          <a:xfrm>
            <a:off x="668520" y="3930480"/>
            <a:ext cx="21132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store_user_behavior('user123',</a:t>
            </a:r>
            <a:endParaRPr lang="en-US" sz="920" b="0" u="none" strike="noStrike">
              <a:solidFill>
                <a:srgbClr val="000000"/>
              </a:solidFill>
              <a:effectLst/>
              <a:uFillTx/>
              <a:latin typeface="Times New Roman"/>
            </a:endParaRPr>
          </a:p>
        </p:txBody>
      </p:sp>
      <p:sp>
        <p:nvSpPr>
          <p:cNvPr id="992" name="文本框 991"/>
          <p:cNvSpPr txBox="1"/>
          <p:nvPr/>
        </p:nvSpPr>
        <p:spPr>
          <a:xfrm>
            <a:off x="668520" y="4097520"/>
            <a:ext cx="14148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993" name="文本框 992"/>
          <p:cNvSpPr txBox="1"/>
          <p:nvPr/>
        </p:nvSpPr>
        <p:spPr>
          <a:xfrm>
            <a:off x="808920" y="408240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感谢</a:t>
            </a:r>
            <a:endParaRPr lang="en-US" sz="920" b="0" u="none" strike="noStrike">
              <a:solidFill>
                <a:srgbClr val="000000"/>
              </a:solidFill>
              <a:effectLst/>
              <a:uFillTx/>
              <a:latin typeface="Times New Roman"/>
            </a:endParaRPr>
          </a:p>
        </p:txBody>
      </p:sp>
      <p:sp>
        <p:nvSpPr>
          <p:cNvPr id="994" name="文本框 993"/>
          <p:cNvSpPr txBox="1"/>
          <p:nvPr/>
        </p:nvSpPr>
        <p:spPr>
          <a:xfrm>
            <a:off x="1042920" y="4097520"/>
            <a:ext cx="14148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995" name="文本框 994"/>
          <p:cNvSpPr txBox="1"/>
          <p:nvPr/>
        </p:nvSpPr>
        <p:spPr>
          <a:xfrm>
            <a:off x="1183320" y="408240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很高兴</a:t>
            </a:r>
            <a:endParaRPr lang="en-US" sz="920" b="0" u="none" strike="noStrike">
              <a:solidFill>
                <a:srgbClr val="000000"/>
              </a:solidFill>
              <a:effectLst/>
              <a:uFillTx/>
              <a:latin typeface="Times New Roman"/>
            </a:endParaRPr>
          </a:p>
        </p:txBody>
      </p:sp>
      <p:sp>
        <p:nvSpPr>
          <p:cNvPr id="996" name="文本框 995"/>
          <p:cNvSpPr txBox="1"/>
          <p:nvPr/>
        </p:nvSpPr>
        <p:spPr>
          <a:xfrm>
            <a:off x="1534320" y="4097520"/>
            <a:ext cx="21204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997" name="文本框 996"/>
          <p:cNvSpPr txBox="1"/>
          <p:nvPr/>
        </p:nvSpPr>
        <p:spPr>
          <a:xfrm>
            <a:off x="668520" y="4264920"/>
            <a:ext cx="14148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998" name="文本框 997"/>
          <p:cNvSpPr txBox="1"/>
          <p:nvPr/>
        </p:nvSpPr>
        <p:spPr>
          <a:xfrm>
            <a:off x="808920" y="424944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我非常期待</a:t>
            </a:r>
            <a:endParaRPr lang="en-US" sz="920" b="0" u="none" strike="noStrike">
              <a:solidFill>
                <a:srgbClr val="000000"/>
              </a:solidFill>
              <a:effectLst/>
              <a:uFillTx/>
              <a:latin typeface="Times New Roman"/>
            </a:endParaRPr>
          </a:p>
        </p:txBody>
      </p:sp>
      <p:sp>
        <p:nvSpPr>
          <p:cNvPr id="999" name="任意多边形: 形状 998"/>
          <p:cNvSpPr/>
          <p:nvPr/>
        </p:nvSpPr>
        <p:spPr>
          <a:xfrm>
            <a:off x="3902400" y="1805040"/>
            <a:ext cx="3092400" cy="4446000"/>
          </a:xfrm>
          <a:custGeom>
            <a:avLst/>
            <a:gdLst/>
            <a:ahLst/>
            <a:cxnLst/>
            <a:rect l="0" t="0" r="r" b="b"/>
            <a:pathLst>
              <a:path w="8590" h="12350">
                <a:moveTo>
                  <a:pt x="0" y="12164"/>
                </a:moveTo>
                <a:lnTo>
                  <a:pt x="0" y="185"/>
                </a:lnTo>
                <a:cubicBezTo>
                  <a:pt x="0" y="173"/>
                  <a:pt x="1" y="161"/>
                  <a:pt x="4" y="149"/>
                </a:cubicBezTo>
                <a:cubicBezTo>
                  <a:pt x="6" y="137"/>
                  <a:pt x="9" y="125"/>
                  <a:pt x="14" y="114"/>
                </a:cubicBezTo>
                <a:cubicBezTo>
                  <a:pt x="19" y="103"/>
                  <a:pt x="25" y="92"/>
                  <a:pt x="31" y="82"/>
                </a:cubicBezTo>
                <a:cubicBezTo>
                  <a:pt x="38" y="72"/>
                  <a:pt x="46" y="63"/>
                  <a:pt x="54" y="54"/>
                </a:cubicBezTo>
                <a:cubicBezTo>
                  <a:pt x="63" y="45"/>
                  <a:pt x="72" y="38"/>
                  <a:pt x="83" y="31"/>
                </a:cubicBezTo>
                <a:cubicBezTo>
                  <a:pt x="93" y="24"/>
                  <a:pt x="103" y="18"/>
                  <a:pt x="115" y="14"/>
                </a:cubicBezTo>
                <a:cubicBezTo>
                  <a:pt x="126" y="9"/>
                  <a:pt x="138" y="5"/>
                  <a:pt x="149" y="3"/>
                </a:cubicBezTo>
                <a:cubicBezTo>
                  <a:pt x="161" y="1"/>
                  <a:pt x="174" y="0"/>
                  <a:pt x="186" y="0"/>
                </a:cubicBezTo>
                <a:lnTo>
                  <a:pt x="8404" y="0"/>
                </a:lnTo>
                <a:cubicBezTo>
                  <a:pt x="8416" y="0"/>
                  <a:pt x="8428" y="1"/>
                  <a:pt x="8440" y="3"/>
                </a:cubicBezTo>
                <a:cubicBezTo>
                  <a:pt x="8452" y="5"/>
                  <a:pt x="8464" y="9"/>
                  <a:pt x="8475" y="14"/>
                </a:cubicBezTo>
                <a:cubicBezTo>
                  <a:pt x="8486" y="18"/>
                  <a:pt x="8497" y="24"/>
                  <a:pt x="8507" y="31"/>
                </a:cubicBezTo>
                <a:cubicBezTo>
                  <a:pt x="8517" y="38"/>
                  <a:pt x="8527" y="45"/>
                  <a:pt x="8535" y="54"/>
                </a:cubicBezTo>
                <a:cubicBezTo>
                  <a:pt x="8544" y="63"/>
                  <a:pt x="8552" y="72"/>
                  <a:pt x="8559" y="82"/>
                </a:cubicBezTo>
                <a:cubicBezTo>
                  <a:pt x="8565" y="92"/>
                  <a:pt x="8571" y="103"/>
                  <a:pt x="8576" y="114"/>
                </a:cubicBezTo>
                <a:cubicBezTo>
                  <a:pt x="8580" y="125"/>
                  <a:pt x="8584" y="137"/>
                  <a:pt x="8586" y="149"/>
                </a:cubicBezTo>
                <a:cubicBezTo>
                  <a:pt x="8589" y="161"/>
                  <a:pt x="8590" y="173"/>
                  <a:pt x="8590" y="185"/>
                </a:cubicBezTo>
                <a:lnTo>
                  <a:pt x="8590" y="12164"/>
                </a:lnTo>
                <a:cubicBezTo>
                  <a:pt x="8590" y="12176"/>
                  <a:pt x="8589" y="12188"/>
                  <a:pt x="8586" y="12200"/>
                </a:cubicBezTo>
                <a:cubicBezTo>
                  <a:pt x="8584" y="12212"/>
                  <a:pt x="8580" y="12224"/>
                  <a:pt x="8576" y="12235"/>
                </a:cubicBezTo>
                <a:cubicBezTo>
                  <a:pt x="8571" y="12246"/>
                  <a:pt x="8565" y="12257"/>
                  <a:pt x="8559" y="12267"/>
                </a:cubicBezTo>
                <a:cubicBezTo>
                  <a:pt x="8552" y="12277"/>
                  <a:pt x="8544" y="12287"/>
                  <a:pt x="8535" y="12295"/>
                </a:cubicBezTo>
                <a:cubicBezTo>
                  <a:pt x="8527" y="12304"/>
                  <a:pt x="8517" y="12312"/>
                  <a:pt x="8507" y="12319"/>
                </a:cubicBezTo>
                <a:cubicBezTo>
                  <a:pt x="8497" y="12325"/>
                  <a:pt x="8486" y="12331"/>
                  <a:pt x="8475" y="12336"/>
                </a:cubicBezTo>
                <a:cubicBezTo>
                  <a:pt x="8464" y="12340"/>
                  <a:pt x="8452" y="12344"/>
                  <a:pt x="8440" y="12346"/>
                </a:cubicBezTo>
                <a:cubicBezTo>
                  <a:pt x="8428" y="12349"/>
                  <a:pt x="8416" y="12350"/>
                  <a:pt x="8404" y="12350"/>
                </a:cubicBezTo>
                <a:lnTo>
                  <a:pt x="186" y="12350"/>
                </a:lnTo>
                <a:cubicBezTo>
                  <a:pt x="174" y="12350"/>
                  <a:pt x="161" y="12349"/>
                  <a:pt x="149" y="12346"/>
                </a:cubicBezTo>
                <a:cubicBezTo>
                  <a:pt x="138" y="12344"/>
                  <a:pt x="126" y="12340"/>
                  <a:pt x="115" y="12336"/>
                </a:cubicBezTo>
                <a:cubicBezTo>
                  <a:pt x="103" y="12331"/>
                  <a:pt x="93" y="12325"/>
                  <a:pt x="83" y="12319"/>
                </a:cubicBezTo>
                <a:cubicBezTo>
                  <a:pt x="72" y="12312"/>
                  <a:pt x="63" y="12304"/>
                  <a:pt x="54" y="12295"/>
                </a:cubicBezTo>
                <a:cubicBezTo>
                  <a:pt x="46" y="12287"/>
                  <a:pt x="38" y="12277"/>
                  <a:pt x="31" y="12267"/>
                </a:cubicBezTo>
                <a:cubicBezTo>
                  <a:pt x="25" y="12257"/>
                  <a:pt x="19" y="12246"/>
                  <a:pt x="14" y="12235"/>
                </a:cubicBezTo>
                <a:cubicBezTo>
                  <a:pt x="9" y="12224"/>
                  <a:pt x="6" y="12212"/>
                  <a:pt x="4" y="12200"/>
                </a:cubicBezTo>
                <a:cubicBezTo>
                  <a:pt x="1" y="12188"/>
                  <a:pt x="0" y="12176"/>
                  <a:pt x="0" y="12164"/>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00" name="任意多边形: 形状 999"/>
          <p:cNvSpPr/>
          <p:nvPr/>
        </p:nvSpPr>
        <p:spPr>
          <a:xfrm>
            <a:off x="4086360" y="2908080"/>
            <a:ext cx="2741400" cy="1638000"/>
          </a:xfrm>
          <a:custGeom>
            <a:avLst/>
            <a:gdLst/>
            <a:ahLst/>
            <a:cxnLst/>
            <a:rect l="0" t="0" r="r" b="b"/>
            <a:pathLst>
              <a:path w="7615" h="4550">
                <a:moveTo>
                  <a:pt x="0" y="4458"/>
                </a:moveTo>
                <a:lnTo>
                  <a:pt x="0" y="92"/>
                </a:lnTo>
                <a:cubicBezTo>
                  <a:pt x="0" y="80"/>
                  <a:pt x="1" y="68"/>
                  <a:pt x="3" y="57"/>
                </a:cubicBezTo>
                <a:cubicBezTo>
                  <a:pt x="6" y="46"/>
                  <a:pt x="9" y="36"/>
                  <a:pt x="13" y="27"/>
                </a:cubicBezTo>
                <a:cubicBezTo>
                  <a:pt x="18" y="18"/>
                  <a:pt x="23" y="11"/>
                  <a:pt x="28" y="7"/>
                </a:cubicBezTo>
                <a:cubicBezTo>
                  <a:pt x="34" y="2"/>
                  <a:pt x="40" y="0"/>
                  <a:pt x="46" y="0"/>
                </a:cubicBezTo>
                <a:lnTo>
                  <a:pt x="7522" y="0"/>
                </a:lnTo>
                <a:cubicBezTo>
                  <a:pt x="7534" y="0"/>
                  <a:pt x="7546" y="2"/>
                  <a:pt x="7557" y="7"/>
                </a:cubicBezTo>
                <a:cubicBezTo>
                  <a:pt x="7569" y="11"/>
                  <a:pt x="7579" y="18"/>
                  <a:pt x="7587" y="27"/>
                </a:cubicBezTo>
                <a:cubicBezTo>
                  <a:pt x="7596" y="36"/>
                  <a:pt x="7603" y="46"/>
                  <a:pt x="7607" y="57"/>
                </a:cubicBezTo>
                <a:cubicBezTo>
                  <a:pt x="7612" y="68"/>
                  <a:pt x="7615" y="80"/>
                  <a:pt x="7615" y="92"/>
                </a:cubicBezTo>
                <a:lnTo>
                  <a:pt x="7615" y="4458"/>
                </a:lnTo>
                <a:cubicBezTo>
                  <a:pt x="7615" y="4470"/>
                  <a:pt x="7612" y="4482"/>
                  <a:pt x="7607" y="4493"/>
                </a:cubicBezTo>
                <a:cubicBezTo>
                  <a:pt x="7603" y="4504"/>
                  <a:pt x="7596" y="4514"/>
                  <a:pt x="7587" y="4523"/>
                </a:cubicBezTo>
                <a:cubicBezTo>
                  <a:pt x="7579" y="4532"/>
                  <a:pt x="7569" y="4539"/>
                  <a:pt x="7557" y="4543"/>
                </a:cubicBezTo>
                <a:cubicBezTo>
                  <a:pt x="7546" y="4548"/>
                  <a:pt x="7534" y="4550"/>
                  <a:pt x="7522" y="4550"/>
                </a:cubicBezTo>
                <a:lnTo>
                  <a:pt x="46" y="4550"/>
                </a:lnTo>
                <a:cubicBezTo>
                  <a:pt x="40" y="4550"/>
                  <a:pt x="34" y="4548"/>
                  <a:pt x="28" y="4543"/>
                </a:cubicBezTo>
                <a:cubicBezTo>
                  <a:pt x="23" y="4539"/>
                  <a:pt x="18" y="4532"/>
                  <a:pt x="13" y="4523"/>
                </a:cubicBezTo>
                <a:cubicBezTo>
                  <a:pt x="9" y="4514"/>
                  <a:pt x="6" y="4504"/>
                  <a:pt x="3" y="4493"/>
                </a:cubicBezTo>
                <a:cubicBezTo>
                  <a:pt x="1" y="4482"/>
                  <a:pt x="0" y="4470"/>
                  <a:pt x="0" y="4458"/>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01" name="任意多边形: 形状 1000"/>
          <p:cNvSpPr/>
          <p:nvPr/>
        </p:nvSpPr>
        <p:spPr>
          <a:xfrm>
            <a:off x="4069440" y="2908080"/>
            <a:ext cx="33840" cy="1638000"/>
          </a:xfrm>
          <a:custGeom>
            <a:avLst/>
            <a:gdLst/>
            <a:ahLst/>
            <a:cxnLst/>
            <a:rect l="0" t="0" r="r" b="b"/>
            <a:pathLst>
              <a:path w="94" h="4550">
                <a:moveTo>
                  <a:pt x="0" y="0"/>
                </a:moveTo>
                <a:lnTo>
                  <a:pt x="94" y="0"/>
                </a:lnTo>
                <a:lnTo>
                  <a:pt x="94" y="4550"/>
                </a:lnTo>
                <a:lnTo>
                  <a:pt x="0" y="455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02" name="任意多边形: 形状 1001"/>
          <p:cNvSpPr/>
          <p:nvPr/>
        </p:nvSpPr>
        <p:spPr>
          <a:xfrm>
            <a:off x="4069440" y="4880160"/>
            <a:ext cx="2758320" cy="1203840"/>
          </a:xfrm>
          <a:custGeom>
            <a:avLst/>
            <a:gdLst/>
            <a:ahLst/>
            <a:cxnLst/>
            <a:rect l="0" t="0" r="r" b="b"/>
            <a:pathLst>
              <a:path w="7662" h="3344">
                <a:moveTo>
                  <a:pt x="0" y="3251"/>
                </a:moveTo>
                <a:lnTo>
                  <a:pt x="0" y="93"/>
                </a:lnTo>
                <a:cubicBezTo>
                  <a:pt x="0" y="80"/>
                  <a:pt x="3" y="69"/>
                  <a:pt x="7" y="57"/>
                </a:cubicBezTo>
                <a:cubicBezTo>
                  <a:pt x="12" y="46"/>
                  <a:pt x="19" y="36"/>
                  <a:pt x="27" y="27"/>
                </a:cubicBezTo>
                <a:cubicBezTo>
                  <a:pt x="36" y="18"/>
                  <a:pt x="46" y="12"/>
                  <a:pt x="58" y="7"/>
                </a:cubicBezTo>
                <a:cubicBezTo>
                  <a:pt x="69" y="2"/>
                  <a:pt x="81" y="0"/>
                  <a:pt x="93" y="0"/>
                </a:cubicBezTo>
                <a:lnTo>
                  <a:pt x="7569" y="0"/>
                </a:lnTo>
                <a:cubicBezTo>
                  <a:pt x="7581" y="0"/>
                  <a:pt x="7593" y="2"/>
                  <a:pt x="7604" y="7"/>
                </a:cubicBezTo>
                <a:cubicBezTo>
                  <a:pt x="7616" y="12"/>
                  <a:pt x="7626" y="18"/>
                  <a:pt x="7634" y="27"/>
                </a:cubicBezTo>
                <a:cubicBezTo>
                  <a:pt x="7643" y="36"/>
                  <a:pt x="7650" y="46"/>
                  <a:pt x="7654" y="57"/>
                </a:cubicBezTo>
                <a:cubicBezTo>
                  <a:pt x="7659" y="69"/>
                  <a:pt x="7662" y="80"/>
                  <a:pt x="7662" y="93"/>
                </a:cubicBezTo>
                <a:lnTo>
                  <a:pt x="7662" y="3251"/>
                </a:lnTo>
                <a:cubicBezTo>
                  <a:pt x="7662" y="3263"/>
                  <a:pt x="7659" y="3275"/>
                  <a:pt x="7654" y="3286"/>
                </a:cubicBezTo>
                <a:cubicBezTo>
                  <a:pt x="7650" y="3298"/>
                  <a:pt x="7643" y="3308"/>
                  <a:pt x="7634" y="3316"/>
                </a:cubicBezTo>
                <a:cubicBezTo>
                  <a:pt x="7626" y="3325"/>
                  <a:pt x="7616" y="3332"/>
                  <a:pt x="7604" y="3337"/>
                </a:cubicBezTo>
                <a:cubicBezTo>
                  <a:pt x="7593" y="3341"/>
                  <a:pt x="7581" y="3344"/>
                  <a:pt x="7569" y="3344"/>
                </a:cubicBezTo>
                <a:lnTo>
                  <a:pt x="93" y="3344"/>
                </a:lnTo>
                <a:cubicBezTo>
                  <a:pt x="81" y="3344"/>
                  <a:pt x="69" y="3341"/>
                  <a:pt x="58" y="3337"/>
                </a:cubicBezTo>
                <a:cubicBezTo>
                  <a:pt x="46" y="3332"/>
                  <a:pt x="36" y="3325"/>
                  <a:pt x="27" y="3316"/>
                </a:cubicBezTo>
                <a:cubicBezTo>
                  <a:pt x="19" y="3308"/>
                  <a:pt x="12" y="3298"/>
                  <a:pt x="7" y="3286"/>
                </a:cubicBezTo>
                <a:cubicBezTo>
                  <a:pt x="3" y="3275"/>
                  <a:pt x="0" y="3263"/>
                  <a:pt x="0" y="3251"/>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03" name="图片 1002"/>
          <p:cNvPicPr/>
          <p:nvPr/>
        </p:nvPicPr>
        <p:blipFill>
          <a:blip r:embed="rId13"/>
          <a:stretch/>
        </p:blipFill>
        <p:spPr>
          <a:xfrm>
            <a:off x="4069800" y="2005560"/>
            <a:ext cx="250200" cy="200160"/>
          </a:xfrm>
          <a:prstGeom prst="rect">
            <a:avLst/>
          </a:prstGeom>
          <a:noFill/>
          <a:ln w="0">
            <a:noFill/>
          </a:ln>
        </p:spPr>
      </p:pic>
      <p:sp>
        <p:nvSpPr>
          <p:cNvPr id="1004" name="文本框 1003"/>
          <p:cNvSpPr txBox="1"/>
          <p:nvPr/>
        </p:nvSpPr>
        <p:spPr>
          <a:xfrm>
            <a:off x="1393920" y="4264920"/>
            <a:ext cx="3528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005" name="文本框 1004"/>
          <p:cNvSpPr txBox="1"/>
          <p:nvPr/>
        </p:nvSpPr>
        <p:spPr>
          <a:xfrm>
            <a:off x="4417920" y="1979640"/>
            <a:ext cx="12078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语言模型训练</a:t>
            </a:r>
            <a:endParaRPr lang="en-US" sz="1580" b="0" u="none" strike="noStrike">
              <a:solidFill>
                <a:srgbClr val="000000"/>
              </a:solidFill>
              <a:effectLst/>
              <a:uFillTx/>
              <a:latin typeface="Times New Roman"/>
            </a:endParaRPr>
          </a:p>
        </p:txBody>
      </p:sp>
      <p:sp>
        <p:nvSpPr>
          <p:cNvPr id="1006" name="文本框 1005"/>
          <p:cNvSpPr txBox="1"/>
          <p:nvPr/>
        </p:nvSpPr>
        <p:spPr>
          <a:xfrm>
            <a:off x="4066920" y="2386440"/>
            <a:ext cx="26830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定期使用用户行为数据对语言模型进行微调，</a:t>
            </a:r>
            <a:endParaRPr lang="en-US" sz="1050" b="0" u="none" strike="noStrike">
              <a:solidFill>
                <a:srgbClr val="000000"/>
              </a:solidFill>
              <a:effectLst/>
              <a:uFillTx/>
              <a:latin typeface="Times New Roman"/>
            </a:endParaRPr>
          </a:p>
        </p:txBody>
      </p:sp>
      <p:sp>
        <p:nvSpPr>
          <p:cNvPr id="1007" name="文本框 1006"/>
          <p:cNvSpPr txBox="1"/>
          <p:nvPr/>
        </p:nvSpPr>
        <p:spPr>
          <a:xfrm>
            <a:off x="4066920" y="2587320"/>
            <a:ext cx="13417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提升生成内容的准确度</a:t>
            </a:r>
            <a:endParaRPr lang="en-US" sz="1050" b="0" u="none" strike="noStrike">
              <a:solidFill>
                <a:srgbClr val="000000"/>
              </a:solidFill>
              <a:effectLst/>
              <a:uFillTx/>
              <a:latin typeface="Times New Roman"/>
            </a:endParaRPr>
          </a:p>
        </p:txBody>
      </p:sp>
      <p:sp>
        <p:nvSpPr>
          <p:cNvPr id="1008" name="文本框 1007"/>
          <p:cNvSpPr txBox="1"/>
          <p:nvPr/>
        </p:nvSpPr>
        <p:spPr>
          <a:xfrm>
            <a:off x="4200840" y="303084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训练流程</a:t>
            </a:r>
            <a:endParaRPr lang="en-US" sz="1180" b="0" u="none" strike="noStrike">
              <a:solidFill>
                <a:srgbClr val="000000"/>
              </a:solidFill>
              <a:effectLst/>
              <a:uFillTx/>
              <a:latin typeface="Times New Roman"/>
            </a:endParaRPr>
          </a:p>
        </p:txBody>
      </p:sp>
      <p:sp>
        <p:nvSpPr>
          <p:cNvPr id="1009" name="文本框 1008"/>
          <p:cNvSpPr txBox="1"/>
          <p:nvPr/>
        </p:nvSpPr>
        <p:spPr>
          <a:xfrm>
            <a:off x="4197600" y="3327120"/>
            <a:ext cx="1713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1. </a:t>
            </a:r>
            <a:endParaRPr lang="en-US" sz="1050" b="0" u="none" strike="noStrike">
              <a:solidFill>
                <a:srgbClr val="000000"/>
              </a:solidFill>
              <a:effectLst/>
              <a:uFillTx/>
              <a:latin typeface="Times New Roman"/>
            </a:endParaRPr>
          </a:p>
        </p:txBody>
      </p:sp>
      <p:sp>
        <p:nvSpPr>
          <p:cNvPr id="1010" name="文本框 1009"/>
          <p:cNvSpPr txBox="1"/>
          <p:nvPr/>
        </p:nvSpPr>
        <p:spPr>
          <a:xfrm>
            <a:off x="4367880" y="3322440"/>
            <a:ext cx="1476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准备用户历史邮件数据集</a:t>
            </a:r>
            <a:endParaRPr lang="en-US" sz="1050" b="0" u="none" strike="noStrike">
              <a:solidFill>
                <a:srgbClr val="000000"/>
              </a:solidFill>
              <a:effectLst/>
              <a:uFillTx/>
              <a:latin typeface="Times New Roman"/>
            </a:endParaRPr>
          </a:p>
        </p:txBody>
      </p:sp>
      <p:sp>
        <p:nvSpPr>
          <p:cNvPr id="1011" name="文本框 1010"/>
          <p:cNvSpPr txBox="1"/>
          <p:nvPr/>
        </p:nvSpPr>
        <p:spPr>
          <a:xfrm>
            <a:off x="4197600" y="3561120"/>
            <a:ext cx="1713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2. </a:t>
            </a:r>
            <a:endParaRPr lang="en-US" sz="1050" b="0" u="none" strike="noStrike">
              <a:solidFill>
                <a:srgbClr val="000000"/>
              </a:solidFill>
              <a:effectLst/>
              <a:uFillTx/>
              <a:latin typeface="Times New Roman"/>
            </a:endParaRPr>
          </a:p>
        </p:txBody>
      </p:sp>
      <p:sp>
        <p:nvSpPr>
          <p:cNvPr id="1012" name="文本框 1011"/>
          <p:cNvSpPr txBox="1"/>
          <p:nvPr/>
        </p:nvSpPr>
        <p:spPr>
          <a:xfrm>
            <a:off x="4367880" y="355644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对数据进行预处理和标记化</a:t>
            </a:r>
            <a:endParaRPr lang="en-US" sz="1050" b="0" u="none" strike="noStrike">
              <a:solidFill>
                <a:srgbClr val="000000"/>
              </a:solidFill>
              <a:effectLst/>
              <a:uFillTx/>
              <a:latin typeface="Times New Roman"/>
            </a:endParaRPr>
          </a:p>
        </p:txBody>
      </p:sp>
      <p:sp>
        <p:nvSpPr>
          <p:cNvPr id="1013" name="文本框 1012"/>
          <p:cNvSpPr txBox="1"/>
          <p:nvPr/>
        </p:nvSpPr>
        <p:spPr>
          <a:xfrm>
            <a:off x="4197600" y="3795120"/>
            <a:ext cx="1713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3. </a:t>
            </a:r>
            <a:endParaRPr lang="en-US" sz="1050" b="0" u="none" strike="noStrike">
              <a:solidFill>
                <a:srgbClr val="000000"/>
              </a:solidFill>
              <a:effectLst/>
              <a:uFillTx/>
              <a:latin typeface="Times New Roman"/>
            </a:endParaRPr>
          </a:p>
        </p:txBody>
      </p:sp>
      <p:sp>
        <p:nvSpPr>
          <p:cNvPr id="1014" name="文本框 1013"/>
          <p:cNvSpPr txBox="1"/>
          <p:nvPr/>
        </p:nvSpPr>
        <p:spPr>
          <a:xfrm>
            <a:off x="4367880" y="3790440"/>
            <a:ext cx="2012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设置训练参数（轮次、批次大小）</a:t>
            </a:r>
            <a:endParaRPr lang="en-US" sz="1050" b="0" u="none" strike="noStrike">
              <a:solidFill>
                <a:srgbClr val="000000"/>
              </a:solidFill>
              <a:effectLst/>
              <a:uFillTx/>
              <a:latin typeface="Times New Roman"/>
            </a:endParaRPr>
          </a:p>
        </p:txBody>
      </p:sp>
      <p:sp>
        <p:nvSpPr>
          <p:cNvPr id="1015" name="文本框 1014"/>
          <p:cNvSpPr txBox="1"/>
          <p:nvPr/>
        </p:nvSpPr>
        <p:spPr>
          <a:xfrm>
            <a:off x="4197600" y="4029120"/>
            <a:ext cx="1713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4. </a:t>
            </a:r>
            <a:endParaRPr lang="en-US" sz="1050" b="0" u="none" strike="noStrike">
              <a:solidFill>
                <a:srgbClr val="000000"/>
              </a:solidFill>
              <a:effectLst/>
              <a:uFillTx/>
              <a:latin typeface="Times New Roman"/>
            </a:endParaRPr>
          </a:p>
        </p:txBody>
      </p:sp>
      <p:sp>
        <p:nvSpPr>
          <p:cNvPr id="1016" name="文本框 1015"/>
          <p:cNvSpPr txBox="1"/>
          <p:nvPr/>
        </p:nvSpPr>
        <p:spPr>
          <a:xfrm>
            <a:off x="4367880" y="4024440"/>
            <a:ext cx="10735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微调基础语言模型</a:t>
            </a:r>
            <a:endParaRPr lang="en-US" sz="1050" b="0" u="none" strike="noStrike">
              <a:solidFill>
                <a:srgbClr val="000000"/>
              </a:solidFill>
              <a:effectLst/>
              <a:uFillTx/>
              <a:latin typeface="Times New Roman"/>
            </a:endParaRPr>
          </a:p>
        </p:txBody>
      </p:sp>
      <p:sp>
        <p:nvSpPr>
          <p:cNvPr id="1017" name="文本框 1016"/>
          <p:cNvSpPr txBox="1"/>
          <p:nvPr/>
        </p:nvSpPr>
        <p:spPr>
          <a:xfrm>
            <a:off x="4197600" y="4263120"/>
            <a:ext cx="1713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5. </a:t>
            </a:r>
            <a:endParaRPr lang="en-US" sz="1050" b="0" u="none" strike="noStrike">
              <a:solidFill>
                <a:srgbClr val="000000"/>
              </a:solidFill>
              <a:effectLst/>
              <a:uFillTx/>
              <a:latin typeface="Times New Roman"/>
            </a:endParaRPr>
          </a:p>
        </p:txBody>
      </p:sp>
      <p:sp>
        <p:nvSpPr>
          <p:cNvPr id="1018" name="文本框 1017"/>
          <p:cNvSpPr txBox="1"/>
          <p:nvPr/>
        </p:nvSpPr>
        <p:spPr>
          <a:xfrm>
            <a:off x="4367880" y="4258440"/>
            <a:ext cx="1878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保存优化后的模型用于邮件生成</a:t>
            </a:r>
            <a:endParaRPr lang="en-US" sz="1050" b="0" u="none" strike="noStrike">
              <a:solidFill>
                <a:srgbClr val="000000"/>
              </a:solidFill>
              <a:effectLst/>
              <a:uFillTx/>
              <a:latin typeface="Times New Roman"/>
            </a:endParaRPr>
          </a:p>
        </p:txBody>
      </p:sp>
      <p:sp>
        <p:nvSpPr>
          <p:cNvPr id="1019" name="文本框 1018"/>
          <p:cNvSpPr txBox="1"/>
          <p:nvPr/>
        </p:nvSpPr>
        <p:spPr>
          <a:xfrm>
            <a:off x="4066920" y="465912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模型训练示例代码</a:t>
            </a:r>
            <a:endParaRPr lang="en-US" sz="920" b="0" u="none" strike="noStrike">
              <a:solidFill>
                <a:srgbClr val="000000"/>
              </a:solidFill>
              <a:effectLst/>
              <a:uFillTx/>
              <a:latin typeface="Times New Roman"/>
            </a:endParaRPr>
          </a:p>
        </p:txBody>
      </p:sp>
      <p:sp>
        <p:nvSpPr>
          <p:cNvPr id="1020" name="文本框 1019"/>
          <p:cNvSpPr txBox="1"/>
          <p:nvPr/>
        </p:nvSpPr>
        <p:spPr>
          <a:xfrm>
            <a:off x="5002920" y="46630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021" name="文本框 1020"/>
          <p:cNvSpPr txBox="1"/>
          <p:nvPr/>
        </p:nvSpPr>
        <p:spPr>
          <a:xfrm>
            <a:off x="4167360" y="5000040"/>
            <a:ext cx="126828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trainer = Trainer(</a:t>
            </a:r>
            <a:endParaRPr lang="en-US" sz="920" b="0" u="none" strike="noStrike">
              <a:solidFill>
                <a:srgbClr val="000000"/>
              </a:solidFill>
              <a:effectLst/>
              <a:uFillTx/>
              <a:latin typeface="Times New Roman"/>
            </a:endParaRPr>
          </a:p>
        </p:txBody>
      </p:sp>
      <p:sp>
        <p:nvSpPr>
          <p:cNvPr id="1022" name="文本框 1021"/>
          <p:cNvSpPr txBox="1"/>
          <p:nvPr/>
        </p:nvSpPr>
        <p:spPr>
          <a:xfrm>
            <a:off x="4167360" y="5167440"/>
            <a:ext cx="98676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model=model,</a:t>
            </a:r>
            <a:endParaRPr lang="en-US" sz="920" b="0" u="none" strike="noStrike">
              <a:solidFill>
                <a:srgbClr val="000000"/>
              </a:solidFill>
              <a:effectLst/>
              <a:uFillTx/>
              <a:latin typeface="Times New Roman"/>
            </a:endParaRPr>
          </a:p>
        </p:txBody>
      </p:sp>
      <p:sp>
        <p:nvSpPr>
          <p:cNvPr id="1023" name="文本框 1022"/>
          <p:cNvSpPr txBox="1"/>
          <p:nvPr/>
        </p:nvSpPr>
        <p:spPr>
          <a:xfrm>
            <a:off x="4167360" y="5334480"/>
            <a:ext cx="14796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args=training_args,</a:t>
            </a:r>
            <a:endParaRPr lang="en-US" sz="920" b="0" u="none" strike="noStrike">
              <a:solidFill>
                <a:srgbClr val="000000"/>
              </a:solidFill>
              <a:effectLst/>
              <a:uFillTx/>
              <a:latin typeface="Times New Roman"/>
            </a:endParaRPr>
          </a:p>
        </p:txBody>
      </p:sp>
      <p:sp>
        <p:nvSpPr>
          <p:cNvPr id="1024" name="文本框 1023"/>
          <p:cNvSpPr txBox="1"/>
          <p:nvPr/>
        </p:nvSpPr>
        <p:spPr>
          <a:xfrm>
            <a:off x="4167360" y="5501520"/>
            <a:ext cx="21132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train_dataset=tokenized_data</a:t>
            </a:r>
            <a:endParaRPr lang="en-US" sz="920" b="0" u="none" strike="noStrike">
              <a:solidFill>
                <a:srgbClr val="000000"/>
              </a:solidFill>
              <a:effectLst/>
              <a:uFillTx/>
              <a:latin typeface="Times New Roman"/>
            </a:endParaRPr>
          </a:p>
        </p:txBody>
      </p:sp>
      <p:sp>
        <p:nvSpPr>
          <p:cNvPr id="1025" name="文本框 1024"/>
          <p:cNvSpPr txBox="1"/>
          <p:nvPr/>
        </p:nvSpPr>
        <p:spPr>
          <a:xfrm>
            <a:off x="4167360" y="5668560"/>
            <a:ext cx="11664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026" name="任意多边形: 形状 1025"/>
          <p:cNvSpPr/>
          <p:nvPr/>
        </p:nvSpPr>
        <p:spPr>
          <a:xfrm>
            <a:off x="7194960" y="1805040"/>
            <a:ext cx="3100680" cy="4446000"/>
          </a:xfrm>
          <a:custGeom>
            <a:avLst/>
            <a:gdLst/>
            <a:ahLst/>
            <a:cxnLst/>
            <a:rect l="0" t="0" r="r" b="b"/>
            <a:pathLst>
              <a:path w="8613" h="12350">
                <a:moveTo>
                  <a:pt x="0" y="12164"/>
                </a:moveTo>
                <a:lnTo>
                  <a:pt x="0" y="185"/>
                </a:lnTo>
                <a:cubicBezTo>
                  <a:pt x="0" y="173"/>
                  <a:pt x="1" y="161"/>
                  <a:pt x="4" y="149"/>
                </a:cubicBezTo>
                <a:cubicBezTo>
                  <a:pt x="6" y="137"/>
                  <a:pt x="9" y="125"/>
                  <a:pt x="14" y="114"/>
                </a:cubicBezTo>
                <a:cubicBezTo>
                  <a:pt x="19" y="103"/>
                  <a:pt x="24" y="92"/>
                  <a:pt x="31" y="82"/>
                </a:cubicBezTo>
                <a:cubicBezTo>
                  <a:pt x="38" y="72"/>
                  <a:pt x="46" y="63"/>
                  <a:pt x="54" y="54"/>
                </a:cubicBezTo>
                <a:cubicBezTo>
                  <a:pt x="63" y="45"/>
                  <a:pt x="72" y="38"/>
                  <a:pt x="82" y="31"/>
                </a:cubicBezTo>
                <a:cubicBezTo>
                  <a:pt x="93" y="24"/>
                  <a:pt x="103" y="18"/>
                  <a:pt x="115" y="14"/>
                </a:cubicBezTo>
                <a:cubicBezTo>
                  <a:pt x="126" y="9"/>
                  <a:pt x="137" y="5"/>
                  <a:pt x="149" y="3"/>
                </a:cubicBezTo>
                <a:cubicBezTo>
                  <a:pt x="161" y="1"/>
                  <a:pt x="173" y="0"/>
                  <a:pt x="186" y="0"/>
                </a:cubicBezTo>
                <a:lnTo>
                  <a:pt x="8427" y="0"/>
                </a:lnTo>
                <a:cubicBezTo>
                  <a:pt x="8439" y="0"/>
                  <a:pt x="8452" y="1"/>
                  <a:pt x="8464" y="3"/>
                </a:cubicBezTo>
                <a:cubicBezTo>
                  <a:pt x="8475" y="5"/>
                  <a:pt x="8487" y="9"/>
                  <a:pt x="8498" y="14"/>
                </a:cubicBezTo>
                <a:cubicBezTo>
                  <a:pt x="8510" y="18"/>
                  <a:pt x="8520" y="24"/>
                  <a:pt x="8530" y="31"/>
                </a:cubicBezTo>
                <a:cubicBezTo>
                  <a:pt x="8541" y="38"/>
                  <a:pt x="8550" y="45"/>
                  <a:pt x="8559" y="54"/>
                </a:cubicBezTo>
                <a:cubicBezTo>
                  <a:pt x="8567" y="63"/>
                  <a:pt x="8575" y="72"/>
                  <a:pt x="8582" y="82"/>
                </a:cubicBezTo>
                <a:cubicBezTo>
                  <a:pt x="8588" y="92"/>
                  <a:pt x="8594" y="103"/>
                  <a:pt x="8599" y="114"/>
                </a:cubicBezTo>
                <a:cubicBezTo>
                  <a:pt x="8604" y="125"/>
                  <a:pt x="8607" y="137"/>
                  <a:pt x="8609" y="149"/>
                </a:cubicBezTo>
                <a:cubicBezTo>
                  <a:pt x="8612" y="161"/>
                  <a:pt x="8613" y="173"/>
                  <a:pt x="8613" y="185"/>
                </a:cubicBezTo>
                <a:lnTo>
                  <a:pt x="8613" y="12164"/>
                </a:lnTo>
                <a:cubicBezTo>
                  <a:pt x="8613" y="12176"/>
                  <a:pt x="8612" y="12188"/>
                  <a:pt x="8609" y="12200"/>
                </a:cubicBezTo>
                <a:cubicBezTo>
                  <a:pt x="8607" y="12212"/>
                  <a:pt x="8604" y="12224"/>
                  <a:pt x="8599" y="12235"/>
                </a:cubicBezTo>
                <a:cubicBezTo>
                  <a:pt x="8594" y="12246"/>
                  <a:pt x="8588" y="12257"/>
                  <a:pt x="8582" y="12267"/>
                </a:cubicBezTo>
                <a:cubicBezTo>
                  <a:pt x="8575" y="12277"/>
                  <a:pt x="8567" y="12287"/>
                  <a:pt x="8559" y="12295"/>
                </a:cubicBezTo>
                <a:cubicBezTo>
                  <a:pt x="8550" y="12304"/>
                  <a:pt x="8541" y="12312"/>
                  <a:pt x="8530" y="12319"/>
                </a:cubicBezTo>
                <a:cubicBezTo>
                  <a:pt x="8520" y="12325"/>
                  <a:pt x="8510" y="12331"/>
                  <a:pt x="8498" y="12336"/>
                </a:cubicBezTo>
                <a:cubicBezTo>
                  <a:pt x="8487" y="12340"/>
                  <a:pt x="8475" y="12344"/>
                  <a:pt x="8464" y="12346"/>
                </a:cubicBezTo>
                <a:cubicBezTo>
                  <a:pt x="8452" y="12349"/>
                  <a:pt x="8439" y="12350"/>
                  <a:pt x="8427" y="12350"/>
                </a:cubicBezTo>
                <a:lnTo>
                  <a:pt x="186" y="12350"/>
                </a:lnTo>
                <a:cubicBezTo>
                  <a:pt x="173" y="12350"/>
                  <a:pt x="161" y="12349"/>
                  <a:pt x="149" y="12346"/>
                </a:cubicBezTo>
                <a:cubicBezTo>
                  <a:pt x="137" y="12344"/>
                  <a:pt x="126" y="12340"/>
                  <a:pt x="115" y="12336"/>
                </a:cubicBezTo>
                <a:cubicBezTo>
                  <a:pt x="103" y="12331"/>
                  <a:pt x="93" y="12325"/>
                  <a:pt x="82" y="12319"/>
                </a:cubicBezTo>
                <a:cubicBezTo>
                  <a:pt x="72" y="12312"/>
                  <a:pt x="63" y="12304"/>
                  <a:pt x="54" y="12295"/>
                </a:cubicBezTo>
                <a:cubicBezTo>
                  <a:pt x="46" y="12287"/>
                  <a:pt x="38" y="12277"/>
                  <a:pt x="31" y="12267"/>
                </a:cubicBezTo>
                <a:cubicBezTo>
                  <a:pt x="24" y="12257"/>
                  <a:pt x="19" y="12246"/>
                  <a:pt x="14" y="12235"/>
                </a:cubicBezTo>
                <a:cubicBezTo>
                  <a:pt x="9" y="12224"/>
                  <a:pt x="6" y="12212"/>
                  <a:pt x="4" y="12200"/>
                </a:cubicBezTo>
                <a:cubicBezTo>
                  <a:pt x="1" y="12188"/>
                  <a:pt x="0" y="12176"/>
                  <a:pt x="0" y="12164"/>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27" name="任意多边形: 形状 1026"/>
          <p:cNvSpPr/>
          <p:nvPr/>
        </p:nvSpPr>
        <p:spPr>
          <a:xfrm>
            <a:off x="7378920" y="2373120"/>
            <a:ext cx="2749680" cy="1103400"/>
          </a:xfrm>
          <a:custGeom>
            <a:avLst/>
            <a:gdLst/>
            <a:ahLst/>
            <a:cxnLst/>
            <a:rect l="0" t="0" r="r" b="b"/>
            <a:pathLst>
              <a:path w="7638" h="3065">
                <a:moveTo>
                  <a:pt x="0" y="2972"/>
                </a:moveTo>
                <a:lnTo>
                  <a:pt x="0" y="93"/>
                </a:lnTo>
                <a:cubicBezTo>
                  <a:pt x="0" y="81"/>
                  <a:pt x="1" y="69"/>
                  <a:pt x="3" y="57"/>
                </a:cubicBezTo>
                <a:cubicBezTo>
                  <a:pt x="6" y="46"/>
                  <a:pt x="9" y="36"/>
                  <a:pt x="13" y="27"/>
                </a:cubicBezTo>
                <a:cubicBezTo>
                  <a:pt x="18" y="18"/>
                  <a:pt x="23" y="12"/>
                  <a:pt x="28" y="7"/>
                </a:cubicBezTo>
                <a:cubicBezTo>
                  <a:pt x="34" y="2"/>
                  <a:pt x="40" y="0"/>
                  <a:pt x="46" y="0"/>
                </a:cubicBezTo>
                <a:lnTo>
                  <a:pt x="7545" y="0"/>
                </a:lnTo>
                <a:cubicBezTo>
                  <a:pt x="7557" y="0"/>
                  <a:pt x="7569" y="2"/>
                  <a:pt x="7580" y="7"/>
                </a:cubicBezTo>
                <a:cubicBezTo>
                  <a:pt x="7592" y="12"/>
                  <a:pt x="7602" y="18"/>
                  <a:pt x="7611" y="27"/>
                </a:cubicBezTo>
                <a:cubicBezTo>
                  <a:pt x="7619" y="36"/>
                  <a:pt x="7626" y="46"/>
                  <a:pt x="7631" y="57"/>
                </a:cubicBezTo>
                <a:cubicBezTo>
                  <a:pt x="7635" y="69"/>
                  <a:pt x="7638" y="81"/>
                  <a:pt x="7638" y="93"/>
                </a:cubicBezTo>
                <a:lnTo>
                  <a:pt x="7638" y="2972"/>
                </a:lnTo>
                <a:cubicBezTo>
                  <a:pt x="7638" y="2985"/>
                  <a:pt x="7635" y="2996"/>
                  <a:pt x="7631" y="3008"/>
                </a:cubicBezTo>
                <a:cubicBezTo>
                  <a:pt x="7626" y="3019"/>
                  <a:pt x="7619" y="3029"/>
                  <a:pt x="7611" y="3038"/>
                </a:cubicBezTo>
                <a:cubicBezTo>
                  <a:pt x="7602" y="3047"/>
                  <a:pt x="7592" y="3053"/>
                  <a:pt x="7580" y="3058"/>
                </a:cubicBezTo>
                <a:cubicBezTo>
                  <a:pt x="7569" y="3063"/>
                  <a:pt x="7557" y="3065"/>
                  <a:pt x="7545" y="3065"/>
                </a:cubicBezTo>
                <a:lnTo>
                  <a:pt x="46" y="3065"/>
                </a:lnTo>
                <a:cubicBezTo>
                  <a:pt x="40" y="3065"/>
                  <a:pt x="34" y="3063"/>
                  <a:pt x="28" y="3058"/>
                </a:cubicBezTo>
                <a:cubicBezTo>
                  <a:pt x="23" y="3053"/>
                  <a:pt x="18" y="3047"/>
                  <a:pt x="13" y="3038"/>
                </a:cubicBezTo>
                <a:cubicBezTo>
                  <a:pt x="9" y="3029"/>
                  <a:pt x="6" y="3019"/>
                  <a:pt x="3" y="3008"/>
                </a:cubicBezTo>
                <a:cubicBezTo>
                  <a:pt x="1" y="2996"/>
                  <a:pt x="0" y="2985"/>
                  <a:pt x="0" y="2972"/>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28" name="任意多边形: 形状 1027"/>
          <p:cNvSpPr/>
          <p:nvPr/>
        </p:nvSpPr>
        <p:spPr>
          <a:xfrm>
            <a:off x="7362000" y="2373120"/>
            <a:ext cx="33840" cy="1103400"/>
          </a:xfrm>
          <a:custGeom>
            <a:avLst/>
            <a:gdLst/>
            <a:ahLst/>
            <a:cxnLst/>
            <a:rect l="0" t="0" r="r" b="b"/>
            <a:pathLst>
              <a:path w="94" h="3065">
                <a:moveTo>
                  <a:pt x="0" y="0"/>
                </a:moveTo>
                <a:lnTo>
                  <a:pt x="94" y="0"/>
                </a:lnTo>
                <a:lnTo>
                  <a:pt x="94" y="3065"/>
                </a:lnTo>
                <a:lnTo>
                  <a:pt x="0" y="306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29" name="任意多边形: 形状 1028"/>
          <p:cNvSpPr/>
          <p:nvPr/>
        </p:nvSpPr>
        <p:spPr>
          <a:xfrm>
            <a:off x="7366320" y="3614040"/>
            <a:ext cx="2757960" cy="1713600"/>
          </a:xfrm>
          <a:custGeom>
            <a:avLst/>
            <a:gdLst/>
            <a:ahLst/>
            <a:cxnLst/>
            <a:rect l="0" t="0" r="r" b="b"/>
            <a:pathLst>
              <a:path w="7661" h="4760">
                <a:moveTo>
                  <a:pt x="0" y="4586"/>
                </a:moveTo>
                <a:lnTo>
                  <a:pt x="0" y="174"/>
                </a:lnTo>
                <a:cubicBezTo>
                  <a:pt x="0" y="163"/>
                  <a:pt x="1" y="151"/>
                  <a:pt x="3" y="140"/>
                </a:cubicBezTo>
                <a:cubicBezTo>
                  <a:pt x="5" y="129"/>
                  <a:pt x="9" y="118"/>
                  <a:pt x="13" y="108"/>
                </a:cubicBezTo>
                <a:cubicBezTo>
                  <a:pt x="17" y="97"/>
                  <a:pt x="23" y="87"/>
                  <a:pt x="29" y="78"/>
                </a:cubicBezTo>
                <a:cubicBezTo>
                  <a:pt x="36" y="68"/>
                  <a:pt x="43" y="59"/>
                  <a:pt x="51" y="51"/>
                </a:cubicBezTo>
                <a:cubicBezTo>
                  <a:pt x="59" y="43"/>
                  <a:pt x="68" y="36"/>
                  <a:pt x="77" y="29"/>
                </a:cubicBezTo>
                <a:cubicBezTo>
                  <a:pt x="87" y="23"/>
                  <a:pt x="97" y="18"/>
                  <a:pt x="107" y="13"/>
                </a:cubicBezTo>
                <a:cubicBezTo>
                  <a:pt x="118" y="9"/>
                  <a:pt x="129" y="6"/>
                  <a:pt x="140" y="3"/>
                </a:cubicBezTo>
                <a:cubicBezTo>
                  <a:pt x="151" y="1"/>
                  <a:pt x="162" y="0"/>
                  <a:pt x="174" y="0"/>
                </a:cubicBezTo>
                <a:lnTo>
                  <a:pt x="7487" y="0"/>
                </a:lnTo>
                <a:cubicBezTo>
                  <a:pt x="7498" y="0"/>
                  <a:pt x="7510" y="1"/>
                  <a:pt x="7521" y="3"/>
                </a:cubicBezTo>
                <a:cubicBezTo>
                  <a:pt x="7532" y="6"/>
                  <a:pt x="7543" y="9"/>
                  <a:pt x="7554" y="13"/>
                </a:cubicBezTo>
                <a:cubicBezTo>
                  <a:pt x="7564" y="18"/>
                  <a:pt x="7574" y="23"/>
                  <a:pt x="7584" y="29"/>
                </a:cubicBezTo>
                <a:cubicBezTo>
                  <a:pt x="7593" y="36"/>
                  <a:pt x="7602" y="43"/>
                  <a:pt x="7610" y="51"/>
                </a:cubicBezTo>
                <a:cubicBezTo>
                  <a:pt x="7618" y="59"/>
                  <a:pt x="7625" y="68"/>
                  <a:pt x="7632" y="78"/>
                </a:cubicBezTo>
                <a:cubicBezTo>
                  <a:pt x="7638" y="87"/>
                  <a:pt x="7643" y="97"/>
                  <a:pt x="7648" y="108"/>
                </a:cubicBezTo>
                <a:cubicBezTo>
                  <a:pt x="7652" y="118"/>
                  <a:pt x="7656" y="129"/>
                  <a:pt x="7658" y="140"/>
                </a:cubicBezTo>
                <a:cubicBezTo>
                  <a:pt x="7660" y="151"/>
                  <a:pt x="7661" y="163"/>
                  <a:pt x="7661" y="174"/>
                </a:cubicBezTo>
                <a:lnTo>
                  <a:pt x="7661" y="4586"/>
                </a:lnTo>
                <a:cubicBezTo>
                  <a:pt x="7661" y="4597"/>
                  <a:pt x="7660" y="4608"/>
                  <a:pt x="7658" y="4620"/>
                </a:cubicBezTo>
                <a:cubicBezTo>
                  <a:pt x="7656" y="4631"/>
                  <a:pt x="7652" y="4642"/>
                  <a:pt x="7648" y="4652"/>
                </a:cubicBezTo>
                <a:cubicBezTo>
                  <a:pt x="7643" y="4663"/>
                  <a:pt x="7638" y="4673"/>
                  <a:pt x="7632" y="4682"/>
                </a:cubicBezTo>
                <a:cubicBezTo>
                  <a:pt x="7625" y="4692"/>
                  <a:pt x="7618" y="4701"/>
                  <a:pt x="7610" y="4709"/>
                </a:cubicBezTo>
                <a:cubicBezTo>
                  <a:pt x="7602" y="4717"/>
                  <a:pt x="7593" y="4724"/>
                  <a:pt x="7584" y="4730"/>
                </a:cubicBezTo>
                <a:cubicBezTo>
                  <a:pt x="7574" y="4737"/>
                  <a:pt x="7564" y="4742"/>
                  <a:pt x="7554" y="4747"/>
                </a:cubicBezTo>
                <a:cubicBezTo>
                  <a:pt x="7543" y="4751"/>
                  <a:pt x="7532" y="4754"/>
                  <a:pt x="7521" y="4756"/>
                </a:cubicBezTo>
                <a:cubicBezTo>
                  <a:pt x="7510" y="4759"/>
                  <a:pt x="7498" y="4760"/>
                  <a:pt x="7487" y="4760"/>
                </a:cubicBezTo>
                <a:lnTo>
                  <a:pt x="174" y="4760"/>
                </a:lnTo>
                <a:cubicBezTo>
                  <a:pt x="162" y="4760"/>
                  <a:pt x="151" y="4759"/>
                  <a:pt x="140" y="4756"/>
                </a:cubicBezTo>
                <a:cubicBezTo>
                  <a:pt x="129" y="4754"/>
                  <a:pt x="118" y="4751"/>
                  <a:pt x="107" y="4747"/>
                </a:cubicBezTo>
                <a:cubicBezTo>
                  <a:pt x="97" y="4742"/>
                  <a:pt x="87" y="4737"/>
                  <a:pt x="77" y="4730"/>
                </a:cubicBezTo>
                <a:cubicBezTo>
                  <a:pt x="68" y="4724"/>
                  <a:pt x="59" y="4717"/>
                  <a:pt x="51" y="4709"/>
                </a:cubicBezTo>
                <a:cubicBezTo>
                  <a:pt x="43" y="4701"/>
                  <a:pt x="35" y="4692"/>
                  <a:pt x="29" y="4682"/>
                </a:cubicBezTo>
                <a:cubicBezTo>
                  <a:pt x="23" y="4673"/>
                  <a:pt x="17" y="4663"/>
                  <a:pt x="13" y="4652"/>
                </a:cubicBezTo>
                <a:cubicBezTo>
                  <a:pt x="9" y="4642"/>
                  <a:pt x="5" y="4631"/>
                  <a:pt x="3" y="4620"/>
                </a:cubicBezTo>
                <a:cubicBezTo>
                  <a:pt x="1" y="4608"/>
                  <a:pt x="0" y="4597"/>
                  <a:pt x="0" y="4586"/>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30" name="任意多边形: 形状 1029"/>
          <p:cNvSpPr/>
          <p:nvPr/>
        </p:nvSpPr>
        <p:spPr>
          <a:xfrm>
            <a:off x="7366320" y="3614040"/>
            <a:ext cx="2757960" cy="1713600"/>
          </a:xfrm>
          <a:custGeom>
            <a:avLst/>
            <a:gdLst/>
            <a:ahLst/>
            <a:cxnLst/>
            <a:rect l="0" t="0" r="r" b="b"/>
            <a:pathLst>
              <a:path w="7661" h="4760" fill="none">
                <a:moveTo>
                  <a:pt x="0" y="4586"/>
                </a:moveTo>
                <a:lnTo>
                  <a:pt x="0" y="174"/>
                </a:lnTo>
                <a:cubicBezTo>
                  <a:pt x="0" y="163"/>
                  <a:pt x="1" y="151"/>
                  <a:pt x="3" y="140"/>
                </a:cubicBezTo>
                <a:cubicBezTo>
                  <a:pt x="5" y="129"/>
                  <a:pt x="9" y="118"/>
                  <a:pt x="13" y="108"/>
                </a:cubicBezTo>
                <a:cubicBezTo>
                  <a:pt x="17" y="97"/>
                  <a:pt x="23" y="87"/>
                  <a:pt x="29" y="78"/>
                </a:cubicBezTo>
                <a:cubicBezTo>
                  <a:pt x="36" y="68"/>
                  <a:pt x="43" y="59"/>
                  <a:pt x="51" y="51"/>
                </a:cubicBezTo>
                <a:cubicBezTo>
                  <a:pt x="59" y="43"/>
                  <a:pt x="68" y="36"/>
                  <a:pt x="77" y="29"/>
                </a:cubicBezTo>
                <a:cubicBezTo>
                  <a:pt x="87" y="23"/>
                  <a:pt x="97" y="18"/>
                  <a:pt x="107" y="13"/>
                </a:cubicBezTo>
                <a:cubicBezTo>
                  <a:pt x="118" y="9"/>
                  <a:pt x="129" y="6"/>
                  <a:pt x="140" y="3"/>
                </a:cubicBezTo>
                <a:cubicBezTo>
                  <a:pt x="151" y="1"/>
                  <a:pt x="162" y="0"/>
                  <a:pt x="174" y="0"/>
                </a:cubicBezTo>
                <a:lnTo>
                  <a:pt x="7487" y="0"/>
                </a:lnTo>
                <a:cubicBezTo>
                  <a:pt x="7498" y="0"/>
                  <a:pt x="7510" y="1"/>
                  <a:pt x="7521" y="3"/>
                </a:cubicBezTo>
                <a:cubicBezTo>
                  <a:pt x="7532" y="6"/>
                  <a:pt x="7543" y="9"/>
                  <a:pt x="7554" y="13"/>
                </a:cubicBezTo>
                <a:cubicBezTo>
                  <a:pt x="7564" y="18"/>
                  <a:pt x="7574" y="23"/>
                  <a:pt x="7584" y="29"/>
                </a:cubicBezTo>
                <a:cubicBezTo>
                  <a:pt x="7593" y="36"/>
                  <a:pt x="7602" y="43"/>
                  <a:pt x="7610" y="51"/>
                </a:cubicBezTo>
                <a:cubicBezTo>
                  <a:pt x="7618" y="59"/>
                  <a:pt x="7625" y="68"/>
                  <a:pt x="7632" y="78"/>
                </a:cubicBezTo>
                <a:cubicBezTo>
                  <a:pt x="7638" y="87"/>
                  <a:pt x="7643" y="97"/>
                  <a:pt x="7648" y="108"/>
                </a:cubicBezTo>
                <a:cubicBezTo>
                  <a:pt x="7652" y="118"/>
                  <a:pt x="7656" y="129"/>
                  <a:pt x="7658" y="140"/>
                </a:cubicBezTo>
                <a:cubicBezTo>
                  <a:pt x="7660" y="151"/>
                  <a:pt x="7661" y="163"/>
                  <a:pt x="7661" y="174"/>
                </a:cubicBezTo>
                <a:lnTo>
                  <a:pt x="7661" y="4586"/>
                </a:lnTo>
                <a:cubicBezTo>
                  <a:pt x="7661" y="4597"/>
                  <a:pt x="7660" y="4608"/>
                  <a:pt x="7658" y="4620"/>
                </a:cubicBezTo>
                <a:cubicBezTo>
                  <a:pt x="7656" y="4631"/>
                  <a:pt x="7652" y="4642"/>
                  <a:pt x="7648" y="4652"/>
                </a:cubicBezTo>
                <a:cubicBezTo>
                  <a:pt x="7643" y="4663"/>
                  <a:pt x="7638" y="4673"/>
                  <a:pt x="7632" y="4682"/>
                </a:cubicBezTo>
                <a:cubicBezTo>
                  <a:pt x="7625" y="4692"/>
                  <a:pt x="7618" y="4701"/>
                  <a:pt x="7610" y="4709"/>
                </a:cubicBezTo>
                <a:cubicBezTo>
                  <a:pt x="7602" y="4717"/>
                  <a:pt x="7593" y="4724"/>
                  <a:pt x="7584" y="4730"/>
                </a:cubicBezTo>
                <a:cubicBezTo>
                  <a:pt x="7574" y="4737"/>
                  <a:pt x="7564" y="4742"/>
                  <a:pt x="7554" y="4747"/>
                </a:cubicBezTo>
                <a:cubicBezTo>
                  <a:pt x="7543" y="4751"/>
                  <a:pt x="7532" y="4754"/>
                  <a:pt x="7521" y="4756"/>
                </a:cubicBezTo>
                <a:cubicBezTo>
                  <a:pt x="7510" y="4759"/>
                  <a:pt x="7498" y="4760"/>
                  <a:pt x="7487" y="4760"/>
                </a:cubicBezTo>
                <a:lnTo>
                  <a:pt x="174" y="4760"/>
                </a:lnTo>
                <a:cubicBezTo>
                  <a:pt x="162" y="4760"/>
                  <a:pt x="151" y="4759"/>
                  <a:pt x="140" y="4756"/>
                </a:cubicBezTo>
                <a:cubicBezTo>
                  <a:pt x="129" y="4754"/>
                  <a:pt x="118" y="4751"/>
                  <a:pt x="107" y="4747"/>
                </a:cubicBezTo>
                <a:cubicBezTo>
                  <a:pt x="97" y="4742"/>
                  <a:pt x="87" y="4737"/>
                  <a:pt x="77" y="4730"/>
                </a:cubicBezTo>
                <a:cubicBezTo>
                  <a:pt x="68" y="4724"/>
                  <a:pt x="59" y="4717"/>
                  <a:pt x="51" y="4709"/>
                </a:cubicBezTo>
                <a:cubicBezTo>
                  <a:pt x="43" y="4701"/>
                  <a:pt x="35" y="4692"/>
                  <a:pt x="29" y="4682"/>
                </a:cubicBezTo>
                <a:cubicBezTo>
                  <a:pt x="23" y="4673"/>
                  <a:pt x="17" y="4663"/>
                  <a:pt x="13" y="4652"/>
                </a:cubicBezTo>
                <a:cubicBezTo>
                  <a:pt x="9" y="4642"/>
                  <a:pt x="5" y="4631"/>
                  <a:pt x="3" y="4620"/>
                </a:cubicBezTo>
                <a:cubicBezTo>
                  <a:pt x="1" y="4608"/>
                  <a:pt x="0" y="4597"/>
                  <a:pt x="0" y="4586"/>
                </a:cubicBezTo>
              </a:path>
            </a:pathLst>
          </a:custGeom>
          <a:ln w="8280">
            <a:solidFill>
              <a:srgbClr val="4B5563"/>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pic>
        <p:nvPicPr>
          <p:cNvPr id="1031" name="图片 1030"/>
          <p:cNvPicPr/>
          <p:nvPr/>
        </p:nvPicPr>
        <p:blipFill>
          <a:blip r:embed="rId14"/>
          <a:stretch/>
        </p:blipFill>
        <p:spPr>
          <a:xfrm>
            <a:off x="7362360" y="2005560"/>
            <a:ext cx="200160" cy="200160"/>
          </a:xfrm>
          <a:prstGeom prst="rect">
            <a:avLst/>
          </a:prstGeom>
          <a:noFill/>
          <a:ln w="0">
            <a:noFill/>
          </a:ln>
        </p:spPr>
      </p:pic>
      <p:sp>
        <p:nvSpPr>
          <p:cNvPr id="1032" name="文本框 1031"/>
          <p:cNvSpPr txBox="1"/>
          <p:nvPr/>
        </p:nvSpPr>
        <p:spPr>
          <a:xfrm>
            <a:off x="4167360" y="5835960"/>
            <a:ext cx="105696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trainer.train()</a:t>
            </a:r>
            <a:endParaRPr lang="en-US" sz="920" b="0" u="none" strike="noStrike">
              <a:solidFill>
                <a:srgbClr val="000000"/>
              </a:solidFill>
              <a:effectLst/>
              <a:uFillTx/>
              <a:latin typeface="Times New Roman"/>
            </a:endParaRPr>
          </a:p>
        </p:txBody>
      </p:sp>
      <p:sp>
        <p:nvSpPr>
          <p:cNvPr id="1033" name="文本框 1032"/>
          <p:cNvSpPr txBox="1"/>
          <p:nvPr/>
        </p:nvSpPr>
        <p:spPr>
          <a:xfrm>
            <a:off x="7665840" y="1979640"/>
            <a:ext cx="100656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个性化实现</a:t>
            </a:r>
            <a:endParaRPr lang="en-US" sz="1580" b="0" u="none" strike="noStrike">
              <a:solidFill>
                <a:srgbClr val="000000"/>
              </a:solidFill>
              <a:effectLst/>
              <a:uFillTx/>
              <a:latin typeface="Times New Roman"/>
            </a:endParaRPr>
          </a:p>
        </p:txBody>
      </p:sp>
      <p:sp>
        <p:nvSpPr>
          <p:cNvPr id="1034" name="文本框 1033"/>
          <p:cNvSpPr txBox="1"/>
          <p:nvPr/>
        </p:nvSpPr>
        <p:spPr>
          <a:xfrm>
            <a:off x="7498800" y="249588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模型应用效果</a:t>
            </a:r>
            <a:endParaRPr lang="en-US" sz="1180" b="0" u="none" strike="noStrike">
              <a:solidFill>
                <a:srgbClr val="000000"/>
              </a:solidFill>
              <a:effectLst/>
              <a:uFillTx/>
              <a:latin typeface="Times New Roman"/>
            </a:endParaRPr>
          </a:p>
        </p:txBody>
      </p:sp>
      <p:sp>
        <p:nvSpPr>
          <p:cNvPr id="1035" name="文本框 1034"/>
          <p:cNvSpPr txBox="1"/>
          <p:nvPr/>
        </p:nvSpPr>
        <p:spPr>
          <a:xfrm>
            <a:off x="7498800" y="2787840"/>
            <a:ext cx="2414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系统能够根据用户的语言习惯生成符合个</a:t>
            </a:r>
            <a:endParaRPr lang="en-US" sz="1050" b="0" u="none" strike="noStrike">
              <a:solidFill>
                <a:srgbClr val="000000"/>
              </a:solidFill>
              <a:effectLst/>
              <a:uFillTx/>
              <a:latin typeface="Times New Roman"/>
            </a:endParaRPr>
          </a:p>
        </p:txBody>
      </p:sp>
      <p:sp>
        <p:nvSpPr>
          <p:cNvPr id="1036" name="文本框 1035"/>
          <p:cNvSpPr txBox="1"/>
          <p:nvPr/>
        </p:nvSpPr>
        <p:spPr>
          <a:xfrm>
            <a:off x="7498800" y="2988360"/>
            <a:ext cx="2414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人风格的邮件内容，提升邮件的自然性和</a:t>
            </a:r>
            <a:endParaRPr lang="en-US" sz="1050" b="0" u="none" strike="noStrike">
              <a:solidFill>
                <a:srgbClr val="000000"/>
              </a:solidFill>
              <a:effectLst/>
              <a:uFillTx/>
              <a:latin typeface="Times New Roman"/>
            </a:endParaRPr>
          </a:p>
        </p:txBody>
      </p:sp>
      <p:pic>
        <p:nvPicPr>
          <p:cNvPr id="1037" name="图片 1036"/>
          <p:cNvPicPr/>
          <p:nvPr/>
        </p:nvPicPr>
        <p:blipFill>
          <a:blip r:embed="rId15"/>
          <a:stretch/>
        </p:blipFill>
        <p:spPr>
          <a:xfrm>
            <a:off x="7470720" y="3760560"/>
            <a:ext cx="150120" cy="150120"/>
          </a:xfrm>
          <a:prstGeom prst="rect">
            <a:avLst/>
          </a:prstGeom>
          <a:noFill/>
          <a:ln w="0">
            <a:noFill/>
          </a:ln>
        </p:spPr>
      </p:pic>
      <p:sp>
        <p:nvSpPr>
          <p:cNvPr id="1038" name="文本框 1037"/>
          <p:cNvSpPr txBox="1"/>
          <p:nvPr/>
        </p:nvSpPr>
        <p:spPr>
          <a:xfrm>
            <a:off x="7498800" y="3188880"/>
            <a:ext cx="671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个性化程度</a:t>
            </a:r>
            <a:endParaRPr lang="en-US" sz="1050" b="0" u="none" strike="noStrike">
              <a:solidFill>
                <a:srgbClr val="000000"/>
              </a:solidFill>
              <a:effectLst/>
              <a:uFillTx/>
              <a:latin typeface="Times New Roman"/>
            </a:endParaRPr>
          </a:p>
        </p:txBody>
      </p:sp>
      <p:sp>
        <p:nvSpPr>
          <p:cNvPr id="1039" name="文本框 1038"/>
          <p:cNvSpPr txBox="1"/>
          <p:nvPr/>
        </p:nvSpPr>
        <p:spPr>
          <a:xfrm>
            <a:off x="7691040" y="374112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邮件示例</a:t>
            </a:r>
            <a:endParaRPr lang="en-US" sz="1180" b="0" u="none" strike="noStrike">
              <a:solidFill>
                <a:srgbClr val="000000"/>
              </a:solidFill>
              <a:effectLst/>
              <a:uFillTx/>
              <a:latin typeface="Times New Roman"/>
            </a:endParaRPr>
          </a:p>
        </p:txBody>
      </p:sp>
      <p:sp>
        <p:nvSpPr>
          <p:cNvPr id="1040" name="文本框 1039"/>
          <p:cNvSpPr txBox="1"/>
          <p:nvPr/>
        </p:nvSpPr>
        <p:spPr>
          <a:xfrm>
            <a:off x="7506000" y="4032720"/>
            <a:ext cx="960840" cy="174240"/>
          </a:xfrm>
          <a:prstGeom prst="rect">
            <a:avLst/>
          </a:prstGeom>
          <a:noFill/>
          <a:ln w="0">
            <a:noFill/>
          </a:ln>
        </p:spPr>
        <p:txBody>
          <a:bodyPr wrap="none" lIns="0" tIns="0" rIns="0" bIns="0" anchor="t">
            <a:spAutoFit/>
          </a:bodyPr>
          <a:lstStyle/>
          <a:p>
            <a:r>
              <a:rPr lang="zh-CN" sz="1090" b="0" u="none" strike="noStrike">
                <a:solidFill>
                  <a:srgbClr val="D1D5DB"/>
                </a:solidFill>
                <a:effectLst/>
                <a:uFillTx/>
                <a:latin typeface="WenQuanYiZenHei"/>
                <a:ea typeface="WenQuanYiZenHei"/>
              </a:rPr>
              <a:t>尊敬的李先生，</a:t>
            </a:r>
            <a:endParaRPr lang="en-US" sz="1090" b="0" u="none" strike="noStrike">
              <a:solidFill>
                <a:srgbClr val="000000"/>
              </a:solidFill>
              <a:effectLst/>
              <a:uFillTx/>
              <a:latin typeface="Times New Roman"/>
            </a:endParaRPr>
          </a:p>
        </p:txBody>
      </p:sp>
      <p:sp>
        <p:nvSpPr>
          <p:cNvPr id="1041" name="文本框 1040"/>
          <p:cNvSpPr txBox="1"/>
          <p:nvPr/>
        </p:nvSpPr>
        <p:spPr>
          <a:xfrm>
            <a:off x="7506000" y="4233600"/>
            <a:ext cx="1372320" cy="174240"/>
          </a:xfrm>
          <a:prstGeom prst="rect">
            <a:avLst/>
          </a:prstGeom>
          <a:noFill/>
          <a:ln w="0">
            <a:noFill/>
          </a:ln>
        </p:spPr>
        <p:txBody>
          <a:bodyPr wrap="none" lIns="0" tIns="0" rIns="0" bIns="0" anchor="t">
            <a:spAutoFit/>
          </a:bodyPr>
          <a:lstStyle/>
          <a:p>
            <a:r>
              <a:rPr lang="zh-CN" sz="1090" b="0" u="none" strike="noStrike">
                <a:solidFill>
                  <a:srgbClr val="D1D5DB"/>
                </a:solidFill>
                <a:effectLst/>
                <a:uFillTx/>
                <a:latin typeface="WenQuanYiZenHei"/>
                <a:ea typeface="WenQuanYiZenHei"/>
              </a:rPr>
              <a:t>感谢您的支持与信任。</a:t>
            </a:r>
            <a:endParaRPr lang="en-US" sz="1090" b="0" u="none" strike="noStrike">
              <a:solidFill>
                <a:srgbClr val="000000"/>
              </a:solidFill>
              <a:effectLst/>
              <a:uFillTx/>
              <a:latin typeface="Times New Roman"/>
            </a:endParaRPr>
          </a:p>
        </p:txBody>
      </p:sp>
      <p:sp>
        <p:nvSpPr>
          <p:cNvPr id="1042" name="文本框 1041"/>
          <p:cNvSpPr txBox="1"/>
          <p:nvPr/>
        </p:nvSpPr>
        <p:spPr>
          <a:xfrm>
            <a:off x="7506000" y="4434120"/>
            <a:ext cx="2606760" cy="174240"/>
          </a:xfrm>
          <a:prstGeom prst="rect">
            <a:avLst/>
          </a:prstGeom>
          <a:noFill/>
          <a:ln w="0">
            <a:noFill/>
          </a:ln>
        </p:spPr>
        <p:txBody>
          <a:bodyPr wrap="none" lIns="0" tIns="0" rIns="0" bIns="0" anchor="t">
            <a:spAutoFit/>
          </a:bodyPr>
          <a:lstStyle/>
          <a:p>
            <a:r>
              <a:rPr lang="zh-CN" sz="1090" b="0" u="none" strike="noStrike">
                <a:solidFill>
                  <a:srgbClr val="D1D5DB"/>
                </a:solidFill>
                <a:effectLst/>
                <a:uFillTx/>
                <a:latin typeface="WenQuanYiZenHei"/>
                <a:ea typeface="WenQuanYiZenHei"/>
              </a:rPr>
              <a:t>希望这封邮件能找到您一切顺利。项目的最</a:t>
            </a:r>
            <a:endParaRPr lang="en-US" sz="1090" b="0" u="none" strike="noStrike">
              <a:solidFill>
                <a:srgbClr val="000000"/>
              </a:solidFill>
              <a:effectLst/>
              <a:uFillTx/>
              <a:latin typeface="Times New Roman"/>
            </a:endParaRPr>
          </a:p>
        </p:txBody>
      </p:sp>
      <p:sp>
        <p:nvSpPr>
          <p:cNvPr id="1043" name="文本框 1042"/>
          <p:cNvSpPr txBox="1"/>
          <p:nvPr/>
        </p:nvSpPr>
        <p:spPr>
          <a:xfrm>
            <a:off x="7506000" y="4634640"/>
            <a:ext cx="2606760" cy="174240"/>
          </a:xfrm>
          <a:prstGeom prst="rect">
            <a:avLst/>
          </a:prstGeom>
          <a:noFill/>
          <a:ln w="0">
            <a:noFill/>
          </a:ln>
        </p:spPr>
        <p:txBody>
          <a:bodyPr wrap="none" lIns="0" tIns="0" rIns="0" bIns="0" anchor="t">
            <a:spAutoFit/>
          </a:bodyPr>
          <a:lstStyle/>
          <a:p>
            <a:r>
              <a:rPr lang="zh-CN" sz="1090" b="0" u="none" strike="noStrike">
                <a:solidFill>
                  <a:srgbClr val="D1D5DB"/>
                </a:solidFill>
                <a:effectLst/>
                <a:uFillTx/>
                <a:latin typeface="WenQuanYiZenHei"/>
                <a:ea typeface="WenQuanYiZenHei"/>
              </a:rPr>
              <a:t>新进展正在顺利进行中，我们将尽快更新。</a:t>
            </a:r>
            <a:endParaRPr lang="en-US" sz="1090" b="0" u="none" strike="noStrike">
              <a:solidFill>
                <a:srgbClr val="000000"/>
              </a:solidFill>
              <a:effectLst/>
              <a:uFillTx/>
              <a:latin typeface="Times New Roman"/>
            </a:endParaRPr>
          </a:p>
        </p:txBody>
      </p:sp>
      <p:sp>
        <p:nvSpPr>
          <p:cNvPr id="1044" name="文本框 1043"/>
          <p:cNvSpPr txBox="1"/>
          <p:nvPr/>
        </p:nvSpPr>
        <p:spPr>
          <a:xfrm>
            <a:off x="7506000" y="4835160"/>
            <a:ext cx="412200" cy="174240"/>
          </a:xfrm>
          <a:prstGeom prst="rect">
            <a:avLst/>
          </a:prstGeom>
          <a:noFill/>
          <a:ln w="0">
            <a:noFill/>
          </a:ln>
        </p:spPr>
        <p:txBody>
          <a:bodyPr wrap="none" lIns="0" tIns="0" rIns="0" bIns="0" anchor="t">
            <a:spAutoFit/>
          </a:bodyPr>
          <a:lstStyle/>
          <a:p>
            <a:r>
              <a:rPr lang="zh-CN" sz="1090" b="0" u="none" strike="noStrike">
                <a:solidFill>
                  <a:srgbClr val="D1D5DB"/>
                </a:solidFill>
                <a:effectLst/>
                <a:uFillTx/>
                <a:latin typeface="WenQuanYiZenHei"/>
                <a:ea typeface="WenQuanYiZenHei"/>
              </a:rPr>
              <a:t>此致，</a:t>
            </a:r>
            <a:endParaRPr lang="en-US" sz="1090" b="0" u="none" strike="noStrike">
              <a:solidFill>
                <a:srgbClr val="000000"/>
              </a:solidFill>
              <a:effectLst/>
              <a:uFillTx/>
              <a:latin typeface="Times New Roman"/>
            </a:endParaRPr>
          </a:p>
        </p:txBody>
      </p:sp>
      <p:pic>
        <p:nvPicPr>
          <p:cNvPr id="1045" name="图片 1044"/>
          <p:cNvPicPr/>
          <p:nvPr/>
        </p:nvPicPr>
        <p:blipFill>
          <a:blip r:embed="rId16"/>
          <a:stretch/>
        </p:blipFill>
        <p:spPr>
          <a:xfrm>
            <a:off x="7362360" y="5498640"/>
            <a:ext cx="133200" cy="133200"/>
          </a:xfrm>
          <a:prstGeom prst="rect">
            <a:avLst/>
          </a:prstGeom>
          <a:noFill/>
          <a:ln w="0">
            <a:noFill/>
          </a:ln>
        </p:spPr>
      </p:pic>
      <p:sp>
        <p:nvSpPr>
          <p:cNvPr id="1046" name="文本框 1045"/>
          <p:cNvSpPr txBox="1"/>
          <p:nvPr/>
        </p:nvSpPr>
        <p:spPr>
          <a:xfrm>
            <a:off x="7506000" y="5035680"/>
            <a:ext cx="412200" cy="174240"/>
          </a:xfrm>
          <a:prstGeom prst="rect">
            <a:avLst/>
          </a:prstGeom>
          <a:noFill/>
          <a:ln w="0">
            <a:noFill/>
          </a:ln>
        </p:spPr>
        <p:txBody>
          <a:bodyPr wrap="none" lIns="0" tIns="0" rIns="0" bIns="0" anchor="t">
            <a:spAutoFit/>
          </a:bodyPr>
          <a:lstStyle/>
          <a:p>
            <a:r>
              <a:rPr lang="zh-CN" sz="1090" b="0" u="none" strike="noStrike">
                <a:solidFill>
                  <a:srgbClr val="D1D5DB"/>
                </a:solidFill>
                <a:effectLst/>
                <a:uFillTx/>
                <a:latin typeface="WenQuanYiZenHei"/>
                <a:ea typeface="WenQuanYiZenHei"/>
              </a:rPr>
              <a:t>张经理</a:t>
            </a:r>
            <a:endParaRPr lang="en-US" sz="1090" b="0" u="none" strike="noStrike">
              <a:solidFill>
                <a:srgbClr val="000000"/>
              </a:solidFill>
              <a:effectLst/>
              <a:uFillTx/>
              <a:latin typeface="Times New Roman"/>
            </a:endParaRPr>
          </a:p>
        </p:txBody>
      </p:sp>
      <p:pic>
        <p:nvPicPr>
          <p:cNvPr id="1047" name="图片 1046"/>
          <p:cNvPicPr/>
          <p:nvPr/>
        </p:nvPicPr>
        <p:blipFill>
          <a:blip r:embed="rId16"/>
          <a:stretch/>
        </p:blipFill>
        <p:spPr>
          <a:xfrm>
            <a:off x="7362360" y="5766120"/>
            <a:ext cx="133200" cy="133200"/>
          </a:xfrm>
          <a:prstGeom prst="rect">
            <a:avLst/>
          </a:prstGeom>
          <a:noFill/>
          <a:ln w="0">
            <a:noFill/>
          </a:ln>
        </p:spPr>
      </p:pic>
      <p:sp>
        <p:nvSpPr>
          <p:cNvPr id="1048" name="文本框 1047"/>
          <p:cNvSpPr txBox="1"/>
          <p:nvPr/>
        </p:nvSpPr>
        <p:spPr>
          <a:xfrm>
            <a:off x="7565760" y="5478480"/>
            <a:ext cx="1878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根据用户历史用语生成自动回复</a:t>
            </a:r>
            <a:endParaRPr lang="en-US" sz="1050" b="0" u="none" strike="noStrike">
              <a:solidFill>
                <a:srgbClr val="000000"/>
              </a:solidFill>
              <a:effectLst/>
              <a:uFillTx/>
              <a:latin typeface="Times New Roman"/>
            </a:endParaRPr>
          </a:p>
        </p:txBody>
      </p:sp>
      <p:sp>
        <p:nvSpPr>
          <p:cNvPr id="1049" name="任意多边形: 形状 1048"/>
          <p:cNvSpPr/>
          <p:nvPr/>
        </p:nvSpPr>
        <p:spPr>
          <a:xfrm>
            <a:off x="2540160" y="6451200"/>
            <a:ext cx="5616000" cy="601920"/>
          </a:xfrm>
          <a:custGeom>
            <a:avLst/>
            <a:gdLst/>
            <a:ahLst/>
            <a:cxnLst/>
            <a:rect l="0" t="0" r="r" b="b"/>
            <a:pathLst>
              <a:path w="15600" h="1672">
                <a:moveTo>
                  <a:pt x="0" y="1487"/>
                </a:moveTo>
                <a:lnTo>
                  <a:pt x="0" y="186"/>
                </a:lnTo>
                <a:cubicBezTo>
                  <a:pt x="0" y="173"/>
                  <a:pt x="1" y="161"/>
                  <a:pt x="4" y="149"/>
                </a:cubicBezTo>
                <a:cubicBezTo>
                  <a:pt x="6" y="137"/>
                  <a:pt x="10" y="126"/>
                  <a:pt x="14" y="115"/>
                </a:cubicBezTo>
                <a:cubicBezTo>
                  <a:pt x="19" y="103"/>
                  <a:pt x="25" y="93"/>
                  <a:pt x="32" y="83"/>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15415" y="0"/>
                </a:lnTo>
                <a:cubicBezTo>
                  <a:pt x="15427" y="0"/>
                  <a:pt x="15439" y="1"/>
                  <a:pt x="15451" y="4"/>
                </a:cubicBezTo>
                <a:cubicBezTo>
                  <a:pt x="15463" y="6"/>
                  <a:pt x="15475" y="9"/>
                  <a:pt x="15486" y="14"/>
                </a:cubicBezTo>
                <a:cubicBezTo>
                  <a:pt x="15497" y="19"/>
                  <a:pt x="15508" y="25"/>
                  <a:pt x="15518" y="31"/>
                </a:cubicBezTo>
                <a:cubicBezTo>
                  <a:pt x="15528" y="38"/>
                  <a:pt x="15537" y="46"/>
                  <a:pt x="15546" y="54"/>
                </a:cubicBezTo>
                <a:cubicBezTo>
                  <a:pt x="15555" y="63"/>
                  <a:pt x="15562" y="72"/>
                  <a:pt x="15569" y="83"/>
                </a:cubicBezTo>
                <a:cubicBezTo>
                  <a:pt x="15576" y="93"/>
                  <a:pt x="15582" y="103"/>
                  <a:pt x="15586" y="115"/>
                </a:cubicBezTo>
                <a:cubicBezTo>
                  <a:pt x="15591" y="126"/>
                  <a:pt x="15594" y="137"/>
                  <a:pt x="15597" y="149"/>
                </a:cubicBezTo>
                <a:cubicBezTo>
                  <a:pt x="15599" y="161"/>
                  <a:pt x="15600" y="173"/>
                  <a:pt x="15600" y="186"/>
                </a:cubicBezTo>
                <a:lnTo>
                  <a:pt x="15600" y="1487"/>
                </a:lnTo>
                <a:cubicBezTo>
                  <a:pt x="15600" y="1499"/>
                  <a:pt x="15599" y="1511"/>
                  <a:pt x="15597" y="1523"/>
                </a:cubicBezTo>
                <a:cubicBezTo>
                  <a:pt x="15594" y="1535"/>
                  <a:pt x="15591" y="1546"/>
                  <a:pt x="15586" y="1558"/>
                </a:cubicBezTo>
                <a:cubicBezTo>
                  <a:pt x="15582" y="1569"/>
                  <a:pt x="15576" y="1580"/>
                  <a:pt x="15569" y="1590"/>
                </a:cubicBezTo>
                <a:cubicBezTo>
                  <a:pt x="15562" y="1600"/>
                  <a:pt x="15555" y="1609"/>
                  <a:pt x="15546" y="1618"/>
                </a:cubicBezTo>
                <a:cubicBezTo>
                  <a:pt x="15537" y="1627"/>
                  <a:pt x="15528" y="1634"/>
                  <a:pt x="15518" y="1641"/>
                </a:cubicBezTo>
                <a:cubicBezTo>
                  <a:pt x="15508" y="1648"/>
                  <a:pt x="15497" y="1654"/>
                  <a:pt x="15486" y="1658"/>
                </a:cubicBezTo>
                <a:cubicBezTo>
                  <a:pt x="15475" y="1663"/>
                  <a:pt x="15463" y="1666"/>
                  <a:pt x="15451" y="1669"/>
                </a:cubicBezTo>
                <a:cubicBezTo>
                  <a:pt x="15439" y="1671"/>
                  <a:pt x="15427" y="1672"/>
                  <a:pt x="15415" y="1672"/>
                </a:cubicBezTo>
                <a:lnTo>
                  <a:pt x="186" y="1672"/>
                </a:lnTo>
                <a:cubicBezTo>
                  <a:pt x="174" y="1672"/>
                  <a:pt x="162" y="1671"/>
                  <a:pt x="150" y="1669"/>
                </a:cubicBezTo>
                <a:cubicBezTo>
                  <a:pt x="138" y="1666"/>
                  <a:pt x="126" y="1663"/>
                  <a:pt x="115" y="1658"/>
                </a:cubicBezTo>
                <a:cubicBezTo>
                  <a:pt x="104" y="1654"/>
                  <a:pt x="93" y="1648"/>
                  <a:pt x="83" y="1641"/>
                </a:cubicBezTo>
                <a:cubicBezTo>
                  <a:pt x="73" y="1634"/>
                  <a:pt x="63" y="1627"/>
                  <a:pt x="55" y="1618"/>
                </a:cubicBezTo>
                <a:cubicBezTo>
                  <a:pt x="46" y="1609"/>
                  <a:pt x="38" y="1600"/>
                  <a:pt x="32" y="1590"/>
                </a:cubicBezTo>
                <a:cubicBezTo>
                  <a:pt x="25" y="1580"/>
                  <a:pt x="19" y="1569"/>
                  <a:pt x="14" y="1558"/>
                </a:cubicBezTo>
                <a:cubicBezTo>
                  <a:pt x="10" y="1546"/>
                  <a:pt x="6" y="1535"/>
                  <a:pt x="4" y="1523"/>
                </a:cubicBezTo>
                <a:cubicBezTo>
                  <a:pt x="1" y="1511"/>
                  <a:pt x="0" y="1499"/>
                  <a:pt x="0" y="1487"/>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50" name="文本框 1049"/>
          <p:cNvSpPr txBox="1"/>
          <p:nvPr/>
        </p:nvSpPr>
        <p:spPr>
          <a:xfrm>
            <a:off x="7565760" y="5745960"/>
            <a:ext cx="14760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动态调整语气和表达方式</a:t>
            </a:r>
            <a:endParaRPr lang="en-US" sz="1050" b="0" u="none" strike="noStrike">
              <a:solidFill>
                <a:srgbClr val="000000"/>
              </a:solidFill>
              <a:effectLst/>
              <a:uFillTx/>
              <a:latin typeface="Times New Roman"/>
            </a:endParaRPr>
          </a:p>
        </p:txBody>
      </p:sp>
      <p:sp>
        <p:nvSpPr>
          <p:cNvPr id="1051" name="文本框 1050"/>
          <p:cNvSpPr txBox="1"/>
          <p:nvPr/>
        </p:nvSpPr>
        <p:spPr>
          <a:xfrm>
            <a:off x="2808000" y="6564960"/>
            <a:ext cx="50968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通过</a:t>
            </a:r>
            <a:r>
              <a:rPr lang="zh-CN" sz="1050" b="0" u="none" strike="noStrike">
                <a:solidFill>
                  <a:srgbClr val="FF9900"/>
                </a:solidFill>
                <a:effectLst/>
                <a:uFillTx/>
                <a:latin typeface="WenQuanYiZenHei"/>
                <a:ea typeface="WenQuanYiZenHei"/>
              </a:rPr>
              <a:t>用户行为追踪</a:t>
            </a:r>
            <a:r>
              <a:rPr lang="zh-CN" sz="1050" b="0" u="none" strike="noStrike">
                <a:solidFill>
                  <a:srgbClr val="FFFFFF"/>
                </a:solidFill>
                <a:effectLst/>
                <a:uFillTx/>
                <a:latin typeface="WenQuanYiZenHei"/>
                <a:ea typeface="WenQuanYiZenHei"/>
              </a:rPr>
              <a:t>与</a:t>
            </a:r>
            <a:r>
              <a:rPr lang="zh-CN" sz="1050" b="0" u="none" strike="noStrike">
                <a:solidFill>
                  <a:srgbClr val="FF9900"/>
                </a:solidFill>
                <a:effectLst/>
                <a:uFillTx/>
                <a:latin typeface="WenQuanYiZenHei"/>
                <a:ea typeface="WenQuanYiZenHei"/>
              </a:rPr>
              <a:t>模型微调</a:t>
            </a:r>
            <a:r>
              <a:rPr lang="zh-CN" sz="1050" b="0" u="none" strike="noStrike">
                <a:solidFill>
                  <a:srgbClr val="FFFFFF"/>
                </a:solidFill>
                <a:effectLst/>
                <a:uFillTx/>
                <a:latin typeface="WenQuanYiZenHei"/>
                <a:ea typeface="WenQuanYiZenHei"/>
              </a:rPr>
              <a:t>的结合，系统能够逐步优化语言模型，使生成内容更贴合</a:t>
            </a:r>
            <a:endParaRPr lang="en-US" sz="1050" b="0" u="none" strike="noStrike">
              <a:solidFill>
                <a:srgbClr val="000000"/>
              </a:solidFill>
              <a:effectLst/>
              <a:uFillTx/>
              <a:latin typeface="Times New Roman"/>
            </a:endParaRPr>
          </a:p>
        </p:txBody>
      </p:sp>
      <p:sp>
        <p:nvSpPr>
          <p:cNvPr id="1052" name="文本框 1051"/>
          <p:cNvSpPr txBox="1"/>
          <p:nvPr/>
        </p:nvSpPr>
        <p:spPr>
          <a:xfrm>
            <a:off x="4880160" y="676548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用户的写作习惯</a:t>
            </a:r>
            <a:endParaRPr lang="en-US" sz="1050" b="0" u="none" strike="noStrike">
              <a:solidFill>
                <a:srgbClr val="000000"/>
              </a:solidFill>
              <a:effectLst/>
              <a:uFillTx/>
              <a:latin typeface="Times New Roman"/>
            </a:endParaRPr>
          </a:p>
        </p:txBody>
      </p:sp>
      <p:sp>
        <p:nvSpPr>
          <p:cNvPr id="1053" name="文本框 1052"/>
          <p:cNvSpPr txBox="1"/>
          <p:nvPr/>
        </p:nvSpPr>
        <p:spPr>
          <a:xfrm>
            <a:off x="10117800" y="7128360"/>
            <a:ext cx="413640" cy="136080"/>
          </a:xfrm>
          <a:prstGeom prst="rect">
            <a:avLst/>
          </a:prstGeom>
          <a:noFill/>
          <a:ln w="0">
            <a:noFill/>
          </a:ln>
        </p:spPr>
        <p:txBody>
          <a:bodyPr wrap="none" lIns="0" tIns="0" rIns="0" bIns="0" anchor="t">
            <a:spAutoFit/>
          </a:bodyPr>
          <a:lstStyle/>
          <a:p>
            <a:r>
              <a:rPr lang="en-US" sz="920" b="0" u="none" strike="noStrike">
                <a:solidFill>
                  <a:srgbClr val="CCCCCC"/>
                </a:solidFill>
                <a:effectLst/>
                <a:uFillTx/>
                <a:latin typeface="DejaVuSans"/>
                <a:ea typeface="DejaVuSans"/>
              </a:rPr>
              <a:t>14 / 16</a:t>
            </a:r>
            <a:endParaRPr lang="en-US" sz="920" b="0" u="none" strike="noStrike">
              <a:solidFill>
                <a:srgbClr val="000000"/>
              </a:solidFill>
              <a:effectLst/>
              <a:uFillTx/>
              <a:latin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 name="任意多边形: 形状 1053"/>
          <p:cNvSpPr/>
          <p:nvPr/>
        </p:nvSpPr>
        <p:spPr>
          <a:xfrm>
            <a:off x="0" y="0"/>
            <a:ext cx="10696680" cy="6017040"/>
          </a:xfrm>
          <a:custGeom>
            <a:avLst/>
            <a:gdLst/>
            <a:ahLst/>
            <a:cxnLst/>
            <a:rect l="0" t="0" r="r" b="b"/>
            <a:pathLst>
              <a:path w="29713" h="16714">
                <a:moveTo>
                  <a:pt x="0" y="0"/>
                </a:moveTo>
                <a:lnTo>
                  <a:pt x="29713" y="0"/>
                </a:lnTo>
                <a:lnTo>
                  <a:pt x="29713" y="16714"/>
                </a:lnTo>
                <a:lnTo>
                  <a:pt x="0" y="16714"/>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55" name="任意多边形: 形状 1054"/>
          <p:cNvSpPr/>
          <p:nvPr/>
        </p:nvSpPr>
        <p:spPr>
          <a:xfrm>
            <a:off x="417600" y="1437120"/>
            <a:ext cx="4930920" cy="944640"/>
          </a:xfrm>
          <a:custGeom>
            <a:avLst/>
            <a:gdLst/>
            <a:ahLst/>
            <a:cxnLst/>
            <a:rect l="0" t="0" r="r" b="b"/>
            <a:pathLst>
              <a:path w="13697" h="2624">
                <a:moveTo>
                  <a:pt x="0" y="2530"/>
                </a:moveTo>
                <a:lnTo>
                  <a:pt x="0" y="93"/>
                </a:lnTo>
                <a:cubicBezTo>
                  <a:pt x="0" y="81"/>
                  <a:pt x="1" y="69"/>
                  <a:pt x="4" y="57"/>
                </a:cubicBezTo>
                <a:cubicBezTo>
                  <a:pt x="6" y="46"/>
                  <a:pt x="9" y="36"/>
                  <a:pt x="14" y="27"/>
                </a:cubicBezTo>
                <a:cubicBezTo>
                  <a:pt x="18" y="19"/>
                  <a:pt x="23" y="12"/>
                  <a:pt x="29" y="7"/>
                </a:cubicBezTo>
                <a:cubicBezTo>
                  <a:pt x="35" y="3"/>
                  <a:pt x="40" y="0"/>
                  <a:pt x="47" y="0"/>
                </a:cubicBezTo>
                <a:lnTo>
                  <a:pt x="13604" y="0"/>
                </a:lnTo>
                <a:cubicBezTo>
                  <a:pt x="13616" y="0"/>
                  <a:pt x="13628" y="3"/>
                  <a:pt x="13640" y="7"/>
                </a:cubicBezTo>
                <a:cubicBezTo>
                  <a:pt x="13651" y="12"/>
                  <a:pt x="13661" y="19"/>
                  <a:pt x="13670" y="27"/>
                </a:cubicBezTo>
                <a:cubicBezTo>
                  <a:pt x="13678" y="36"/>
                  <a:pt x="13685" y="46"/>
                  <a:pt x="13690" y="57"/>
                </a:cubicBezTo>
                <a:cubicBezTo>
                  <a:pt x="13694" y="69"/>
                  <a:pt x="13697" y="81"/>
                  <a:pt x="13697" y="93"/>
                </a:cubicBezTo>
                <a:lnTo>
                  <a:pt x="13697" y="2530"/>
                </a:lnTo>
                <a:cubicBezTo>
                  <a:pt x="13697" y="2543"/>
                  <a:pt x="13694" y="2555"/>
                  <a:pt x="13690" y="2567"/>
                </a:cubicBezTo>
                <a:cubicBezTo>
                  <a:pt x="13685" y="2578"/>
                  <a:pt x="13678" y="2588"/>
                  <a:pt x="13670" y="2597"/>
                </a:cubicBezTo>
                <a:cubicBezTo>
                  <a:pt x="13661" y="2606"/>
                  <a:pt x="13651" y="2612"/>
                  <a:pt x="13640" y="2617"/>
                </a:cubicBezTo>
                <a:cubicBezTo>
                  <a:pt x="13628" y="2622"/>
                  <a:pt x="13616" y="2624"/>
                  <a:pt x="13604" y="2624"/>
                </a:cubicBezTo>
                <a:lnTo>
                  <a:pt x="47" y="2624"/>
                </a:lnTo>
                <a:cubicBezTo>
                  <a:pt x="40" y="2624"/>
                  <a:pt x="35" y="2622"/>
                  <a:pt x="29" y="2617"/>
                </a:cubicBezTo>
                <a:cubicBezTo>
                  <a:pt x="23" y="2612"/>
                  <a:pt x="18" y="2606"/>
                  <a:pt x="14" y="2597"/>
                </a:cubicBezTo>
                <a:cubicBezTo>
                  <a:pt x="9" y="2588"/>
                  <a:pt x="6" y="2578"/>
                  <a:pt x="4" y="2567"/>
                </a:cubicBezTo>
                <a:cubicBezTo>
                  <a:pt x="1" y="2555"/>
                  <a:pt x="0" y="2543"/>
                  <a:pt x="0" y="2530"/>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56" name="任意多边形: 形状 1055"/>
          <p:cNvSpPr/>
          <p:nvPr/>
        </p:nvSpPr>
        <p:spPr>
          <a:xfrm>
            <a:off x="401040" y="1437120"/>
            <a:ext cx="33840" cy="944640"/>
          </a:xfrm>
          <a:custGeom>
            <a:avLst/>
            <a:gdLst/>
            <a:ahLst/>
            <a:cxnLst/>
            <a:rect l="0" t="0" r="r" b="b"/>
            <a:pathLst>
              <a:path w="94" h="2624">
                <a:moveTo>
                  <a:pt x="0" y="0"/>
                </a:moveTo>
                <a:lnTo>
                  <a:pt x="94" y="0"/>
                </a:lnTo>
                <a:lnTo>
                  <a:pt x="94" y="2624"/>
                </a:lnTo>
                <a:lnTo>
                  <a:pt x="0" y="262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057" name="图片 1056"/>
          <p:cNvPicPr/>
          <p:nvPr/>
        </p:nvPicPr>
        <p:blipFill>
          <a:blip r:embed="rId2"/>
          <a:stretch/>
        </p:blipFill>
        <p:spPr>
          <a:xfrm>
            <a:off x="401040" y="1061280"/>
            <a:ext cx="200160" cy="200160"/>
          </a:xfrm>
          <a:prstGeom prst="rect">
            <a:avLst/>
          </a:prstGeom>
          <a:noFill/>
          <a:ln w="0">
            <a:noFill/>
          </a:ln>
        </p:spPr>
      </p:pic>
      <p:sp>
        <p:nvSpPr>
          <p:cNvPr id="1058" name="文本框 1057"/>
          <p:cNvSpPr txBox="1"/>
          <p:nvPr/>
        </p:nvSpPr>
        <p:spPr>
          <a:xfrm>
            <a:off x="401040" y="378720"/>
            <a:ext cx="36036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自适应个性化邮件模板设计</a:t>
            </a:r>
            <a:endParaRPr lang="en-US" sz="2370" b="0" u="none" strike="noStrike">
              <a:solidFill>
                <a:srgbClr val="000000"/>
              </a:solidFill>
              <a:effectLst/>
              <a:uFillTx/>
              <a:latin typeface="Times New Roman"/>
            </a:endParaRPr>
          </a:p>
        </p:txBody>
      </p:sp>
      <p:sp>
        <p:nvSpPr>
          <p:cNvPr id="1059" name="文本框 1058"/>
          <p:cNvSpPr txBox="1"/>
          <p:nvPr/>
        </p:nvSpPr>
        <p:spPr>
          <a:xfrm>
            <a:off x="668520" y="105084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1060" name="图片 1059"/>
          <p:cNvPicPr/>
          <p:nvPr/>
        </p:nvPicPr>
        <p:blipFill>
          <a:blip r:embed="rId3"/>
          <a:stretch/>
        </p:blipFill>
        <p:spPr>
          <a:xfrm>
            <a:off x="568080" y="1587600"/>
            <a:ext cx="250200" cy="250200"/>
          </a:xfrm>
          <a:prstGeom prst="rect">
            <a:avLst/>
          </a:prstGeom>
          <a:noFill/>
          <a:ln w="0">
            <a:noFill/>
          </a:ln>
        </p:spPr>
      </p:pic>
      <p:sp>
        <p:nvSpPr>
          <p:cNvPr id="1061" name="文本框 1060"/>
          <p:cNvSpPr txBox="1"/>
          <p:nvPr/>
        </p:nvSpPr>
        <p:spPr>
          <a:xfrm>
            <a:off x="738360" y="1043640"/>
            <a:ext cx="20124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自适应模板的核心组件</a:t>
            </a:r>
            <a:endParaRPr lang="en-US" sz="1580" b="0" u="none" strike="noStrike">
              <a:solidFill>
                <a:srgbClr val="000000"/>
              </a:solidFill>
              <a:effectLst/>
              <a:uFillTx/>
              <a:latin typeface="Times New Roman"/>
            </a:endParaRPr>
          </a:p>
        </p:txBody>
      </p:sp>
      <p:sp>
        <p:nvSpPr>
          <p:cNvPr id="1062" name="文本框 1061"/>
          <p:cNvSpPr txBox="1"/>
          <p:nvPr/>
        </p:nvSpPr>
        <p:spPr>
          <a:xfrm>
            <a:off x="952560" y="158544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动态插槽</a:t>
            </a:r>
            <a:endParaRPr lang="en-US" sz="1320" b="0" u="none" strike="noStrike">
              <a:solidFill>
                <a:srgbClr val="000000"/>
              </a:solidFill>
              <a:effectLst/>
              <a:uFillTx/>
              <a:latin typeface="Times New Roman"/>
            </a:endParaRPr>
          </a:p>
        </p:txBody>
      </p:sp>
      <p:sp>
        <p:nvSpPr>
          <p:cNvPr id="1063" name="文本框 1062"/>
          <p:cNvSpPr txBox="1"/>
          <p:nvPr/>
        </p:nvSpPr>
        <p:spPr>
          <a:xfrm>
            <a:off x="952560" y="1818360"/>
            <a:ext cx="415836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模板中包含若干变量插槽，用于填充动态生成的内容，实现个性化定制</a:t>
            </a:r>
            <a:endParaRPr lang="en-US" sz="1050" b="0" u="none" strike="noStrike">
              <a:solidFill>
                <a:srgbClr val="000000"/>
              </a:solidFill>
              <a:effectLst/>
              <a:uFillTx/>
              <a:latin typeface="Times New Roman"/>
            </a:endParaRPr>
          </a:p>
        </p:txBody>
      </p:sp>
      <p:sp>
        <p:nvSpPr>
          <p:cNvPr id="1064" name="文本框 1063"/>
          <p:cNvSpPr txBox="1"/>
          <p:nvPr/>
        </p:nvSpPr>
        <p:spPr>
          <a:xfrm>
            <a:off x="952560" y="2100240"/>
            <a:ext cx="1409040" cy="13284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Courier New"/>
                <a:ea typeface="Courier New"/>
              </a:rPr>
              <a:t>{{ recipient_name }}</a:t>
            </a:r>
            <a:endParaRPr lang="en-US" sz="920" b="0" u="none" strike="noStrike">
              <a:solidFill>
                <a:srgbClr val="000000"/>
              </a:solidFill>
              <a:effectLst/>
              <a:uFillTx/>
              <a:latin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 name="任意多边形: 形状 1064"/>
          <p:cNvSpPr/>
          <p:nvPr/>
        </p:nvSpPr>
        <p:spPr>
          <a:xfrm>
            <a:off x="0" y="0"/>
            <a:ext cx="10696680" cy="6251040"/>
          </a:xfrm>
          <a:custGeom>
            <a:avLst/>
            <a:gdLst/>
            <a:ahLst/>
            <a:cxnLst/>
            <a:rect l="0" t="0" r="r" b="b"/>
            <a:pathLst>
              <a:path w="29713" h="17364">
                <a:moveTo>
                  <a:pt x="0" y="0"/>
                </a:moveTo>
                <a:lnTo>
                  <a:pt x="29713" y="0"/>
                </a:lnTo>
                <a:lnTo>
                  <a:pt x="29713" y="17364"/>
                </a:lnTo>
                <a:lnTo>
                  <a:pt x="0" y="17364"/>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66" name="文本框 1065"/>
          <p:cNvSpPr txBox="1"/>
          <p:nvPr/>
        </p:nvSpPr>
        <p:spPr>
          <a:xfrm>
            <a:off x="10117800" y="5924880"/>
            <a:ext cx="413640" cy="136080"/>
          </a:xfrm>
          <a:prstGeom prst="rect">
            <a:avLst/>
          </a:prstGeom>
          <a:noFill/>
          <a:ln w="0">
            <a:noFill/>
          </a:ln>
        </p:spPr>
        <p:txBody>
          <a:bodyPr wrap="none" lIns="0" tIns="0" rIns="0" bIns="0" anchor="t">
            <a:spAutoFit/>
          </a:bodyPr>
          <a:lstStyle/>
          <a:p>
            <a:r>
              <a:rPr lang="en-US" sz="920" b="0" u="none" strike="noStrike">
                <a:solidFill>
                  <a:srgbClr val="CCCCCC"/>
                </a:solidFill>
                <a:effectLst/>
                <a:uFillTx/>
                <a:latin typeface="DejaVuSans"/>
                <a:ea typeface="DejaVuSans"/>
              </a:rPr>
              <a:t>16 / 16</a:t>
            </a:r>
            <a:endParaRPr lang="en-US" sz="920" b="0" u="none" strike="noStrike">
              <a:solidFill>
                <a:srgbClr val="000000"/>
              </a:solidFill>
              <a:effectLst/>
              <a:uFillTx/>
              <a:latin typeface="Times New Roman"/>
            </a:endParaRPr>
          </a:p>
        </p:txBody>
      </p:sp>
      <p:sp>
        <p:nvSpPr>
          <p:cNvPr id="1067" name="任意多边形: 形状 1066"/>
          <p:cNvSpPr/>
          <p:nvPr/>
        </p:nvSpPr>
        <p:spPr>
          <a:xfrm>
            <a:off x="417600" y="1504080"/>
            <a:ext cx="4730400" cy="702360"/>
          </a:xfrm>
          <a:custGeom>
            <a:avLst/>
            <a:gdLst/>
            <a:ahLst/>
            <a:cxnLst/>
            <a:rect l="0" t="0" r="r" b="b"/>
            <a:pathLst>
              <a:path w="13140" h="1951">
                <a:moveTo>
                  <a:pt x="0" y="1858"/>
                </a:moveTo>
                <a:lnTo>
                  <a:pt x="0" y="93"/>
                </a:lnTo>
                <a:cubicBezTo>
                  <a:pt x="0" y="80"/>
                  <a:pt x="1" y="69"/>
                  <a:pt x="4" y="57"/>
                </a:cubicBezTo>
                <a:cubicBezTo>
                  <a:pt x="6" y="46"/>
                  <a:pt x="9" y="36"/>
                  <a:pt x="14" y="27"/>
                </a:cubicBezTo>
                <a:cubicBezTo>
                  <a:pt x="18" y="18"/>
                  <a:pt x="23" y="12"/>
                  <a:pt x="29" y="7"/>
                </a:cubicBezTo>
                <a:cubicBezTo>
                  <a:pt x="35" y="2"/>
                  <a:pt x="40" y="0"/>
                  <a:pt x="47" y="0"/>
                </a:cubicBezTo>
                <a:lnTo>
                  <a:pt x="13047" y="0"/>
                </a:lnTo>
                <a:cubicBezTo>
                  <a:pt x="13059" y="0"/>
                  <a:pt x="13071" y="2"/>
                  <a:pt x="13082" y="7"/>
                </a:cubicBezTo>
                <a:cubicBezTo>
                  <a:pt x="13094" y="12"/>
                  <a:pt x="13104" y="18"/>
                  <a:pt x="13113" y="27"/>
                </a:cubicBezTo>
                <a:cubicBezTo>
                  <a:pt x="13121" y="36"/>
                  <a:pt x="13128" y="46"/>
                  <a:pt x="13133" y="57"/>
                </a:cubicBezTo>
                <a:cubicBezTo>
                  <a:pt x="13137" y="69"/>
                  <a:pt x="13140" y="80"/>
                  <a:pt x="13140" y="93"/>
                </a:cubicBezTo>
                <a:lnTo>
                  <a:pt x="13140" y="1858"/>
                </a:lnTo>
                <a:cubicBezTo>
                  <a:pt x="13140" y="1870"/>
                  <a:pt x="13137" y="1882"/>
                  <a:pt x="13133" y="1893"/>
                </a:cubicBezTo>
                <a:cubicBezTo>
                  <a:pt x="13128" y="1905"/>
                  <a:pt x="13121" y="1915"/>
                  <a:pt x="13113" y="1924"/>
                </a:cubicBezTo>
                <a:cubicBezTo>
                  <a:pt x="13104" y="1932"/>
                  <a:pt x="13094" y="1939"/>
                  <a:pt x="13082" y="1944"/>
                </a:cubicBezTo>
                <a:cubicBezTo>
                  <a:pt x="13071" y="1948"/>
                  <a:pt x="13059" y="1951"/>
                  <a:pt x="13047" y="1951"/>
                </a:cubicBezTo>
                <a:lnTo>
                  <a:pt x="47" y="1951"/>
                </a:lnTo>
                <a:cubicBezTo>
                  <a:pt x="40" y="1951"/>
                  <a:pt x="35" y="1948"/>
                  <a:pt x="29" y="1944"/>
                </a:cubicBezTo>
                <a:cubicBezTo>
                  <a:pt x="23" y="1939"/>
                  <a:pt x="18" y="1932"/>
                  <a:pt x="14" y="1924"/>
                </a:cubicBezTo>
                <a:cubicBezTo>
                  <a:pt x="9" y="1915"/>
                  <a:pt x="6" y="1905"/>
                  <a:pt x="4" y="1893"/>
                </a:cubicBezTo>
                <a:cubicBezTo>
                  <a:pt x="1" y="1882"/>
                  <a:pt x="0" y="1870"/>
                  <a:pt x="0" y="1858"/>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68" name="任意多边形: 形状 1067"/>
          <p:cNvSpPr/>
          <p:nvPr/>
        </p:nvSpPr>
        <p:spPr>
          <a:xfrm>
            <a:off x="401040" y="1504080"/>
            <a:ext cx="33840" cy="702360"/>
          </a:xfrm>
          <a:custGeom>
            <a:avLst/>
            <a:gdLst/>
            <a:ahLst/>
            <a:cxnLst/>
            <a:rect l="0" t="0" r="r" b="b"/>
            <a:pathLst>
              <a:path w="94" h="1951">
                <a:moveTo>
                  <a:pt x="0" y="0"/>
                </a:moveTo>
                <a:lnTo>
                  <a:pt x="94" y="0"/>
                </a:lnTo>
                <a:lnTo>
                  <a:pt x="94" y="1951"/>
                </a:lnTo>
                <a:lnTo>
                  <a:pt x="0" y="195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69" name="任意多边形: 形状 1068"/>
          <p:cNvSpPr/>
          <p:nvPr/>
        </p:nvSpPr>
        <p:spPr>
          <a:xfrm>
            <a:off x="417600" y="2339640"/>
            <a:ext cx="4730400" cy="702360"/>
          </a:xfrm>
          <a:custGeom>
            <a:avLst/>
            <a:gdLst/>
            <a:ahLst/>
            <a:cxnLst/>
            <a:rect l="0" t="0" r="r" b="b"/>
            <a:pathLst>
              <a:path w="13140" h="1951">
                <a:moveTo>
                  <a:pt x="0" y="1858"/>
                </a:moveTo>
                <a:lnTo>
                  <a:pt x="0" y="93"/>
                </a:lnTo>
                <a:cubicBezTo>
                  <a:pt x="0" y="81"/>
                  <a:pt x="1" y="69"/>
                  <a:pt x="4" y="57"/>
                </a:cubicBezTo>
                <a:cubicBezTo>
                  <a:pt x="6" y="46"/>
                  <a:pt x="9" y="36"/>
                  <a:pt x="14" y="27"/>
                </a:cubicBezTo>
                <a:cubicBezTo>
                  <a:pt x="18" y="19"/>
                  <a:pt x="23" y="12"/>
                  <a:pt x="29" y="7"/>
                </a:cubicBezTo>
                <a:cubicBezTo>
                  <a:pt x="35" y="3"/>
                  <a:pt x="40" y="0"/>
                  <a:pt x="47" y="0"/>
                </a:cubicBezTo>
                <a:lnTo>
                  <a:pt x="13047" y="0"/>
                </a:lnTo>
                <a:cubicBezTo>
                  <a:pt x="13059" y="0"/>
                  <a:pt x="13071" y="3"/>
                  <a:pt x="13082" y="7"/>
                </a:cubicBezTo>
                <a:cubicBezTo>
                  <a:pt x="13094" y="12"/>
                  <a:pt x="13104" y="19"/>
                  <a:pt x="13113" y="27"/>
                </a:cubicBezTo>
                <a:cubicBezTo>
                  <a:pt x="13121" y="36"/>
                  <a:pt x="13128" y="46"/>
                  <a:pt x="13133" y="57"/>
                </a:cubicBezTo>
                <a:cubicBezTo>
                  <a:pt x="13137" y="69"/>
                  <a:pt x="13140" y="81"/>
                  <a:pt x="13140" y="93"/>
                </a:cubicBezTo>
                <a:lnTo>
                  <a:pt x="13140" y="1858"/>
                </a:lnTo>
                <a:cubicBezTo>
                  <a:pt x="13140" y="1871"/>
                  <a:pt x="13137" y="1882"/>
                  <a:pt x="13133" y="1894"/>
                </a:cubicBezTo>
                <a:cubicBezTo>
                  <a:pt x="13128" y="1905"/>
                  <a:pt x="13121" y="1915"/>
                  <a:pt x="13113" y="1924"/>
                </a:cubicBezTo>
                <a:cubicBezTo>
                  <a:pt x="13104" y="1933"/>
                  <a:pt x="13094" y="1939"/>
                  <a:pt x="13082" y="1944"/>
                </a:cubicBezTo>
                <a:cubicBezTo>
                  <a:pt x="13071" y="1949"/>
                  <a:pt x="13059" y="1951"/>
                  <a:pt x="13047" y="1951"/>
                </a:cubicBezTo>
                <a:lnTo>
                  <a:pt x="47" y="1951"/>
                </a:lnTo>
                <a:cubicBezTo>
                  <a:pt x="40" y="1951"/>
                  <a:pt x="35" y="1949"/>
                  <a:pt x="29" y="1944"/>
                </a:cubicBezTo>
                <a:cubicBezTo>
                  <a:pt x="23" y="1939"/>
                  <a:pt x="18" y="1933"/>
                  <a:pt x="14" y="1924"/>
                </a:cubicBezTo>
                <a:cubicBezTo>
                  <a:pt x="9" y="1915"/>
                  <a:pt x="6" y="1905"/>
                  <a:pt x="4" y="1894"/>
                </a:cubicBezTo>
                <a:cubicBezTo>
                  <a:pt x="1" y="1882"/>
                  <a:pt x="0" y="1871"/>
                  <a:pt x="0" y="1858"/>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70" name="任意多边形: 形状 1069"/>
          <p:cNvSpPr/>
          <p:nvPr/>
        </p:nvSpPr>
        <p:spPr>
          <a:xfrm>
            <a:off x="401040" y="2339640"/>
            <a:ext cx="33840" cy="702360"/>
          </a:xfrm>
          <a:custGeom>
            <a:avLst/>
            <a:gdLst/>
            <a:ahLst/>
            <a:cxnLst/>
            <a:rect l="0" t="0" r="r" b="b"/>
            <a:pathLst>
              <a:path w="94" h="1951">
                <a:moveTo>
                  <a:pt x="0" y="0"/>
                </a:moveTo>
                <a:lnTo>
                  <a:pt x="94" y="0"/>
                </a:lnTo>
                <a:lnTo>
                  <a:pt x="94" y="1951"/>
                </a:lnTo>
                <a:lnTo>
                  <a:pt x="0" y="195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71" name="任意多边形: 形状 1070"/>
          <p:cNvSpPr/>
          <p:nvPr/>
        </p:nvSpPr>
        <p:spPr>
          <a:xfrm>
            <a:off x="417600" y="3175200"/>
            <a:ext cx="4730400" cy="702360"/>
          </a:xfrm>
          <a:custGeom>
            <a:avLst/>
            <a:gdLst/>
            <a:ahLst/>
            <a:cxnLst/>
            <a:rect l="0" t="0" r="r" b="b"/>
            <a:pathLst>
              <a:path w="13140" h="1951">
                <a:moveTo>
                  <a:pt x="0" y="1858"/>
                </a:moveTo>
                <a:lnTo>
                  <a:pt x="0" y="93"/>
                </a:lnTo>
                <a:cubicBezTo>
                  <a:pt x="0" y="81"/>
                  <a:pt x="1" y="69"/>
                  <a:pt x="4" y="58"/>
                </a:cubicBezTo>
                <a:cubicBezTo>
                  <a:pt x="6" y="46"/>
                  <a:pt x="9" y="36"/>
                  <a:pt x="14" y="28"/>
                </a:cubicBezTo>
                <a:cubicBezTo>
                  <a:pt x="18" y="19"/>
                  <a:pt x="23" y="12"/>
                  <a:pt x="29" y="8"/>
                </a:cubicBezTo>
                <a:cubicBezTo>
                  <a:pt x="35" y="3"/>
                  <a:pt x="40" y="0"/>
                  <a:pt x="47" y="0"/>
                </a:cubicBezTo>
                <a:lnTo>
                  <a:pt x="13047" y="0"/>
                </a:lnTo>
                <a:cubicBezTo>
                  <a:pt x="13059" y="0"/>
                  <a:pt x="13071" y="3"/>
                  <a:pt x="13082" y="8"/>
                </a:cubicBezTo>
                <a:cubicBezTo>
                  <a:pt x="13094" y="12"/>
                  <a:pt x="13104" y="19"/>
                  <a:pt x="13113" y="28"/>
                </a:cubicBezTo>
                <a:cubicBezTo>
                  <a:pt x="13121" y="36"/>
                  <a:pt x="13128" y="46"/>
                  <a:pt x="13133" y="58"/>
                </a:cubicBezTo>
                <a:cubicBezTo>
                  <a:pt x="13137" y="69"/>
                  <a:pt x="13140" y="81"/>
                  <a:pt x="13140" y="93"/>
                </a:cubicBezTo>
                <a:lnTo>
                  <a:pt x="13140" y="1858"/>
                </a:lnTo>
                <a:cubicBezTo>
                  <a:pt x="13140" y="1870"/>
                  <a:pt x="13137" y="1882"/>
                  <a:pt x="13133" y="1893"/>
                </a:cubicBezTo>
                <a:cubicBezTo>
                  <a:pt x="13128" y="1905"/>
                  <a:pt x="13121" y="1915"/>
                  <a:pt x="13113" y="1924"/>
                </a:cubicBezTo>
                <a:cubicBezTo>
                  <a:pt x="13104" y="1933"/>
                  <a:pt x="13094" y="1940"/>
                  <a:pt x="13082" y="1944"/>
                </a:cubicBezTo>
                <a:cubicBezTo>
                  <a:pt x="13071" y="1949"/>
                  <a:pt x="13059" y="1951"/>
                  <a:pt x="13047" y="1951"/>
                </a:cubicBezTo>
                <a:lnTo>
                  <a:pt x="47" y="1951"/>
                </a:lnTo>
                <a:cubicBezTo>
                  <a:pt x="40" y="1951"/>
                  <a:pt x="35" y="1949"/>
                  <a:pt x="29" y="1944"/>
                </a:cubicBezTo>
                <a:cubicBezTo>
                  <a:pt x="23" y="1940"/>
                  <a:pt x="18" y="1933"/>
                  <a:pt x="14" y="1924"/>
                </a:cubicBezTo>
                <a:cubicBezTo>
                  <a:pt x="9" y="1915"/>
                  <a:pt x="6" y="1905"/>
                  <a:pt x="4" y="1893"/>
                </a:cubicBezTo>
                <a:cubicBezTo>
                  <a:pt x="1" y="1882"/>
                  <a:pt x="0" y="1870"/>
                  <a:pt x="0" y="1858"/>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72" name="任意多边形: 形状 1071"/>
          <p:cNvSpPr/>
          <p:nvPr/>
        </p:nvSpPr>
        <p:spPr>
          <a:xfrm>
            <a:off x="401040" y="3175200"/>
            <a:ext cx="33840" cy="702360"/>
          </a:xfrm>
          <a:custGeom>
            <a:avLst/>
            <a:gdLst/>
            <a:ahLst/>
            <a:cxnLst/>
            <a:rect l="0" t="0" r="r" b="b"/>
            <a:pathLst>
              <a:path w="94" h="1951">
                <a:moveTo>
                  <a:pt x="0" y="0"/>
                </a:moveTo>
                <a:lnTo>
                  <a:pt x="94" y="0"/>
                </a:lnTo>
                <a:lnTo>
                  <a:pt x="94" y="1951"/>
                </a:lnTo>
                <a:lnTo>
                  <a:pt x="0" y="195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73" name="任意多边形: 形状 1072"/>
          <p:cNvSpPr/>
          <p:nvPr/>
        </p:nvSpPr>
        <p:spPr>
          <a:xfrm>
            <a:off x="417600" y="4011120"/>
            <a:ext cx="4730400" cy="702360"/>
          </a:xfrm>
          <a:custGeom>
            <a:avLst/>
            <a:gdLst/>
            <a:ahLst/>
            <a:cxnLst/>
            <a:rect l="0" t="0" r="r" b="b"/>
            <a:pathLst>
              <a:path w="13140" h="1951">
                <a:moveTo>
                  <a:pt x="0" y="1858"/>
                </a:moveTo>
                <a:lnTo>
                  <a:pt x="0" y="93"/>
                </a:lnTo>
                <a:cubicBezTo>
                  <a:pt x="0" y="80"/>
                  <a:pt x="1" y="68"/>
                  <a:pt x="4" y="57"/>
                </a:cubicBezTo>
                <a:cubicBezTo>
                  <a:pt x="6" y="46"/>
                  <a:pt x="9" y="36"/>
                  <a:pt x="14" y="27"/>
                </a:cubicBezTo>
                <a:cubicBezTo>
                  <a:pt x="18" y="18"/>
                  <a:pt x="23" y="12"/>
                  <a:pt x="29" y="7"/>
                </a:cubicBezTo>
                <a:cubicBezTo>
                  <a:pt x="35" y="2"/>
                  <a:pt x="40" y="0"/>
                  <a:pt x="47" y="0"/>
                </a:cubicBezTo>
                <a:lnTo>
                  <a:pt x="13047" y="0"/>
                </a:lnTo>
                <a:cubicBezTo>
                  <a:pt x="13059" y="0"/>
                  <a:pt x="13071" y="2"/>
                  <a:pt x="13082" y="7"/>
                </a:cubicBezTo>
                <a:cubicBezTo>
                  <a:pt x="13094" y="12"/>
                  <a:pt x="13104" y="18"/>
                  <a:pt x="13113" y="27"/>
                </a:cubicBezTo>
                <a:cubicBezTo>
                  <a:pt x="13121" y="36"/>
                  <a:pt x="13128" y="46"/>
                  <a:pt x="13133" y="57"/>
                </a:cubicBezTo>
                <a:cubicBezTo>
                  <a:pt x="13137" y="68"/>
                  <a:pt x="13140" y="80"/>
                  <a:pt x="13140" y="93"/>
                </a:cubicBezTo>
                <a:lnTo>
                  <a:pt x="13140" y="1858"/>
                </a:lnTo>
                <a:cubicBezTo>
                  <a:pt x="13140" y="1870"/>
                  <a:pt x="13137" y="1882"/>
                  <a:pt x="13133" y="1893"/>
                </a:cubicBezTo>
                <a:cubicBezTo>
                  <a:pt x="13128" y="1905"/>
                  <a:pt x="13121" y="1915"/>
                  <a:pt x="13113" y="1923"/>
                </a:cubicBezTo>
                <a:cubicBezTo>
                  <a:pt x="13104" y="1932"/>
                  <a:pt x="13094" y="1939"/>
                  <a:pt x="13082" y="1944"/>
                </a:cubicBezTo>
                <a:cubicBezTo>
                  <a:pt x="13071" y="1948"/>
                  <a:pt x="13059" y="1951"/>
                  <a:pt x="13047" y="1951"/>
                </a:cubicBezTo>
                <a:lnTo>
                  <a:pt x="47" y="1951"/>
                </a:lnTo>
                <a:cubicBezTo>
                  <a:pt x="40" y="1951"/>
                  <a:pt x="35" y="1948"/>
                  <a:pt x="29" y="1944"/>
                </a:cubicBezTo>
                <a:cubicBezTo>
                  <a:pt x="23" y="1939"/>
                  <a:pt x="18" y="1932"/>
                  <a:pt x="14" y="1923"/>
                </a:cubicBezTo>
                <a:cubicBezTo>
                  <a:pt x="9" y="1915"/>
                  <a:pt x="6" y="1905"/>
                  <a:pt x="4" y="1893"/>
                </a:cubicBezTo>
                <a:cubicBezTo>
                  <a:pt x="1" y="1882"/>
                  <a:pt x="0" y="1870"/>
                  <a:pt x="0" y="1858"/>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74" name="任意多边形: 形状 1073"/>
          <p:cNvSpPr/>
          <p:nvPr/>
        </p:nvSpPr>
        <p:spPr>
          <a:xfrm>
            <a:off x="401040" y="4011120"/>
            <a:ext cx="33840" cy="702360"/>
          </a:xfrm>
          <a:custGeom>
            <a:avLst/>
            <a:gdLst/>
            <a:ahLst/>
            <a:cxnLst/>
            <a:rect l="0" t="0" r="r" b="b"/>
            <a:pathLst>
              <a:path w="94" h="1951">
                <a:moveTo>
                  <a:pt x="0" y="0"/>
                </a:moveTo>
                <a:lnTo>
                  <a:pt x="94" y="0"/>
                </a:lnTo>
                <a:lnTo>
                  <a:pt x="94" y="1951"/>
                </a:lnTo>
                <a:lnTo>
                  <a:pt x="0" y="195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075" name="图片 1074"/>
          <p:cNvPicPr/>
          <p:nvPr/>
        </p:nvPicPr>
        <p:blipFill>
          <a:blip r:embed="rId2"/>
          <a:stretch/>
        </p:blipFill>
        <p:spPr>
          <a:xfrm>
            <a:off x="401040" y="1128240"/>
            <a:ext cx="150120" cy="200160"/>
          </a:xfrm>
          <a:prstGeom prst="rect">
            <a:avLst/>
          </a:prstGeom>
          <a:noFill/>
          <a:ln w="0">
            <a:noFill/>
          </a:ln>
        </p:spPr>
      </p:pic>
      <p:sp>
        <p:nvSpPr>
          <p:cNvPr id="1076" name="文本框 1075"/>
          <p:cNvSpPr txBox="1"/>
          <p:nvPr/>
        </p:nvSpPr>
        <p:spPr>
          <a:xfrm>
            <a:off x="401040" y="378720"/>
            <a:ext cx="36036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智能邮件助理：总结与展望</a:t>
            </a:r>
            <a:endParaRPr lang="en-US" sz="2370" b="0" u="none" strike="noStrike">
              <a:solidFill>
                <a:srgbClr val="000000"/>
              </a:solidFill>
              <a:effectLst/>
              <a:uFillTx/>
              <a:latin typeface="Times New Roman"/>
            </a:endParaRPr>
          </a:p>
        </p:txBody>
      </p:sp>
      <p:sp>
        <p:nvSpPr>
          <p:cNvPr id="1077" name="文本框 1076"/>
          <p:cNvSpPr txBox="1"/>
          <p:nvPr/>
        </p:nvSpPr>
        <p:spPr>
          <a:xfrm>
            <a:off x="618480" y="111744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1078" name="图片 1077"/>
          <p:cNvPicPr/>
          <p:nvPr/>
        </p:nvPicPr>
        <p:blipFill>
          <a:blip r:embed="rId3"/>
          <a:stretch/>
        </p:blipFill>
        <p:spPr>
          <a:xfrm>
            <a:off x="568080" y="1662840"/>
            <a:ext cx="200160" cy="200160"/>
          </a:xfrm>
          <a:prstGeom prst="rect">
            <a:avLst/>
          </a:prstGeom>
          <a:noFill/>
          <a:ln w="0">
            <a:noFill/>
          </a:ln>
        </p:spPr>
      </p:pic>
      <p:sp>
        <p:nvSpPr>
          <p:cNvPr id="1079" name="文本框 1078"/>
          <p:cNvSpPr txBox="1"/>
          <p:nvPr/>
        </p:nvSpPr>
        <p:spPr>
          <a:xfrm>
            <a:off x="688320" y="1110600"/>
            <a:ext cx="12078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关键技术成果</a:t>
            </a:r>
            <a:endParaRPr lang="en-US" sz="1580" b="0" u="none" strike="noStrike">
              <a:solidFill>
                <a:srgbClr val="000000"/>
              </a:solidFill>
              <a:effectLst/>
              <a:uFillTx/>
              <a:latin typeface="Times New Roman"/>
            </a:endParaRPr>
          </a:p>
        </p:txBody>
      </p:sp>
      <p:sp>
        <p:nvSpPr>
          <p:cNvPr id="1080" name="文本框 1079"/>
          <p:cNvSpPr txBox="1"/>
          <p:nvPr/>
        </p:nvSpPr>
        <p:spPr>
          <a:xfrm>
            <a:off x="869040" y="166032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高效多任务架构</a:t>
            </a:r>
            <a:endParaRPr lang="en-US" sz="1180" b="0" u="none" strike="noStrike">
              <a:solidFill>
                <a:srgbClr val="000000"/>
              </a:solidFill>
              <a:effectLst/>
              <a:uFillTx/>
              <a:latin typeface="Times New Roman"/>
            </a:endParaRPr>
          </a:p>
        </p:txBody>
      </p:sp>
      <p:pic>
        <p:nvPicPr>
          <p:cNvPr id="1081" name="图片 1080"/>
          <p:cNvPicPr/>
          <p:nvPr/>
        </p:nvPicPr>
        <p:blipFill>
          <a:blip r:embed="rId4"/>
          <a:stretch/>
        </p:blipFill>
        <p:spPr>
          <a:xfrm>
            <a:off x="568080" y="2498760"/>
            <a:ext cx="200160" cy="200160"/>
          </a:xfrm>
          <a:prstGeom prst="rect">
            <a:avLst/>
          </a:prstGeom>
          <a:noFill/>
          <a:ln w="0">
            <a:noFill/>
          </a:ln>
        </p:spPr>
      </p:pic>
      <p:sp>
        <p:nvSpPr>
          <p:cNvPr id="1082" name="文本框 1081"/>
          <p:cNvSpPr txBox="1"/>
          <p:nvPr/>
        </p:nvSpPr>
        <p:spPr>
          <a:xfrm>
            <a:off x="869040" y="188532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异步任务队列与高并发处理机制，确保系统在高负载下保持稳定</a:t>
            </a:r>
            <a:endParaRPr lang="en-US" sz="1050" b="0" u="none" strike="noStrike">
              <a:solidFill>
                <a:srgbClr val="000000"/>
              </a:solidFill>
              <a:effectLst/>
              <a:uFillTx/>
              <a:latin typeface="Times New Roman"/>
            </a:endParaRPr>
          </a:p>
        </p:txBody>
      </p:sp>
      <p:sp>
        <p:nvSpPr>
          <p:cNvPr id="1083" name="文本框 1082"/>
          <p:cNvSpPr txBox="1"/>
          <p:nvPr/>
        </p:nvSpPr>
        <p:spPr>
          <a:xfrm>
            <a:off x="869040" y="249588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大语言模型集成</a:t>
            </a:r>
            <a:endParaRPr lang="en-US" sz="1180" b="0" u="none" strike="noStrike">
              <a:solidFill>
                <a:srgbClr val="000000"/>
              </a:solidFill>
              <a:effectLst/>
              <a:uFillTx/>
              <a:latin typeface="Times New Roman"/>
            </a:endParaRPr>
          </a:p>
        </p:txBody>
      </p:sp>
      <p:sp>
        <p:nvSpPr>
          <p:cNvPr id="1084" name="文本框 1083"/>
          <p:cNvSpPr txBox="1"/>
          <p:nvPr/>
        </p:nvSpPr>
        <p:spPr>
          <a:xfrm>
            <a:off x="869040" y="272088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a:t>
            </a:r>
            <a:endParaRPr lang="en-US" sz="1050" b="0" u="none" strike="noStrike">
              <a:solidFill>
                <a:srgbClr val="000000"/>
              </a:solidFill>
              <a:effectLst/>
              <a:uFillTx/>
              <a:latin typeface="Times New Roman"/>
            </a:endParaRPr>
          </a:p>
        </p:txBody>
      </p:sp>
      <p:sp>
        <p:nvSpPr>
          <p:cNvPr id="1085" name="文本框 1084"/>
          <p:cNvSpPr txBox="1"/>
          <p:nvPr/>
        </p:nvSpPr>
        <p:spPr>
          <a:xfrm>
            <a:off x="1136520" y="2725560"/>
            <a:ext cx="2660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LLM</a:t>
            </a:r>
            <a:endParaRPr lang="en-US" sz="1050" b="0" u="none" strike="noStrike">
              <a:solidFill>
                <a:srgbClr val="000000"/>
              </a:solidFill>
              <a:effectLst/>
              <a:uFillTx/>
              <a:latin typeface="Times New Roman"/>
            </a:endParaRPr>
          </a:p>
        </p:txBody>
      </p:sp>
      <p:pic>
        <p:nvPicPr>
          <p:cNvPr id="1086" name="图片 1085"/>
          <p:cNvPicPr/>
          <p:nvPr/>
        </p:nvPicPr>
        <p:blipFill>
          <a:blip r:embed="rId5"/>
          <a:stretch/>
        </p:blipFill>
        <p:spPr>
          <a:xfrm>
            <a:off x="568080" y="3334320"/>
            <a:ext cx="200160" cy="200160"/>
          </a:xfrm>
          <a:prstGeom prst="rect">
            <a:avLst/>
          </a:prstGeom>
          <a:noFill/>
          <a:ln w="0">
            <a:noFill/>
          </a:ln>
        </p:spPr>
      </p:pic>
      <p:sp>
        <p:nvSpPr>
          <p:cNvPr id="1087" name="文本框 1086"/>
          <p:cNvSpPr txBox="1"/>
          <p:nvPr/>
        </p:nvSpPr>
        <p:spPr>
          <a:xfrm>
            <a:off x="1400760" y="2720880"/>
            <a:ext cx="3085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实现自然语言理解、多轮对话语境保持和个性化回复</a:t>
            </a:r>
            <a:endParaRPr lang="en-US" sz="1050" b="0" u="none" strike="noStrike">
              <a:solidFill>
                <a:srgbClr val="000000"/>
              </a:solidFill>
              <a:effectLst/>
              <a:uFillTx/>
              <a:latin typeface="Times New Roman"/>
            </a:endParaRPr>
          </a:p>
        </p:txBody>
      </p:sp>
      <p:sp>
        <p:nvSpPr>
          <p:cNvPr id="1088" name="文本框 1087"/>
          <p:cNvSpPr txBox="1"/>
          <p:nvPr/>
        </p:nvSpPr>
        <p:spPr>
          <a:xfrm>
            <a:off x="869040" y="333144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用户行为学习</a:t>
            </a:r>
            <a:endParaRPr lang="en-US" sz="1180" b="0" u="none" strike="noStrike">
              <a:solidFill>
                <a:srgbClr val="000000"/>
              </a:solidFill>
              <a:effectLst/>
              <a:uFillTx/>
              <a:latin typeface="Times New Roman"/>
            </a:endParaRPr>
          </a:p>
        </p:txBody>
      </p:sp>
      <p:pic>
        <p:nvPicPr>
          <p:cNvPr id="1089" name="图片 1088"/>
          <p:cNvPicPr/>
          <p:nvPr/>
        </p:nvPicPr>
        <p:blipFill>
          <a:blip r:embed="rId6"/>
          <a:stretch/>
        </p:blipFill>
        <p:spPr>
          <a:xfrm>
            <a:off x="568080" y="4169880"/>
            <a:ext cx="200160" cy="200160"/>
          </a:xfrm>
          <a:prstGeom prst="rect">
            <a:avLst/>
          </a:prstGeom>
          <a:noFill/>
          <a:ln w="0">
            <a:noFill/>
          </a:ln>
        </p:spPr>
      </p:pic>
      <p:sp>
        <p:nvSpPr>
          <p:cNvPr id="1090" name="文本框 1089"/>
          <p:cNvSpPr txBox="1"/>
          <p:nvPr/>
        </p:nvSpPr>
        <p:spPr>
          <a:xfrm>
            <a:off x="869040" y="3556440"/>
            <a:ext cx="3487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追踪用户行为与语言习惯，实现模型微调和个性化邮件模板</a:t>
            </a:r>
            <a:endParaRPr lang="en-US" sz="1050" b="0" u="none" strike="noStrike">
              <a:solidFill>
                <a:srgbClr val="000000"/>
              </a:solidFill>
              <a:effectLst/>
              <a:uFillTx/>
              <a:latin typeface="Times New Roman"/>
            </a:endParaRPr>
          </a:p>
        </p:txBody>
      </p:sp>
      <p:sp>
        <p:nvSpPr>
          <p:cNvPr id="1091" name="文本框 1090"/>
          <p:cNvSpPr txBox="1"/>
          <p:nvPr/>
        </p:nvSpPr>
        <p:spPr>
          <a:xfrm>
            <a:off x="869040" y="416736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多用户权限架构</a:t>
            </a:r>
            <a:endParaRPr lang="en-US" sz="1180" b="0" u="none" strike="noStrike">
              <a:solidFill>
                <a:srgbClr val="000000"/>
              </a:solidFill>
              <a:effectLst/>
              <a:uFillTx/>
              <a:latin typeface="Times New Roman"/>
            </a:endParaRPr>
          </a:p>
        </p:txBody>
      </p:sp>
      <p:sp>
        <p:nvSpPr>
          <p:cNvPr id="1092" name="文本框 1091"/>
          <p:cNvSpPr txBox="1"/>
          <p:nvPr/>
        </p:nvSpPr>
        <p:spPr>
          <a:xfrm>
            <a:off x="869040" y="4397040"/>
            <a:ext cx="3711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RBAC</a:t>
            </a:r>
            <a:endParaRPr lang="en-US" sz="1050" b="0" u="none" strike="noStrike">
              <a:solidFill>
                <a:srgbClr val="000000"/>
              </a:solidFill>
              <a:effectLst/>
              <a:uFillTx/>
              <a:latin typeface="Times New Roman"/>
            </a:endParaRPr>
          </a:p>
        </p:txBody>
      </p:sp>
      <p:sp>
        <p:nvSpPr>
          <p:cNvPr id="1093" name="文本框 1092"/>
          <p:cNvSpPr txBox="1"/>
          <p:nvPr/>
        </p:nvSpPr>
        <p:spPr>
          <a:xfrm>
            <a:off x="1236240" y="439236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与</a:t>
            </a:r>
            <a:endParaRPr lang="en-US" sz="1050" b="0" u="none" strike="noStrike">
              <a:solidFill>
                <a:srgbClr val="000000"/>
              </a:solidFill>
              <a:effectLst/>
              <a:uFillTx/>
              <a:latin typeface="Times New Roman"/>
            </a:endParaRPr>
          </a:p>
        </p:txBody>
      </p:sp>
      <p:sp>
        <p:nvSpPr>
          <p:cNvPr id="1094" name="文本框 1093"/>
          <p:cNvSpPr txBox="1"/>
          <p:nvPr/>
        </p:nvSpPr>
        <p:spPr>
          <a:xfrm>
            <a:off x="1369800" y="4397040"/>
            <a:ext cx="36972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ABAC</a:t>
            </a:r>
            <a:endParaRPr lang="en-US" sz="1050" b="0" u="none" strike="noStrike">
              <a:solidFill>
                <a:srgbClr val="000000"/>
              </a:solidFill>
              <a:effectLst/>
              <a:uFillTx/>
              <a:latin typeface="Times New Roman"/>
            </a:endParaRPr>
          </a:p>
        </p:txBody>
      </p:sp>
      <p:sp>
        <p:nvSpPr>
          <p:cNvPr id="1095" name="任意多边形: 形状 1094"/>
          <p:cNvSpPr/>
          <p:nvPr/>
        </p:nvSpPr>
        <p:spPr>
          <a:xfrm>
            <a:off x="5548680" y="1504080"/>
            <a:ext cx="4746960" cy="1537920"/>
          </a:xfrm>
          <a:custGeom>
            <a:avLst/>
            <a:gdLst/>
            <a:ahLst/>
            <a:cxnLst/>
            <a:rect l="0" t="0" r="r" b="b"/>
            <a:pathLst>
              <a:path w="13186" h="4272">
                <a:moveTo>
                  <a:pt x="0" y="4086"/>
                </a:moveTo>
                <a:lnTo>
                  <a:pt x="0" y="186"/>
                </a:lnTo>
                <a:cubicBezTo>
                  <a:pt x="0" y="173"/>
                  <a:pt x="1" y="161"/>
                  <a:pt x="4" y="149"/>
                </a:cubicBezTo>
                <a:cubicBezTo>
                  <a:pt x="6" y="137"/>
                  <a:pt x="9" y="126"/>
                  <a:pt x="14" y="114"/>
                </a:cubicBezTo>
                <a:cubicBezTo>
                  <a:pt x="19" y="103"/>
                  <a:pt x="24" y="93"/>
                  <a:pt x="31" y="82"/>
                </a:cubicBezTo>
                <a:cubicBezTo>
                  <a:pt x="38" y="72"/>
                  <a:pt x="46" y="63"/>
                  <a:pt x="54" y="54"/>
                </a:cubicBezTo>
                <a:cubicBezTo>
                  <a:pt x="63" y="46"/>
                  <a:pt x="72" y="38"/>
                  <a:pt x="83" y="31"/>
                </a:cubicBezTo>
                <a:cubicBezTo>
                  <a:pt x="93" y="24"/>
                  <a:pt x="103" y="19"/>
                  <a:pt x="115" y="14"/>
                </a:cubicBezTo>
                <a:cubicBezTo>
                  <a:pt x="126" y="9"/>
                  <a:pt x="137" y="6"/>
                  <a:pt x="149" y="3"/>
                </a:cubicBezTo>
                <a:cubicBezTo>
                  <a:pt x="161" y="1"/>
                  <a:pt x="173" y="0"/>
                  <a:pt x="186" y="0"/>
                </a:cubicBezTo>
                <a:lnTo>
                  <a:pt x="13000" y="0"/>
                </a:lnTo>
                <a:cubicBezTo>
                  <a:pt x="13012" y="0"/>
                  <a:pt x="13025" y="1"/>
                  <a:pt x="13037" y="3"/>
                </a:cubicBezTo>
                <a:cubicBezTo>
                  <a:pt x="13048" y="6"/>
                  <a:pt x="13060" y="9"/>
                  <a:pt x="13071" y="14"/>
                </a:cubicBezTo>
                <a:cubicBezTo>
                  <a:pt x="13083" y="19"/>
                  <a:pt x="13093" y="24"/>
                  <a:pt x="13103" y="31"/>
                </a:cubicBezTo>
                <a:cubicBezTo>
                  <a:pt x="13114" y="38"/>
                  <a:pt x="13123" y="46"/>
                  <a:pt x="13132" y="54"/>
                </a:cubicBezTo>
                <a:cubicBezTo>
                  <a:pt x="13140" y="63"/>
                  <a:pt x="13148" y="72"/>
                  <a:pt x="13155" y="82"/>
                </a:cubicBezTo>
                <a:cubicBezTo>
                  <a:pt x="13161" y="93"/>
                  <a:pt x="13167" y="103"/>
                  <a:pt x="13172" y="114"/>
                </a:cubicBezTo>
                <a:cubicBezTo>
                  <a:pt x="13177" y="126"/>
                  <a:pt x="13180" y="137"/>
                  <a:pt x="13182" y="149"/>
                </a:cubicBezTo>
                <a:cubicBezTo>
                  <a:pt x="13185" y="161"/>
                  <a:pt x="13186" y="173"/>
                  <a:pt x="13186" y="186"/>
                </a:cubicBezTo>
                <a:lnTo>
                  <a:pt x="13186" y="4086"/>
                </a:lnTo>
                <a:cubicBezTo>
                  <a:pt x="13186" y="4099"/>
                  <a:pt x="13185" y="4111"/>
                  <a:pt x="13182" y="4123"/>
                </a:cubicBezTo>
                <a:cubicBezTo>
                  <a:pt x="13180" y="4135"/>
                  <a:pt x="13177" y="4146"/>
                  <a:pt x="13172" y="4157"/>
                </a:cubicBezTo>
                <a:cubicBezTo>
                  <a:pt x="13167" y="4169"/>
                  <a:pt x="13161" y="4179"/>
                  <a:pt x="13155" y="4190"/>
                </a:cubicBezTo>
                <a:cubicBezTo>
                  <a:pt x="13148" y="4200"/>
                  <a:pt x="13140" y="4209"/>
                  <a:pt x="13132" y="4218"/>
                </a:cubicBezTo>
                <a:cubicBezTo>
                  <a:pt x="13123" y="4226"/>
                  <a:pt x="13114" y="4234"/>
                  <a:pt x="13103" y="4241"/>
                </a:cubicBezTo>
                <a:cubicBezTo>
                  <a:pt x="13093" y="4248"/>
                  <a:pt x="13083" y="4253"/>
                  <a:pt x="13071" y="4258"/>
                </a:cubicBezTo>
                <a:cubicBezTo>
                  <a:pt x="13060" y="4263"/>
                  <a:pt x="13048" y="4266"/>
                  <a:pt x="13037" y="4268"/>
                </a:cubicBezTo>
                <a:cubicBezTo>
                  <a:pt x="13025" y="4271"/>
                  <a:pt x="13012" y="4272"/>
                  <a:pt x="13000" y="4272"/>
                </a:cubicBezTo>
                <a:lnTo>
                  <a:pt x="186" y="4272"/>
                </a:lnTo>
                <a:cubicBezTo>
                  <a:pt x="173" y="4272"/>
                  <a:pt x="161" y="4271"/>
                  <a:pt x="149" y="4268"/>
                </a:cubicBezTo>
                <a:cubicBezTo>
                  <a:pt x="137" y="4266"/>
                  <a:pt x="126" y="4263"/>
                  <a:pt x="115" y="4258"/>
                </a:cubicBezTo>
                <a:cubicBezTo>
                  <a:pt x="103" y="4253"/>
                  <a:pt x="93" y="4248"/>
                  <a:pt x="83" y="4241"/>
                </a:cubicBezTo>
                <a:cubicBezTo>
                  <a:pt x="72" y="4234"/>
                  <a:pt x="63" y="4226"/>
                  <a:pt x="54" y="4218"/>
                </a:cubicBezTo>
                <a:cubicBezTo>
                  <a:pt x="46" y="4209"/>
                  <a:pt x="38" y="4200"/>
                  <a:pt x="31" y="4190"/>
                </a:cubicBezTo>
                <a:cubicBezTo>
                  <a:pt x="24" y="4179"/>
                  <a:pt x="19" y="4169"/>
                  <a:pt x="14" y="4157"/>
                </a:cubicBezTo>
                <a:cubicBezTo>
                  <a:pt x="9" y="4146"/>
                  <a:pt x="6" y="4135"/>
                  <a:pt x="4" y="4123"/>
                </a:cubicBezTo>
                <a:cubicBezTo>
                  <a:pt x="1" y="4111"/>
                  <a:pt x="0" y="4099"/>
                  <a:pt x="0" y="4086"/>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96" name="任意多边形: 形状 1095"/>
          <p:cNvSpPr/>
          <p:nvPr/>
        </p:nvSpPr>
        <p:spPr>
          <a:xfrm>
            <a:off x="5548680" y="3242160"/>
            <a:ext cx="4746960" cy="1838880"/>
          </a:xfrm>
          <a:custGeom>
            <a:avLst/>
            <a:gdLst/>
            <a:ahLst/>
            <a:cxnLst/>
            <a:rect l="0" t="0" r="r" b="b"/>
            <a:pathLst>
              <a:path w="13186" h="5108">
                <a:moveTo>
                  <a:pt x="0" y="4922"/>
                </a:moveTo>
                <a:lnTo>
                  <a:pt x="0" y="186"/>
                </a:lnTo>
                <a:cubicBezTo>
                  <a:pt x="0" y="174"/>
                  <a:pt x="1" y="162"/>
                  <a:pt x="4" y="150"/>
                </a:cubicBezTo>
                <a:cubicBezTo>
                  <a:pt x="6" y="138"/>
                  <a:pt x="9" y="126"/>
                  <a:pt x="14" y="115"/>
                </a:cubicBezTo>
                <a:cubicBezTo>
                  <a:pt x="19" y="104"/>
                  <a:pt x="24" y="93"/>
                  <a:pt x="31" y="83"/>
                </a:cubicBezTo>
                <a:cubicBezTo>
                  <a:pt x="38" y="73"/>
                  <a:pt x="46" y="63"/>
                  <a:pt x="54" y="55"/>
                </a:cubicBezTo>
                <a:cubicBezTo>
                  <a:pt x="63" y="46"/>
                  <a:pt x="72" y="38"/>
                  <a:pt x="83" y="31"/>
                </a:cubicBezTo>
                <a:cubicBezTo>
                  <a:pt x="93" y="25"/>
                  <a:pt x="103" y="19"/>
                  <a:pt x="115" y="14"/>
                </a:cubicBezTo>
                <a:cubicBezTo>
                  <a:pt x="126" y="10"/>
                  <a:pt x="137" y="6"/>
                  <a:pt x="149" y="4"/>
                </a:cubicBezTo>
                <a:cubicBezTo>
                  <a:pt x="161" y="1"/>
                  <a:pt x="173" y="0"/>
                  <a:pt x="186" y="0"/>
                </a:cubicBezTo>
                <a:lnTo>
                  <a:pt x="13000" y="0"/>
                </a:lnTo>
                <a:cubicBezTo>
                  <a:pt x="13012" y="0"/>
                  <a:pt x="13025" y="1"/>
                  <a:pt x="13037" y="4"/>
                </a:cubicBezTo>
                <a:cubicBezTo>
                  <a:pt x="13048" y="6"/>
                  <a:pt x="13060" y="10"/>
                  <a:pt x="13071" y="14"/>
                </a:cubicBezTo>
                <a:cubicBezTo>
                  <a:pt x="13083" y="19"/>
                  <a:pt x="13093" y="25"/>
                  <a:pt x="13103" y="31"/>
                </a:cubicBezTo>
                <a:cubicBezTo>
                  <a:pt x="13114" y="38"/>
                  <a:pt x="13123" y="46"/>
                  <a:pt x="13132" y="55"/>
                </a:cubicBezTo>
                <a:cubicBezTo>
                  <a:pt x="13140" y="63"/>
                  <a:pt x="13148" y="73"/>
                  <a:pt x="13155" y="83"/>
                </a:cubicBezTo>
                <a:cubicBezTo>
                  <a:pt x="13161" y="93"/>
                  <a:pt x="13167" y="104"/>
                  <a:pt x="13172" y="115"/>
                </a:cubicBezTo>
                <a:cubicBezTo>
                  <a:pt x="13177" y="126"/>
                  <a:pt x="13180" y="138"/>
                  <a:pt x="13182" y="150"/>
                </a:cubicBezTo>
                <a:cubicBezTo>
                  <a:pt x="13185" y="162"/>
                  <a:pt x="13186" y="174"/>
                  <a:pt x="13186" y="186"/>
                </a:cubicBezTo>
                <a:lnTo>
                  <a:pt x="13186" y="4922"/>
                </a:lnTo>
                <a:cubicBezTo>
                  <a:pt x="13186" y="4935"/>
                  <a:pt x="13185" y="4947"/>
                  <a:pt x="13182" y="4959"/>
                </a:cubicBezTo>
                <a:cubicBezTo>
                  <a:pt x="13180" y="4971"/>
                  <a:pt x="13177" y="4982"/>
                  <a:pt x="13172" y="4993"/>
                </a:cubicBezTo>
                <a:cubicBezTo>
                  <a:pt x="13167" y="5005"/>
                  <a:pt x="13161" y="5015"/>
                  <a:pt x="13155" y="5026"/>
                </a:cubicBezTo>
                <a:cubicBezTo>
                  <a:pt x="13148" y="5036"/>
                  <a:pt x="13140" y="5045"/>
                  <a:pt x="13132" y="5054"/>
                </a:cubicBezTo>
                <a:cubicBezTo>
                  <a:pt x="13123" y="5062"/>
                  <a:pt x="13114" y="5070"/>
                  <a:pt x="13103" y="5077"/>
                </a:cubicBezTo>
                <a:cubicBezTo>
                  <a:pt x="13093" y="5084"/>
                  <a:pt x="13083" y="5089"/>
                  <a:pt x="13071" y="5094"/>
                </a:cubicBezTo>
                <a:cubicBezTo>
                  <a:pt x="13060" y="5099"/>
                  <a:pt x="13048" y="5102"/>
                  <a:pt x="13037" y="5104"/>
                </a:cubicBezTo>
                <a:cubicBezTo>
                  <a:pt x="13025" y="5107"/>
                  <a:pt x="13012" y="5108"/>
                  <a:pt x="13000" y="5108"/>
                </a:cubicBezTo>
                <a:lnTo>
                  <a:pt x="186" y="5108"/>
                </a:lnTo>
                <a:cubicBezTo>
                  <a:pt x="173" y="5108"/>
                  <a:pt x="161" y="5107"/>
                  <a:pt x="149" y="5104"/>
                </a:cubicBezTo>
                <a:cubicBezTo>
                  <a:pt x="137" y="5102"/>
                  <a:pt x="126" y="5099"/>
                  <a:pt x="115" y="5094"/>
                </a:cubicBezTo>
                <a:cubicBezTo>
                  <a:pt x="103" y="5089"/>
                  <a:pt x="93" y="5084"/>
                  <a:pt x="83" y="5077"/>
                </a:cubicBezTo>
                <a:cubicBezTo>
                  <a:pt x="72" y="5070"/>
                  <a:pt x="63" y="5062"/>
                  <a:pt x="54" y="5054"/>
                </a:cubicBezTo>
                <a:cubicBezTo>
                  <a:pt x="46" y="5045"/>
                  <a:pt x="38" y="5036"/>
                  <a:pt x="31" y="5026"/>
                </a:cubicBezTo>
                <a:cubicBezTo>
                  <a:pt x="24" y="5015"/>
                  <a:pt x="19" y="5005"/>
                  <a:pt x="14" y="4993"/>
                </a:cubicBezTo>
                <a:cubicBezTo>
                  <a:pt x="9" y="4982"/>
                  <a:pt x="6" y="4971"/>
                  <a:pt x="4" y="4959"/>
                </a:cubicBezTo>
                <a:cubicBezTo>
                  <a:pt x="1" y="4947"/>
                  <a:pt x="0" y="4935"/>
                  <a:pt x="0" y="4922"/>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097" name="图片 1096"/>
          <p:cNvPicPr/>
          <p:nvPr/>
        </p:nvPicPr>
        <p:blipFill>
          <a:blip r:embed="rId7"/>
          <a:stretch/>
        </p:blipFill>
        <p:spPr>
          <a:xfrm>
            <a:off x="5548680" y="1128240"/>
            <a:ext cx="200160" cy="200160"/>
          </a:xfrm>
          <a:prstGeom prst="rect">
            <a:avLst/>
          </a:prstGeom>
          <a:noFill/>
          <a:ln w="0">
            <a:noFill/>
          </a:ln>
        </p:spPr>
      </p:pic>
      <p:sp>
        <p:nvSpPr>
          <p:cNvPr id="1098" name="文本框 1097"/>
          <p:cNvSpPr txBox="1"/>
          <p:nvPr/>
        </p:nvSpPr>
        <p:spPr>
          <a:xfrm>
            <a:off x="1735560" y="4392360"/>
            <a:ext cx="2280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模型结合，确保系统安全性和可扩展性</a:t>
            </a:r>
            <a:endParaRPr lang="en-US" sz="1050" b="0" u="none" strike="noStrike">
              <a:solidFill>
                <a:srgbClr val="000000"/>
              </a:solidFill>
              <a:effectLst/>
              <a:uFillTx/>
              <a:latin typeface="Times New Roman"/>
            </a:endParaRPr>
          </a:p>
        </p:txBody>
      </p:sp>
      <p:sp>
        <p:nvSpPr>
          <p:cNvPr id="1099" name="文本框 1098"/>
          <p:cNvSpPr txBox="1"/>
          <p:nvPr/>
        </p:nvSpPr>
        <p:spPr>
          <a:xfrm>
            <a:off x="5816160" y="111744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sp>
        <p:nvSpPr>
          <p:cNvPr id="1100" name="文本框 1099"/>
          <p:cNvSpPr txBox="1"/>
          <p:nvPr/>
        </p:nvSpPr>
        <p:spPr>
          <a:xfrm>
            <a:off x="5886000" y="1110600"/>
            <a:ext cx="12078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未来发展方向</a:t>
            </a:r>
            <a:endParaRPr lang="en-US" sz="1580" b="0" u="none" strike="noStrike">
              <a:solidFill>
                <a:srgbClr val="000000"/>
              </a:solidFill>
              <a:effectLst/>
              <a:uFillTx/>
              <a:latin typeface="Times New Roman"/>
            </a:endParaRPr>
          </a:p>
        </p:txBody>
      </p:sp>
      <p:pic>
        <p:nvPicPr>
          <p:cNvPr id="1101" name="图片 1100"/>
          <p:cNvPicPr/>
          <p:nvPr/>
        </p:nvPicPr>
        <p:blipFill>
          <a:blip r:embed="rId8"/>
          <a:stretch/>
        </p:blipFill>
        <p:spPr>
          <a:xfrm>
            <a:off x="5749560" y="2072520"/>
            <a:ext cx="133200" cy="166680"/>
          </a:xfrm>
          <a:prstGeom prst="rect">
            <a:avLst/>
          </a:prstGeom>
          <a:noFill/>
          <a:ln w="0">
            <a:noFill/>
          </a:ln>
        </p:spPr>
      </p:pic>
      <p:sp>
        <p:nvSpPr>
          <p:cNvPr id="1102" name="文本框 1101"/>
          <p:cNvSpPr txBox="1"/>
          <p:nvPr/>
        </p:nvSpPr>
        <p:spPr>
          <a:xfrm>
            <a:off x="5749560" y="171936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优化空间</a:t>
            </a:r>
            <a:endParaRPr lang="en-US" sz="1320" b="0" u="none" strike="noStrike">
              <a:solidFill>
                <a:srgbClr val="000000"/>
              </a:solidFill>
              <a:effectLst/>
              <a:uFillTx/>
              <a:latin typeface="Times New Roman"/>
            </a:endParaRPr>
          </a:p>
        </p:txBody>
      </p:sp>
      <p:pic>
        <p:nvPicPr>
          <p:cNvPr id="1103" name="图片 1102"/>
          <p:cNvPicPr/>
          <p:nvPr/>
        </p:nvPicPr>
        <p:blipFill>
          <a:blip r:embed="rId8"/>
          <a:stretch/>
        </p:blipFill>
        <p:spPr>
          <a:xfrm>
            <a:off x="5749560" y="2373480"/>
            <a:ext cx="133200" cy="166680"/>
          </a:xfrm>
          <a:prstGeom prst="rect">
            <a:avLst/>
          </a:prstGeom>
          <a:noFill/>
          <a:ln w="0">
            <a:noFill/>
          </a:ln>
        </p:spPr>
      </p:pic>
      <p:sp>
        <p:nvSpPr>
          <p:cNvPr id="1104" name="文本框 1103"/>
          <p:cNvSpPr txBox="1"/>
          <p:nvPr/>
        </p:nvSpPr>
        <p:spPr>
          <a:xfrm>
            <a:off x="5983560" y="2052360"/>
            <a:ext cx="25488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增强情感分析能力，提升对用户情绪的理解</a:t>
            </a:r>
            <a:endParaRPr lang="en-US" sz="1050" b="0" u="none" strike="noStrike">
              <a:solidFill>
                <a:srgbClr val="000000"/>
              </a:solidFill>
              <a:effectLst/>
              <a:uFillTx/>
              <a:latin typeface="Times New Roman"/>
            </a:endParaRPr>
          </a:p>
        </p:txBody>
      </p:sp>
      <p:pic>
        <p:nvPicPr>
          <p:cNvPr id="1105" name="图片 1104"/>
          <p:cNvPicPr/>
          <p:nvPr/>
        </p:nvPicPr>
        <p:blipFill>
          <a:blip r:embed="rId8"/>
          <a:stretch/>
        </p:blipFill>
        <p:spPr>
          <a:xfrm>
            <a:off x="5749560" y="2674080"/>
            <a:ext cx="133200" cy="166680"/>
          </a:xfrm>
          <a:prstGeom prst="rect">
            <a:avLst/>
          </a:prstGeom>
          <a:noFill/>
          <a:ln w="0">
            <a:noFill/>
          </a:ln>
        </p:spPr>
      </p:pic>
      <p:sp>
        <p:nvSpPr>
          <p:cNvPr id="1106" name="文本框 1105"/>
          <p:cNvSpPr txBox="1"/>
          <p:nvPr/>
        </p:nvSpPr>
        <p:spPr>
          <a:xfrm>
            <a:off x="5983560" y="2353320"/>
            <a:ext cx="26830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优化错误处理机制，提高系统稳定性和鲁棒性</a:t>
            </a:r>
            <a:endParaRPr lang="en-US" sz="1050" b="0" u="none" strike="noStrike">
              <a:solidFill>
                <a:srgbClr val="000000"/>
              </a:solidFill>
              <a:effectLst/>
              <a:uFillTx/>
              <a:latin typeface="Times New Roman"/>
            </a:endParaRPr>
          </a:p>
        </p:txBody>
      </p:sp>
      <p:sp>
        <p:nvSpPr>
          <p:cNvPr id="1107" name="文本框 1106"/>
          <p:cNvSpPr txBox="1"/>
          <p:nvPr/>
        </p:nvSpPr>
        <p:spPr>
          <a:xfrm>
            <a:off x="5983560" y="2653920"/>
            <a:ext cx="1878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提升数据隐私与合规保障，遵循</a:t>
            </a:r>
            <a:endParaRPr lang="en-US" sz="1050" b="0" u="none" strike="noStrike">
              <a:solidFill>
                <a:srgbClr val="000000"/>
              </a:solidFill>
              <a:effectLst/>
              <a:uFillTx/>
              <a:latin typeface="Times New Roman"/>
            </a:endParaRPr>
          </a:p>
        </p:txBody>
      </p:sp>
      <p:sp>
        <p:nvSpPr>
          <p:cNvPr id="1108" name="文本框 1107"/>
          <p:cNvSpPr txBox="1"/>
          <p:nvPr/>
        </p:nvSpPr>
        <p:spPr>
          <a:xfrm>
            <a:off x="7855200" y="2658600"/>
            <a:ext cx="38196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GDPR</a:t>
            </a:r>
            <a:endParaRPr lang="en-US" sz="1050" b="0" u="none" strike="noStrike">
              <a:solidFill>
                <a:srgbClr val="000000"/>
              </a:solidFill>
              <a:effectLst/>
              <a:uFillTx/>
              <a:latin typeface="Times New Roman"/>
            </a:endParaRPr>
          </a:p>
        </p:txBody>
      </p:sp>
      <p:sp>
        <p:nvSpPr>
          <p:cNvPr id="1109" name="文本框 1108"/>
          <p:cNvSpPr txBox="1"/>
          <p:nvPr/>
        </p:nvSpPr>
        <p:spPr>
          <a:xfrm>
            <a:off x="8235360" y="2653920"/>
            <a:ext cx="4032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等法规</a:t>
            </a:r>
            <a:endParaRPr lang="en-US" sz="1050" b="0" u="none" strike="noStrike">
              <a:solidFill>
                <a:srgbClr val="000000"/>
              </a:solidFill>
              <a:effectLst/>
              <a:uFillTx/>
              <a:latin typeface="Times New Roman"/>
            </a:endParaRPr>
          </a:p>
        </p:txBody>
      </p:sp>
      <p:pic>
        <p:nvPicPr>
          <p:cNvPr id="1110" name="图片 1109"/>
          <p:cNvPicPr/>
          <p:nvPr/>
        </p:nvPicPr>
        <p:blipFill>
          <a:blip r:embed="rId9"/>
          <a:stretch/>
        </p:blipFill>
        <p:spPr>
          <a:xfrm>
            <a:off x="5749560" y="3810600"/>
            <a:ext cx="133200" cy="166680"/>
          </a:xfrm>
          <a:prstGeom prst="rect">
            <a:avLst/>
          </a:prstGeom>
          <a:noFill/>
          <a:ln w="0">
            <a:noFill/>
          </a:ln>
        </p:spPr>
      </p:pic>
      <p:sp>
        <p:nvSpPr>
          <p:cNvPr id="1111" name="文本框 1110"/>
          <p:cNvSpPr txBox="1"/>
          <p:nvPr/>
        </p:nvSpPr>
        <p:spPr>
          <a:xfrm>
            <a:off x="5749560" y="345744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技术展望</a:t>
            </a:r>
            <a:endParaRPr lang="en-US" sz="1320" b="0" u="none" strike="noStrike">
              <a:solidFill>
                <a:srgbClr val="000000"/>
              </a:solidFill>
              <a:effectLst/>
              <a:uFillTx/>
              <a:latin typeface="Times New Roman"/>
            </a:endParaRPr>
          </a:p>
        </p:txBody>
      </p:sp>
      <p:pic>
        <p:nvPicPr>
          <p:cNvPr id="1112" name="图片 1111"/>
          <p:cNvPicPr/>
          <p:nvPr/>
        </p:nvPicPr>
        <p:blipFill>
          <a:blip r:embed="rId10"/>
          <a:stretch/>
        </p:blipFill>
        <p:spPr>
          <a:xfrm>
            <a:off x="5749560" y="4111560"/>
            <a:ext cx="166680" cy="166680"/>
          </a:xfrm>
          <a:prstGeom prst="rect">
            <a:avLst/>
          </a:prstGeom>
          <a:noFill/>
          <a:ln w="0">
            <a:noFill/>
          </a:ln>
        </p:spPr>
      </p:pic>
      <p:sp>
        <p:nvSpPr>
          <p:cNvPr id="1113" name="文本框 1112"/>
          <p:cNvSpPr txBox="1"/>
          <p:nvPr/>
        </p:nvSpPr>
        <p:spPr>
          <a:xfrm>
            <a:off x="5983560" y="3790440"/>
            <a:ext cx="28170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深度整合时间序列分析，捕捉用户需求变化趋势</a:t>
            </a:r>
            <a:endParaRPr lang="en-US" sz="1050" b="0" u="none" strike="noStrike">
              <a:solidFill>
                <a:srgbClr val="000000"/>
              </a:solidFill>
              <a:effectLst/>
              <a:uFillTx/>
              <a:latin typeface="Times New Roman"/>
            </a:endParaRPr>
          </a:p>
        </p:txBody>
      </p:sp>
      <p:pic>
        <p:nvPicPr>
          <p:cNvPr id="1114" name="图片 1113"/>
          <p:cNvPicPr/>
          <p:nvPr/>
        </p:nvPicPr>
        <p:blipFill>
          <a:blip r:embed="rId11"/>
          <a:stretch/>
        </p:blipFill>
        <p:spPr>
          <a:xfrm>
            <a:off x="5749560" y="4412160"/>
            <a:ext cx="150120" cy="166680"/>
          </a:xfrm>
          <a:prstGeom prst="rect">
            <a:avLst/>
          </a:prstGeom>
          <a:noFill/>
          <a:ln w="0">
            <a:noFill/>
          </a:ln>
        </p:spPr>
      </p:pic>
      <p:sp>
        <p:nvSpPr>
          <p:cNvPr id="1115" name="文本框 1114"/>
          <p:cNvSpPr txBox="1"/>
          <p:nvPr/>
        </p:nvSpPr>
        <p:spPr>
          <a:xfrm>
            <a:off x="6016680" y="4091400"/>
            <a:ext cx="21466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实现跨平台邮件服务无缝集成与协作</a:t>
            </a:r>
            <a:endParaRPr lang="en-US" sz="1050" b="0" u="none" strike="noStrike">
              <a:solidFill>
                <a:srgbClr val="000000"/>
              </a:solidFill>
              <a:effectLst/>
              <a:uFillTx/>
              <a:latin typeface="Times New Roman"/>
            </a:endParaRPr>
          </a:p>
        </p:txBody>
      </p:sp>
      <p:pic>
        <p:nvPicPr>
          <p:cNvPr id="1116" name="图片 1115"/>
          <p:cNvPicPr/>
          <p:nvPr/>
        </p:nvPicPr>
        <p:blipFill>
          <a:blip r:embed="rId12"/>
          <a:stretch/>
        </p:blipFill>
        <p:spPr>
          <a:xfrm>
            <a:off x="5749560" y="4713120"/>
            <a:ext cx="150120" cy="166680"/>
          </a:xfrm>
          <a:prstGeom prst="rect">
            <a:avLst/>
          </a:prstGeom>
          <a:noFill/>
          <a:ln w="0">
            <a:noFill/>
          </a:ln>
        </p:spPr>
      </p:pic>
      <p:sp>
        <p:nvSpPr>
          <p:cNvPr id="1117" name="文本框 1116"/>
          <p:cNvSpPr txBox="1"/>
          <p:nvPr/>
        </p:nvSpPr>
        <p:spPr>
          <a:xfrm>
            <a:off x="6000120" y="4392360"/>
            <a:ext cx="26830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与任务管理系统深度结合，实现工作流自动化</a:t>
            </a:r>
            <a:endParaRPr lang="en-US" sz="1050" b="0" u="none" strike="noStrike">
              <a:solidFill>
                <a:srgbClr val="000000"/>
              </a:solidFill>
              <a:effectLst/>
              <a:uFillTx/>
              <a:latin typeface="Times New Roman"/>
            </a:endParaRPr>
          </a:p>
        </p:txBody>
      </p:sp>
      <p:sp>
        <p:nvSpPr>
          <p:cNvPr id="1118" name="任意多边形: 形状 1117"/>
          <p:cNvSpPr/>
          <p:nvPr/>
        </p:nvSpPr>
        <p:spPr>
          <a:xfrm>
            <a:off x="401040" y="5348160"/>
            <a:ext cx="9894600" cy="501840"/>
          </a:xfrm>
          <a:custGeom>
            <a:avLst/>
            <a:gdLst/>
            <a:ahLst/>
            <a:cxnLst/>
            <a:rect l="0" t="0" r="r" b="b"/>
            <a:pathLst>
              <a:path w="27485" h="1394">
                <a:moveTo>
                  <a:pt x="0" y="1208"/>
                </a:moveTo>
                <a:lnTo>
                  <a:pt x="0" y="186"/>
                </a:lnTo>
                <a:cubicBezTo>
                  <a:pt x="0" y="173"/>
                  <a:pt x="1" y="161"/>
                  <a:pt x="3" y="149"/>
                </a:cubicBezTo>
                <a:cubicBezTo>
                  <a:pt x="6" y="137"/>
                  <a:pt x="9" y="126"/>
                  <a:pt x="14" y="114"/>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27299" y="0"/>
                </a:lnTo>
                <a:cubicBezTo>
                  <a:pt x="27311" y="0"/>
                  <a:pt x="27324" y="1"/>
                  <a:pt x="27336" y="3"/>
                </a:cubicBezTo>
                <a:cubicBezTo>
                  <a:pt x="27347" y="6"/>
                  <a:pt x="27359" y="9"/>
                  <a:pt x="27370" y="14"/>
                </a:cubicBezTo>
                <a:cubicBezTo>
                  <a:pt x="27382" y="19"/>
                  <a:pt x="27392" y="24"/>
                  <a:pt x="27402" y="31"/>
                </a:cubicBezTo>
                <a:cubicBezTo>
                  <a:pt x="27413" y="38"/>
                  <a:pt x="27422" y="46"/>
                  <a:pt x="27431" y="54"/>
                </a:cubicBezTo>
                <a:cubicBezTo>
                  <a:pt x="27439" y="63"/>
                  <a:pt x="27447" y="72"/>
                  <a:pt x="27454" y="82"/>
                </a:cubicBezTo>
                <a:cubicBezTo>
                  <a:pt x="27460" y="93"/>
                  <a:pt x="27466" y="103"/>
                  <a:pt x="27471" y="114"/>
                </a:cubicBezTo>
                <a:cubicBezTo>
                  <a:pt x="27476" y="126"/>
                  <a:pt x="27479" y="137"/>
                  <a:pt x="27481" y="149"/>
                </a:cubicBezTo>
                <a:cubicBezTo>
                  <a:pt x="27484" y="161"/>
                  <a:pt x="27485" y="173"/>
                  <a:pt x="27485" y="186"/>
                </a:cubicBezTo>
                <a:lnTo>
                  <a:pt x="27485" y="1208"/>
                </a:lnTo>
                <a:cubicBezTo>
                  <a:pt x="27485" y="1220"/>
                  <a:pt x="27484" y="1232"/>
                  <a:pt x="27481" y="1244"/>
                </a:cubicBezTo>
                <a:cubicBezTo>
                  <a:pt x="27479" y="1256"/>
                  <a:pt x="27476" y="1268"/>
                  <a:pt x="27471" y="1279"/>
                </a:cubicBezTo>
                <a:cubicBezTo>
                  <a:pt x="27466" y="1290"/>
                  <a:pt x="27460" y="1301"/>
                  <a:pt x="27454" y="1311"/>
                </a:cubicBezTo>
                <a:cubicBezTo>
                  <a:pt x="27447" y="1321"/>
                  <a:pt x="27439" y="1331"/>
                  <a:pt x="27431" y="1339"/>
                </a:cubicBezTo>
                <a:cubicBezTo>
                  <a:pt x="27422" y="1348"/>
                  <a:pt x="27413" y="1356"/>
                  <a:pt x="27402" y="1362"/>
                </a:cubicBezTo>
                <a:cubicBezTo>
                  <a:pt x="27392" y="1369"/>
                  <a:pt x="27382" y="1375"/>
                  <a:pt x="27370" y="1379"/>
                </a:cubicBezTo>
                <a:cubicBezTo>
                  <a:pt x="27359" y="1384"/>
                  <a:pt x="27347" y="1388"/>
                  <a:pt x="27336" y="1390"/>
                </a:cubicBezTo>
                <a:cubicBezTo>
                  <a:pt x="27324" y="1392"/>
                  <a:pt x="27311" y="1394"/>
                  <a:pt x="27299" y="1394"/>
                </a:cubicBezTo>
                <a:lnTo>
                  <a:pt x="185" y="1394"/>
                </a:lnTo>
                <a:cubicBezTo>
                  <a:pt x="173" y="1394"/>
                  <a:pt x="161" y="1392"/>
                  <a:pt x="149" y="1390"/>
                </a:cubicBezTo>
                <a:cubicBezTo>
                  <a:pt x="137" y="1388"/>
                  <a:pt x="126" y="1384"/>
                  <a:pt x="114" y="1379"/>
                </a:cubicBezTo>
                <a:cubicBezTo>
                  <a:pt x="103" y="1375"/>
                  <a:pt x="92" y="1369"/>
                  <a:pt x="82" y="1362"/>
                </a:cubicBezTo>
                <a:cubicBezTo>
                  <a:pt x="72" y="1356"/>
                  <a:pt x="63" y="1348"/>
                  <a:pt x="54" y="1339"/>
                </a:cubicBezTo>
                <a:cubicBezTo>
                  <a:pt x="45" y="1331"/>
                  <a:pt x="38" y="1321"/>
                  <a:pt x="31" y="1311"/>
                </a:cubicBezTo>
                <a:cubicBezTo>
                  <a:pt x="24" y="1301"/>
                  <a:pt x="19" y="1290"/>
                  <a:pt x="14" y="1279"/>
                </a:cubicBezTo>
                <a:cubicBezTo>
                  <a:pt x="9" y="1268"/>
                  <a:pt x="6" y="1256"/>
                  <a:pt x="3" y="1244"/>
                </a:cubicBezTo>
                <a:cubicBezTo>
                  <a:pt x="1" y="1232"/>
                  <a:pt x="0" y="1220"/>
                  <a:pt x="0" y="1208"/>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19" name="文本框 1118"/>
          <p:cNvSpPr txBox="1"/>
          <p:nvPr/>
        </p:nvSpPr>
        <p:spPr>
          <a:xfrm>
            <a:off x="6000120" y="4692960"/>
            <a:ext cx="24148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引入反馈回路，支持系统持续学习与优化</a:t>
            </a:r>
            <a:endParaRPr lang="en-US" sz="1050" b="0" u="none" strike="noStrike">
              <a:solidFill>
                <a:srgbClr val="000000"/>
              </a:solidFill>
              <a:effectLst/>
              <a:uFillTx/>
              <a:latin typeface="Times New Roman"/>
            </a:endParaRPr>
          </a:p>
        </p:txBody>
      </p:sp>
      <p:sp>
        <p:nvSpPr>
          <p:cNvPr id="1120" name="文本框 1119"/>
          <p:cNvSpPr txBox="1"/>
          <p:nvPr/>
        </p:nvSpPr>
        <p:spPr>
          <a:xfrm>
            <a:off x="886680" y="5504400"/>
            <a:ext cx="30178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智能邮件助理通过</a:t>
            </a:r>
            <a:r>
              <a:rPr lang="zh-CN" sz="1180" b="0" u="none" strike="noStrike">
                <a:solidFill>
                  <a:srgbClr val="FF9900"/>
                </a:solidFill>
                <a:effectLst/>
                <a:uFillTx/>
                <a:latin typeface="WenQuanYiZenHei"/>
                <a:ea typeface="WenQuanYiZenHei"/>
              </a:rPr>
              <a:t>技术创新</a:t>
            </a:r>
            <a:r>
              <a:rPr lang="zh-CN" sz="1180" b="0" u="none" strike="noStrike">
                <a:solidFill>
                  <a:srgbClr val="FFFFFF"/>
                </a:solidFill>
                <a:effectLst/>
                <a:uFillTx/>
                <a:latin typeface="WenQuanYiZenHei"/>
                <a:ea typeface="WenQuanYiZenHei"/>
              </a:rPr>
              <a:t>与</a:t>
            </a:r>
            <a:r>
              <a:rPr lang="zh-CN" sz="1180" b="0" u="none" strike="noStrike">
                <a:solidFill>
                  <a:srgbClr val="FF9900"/>
                </a:solidFill>
                <a:effectLst/>
                <a:uFillTx/>
                <a:latin typeface="WenQuanYiZenHei"/>
                <a:ea typeface="WenQuanYiZenHei"/>
              </a:rPr>
              <a:t>用户体验</a:t>
            </a:r>
            <a:r>
              <a:rPr lang="zh-CN" sz="1180" b="0" u="none" strike="noStrike">
                <a:solidFill>
                  <a:srgbClr val="FFFFFF"/>
                </a:solidFill>
                <a:effectLst/>
                <a:uFillTx/>
                <a:latin typeface="WenQuanYiZenHei"/>
                <a:ea typeface="WenQuanYiZenHei"/>
              </a:rPr>
              <a:t>优化，</a:t>
            </a:r>
            <a:endParaRPr lang="en-US" sz="1180" b="0" u="none" strike="noStrike">
              <a:solidFill>
                <a:srgbClr val="000000"/>
              </a:solidFill>
              <a:effectLst/>
              <a:uFillTx/>
              <a:latin typeface="Times New Roman"/>
            </a:endParaRPr>
          </a:p>
        </p:txBody>
      </p:sp>
      <p:sp>
        <p:nvSpPr>
          <p:cNvPr id="1121" name="文本框 1120"/>
          <p:cNvSpPr txBox="1"/>
          <p:nvPr/>
        </p:nvSpPr>
        <p:spPr>
          <a:xfrm>
            <a:off x="3895200" y="5509440"/>
            <a:ext cx="150120" cy="175680"/>
          </a:xfrm>
          <a:prstGeom prst="rect">
            <a:avLst/>
          </a:prstGeom>
          <a:noFill/>
          <a:ln w="0">
            <a:noFill/>
          </a:ln>
        </p:spPr>
        <p:txBody>
          <a:bodyPr wrap="none" lIns="0" tIns="0" rIns="0" bIns="0" anchor="t">
            <a:spAutoFit/>
          </a:bodyPr>
          <a:lstStyle/>
          <a:p>
            <a:r>
              <a:rPr lang="en-US" sz="1180" b="0" u="none" strike="noStrike">
                <a:solidFill>
                  <a:srgbClr val="FFFFFF"/>
                </a:solidFill>
                <a:effectLst/>
                <a:uFillTx/>
                <a:latin typeface="DejaVuSans"/>
                <a:ea typeface="DejaVuSans"/>
              </a:rPr>
              <a:t> </a:t>
            </a:r>
            <a:endParaRPr lang="en-US" sz="1180" b="0" u="none" strike="noStrike">
              <a:solidFill>
                <a:srgbClr val="000000"/>
              </a:solidFill>
              <a:effectLst/>
              <a:uFillTx/>
              <a:latin typeface="Times New Roman"/>
            </a:endParaRPr>
          </a:p>
        </p:txBody>
      </p:sp>
      <p:sp>
        <p:nvSpPr>
          <p:cNvPr id="1122" name="文本框 1121"/>
          <p:cNvSpPr txBox="1"/>
          <p:nvPr/>
        </p:nvSpPr>
        <p:spPr>
          <a:xfrm>
            <a:off x="3943080" y="5504400"/>
            <a:ext cx="58849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为邮件管理提供高效解决方案，未来将持续演进，实现更智能、更个性化的邮件处理体验</a:t>
            </a:r>
            <a:endParaRPr lang="en-US" sz="1180" b="0" u="none" strike="noStrike">
              <a:solidFill>
                <a:srgbClr val="000000"/>
              </a:solidFill>
              <a:effectLst/>
              <a:uFillTx/>
              <a:latin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任意多边形: 形状 41"/>
          <p:cNvSpPr/>
          <p:nvPr/>
        </p:nvSpPr>
        <p:spPr>
          <a:xfrm>
            <a:off x="0" y="0"/>
            <a:ext cx="10696680" cy="6017040"/>
          </a:xfrm>
          <a:custGeom>
            <a:avLst/>
            <a:gdLst/>
            <a:ahLst/>
            <a:cxnLst/>
            <a:rect l="0" t="0" r="r" b="b"/>
            <a:pathLst>
              <a:path w="29713" h="16714">
                <a:moveTo>
                  <a:pt x="0" y="0"/>
                </a:moveTo>
                <a:lnTo>
                  <a:pt x="29713" y="0"/>
                </a:lnTo>
                <a:lnTo>
                  <a:pt x="29713" y="16714"/>
                </a:lnTo>
                <a:lnTo>
                  <a:pt x="0" y="16714"/>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3" name="任意多边形: 形状 42"/>
          <p:cNvSpPr/>
          <p:nvPr/>
        </p:nvSpPr>
        <p:spPr>
          <a:xfrm>
            <a:off x="401040" y="1103040"/>
            <a:ext cx="4746960" cy="1604880"/>
          </a:xfrm>
          <a:custGeom>
            <a:avLst/>
            <a:gdLst/>
            <a:ahLst/>
            <a:cxnLst/>
            <a:rect l="0" t="0" r="r" b="b"/>
            <a:pathLst>
              <a:path w="13186" h="4458">
                <a:moveTo>
                  <a:pt x="0" y="4272"/>
                </a:moveTo>
                <a:lnTo>
                  <a:pt x="0" y="185"/>
                </a:lnTo>
                <a:cubicBezTo>
                  <a:pt x="0" y="173"/>
                  <a:pt x="1" y="161"/>
                  <a:pt x="3" y="149"/>
                </a:cubicBezTo>
                <a:cubicBezTo>
                  <a:pt x="6" y="137"/>
                  <a:pt x="9" y="126"/>
                  <a:pt x="14" y="114"/>
                </a:cubicBezTo>
                <a:cubicBezTo>
                  <a:pt x="19"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13000" y="0"/>
                </a:lnTo>
                <a:cubicBezTo>
                  <a:pt x="13012" y="0"/>
                  <a:pt x="13024" y="1"/>
                  <a:pt x="13036" y="3"/>
                </a:cubicBezTo>
                <a:cubicBezTo>
                  <a:pt x="13048" y="6"/>
                  <a:pt x="13060" y="9"/>
                  <a:pt x="13071" y="14"/>
                </a:cubicBezTo>
                <a:cubicBezTo>
                  <a:pt x="13082" y="18"/>
                  <a:pt x="13093" y="24"/>
                  <a:pt x="13103" y="31"/>
                </a:cubicBezTo>
                <a:cubicBezTo>
                  <a:pt x="13113" y="38"/>
                  <a:pt x="13123" y="45"/>
                  <a:pt x="13131" y="54"/>
                </a:cubicBezTo>
                <a:cubicBezTo>
                  <a:pt x="13140" y="63"/>
                  <a:pt x="13148" y="72"/>
                  <a:pt x="13154" y="82"/>
                </a:cubicBezTo>
                <a:cubicBezTo>
                  <a:pt x="13161" y="92"/>
                  <a:pt x="13167" y="103"/>
                  <a:pt x="13172" y="114"/>
                </a:cubicBezTo>
                <a:cubicBezTo>
                  <a:pt x="13176" y="126"/>
                  <a:pt x="13180" y="137"/>
                  <a:pt x="13182" y="149"/>
                </a:cubicBezTo>
                <a:cubicBezTo>
                  <a:pt x="13185" y="161"/>
                  <a:pt x="13186" y="173"/>
                  <a:pt x="13186" y="185"/>
                </a:cubicBezTo>
                <a:lnTo>
                  <a:pt x="13186" y="4272"/>
                </a:lnTo>
                <a:cubicBezTo>
                  <a:pt x="13186" y="4284"/>
                  <a:pt x="13185" y="4296"/>
                  <a:pt x="13182" y="4308"/>
                </a:cubicBezTo>
                <a:cubicBezTo>
                  <a:pt x="13180" y="4320"/>
                  <a:pt x="13176" y="4332"/>
                  <a:pt x="13172" y="4343"/>
                </a:cubicBezTo>
                <a:cubicBezTo>
                  <a:pt x="13167" y="4354"/>
                  <a:pt x="13161" y="4365"/>
                  <a:pt x="13154" y="4375"/>
                </a:cubicBezTo>
                <a:cubicBezTo>
                  <a:pt x="13148" y="4385"/>
                  <a:pt x="13140" y="4395"/>
                  <a:pt x="13131" y="4403"/>
                </a:cubicBezTo>
                <a:cubicBezTo>
                  <a:pt x="13123" y="4412"/>
                  <a:pt x="13113" y="4419"/>
                  <a:pt x="13103" y="4426"/>
                </a:cubicBezTo>
                <a:cubicBezTo>
                  <a:pt x="13093" y="4433"/>
                  <a:pt x="13082" y="4439"/>
                  <a:pt x="13071" y="4443"/>
                </a:cubicBezTo>
                <a:cubicBezTo>
                  <a:pt x="13060" y="4448"/>
                  <a:pt x="13048" y="4452"/>
                  <a:pt x="13036" y="4454"/>
                </a:cubicBezTo>
                <a:cubicBezTo>
                  <a:pt x="13024" y="4456"/>
                  <a:pt x="13012" y="4458"/>
                  <a:pt x="13000" y="4458"/>
                </a:cubicBezTo>
                <a:lnTo>
                  <a:pt x="185" y="4458"/>
                </a:lnTo>
                <a:cubicBezTo>
                  <a:pt x="173" y="4458"/>
                  <a:pt x="161" y="4456"/>
                  <a:pt x="149" y="4454"/>
                </a:cubicBezTo>
                <a:cubicBezTo>
                  <a:pt x="137" y="4452"/>
                  <a:pt x="126" y="4448"/>
                  <a:pt x="114" y="4443"/>
                </a:cubicBezTo>
                <a:cubicBezTo>
                  <a:pt x="103" y="4439"/>
                  <a:pt x="92" y="4433"/>
                  <a:pt x="82" y="4426"/>
                </a:cubicBezTo>
                <a:cubicBezTo>
                  <a:pt x="72" y="4419"/>
                  <a:pt x="63" y="4412"/>
                  <a:pt x="54" y="4403"/>
                </a:cubicBezTo>
                <a:cubicBezTo>
                  <a:pt x="45" y="4395"/>
                  <a:pt x="38" y="4385"/>
                  <a:pt x="31" y="4375"/>
                </a:cubicBezTo>
                <a:cubicBezTo>
                  <a:pt x="24" y="4365"/>
                  <a:pt x="19" y="4354"/>
                  <a:pt x="14" y="4343"/>
                </a:cubicBezTo>
                <a:cubicBezTo>
                  <a:pt x="9" y="4332"/>
                  <a:pt x="6" y="4320"/>
                  <a:pt x="3" y="4308"/>
                </a:cubicBezTo>
                <a:cubicBezTo>
                  <a:pt x="1" y="4296"/>
                  <a:pt x="0" y="4284"/>
                  <a:pt x="0" y="4272"/>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4" name="任意多边形: 形状 43"/>
          <p:cNvSpPr/>
          <p:nvPr/>
        </p:nvSpPr>
        <p:spPr>
          <a:xfrm>
            <a:off x="401040" y="2908080"/>
            <a:ext cx="4746960" cy="1905480"/>
          </a:xfrm>
          <a:custGeom>
            <a:avLst/>
            <a:gdLst/>
            <a:ahLst/>
            <a:cxnLst/>
            <a:rect l="0" t="0" r="r" b="b"/>
            <a:pathLst>
              <a:path w="13186" h="5293">
                <a:moveTo>
                  <a:pt x="0" y="5107"/>
                </a:moveTo>
                <a:lnTo>
                  <a:pt x="0" y="185"/>
                </a:lnTo>
                <a:cubicBezTo>
                  <a:pt x="0" y="173"/>
                  <a:pt x="1" y="161"/>
                  <a:pt x="3" y="149"/>
                </a:cubicBezTo>
                <a:cubicBezTo>
                  <a:pt x="6" y="137"/>
                  <a:pt x="9" y="126"/>
                  <a:pt x="14" y="114"/>
                </a:cubicBezTo>
                <a:cubicBezTo>
                  <a:pt x="19"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13000" y="0"/>
                </a:lnTo>
                <a:cubicBezTo>
                  <a:pt x="13012" y="0"/>
                  <a:pt x="13024" y="1"/>
                  <a:pt x="13036" y="3"/>
                </a:cubicBezTo>
                <a:cubicBezTo>
                  <a:pt x="13048" y="6"/>
                  <a:pt x="13060" y="9"/>
                  <a:pt x="13071" y="14"/>
                </a:cubicBezTo>
                <a:cubicBezTo>
                  <a:pt x="13082" y="18"/>
                  <a:pt x="13093" y="24"/>
                  <a:pt x="13103" y="31"/>
                </a:cubicBezTo>
                <a:cubicBezTo>
                  <a:pt x="13113" y="38"/>
                  <a:pt x="13123" y="45"/>
                  <a:pt x="13131" y="54"/>
                </a:cubicBezTo>
                <a:cubicBezTo>
                  <a:pt x="13140" y="63"/>
                  <a:pt x="13148" y="72"/>
                  <a:pt x="13154" y="82"/>
                </a:cubicBezTo>
                <a:cubicBezTo>
                  <a:pt x="13161" y="92"/>
                  <a:pt x="13167" y="103"/>
                  <a:pt x="13172" y="114"/>
                </a:cubicBezTo>
                <a:cubicBezTo>
                  <a:pt x="13176" y="126"/>
                  <a:pt x="13180" y="137"/>
                  <a:pt x="13182" y="149"/>
                </a:cubicBezTo>
                <a:cubicBezTo>
                  <a:pt x="13185" y="161"/>
                  <a:pt x="13186" y="173"/>
                  <a:pt x="13186" y="185"/>
                </a:cubicBezTo>
                <a:lnTo>
                  <a:pt x="13186" y="5107"/>
                </a:lnTo>
                <a:cubicBezTo>
                  <a:pt x="13186" y="5119"/>
                  <a:pt x="13185" y="5131"/>
                  <a:pt x="13182" y="5143"/>
                </a:cubicBezTo>
                <a:cubicBezTo>
                  <a:pt x="13180" y="5156"/>
                  <a:pt x="13176" y="5167"/>
                  <a:pt x="13172" y="5179"/>
                </a:cubicBezTo>
                <a:cubicBezTo>
                  <a:pt x="13167" y="5190"/>
                  <a:pt x="13161" y="5201"/>
                  <a:pt x="13154" y="5211"/>
                </a:cubicBezTo>
                <a:cubicBezTo>
                  <a:pt x="13148" y="5221"/>
                  <a:pt x="13140" y="5230"/>
                  <a:pt x="13131" y="5239"/>
                </a:cubicBezTo>
                <a:cubicBezTo>
                  <a:pt x="13123" y="5247"/>
                  <a:pt x="13113" y="5255"/>
                  <a:pt x="13103" y="5262"/>
                </a:cubicBezTo>
                <a:cubicBezTo>
                  <a:pt x="13093" y="5269"/>
                  <a:pt x="13082" y="5274"/>
                  <a:pt x="13071" y="5279"/>
                </a:cubicBezTo>
                <a:cubicBezTo>
                  <a:pt x="13060" y="5284"/>
                  <a:pt x="13048" y="5287"/>
                  <a:pt x="13036" y="5290"/>
                </a:cubicBezTo>
                <a:cubicBezTo>
                  <a:pt x="13024" y="5292"/>
                  <a:pt x="13012" y="5293"/>
                  <a:pt x="13000" y="5293"/>
                </a:cubicBezTo>
                <a:lnTo>
                  <a:pt x="185" y="5293"/>
                </a:lnTo>
                <a:cubicBezTo>
                  <a:pt x="173" y="5293"/>
                  <a:pt x="161" y="5292"/>
                  <a:pt x="149" y="5290"/>
                </a:cubicBezTo>
                <a:cubicBezTo>
                  <a:pt x="137" y="5287"/>
                  <a:pt x="126" y="5284"/>
                  <a:pt x="114" y="5279"/>
                </a:cubicBezTo>
                <a:cubicBezTo>
                  <a:pt x="103" y="5274"/>
                  <a:pt x="92" y="5269"/>
                  <a:pt x="82" y="5262"/>
                </a:cubicBezTo>
                <a:cubicBezTo>
                  <a:pt x="72" y="5255"/>
                  <a:pt x="63" y="5247"/>
                  <a:pt x="54" y="5239"/>
                </a:cubicBezTo>
                <a:cubicBezTo>
                  <a:pt x="45" y="5230"/>
                  <a:pt x="38" y="5221"/>
                  <a:pt x="31" y="5211"/>
                </a:cubicBezTo>
                <a:cubicBezTo>
                  <a:pt x="24" y="5201"/>
                  <a:pt x="19" y="5190"/>
                  <a:pt x="14" y="5179"/>
                </a:cubicBezTo>
                <a:cubicBezTo>
                  <a:pt x="9" y="5167"/>
                  <a:pt x="6" y="5156"/>
                  <a:pt x="3" y="5143"/>
                </a:cubicBezTo>
                <a:cubicBezTo>
                  <a:pt x="1" y="5131"/>
                  <a:pt x="0" y="5119"/>
                  <a:pt x="0" y="5107"/>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5" name="图片 44"/>
          <p:cNvPicPr/>
          <p:nvPr/>
        </p:nvPicPr>
        <p:blipFill>
          <a:blip r:embed="rId2"/>
          <a:stretch/>
        </p:blipFill>
        <p:spPr>
          <a:xfrm>
            <a:off x="601560" y="1328760"/>
            <a:ext cx="200160" cy="200160"/>
          </a:xfrm>
          <a:prstGeom prst="rect">
            <a:avLst/>
          </a:prstGeom>
          <a:noFill/>
          <a:ln w="0">
            <a:noFill/>
          </a:ln>
        </p:spPr>
      </p:pic>
      <p:sp>
        <p:nvSpPr>
          <p:cNvPr id="46" name="文本框 45"/>
          <p:cNvSpPr txBox="1"/>
          <p:nvPr/>
        </p:nvSpPr>
        <p:spPr>
          <a:xfrm>
            <a:off x="401040" y="378720"/>
            <a:ext cx="42040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邮件助手的核心功能与用户痛点</a:t>
            </a:r>
            <a:endParaRPr lang="en-US" sz="2370" b="0" u="none" strike="noStrike">
              <a:solidFill>
                <a:srgbClr val="000000"/>
              </a:solidFill>
              <a:effectLst/>
              <a:uFillTx/>
              <a:latin typeface="Times New Roman"/>
            </a:endParaRPr>
          </a:p>
        </p:txBody>
      </p:sp>
      <p:sp>
        <p:nvSpPr>
          <p:cNvPr id="47" name="文本框 46"/>
          <p:cNvSpPr txBox="1"/>
          <p:nvPr/>
        </p:nvSpPr>
        <p:spPr>
          <a:xfrm>
            <a:off x="869040" y="131796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48" name="图片 47"/>
          <p:cNvPicPr/>
          <p:nvPr/>
        </p:nvPicPr>
        <p:blipFill>
          <a:blip r:embed="rId3"/>
          <a:stretch/>
        </p:blipFill>
        <p:spPr>
          <a:xfrm>
            <a:off x="601560" y="1738080"/>
            <a:ext cx="133200" cy="166680"/>
          </a:xfrm>
          <a:prstGeom prst="rect">
            <a:avLst/>
          </a:prstGeom>
          <a:noFill/>
          <a:ln w="0">
            <a:noFill/>
          </a:ln>
        </p:spPr>
      </p:pic>
      <p:sp>
        <p:nvSpPr>
          <p:cNvPr id="49" name="文本框 48"/>
          <p:cNvSpPr txBox="1"/>
          <p:nvPr/>
        </p:nvSpPr>
        <p:spPr>
          <a:xfrm>
            <a:off x="938880" y="1311120"/>
            <a:ext cx="8053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设计目标</a:t>
            </a:r>
            <a:endParaRPr lang="en-US" sz="1580" b="0" u="none" strike="noStrike">
              <a:solidFill>
                <a:srgbClr val="000000"/>
              </a:solidFill>
              <a:effectLst/>
              <a:uFillTx/>
              <a:latin typeface="Times New Roman"/>
            </a:endParaRPr>
          </a:p>
        </p:txBody>
      </p:sp>
      <p:pic>
        <p:nvPicPr>
          <p:cNvPr id="50" name="图片 49"/>
          <p:cNvPicPr/>
          <p:nvPr/>
        </p:nvPicPr>
        <p:blipFill>
          <a:blip r:embed="rId3"/>
          <a:stretch/>
        </p:blipFill>
        <p:spPr>
          <a:xfrm>
            <a:off x="601560" y="2039040"/>
            <a:ext cx="133200" cy="166680"/>
          </a:xfrm>
          <a:prstGeom prst="rect">
            <a:avLst/>
          </a:prstGeom>
          <a:noFill/>
          <a:ln w="0">
            <a:noFill/>
          </a:ln>
        </p:spPr>
      </p:pic>
      <p:sp>
        <p:nvSpPr>
          <p:cNvPr id="51" name="文本框 50"/>
          <p:cNvSpPr txBox="1"/>
          <p:nvPr/>
        </p:nvSpPr>
        <p:spPr>
          <a:xfrm>
            <a:off x="835560" y="171792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通过自动化工具减少用户的重复性劳动</a:t>
            </a:r>
            <a:endParaRPr lang="en-US" sz="1050" b="0" u="none" strike="noStrike">
              <a:solidFill>
                <a:srgbClr val="000000"/>
              </a:solidFill>
              <a:effectLst/>
              <a:uFillTx/>
              <a:latin typeface="Times New Roman"/>
            </a:endParaRPr>
          </a:p>
        </p:txBody>
      </p:sp>
      <p:pic>
        <p:nvPicPr>
          <p:cNvPr id="52" name="图片 51"/>
          <p:cNvPicPr/>
          <p:nvPr/>
        </p:nvPicPr>
        <p:blipFill>
          <a:blip r:embed="rId3"/>
          <a:stretch/>
        </p:blipFill>
        <p:spPr>
          <a:xfrm>
            <a:off x="601560" y="2340000"/>
            <a:ext cx="133200" cy="166680"/>
          </a:xfrm>
          <a:prstGeom prst="rect">
            <a:avLst/>
          </a:prstGeom>
          <a:noFill/>
          <a:ln w="0">
            <a:noFill/>
          </a:ln>
        </p:spPr>
      </p:pic>
      <p:sp>
        <p:nvSpPr>
          <p:cNvPr id="53" name="文本框 52"/>
          <p:cNvSpPr txBox="1"/>
          <p:nvPr/>
        </p:nvSpPr>
        <p:spPr>
          <a:xfrm>
            <a:off x="835560" y="2018880"/>
            <a:ext cx="2012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提高邮件处理效率，减少响应时间</a:t>
            </a:r>
            <a:endParaRPr lang="en-US" sz="1050" b="0" u="none" strike="noStrike">
              <a:solidFill>
                <a:srgbClr val="000000"/>
              </a:solidFill>
              <a:effectLst/>
              <a:uFillTx/>
              <a:latin typeface="Times New Roman"/>
            </a:endParaRPr>
          </a:p>
        </p:txBody>
      </p:sp>
      <p:pic>
        <p:nvPicPr>
          <p:cNvPr id="54" name="图片 53"/>
          <p:cNvPicPr/>
          <p:nvPr/>
        </p:nvPicPr>
        <p:blipFill>
          <a:blip r:embed="rId4"/>
          <a:stretch/>
        </p:blipFill>
        <p:spPr>
          <a:xfrm>
            <a:off x="601560" y="3133800"/>
            <a:ext cx="250200" cy="200160"/>
          </a:xfrm>
          <a:prstGeom prst="rect">
            <a:avLst/>
          </a:prstGeom>
          <a:noFill/>
          <a:ln w="0">
            <a:noFill/>
          </a:ln>
        </p:spPr>
      </p:pic>
      <p:sp>
        <p:nvSpPr>
          <p:cNvPr id="55" name="文本框 54"/>
          <p:cNvSpPr txBox="1"/>
          <p:nvPr/>
        </p:nvSpPr>
        <p:spPr>
          <a:xfrm>
            <a:off x="835560" y="2319840"/>
            <a:ext cx="17442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实现个性化、准确的邮件回复</a:t>
            </a:r>
            <a:endParaRPr lang="en-US" sz="1050" b="0" u="none" strike="noStrike">
              <a:solidFill>
                <a:srgbClr val="000000"/>
              </a:solidFill>
              <a:effectLst/>
              <a:uFillTx/>
              <a:latin typeface="Times New Roman"/>
            </a:endParaRPr>
          </a:p>
        </p:txBody>
      </p:sp>
      <p:sp>
        <p:nvSpPr>
          <p:cNvPr id="56" name="文本框 55"/>
          <p:cNvSpPr txBox="1"/>
          <p:nvPr/>
        </p:nvSpPr>
        <p:spPr>
          <a:xfrm>
            <a:off x="919080" y="312300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57" name="图片 56"/>
          <p:cNvPicPr/>
          <p:nvPr/>
        </p:nvPicPr>
        <p:blipFill>
          <a:blip r:embed="rId5"/>
          <a:stretch/>
        </p:blipFill>
        <p:spPr>
          <a:xfrm>
            <a:off x="601560" y="3543120"/>
            <a:ext cx="133200" cy="166680"/>
          </a:xfrm>
          <a:prstGeom prst="rect">
            <a:avLst/>
          </a:prstGeom>
          <a:noFill/>
          <a:ln w="0">
            <a:noFill/>
          </a:ln>
        </p:spPr>
      </p:pic>
      <p:sp>
        <p:nvSpPr>
          <p:cNvPr id="58" name="文本框 57"/>
          <p:cNvSpPr txBox="1"/>
          <p:nvPr/>
        </p:nvSpPr>
        <p:spPr>
          <a:xfrm>
            <a:off x="988920" y="3116160"/>
            <a:ext cx="8053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核心功能</a:t>
            </a:r>
            <a:endParaRPr lang="en-US" sz="1580" b="0" u="none" strike="noStrike">
              <a:solidFill>
                <a:srgbClr val="000000"/>
              </a:solidFill>
              <a:effectLst/>
              <a:uFillTx/>
              <a:latin typeface="Times New Roman"/>
            </a:endParaRPr>
          </a:p>
        </p:txBody>
      </p:sp>
      <p:pic>
        <p:nvPicPr>
          <p:cNvPr id="59" name="图片 58"/>
          <p:cNvPicPr/>
          <p:nvPr/>
        </p:nvPicPr>
        <p:blipFill>
          <a:blip r:embed="rId6"/>
          <a:stretch/>
        </p:blipFill>
        <p:spPr>
          <a:xfrm>
            <a:off x="601560" y="3844080"/>
            <a:ext cx="150120" cy="166680"/>
          </a:xfrm>
          <a:prstGeom prst="rect">
            <a:avLst/>
          </a:prstGeom>
          <a:noFill/>
          <a:ln w="0">
            <a:noFill/>
          </a:ln>
        </p:spPr>
      </p:pic>
      <p:sp>
        <p:nvSpPr>
          <p:cNvPr id="60" name="文本框 59"/>
          <p:cNvSpPr txBox="1"/>
          <p:nvPr/>
        </p:nvSpPr>
        <p:spPr>
          <a:xfrm>
            <a:off x="835560" y="3522960"/>
            <a:ext cx="1609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高度智能化的任务分类能力</a:t>
            </a:r>
            <a:endParaRPr lang="en-US" sz="1050" b="0" u="none" strike="noStrike">
              <a:solidFill>
                <a:srgbClr val="000000"/>
              </a:solidFill>
              <a:effectLst/>
              <a:uFillTx/>
              <a:latin typeface="Times New Roman"/>
            </a:endParaRPr>
          </a:p>
        </p:txBody>
      </p:sp>
      <p:pic>
        <p:nvPicPr>
          <p:cNvPr id="61" name="图片 60"/>
          <p:cNvPicPr/>
          <p:nvPr/>
        </p:nvPicPr>
        <p:blipFill>
          <a:blip r:embed="rId7"/>
          <a:stretch/>
        </p:blipFill>
        <p:spPr>
          <a:xfrm>
            <a:off x="601560" y="4145040"/>
            <a:ext cx="166680" cy="166680"/>
          </a:xfrm>
          <a:prstGeom prst="rect">
            <a:avLst/>
          </a:prstGeom>
          <a:noFill/>
          <a:ln w="0">
            <a:noFill/>
          </a:ln>
        </p:spPr>
      </p:pic>
      <p:sp>
        <p:nvSpPr>
          <p:cNvPr id="62" name="文本框 61"/>
          <p:cNvSpPr txBox="1"/>
          <p:nvPr/>
        </p:nvSpPr>
        <p:spPr>
          <a:xfrm>
            <a:off x="852480" y="3823920"/>
            <a:ext cx="13417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邮件优先级识别与管理</a:t>
            </a:r>
            <a:endParaRPr lang="en-US" sz="1050" b="0" u="none" strike="noStrike">
              <a:solidFill>
                <a:srgbClr val="000000"/>
              </a:solidFill>
              <a:effectLst/>
              <a:uFillTx/>
              <a:latin typeface="Times New Roman"/>
            </a:endParaRPr>
          </a:p>
        </p:txBody>
      </p:sp>
      <p:pic>
        <p:nvPicPr>
          <p:cNvPr id="63" name="图片 62"/>
          <p:cNvPicPr/>
          <p:nvPr/>
        </p:nvPicPr>
        <p:blipFill>
          <a:blip r:embed="rId8"/>
          <a:stretch/>
        </p:blipFill>
        <p:spPr>
          <a:xfrm>
            <a:off x="601560" y="4445640"/>
            <a:ext cx="150120" cy="166680"/>
          </a:xfrm>
          <a:prstGeom prst="rect">
            <a:avLst/>
          </a:prstGeom>
          <a:noFill/>
          <a:ln w="0">
            <a:noFill/>
          </a:ln>
        </p:spPr>
      </p:pic>
      <p:sp>
        <p:nvSpPr>
          <p:cNvPr id="64" name="文本框 63"/>
          <p:cNvSpPr txBox="1"/>
          <p:nvPr/>
        </p:nvSpPr>
        <p:spPr>
          <a:xfrm>
            <a:off x="869040" y="4124880"/>
            <a:ext cx="1609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自然语言理解与上下文分析</a:t>
            </a:r>
            <a:endParaRPr lang="en-US" sz="1050" b="0" u="none" strike="noStrike">
              <a:solidFill>
                <a:srgbClr val="000000"/>
              </a:solidFill>
              <a:effectLst/>
              <a:uFillTx/>
              <a:latin typeface="Times New Roman"/>
            </a:endParaRPr>
          </a:p>
        </p:txBody>
      </p:sp>
      <p:sp>
        <p:nvSpPr>
          <p:cNvPr id="65" name="任意多边形: 形状 64"/>
          <p:cNvSpPr/>
          <p:nvPr/>
        </p:nvSpPr>
        <p:spPr>
          <a:xfrm>
            <a:off x="5565240" y="1504080"/>
            <a:ext cx="4730400" cy="902880"/>
          </a:xfrm>
          <a:custGeom>
            <a:avLst/>
            <a:gdLst/>
            <a:ahLst/>
            <a:cxnLst/>
            <a:rect l="0" t="0" r="r" b="b"/>
            <a:pathLst>
              <a:path w="13140" h="2508">
                <a:moveTo>
                  <a:pt x="0" y="2415"/>
                </a:moveTo>
                <a:lnTo>
                  <a:pt x="0" y="93"/>
                </a:lnTo>
                <a:cubicBezTo>
                  <a:pt x="0" y="80"/>
                  <a:pt x="2" y="69"/>
                  <a:pt x="4" y="57"/>
                </a:cubicBezTo>
                <a:cubicBezTo>
                  <a:pt x="6" y="46"/>
                  <a:pt x="10" y="36"/>
                  <a:pt x="14" y="27"/>
                </a:cubicBezTo>
                <a:cubicBezTo>
                  <a:pt x="18" y="18"/>
                  <a:pt x="23" y="12"/>
                  <a:pt x="29" y="7"/>
                </a:cubicBezTo>
                <a:cubicBezTo>
                  <a:pt x="35" y="2"/>
                  <a:pt x="41" y="0"/>
                  <a:pt x="47" y="0"/>
                </a:cubicBezTo>
                <a:lnTo>
                  <a:pt x="13047" y="0"/>
                </a:lnTo>
                <a:cubicBezTo>
                  <a:pt x="13059" y="0"/>
                  <a:pt x="13071" y="2"/>
                  <a:pt x="13083" y="7"/>
                </a:cubicBezTo>
                <a:cubicBezTo>
                  <a:pt x="13094" y="12"/>
                  <a:pt x="13104" y="18"/>
                  <a:pt x="13113" y="27"/>
                </a:cubicBezTo>
                <a:cubicBezTo>
                  <a:pt x="13121" y="36"/>
                  <a:pt x="13128" y="46"/>
                  <a:pt x="13133" y="57"/>
                </a:cubicBezTo>
                <a:cubicBezTo>
                  <a:pt x="13138" y="69"/>
                  <a:pt x="13140" y="80"/>
                  <a:pt x="13140" y="93"/>
                </a:cubicBezTo>
                <a:lnTo>
                  <a:pt x="13140" y="2415"/>
                </a:lnTo>
                <a:cubicBezTo>
                  <a:pt x="13140" y="2427"/>
                  <a:pt x="13138" y="2439"/>
                  <a:pt x="13133" y="2451"/>
                </a:cubicBezTo>
                <a:cubicBezTo>
                  <a:pt x="13128" y="2462"/>
                  <a:pt x="13121" y="2472"/>
                  <a:pt x="13113" y="2481"/>
                </a:cubicBezTo>
                <a:cubicBezTo>
                  <a:pt x="13104" y="2489"/>
                  <a:pt x="13094" y="2496"/>
                  <a:pt x="13083" y="2501"/>
                </a:cubicBezTo>
                <a:cubicBezTo>
                  <a:pt x="13071" y="2506"/>
                  <a:pt x="13059" y="2508"/>
                  <a:pt x="13047" y="2508"/>
                </a:cubicBezTo>
                <a:lnTo>
                  <a:pt x="47" y="2508"/>
                </a:lnTo>
                <a:cubicBezTo>
                  <a:pt x="41" y="2508"/>
                  <a:pt x="35" y="2506"/>
                  <a:pt x="29" y="2501"/>
                </a:cubicBezTo>
                <a:cubicBezTo>
                  <a:pt x="23" y="2496"/>
                  <a:pt x="18" y="2489"/>
                  <a:pt x="14" y="2481"/>
                </a:cubicBezTo>
                <a:cubicBezTo>
                  <a:pt x="10" y="2472"/>
                  <a:pt x="6" y="2462"/>
                  <a:pt x="4" y="2451"/>
                </a:cubicBezTo>
                <a:cubicBezTo>
                  <a:pt x="2" y="2439"/>
                  <a:pt x="0" y="2427"/>
                  <a:pt x="0" y="241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6" name="任意多边形: 形状 65"/>
          <p:cNvSpPr/>
          <p:nvPr/>
        </p:nvSpPr>
        <p:spPr>
          <a:xfrm>
            <a:off x="5548680" y="1504080"/>
            <a:ext cx="33840" cy="902880"/>
          </a:xfrm>
          <a:custGeom>
            <a:avLst/>
            <a:gdLst/>
            <a:ahLst/>
            <a:cxnLst/>
            <a:rect l="0" t="0" r="r" b="b"/>
            <a:pathLst>
              <a:path w="94" h="2508">
                <a:moveTo>
                  <a:pt x="0" y="0"/>
                </a:moveTo>
                <a:lnTo>
                  <a:pt x="94" y="0"/>
                </a:lnTo>
                <a:lnTo>
                  <a:pt x="94" y="2508"/>
                </a:lnTo>
                <a:lnTo>
                  <a:pt x="0" y="250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 name="任意多边形: 形状 66"/>
          <p:cNvSpPr/>
          <p:nvPr/>
        </p:nvSpPr>
        <p:spPr>
          <a:xfrm>
            <a:off x="5565240" y="2540160"/>
            <a:ext cx="4730400" cy="702360"/>
          </a:xfrm>
          <a:custGeom>
            <a:avLst/>
            <a:gdLst/>
            <a:ahLst/>
            <a:cxnLst/>
            <a:rect l="0" t="0" r="r" b="b"/>
            <a:pathLst>
              <a:path w="13140" h="1951">
                <a:moveTo>
                  <a:pt x="0" y="1858"/>
                </a:moveTo>
                <a:lnTo>
                  <a:pt x="0" y="93"/>
                </a:lnTo>
                <a:cubicBezTo>
                  <a:pt x="0" y="81"/>
                  <a:pt x="2" y="69"/>
                  <a:pt x="4" y="58"/>
                </a:cubicBezTo>
                <a:cubicBezTo>
                  <a:pt x="6" y="46"/>
                  <a:pt x="10" y="36"/>
                  <a:pt x="14" y="27"/>
                </a:cubicBezTo>
                <a:cubicBezTo>
                  <a:pt x="18" y="19"/>
                  <a:pt x="23" y="12"/>
                  <a:pt x="29" y="7"/>
                </a:cubicBezTo>
                <a:cubicBezTo>
                  <a:pt x="35" y="3"/>
                  <a:pt x="41" y="0"/>
                  <a:pt x="47" y="0"/>
                </a:cubicBezTo>
                <a:lnTo>
                  <a:pt x="13047" y="0"/>
                </a:lnTo>
                <a:cubicBezTo>
                  <a:pt x="13059" y="0"/>
                  <a:pt x="13071" y="3"/>
                  <a:pt x="13083" y="7"/>
                </a:cubicBezTo>
                <a:cubicBezTo>
                  <a:pt x="13094" y="12"/>
                  <a:pt x="13104" y="19"/>
                  <a:pt x="13113" y="27"/>
                </a:cubicBezTo>
                <a:cubicBezTo>
                  <a:pt x="13121" y="36"/>
                  <a:pt x="13128" y="46"/>
                  <a:pt x="13133" y="58"/>
                </a:cubicBezTo>
                <a:cubicBezTo>
                  <a:pt x="13138" y="69"/>
                  <a:pt x="13140" y="81"/>
                  <a:pt x="13140" y="93"/>
                </a:cubicBezTo>
                <a:lnTo>
                  <a:pt x="13140" y="1858"/>
                </a:lnTo>
                <a:cubicBezTo>
                  <a:pt x="13140" y="1871"/>
                  <a:pt x="13138" y="1882"/>
                  <a:pt x="13133" y="1894"/>
                </a:cubicBezTo>
                <a:cubicBezTo>
                  <a:pt x="13128" y="1905"/>
                  <a:pt x="13121" y="1915"/>
                  <a:pt x="13113" y="1924"/>
                </a:cubicBezTo>
                <a:cubicBezTo>
                  <a:pt x="13104" y="1933"/>
                  <a:pt x="13094" y="1939"/>
                  <a:pt x="13083" y="1944"/>
                </a:cubicBezTo>
                <a:cubicBezTo>
                  <a:pt x="13071" y="1949"/>
                  <a:pt x="13059" y="1951"/>
                  <a:pt x="13047" y="1951"/>
                </a:cubicBezTo>
                <a:lnTo>
                  <a:pt x="47" y="1951"/>
                </a:lnTo>
                <a:cubicBezTo>
                  <a:pt x="41" y="1951"/>
                  <a:pt x="35" y="1949"/>
                  <a:pt x="29" y="1944"/>
                </a:cubicBezTo>
                <a:cubicBezTo>
                  <a:pt x="23" y="1939"/>
                  <a:pt x="18" y="1933"/>
                  <a:pt x="14" y="1924"/>
                </a:cubicBezTo>
                <a:cubicBezTo>
                  <a:pt x="10" y="1915"/>
                  <a:pt x="6" y="1905"/>
                  <a:pt x="4" y="1894"/>
                </a:cubicBezTo>
                <a:cubicBezTo>
                  <a:pt x="2" y="1882"/>
                  <a:pt x="0" y="1871"/>
                  <a:pt x="0" y="1858"/>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 name="任意多边形: 形状 67"/>
          <p:cNvSpPr/>
          <p:nvPr/>
        </p:nvSpPr>
        <p:spPr>
          <a:xfrm>
            <a:off x="5548680" y="2540160"/>
            <a:ext cx="33840" cy="702360"/>
          </a:xfrm>
          <a:custGeom>
            <a:avLst/>
            <a:gdLst/>
            <a:ahLst/>
            <a:cxnLst/>
            <a:rect l="0" t="0" r="r" b="b"/>
            <a:pathLst>
              <a:path w="94" h="1951">
                <a:moveTo>
                  <a:pt x="0" y="0"/>
                </a:moveTo>
                <a:lnTo>
                  <a:pt x="94" y="0"/>
                </a:lnTo>
                <a:lnTo>
                  <a:pt x="94" y="1951"/>
                </a:lnTo>
                <a:lnTo>
                  <a:pt x="0" y="195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9" name="任意多边形: 形状 68"/>
          <p:cNvSpPr/>
          <p:nvPr/>
        </p:nvSpPr>
        <p:spPr>
          <a:xfrm>
            <a:off x="5565240" y="3376080"/>
            <a:ext cx="4730400" cy="702000"/>
          </a:xfrm>
          <a:custGeom>
            <a:avLst/>
            <a:gdLst/>
            <a:ahLst/>
            <a:cxnLst/>
            <a:rect l="0" t="0" r="r" b="b"/>
            <a:pathLst>
              <a:path w="13140" h="1950">
                <a:moveTo>
                  <a:pt x="0" y="1858"/>
                </a:moveTo>
                <a:lnTo>
                  <a:pt x="0" y="92"/>
                </a:lnTo>
                <a:cubicBezTo>
                  <a:pt x="0" y="80"/>
                  <a:pt x="2" y="68"/>
                  <a:pt x="4" y="57"/>
                </a:cubicBezTo>
                <a:cubicBezTo>
                  <a:pt x="6" y="46"/>
                  <a:pt x="10" y="35"/>
                  <a:pt x="14" y="27"/>
                </a:cubicBezTo>
                <a:cubicBezTo>
                  <a:pt x="18" y="18"/>
                  <a:pt x="23" y="11"/>
                  <a:pt x="29" y="7"/>
                </a:cubicBezTo>
                <a:cubicBezTo>
                  <a:pt x="35" y="2"/>
                  <a:pt x="41" y="0"/>
                  <a:pt x="47" y="0"/>
                </a:cubicBezTo>
                <a:lnTo>
                  <a:pt x="13047" y="0"/>
                </a:lnTo>
                <a:cubicBezTo>
                  <a:pt x="13059" y="0"/>
                  <a:pt x="13071" y="2"/>
                  <a:pt x="13083" y="7"/>
                </a:cubicBezTo>
                <a:cubicBezTo>
                  <a:pt x="13094" y="11"/>
                  <a:pt x="13104" y="18"/>
                  <a:pt x="13113" y="27"/>
                </a:cubicBezTo>
                <a:cubicBezTo>
                  <a:pt x="13121" y="35"/>
                  <a:pt x="13128" y="46"/>
                  <a:pt x="13133" y="57"/>
                </a:cubicBezTo>
                <a:cubicBezTo>
                  <a:pt x="13138" y="68"/>
                  <a:pt x="13140" y="80"/>
                  <a:pt x="13140" y="92"/>
                </a:cubicBezTo>
                <a:lnTo>
                  <a:pt x="13140" y="1858"/>
                </a:lnTo>
                <a:cubicBezTo>
                  <a:pt x="13140" y="1870"/>
                  <a:pt x="13138" y="1882"/>
                  <a:pt x="13133" y="1893"/>
                </a:cubicBezTo>
                <a:cubicBezTo>
                  <a:pt x="13128" y="1905"/>
                  <a:pt x="13121" y="1915"/>
                  <a:pt x="13113" y="1923"/>
                </a:cubicBezTo>
                <a:cubicBezTo>
                  <a:pt x="13104" y="1932"/>
                  <a:pt x="13094" y="1939"/>
                  <a:pt x="13083" y="1943"/>
                </a:cubicBezTo>
                <a:cubicBezTo>
                  <a:pt x="13071" y="1948"/>
                  <a:pt x="13059" y="1950"/>
                  <a:pt x="13047" y="1950"/>
                </a:cubicBezTo>
                <a:lnTo>
                  <a:pt x="47" y="1950"/>
                </a:lnTo>
                <a:cubicBezTo>
                  <a:pt x="41" y="1950"/>
                  <a:pt x="35" y="1948"/>
                  <a:pt x="29" y="1943"/>
                </a:cubicBezTo>
                <a:cubicBezTo>
                  <a:pt x="23" y="1939"/>
                  <a:pt x="18" y="1932"/>
                  <a:pt x="14" y="1923"/>
                </a:cubicBezTo>
                <a:cubicBezTo>
                  <a:pt x="10" y="1915"/>
                  <a:pt x="6" y="1905"/>
                  <a:pt x="4" y="1893"/>
                </a:cubicBezTo>
                <a:cubicBezTo>
                  <a:pt x="2" y="1882"/>
                  <a:pt x="0" y="1870"/>
                  <a:pt x="0" y="1858"/>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0" name="任意多边形: 形状 69"/>
          <p:cNvSpPr/>
          <p:nvPr/>
        </p:nvSpPr>
        <p:spPr>
          <a:xfrm>
            <a:off x="5548680" y="3376080"/>
            <a:ext cx="33840" cy="702000"/>
          </a:xfrm>
          <a:custGeom>
            <a:avLst/>
            <a:gdLst/>
            <a:ahLst/>
            <a:cxnLst/>
            <a:rect l="0" t="0" r="r" b="b"/>
            <a:pathLst>
              <a:path w="94" h="1950">
                <a:moveTo>
                  <a:pt x="0" y="0"/>
                </a:moveTo>
                <a:lnTo>
                  <a:pt x="94" y="0"/>
                </a:lnTo>
                <a:lnTo>
                  <a:pt x="94" y="1950"/>
                </a:lnTo>
                <a:lnTo>
                  <a:pt x="0" y="195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 name="任意多边形: 形状 70"/>
          <p:cNvSpPr/>
          <p:nvPr/>
        </p:nvSpPr>
        <p:spPr>
          <a:xfrm>
            <a:off x="5565240" y="4211640"/>
            <a:ext cx="4730400" cy="702360"/>
          </a:xfrm>
          <a:custGeom>
            <a:avLst/>
            <a:gdLst/>
            <a:ahLst/>
            <a:cxnLst/>
            <a:rect l="0" t="0" r="r" b="b"/>
            <a:pathLst>
              <a:path w="13140" h="1951">
                <a:moveTo>
                  <a:pt x="0" y="1858"/>
                </a:moveTo>
                <a:lnTo>
                  <a:pt x="0" y="93"/>
                </a:lnTo>
                <a:cubicBezTo>
                  <a:pt x="0" y="80"/>
                  <a:pt x="2" y="69"/>
                  <a:pt x="4" y="57"/>
                </a:cubicBezTo>
                <a:cubicBezTo>
                  <a:pt x="6" y="46"/>
                  <a:pt x="10" y="36"/>
                  <a:pt x="14" y="27"/>
                </a:cubicBezTo>
                <a:cubicBezTo>
                  <a:pt x="18" y="18"/>
                  <a:pt x="23" y="12"/>
                  <a:pt x="29" y="7"/>
                </a:cubicBezTo>
                <a:cubicBezTo>
                  <a:pt x="35" y="2"/>
                  <a:pt x="41" y="0"/>
                  <a:pt x="47" y="0"/>
                </a:cubicBezTo>
                <a:lnTo>
                  <a:pt x="13047" y="0"/>
                </a:lnTo>
                <a:cubicBezTo>
                  <a:pt x="13059" y="0"/>
                  <a:pt x="13071" y="2"/>
                  <a:pt x="13083" y="7"/>
                </a:cubicBezTo>
                <a:cubicBezTo>
                  <a:pt x="13094" y="12"/>
                  <a:pt x="13104" y="18"/>
                  <a:pt x="13113" y="27"/>
                </a:cubicBezTo>
                <a:cubicBezTo>
                  <a:pt x="13121" y="36"/>
                  <a:pt x="13128" y="46"/>
                  <a:pt x="13133" y="57"/>
                </a:cubicBezTo>
                <a:cubicBezTo>
                  <a:pt x="13138" y="69"/>
                  <a:pt x="13140" y="80"/>
                  <a:pt x="13140" y="93"/>
                </a:cubicBezTo>
                <a:lnTo>
                  <a:pt x="13140" y="1858"/>
                </a:lnTo>
                <a:cubicBezTo>
                  <a:pt x="13140" y="1870"/>
                  <a:pt x="13138" y="1882"/>
                  <a:pt x="13133" y="1893"/>
                </a:cubicBezTo>
                <a:cubicBezTo>
                  <a:pt x="13128" y="1905"/>
                  <a:pt x="13121" y="1915"/>
                  <a:pt x="13113" y="1924"/>
                </a:cubicBezTo>
                <a:cubicBezTo>
                  <a:pt x="13104" y="1932"/>
                  <a:pt x="13094" y="1939"/>
                  <a:pt x="13083" y="1944"/>
                </a:cubicBezTo>
                <a:cubicBezTo>
                  <a:pt x="13071" y="1948"/>
                  <a:pt x="13059" y="1951"/>
                  <a:pt x="13047" y="1951"/>
                </a:cubicBezTo>
                <a:lnTo>
                  <a:pt x="47" y="1951"/>
                </a:lnTo>
                <a:cubicBezTo>
                  <a:pt x="41" y="1951"/>
                  <a:pt x="35" y="1948"/>
                  <a:pt x="29" y="1944"/>
                </a:cubicBezTo>
                <a:cubicBezTo>
                  <a:pt x="23" y="1939"/>
                  <a:pt x="18" y="1932"/>
                  <a:pt x="14" y="1924"/>
                </a:cubicBezTo>
                <a:cubicBezTo>
                  <a:pt x="10" y="1915"/>
                  <a:pt x="6" y="1905"/>
                  <a:pt x="4" y="1893"/>
                </a:cubicBezTo>
                <a:cubicBezTo>
                  <a:pt x="2" y="1882"/>
                  <a:pt x="0" y="1870"/>
                  <a:pt x="0" y="1858"/>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 name="任意多边形: 形状 71"/>
          <p:cNvSpPr/>
          <p:nvPr/>
        </p:nvSpPr>
        <p:spPr>
          <a:xfrm>
            <a:off x="5548680" y="4211640"/>
            <a:ext cx="33840" cy="702360"/>
          </a:xfrm>
          <a:custGeom>
            <a:avLst/>
            <a:gdLst/>
            <a:ahLst/>
            <a:cxnLst/>
            <a:rect l="0" t="0" r="r" b="b"/>
            <a:pathLst>
              <a:path w="94" h="1951">
                <a:moveTo>
                  <a:pt x="0" y="0"/>
                </a:moveTo>
                <a:lnTo>
                  <a:pt x="94" y="0"/>
                </a:lnTo>
                <a:lnTo>
                  <a:pt x="94" y="1951"/>
                </a:lnTo>
                <a:lnTo>
                  <a:pt x="0" y="195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3" name="图片 72"/>
          <p:cNvPicPr/>
          <p:nvPr/>
        </p:nvPicPr>
        <p:blipFill>
          <a:blip r:embed="rId9"/>
          <a:stretch/>
        </p:blipFill>
        <p:spPr>
          <a:xfrm>
            <a:off x="5548680" y="1128240"/>
            <a:ext cx="200160" cy="200160"/>
          </a:xfrm>
          <a:prstGeom prst="rect">
            <a:avLst/>
          </a:prstGeom>
          <a:noFill/>
          <a:ln w="0">
            <a:noFill/>
          </a:ln>
        </p:spPr>
      </p:pic>
      <p:sp>
        <p:nvSpPr>
          <p:cNvPr id="74" name="文本框 73"/>
          <p:cNvSpPr txBox="1"/>
          <p:nvPr/>
        </p:nvSpPr>
        <p:spPr>
          <a:xfrm>
            <a:off x="852480" y="4425480"/>
            <a:ext cx="13417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智能邮件自动回复功能</a:t>
            </a:r>
            <a:endParaRPr lang="en-US" sz="1050" b="0" u="none" strike="noStrike">
              <a:solidFill>
                <a:srgbClr val="000000"/>
              </a:solidFill>
              <a:effectLst/>
              <a:uFillTx/>
              <a:latin typeface="Times New Roman"/>
            </a:endParaRPr>
          </a:p>
        </p:txBody>
      </p:sp>
      <p:sp>
        <p:nvSpPr>
          <p:cNvPr id="75" name="文本框 74"/>
          <p:cNvSpPr txBox="1"/>
          <p:nvPr/>
        </p:nvSpPr>
        <p:spPr>
          <a:xfrm>
            <a:off x="5816160" y="111744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76" name="图片 75"/>
          <p:cNvPicPr/>
          <p:nvPr/>
        </p:nvPicPr>
        <p:blipFill>
          <a:blip r:embed="rId10"/>
          <a:stretch/>
        </p:blipFill>
        <p:spPr>
          <a:xfrm>
            <a:off x="5716080" y="1654560"/>
            <a:ext cx="250200" cy="250200"/>
          </a:xfrm>
          <a:prstGeom prst="rect">
            <a:avLst/>
          </a:prstGeom>
          <a:noFill/>
          <a:ln w="0">
            <a:noFill/>
          </a:ln>
        </p:spPr>
      </p:pic>
      <p:sp>
        <p:nvSpPr>
          <p:cNvPr id="77" name="文本框 76"/>
          <p:cNvSpPr txBox="1"/>
          <p:nvPr/>
        </p:nvSpPr>
        <p:spPr>
          <a:xfrm>
            <a:off x="5886000" y="1110600"/>
            <a:ext cx="8053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用户痛点</a:t>
            </a:r>
            <a:endParaRPr lang="en-US" sz="1580" b="0" u="none" strike="noStrike">
              <a:solidFill>
                <a:srgbClr val="000000"/>
              </a:solidFill>
              <a:effectLst/>
              <a:uFillTx/>
              <a:latin typeface="Times New Roman"/>
            </a:endParaRPr>
          </a:p>
        </p:txBody>
      </p:sp>
      <p:sp>
        <p:nvSpPr>
          <p:cNvPr id="78" name="文本框 77"/>
          <p:cNvSpPr txBox="1"/>
          <p:nvPr/>
        </p:nvSpPr>
        <p:spPr>
          <a:xfrm>
            <a:off x="6100560" y="1660320"/>
            <a:ext cx="120780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邮件类型复杂多样</a:t>
            </a:r>
            <a:endParaRPr lang="en-US" sz="1180" b="0" u="none" strike="noStrike">
              <a:solidFill>
                <a:srgbClr val="000000"/>
              </a:solidFill>
              <a:effectLst/>
              <a:uFillTx/>
              <a:latin typeface="Times New Roman"/>
            </a:endParaRPr>
          </a:p>
        </p:txBody>
      </p:sp>
      <p:sp>
        <p:nvSpPr>
          <p:cNvPr id="79" name="文本框 78"/>
          <p:cNvSpPr txBox="1"/>
          <p:nvPr/>
        </p:nvSpPr>
        <p:spPr>
          <a:xfrm>
            <a:off x="6100560" y="1885320"/>
            <a:ext cx="4024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用户每天面对重要任务邮件、日常沟通邮件以及营销信息等多种类型</a:t>
            </a:r>
            <a:endParaRPr lang="en-US" sz="1050" b="0" u="none" strike="noStrike">
              <a:solidFill>
                <a:srgbClr val="000000"/>
              </a:solidFill>
              <a:effectLst/>
              <a:uFillTx/>
              <a:latin typeface="Times New Roman"/>
            </a:endParaRPr>
          </a:p>
        </p:txBody>
      </p:sp>
      <p:pic>
        <p:nvPicPr>
          <p:cNvPr id="80" name="图片 79"/>
          <p:cNvPicPr/>
          <p:nvPr/>
        </p:nvPicPr>
        <p:blipFill>
          <a:blip r:embed="rId11"/>
          <a:stretch/>
        </p:blipFill>
        <p:spPr>
          <a:xfrm>
            <a:off x="5716080" y="2691000"/>
            <a:ext cx="191880" cy="250200"/>
          </a:xfrm>
          <a:prstGeom prst="rect">
            <a:avLst/>
          </a:prstGeom>
          <a:noFill/>
          <a:ln w="0">
            <a:noFill/>
          </a:ln>
        </p:spPr>
      </p:pic>
      <p:sp>
        <p:nvSpPr>
          <p:cNvPr id="81" name="文本框 80"/>
          <p:cNvSpPr txBox="1"/>
          <p:nvPr/>
        </p:nvSpPr>
        <p:spPr>
          <a:xfrm>
            <a:off x="6100560" y="208584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邮件</a:t>
            </a:r>
            <a:endParaRPr lang="en-US" sz="1050" b="0" u="none" strike="noStrike">
              <a:solidFill>
                <a:srgbClr val="000000"/>
              </a:solidFill>
              <a:effectLst/>
              <a:uFillTx/>
              <a:latin typeface="Times New Roman"/>
            </a:endParaRPr>
          </a:p>
        </p:txBody>
      </p:sp>
      <p:sp>
        <p:nvSpPr>
          <p:cNvPr id="82" name="文本框 81"/>
          <p:cNvSpPr txBox="1"/>
          <p:nvPr/>
        </p:nvSpPr>
        <p:spPr>
          <a:xfrm>
            <a:off x="6041880" y="269640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响应时间压力</a:t>
            </a:r>
            <a:endParaRPr lang="en-US" sz="1180" b="0" u="none" strike="noStrike">
              <a:solidFill>
                <a:srgbClr val="000000"/>
              </a:solidFill>
              <a:effectLst/>
              <a:uFillTx/>
              <a:latin typeface="Times New Roman"/>
            </a:endParaRPr>
          </a:p>
        </p:txBody>
      </p:sp>
      <p:pic>
        <p:nvPicPr>
          <p:cNvPr id="83" name="图片 82"/>
          <p:cNvPicPr/>
          <p:nvPr/>
        </p:nvPicPr>
        <p:blipFill>
          <a:blip r:embed="rId12"/>
          <a:stretch/>
        </p:blipFill>
        <p:spPr>
          <a:xfrm>
            <a:off x="5716080" y="3526560"/>
            <a:ext cx="250200" cy="250200"/>
          </a:xfrm>
          <a:prstGeom prst="rect">
            <a:avLst/>
          </a:prstGeom>
          <a:noFill/>
          <a:ln w="0">
            <a:noFill/>
          </a:ln>
        </p:spPr>
      </p:pic>
      <p:sp>
        <p:nvSpPr>
          <p:cNvPr id="84" name="文本框 83"/>
          <p:cNvSpPr txBox="1"/>
          <p:nvPr/>
        </p:nvSpPr>
        <p:spPr>
          <a:xfrm>
            <a:off x="6041880" y="2921400"/>
            <a:ext cx="3353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需要确保关键任务得到及时响应，邮件处理耗费大量时间</a:t>
            </a:r>
            <a:endParaRPr lang="en-US" sz="1050" b="0" u="none" strike="noStrike">
              <a:solidFill>
                <a:srgbClr val="000000"/>
              </a:solidFill>
              <a:effectLst/>
              <a:uFillTx/>
              <a:latin typeface="Times New Roman"/>
            </a:endParaRPr>
          </a:p>
        </p:txBody>
      </p:sp>
      <p:sp>
        <p:nvSpPr>
          <p:cNvPr id="85" name="文本框 84"/>
          <p:cNvSpPr txBox="1"/>
          <p:nvPr/>
        </p:nvSpPr>
        <p:spPr>
          <a:xfrm>
            <a:off x="6100560" y="353196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任务管理困难</a:t>
            </a:r>
            <a:endParaRPr lang="en-US" sz="1180" b="0" u="none" strike="noStrike">
              <a:solidFill>
                <a:srgbClr val="000000"/>
              </a:solidFill>
              <a:effectLst/>
              <a:uFillTx/>
              <a:latin typeface="Times New Roman"/>
            </a:endParaRPr>
          </a:p>
        </p:txBody>
      </p:sp>
      <p:pic>
        <p:nvPicPr>
          <p:cNvPr id="86" name="图片 85"/>
          <p:cNvPicPr/>
          <p:nvPr/>
        </p:nvPicPr>
        <p:blipFill>
          <a:blip r:embed="rId13"/>
          <a:stretch/>
        </p:blipFill>
        <p:spPr>
          <a:xfrm>
            <a:off x="5716080" y="4362120"/>
            <a:ext cx="250200" cy="250200"/>
          </a:xfrm>
          <a:prstGeom prst="rect">
            <a:avLst/>
          </a:prstGeom>
          <a:noFill/>
          <a:ln w="0">
            <a:noFill/>
          </a:ln>
        </p:spPr>
      </p:pic>
      <p:sp>
        <p:nvSpPr>
          <p:cNvPr id="87" name="文本框 86"/>
          <p:cNvSpPr txBox="1"/>
          <p:nvPr/>
        </p:nvSpPr>
        <p:spPr>
          <a:xfrm>
            <a:off x="6100560" y="375696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邮件中包含的任务难以跟踪，容易遗漏重要事项</a:t>
            </a:r>
            <a:endParaRPr lang="en-US" sz="1050" b="0" u="none" strike="noStrike">
              <a:solidFill>
                <a:srgbClr val="000000"/>
              </a:solidFill>
              <a:effectLst/>
              <a:uFillTx/>
              <a:latin typeface="Times New Roman"/>
            </a:endParaRPr>
          </a:p>
        </p:txBody>
      </p:sp>
      <p:sp>
        <p:nvSpPr>
          <p:cNvPr id="88" name="文本框 87"/>
          <p:cNvSpPr txBox="1"/>
          <p:nvPr/>
        </p:nvSpPr>
        <p:spPr>
          <a:xfrm>
            <a:off x="6100560" y="436788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场景需求多样化</a:t>
            </a:r>
            <a:endParaRPr lang="en-US" sz="1180" b="0" u="none" strike="noStrike">
              <a:solidFill>
                <a:srgbClr val="000000"/>
              </a:solidFill>
              <a:effectLst/>
              <a:uFillTx/>
              <a:latin typeface="Times New Roman"/>
            </a:endParaRPr>
          </a:p>
        </p:txBody>
      </p:sp>
      <p:sp>
        <p:nvSpPr>
          <p:cNvPr id="89" name="任意多边形: 形状 88"/>
          <p:cNvSpPr/>
          <p:nvPr/>
        </p:nvSpPr>
        <p:spPr>
          <a:xfrm>
            <a:off x="3075120" y="5281200"/>
            <a:ext cx="4546440" cy="334800"/>
          </a:xfrm>
          <a:custGeom>
            <a:avLst/>
            <a:gdLst/>
            <a:ahLst/>
            <a:cxnLst/>
            <a:rect l="0" t="0" r="r" b="b"/>
            <a:pathLst>
              <a:path w="12629" h="930">
                <a:moveTo>
                  <a:pt x="0" y="744"/>
                </a:moveTo>
                <a:lnTo>
                  <a:pt x="0" y="186"/>
                </a:lnTo>
                <a:cubicBezTo>
                  <a:pt x="0" y="174"/>
                  <a:pt x="1" y="162"/>
                  <a:pt x="3" y="150"/>
                </a:cubicBezTo>
                <a:cubicBezTo>
                  <a:pt x="6" y="138"/>
                  <a:pt x="9" y="126"/>
                  <a:pt x="14" y="115"/>
                </a:cubicBezTo>
                <a:cubicBezTo>
                  <a:pt x="19" y="104"/>
                  <a:pt x="24" y="93"/>
                  <a:pt x="31" y="83"/>
                </a:cubicBezTo>
                <a:cubicBezTo>
                  <a:pt x="38" y="73"/>
                  <a:pt x="46" y="63"/>
                  <a:pt x="54" y="55"/>
                </a:cubicBezTo>
                <a:cubicBezTo>
                  <a:pt x="63" y="46"/>
                  <a:pt x="72" y="38"/>
                  <a:pt x="82" y="31"/>
                </a:cubicBezTo>
                <a:cubicBezTo>
                  <a:pt x="93" y="25"/>
                  <a:pt x="103" y="19"/>
                  <a:pt x="115" y="14"/>
                </a:cubicBezTo>
                <a:cubicBezTo>
                  <a:pt x="126" y="10"/>
                  <a:pt x="137" y="6"/>
                  <a:pt x="149" y="4"/>
                </a:cubicBezTo>
                <a:cubicBezTo>
                  <a:pt x="161" y="1"/>
                  <a:pt x="173" y="0"/>
                  <a:pt x="186" y="0"/>
                </a:cubicBezTo>
                <a:lnTo>
                  <a:pt x="12443" y="0"/>
                </a:lnTo>
                <a:cubicBezTo>
                  <a:pt x="12455" y="0"/>
                  <a:pt x="12467" y="1"/>
                  <a:pt x="12479" y="4"/>
                </a:cubicBezTo>
                <a:cubicBezTo>
                  <a:pt x="12491" y="6"/>
                  <a:pt x="12503" y="10"/>
                  <a:pt x="12514" y="14"/>
                </a:cubicBezTo>
                <a:cubicBezTo>
                  <a:pt x="12525" y="19"/>
                  <a:pt x="12536" y="25"/>
                  <a:pt x="12546" y="31"/>
                </a:cubicBezTo>
                <a:cubicBezTo>
                  <a:pt x="12556" y="38"/>
                  <a:pt x="12566" y="46"/>
                  <a:pt x="12574" y="55"/>
                </a:cubicBezTo>
                <a:cubicBezTo>
                  <a:pt x="12583" y="63"/>
                  <a:pt x="12591" y="73"/>
                  <a:pt x="12598" y="83"/>
                </a:cubicBezTo>
                <a:cubicBezTo>
                  <a:pt x="12604" y="93"/>
                  <a:pt x="12610" y="104"/>
                  <a:pt x="12615" y="115"/>
                </a:cubicBezTo>
                <a:cubicBezTo>
                  <a:pt x="12619" y="126"/>
                  <a:pt x="12623" y="138"/>
                  <a:pt x="12625" y="150"/>
                </a:cubicBezTo>
                <a:cubicBezTo>
                  <a:pt x="12628" y="162"/>
                  <a:pt x="12629" y="174"/>
                  <a:pt x="12629" y="186"/>
                </a:cubicBezTo>
                <a:lnTo>
                  <a:pt x="12629" y="744"/>
                </a:lnTo>
                <a:cubicBezTo>
                  <a:pt x="12629" y="756"/>
                  <a:pt x="12628" y="768"/>
                  <a:pt x="12625" y="780"/>
                </a:cubicBezTo>
                <a:cubicBezTo>
                  <a:pt x="12623" y="792"/>
                  <a:pt x="12619" y="804"/>
                  <a:pt x="12615" y="815"/>
                </a:cubicBezTo>
                <a:cubicBezTo>
                  <a:pt x="12610" y="826"/>
                  <a:pt x="12604" y="837"/>
                  <a:pt x="12598" y="847"/>
                </a:cubicBezTo>
                <a:cubicBezTo>
                  <a:pt x="12591" y="857"/>
                  <a:pt x="12583" y="867"/>
                  <a:pt x="12574" y="875"/>
                </a:cubicBezTo>
                <a:cubicBezTo>
                  <a:pt x="12566" y="884"/>
                  <a:pt x="12556" y="892"/>
                  <a:pt x="12546" y="898"/>
                </a:cubicBezTo>
                <a:cubicBezTo>
                  <a:pt x="12536" y="905"/>
                  <a:pt x="12525" y="911"/>
                  <a:pt x="12514" y="916"/>
                </a:cubicBezTo>
                <a:cubicBezTo>
                  <a:pt x="12503" y="920"/>
                  <a:pt x="12491" y="924"/>
                  <a:pt x="12479" y="926"/>
                </a:cubicBezTo>
                <a:cubicBezTo>
                  <a:pt x="12467" y="928"/>
                  <a:pt x="12455" y="930"/>
                  <a:pt x="12443" y="930"/>
                </a:cubicBezTo>
                <a:lnTo>
                  <a:pt x="186" y="930"/>
                </a:lnTo>
                <a:cubicBezTo>
                  <a:pt x="173" y="930"/>
                  <a:pt x="161" y="928"/>
                  <a:pt x="149" y="926"/>
                </a:cubicBezTo>
                <a:cubicBezTo>
                  <a:pt x="137" y="924"/>
                  <a:pt x="126" y="920"/>
                  <a:pt x="115" y="916"/>
                </a:cubicBezTo>
                <a:cubicBezTo>
                  <a:pt x="103" y="911"/>
                  <a:pt x="93" y="905"/>
                  <a:pt x="82" y="898"/>
                </a:cubicBezTo>
                <a:cubicBezTo>
                  <a:pt x="72" y="892"/>
                  <a:pt x="63" y="884"/>
                  <a:pt x="54" y="875"/>
                </a:cubicBezTo>
                <a:cubicBezTo>
                  <a:pt x="46" y="867"/>
                  <a:pt x="38" y="857"/>
                  <a:pt x="31" y="847"/>
                </a:cubicBezTo>
                <a:cubicBezTo>
                  <a:pt x="24" y="837"/>
                  <a:pt x="19" y="826"/>
                  <a:pt x="14" y="815"/>
                </a:cubicBezTo>
                <a:cubicBezTo>
                  <a:pt x="9" y="804"/>
                  <a:pt x="6" y="792"/>
                  <a:pt x="3" y="780"/>
                </a:cubicBezTo>
                <a:cubicBezTo>
                  <a:pt x="1" y="768"/>
                  <a:pt x="0" y="756"/>
                  <a:pt x="0" y="744"/>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0" name="文本框 89"/>
          <p:cNvSpPr txBox="1"/>
          <p:nvPr/>
        </p:nvSpPr>
        <p:spPr>
          <a:xfrm>
            <a:off x="6100560" y="4592880"/>
            <a:ext cx="3889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不同用户群体（个人、企业）的需求存在明显差异，需要灵活适应</a:t>
            </a:r>
            <a:endParaRPr lang="en-US" sz="1050" b="0" u="none" strike="noStrike">
              <a:solidFill>
                <a:srgbClr val="000000"/>
              </a:solidFill>
              <a:effectLst/>
              <a:uFillTx/>
              <a:latin typeface="Times New Roman"/>
            </a:endParaRPr>
          </a:p>
        </p:txBody>
      </p:sp>
      <p:sp>
        <p:nvSpPr>
          <p:cNvPr id="91" name="文本框 90"/>
          <p:cNvSpPr txBox="1"/>
          <p:nvPr/>
        </p:nvSpPr>
        <p:spPr>
          <a:xfrm>
            <a:off x="3276000" y="5361480"/>
            <a:ext cx="4158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智能邮件助手通过</a:t>
            </a:r>
            <a:r>
              <a:rPr lang="zh-CN" sz="1050" b="0" u="none" strike="noStrike">
                <a:solidFill>
                  <a:srgbClr val="FF9900"/>
                </a:solidFill>
                <a:effectLst/>
                <a:uFillTx/>
                <a:latin typeface="WenQuanYiZenHei"/>
                <a:ea typeface="WenQuanYiZenHei"/>
              </a:rPr>
              <a:t>自然语言理解技术</a:t>
            </a:r>
            <a:r>
              <a:rPr lang="zh-CN" sz="1050" b="0" u="none" strike="noStrike">
                <a:solidFill>
                  <a:srgbClr val="D1D5DB"/>
                </a:solidFill>
                <a:effectLst/>
                <a:uFillTx/>
                <a:latin typeface="WenQuanYiZenHei"/>
                <a:ea typeface="WenQuanYiZenHei"/>
              </a:rPr>
              <a:t>解决以上痛点，实现高效邮件管理</a:t>
            </a:r>
            <a:endParaRPr lang="en-US" sz="1050" b="0" u="none" strike="noStrike">
              <a:solidFill>
                <a:srgbClr val="000000"/>
              </a:solidFill>
              <a:effectLst/>
              <a:uFillTx/>
              <a:latin typeface="Times New Roman"/>
            </a:endParaRPr>
          </a:p>
        </p:txBody>
      </p:sp>
      <p:sp>
        <p:nvSpPr>
          <p:cNvPr id="92" name="文本框 91"/>
          <p:cNvSpPr txBox="1"/>
          <p:nvPr/>
        </p:nvSpPr>
        <p:spPr>
          <a:xfrm>
            <a:off x="10192320" y="5690880"/>
            <a:ext cx="338760" cy="136080"/>
          </a:xfrm>
          <a:prstGeom prst="rect">
            <a:avLst/>
          </a:prstGeom>
          <a:noFill/>
          <a:ln w="0">
            <a:noFill/>
          </a:ln>
        </p:spPr>
        <p:txBody>
          <a:bodyPr wrap="none" lIns="0" tIns="0" rIns="0" bIns="0" anchor="t">
            <a:spAutoFit/>
          </a:bodyPr>
          <a:lstStyle/>
          <a:p>
            <a:r>
              <a:rPr lang="en-US" sz="920" b="0" u="none" strike="noStrike">
                <a:solidFill>
                  <a:srgbClr val="CCCCCC"/>
                </a:solidFill>
                <a:effectLst/>
                <a:uFillTx/>
                <a:latin typeface="DejaVuSans"/>
                <a:ea typeface="DejaVuSans"/>
              </a:rPr>
              <a:t>2 / 16</a:t>
            </a:r>
            <a:endParaRPr lang="en-US" sz="920" b="0" u="none" strike="noStrike">
              <a:solidFill>
                <a:srgbClr val="000000"/>
              </a:solidFill>
              <a:effectLst/>
              <a:uFillTx/>
              <a:latin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任意多边形: 形状 92"/>
          <p:cNvSpPr/>
          <p:nvPr/>
        </p:nvSpPr>
        <p:spPr>
          <a:xfrm>
            <a:off x="0" y="0"/>
            <a:ext cx="10696680" cy="6986520"/>
          </a:xfrm>
          <a:custGeom>
            <a:avLst/>
            <a:gdLst/>
            <a:ahLst/>
            <a:cxnLst/>
            <a:rect l="0" t="0" r="r" b="b"/>
            <a:pathLst>
              <a:path w="29713" h="19407">
                <a:moveTo>
                  <a:pt x="0" y="0"/>
                </a:moveTo>
                <a:lnTo>
                  <a:pt x="29713" y="0"/>
                </a:lnTo>
                <a:lnTo>
                  <a:pt x="29713" y="19407"/>
                </a:lnTo>
                <a:lnTo>
                  <a:pt x="0" y="19407"/>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4" name="任意多边形: 形状 93"/>
          <p:cNvSpPr/>
          <p:nvPr/>
        </p:nvSpPr>
        <p:spPr>
          <a:xfrm>
            <a:off x="401040" y="802080"/>
            <a:ext cx="802440" cy="33840"/>
          </a:xfrm>
          <a:custGeom>
            <a:avLst/>
            <a:gdLst/>
            <a:ahLst/>
            <a:cxnLst/>
            <a:rect l="0" t="0" r="r" b="b"/>
            <a:pathLst>
              <a:path w="2229" h="94">
                <a:moveTo>
                  <a:pt x="0" y="0"/>
                </a:moveTo>
                <a:lnTo>
                  <a:pt x="2229" y="0"/>
                </a:lnTo>
                <a:lnTo>
                  <a:pt x="2229"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5" name="图片 94"/>
          <p:cNvPicPr/>
          <p:nvPr/>
        </p:nvPicPr>
        <p:blipFill>
          <a:blip r:embed="rId2"/>
          <a:stretch/>
        </p:blipFill>
        <p:spPr>
          <a:xfrm>
            <a:off x="401040" y="1404000"/>
            <a:ext cx="9893880" cy="33120"/>
          </a:xfrm>
          <a:prstGeom prst="rect">
            <a:avLst/>
          </a:prstGeom>
          <a:noFill/>
          <a:ln w="0">
            <a:noFill/>
          </a:ln>
        </p:spPr>
      </p:pic>
      <p:pic>
        <p:nvPicPr>
          <p:cNvPr id="96" name="图片 95"/>
          <p:cNvPicPr/>
          <p:nvPr/>
        </p:nvPicPr>
        <p:blipFill>
          <a:blip r:embed="rId3"/>
          <a:stretch/>
        </p:blipFill>
        <p:spPr>
          <a:xfrm>
            <a:off x="401040" y="1061280"/>
            <a:ext cx="200160" cy="200160"/>
          </a:xfrm>
          <a:prstGeom prst="rect">
            <a:avLst/>
          </a:prstGeom>
          <a:noFill/>
          <a:ln w="0">
            <a:noFill/>
          </a:ln>
        </p:spPr>
      </p:pic>
      <p:sp>
        <p:nvSpPr>
          <p:cNvPr id="97" name="文本框 96"/>
          <p:cNvSpPr txBox="1"/>
          <p:nvPr/>
        </p:nvSpPr>
        <p:spPr>
          <a:xfrm>
            <a:off x="401040" y="378720"/>
            <a:ext cx="36036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任务分类与优先级排序需求</a:t>
            </a:r>
            <a:endParaRPr lang="en-US" sz="2370" b="0" u="none" strike="noStrike">
              <a:solidFill>
                <a:srgbClr val="000000"/>
              </a:solidFill>
              <a:effectLst/>
              <a:uFillTx/>
              <a:latin typeface="Times New Roman"/>
            </a:endParaRPr>
          </a:p>
        </p:txBody>
      </p:sp>
      <p:sp>
        <p:nvSpPr>
          <p:cNvPr id="98" name="文本框 97"/>
          <p:cNvSpPr txBox="1"/>
          <p:nvPr/>
        </p:nvSpPr>
        <p:spPr>
          <a:xfrm>
            <a:off x="668520" y="105084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sp>
        <p:nvSpPr>
          <p:cNvPr id="99" name="任意多边形: 形状 98"/>
          <p:cNvSpPr/>
          <p:nvPr/>
        </p:nvSpPr>
        <p:spPr>
          <a:xfrm>
            <a:off x="417600" y="1571040"/>
            <a:ext cx="3150720" cy="1370520"/>
          </a:xfrm>
          <a:custGeom>
            <a:avLst/>
            <a:gdLst/>
            <a:ahLst/>
            <a:cxnLst/>
            <a:rect l="0" t="0" r="r" b="b"/>
            <a:pathLst>
              <a:path w="8752" h="3807">
                <a:moveTo>
                  <a:pt x="0" y="3715"/>
                </a:moveTo>
                <a:lnTo>
                  <a:pt x="0" y="92"/>
                </a:lnTo>
                <a:cubicBezTo>
                  <a:pt x="0" y="80"/>
                  <a:pt x="1" y="68"/>
                  <a:pt x="4" y="57"/>
                </a:cubicBezTo>
                <a:cubicBezTo>
                  <a:pt x="6" y="45"/>
                  <a:pt x="9" y="35"/>
                  <a:pt x="14" y="27"/>
                </a:cubicBezTo>
                <a:cubicBezTo>
                  <a:pt x="18" y="18"/>
                  <a:pt x="23" y="11"/>
                  <a:pt x="29" y="7"/>
                </a:cubicBezTo>
                <a:cubicBezTo>
                  <a:pt x="35" y="2"/>
                  <a:pt x="40" y="0"/>
                  <a:pt x="47" y="0"/>
                </a:cubicBezTo>
                <a:lnTo>
                  <a:pt x="8660" y="0"/>
                </a:lnTo>
                <a:cubicBezTo>
                  <a:pt x="8672" y="0"/>
                  <a:pt x="8684" y="2"/>
                  <a:pt x="8695" y="7"/>
                </a:cubicBezTo>
                <a:cubicBezTo>
                  <a:pt x="8707" y="11"/>
                  <a:pt x="8717" y="18"/>
                  <a:pt x="8725" y="27"/>
                </a:cubicBezTo>
                <a:cubicBezTo>
                  <a:pt x="8734" y="35"/>
                  <a:pt x="8741" y="45"/>
                  <a:pt x="8745" y="57"/>
                </a:cubicBezTo>
                <a:cubicBezTo>
                  <a:pt x="8750" y="68"/>
                  <a:pt x="8752" y="80"/>
                  <a:pt x="8752" y="92"/>
                </a:cubicBezTo>
                <a:lnTo>
                  <a:pt x="8752" y="3715"/>
                </a:lnTo>
                <a:cubicBezTo>
                  <a:pt x="8752" y="3727"/>
                  <a:pt x="8750" y="3739"/>
                  <a:pt x="8745" y="3750"/>
                </a:cubicBezTo>
                <a:cubicBezTo>
                  <a:pt x="8741" y="3762"/>
                  <a:pt x="8734" y="3772"/>
                  <a:pt x="8725" y="3780"/>
                </a:cubicBezTo>
                <a:cubicBezTo>
                  <a:pt x="8717" y="3789"/>
                  <a:pt x="8707" y="3796"/>
                  <a:pt x="8695" y="3800"/>
                </a:cubicBezTo>
                <a:cubicBezTo>
                  <a:pt x="8684" y="3805"/>
                  <a:pt x="8672" y="3807"/>
                  <a:pt x="8660" y="3807"/>
                </a:cubicBezTo>
                <a:lnTo>
                  <a:pt x="47" y="3807"/>
                </a:lnTo>
                <a:cubicBezTo>
                  <a:pt x="40" y="3807"/>
                  <a:pt x="35" y="3805"/>
                  <a:pt x="29" y="3800"/>
                </a:cubicBezTo>
                <a:cubicBezTo>
                  <a:pt x="23" y="3796"/>
                  <a:pt x="18" y="3789"/>
                  <a:pt x="14" y="3780"/>
                </a:cubicBezTo>
                <a:cubicBezTo>
                  <a:pt x="9" y="3772"/>
                  <a:pt x="6" y="3762"/>
                  <a:pt x="4" y="3750"/>
                </a:cubicBezTo>
                <a:cubicBezTo>
                  <a:pt x="1" y="3739"/>
                  <a:pt x="0" y="3727"/>
                  <a:pt x="0" y="371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0" name="任意多边形: 形状 99"/>
          <p:cNvSpPr/>
          <p:nvPr/>
        </p:nvSpPr>
        <p:spPr>
          <a:xfrm>
            <a:off x="401040" y="1571040"/>
            <a:ext cx="33840" cy="1370520"/>
          </a:xfrm>
          <a:custGeom>
            <a:avLst/>
            <a:gdLst/>
            <a:ahLst/>
            <a:cxnLst/>
            <a:rect l="0" t="0" r="r" b="b"/>
            <a:pathLst>
              <a:path w="94" h="3807">
                <a:moveTo>
                  <a:pt x="0" y="0"/>
                </a:moveTo>
                <a:lnTo>
                  <a:pt x="94" y="0"/>
                </a:lnTo>
                <a:lnTo>
                  <a:pt x="94" y="3807"/>
                </a:lnTo>
                <a:lnTo>
                  <a:pt x="0" y="3807"/>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01" name="图片 100"/>
          <p:cNvPicPr/>
          <p:nvPr/>
        </p:nvPicPr>
        <p:blipFill>
          <a:blip r:embed="rId4"/>
          <a:stretch/>
        </p:blipFill>
        <p:spPr>
          <a:xfrm>
            <a:off x="568080" y="1729800"/>
            <a:ext cx="150120" cy="200160"/>
          </a:xfrm>
          <a:prstGeom prst="rect">
            <a:avLst/>
          </a:prstGeom>
          <a:noFill/>
          <a:ln w="0">
            <a:noFill/>
          </a:ln>
        </p:spPr>
      </p:pic>
      <p:sp>
        <p:nvSpPr>
          <p:cNvPr id="102" name="文本框 101"/>
          <p:cNvSpPr txBox="1"/>
          <p:nvPr/>
        </p:nvSpPr>
        <p:spPr>
          <a:xfrm>
            <a:off x="738360" y="1043640"/>
            <a:ext cx="12078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任务分类方法</a:t>
            </a:r>
            <a:endParaRPr lang="en-US" sz="1580" b="0" u="none" strike="noStrike">
              <a:solidFill>
                <a:srgbClr val="000000"/>
              </a:solidFill>
              <a:effectLst/>
              <a:uFillTx/>
              <a:latin typeface="Times New Roman"/>
            </a:endParaRPr>
          </a:p>
        </p:txBody>
      </p:sp>
      <p:sp>
        <p:nvSpPr>
          <p:cNvPr id="103" name="文本框 102"/>
          <p:cNvSpPr txBox="1"/>
          <p:nvPr/>
        </p:nvSpPr>
        <p:spPr>
          <a:xfrm>
            <a:off x="819000" y="174384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基于规则的分类</a:t>
            </a:r>
            <a:endParaRPr lang="en-US" sz="1180" b="0" u="none" strike="noStrike">
              <a:solidFill>
                <a:srgbClr val="000000"/>
              </a:solidFill>
              <a:effectLst/>
              <a:uFillTx/>
              <a:latin typeface="Times New Roman"/>
            </a:endParaRPr>
          </a:p>
        </p:txBody>
      </p:sp>
      <p:sp>
        <p:nvSpPr>
          <p:cNvPr id="104" name="文本框 103"/>
          <p:cNvSpPr txBox="1"/>
          <p:nvPr/>
        </p:nvSpPr>
        <p:spPr>
          <a:xfrm>
            <a:off x="668520" y="2051640"/>
            <a:ext cx="19954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通过对邮件主题或正文中的关键词匹配</a:t>
            </a:r>
            <a:endParaRPr lang="en-US" sz="920" b="0" u="none" strike="noStrike">
              <a:solidFill>
                <a:srgbClr val="000000"/>
              </a:solidFill>
              <a:effectLst/>
              <a:uFillTx/>
              <a:latin typeface="Times New Roman"/>
            </a:endParaRPr>
          </a:p>
        </p:txBody>
      </p:sp>
      <p:sp>
        <p:nvSpPr>
          <p:cNvPr id="105" name="文本框 104"/>
          <p:cNvSpPr txBox="1"/>
          <p:nvPr/>
        </p:nvSpPr>
        <p:spPr>
          <a:xfrm>
            <a:off x="668520" y="225216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例如：</a:t>
            </a:r>
            <a:endParaRPr lang="en-US" sz="920" b="0" u="none" strike="noStrike">
              <a:solidFill>
                <a:srgbClr val="000000"/>
              </a:solidFill>
              <a:effectLst/>
              <a:uFillTx/>
              <a:latin typeface="Times New Roman"/>
            </a:endParaRPr>
          </a:p>
        </p:txBody>
      </p:sp>
      <p:sp>
        <p:nvSpPr>
          <p:cNvPr id="106" name="文本框 105"/>
          <p:cNvSpPr txBox="1"/>
          <p:nvPr/>
        </p:nvSpPr>
        <p:spPr>
          <a:xfrm>
            <a:off x="1019520" y="22564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07" name="文本框 106"/>
          <p:cNvSpPr txBox="1"/>
          <p:nvPr/>
        </p:nvSpPr>
        <p:spPr>
          <a:xfrm>
            <a:off x="1073160" y="22521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发票</a:t>
            </a:r>
            <a:endParaRPr lang="en-US" sz="920" b="0" u="none" strike="noStrike">
              <a:solidFill>
                <a:srgbClr val="000000"/>
              </a:solidFill>
              <a:effectLst/>
              <a:uFillTx/>
              <a:latin typeface="Times New Roman"/>
            </a:endParaRPr>
          </a:p>
        </p:txBody>
      </p:sp>
      <p:sp>
        <p:nvSpPr>
          <p:cNvPr id="108" name="文本框 107"/>
          <p:cNvSpPr txBox="1"/>
          <p:nvPr/>
        </p:nvSpPr>
        <p:spPr>
          <a:xfrm>
            <a:off x="1307160" y="22564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09" name="文本框 108"/>
          <p:cNvSpPr txBox="1"/>
          <p:nvPr/>
        </p:nvSpPr>
        <p:spPr>
          <a:xfrm>
            <a:off x="1361160" y="225216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110" name="文本框 109"/>
          <p:cNvSpPr txBox="1"/>
          <p:nvPr/>
        </p:nvSpPr>
        <p:spPr>
          <a:xfrm>
            <a:off x="1478160" y="22564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11" name="文本框 110"/>
          <p:cNvSpPr txBox="1"/>
          <p:nvPr/>
        </p:nvSpPr>
        <p:spPr>
          <a:xfrm>
            <a:off x="1531800" y="22521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紧急</a:t>
            </a:r>
            <a:endParaRPr lang="en-US" sz="920" b="0" u="none" strike="noStrike">
              <a:solidFill>
                <a:srgbClr val="000000"/>
              </a:solidFill>
              <a:effectLst/>
              <a:uFillTx/>
              <a:latin typeface="Times New Roman"/>
            </a:endParaRPr>
          </a:p>
        </p:txBody>
      </p:sp>
      <p:sp>
        <p:nvSpPr>
          <p:cNvPr id="112" name="文本框 111"/>
          <p:cNvSpPr txBox="1"/>
          <p:nvPr/>
        </p:nvSpPr>
        <p:spPr>
          <a:xfrm>
            <a:off x="1765800" y="22564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13" name="文本框 112"/>
          <p:cNvSpPr txBox="1"/>
          <p:nvPr/>
        </p:nvSpPr>
        <p:spPr>
          <a:xfrm>
            <a:off x="1819800" y="225216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等词汇分类</a:t>
            </a:r>
            <a:endParaRPr lang="en-US" sz="920" b="0" u="none" strike="noStrike">
              <a:solidFill>
                <a:srgbClr val="000000"/>
              </a:solidFill>
              <a:effectLst/>
              <a:uFillTx/>
              <a:latin typeface="Times New Roman"/>
            </a:endParaRPr>
          </a:p>
        </p:txBody>
      </p:sp>
      <p:sp>
        <p:nvSpPr>
          <p:cNvPr id="114" name="文本框 113"/>
          <p:cNvSpPr txBox="1"/>
          <p:nvPr/>
        </p:nvSpPr>
        <p:spPr>
          <a:xfrm>
            <a:off x="668520" y="245268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简单实现，但缺乏适应性</a:t>
            </a:r>
            <a:endParaRPr lang="en-US" sz="920" b="0" u="none" strike="noStrike">
              <a:solidFill>
                <a:srgbClr val="000000"/>
              </a:solidFill>
              <a:effectLst/>
              <a:uFillTx/>
              <a:latin typeface="Times New Roman"/>
            </a:endParaRPr>
          </a:p>
        </p:txBody>
      </p:sp>
      <p:sp>
        <p:nvSpPr>
          <p:cNvPr id="115" name="任意多边形: 形状 114"/>
          <p:cNvSpPr/>
          <p:nvPr/>
        </p:nvSpPr>
        <p:spPr>
          <a:xfrm>
            <a:off x="3852360" y="1571040"/>
            <a:ext cx="3142440" cy="1370520"/>
          </a:xfrm>
          <a:custGeom>
            <a:avLst/>
            <a:gdLst/>
            <a:ahLst/>
            <a:cxnLst/>
            <a:rect l="0" t="0" r="r" b="b"/>
            <a:pathLst>
              <a:path w="8729" h="3807">
                <a:moveTo>
                  <a:pt x="0" y="3715"/>
                </a:moveTo>
                <a:lnTo>
                  <a:pt x="0" y="92"/>
                </a:lnTo>
                <a:cubicBezTo>
                  <a:pt x="0" y="80"/>
                  <a:pt x="1" y="68"/>
                  <a:pt x="3" y="57"/>
                </a:cubicBezTo>
                <a:cubicBezTo>
                  <a:pt x="6" y="45"/>
                  <a:pt x="9" y="35"/>
                  <a:pt x="13" y="27"/>
                </a:cubicBezTo>
                <a:cubicBezTo>
                  <a:pt x="18" y="18"/>
                  <a:pt x="23" y="11"/>
                  <a:pt x="28" y="7"/>
                </a:cubicBezTo>
                <a:cubicBezTo>
                  <a:pt x="34" y="2"/>
                  <a:pt x="40" y="0"/>
                  <a:pt x="46" y="0"/>
                </a:cubicBezTo>
                <a:lnTo>
                  <a:pt x="8636" y="0"/>
                </a:lnTo>
                <a:cubicBezTo>
                  <a:pt x="8648" y="0"/>
                  <a:pt x="8660" y="2"/>
                  <a:pt x="8672" y="7"/>
                </a:cubicBezTo>
                <a:cubicBezTo>
                  <a:pt x="8683" y="11"/>
                  <a:pt x="8693" y="18"/>
                  <a:pt x="8702" y="27"/>
                </a:cubicBezTo>
                <a:cubicBezTo>
                  <a:pt x="8710" y="35"/>
                  <a:pt x="8717" y="45"/>
                  <a:pt x="8722" y="57"/>
                </a:cubicBezTo>
                <a:cubicBezTo>
                  <a:pt x="8726" y="68"/>
                  <a:pt x="8729" y="80"/>
                  <a:pt x="8729" y="92"/>
                </a:cubicBezTo>
                <a:lnTo>
                  <a:pt x="8729" y="3715"/>
                </a:lnTo>
                <a:cubicBezTo>
                  <a:pt x="8729" y="3727"/>
                  <a:pt x="8726" y="3739"/>
                  <a:pt x="8722" y="3750"/>
                </a:cubicBezTo>
                <a:cubicBezTo>
                  <a:pt x="8717" y="3762"/>
                  <a:pt x="8710" y="3772"/>
                  <a:pt x="8702" y="3780"/>
                </a:cubicBezTo>
                <a:cubicBezTo>
                  <a:pt x="8693" y="3789"/>
                  <a:pt x="8683" y="3796"/>
                  <a:pt x="8672" y="3800"/>
                </a:cubicBezTo>
                <a:cubicBezTo>
                  <a:pt x="8660" y="3805"/>
                  <a:pt x="8648" y="3807"/>
                  <a:pt x="8636" y="3807"/>
                </a:cubicBezTo>
                <a:lnTo>
                  <a:pt x="46" y="3807"/>
                </a:lnTo>
                <a:cubicBezTo>
                  <a:pt x="40" y="3807"/>
                  <a:pt x="34" y="3805"/>
                  <a:pt x="28" y="3800"/>
                </a:cubicBezTo>
                <a:cubicBezTo>
                  <a:pt x="23" y="3796"/>
                  <a:pt x="18" y="3789"/>
                  <a:pt x="13" y="3780"/>
                </a:cubicBezTo>
                <a:cubicBezTo>
                  <a:pt x="9" y="3772"/>
                  <a:pt x="6" y="3762"/>
                  <a:pt x="3" y="3750"/>
                </a:cubicBezTo>
                <a:cubicBezTo>
                  <a:pt x="1" y="3739"/>
                  <a:pt x="0" y="3727"/>
                  <a:pt x="0" y="371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6" name="任意多边形: 形状 115"/>
          <p:cNvSpPr/>
          <p:nvPr/>
        </p:nvSpPr>
        <p:spPr>
          <a:xfrm>
            <a:off x="3835440" y="1571040"/>
            <a:ext cx="33840" cy="1370520"/>
          </a:xfrm>
          <a:custGeom>
            <a:avLst/>
            <a:gdLst/>
            <a:ahLst/>
            <a:cxnLst/>
            <a:rect l="0" t="0" r="r" b="b"/>
            <a:pathLst>
              <a:path w="94" h="3807">
                <a:moveTo>
                  <a:pt x="0" y="0"/>
                </a:moveTo>
                <a:lnTo>
                  <a:pt x="94" y="0"/>
                </a:lnTo>
                <a:lnTo>
                  <a:pt x="94" y="3807"/>
                </a:lnTo>
                <a:lnTo>
                  <a:pt x="0" y="3807"/>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17" name="图片 116"/>
          <p:cNvPicPr/>
          <p:nvPr/>
        </p:nvPicPr>
        <p:blipFill>
          <a:blip r:embed="rId5"/>
          <a:stretch/>
        </p:blipFill>
        <p:spPr>
          <a:xfrm>
            <a:off x="4002840" y="1729800"/>
            <a:ext cx="200160" cy="200160"/>
          </a:xfrm>
          <a:prstGeom prst="rect">
            <a:avLst/>
          </a:prstGeom>
          <a:noFill/>
          <a:ln w="0">
            <a:noFill/>
          </a:ln>
        </p:spPr>
      </p:pic>
      <p:sp>
        <p:nvSpPr>
          <p:cNvPr id="118" name="文本框 117"/>
          <p:cNvSpPr txBox="1"/>
          <p:nvPr/>
        </p:nvSpPr>
        <p:spPr>
          <a:xfrm>
            <a:off x="668520" y="265356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需要大量人工维护与更新</a:t>
            </a:r>
            <a:endParaRPr lang="en-US" sz="920" b="0" u="none" strike="noStrike">
              <a:solidFill>
                <a:srgbClr val="000000"/>
              </a:solidFill>
              <a:effectLst/>
              <a:uFillTx/>
              <a:latin typeface="Times New Roman"/>
            </a:endParaRPr>
          </a:p>
        </p:txBody>
      </p:sp>
      <p:sp>
        <p:nvSpPr>
          <p:cNvPr id="119" name="文本框 118"/>
          <p:cNvSpPr txBox="1"/>
          <p:nvPr/>
        </p:nvSpPr>
        <p:spPr>
          <a:xfrm>
            <a:off x="4300920" y="174384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经典机器学习</a:t>
            </a:r>
            <a:endParaRPr lang="en-US" sz="1180" b="0" u="none" strike="noStrike">
              <a:solidFill>
                <a:srgbClr val="000000"/>
              </a:solidFill>
              <a:effectLst/>
              <a:uFillTx/>
              <a:latin typeface="Times New Roman"/>
            </a:endParaRPr>
          </a:p>
        </p:txBody>
      </p:sp>
      <p:sp>
        <p:nvSpPr>
          <p:cNvPr id="120" name="文本框 119"/>
          <p:cNvSpPr txBox="1"/>
          <p:nvPr/>
        </p:nvSpPr>
        <p:spPr>
          <a:xfrm>
            <a:off x="4100400" y="205164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使用逻辑回归、支持向量机</a:t>
            </a:r>
            <a:endParaRPr lang="en-US" sz="920" b="0" u="none" strike="noStrike">
              <a:solidFill>
                <a:srgbClr val="000000"/>
              </a:solidFill>
              <a:effectLst/>
              <a:uFillTx/>
              <a:latin typeface="Times New Roman"/>
            </a:endParaRPr>
          </a:p>
        </p:txBody>
      </p:sp>
      <p:sp>
        <p:nvSpPr>
          <p:cNvPr id="121" name="文本框 120"/>
          <p:cNvSpPr txBox="1"/>
          <p:nvPr/>
        </p:nvSpPr>
        <p:spPr>
          <a:xfrm>
            <a:off x="5504400" y="2055960"/>
            <a:ext cx="3481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(SVM)</a:t>
            </a:r>
            <a:endParaRPr lang="en-US" sz="920" b="0" u="none" strike="noStrike">
              <a:solidFill>
                <a:srgbClr val="000000"/>
              </a:solidFill>
              <a:effectLst/>
              <a:uFillTx/>
              <a:latin typeface="Times New Roman"/>
            </a:endParaRPr>
          </a:p>
        </p:txBody>
      </p:sp>
      <p:sp>
        <p:nvSpPr>
          <p:cNvPr id="122" name="文本框 121"/>
          <p:cNvSpPr txBox="1"/>
          <p:nvPr/>
        </p:nvSpPr>
        <p:spPr>
          <a:xfrm>
            <a:off x="4100400" y="225216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从历史邮件学习生成分类规则</a:t>
            </a:r>
            <a:endParaRPr lang="en-US" sz="920" b="0" u="none" strike="noStrike">
              <a:solidFill>
                <a:srgbClr val="000000"/>
              </a:solidFill>
              <a:effectLst/>
              <a:uFillTx/>
              <a:latin typeface="Times New Roman"/>
            </a:endParaRPr>
          </a:p>
        </p:txBody>
      </p:sp>
      <p:sp>
        <p:nvSpPr>
          <p:cNvPr id="123" name="文本框 122"/>
          <p:cNvSpPr txBox="1"/>
          <p:nvPr/>
        </p:nvSpPr>
        <p:spPr>
          <a:xfrm>
            <a:off x="4100400" y="245268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适用于相对简单的分类任务</a:t>
            </a:r>
            <a:endParaRPr lang="en-US" sz="920" b="0" u="none" strike="noStrike">
              <a:solidFill>
                <a:srgbClr val="000000"/>
              </a:solidFill>
              <a:effectLst/>
              <a:uFillTx/>
              <a:latin typeface="Times New Roman"/>
            </a:endParaRPr>
          </a:p>
        </p:txBody>
      </p:sp>
      <p:sp>
        <p:nvSpPr>
          <p:cNvPr id="124" name="文本框 123"/>
          <p:cNvSpPr txBox="1"/>
          <p:nvPr/>
        </p:nvSpPr>
        <p:spPr>
          <a:xfrm>
            <a:off x="4100400" y="265356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如</a:t>
            </a:r>
            <a:endParaRPr lang="en-US" sz="920" b="0" u="none" strike="noStrike">
              <a:solidFill>
                <a:srgbClr val="000000"/>
              </a:solidFill>
              <a:effectLst/>
              <a:uFillTx/>
              <a:latin typeface="Times New Roman"/>
            </a:endParaRPr>
          </a:p>
        </p:txBody>
      </p:sp>
      <p:sp>
        <p:nvSpPr>
          <p:cNvPr id="125" name="文本框 124"/>
          <p:cNvSpPr txBox="1"/>
          <p:nvPr/>
        </p:nvSpPr>
        <p:spPr>
          <a:xfrm>
            <a:off x="4217400" y="26575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26" name="文本框 125"/>
          <p:cNvSpPr txBox="1"/>
          <p:nvPr/>
        </p:nvSpPr>
        <p:spPr>
          <a:xfrm>
            <a:off x="4271040" y="265356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任务型邮件</a:t>
            </a:r>
            <a:endParaRPr lang="en-US" sz="920" b="0" u="none" strike="noStrike">
              <a:solidFill>
                <a:srgbClr val="000000"/>
              </a:solidFill>
              <a:effectLst/>
              <a:uFillTx/>
              <a:latin typeface="Times New Roman"/>
            </a:endParaRPr>
          </a:p>
        </p:txBody>
      </p:sp>
      <p:sp>
        <p:nvSpPr>
          <p:cNvPr id="127" name="文本框 126"/>
          <p:cNvSpPr txBox="1"/>
          <p:nvPr/>
        </p:nvSpPr>
        <p:spPr>
          <a:xfrm>
            <a:off x="4856040" y="26575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28" name="文本框 127"/>
          <p:cNvSpPr txBox="1"/>
          <p:nvPr/>
        </p:nvSpPr>
        <p:spPr>
          <a:xfrm>
            <a:off x="4910040" y="265356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或</a:t>
            </a:r>
            <a:endParaRPr lang="en-US" sz="920" b="0" u="none" strike="noStrike">
              <a:solidFill>
                <a:srgbClr val="000000"/>
              </a:solidFill>
              <a:effectLst/>
              <a:uFillTx/>
              <a:latin typeface="Times New Roman"/>
            </a:endParaRPr>
          </a:p>
        </p:txBody>
      </p:sp>
      <p:sp>
        <p:nvSpPr>
          <p:cNvPr id="129" name="文本框 128"/>
          <p:cNvSpPr txBox="1"/>
          <p:nvPr/>
        </p:nvSpPr>
        <p:spPr>
          <a:xfrm>
            <a:off x="5027040" y="26575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30" name="文本框 129"/>
          <p:cNvSpPr txBox="1"/>
          <p:nvPr/>
        </p:nvSpPr>
        <p:spPr>
          <a:xfrm>
            <a:off x="5080680" y="265356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社交类邮件</a:t>
            </a:r>
            <a:endParaRPr lang="en-US" sz="920" b="0" u="none" strike="noStrike">
              <a:solidFill>
                <a:srgbClr val="000000"/>
              </a:solidFill>
              <a:effectLst/>
              <a:uFillTx/>
              <a:latin typeface="Times New Roman"/>
            </a:endParaRPr>
          </a:p>
        </p:txBody>
      </p:sp>
      <p:sp>
        <p:nvSpPr>
          <p:cNvPr id="131" name="任意多边形: 形状 130"/>
          <p:cNvSpPr/>
          <p:nvPr/>
        </p:nvSpPr>
        <p:spPr>
          <a:xfrm>
            <a:off x="7144920" y="1571040"/>
            <a:ext cx="3150720" cy="1370520"/>
          </a:xfrm>
          <a:custGeom>
            <a:avLst/>
            <a:gdLst/>
            <a:ahLst/>
            <a:cxnLst/>
            <a:rect l="0" t="0" r="r" b="b"/>
            <a:pathLst>
              <a:path w="8752" h="3807">
                <a:moveTo>
                  <a:pt x="0" y="3715"/>
                </a:moveTo>
                <a:lnTo>
                  <a:pt x="0" y="92"/>
                </a:lnTo>
                <a:cubicBezTo>
                  <a:pt x="0" y="80"/>
                  <a:pt x="1" y="68"/>
                  <a:pt x="3" y="57"/>
                </a:cubicBezTo>
                <a:cubicBezTo>
                  <a:pt x="6" y="45"/>
                  <a:pt x="9" y="35"/>
                  <a:pt x="13" y="27"/>
                </a:cubicBezTo>
                <a:cubicBezTo>
                  <a:pt x="18" y="18"/>
                  <a:pt x="23" y="11"/>
                  <a:pt x="28" y="7"/>
                </a:cubicBezTo>
                <a:cubicBezTo>
                  <a:pt x="34" y="2"/>
                  <a:pt x="40" y="0"/>
                  <a:pt x="46" y="0"/>
                </a:cubicBezTo>
                <a:lnTo>
                  <a:pt x="8659" y="0"/>
                </a:lnTo>
                <a:cubicBezTo>
                  <a:pt x="8671" y="0"/>
                  <a:pt x="8683" y="2"/>
                  <a:pt x="8695" y="7"/>
                </a:cubicBezTo>
                <a:cubicBezTo>
                  <a:pt x="8706" y="11"/>
                  <a:pt x="8716" y="18"/>
                  <a:pt x="8725" y="27"/>
                </a:cubicBezTo>
                <a:cubicBezTo>
                  <a:pt x="8733" y="35"/>
                  <a:pt x="8740" y="45"/>
                  <a:pt x="8745" y="57"/>
                </a:cubicBezTo>
                <a:cubicBezTo>
                  <a:pt x="8750" y="68"/>
                  <a:pt x="8752" y="80"/>
                  <a:pt x="8752" y="92"/>
                </a:cubicBezTo>
                <a:lnTo>
                  <a:pt x="8752" y="3715"/>
                </a:lnTo>
                <a:cubicBezTo>
                  <a:pt x="8752" y="3727"/>
                  <a:pt x="8750" y="3739"/>
                  <a:pt x="8745" y="3750"/>
                </a:cubicBezTo>
                <a:cubicBezTo>
                  <a:pt x="8740" y="3762"/>
                  <a:pt x="8733" y="3772"/>
                  <a:pt x="8725" y="3780"/>
                </a:cubicBezTo>
                <a:cubicBezTo>
                  <a:pt x="8716" y="3789"/>
                  <a:pt x="8706" y="3796"/>
                  <a:pt x="8695" y="3800"/>
                </a:cubicBezTo>
                <a:cubicBezTo>
                  <a:pt x="8683" y="3805"/>
                  <a:pt x="8671" y="3807"/>
                  <a:pt x="8659" y="3807"/>
                </a:cubicBezTo>
                <a:lnTo>
                  <a:pt x="46" y="3807"/>
                </a:lnTo>
                <a:cubicBezTo>
                  <a:pt x="40" y="3807"/>
                  <a:pt x="34" y="3805"/>
                  <a:pt x="28" y="3800"/>
                </a:cubicBezTo>
                <a:cubicBezTo>
                  <a:pt x="23" y="3796"/>
                  <a:pt x="18" y="3789"/>
                  <a:pt x="13" y="3780"/>
                </a:cubicBezTo>
                <a:cubicBezTo>
                  <a:pt x="9" y="3772"/>
                  <a:pt x="6" y="3762"/>
                  <a:pt x="3" y="3750"/>
                </a:cubicBezTo>
                <a:cubicBezTo>
                  <a:pt x="1" y="3739"/>
                  <a:pt x="0" y="3727"/>
                  <a:pt x="0" y="371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2" name="任意多边形: 形状 131"/>
          <p:cNvSpPr/>
          <p:nvPr/>
        </p:nvSpPr>
        <p:spPr>
          <a:xfrm>
            <a:off x="7128000" y="1571040"/>
            <a:ext cx="33840" cy="1370520"/>
          </a:xfrm>
          <a:custGeom>
            <a:avLst/>
            <a:gdLst/>
            <a:ahLst/>
            <a:cxnLst/>
            <a:rect l="0" t="0" r="r" b="b"/>
            <a:pathLst>
              <a:path w="94" h="3807">
                <a:moveTo>
                  <a:pt x="0" y="0"/>
                </a:moveTo>
                <a:lnTo>
                  <a:pt x="94" y="0"/>
                </a:lnTo>
                <a:lnTo>
                  <a:pt x="94" y="3807"/>
                </a:lnTo>
                <a:lnTo>
                  <a:pt x="0" y="3807"/>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33" name="图片 132"/>
          <p:cNvPicPr/>
          <p:nvPr/>
        </p:nvPicPr>
        <p:blipFill>
          <a:blip r:embed="rId6"/>
          <a:stretch/>
        </p:blipFill>
        <p:spPr>
          <a:xfrm>
            <a:off x="7295400" y="1729800"/>
            <a:ext cx="200160" cy="200160"/>
          </a:xfrm>
          <a:prstGeom prst="rect">
            <a:avLst/>
          </a:prstGeom>
          <a:noFill/>
          <a:ln w="0">
            <a:noFill/>
          </a:ln>
        </p:spPr>
      </p:pic>
      <p:sp>
        <p:nvSpPr>
          <p:cNvPr id="134" name="文本框 133"/>
          <p:cNvSpPr txBox="1"/>
          <p:nvPr/>
        </p:nvSpPr>
        <p:spPr>
          <a:xfrm>
            <a:off x="5665680" y="26575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35" name="文本框 134"/>
          <p:cNvSpPr txBox="1"/>
          <p:nvPr/>
        </p:nvSpPr>
        <p:spPr>
          <a:xfrm>
            <a:off x="7599240" y="174384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深度学习方法</a:t>
            </a:r>
            <a:endParaRPr lang="en-US" sz="1180" b="0" u="none" strike="noStrike">
              <a:solidFill>
                <a:srgbClr val="000000"/>
              </a:solidFill>
              <a:effectLst/>
              <a:uFillTx/>
              <a:latin typeface="Times New Roman"/>
            </a:endParaRPr>
          </a:p>
        </p:txBody>
      </p:sp>
      <p:sp>
        <p:nvSpPr>
          <p:cNvPr id="136" name="文本框 135"/>
          <p:cNvSpPr txBox="1"/>
          <p:nvPr/>
        </p:nvSpPr>
        <p:spPr>
          <a:xfrm>
            <a:off x="7398720" y="205164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卷积神经网络</a:t>
            </a:r>
            <a:endParaRPr lang="en-US" sz="920" b="0" u="none" strike="noStrike">
              <a:solidFill>
                <a:srgbClr val="000000"/>
              </a:solidFill>
              <a:effectLst/>
              <a:uFillTx/>
              <a:latin typeface="Times New Roman"/>
            </a:endParaRPr>
          </a:p>
        </p:txBody>
      </p:sp>
      <p:sp>
        <p:nvSpPr>
          <p:cNvPr id="137" name="文本框 136"/>
          <p:cNvSpPr txBox="1"/>
          <p:nvPr/>
        </p:nvSpPr>
        <p:spPr>
          <a:xfrm>
            <a:off x="8100360" y="2055960"/>
            <a:ext cx="349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(CNN)</a:t>
            </a:r>
            <a:endParaRPr lang="en-US" sz="920" b="0" u="none" strike="noStrike">
              <a:solidFill>
                <a:srgbClr val="000000"/>
              </a:solidFill>
              <a:effectLst/>
              <a:uFillTx/>
              <a:latin typeface="Times New Roman"/>
            </a:endParaRPr>
          </a:p>
        </p:txBody>
      </p:sp>
      <p:sp>
        <p:nvSpPr>
          <p:cNvPr id="138" name="文本框 137"/>
          <p:cNvSpPr txBox="1"/>
          <p:nvPr/>
        </p:nvSpPr>
        <p:spPr>
          <a:xfrm>
            <a:off x="8448480" y="205164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和长短期记忆网络</a:t>
            </a:r>
            <a:endParaRPr lang="en-US" sz="920" b="0" u="none" strike="noStrike">
              <a:solidFill>
                <a:srgbClr val="000000"/>
              </a:solidFill>
              <a:effectLst/>
              <a:uFillTx/>
              <a:latin typeface="Times New Roman"/>
            </a:endParaRPr>
          </a:p>
        </p:txBody>
      </p:sp>
      <p:sp>
        <p:nvSpPr>
          <p:cNvPr id="139" name="文本框 138"/>
          <p:cNvSpPr txBox="1"/>
          <p:nvPr/>
        </p:nvSpPr>
        <p:spPr>
          <a:xfrm>
            <a:off x="9384480" y="2055960"/>
            <a:ext cx="405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(LSTM)</a:t>
            </a:r>
            <a:endParaRPr lang="en-US" sz="920" b="0" u="none" strike="noStrike">
              <a:solidFill>
                <a:srgbClr val="000000"/>
              </a:solidFill>
              <a:effectLst/>
              <a:uFillTx/>
              <a:latin typeface="Times New Roman"/>
            </a:endParaRPr>
          </a:p>
        </p:txBody>
      </p:sp>
      <p:sp>
        <p:nvSpPr>
          <p:cNvPr id="140" name="文本框 139"/>
          <p:cNvSpPr txBox="1"/>
          <p:nvPr/>
        </p:nvSpPr>
        <p:spPr>
          <a:xfrm>
            <a:off x="7398720" y="225216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能够捕捉复杂语义，处理长文本</a:t>
            </a:r>
            <a:endParaRPr lang="en-US" sz="920" b="0" u="none" strike="noStrike">
              <a:solidFill>
                <a:srgbClr val="000000"/>
              </a:solidFill>
              <a:effectLst/>
              <a:uFillTx/>
              <a:latin typeface="Times New Roman"/>
            </a:endParaRPr>
          </a:p>
        </p:txBody>
      </p:sp>
      <p:sp>
        <p:nvSpPr>
          <p:cNvPr id="141" name="文本框 140"/>
          <p:cNvSpPr txBox="1"/>
          <p:nvPr/>
        </p:nvSpPr>
        <p:spPr>
          <a:xfrm>
            <a:off x="7398720" y="2452680"/>
            <a:ext cx="1761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适用于多样化和复杂化的邮件内容</a:t>
            </a:r>
            <a:endParaRPr lang="en-US" sz="920" b="0" u="none" strike="noStrike">
              <a:solidFill>
                <a:srgbClr val="000000"/>
              </a:solidFill>
              <a:effectLst/>
              <a:uFillTx/>
              <a:latin typeface="Times New Roman"/>
            </a:endParaRPr>
          </a:p>
        </p:txBody>
      </p:sp>
      <p:pic>
        <p:nvPicPr>
          <p:cNvPr id="142" name="图片 141"/>
          <p:cNvPicPr/>
          <p:nvPr/>
        </p:nvPicPr>
        <p:blipFill>
          <a:blip r:embed="rId7"/>
          <a:stretch/>
        </p:blipFill>
        <p:spPr>
          <a:xfrm>
            <a:off x="401040" y="3167280"/>
            <a:ext cx="225360" cy="200160"/>
          </a:xfrm>
          <a:prstGeom prst="rect">
            <a:avLst/>
          </a:prstGeom>
          <a:noFill/>
          <a:ln w="0">
            <a:noFill/>
          </a:ln>
        </p:spPr>
      </p:pic>
      <p:sp>
        <p:nvSpPr>
          <p:cNvPr id="143" name="文本框 142"/>
          <p:cNvSpPr txBox="1"/>
          <p:nvPr/>
        </p:nvSpPr>
        <p:spPr>
          <a:xfrm>
            <a:off x="7398720" y="265356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提供更高的分类准确度</a:t>
            </a:r>
            <a:endParaRPr lang="en-US" sz="920" b="0" u="none" strike="noStrike">
              <a:solidFill>
                <a:srgbClr val="000000"/>
              </a:solidFill>
              <a:effectLst/>
              <a:uFillTx/>
              <a:latin typeface="Times New Roman"/>
            </a:endParaRPr>
          </a:p>
        </p:txBody>
      </p:sp>
      <p:sp>
        <p:nvSpPr>
          <p:cNvPr id="144" name="文本框 143"/>
          <p:cNvSpPr txBox="1"/>
          <p:nvPr/>
        </p:nvSpPr>
        <p:spPr>
          <a:xfrm>
            <a:off x="693720" y="315648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sp>
        <p:nvSpPr>
          <p:cNvPr id="145" name="任意多边形: 形状 144"/>
          <p:cNvSpPr/>
          <p:nvPr/>
        </p:nvSpPr>
        <p:spPr>
          <a:xfrm>
            <a:off x="401040" y="3526200"/>
            <a:ext cx="2340000" cy="785880"/>
          </a:xfrm>
          <a:custGeom>
            <a:avLst/>
            <a:gdLst/>
            <a:ahLst/>
            <a:cxnLst/>
            <a:rect l="0" t="0" r="r" b="b"/>
            <a:pathLst>
              <a:path w="6500" h="2183">
                <a:moveTo>
                  <a:pt x="0" y="2091"/>
                </a:moveTo>
                <a:lnTo>
                  <a:pt x="0" y="48"/>
                </a:lnTo>
                <a:cubicBezTo>
                  <a:pt x="0" y="42"/>
                  <a:pt x="2" y="36"/>
                  <a:pt x="7" y="30"/>
                </a:cubicBezTo>
                <a:cubicBezTo>
                  <a:pt x="12" y="23"/>
                  <a:pt x="18" y="18"/>
                  <a:pt x="27" y="14"/>
                </a:cubicBezTo>
                <a:cubicBezTo>
                  <a:pt x="36" y="10"/>
                  <a:pt x="46" y="6"/>
                  <a:pt x="57" y="4"/>
                </a:cubicBezTo>
                <a:cubicBezTo>
                  <a:pt x="68" y="2"/>
                  <a:pt x="80" y="0"/>
                  <a:pt x="93" y="0"/>
                </a:cubicBezTo>
                <a:lnTo>
                  <a:pt x="6408" y="0"/>
                </a:lnTo>
                <a:cubicBezTo>
                  <a:pt x="6420" y="0"/>
                  <a:pt x="6432" y="2"/>
                  <a:pt x="6443" y="4"/>
                </a:cubicBezTo>
                <a:cubicBezTo>
                  <a:pt x="6454" y="6"/>
                  <a:pt x="6464" y="10"/>
                  <a:pt x="6473" y="14"/>
                </a:cubicBezTo>
                <a:cubicBezTo>
                  <a:pt x="6482" y="18"/>
                  <a:pt x="6489" y="23"/>
                  <a:pt x="6493" y="30"/>
                </a:cubicBezTo>
                <a:cubicBezTo>
                  <a:pt x="6498" y="36"/>
                  <a:pt x="6500" y="42"/>
                  <a:pt x="6500" y="48"/>
                </a:cubicBezTo>
                <a:lnTo>
                  <a:pt x="6500" y="2091"/>
                </a:lnTo>
                <a:cubicBezTo>
                  <a:pt x="6500" y="2103"/>
                  <a:pt x="6498" y="2115"/>
                  <a:pt x="6493" y="2126"/>
                </a:cubicBezTo>
                <a:cubicBezTo>
                  <a:pt x="6489" y="2137"/>
                  <a:pt x="6482" y="2148"/>
                  <a:pt x="6473" y="2156"/>
                </a:cubicBezTo>
                <a:cubicBezTo>
                  <a:pt x="6464" y="2165"/>
                  <a:pt x="6454" y="2172"/>
                  <a:pt x="6443" y="2176"/>
                </a:cubicBezTo>
                <a:cubicBezTo>
                  <a:pt x="6432" y="2181"/>
                  <a:pt x="6420" y="2183"/>
                  <a:pt x="6408" y="2183"/>
                </a:cubicBezTo>
                <a:lnTo>
                  <a:pt x="93" y="2183"/>
                </a:lnTo>
                <a:cubicBezTo>
                  <a:pt x="80" y="2183"/>
                  <a:pt x="68" y="2181"/>
                  <a:pt x="57" y="2176"/>
                </a:cubicBezTo>
                <a:cubicBezTo>
                  <a:pt x="46" y="2172"/>
                  <a:pt x="36" y="2165"/>
                  <a:pt x="27" y="2156"/>
                </a:cubicBezTo>
                <a:cubicBezTo>
                  <a:pt x="18" y="2148"/>
                  <a:pt x="12" y="2137"/>
                  <a:pt x="7" y="2126"/>
                </a:cubicBezTo>
                <a:cubicBezTo>
                  <a:pt x="2" y="2115"/>
                  <a:pt x="0" y="2103"/>
                  <a:pt x="0" y="2091"/>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6" name="任意多边形: 形状 145"/>
          <p:cNvSpPr/>
          <p:nvPr/>
        </p:nvSpPr>
        <p:spPr>
          <a:xfrm>
            <a:off x="401040" y="3509640"/>
            <a:ext cx="2340000" cy="33840"/>
          </a:xfrm>
          <a:custGeom>
            <a:avLst/>
            <a:gdLst/>
            <a:ahLst/>
            <a:cxnLst/>
            <a:rect l="0" t="0" r="r" b="b"/>
            <a:pathLst>
              <a:path w="6500" h="94">
                <a:moveTo>
                  <a:pt x="0" y="0"/>
                </a:moveTo>
                <a:lnTo>
                  <a:pt x="6500" y="0"/>
                </a:lnTo>
                <a:lnTo>
                  <a:pt x="6500"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47" name="图片 146"/>
          <p:cNvPicPr/>
          <p:nvPr/>
        </p:nvPicPr>
        <p:blipFill>
          <a:blip r:embed="rId8"/>
          <a:stretch/>
        </p:blipFill>
        <p:spPr>
          <a:xfrm>
            <a:off x="1487520" y="3643560"/>
            <a:ext cx="166680" cy="166680"/>
          </a:xfrm>
          <a:prstGeom prst="rect">
            <a:avLst/>
          </a:prstGeom>
          <a:noFill/>
          <a:ln w="0">
            <a:noFill/>
          </a:ln>
        </p:spPr>
      </p:pic>
      <p:sp>
        <p:nvSpPr>
          <p:cNvPr id="148" name="文本框 147"/>
          <p:cNvSpPr txBox="1"/>
          <p:nvPr/>
        </p:nvSpPr>
        <p:spPr>
          <a:xfrm>
            <a:off x="763560" y="3149640"/>
            <a:ext cx="140904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优先级排序因素</a:t>
            </a:r>
            <a:endParaRPr lang="en-US" sz="1580" b="0" u="none" strike="noStrike">
              <a:solidFill>
                <a:srgbClr val="000000"/>
              </a:solidFill>
              <a:effectLst/>
              <a:uFillTx/>
              <a:latin typeface="Times New Roman"/>
            </a:endParaRPr>
          </a:p>
        </p:txBody>
      </p:sp>
      <p:sp>
        <p:nvSpPr>
          <p:cNvPr id="149" name="文本框 148"/>
          <p:cNvSpPr txBox="1"/>
          <p:nvPr/>
        </p:nvSpPr>
        <p:spPr>
          <a:xfrm>
            <a:off x="1236960" y="385740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邮件时效性</a:t>
            </a:r>
            <a:endParaRPr lang="en-US" sz="1050" b="0" u="none" strike="noStrike">
              <a:solidFill>
                <a:srgbClr val="000000"/>
              </a:solidFill>
              <a:effectLst/>
              <a:uFillTx/>
              <a:latin typeface="Times New Roman"/>
            </a:endParaRPr>
          </a:p>
        </p:txBody>
      </p:sp>
      <p:sp>
        <p:nvSpPr>
          <p:cNvPr id="150" name="文本框 149"/>
          <p:cNvSpPr txBox="1"/>
          <p:nvPr/>
        </p:nvSpPr>
        <p:spPr>
          <a:xfrm>
            <a:off x="936720" y="40615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51" name="文本框 150"/>
          <p:cNvSpPr txBox="1"/>
          <p:nvPr/>
        </p:nvSpPr>
        <p:spPr>
          <a:xfrm>
            <a:off x="990720" y="405720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尽快处理</a:t>
            </a:r>
            <a:endParaRPr lang="en-US" sz="920" b="0" u="none" strike="noStrike">
              <a:solidFill>
                <a:srgbClr val="000000"/>
              </a:solidFill>
              <a:effectLst/>
              <a:uFillTx/>
              <a:latin typeface="Times New Roman"/>
            </a:endParaRPr>
          </a:p>
        </p:txBody>
      </p:sp>
      <p:sp>
        <p:nvSpPr>
          <p:cNvPr id="152" name="文本框 151"/>
          <p:cNvSpPr txBox="1"/>
          <p:nvPr/>
        </p:nvSpPr>
        <p:spPr>
          <a:xfrm>
            <a:off x="1458720" y="40615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53" name="文本框 152"/>
          <p:cNvSpPr txBox="1"/>
          <p:nvPr/>
        </p:nvSpPr>
        <p:spPr>
          <a:xfrm>
            <a:off x="1512360" y="405720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154" name="文本框 153"/>
          <p:cNvSpPr txBox="1"/>
          <p:nvPr/>
        </p:nvSpPr>
        <p:spPr>
          <a:xfrm>
            <a:off x="1629360" y="40615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55" name="文本框 154"/>
          <p:cNvSpPr txBox="1"/>
          <p:nvPr/>
        </p:nvSpPr>
        <p:spPr>
          <a:xfrm>
            <a:off x="1683360" y="405720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截至今天</a:t>
            </a:r>
            <a:endParaRPr lang="en-US" sz="920" b="0" u="none" strike="noStrike">
              <a:solidFill>
                <a:srgbClr val="000000"/>
              </a:solidFill>
              <a:effectLst/>
              <a:uFillTx/>
              <a:latin typeface="Times New Roman"/>
            </a:endParaRPr>
          </a:p>
        </p:txBody>
      </p:sp>
      <p:sp>
        <p:nvSpPr>
          <p:cNvPr id="156" name="任意多边形: 形状 155"/>
          <p:cNvSpPr/>
          <p:nvPr/>
        </p:nvSpPr>
        <p:spPr>
          <a:xfrm>
            <a:off x="3008160" y="3526200"/>
            <a:ext cx="2340360" cy="785880"/>
          </a:xfrm>
          <a:custGeom>
            <a:avLst/>
            <a:gdLst/>
            <a:ahLst/>
            <a:cxnLst/>
            <a:rect l="0" t="0" r="r" b="b"/>
            <a:pathLst>
              <a:path w="6501" h="2183">
                <a:moveTo>
                  <a:pt x="0" y="2091"/>
                </a:moveTo>
                <a:lnTo>
                  <a:pt x="0" y="48"/>
                </a:lnTo>
                <a:cubicBezTo>
                  <a:pt x="0" y="42"/>
                  <a:pt x="3" y="36"/>
                  <a:pt x="7" y="30"/>
                </a:cubicBezTo>
                <a:cubicBezTo>
                  <a:pt x="12" y="23"/>
                  <a:pt x="19" y="18"/>
                  <a:pt x="27" y="14"/>
                </a:cubicBezTo>
                <a:cubicBezTo>
                  <a:pt x="36" y="10"/>
                  <a:pt x="46" y="6"/>
                  <a:pt x="58" y="4"/>
                </a:cubicBezTo>
                <a:cubicBezTo>
                  <a:pt x="69" y="2"/>
                  <a:pt x="81" y="0"/>
                  <a:pt x="93" y="0"/>
                </a:cubicBezTo>
                <a:lnTo>
                  <a:pt x="6408" y="0"/>
                </a:lnTo>
                <a:cubicBezTo>
                  <a:pt x="6420" y="0"/>
                  <a:pt x="6432" y="2"/>
                  <a:pt x="6444" y="4"/>
                </a:cubicBezTo>
                <a:cubicBezTo>
                  <a:pt x="6455" y="6"/>
                  <a:pt x="6465" y="10"/>
                  <a:pt x="6474" y="14"/>
                </a:cubicBezTo>
                <a:cubicBezTo>
                  <a:pt x="6482" y="18"/>
                  <a:pt x="6489" y="23"/>
                  <a:pt x="6494" y="30"/>
                </a:cubicBezTo>
                <a:cubicBezTo>
                  <a:pt x="6498" y="36"/>
                  <a:pt x="6501" y="42"/>
                  <a:pt x="6501" y="48"/>
                </a:cubicBezTo>
                <a:lnTo>
                  <a:pt x="6501" y="2091"/>
                </a:lnTo>
                <a:cubicBezTo>
                  <a:pt x="6501" y="2103"/>
                  <a:pt x="6498" y="2115"/>
                  <a:pt x="6494" y="2126"/>
                </a:cubicBezTo>
                <a:cubicBezTo>
                  <a:pt x="6489" y="2137"/>
                  <a:pt x="6482" y="2148"/>
                  <a:pt x="6474" y="2156"/>
                </a:cubicBezTo>
                <a:cubicBezTo>
                  <a:pt x="6465" y="2165"/>
                  <a:pt x="6455" y="2172"/>
                  <a:pt x="6444" y="2176"/>
                </a:cubicBezTo>
                <a:cubicBezTo>
                  <a:pt x="6432" y="2181"/>
                  <a:pt x="6420" y="2183"/>
                  <a:pt x="6408" y="2183"/>
                </a:cubicBezTo>
                <a:lnTo>
                  <a:pt x="93" y="2183"/>
                </a:lnTo>
                <a:cubicBezTo>
                  <a:pt x="81" y="2183"/>
                  <a:pt x="69" y="2181"/>
                  <a:pt x="58" y="2176"/>
                </a:cubicBezTo>
                <a:cubicBezTo>
                  <a:pt x="46" y="2172"/>
                  <a:pt x="36" y="2165"/>
                  <a:pt x="27" y="2156"/>
                </a:cubicBezTo>
                <a:cubicBezTo>
                  <a:pt x="19" y="2148"/>
                  <a:pt x="12" y="2137"/>
                  <a:pt x="7" y="2126"/>
                </a:cubicBezTo>
                <a:cubicBezTo>
                  <a:pt x="3" y="2115"/>
                  <a:pt x="0" y="2103"/>
                  <a:pt x="0" y="2091"/>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7" name="任意多边形: 形状 156"/>
          <p:cNvSpPr/>
          <p:nvPr/>
        </p:nvSpPr>
        <p:spPr>
          <a:xfrm>
            <a:off x="3008160" y="3509640"/>
            <a:ext cx="2340360" cy="33840"/>
          </a:xfrm>
          <a:custGeom>
            <a:avLst/>
            <a:gdLst/>
            <a:ahLst/>
            <a:cxnLst/>
            <a:rect l="0" t="0" r="r" b="b"/>
            <a:pathLst>
              <a:path w="6501" h="94">
                <a:moveTo>
                  <a:pt x="27" y="27"/>
                </a:moveTo>
                <a:cubicBezTo>
                  <a:pt x="46" y="9"/>
                  <a:pt x="67" y="0"/>
                  <a:pt x="93" y="0"/>
                </a:cubicBezTo>
                <a:lnTo>
                  <a:pt x="6408" y="0"/>
                </a:lnTo>
                <a:cubicBezTo>
                  <a:pt x="6434" y="0"/>
                  <a:pt x="6456" y="9"/>
                  <a:pt x="6474" y="27"/>
                </a:cubicBezTo>
                <a:cubicBezTo>
                  <a:pt x="6492" y="45"/>
                  <a:pt x="6501" y="68"/>
                  <a:pt x="6501" y="94"/>
                </a:cubicBezTo>
                <a:lnTo>
                  <a:pt x="0" y="94"/>
                </a:lnTo>
                <a:cubicBezTo>
                  <a:pt x="0" y="68"/>
                  <a:pt x="9" y="45"/>
                  <a:pt x="27" y="27"/>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58" name="图片 157"/>
          <p:cNvPicPr/>
          <p:nvPr/>
        </p:nvPicPr>
        <p:blipFill>
          <a:blip r:embed="rId9"/>
          <a:stretch/>
        </p:blipFill>
        <p:spPr>
          <a:xfrm>
            <a:off x="4103280" y="3643560"/>
            <a:ext cx="150120" cy="166680"/>
          </a:xfrm>
          <a:prstGeom prst="rect">
            <a:avLst/>
          </a:prstGeom>
          <a:noFill/>
          <a:ln w="0">
            <a:noFill/>
          </a:ln>
        </p:spPr>
      </p:pic>
      <p:sp>
        <p:nvSpPr>
          <p:cNvPr id="159" name="文本框 158"/>
          <p:cNvSpPr txBox="1"/>
          <p:nvPr/>
        </p:nvSpPr>
        <p:spPr>
          <a:xfrm>
            <a:off x="2151360" y="40615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60" name="文本框 159"/>
          <p:cNvSpPr txBox="1"/>
          <p:nvPr/>
        </p:nvSpPr>
        <p:spPr>
          <a:xfrm>
            <a:off x="3844080" y="385740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发件人身份</a:t>
            </a:r>
            <a:endParaRPr lang="en-US" sz="1050" b="0" u="none" strike="noStrike">
              <a:solidFill>
                <a:srgbClr val="000000"/>
              </a:solidFill>
              <a:effectLst/>
              <a:uFillTx/>
              <a:latin typeface="Times New Roman"/>
            </a:endParaRPr>
          </a:p>
        </p:txBody>
      </p:sp>
      <p:sp>
        <p:nvSpPr>
          <p:cNvPr id="161" name="任意多边形: 形状 160"/>
          <p:cNvSpPr/>
          <p:nvPr/>
        </p:nvSpPr>
        <p:spPr>
          <a:xfrm>
            <a:off x="5481720" y="3526200"/>
            <a:ext cx="2340360" cy="785880"/>
          </a:xfrm>
          <a:custGeom>
            <a:avLst/>
            <a:gdLst/>
            <a:ahLst/>
            <a:cxnLst/>
            <a:rect l="0" t="0" r="r" b="b"/>
            <a:pathLst>
              <a:path w="6501" h="2183">
                <a:moveTo>
                  <a:pt x="0" y="2091"/>
                </a:moveTo>
                <a:lnTo>
                  <a:pt x="0" y="48"/>
                </a:lnTo>
                <a:cubicBezTo>
                  <a:pt x="0" y="42"/>
                  <a:pt x="3" y="36"/>
                  <a:pt x="7" y="30"/>
                </a:cubicBezTo>
                <a:cubicBezTo>
                  <a:pt x="12" y="23"/>
                  <a:pt x="19" y="18"/>
                  <a:pt x="27" y="14"/>
                </a:cubicBezTo>
                <a:cubicBezTo>
                  <a:pt x="36" y="10"/>
                  <a:pt x="46" y="6"/>
                  <a:pt x="58" y="4"/>
                </a:cubicBezTo>
                <a:cubicBezTo>
                  <a:pt x="69" y="2"/>
                  <a:pt x="81" y="0"/>
                  <a:pt x="93" y="0"/>
                </a:cubicBezTo>
                <a:lnTo>
                  <a:pt x="6408" y="0"/>
                </a:lnTo>
                <a:cubicBezTo>
                  <a:pt x="6420" y="0"/>
                  <a:pt x="6432" y="2"/>
                  <a:pt x="6444" y="4"/>
                </a:cubicBezTo>
                <a:cubicBezTo>
                  <a:pt x="6455" y="6"/>
                  <a:pt x="6465" y="10"/>
                  <a:pt x="6474" y="14"/>
                </a:cubicBezTo>
                <a:cubicBezTo>
                  <a:pt x="6482" y="18"/>
                  <a:pt x="6489" y="23"/>
                  <a:pt x="6494" y="30"/>
                </a:cubicBezTo>
                <a:cubicBezTo>
                  <a:pt x="6499" y="36"/>
                  <a:pt x="6501" y="42"/>
                  <a:pt x="6501" y="48"/>
                </a:cubicBezTo>
                <a:lnTo>
                  <a:pt x="6501" y="2091"/>
                </a:lnTo>
                <a:cubicBezTo>
                  <a:pt x="6501" y="2103"/>
                  <a:pt x="6499" y="2115"/>
                  <a:pt x="6494" y="2126"/>
                </a:cubicBezTo>
                <a:cubicBezTo>
                  <a:pt x="6489" y="2137"/>
                  <a:pt x="6482" y="2148"/>
                  <a:pt x="6474" y="2156"/>
                </a:cubicBezTo>
                <a:cubicBezTo>
                  <a:pt x="6465" y="2165"/>
                  <a:pt x="6455" y="2172"/>
                  <a:pt x="6444" y="2176"/>
                </a:cubicBezTo>
                <a:cubicBezTo>
                  <a:pt x="6432" y="2181"/>
                  <a:pt x="6420" y="2183"/>
                  <a:pt x="6408" y="2183"/>
                </a:cubicBezTo>
                <a:lnTo>
                  <a:pt x="93" y="2183"/>
                </a:lnTo>
                <a:cubicBezTo>
                  <a:pt x="81" y="2183"/>
                  <a:pt x="69" y="2181"/>
                  <a:pt x="58" y="2176"/>
                </a:cubicBezTo>
                <a:cubicBezTo>
                  <a:pt x="46" y="2172"/>
                  <a:pt x="36" y="2165"/>
                  <a:pt x="27" y="2156"/>
                </a:cubicBezTo>
                <a:cubicBezTo>
                  <a:pt x="19" y="2148"/>
                  <a:pt x="12" y="2137"/>
                  <a:pt x="7" y="2126"/>
                </a:cubicBezTo>
                <a:cubicBezTo>
                  <a:pt x="3" y="2115"/>
                  <a:pt x="0" y="2103"/>
                  <a:pt x="0" y="2091"/>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2" name="任意多边形: 形状 161"/>
          <p:cNvSpPr/>
          <p:nvPr/>
        </p:nvSpPr>
        <p:spPr>
          <a:xfrm>
            <a:off x="5481720" y="3509640"/>
            <a:ext cx="2340360" cy="33840"/>
          </a:xfrm>
          <a:custGeom>
            <a:avLst/>
            <a:gdLst/>
            <a:ahLst/>
            <a:cxnLst/>
            <a:rect l="0" t="0" r="r" b="b"/>
            <a:pathLst>
              <a:path w="6501" h="94">
                <a:moveTo>
                  <a:pt x="27" y="27"/>
                </a:moveTo>
                <a:cubicBezTo>
                  <a:pt x="46" y="9"/>
                  <a:pt x="67" y="0"/>
                  <a:pt x="93" y="0"/>
                </a:cubicBezTo>
                <a:lnTo>
                  <a:pt x="6408" y="0"/>
                </a:lnTo>
                <a:cubicBezTo>
                  <a:pt x="6434" y="0"/>
                  <a:pt x="6456" y="9"/>
                  <a:pt x="6474" y="27"/>
                </a:cubicBezTo>
                <a:cubicBezTo>
                  <a:pt x="6492" y="45"/>
                  <a:pt x="6501" y="68"/>
                  <a:pt x="6501" y="94"/>
                </a:cubicBezTo>
                <a:lnTo>
                  <a:pt x="0" y="94"/>
                </a:lnTo>
                <a:cubicBezTo>
                  <a:pt x="0" y="68"/>
                  <a:pt x="9" y="45"/>
                  <a:pt x="27" y="27"/>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63" name="图片 162"/>
          <p:cNvPicPr/>
          <p:nvPr/>
        </p:nvPicPr>
        <p:blipFill>
          <a:blip r:embed="rId10"/>
          <a:stretch/>
        </p:blipFill>
        <p:spPr>
          <a:xfrm>
            <a:off x="6568200" y="3643560"/>
            <a:ext cx="166680" cy="166680"/>
          </a:xfrm>
          <a:prstGeom prst="rect">
            <a:avLst/>
          </a:prstGeom>
          <a:noFill/>
          <a:ln w="0">
            <a:noFill/>
          </a:ln>
        </p:spPr>
      </p:pic>
      <p:sp>
        <p:nvSpPr>
          <p:cNvPr id="164" name="文本框 163"/>
          <p:cNvSpPr txBox="1"/>
          <p:nvPr/>
        </p:nvSpPr>
        <p:spPr>
          <a:xfrm>
            <a:off x="3651840" y="405720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高管邮件优先级更高</a:t>
            </a:r>
            <a:endParaRPr lang="en-US" sz="920" b="0" u="none" strike="noStrike">
              <a:solidFill>
                <a:srgbClr val="000000"/>
              </a:solidFill>
              <a:effectLst/>
              <a:uFillTx/>
              <a:latin typeface="Times New Roman"/>
            </a:endParaRPr>
          </a:p>
        </p:txBody>
      </p:sp>
      <p:sp>
        <p:nvSpPr>
          <p:cNvPr id="165" name="文本框 164"/>
          <p:cNvSpPr txBox="1"/>
          <p:nvPr/>
        </p:nvSpPr>
        <p:spPr>
          <a:xfrm>
            <a:off x="6250680" y="385740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邮件情感倾向</a:t>
            </a:r>
            <a:endParaRPr lang="en-US" sz="1050" b="0" u="none" strike="noStrike">
              <a:solidFill>
                <a:srgbClr val="000000"/>
              </a:solidFill>
              <a:effectLst/>
              <a:uFillTx/>
              <a:latin typeface="Times New Roman"/>
            </a:endParaRPr>
          </a:p>
        </p:txBody>
      </p:sp>
      <p:sp>
        <p:nvSpPr>
          <p:cNvPr id="166" name="任意多边形: 形状 165"/>
          <p:cNvSpPr/>
          <p:nvPr/>
        </p:nvSpPr>
        <p:spPr>
          <a:xfrm>
            <a:off x="7955280" y="3526200"/>
            <a:ext cx="2340360" cy="785880"/>
          </a:xfrm>
          <a:custGeom>
            <a:avLst/>
            <a:gdLst/>
            <a:ahLst/>
            <a:cxnLst/>
            <a:rect l="0" t="0" r="r" b="b"/>
            <a:pathLst>
              <a:path w="6501" h="2183">
                <a:moveTo>
                  <a:pt x="0" y="2091"/>
                </a:moveTo>
                <a:lnTo>
                  <a:pt x="0" y="48"/>
                </a:lnTo>
                <a:cubicBezTo>
                  <a:pt x="0" y="42"/>
                  <a:pt x="3" y="36"/>
                  <a:pt x="7" y="30"/>
                </a:cubicBezTo>
                <a:cubicBezTo>
                  <a:pt x="12" y="23"/>
                  <a:pt x="19" y="18"/>
                  <a:pt x="28" y="14"/>
                </a:cubicBezTo>
                <a:cubicBezTo>
                  <a:pt x="36" y="10"/>
                  <a:pt x="46" y="6"/>
                  <a:pt x="58" y="4"/>
                </a:cubicBezTo>
                <a:cubicBezTo>
                  <a:pt x="69" y="2"/>
                  <a:pt x="81" y="0"/>
                  <a:pt x="93" y="0"/>
                </a:cubicBezTo>
                <a:lnTo>
                  <a:pt x="6408" y="0"/>
                </a:lnTo>
                <a:cubicBezTo>
                  <a:pt x="6420" y="0"/>
                  <a:pt x="6432" y="2"/>
                  <a:pt x="6444" y="4"/>
                </a:cubicBezTo>
                <a:cubicBezTo>
                  <a:pt x="6455" y="6"/>
                  <a:pt x="6465" y="10"/>
                  <a:pt x="6474" y="14"/>
                </a:cubicBezTo>
                <a:cubicBezTo>
                  <a:pt x="6482" y="18"/>
                  <a:pt x="6489" y="23"/>
                  <a:pt x="6494" y="30"/>
                </a:cubicBezTo>
                <a:cubicBezTo>
                  <a:pt x="6499" y="36"/>
                  <a:pt x="6501" y="42"/>
                  <a:pt x="6501" y="48"/>
                </a:cubicBezTo>
                <a:lnTo>
                  <a:pt x="6501" y="2091"/>
                </a:lnTo>
                <a:cubicBezTo>
                  <a:pt x="6501" y="2103"/>
                  <a:pt x="6499" y="2115"/>
                  <a:pt x="6494" y="2126"/>
                </a:cubicBezTo>
                <a:cubicBezTo>
                  <a:pt x="6489" y="2137"/>
                  <a:pt x="6482" y="2148"/>
                  <a:pt x="6474" y="2156"/>
                </a:cubicBezTo>
                <a:cubicBezTo>
                  <a:pt x="6465" y="2165"/>
                  <a:pt x="6455" y="2172"/>
                  <a:pt x="6444" y="2176"/>
                </a:cubicBezTo>
                <a:cubicBezTo>
                  <a:pt x="6432" y="2181"/>
                  <a:pt x="6420" y="2183"/>
                  <a:pt x="6408" y="2183"/>
                </a:cubicBezTo>
                <a:lnTo>
                  <a:pt x="93" y="2183"/>
                </a:lnTo>
                <a:cubicBezTo>
                  <a:pt x="81" y="2183"/>
                  <a:pt x="69" y="2181"/>
                  <a:pt x="58" y="2176"/>
                </a:cubicBezTo>
                <a:cubicBezTo>
                  <a:pt x="46" y="2172"/>
                  <a:pt x="36" y="2165"/>
                  <a:pt x="28" y="2156"/>
                </a:cubicBezTo>
                <a:cubicBezTo>
                  <a:pt x="19" y="2148"/>
                  <a:pt x="12" y="2137"/>
                  <a:pt x="7" y="2126"/>
                </a:cubicBezTo>
                <a:cubicBezTo>
                  <a:pt x="3" y="2115"/>
                  <a:pt x="0" y="2103"/>
                  <a:pt x="0" y="2091"/>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7" name="任意多边形: 形状 166"/>
          <p:cNvSpPr/>
          <p:nvPr/>
        </p:nvSpPr>
        <p:spPr>
          <a:xfrm>
            <a:off x="7955280" y="3509640"/>
            <a:ext cx="2340360" cy="33840"/>
          </a:xfrm>
          <a:custGeom>
            <a:avLst/>
            <a:gdLst/>
            <a:ahLst/>
            <a:cxnLst/>
            <a:rect l="0" t="0" r="r" b="b"/>
            <a:pathLst>
              <a:path w="6501" h="94">
                <a:moveTo>
                  <a:pt x="0" y="0"/>
                </a:moveTo>
                <a:lnTo>
                  <a:pt x="6501" y="0"/>
                </a:lnTo>
                <a:lnTo>
                  <a:pt x="6501"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68" name="图片 167"/>
          <p:cNvPicPr/>
          <p:nvPr/>
        </p:nvPicPr>
        <p:blipFill>
          <a:blip r:embed="rId11"/>
          <a:stretch/>
        </p:blipFill>
        <p:spPr>
          <a:xfrm>
            <a:off x="9050400" y="3643560"/>
            <a:ext cx="150120" cy="166680"/>
          </a:xfrm>
          <a:prstGeom prst="rect">
            <a:avLst/>
          </a:prstGeom>
          <a:noFill/>
          <a:ln w="0">
            <a:noFill/>
          </a:ln>
        </p:spPr>
      </p:pic>
      <p:sp>
        <p:nvSpPr>
          <p:cNvPr id="169" name="文本框 168"/>
          <p:cNvSpPr txBox="1"/>
          <p:nvPr/>
        </p:nvSpPr>
        <p:spPr>
          <a:xfrm>
            <a:off x="6184080" y="405720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客户情绪状态分析</a:t>
            </a:r>
            <a:endParaRPr lang="en-US" sz="920" b="0" u="none" strike="noStrike">
              <a:solidFill>
                <a:srgbClr val="000000"/>
              </a:solidFill>
              <a:effectLst/>
              <a:uFillTx/>
              <a:latin typeface="Times New Roman"/>
            </a:endParaRPr>
          </a:p>
        </p:txBody>
      </p:sp>
      <p:sp>
        <p:nvSpPr>
          <p:cNvPr id="170" name="文本框 169"/>
          <p:cNvSpPr txBox="1"/>
          <p:nvPr/>
        </p:nvSpPr>
        <p:spPr>
          <a:xfrm>
            <a:off x="8657640" y="385740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邮件主题关键字</a:t>
            </a:r>
            <a:endParaRPr lang="en-US" sz="1050" b="0" u="none" strike="noStrike">
              <a:solidFill>
                <a:srgbClr val="000000"/>
              </a:solidFill>
              <a:effectLst/>
              <a:uFillTx/>
              <a:latin typeface="Times New Roman"/>
            </a:endParaRPr>
          </a:p>
        </p:txBody>
      </p:sp>
      <p:sp>
        <p:nvSpPr>
          <p:cNvPr id="171" name="文本框 170"/>
          <p:cNvSpPr txBox="1"/>
          <p:nvPr/>
        </p:nvSpPr>
        <p:spPr>
          <a:xfrm>
            <a:off x="8549640" y="40615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72" name="文本框 171"/>
          <p:cNvSpPr txBox="1"/>
          <p:nvPr/>
        </p:nvSpPr>
        <p:spPr>
          <a:xfrm>
            <a:off x="8603640" y="405720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紧急</a:t>
            </a:r>
            <a:endParaRPr lang="en-US" sz="920" b="0" u="none" strike="noStrike">
              <a:solidFill>
                <a:srgbClr val="000000"/>
              </a:solidFill>
              <a:effectLst/>
              <a:uFillTx/>
              <a:latin typeface="Times New Roman"/>
            </a:endParaRPr>
          </a:p>
        </p:txBody>
      </p:sp>
      <p:sp>
        <p:nvSpPr>
          <p:cNvPr id="173" name="文本框 172"/>
          <p:cNvSpPr txBox="1"/>
          <p:nvPr/>
        </p:nvSpPr>
        <p:spPr>
          <a:xfrm>
            <a:off x="8837640" y="40615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74" name="文本框 173"/>
          <p:cNvSpPr txBox="1"/>
          <p:nvPr/>
        </p:nvSpPr>
        <p:spPr>
          <a:xfrm>
            <a:off x="8891280" y="405720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175" name="文本框 174"/>
          <p:cNvSpPr txBox="1"/>
          <p:nvPr/>
        </p:nvSpPr>
        <p:spPr>
          <a:xfrm>
            <a:off x="9008280" y="40615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76" name="文本框 175"/>
          <p:cNvSpPr txBox="1"/>
          <p:nvPr/>
        </p:nvSpPr>
        <p:spPr>
          <a:xfrm>
            <a:off x="9062280" y="405720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重要</a:t>
            </a:r>
            <a:endParaRPr lang="en-US" sz="920" b="0" u="none" strike="noStrike">
              <a:solidFill>
                <a:srgbClr val="000000"/>
              </a:solidFill>
              <a:effectLst/>
              <a:uFillTx/>
              <a:latin typeface="Times New Roman"/>
            </a:endParaRPr>
          </a:p>
        </p:txBody>
      </p:sp>
      <p:sp>
        <p:nvSpPr>
          <p:cNvPr id="177" name="文本框 176"/>
          <p:cNvSpPr txBox="1"/>
          <p:nvPr/>
        </p:nvSpPr>
        <p:spPr>
          <a:xfrm>
            <a:off x="9296280" y="40615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pic>
        <p:nvPicPr>
          <p:cNvPr id="178" name="图片 177"/>
          <p:cNvPicPr/>
          <p:nvPr/>
        </p:nvPicPr>
        <p:blipFill>
          <a:blip r:embed="rId12"/>
          <a:stretch/>
        </p:blipFill>
        <p:spPr>
          <a:xfrm>
            <a:off x="401040" y="4537800"/>
            <a:ext cx="225360" cy="200160"/>
          </a:xfrm>
          <a:prstGeom prst="rect">
            <a:avLst/>
          </a:prstGeom>
          <a:noFill/>
          <a:ln w="0">
            <a:noFill/>
          </a:ln>
        </p:spPr>
      </p:pic>
      <p:sp>
        <p:nvSpPr>
          <p:cNvPr id="179" name="文本框 178"/>
          <p:cNvSpPr txBox="1"/>
          <p:nvPr/>
        </p:nvSpPr>
        <p:spPr>
          <a:xfrm>
            <a:off x="9349920" y="405720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等标记</a:t>
            </a:r>
            <a:endParaRPr lang="en-US" sz="920" b="0" u="none" strike="noStrike">
              <a:solidFill>
                <a:srgbClr val="000000"/>
              </a:solidFill>
              <a:effectLst/>
              <a:uFillTx/>
              <a:latin typeface="Times New Roman"/>
            </a:endParaRPr>
          </a:p>
        </p:txBody>
      </p:sp>
      <p:sp>
        <p:nvSpPr>
          <p:cNvPr id="180" name="文本框 179"/>
          <p:cNvSpPr txBox="1"/>
          <p:nvPr/>
        </p:nvSpPr>
        <p:spPr>
          <a:xfrm>
            <a:off x="693720" y="452700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sp>
        <p:nvSpPr>
          <p:cNvPr id="181" name="任意多边形: 形状 180"/>
          <p:cNvSpPr/>
          <p:nvPr/>
        </p:nvSpPr>
        <p:spPr>
          <a:xfrm>
            <a:off x="401040" y="4880160"/>
            <a:ext cx="3234240" cy="585360"/>
          </a:xfrm>
          <a:custGeom>
            <a:avLst/>
            <a:gdLst/>
            <a:ahLst/>
            <a:cxnLst/>
            <a:rect l="0" t="0" r="r" b="b"/>
            <a:pathLst>
              <a:path w="8984" h="1626">
                <a:moveTo>
                  <a:pt x="0" y="1254"/>
                </a:moveTo>
                <a:lnTo>
                  <a:pt x="0" y="372"/>
                </a:lnTo>
                <a:cubicBezTo>
                  <a:pt x="0" y="323"/>
                  <a:pt x="9" y="276"/>
                  <a:pt x="28" y="229"/>
                </a:cubicBezTo>
                <a:cubicBezTo>
                  <a:pt x="47" y="184"/>
                  <a:pt x="74" y="144"/>
                  <a:pt x="109" y="109"/>
                </a:cubicBezTo>
                <a:cubicBezTo>
                  <a:pt x="143" y="74"/>
                  <a:pt x="184" y="47"/>
                  <a:pt x="229" y="28"/>
                </a:cubicBezTo>
                <a:cubicBezTo>
                  <a:pt x="274" y="9"/>
                  <a:pt x="322" y="0"/>
                  <a:pt x="371" y="0"/>
                </a:cubicBezTo>
                <a:lnTo>
                  <a:pt x="8613" y="0"/>
                </a:lnTo>
                <a:cubicBezTo>
                  <a:pt x="8662" y="0"/>
                  <a:pt x="8709" y="9"/>
                  <a:pt x="8755" y="28"/>
                </a:cubicBezTo>
                <a:cubicBezTo>
                  <a:pt x="8800" y="47"/>
                  <a:pt x="8841" y="74"/>
                  <a:pt x="8875" y="109"/>
                </a:cubicBezTo>
                <a:cubicBezTo>
                  <a:pt x="8910" y="144"/>
                  <a:pt x="8937" y="184"/>
                  <a:pt x="8956" y="229"/>
                </a:cubicBezTo>
                <a:cubicBezTo>
                  <a:pt x="8975" y="276"/>
                  <a:pt x="8984" y="323"/>
                  <a:pt x="8984" y="372"/>
                </a:cubicBezTo>
                <a:lnTo>
                  <a:pt x="8984" y="1254"/>
                </a:lnTo>
                <a:cubicBezTo>
                  <a:pt x="8984" y="1304"/>
                  <a:pt x="8975" y="1351"/>
                  <a:pt x="8956" y="1397"/>
                </a:cubicBezTo>
                <a:cubicBezTo>
                  <a:pt x="8937" y="1442"/>
                  <a:pt x="8910" y="1482"/>
                  <a:pt x="8875" y="1517"/>
                </a:cubicBezTo>
                <a:cubicBezTo>
                  <a:pt x="8841" y="1552"/>
                  <a:pt x="8800" y="1579"/>
                  <a:pt x="8755" y="1598"/>
                </a:cubicBezTo>
                <a:cubicBezTo>
                  <a:pt x="8709" y="1616"/>
                  <a:pt x="8662" y="1626"/>
                  <a:pt x="8613" y="1626"/>
                </a:cubicBezTo>
                <a:lnTo>
                  <a:pt x="371" y="1626"/>
                </a:lnTo>
                <a:cubicBezTo>
                  <a:pt x="322" y="1626"/>
                  <a:pt x="275" y="1616"/>
                  <a:pt x="229" y="1598"/>
                </a:cubicBezTo>
                <a:cubicBezTo>
                  <a:pt x="184" y="1579"/>
                  <a:pt x="143" y="1552"/>
                  <a:pt x="109" y="1517"/>
                </a:cubicBezTo>
                <a:cubicBezTo>
                  <a:pt x="74" y="1482"/>
                  <a:pt x="47" y="1442"/>
                  <a:pt x="28" y="1397"/>
                </a:cubicBezTo>
                <a:cubicBezTo>
                  <a:pt x="9" y="1351"/>
                  <a:pt x="0" y="1304"/>
                  <a:pt x="0" y="1254"/>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2" name="任意多边形: 形状 181"/>
          <p:cNvSpPr/>
          <p:nvPr/>
        </p:nvSpPr>
        <p:spPr>
          <a:xfrm>
            <a:off x="401040" y="4880160"/>
            <a:ext cx="3234240" cy="585360"/>
          </a:xfrm>
          <a:custGeom>
            <a:avLst/>
            <a:gdLst/>
            <a:ahLst/>
            <a:cxnLst/>
            <a:rect l="0" t="0" r="r" b="b"/>
            <a:pathLst>
              <a:path w="8984" h="1626">
                <a:moveTo>
                  <a:pt x="0" y="1254"/>
                </a:moveTo>
                <a:lnTo>
                  <a:pt x="0" y="372"/>
                </a:lnTo>
                <a:cubicBezTo>
                  <a:pt x="0" y="323"/>
                  <a:pt x="9" y="276"/>
                  <a:pt x="28" y="229"/>
                </a:cubicBezTo>
                <a:cubicBezTo>
                  <a:pt x="47" y="184"/>
                  <a:pt x="74" y="144"/>
                  <a:pt x="109" y="109"/>
                </a:cubicBezTo>
                <a:cubicBezTo>
                  <a:pt x="143" y="74"/>
                  <a:pt x="184" y="47"/>
                  <a:pt x="229" y="28"/>
                </a:cubicBezTo>
                <a:cubicBezTo>
                  <a:pt x="275" y="9"/>
                  <a:pt x="322" y="0"/>
                  <a:pt x="371" y="0"/>
                </a:cubicBezTo>
                <a:lnTo>
                  <a:pt x="8613" y="0"/>
                </a:lnTo>
                <a:cubicBezTo>
                  <a:pt x="8662" y="0"/>
                  <a:pt x="8709" y="9"/>
                  <a:pt x="8755" y="28"/>
                </a:cubicBezTo>
                <a:cubicBezTo>
                  <a:pt x="8800" y="47"/>
                  <a:pt x="8841" y="74"/>
                  <a:pt x="8875" y="109"/>
                </a:cubicBezTo>
                <a:cubicBezTo>
                  <a:pt x="8910" y="144"/>
                  <a:pt x="8937" y="184"/>
                  <a:pt x="8956" y="229"/>
                </a:cubicBezTo>
                <a:cubicBezTo>
                  <a:pt x="8975" y="276"/>
                  <a:pt x="8984" y="323"/>
                  <a:pt x="8984" y="372"/>
                </a:cubicBezTo>
                <a:lnTo>
                  <a:pt x="8984" y="1254"/>
                </a:lnTo>
                <a:cubicBezTo>
                  <a:pt x="8984" y="1304"/>
                  <a:pt x="8975" y="1351"/>
                  <a:pt x="8956" y="1397"/>
                </a:cubicBezTo>
                <a:cubicBezTo>
                  <a:pt x="8937" y="1442"/>
                  <a:pt x="8910" y="1482"/>
                  <a:pt x="8875" y="1517"/>
                </a:cubicBezTo>
                <a:cubicBezTo>
                  <a:pt x="8841" y="1552"/>
                  <a:pt x="8800" y="1579"/>
                  <a:pt x="8755" y="1598"/>
                </a:cubicBezTo>
                <a:cubicBezTo>
                  <a:pt x="8709" y="1616"/>
                  <a:pt x="8662" y="1626"/>
                  <a:pt x="8613" y="1626"/>
                </a:cubicBezTo>
                <a:lnTo>
                  <a:pt x="371" y="1626"/>
                </a:lnTo>
                <a:cubicBezTo>
                  <a:pt x="322" y="1626"/>
                  <a:pt x="275" y="1616"/>
                  <a:pt x="229" y="1598"/>
                </a:cubicBezTo>
                <a:cubicBezTo>
                  <a:pt x="184" y="1579"/>
                  <a:pt x="143" y="1552"/>
                  <a:pt x="109" y="1517"/>
                </a:cubicBezTo>
                <a:cubicBezTo>
                  <a:pt x="74" y="1482"/>
                  <a:pt x="47" y="1442"/>
                  <a:pt x="28" y="1397"/>
                </a:cubicBezTo>
                <a:cubicBezTo>
                  <a:pt x="9" y="1351"/>
                  <a:pt x="0" y="1304"/>
                  <a:pt x="0" y="1254"/>
                </a:cubicBezTo>
                <a:moveTo>
                  <a:pt x="23" y="372"/>
                </a:moveTo>
                <a:lnTo>
                  <a:pt x="23" y="1254"/>
                </a:lnTo>
                <a:cubicBezTo>
                  <a:pt x="23" y="1277"/>
                  <a:pt x="25" y="1300"/>
                  <a:pt x="30" y="1322"/>
                </a:cubicBezTo>
                <a:cubicBezTo>
                  <a:pt x="34" y="1345"/>
                  <a:pt x="41" y="1367"/>
                  <a:pt x="49" y="1388"/>
                </a:cubicBezTo>
                <a:cubicBezTo>
                  <a:pt x="58" y="1409"/>
                  <a:pt x="69" y="1429"/>
                  <a:pt x="82" y="1448"/>
                </a:cubicBezTo>
                <a:cubicBezTo>
                  <a:pt x="94" y="1467"/>
                  <a:pt x="109" y="1484"/>
                  <a:pt x="125" y="1501"/>
                </a:cubicBezTo>
                <a:cubicBezTo>
                  <a:pt x="141" y="1517"/>
                  <a:pt x="159" y="1531"/>
                  <a:pt x="178" y="1544"/>
                </a:cubicBezTo>
                <a:cubicBezTo>
                  <a:pt x="197" y="1557"/>
                  <a:pt x="217" y="1567"/>
                  <a:pt x="238" y="1576"/>
                </a:cubicBezTo>
                <a:cubicBezTo>
                  <a:pt x="259" y="1585"/>
                  <a:pt x="281" y="1591"/>
                  <a:pt x="303" y="1596"/>
                </a:cubicBezTo>
                <a:cubicBezTo>
                  <a:pt x="326" y="1600"/>
                  <a:pt x="348" y="1603"/>
                  <a:pt x="371" y="1603"/>
                </a:cubicBezTo>
                <a:lnTo>
                  <a:pt x="8613" y="1603"/>
                </a:lnTo>
                <a:cubicBezTo>
                  <a:pt x="8636" y="1603"/>
                  <a:pt x="8658" y="1600"/>
                  <a:pt x="8681" y="1596"/>
                </a:cubicBezTo>
                <a:cubicBezTo>
                  <a:pt x="8703" y="1591"/>
                  <a:pt x="8725" y="1585"/>
                  <a:pt x="8746" y="1576"/>
                </a:cubicBezTo>
                <a:cubicBezTo>
                  <a:pt x="8767" y="1567"/>
                  <a:pt x="8787" y="1557"/>
                  <a:pt x="8806" y="1544"/>
                </a:cubicBezTo>
                <a:cubicBezTo>
                  <a:pt x="8825" y="1531"/>
                  <a:pt x="8843" y="1517"/>
                  <a:pt x="8859" y="1501"/>
                </a:cubicBezTo>
                <a:cubicBezTo>
                  <a:pt x="8875" y="1484"/>
                  <a:pt x="8890" y="1467"/>
                  <a:pt x="8902" y="1448"/>
                </a:cubicBezTo>
                <a:cubicBezTo>
                  <a:pt x="8915" y="1429"/>
                  <a:pt x="8926" y="1409"/>
                  <a:pt x="8934" y="1388"/>
                </a:cubicBezTo>
                <a:cubicBezTo>
                  <a:pt x="8943" y="1367"/>
                  <a:pt x="8950" y="1345"/>
                  <a:pt x="8954" y="1322"/>
                </a:cubicBezTo>
                <a:cubicBezTo>
                  <a:pt x="8959" y="1300"/>
                  <a:pt x="8961" y="1277"/>
                  <a:pt x="8961" y="1254"/>
                </a:cubicBezTo>
                <a:lnTo>
                  <a:pt x="8961" y="372"/>
                </a:lnTo>
                <a:cubicBezTo>
                  <a:pt x="8961" y="349"/>
                  <a:pt x="8959" y="327"/>
                  <a:pt x="8954" y="304"/>
                </a:cubicBezTo>
                <a:cubicBezTo>
                  <a:pt x="8950" y="282"/>
                  <a:pt x="8943" y="260"/>
                  <a:pt x="8934" y="238"/>
                </a:cubicBezTo>
                <a:cubicBezTo>
                  <a:pt x="8926" y="217"/>
                  <a:pt x="8915" y="197"/>
                  <a:pt x="8902" y="178"/>
                </a:cubicBezTo>
                <a:cubicBezTo>
                  <a:pt x="8890" y="159"/>
                  <a:pt x="8875" y="141"/>
                  <a:pt x="8859" y="125"/>
                </a:cubicBezTo>
                <a:cubicBezTo>
                  <a:pt x="8843" y="109"/>
                  <a:pt x="8825" y="95"/>
                  <a:pt x="8806" y="82"/>
                </a:cubicBezTo>
                <a:cubicBezTo>
                  <a:pt x="8787" y="69"/>
                  <a:pt x="8767" y="58"/>
                  <a:pt x="8746" y="50"/>
                </a:cubicBezTo>
                <a:cubicBezTo>
                  <a:pt x="8725" y="41"/>
                  <a:pt x="8703" y="34"/>
                  <a:pt x="8681" y="30"/>
                </a:cubicBezTo>
                <a:cubicBezTo>
                  <a:pt x="8658" y="25"/>
                  <a:pt x="8636" y="23"/>
                  <a:pt x="8613" y="23"/>
                </a:cubicBezTo>
                <a:lnTo>
                  <a:pt x="371" y="23"/>
                </a:lnTo>
                <a:cubicBezTo>
                  <a:pt x="348" y="23"/>
                  <a:pt x="326" y="25"/>
                  <a:pt x="303" y="30"/>
                </a:cubicBezTo>
                <a:cubicBezTo>
                  <a:pt x="281" y="34"/>
                  <a:pt x="259" y="41"/>
                  <a:pt x="238" y="50"/>
                </a:cubicBezTo>
                <a:cubicBezTo>
                  <a:pt x="217" y="58"/>
                  <a:pt x="197" y="69"/>
                  <a:pt x="178" y="82"/>
                </a:cubicBezTo>
                <a:cubicBezTo>
                  <a:pt x="159" y="95"/>
                  <a:pt x="141" y="109"/>
                  <a:pt x="125" y="125"/>
                </a:cubicBezTo>
                <a:cubicBezTo>
                  <a:pt x="109" y="141"/>
                  <a:pt x="94" y="159"/>
                  <a:pt x="82" y="178"/>
                </a:cubicBezTo>
                <a:cubicBezTo>
                  <a:pt x="69" y="197"/>
                  <a:pt x="58" y="217"/>
                  <a:pt x="49" y="238"/>
                </a:cubicBezTo>
                <a:cubicBezTo>
                  <a:pt x="41" y="260"/>
                  <a:pt x="34" y="282"/>
                  <a:pt x="30" y="304"/>
                </a:cubicBezTo>
                <a:cubicBezTo>
                  <a:pt x="25" y="327"/>
                  <a:pt x="23" y="349"/>
                  <a:pt x="23" y="372"/>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83" name="图片 182"/>
          <p:cNvPicPr/>
          <p:nvPr/>
        </p:nvPicPr>
        <p:blipFill>
          <a:blip r:embed="rId13"/>
          <a:stretch/>
        </p:blipFill>
        <p:spPr>
          <a:xfrm>
            <a:off x="509760" y="5022360"/>
            <a:ext cx="100080" cy="133200"/>
          </a:xfrm>
          <a:prstGeom prst="rect">
            <a:avLst/>
          </a:prstGeom>
          <a:noFill/>
          <a:ln w="0">
            <a:noFill/>
          </a:ln>
        </p:spPr>
      </p:pic>
      <p:sp>
        <p:nvSpPr>
          <p:cNvPr id="184" name="文本框 183"/>
          <p:cNvSpPr txBox="1"/>
          <p:nvPr/>
        </p:nvSpPr>
        <p:spPr>
          <a:xfrm>
            <a:off x="763560" y="4520160"/>
            <a:ext cx="140904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应用场景与挑战</a:t>
            </a:r>
            <a:endParaRPr lang="en-US" sz="1580" b="0" u="none" strike="noStrike">
              <a:solidFill>
                <a:srgbClr val="000000"/>
              </a:solidFill>
              <a:effectLst/>
              <a:uFillTx/>
              <a:latin typeface="Times New Roman"/>
            </a:endParaRPr>
          </a:p>
        </p:txBody>
      </p:sp>
      <p:sp>
        <p:nvSpPr>
          <p:cNvPr id="185" name="文本框 184"/>
          <p:cNvSpPr txBox="1"/>
          <p:nvPr/>
        </p:nvSpPr>
        <p:spPr>
          <a:xfrm>
            <a:off x="676800" y="500220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企业内部沟通</a:t>
            </a:r>
            <a:endParaRPr lang="en-US" sz="1050" b="0" u="none" strike="noStrike">
              <a:solidFill>
                <a:srgbClr val="000000"/>
              </a:solidFill>
              <a:effectLst/>
              <a:uFillTx/>
              <a:latin typeface="Times New Roman"/>
            </a:endParaRPr>
          </a:p>
        </p:txBody>
      </p:sp>
      <p:sp>
        <p:nvSpPr>
          <p:cNvPr id="186" name="任意多边形: 形状 185"/>
          <p:cNvSpPr/>
          <p:nvPr/>
        </p:nvSpPr>
        <p:spPr>
          <a:xfrm>
            <a:off x="3735360" y="4880160"/>
            <a:ext cx="3225960" cy="585360"/>
          </a:xfrm>
          <a:custGeom>
            <a:avLst/>
            <a:gdLst/>
            <a:ahLst/>
            <a:cxnLst/>
            <a:rect l="0" t="0" r="r" b="b"/>
            <a:pathLst>
              <a:path w="8961" h="1626">
                <a:moveTo>
                  <a:pt x="28" y="229"/>
                </a:moveTo>
                <a:cubicBezTo>
                  <a:pt x="47" y="184"/>
                  <a:pt x="74" y="144"/>
                  <a:pt x="109" y="109"/>
                </a:cubicBezTo>
                <a:cubicBezTo>
                  <a:pt x="143" y="74"/>
                  <a:pt x="184" y="47"/>
                  <a:pt x="229" y="28"/>
                </a:cubicBezTo>
                <a:cubicBezTo>
                  <a:pt x="274" y="9"/>
                  <a:pt x="322" y="0"/>
                  <a:pt x="371" y="0"/>
                </a:cubicBezTo>
                <a:lnTo>
                  <a:pt x="8590" y="0"/>
                </a:lnTo>
                <a:cubicBezTo>
                  <a:pt x="8639" y="0"/>
                  <a:pt x="8686" y="9"/>
                  <a:pt x="8732" y="28"/>
                </a:cubicBezTo>
                <a:cubicBezTo>
                  <a:pt x="8777" y="47"/>
                  <a:pt x="8817" y="74"/>
                  <a:pt x="8852" y="109"/>
                </a:cubicBezTo>
                <a:cubicBezTo>
                  <a:pt x="8887" y="144"/>
                  <a:pt x="8914" y="184"/>
                  <a:pt x="8933" y="229"/>
                </a:cubicBezTo>
                <a:cubicBezTo>
                  <a:pt x="8952" y="276"/>
                  <a:pt x="8961" y="323"/>
                  <a:pt x="8961" y="372"/>
                </a:cubicBezTo>
                <a:lnTo>
                  <a:pt x="8961" y="1254"/>
                </a:lnTo>
                <a:cubicBezTo>
                  <a:pt x="8961" y="1304"/>
                  <a:pt x="8952" y="1351"/>
                  <a:pt x="8933" y="1397"/>
                </a:cubicBezTo>
                <a:cubicBezTo>
                  <a:pt x="8914" y="1442"/>
                  <a:pt x="8887" y="1482"/>
                  <a:pt x="8852" y="1517"/>
                </a:cubicBezTo>
                <a:cubicBezTo>
                  <a:pt x="8817" y="1552"/>
                  <a:pt x="8777" y="1579"/>
                  <a:pt x="8732" y="1598"/>
                </a:cubicBezTo>
                <a:cubicBezTo>
                  <a:pt x="8686" y="1616"/>
                  <a:pt x="8639" y="1626"/>
                  <a:pt x="8590" y="1626"/>
                </a:cubicBezTo>
                <a:lnTo>
                  <a:pt x="371" y="1626"/>
                </a:lnTo>
                <a:cubicBezTo>
                  <a:pt x="322" y="1626"/>
                  <a:pt x="275" y="1616"/>
                  <a:pt x="229" y="1598"/>
                </a:cubicBezTo>
                <a:cubicBezTo>
                  <a:pt x="184" y="1579"/>
                  <a:pt x="143" y="1552"/>
                  <a:pt x="109" y="1517"/>
                </a:cubicBezTo>
                <a:cubicBezTo>
                  <a:pt x="74" y="1482"/>
                  <a:pt x="47" y="1442"/>
                  <a:pt x="28" y="1397"/>
                </a:cubicBezTo>
                <a:cubicBezTo>
                  <a:pt x="9" y="1351"/>
                  <a:pt x="0" y="1304"/>
                  <a:pt x="0" y="1254"/>
                </a:cubicBezTo>
                <a:lnTo>
                  <a:pt x="0" y="372"/>
                </a:lnTo>
                <a:cubicBezTo>
                  <a:pt x="0" y="323"/>
                  <a:pt x="9" y="276"/>
                  <a:pt x="28" y="229"/>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7" name="任意多边形: 形状 186"/>
          <p:cNvSpPr/>
          <p:nvPr/>
        </p:nvSpPr>
        <p:spPr>
          <a:xfrm>
            <a:off x="3735360" y="4880160"/>
            <a:ext cx="3225960" cy="585360"/>
          </a:xfrm>
          <a:custGeom>
            <a:avLst/>
            <a:gdLst/>
            <a:ahLst/>
            <a:cxnLst/>
            <a:rect l="0" t="0" r="r" b="b"/>
            <a:pathLst>
              <a:path w="8961" h="1626">
                <a:moveTo>
                  <a:pt x="0" y="1254"/>
                </a:moveTo>
                <a:lnTo>
                  <a:pt x="0" y="372"/>
                </a:lnTo>
                <a:cubicBezTo>
                  <a:pt x="0" y="323"/>
                  <a:pt x="9" y="276"/>
                  <a:pt x="28" y="229"/>
                </a:cubicBezTo>
                <a:cubicBezTo>
                  <a:pt x="47" y="184"/>
                  <a:pt x="74" y="144"/>
                  <a:pt x="109" y="109"/>
                </a:cubicBezTo>
                <a:cubicBezTo>
                  <a:pt x="143" y="74"/>
                  <a:pt x="184" y="47"/>
                  <a:pt x="229" y="28"/>
                </a:cubicBezTo>
                <a:cubicBezTo>
                  <a:pt x="275" y="9"/>
                  <a:pt x="322" y="0"/>
                  <a:pt x="371" y="0"/>
                </a:cubicBezTo>
                <a:lnTo>
                  <a:pt x="8590" y="0"/>
                </a:lnTo>
                <a:cubicBezTo>
                  <a:pt x="8639" y="0"/>
                  <a:pt x="8686" y="9"/>
                  <a:pt x="8732" y="28"/>
                </a:cubicBezTo>
                <a:cubicBezTo>
                  <a:pt x="8777" y="47"/>
                  <a:pt x="8817" y="74"/>
                  <a:pt x="8852" y="109"/>
                </a:cubicBezTo>
                <a:cubicBezTo>
                  <a:pt x="8887" y="144"/>
                  <a:pt x="8914" y="184"/>
                  <a:pt x="8933" y="229"/>
                </a:cubicBezTo>
                <a:cubicBezTo>
                  <a:pt x="8952" y="276"/>
                  <a:pt x="8961" y="323"/>
                  <a:pt x="8961" y="372"/>
                </a:cubicBezTo>
                <a:lnTo>
                  <a:pt x="8961" y="1254"/>
                </a:lnTo>
                <a:cubicBezTo>
                  <a:pt x="8961" y="1304"/>
                  <a:pt x="8952" y="1351"/>
                  <a:pt x="8933" y="1397"/>
                </a:cubicBezTo>
                <a:cubicBezTo>
                  <a:pt x="8914" y="1442"/>
                  <a:pt x="8887" y="1482"/>
                  <a:pt x="8852" y="1517"/>
                </a:cubicBezTo>
                <a:cubicBezTo>
                  <a:pt x="8817" y="1552"/>
                  <a:pt x="8777" y="1579"/>
                  <a:pt x="8732" y="1598"/>
                </a:cubicBezTo>
                <a:cubicBezTo>
                  <a:pt x="8686" y="1616"/>
                  <a:pt x="8639" y="1626"/>
                  <a:pt x="8590" y="1626"/>
                </a:cubicBezTo>
                <a:lnTo>
                  <a:pt x="371" y="1626"/>
                </a:lnTo>
                <a:cubicBezTo>
                  <a:pt x="322" y="1626"/>
                  <a:pt x="275" y="1616"/>
                  <a:pt x="229" y="1598"/>
                </a:cubicBezTo>
                <a:cubicBezTo>
                  <a:pt x="184" y="1579"/>
                  <a:pt x="143" y="1552"/>
                  <a:pt x="109" y="1517"/>
                </a:cubicBezTo>
                <a:cubicBezTo>
                  <a:pt x="74" y="1482"/>
                  <a:pt x="47" y="1442"/>
                  <a:pt x="28" y="1397"/>
                </a:cubicBezTo>
                <a:cubicBezTo>
                  <a:pt x="9" y="1351"/>
                  <a:pt x="0" y="1304"/>
                  <a:pt x="0" y="1254"/>
                </a:cubicBezTo>
                <a:moveTo>
                  <a:pt x="23" y="372"/>
                </a:moveTo>
                <a:lnTo>
                  <a:pt x="23" y="1254"/>
                </a:lnTo>
                <a:cubicBezTo>
                  <a:pt x="23" y="1277"/>
                  <a:pt x="25" y="1300"/>
                  <a:pt x="30" y="1322"/>
                </a:cubicBezTo>
                <a:cubicBezTo>
                  <a:pt x="34" y="1345"/>
                  <a:pt x="41" y="1367"/>
                  <a:pt x="49" y="1388"/>
                </a:cubicBezTo>
                <a:cubicBezTo>
                  <a:pt x="58" y="1409"/>
                  <a:pt x="69" y="1429"/>
                  <a:pt x="82" y="1448"/>
                </a:cubicBezTo>
                <a:cubicBezTo>
                  <a:pt x="94" y="1467"/>
                  <a:pt x="109" y="1484"/>
                  <a:pt x="125" y="1501"/>
                </a:cubicBezTo>
                <a:cubicBezTo>
                  <a:pt x="141" y="1517"/>
                  <a:pt x="159" y="1531"/>
                  <a:pt x="178" y="1544"/>
                </a:cubicBezTo>
                <a:cubicBezTo>
                  <a:pt x="197" y="1557"/>
                  <a:pt x="217" y="1567"/>
                  <a:pt x="238" y="1576"/>
                </a:cubicBezTo>
                <a:cubicBezTo>
                  <a:pt x="259" y="1585"/>
                  <a:pt x="281" y="1591"/>
                  <a:pt x="303" y="1596"/>
                </a:cubicBezTo>
                <a:cubicBezTo>
                  <a:pt x="326" y="1600"/>
                  <a:pt x="348" y="1603"/>
                  <a:pt x="371" y="1603"/>
                </a:cubicBezTo>
                <a:lnTo>
                  <a:pt x="8590" y="1603"/>
                </a:lnTo>
                <a:cubicBezTo>
                  <a:pt x="8612" y="1603"/>
                  <a:pt x="8635" y="1600"/>
                  <a:pt x="8657" y="1596"/>
                </a:cubicBezTo>
                <a:cubicBezTo>
                  <a:pt x="8680" y="1591"/>
                  <a:pt x="8702" y="1585"/>
                  <a:pt x="8723" y="1576"/>
                </a:cubicBezTo>
                <a:cubicBezTo>
                  <a:pt x="8744" y="1567"/>
                  <a:pt x="8764" y="1557"/>
                  <a:pt x="8783" y="1544"/>
                </a:cubicBezTo>
                <a:cubicBezTo>
                  <a:pt x="8802" y="1531"/>
                  <a:pt x="8820" y="1517"/>
                  <a:pt x="8836" y="1501"/>
                </a:cubicBezTo>
                <a:cubicBezTo>
                  <a:pt x="8852" y="1484"/>
                  <a:pt x="8866" y="1467"/>
                  <a:pt x="8879" y="1448"/>
                </a:cubicBezTo>
                <a:cubicBezTo>
                  <a:pt x="8892" y="1429"/>
                  <a:pt x="8903" y="1409"/>
                  <a:pt x="8911" y="1388"/>
                </a:cubicBezTo>
                <a:cubicBezTo>
                  <a:pt x="8920" y="1367"/>
                  <a:pt x="8927" y="1345"/>
                  <a:pt x="8931" y="1322"/>
                </a:cubicBezTo>
                <a:cubicBezTo>
                  <a:pt x="8936" y="1300"/>
                  <a:pt x="8938" y="1277"/>
                  <a:pt x="8938" y="1254"/>
                </a:cubicBezTo>
                <a:lnTo>
                  <a:pt x="8938" y="372"/>
                </a:lnTo>
                <a:cubicBezTo>
                  <a:pt x="8938" y="349"/>
                  <a:pt x="8936" y="327"/>
                  <a:pt x="8931" y="304"/>
                </a:cubicBezTo>
                <a:cubicBezTo>
                  <a:pt x="8927" y="282"/>
                  <a:pt x="8920" y="260"/>
                  <a:pt x="8911" y="238"/>
                </a:cubicBezTo>
                <a:cubicBezTo>
                  <a:pt x="8903" y="217"/>
                  <a:pt x="8892" y="197"/>
                  <a:pt x="8879" y="178"/>
                </a:cubicBezTo>
                <a:cubicBezTo>
                  <a:pt x="8866" y="159"/>
                  <a:pt x="8852" y="141"/>
                  <a:pt x="8836" y="125"/>
                </a:cubicBezTo>
                <a:cubicBezTo>
                  <a:pt x="8820" y="109"/>
                  <a:pt x="8802" y="95"/>
                  <a:pt x="8783" y="82"/>
                </a:cubicBezTo>
                <a:cubicBezTo>
                  <a:pt x="8764" y="69"/>
                  <a:pt x="8744" y="58"/>
                  <a:pt x="8723" y="50"/>
                </a:cubicBezTo>
                <a:cubicBezTo>
                  <a:pt x="8702" y="41"/>
                  <a:pt x="8680" y="34"/>
                  <a:pt x="8657" y="30"/>
                </a:cubicBezTo>
                <a:cubicBezTo>
                  <a:pt x="8635" y="25"/>
                  <a:pt x="8612" y="23"/>
                  <a:pt x="8590" y="23"/>
                </a:cubicBezTo>
                <a:lnTo>
                  <a:pt x="371" y="23"/>
                </a:lnTo>
                <a:cubicBezTo>
                  <a:pt x="348" y="23"/>
                  <a:pt x="326" y="25"/>
                  <a:pt x="303" y="30"/>
                </a:cubicBezTo>
                <a:cubicBezTo>
                  <a:pt x="281" y="34"/>
                  <a:pt x="259" y="41"/>
                  <a:pt x="238" y="50"/>
                </a:cubicBezTo>
                <a:cubicBezTo>
                  <a:pt x="217" y="58"/>
                  <a:pt x="197" y="69"/>
                  <a:pt x="178" y="82"/>
                </a:cubicBezTo>
                <a:cubicBezTo>
                  <a:pt x="159" y="95"/>
                  <a:pt x="141" y="109"/>
                  <a:pt x="125" y="125"/>
                </a:cubicBezTo>
                <a:cubicBezTo>
                  <a:pt x="109" y="141"/>
                  <a:pt x="94" y="159"/>
                  <a:pt x="82" y="178"/>
                </a:cubicBezTo>
                <a:cubicBezTo>
                  <a:pt x="69" y="197"/>
                  <a:pt x="58" y="217"/>
                  <a:pt x="49" y="238"/>
                </a:cubicBezTo>
                <a:cubicBezTo>
                  <a:pt x="41" y="260"/>
                  <a:pt x="34" y="282"/>
                  <a:pt x="30" y="304"/>
                </a:cubicBezTo>
                <a:cubicBezTo>
                  <a:pt x="25" y="327"/>
                  <a:pt x="23" y="349"/>
                  <a:pt x="23" y="372"/>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88" name="图片 187"/>
          <p:cNvPicPr/>
          <p:nvPr/>
        </p:nvPicPr>
        <p:blipFill>
          <a:blip r:embed="rId14"/>
          <a:stretch/>
        </p:blipFill>
        <p:spPr>
          <a:xfrm>
            <a:off x="3844080" y="5022360"/>
            <a:ext cx="133200" cy="133200"/>
          </a:xfrm>
          <a:prstGeom prst="rect">
            <a:avLst/>
          </a:prstGeom>
          <a:noFill/>
          <a:ln w="0">
            <a:noFill/>
          </a:ln>
        </p:spPr>
      </p:pic>
      <p:sp>
        <p:nvSpPr>
          <p:cNvPr id="189" name="文本框 188"/>
          <p:cNvSpPr txBox="1"/>
          <p:nvPr/>
        </p:nvSpPr>
        <p:spPr>
          <a:xfrm>
            <a:off x="509760" y="5226480"/>
            <a:ext cx="17107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任务分配、进度跟踪，高并发沟通挑战</a:t>
            </a:r>
            <a:endParaRPr lang="en-US" sz="790" b="0" u="none" strike="noStrike">
              <a:solidFill>
                <a:srgbClr val="000000"/>
              </a:solidFill>
              <a:effectLst/>
              <a:uFillTx/>
              <a:latin typeface="Times New Roman"/>
            </a:endParaRPr>
          </a:p>
        </p:txBody>
      </p:sp>
      <p:sp>
        <p:nvSpPr>
          <p:cNvPr id="190" name="文本框 189"/>
          <p:cNvSpPr txBox="1"/>
          <p:nvPr/>
        </p:nvSpPr>
        <p:spPr>
          <a:xfrm>
            <a:off x="4041720" y="500220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客户支持与投诉</a:t>
            </a:r>
            <a:endParaRPr lang="en-US" sz="1050" b="0" u="none" strike="noStrike">
              <a:solidFill>
                <a:srgbClr val="000000"/>
              </a:solidFill>
              <a:effectLst/>
              <a:uFillTx/>
              <a:latin typeface="Times New Roman"/>
            </a:endParaRPr>
          </a:p>
        </p:txBody>
      </p:sp>
      <p:sp>
        <p:nvSpPr>
          <p:cNvPr id="191" name="任意多边形: 形状 190"/>
          <p:cNvSpPr/>
          <p:nvPr/>
        </p:nvSpPr>
        <p:spPr>
          <a:xfrm>
            <a:off x="7061400" y="4880160"/>
            <a:ext cx="3234240" cy="585360"/>
          </a:xfrm>
          <a:custGeom>
            <a:avLst/>
            <a:gdLst/>
            <a:ahLst/>
            <a:cxnLst/>
            <a:rect l="0" t="0" r="r" b="b"/>
            <a:pathLst>
              <a:path w="8984" h="1626">
                <a:moveTo>
                  <a:pt x="0" y="1254"/>
                </a:moveTo>
                <a:lnTo>
                  <a:pt x="0" y="372"/>
                </a:lnTo>
                <a:cubicBezTo>
                  <a:pt x="0" y="323"/>
                  <a:pt x="9" y="276"/>
                  <a:pt x="28" y="229"/>
                </a:cubicBezTo>
                <a:cubicBezTo>
                  <a:pt x="47" y="184"/>
                  <a:pt x="73" y="144"/>
                  <a:pt x="108" y="109"/>
                </a:cubicBezTo>
                <a:cubicBezTo>
                  <a:pt x="143" y="74"/>
                  <a:pt x="183" y="47"/>
                  <a:pt x="229" y="28"/>
                </a:cubicBezTo>
                <a:cubicBezTo>
                  <a:pt x="274" y="9"/>
                  <a:pt x="322" y="0"/>
                  <a:pt x="371" y="0"/>
                </a:cubicBezTo>
                <a:lnTo>
                  <a:pt x="8613" y="0"/>
                </a:lnTo>
                <a:cubicBezTo>
                  <a:pt x="8662" y="0"/>
                  <a:pt x="8709" y="9"/>
                  <a:pt x="8755" y="28"/>
                </a:cubicBezTo>
                <a:cubicBezTo>
                  <a:pt x="8800" y="47"/>
                  <a:pt x="8840" y="74"/>
                  <a:pt x="8875" y="109"/>
                </a:cubicBezTo>
                <a:cubicBezTo>
                  <a:pt x="8910" y="144"/>
                  <a:pt x="8937" y="184"/>
                  <a:pt x="8956" y="229"/>
                </a:cubicBezTo>
                <a:cubicBezTo>
                  <a:pt x="8975" y="276"/>
                  <a:pt x="8984" y="323"/>
                  <a:pt x="8984" y="372"/>
                </a:cubicBezTo>
                <a:lnTo>
                  <a:pt x="8984" y="1254"/>
                </a:lnTo>
                <a:cubicBezTo>
                  <a:pt x="8984" y="1304"/>
                  <a:pt x="8975" y="1351"/>
                  <a:pt x="8956" y="1397"/>
                </a:cubicBezTo>
                <a:cubicBezTo>
                  <a:pt x="8937" y="1442"/>
                  <a:pt x="8910" y="1482"/>
                  <a:pt x="8875" y="1517"/>
                </a:cubicBezTo>
                <a:cubicBezTo>
                  <a:pt x="8840" y="1552"/>
                  <a:pt x="8800" y="1579"/>
                  <a:pt x="8755" y="1598"/>
                </a:cubicBezTo>
                <a:cubicBezTo>
                  <a:pt x="8709" y="1616"/>
                  <a:pt x="8662" y="1626"/>
                  <a:pt x="8613" y="1626"/>
                </a:cubicBezTo>
                <a:lnTo>
                  <a:pt x="371" y="1626"/>
                </a:lnTo>
                <a:cubicBezTo>
                  <a:pt x="322" y="1626"/>
                  <a:pt x="274" y="1616"/>
                  <a:pt x="229" y="1598"/>
                </a:cubicBezTo>
                <a:cubicBezTo>
                  <a:pt x="183" y="1579"/>
                  <a:pt x="143" y="1552"/>
                  <a:pt x="108" y="1517"/>
                </a:cubicBezTo>
                <a:cubicBezTo>
                  <a:pt x="73" y="1482"/>
                  <a:pt x="47" y="1442"/>
                  <a:pt x="28" y="1397"/>
                </a:cubicBezTo>
                <a:cubicBezTo>
                  <a:pt x="9" y="1351"/>
                  <a:pt x="0" y="1304"/>
                  <a:pt x="0" y="1254"/>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2" name="任意多边形: 形状 191"/>
          <p:cNvSpPr/>
          <p:nvPr/>
        </p:nvSpPr>
        <p:spPr>
          <a:xfrm>
            <a:off x="7061400" y="4880160"/>
            <a:ext cx="3234240" cy="585360"/>
          </a:xfrm>
          <a:custGeom>
            <a:avLst/>
            <a:gdLst/>
            <a:ahLst/>
            <a:cxnLst/>
            <a:rect l="0" t="0" r="r" b="b"/>
            <a:pathLst>
              <a:path w="8984" h="1626">
                <a:moveTo>
                  <a:pt x="0" y="1254"/>
                </a:moveTo>
                <a:lnTo>
                  <a:pt x="0" y="372"/>
                </a:lnTo>
                <a:cubicBezTo>
                  <a:pt x="0" y="323"/>
                  <a:pt x="9" y="276"/>
                  <a:pt x="28" y="229"/>
                </a:cubicBezTo>
                <a:cubicBezTo>
                  <a:pt x="47" y="184"/>
                  <a:pt x="73" y="144"/>
                  <a:pt x="108" y="109"/>
                </a:cubicBezTo>
                <a:cubicBezTo>
                  <a:pt x="143" y="74"/>
                  <a:pt x="183" y="47"/>
                  <a:pt x="229" y="28"/>
                </a:cubicBezTo>
                <a:cubicBezTo>
                  <a:pt x="274" y="9"/>
                  <a:pt x="322" y="0"/>
                  <a:pt x="371" y="0"/>
                </a:cubicBezTo>
                <a:lnTo>
                  <a:pt x="8613" y="0"/>
                </a:lnTo>
                <a:cubicBezTo>
                  <a:pt x="8662" y="0"/>
                  <a:pt x="8709" y="9"/>
                  <a:pt x="8755" y="28"/>
                </a:cubicBezTo>
                <a:cubicBezTo>
                  <a:pt x="8800" y="47"/>
                  <a:pt x="8840" y="74"/>
                  <a:pt x="8875" y="109"/>
                </a:cubicBezTo>
                <a:cubicBezTo>
                  <a:pt x="8910" y="144"/>
                  <a:pt x="8937" y="184"/>
                  <a:pt x="8956" y="229"/>
                </a:cubicBezTo>
                <a:cubicBezTo>
                  <a:pt x="8975" y="276"/>
                  <a:pt x="8984" y="323"/>
                  <a:pt x="8984" y="372"/>
                </a:cubicBezTo>
                <a:lnTo>
                  <a:pt x="8984" y="1254"/>
                </a:lnTo>
                <a:cubicBezTo>
                  <a:pt x="8984" y="1304"/>
                  <a:pt x="8975" y="1351"/>
                  <a:pt x="8956" y="1397"/>
                </a:cubicBezTo>
                <a:cubicBezTo>
                  <a:pt x="8937" y="1442"/>
                  <a:pt x="8910" y="1482"/>
                  <a:pt x="8875" y="1517"/>
                </a:cubicBezTo>
                <a:cubicBezTo>
                  <a:pt x="8840" y="1552"/>
                  <a:pt x="8800" y="1579"/>
                  <a:pt x="8755" y="1598"/>
                </a:cubicBezTo>
                <a:cubicBezTo>
                  <a:pt x="8709" y="1616"/>
                  <a:pt x="8662" y="1626"/>
                  <a:pt x="8613" y="1626"/>
                </a:cubicBezTo>
                <a:lnTo>
                  <a:pt x="371" y="1626"/>
                </a:lnTo>
                <a:cubicBezTo>
                  <a:pt x="322" y="1626"/>
                  <a:pt x="274" y="1616"/>
                  <a:pt x="229" y="1598"/>
                </a:cubicBezTo>
                <a:cubicBezTo>
                  <a:pt x="183" y="1579"/>
                  <a:pt x="143" y="1552"/>
                  <a:pt x="108" y="1517"/>
                </a:cubicBezTo>
                <a:cubicBezTo>
                  <a:pt x="73" y="1482"/>
                  <a:pt x="47" y="1442"/>
                  <a:pt x="28" y="1397"/>
                </a:cubicBezTo>
                <a:cubicBezTo>
                  <a:pt x="9" y="1351"/>
                  <a:pt x="0" y="1304"/>
                  <a:pt x="0" y="1254"/>
                </a:cubicBezTo>
                <a:moveTo>
                  <a:pt x="23" y="372"/>
                </a:moveTo>
                <a:lnTo>
                  <a:pt x="23" y="1254"/>
                </a:lnTo>
                <a:cubicBezTo>
                  <a:pt x="23" y="1277"/>
                  <a:pt x="25" y="1300"/>
                  <a:pt x="29" y="1322"/>
                </a:cubicBezTo>
                <a:cubicBezTo>
                  <a:pt x="34" y="1345"/>
                  <a:pt x="40" y="1367"/>
                  <a:pt x="49" y="1388"/>
                </a:cubicBezTo>
                <a:cubicBezTo>
                  <a:pt x="58" y="1409"/>
                  <a:pt x="69" y="1429"/>
                  <a:pt x="81" y="1448"/>
                </a:cubicBezTo>
                <a:cubicBezTo>
                  <a:pt x="94" y="1467"/>
                  <a:pt x="109" y="1484"/>
                  <a:pt x="125" y="1501"/>
                </a:cubicBezTo>
                <a:cubicBezTo>
                  <a:pt x="141" y="1517"/>
                  <a:pt x="158" y="1531"/>
                  <a:pt x="177" y="1544"/>
                </a:cubicBezTo>
                <a:cubicBezTo>
                  <a:pt x="197" y="1557"/>
                  <a:pt x="217" y="1567"/>
                  <a:pt x="238" y="1576"/>
                </a:cubicBezTo>
                <a:cubicBezTo>
                  <a:pt x="259" y="1585"/>
                  <a:pt x="281" y="1591"/>
                  <a:pt x="303" y="1596"/>
                </a:cubicBezTo>
                <a:cubicBezTo>
                  <a:pt x="325" y="1600"/>
                  <a:pt x="348" y="1603"/>
                  <a:pt x="371" y="1603"/>
                </a:cubicBezTo>
                <a:lnTo>
                  <a:pt x="8613" y="1603"/>
                </a:lnTo>
                <a:cubicBezTo>
                  <a:pt x="8635" y="1603"/>
                  <a:pt x="8658" y="1600"/>
                  <a:pt x="8681" y="1596"/>
                </a:cubicBezTo>
                <a:cubicBezTo>
                  <a:pt x="8703" y="1591"/>
                  <a:pt x="8725" y="1585"/>
                  <a:pt x="8746" y="1576"/>
                </a:cubicBezTo>
                <a:cubicBezTo>
                  <a:pt x="8767" y="1567"/>
                  <a:pt x="8787" y="1557"/>
                  <a:pt x="8806" y="1544"/>
                </a:cubicBezTo>
                <a:cubicBezTo>
                  <a:pt x="8825" y="1531"/>
                  <a:pt x="8843" y="1517"/>
                  <a:pt x="8859" y="1501"/>
                </a:cubicBezTo>
                <a:cubicBezTo>
                  <a:pt x="8875" y="1484"/>
                  <a:pt x="8889" y="1467"/>
                  <a:pt x="8902" y="1448"/>
                </a:cubicBezTo>
                <a:cubicBezTo>
                  <a:pt x="8915" y="1429"/>
                  <a:pt x="8926" y="1409"/>
                  <a:pt x="8934" y="1388"/>
                </a:cubicBezTo>
                <a:cubicBezTo>
                  <a:pt x="8943" y="1367"/>
                  <a:pt x="8950" y="1345"/>
                  <a:pt x="8954" y="1322"/>
                </a:cubicBezTo>
                <a:cubicBezTo>
                  <a:pt x="8959" y="1300"/>
                  <a:pt x="8961" y="1277"/>
                  <a:pt x="8961" y="1254"/>
                </a:cubicBezTo>
                <a:lnTo>
                  <a:pt x="8961" y="372"/>
                </a:lnTo>
                <a:cubicBezTo>
                  <a:pt x="8961" y="349"/>
                  <a:pt x="8959" y="327"/>
                  <a:pt x="8954" y="304"/>
                </a:cubicBezTo>
                <a:cubicBezTo>
                  <a:pt x="8950" y="282"/>
                  <a:pt x="8943" y="260"/>
                  <a:pt x="8934" y="238"/>
                </a:cubicBezTo>
                <a:cubicBezTo>
                  <a:pt x="8926" y="217"/>
                  <a:pt x="8915" y="197"/>
                  <a:pt x="8902" y="178"/>
                </a:cubicBezTo>
                <a:cubicBezTo>
                  <a:pt x="8889" y="159"/>
                  <a:pt x="8875" y="141"/>
                  <a:pt x="8859" y="125"/>
                </a:cubicBezTo>
                <a:cubicBezTo>
                  <a:pt x="8843" y="109"/>
                  <a:pt x="8825" y="95"/>
                  <a:pt x="8806" y="82"/>
                </a:cubicBezTo>
                <a:cubicBezTo>
                  <a:pt x="8787" y="69"/>
                  <a:pt x="8767" y="58"/>
                  <a:pt x="8746" y="50"/>
                </a:cubicBezTo>
                <a:cubicBezTo>
                  <a:pt x="8725" y="41"/>
                  <a:pt x="8703" y="34"/>
                  <a:pt x="8681" y="30"/>
                </a:cubicBezTo>
                <a:cubicBezTo>
                  <a:pt x="8658" y="25"/>
                  <a:pt x="8635" y="23"/>
                  <a:pt x="8613" y="23"/>
                </a:cubicBezTo>
                <a:lnTo>
                  <a:pt x="371" y="23"/>
                </a:lnTo>
                <a:cubicBezTo>
                  <a:pt x="348" y="23"/>
                  <a:pt x="325" y="25"/>
                  <a:pt x="303" y="30"/>
                </a:cubicBezTo>
                <a:cubicBezTo>
                  <a:pt x="281" y="34"/>
                  <a:pt x="259" y="41"/>
                  <a:pt x="238" y="50"/>
                </a:cubicBezTo>
                <a:cubicBezTo>
                  <a:pt x="217" y="58"/>
                  <a:pt x="197" y="69"/>
                  <a:pt x="177" y="82"/>
                </a:cubicBezTo>
                <a:cubicBezTo>
                  <a:pt x="158" y="95"/>
                  <a:pt x="141" y="109"/>
                  <a:pt x="125" y="125"/>
                </a:cubicBezTo>
                <a:cubicBezTo>
                  <a:pt x="109" y="141"/>
                  <a:pt x="94" y="159"/>
                  <a:pt x="81" y="178"/>
                </a:cubicBezTo>
                <a:cubicBezTo>
                  <a:pt x="69" y="197"/>
                  <a:pt x="58" y="217"/>
                  <a:pt x="49" y="238"/>
                </a:cubicBezTo>
                <a:cubicBezTo>
                  <a:pt x="40" y="260"/>
                  <a:pt x="34" y="282"/>
                  <a:pt x="29" y="304"/>
                </a:cubicBezTo>
                <a:cubicBezTo>
                  <a:pt x="25" y="327"/>
                  <a:pt x="23" y="349"/>
                  <a:pt x="23" y="372"/>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93" name="图片 192"/>
          <p:cNvPicPr/>
          <p:nvPr/>
        </p:nvPicPr>
        <p:blipFill>
          <a:blip r:embed="rId15"/>
          <a:stretch/>
        </p:blipFill>
        <p:spPr>
          <a:xfrm>
            <a:off x="7170120" y="5022360"/>
            <a:ext cx="150120" cy="133200"/>
          </a:xfrm>
          <a:prstGeom prst="rect">
            <a:avLst/>
          </a:prstGeom>
          <a:noFill/>
          <a:ln w="0">
            <a:noFill/>
          </a:ln>
        </p:spPr>
      </p:pic>
      <p:sp>
        <p:nvSpPr>
          <p:cNvPr id="194" name="文本框 193"/>
          <p:cNvSpPr txBox="1"/>
          <p:nvPr/>
        </p:nvSpPr>
        <p:spPr>
          <a:xfrm>
            <a:off x="3841200" y="5226480"/>
            <a:ext cx="16099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客户情绪分析，投诉分类准确性挑战</a:t>
            </a:r>
            <a:endParaRPr lang="en-US" sz="790" b="0" u="none" strike="noStrike">
              <a:solidFill>
                <a:srgbClr val="000000"/>
              </a:solidFill>
              <a:effectLst/>
              <a:uFillTx/>
              <a:latin typeface="Times New Roman"/>
            </a:endParaRPr>
          </a:p>
        </p:txBody>
      </p:sp>
      <p:sp>
        <p:nvSpPr>
          <p:cNvPr id="195" name="文本框 194"/>
          <p:cNvSpPr txBox="1"/>
          <p:nvPr/>
        </p:nvSpPr>
        <p:spPr>
          <a:xfrm>
            <a:off x="7390080" y="500220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销售与市场营销</a:t>
            </a:r>
            <a:endParaRPr lang="en-US" sz="1050" b="0" u="none" strike="noStrike">
              <a:solidFill>
                <a:srgbClr val="000000"/>
              </a:solidFill>
              <a:effectLst/>
              <a:uFillTx/>
              <a:latin typeface="Times New Roman"/>
            </a:endParaRPr>
          </a:p>
        </p:txBody>
      </p:sp>
      <p:sp>
        <p:nvSpPr>
          <p:cNvPr id="196" name="任意多边形: 形状 195"/>
          <p:cNvSpPr/>
          <p:nvPr/>
        </p:nvSpPr>
        <p:spPr>
          <a:xfrm>
            <a:off x="401040" y="5565240"/>
            <a:ext cx="3234240" cy="585360"/>
          </a:xfrm>
          <a:custGeom>
            <a:avLst/>
            <a:gdLst/>
            <a:ahLst/>
            <a:cxnLst/>
            <a:rect l="0" t="0" r="r" b="b"/>
            <a:pathLst>
              <a:path w="8984" h="1626">
                <a:moveTo>
                  <a:pt x="0" y="1254"/>
                </a:moveTo>
                <a:lnTo>
                  <a:pt x="0" y="372"/>
                </a:lnTo>
                <a:cubicBezTo>
                  <a:pt x="0" y="323"/>
                  <a:pt x="9" y="275"/>
                  <a:pt x="28" y="230"/>
                </a:cubicBezTo>
                <a:cubicBezTo>
                  <a:pt x="47" y="184"/>
                  <a:pt x="74" y="144"/>
                  <a:pt x="109" y="109"/>
                </a:cubicBezTo>
                <a:cubicBezTo>
                  <a:pt x="143" y="74"/>
                  <a:pt x="184" y="48"/>
                  <a:pt x="229" y="29"/>
                </a:cubicBezTo>
                <a:cubicBezTo>
                  <a:pt x="274" y="10"/>
                  <a:pt x="322" y="0"/>
                  <a:pt x="371" y="0"/>
                </a:cubicBezTo>
                <a:lnTo>
                  <a:pt x="8613" y="0"/>
                </a:lnTo>
                <a:cubicBezTo>
                  <a:pt x="8662" y="0"/>
                  <a:pt x="8709" y="10"/>
                  <a:pt x="8755" y="29"/>
                </a:cubicBezTo>
                <a:cubicBezTo>
                  <a:pt x="8800" y="48"/>
                  <a:pt x="8841" y="74"/>
                  <a:pt x="8875" y="109"/>
                </a:cubicBezTo>
                <a:cubicBezTo>
                  <a:pt x="8910" y="144"/>
                  <a:pt x="8937" y="184"/>
                  <a:pt x="8956" y="230"/>
                </a:cubicBezTo>
                <a:cubicBezTo>
                  <a:pt x="8975" y="275"/>
                  <a:pt x="8984" y="323"/>
                  <a:pt x="8984" y="372"/>
                </a:cubicBezTo>
                <a:lnTo>
                  <a:pt x="8984" y="1254"/>
                </a:lnTo>
                <a:cubicBezTo>
                  <a:pt x="8984" y="1303"/>
                  <a:pt x="8975" y="1351"/>
                  <a:pt x="8956" y="1396"/>
                </a:cubicBezTo>
                <a:cubicBezTo>
                  <a:pt x="8937" y="1442"/>
                  <a:pt x="8910" y="1482"/>
                  <a:pt x="8875" y="1517"/>
                </a:cubicBezTo>
                <a:cubicBezTo>
                  <a:pt x="8841" y="1551"/>
                  <a:pt x="8800" y="1578"/>
                  <a:pt x="8755" y="1598"/>
                </a:cubicBezTo>
                <a:cubicBezTo>
                  <a:pt x="8709" y="1617"/>
                  <a:pt x="8662" y="1626"/>
                  <a:pt x="8613" y="1626"/>
                </a:cubicBezTo>
                <a:lnTo>
                  <a:pt x="371" y="1626"/>
                </a:lnTo>
                <a:cubicBezTo>
                  <a:pt x="322" y="1626"/>
                  <a:pt x="275" y="1617"/>
                  <a:pt x="229" y="1598"/>
                </a:cubicBezTo>
                <a:cubicBezTo>
                  <a:pt x="184" y="1578"/>
                  <a:pt x="143" y="1551"/>
                  <a:pt x="109" y="1517"/>
                </a:cubicBezTo>
                <a:cubicBezTo>
                  <a:pt x="74" y="1482"/>
                  <a:pt x="47" y="1442"/>
                  <a:pt x="28" y="1396"/>
                </a:cubicBezTo>
                <a:cubicBezTo>
                  <a:pt x="9" y="1351"/>
                  <a:pt x="0" y="1303"/>
                  <a:pt x="0" y="1254"/>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7" name="任意多边形: 形状 196"/>
          <p:cNvSpPr/>
          <p:nvPr/>
        </p:nvSpPr>
        <p:spPr>
          <a:xfrm>
            <a:off x="401040" y="5565240"/>
            <a:ext cx="3234240" cy="585360"/>
          </a:xfrm>
          <a:custGeom>
            <a:avLst/>
            <a:gdLst/>
            <a:ahLst/>
            <a:cxnLst/>
            <a:rect l="0" t="0" r="r" b="b"/>
            <a:pathLst>
              <a:path w="8984" h="1626">
                <a:moveTo>
                  <a:pt x="0" y="1254"/>
                </a:moveTo>
                <a:lnTo>
                  <a:pt x="0" y="372"/>
                </a:lnTo>
                <a:cubicBezTo>
                  <a:pt x="0" y="323"/>
                  <a:pt x="9" y="275"/>
                  <a:pt x="28" y="230"/>
                </a:cubicBezTo>
                <a:cubicBezTo>
                  <a:pt x="47" y="184"/>
                  <a:pt x="74" y="144"/>
                  <a:pt x="109" y="109"/>
                </a:cubicBezTo>
                <a:cubicBezTo>
                  <a:pt x="143" y="74"/>
                  <a:pt x="184" y="48"/>
                  <a:pt x="229" y="29"/>
                </a:cubicBezTo>
                <a:cubicBezTo>
                  <a:pt x="275" y="10"/>
                  <a:pt x="322" y="0"/>
                  <a:pt x="371" y="0"/>
                </a:cubicBezTo>
                <a:lnTo>
                  <a:pt x="8613" y="0"/>
                </a:lnTo>
                <a:cubicBezTo>
                  <a:pt x="8662" y="0"/>
                  <a:pt x="8709" y="10"/>
                  <a:pt x="8755" y="29"/>
                </a:cubicBezTo>
                <a:cubicBezTo>
                  <a:pt x="8800" y="48"/>
                  <a:pt x="8841" y="74"/>
                  <a:pt x="8875" y="109"/>
                </a:cubicBezTo>
                <a:cubicBezTo>
                  <a:pt x="8910" y="144"/>
                  <a:pt x="8937" y="184"/>
                  <a:pt x="8956" y="230"/>
                </a:cubicBezTo>
                <a:cubicBezTo>
                  <a:pt x="8975" y="275"/>
                  <a:pt x="8984" y="323"/>
                  <a:pt x="8984" y="372"/>
                </a:cubicBezTo>
                <a:lnTo>
                  <a:pt x="8984" y="1254"/>
                </a:lnTo>
                <a:cubicBezTo>
                  <a:pt x="8984" y="1303"/>
                  <a:pt x="8975" y="1351"/>
                  <a:pt x="8956" y="1396"/>
                </a:cubicBezTo>
                <a:cubicBezTo>
                  <a:pt x="8937" y="1442"/>
                  <a:pt x="8910" y="1482"/>
                  <a:pt x="8875" y="1517"/>
                </a:cubicBezTo>
                <a:cubicBezTo>
                  <a:pt x="8841" y="1551"/>
                  <a:pt x="8800" y="1578"/>
                  <a:pt x="8755" y="1598"/>
                </a:cubicBezTo>
                <a:cubicBezTo>
                  <a:pt x="8709" y="1617"/>
                  <a:pt x="8662" y="1626"/>
                  <a:pt x="8613" y="1626"/>
                </a:cubicBezTo>
                <a:lnTo>
                  <a:pt x="371" y="1626"/>
                </a:lnTo>
                <a:cubicBezTo>
                  <a:pt x="322" y="1626"/>
                  <a:pt x="275" y="1617"/>
                  <a:pt x="229" y="1598"/>
                </a:cubicBezTo>
                <a:cubicBezTo>
                  <a:pt x="184" y="1578"/>
                  <a:pt x="143" y="1551"/>
                  <a:pt x="109" y="1517"/>
                </a:cubicBezTo>
                <a:cubicBezTo>
                  <a:pt x="74" y="1482"/>
                  <a:pt x="47" y="1442"/>
                  <a:pt x="28" y="1396"/>
                </a:cubicBezTo>
                <a:cubicBezTo>
                  <a:pt x="9" y="1351"/>
                  <a:pt x="0" y="1303"/>
                  <a:pt x="0" y="1254"/>
                </a:cubicBezTo>
                <a:moveTo>
                  <a:pt x="23" y="372"/>
                </a:moveTo>
                <a:lnTo>
                  <a:pt x="23" y="1254"/>
                </a:lnTo>
                <a:cubicBezTo>
                  <a:pt x="23" y="1277"/>
                  <a:pt x="25" y="1299"/>
                  <a:pt x="30" y="1322"/>
                </a:cubicBezTo>
                <a:cubicBezTo>
                  <a:pt x="34" y="1344"/>
                  <a:pt x="41" y="1366"/>
                  <a:pt x="49" y="1387"/>
                </a:cubicBezTo>
                <a:cubicBezTo>
                  <a:pt x="58" y="1408"/>
                  <a:pt x="69" y="1428"/>
                  <a:pt x="82" y="1447"/>
                </a:cubicBezTo>
                <a:cubicBezTo>
                  <a:pt x="94" y="1466"/>
                  <a:pt x="109" y="1484"/>
                  <a:pt x="125" y="1500"/>
                </a:cubicBezTo>
                <a:cubicBezTo>
                  <a:pt x="141" y="1516"/>
                  <a:pt x="159" y="1531"/>
                  <a:pt x="178" y="1543"/>
                </a:cubicBezTo>
                <a:cubicBezTo>
                  <a:pt x="197" y="1556"/>
                  <a:pt x="217" y="1567"/>
                  <a:pt x="238" y="1576"/>
                </a:cubicBezTo>
                <a:cubicBezTo>
                  <a:pt x="259" y="1584"/>
                  <a:pt x="281" y="1591"/>
                  <a:pt x="303" y="1596"/>
                </a:cubicBezTo>
                <a:cubicBezTo>
                  <a:pt x="326" y="1601"/>
                  <a:pt x="348" y="1603"/>
                  <a:pt x="371" y="1603"/>
                </a:cubicBezTo>
                <a:lnTo>
                  <a:pt x="8613" y="1603"/>
                </a:lnTo>
                <a:cubicBezTo>
                  <a:pt x="8636" y="1603"/>
                  <a:pt x="8658" y="1601"/>
                  <a:pt x="8681" y="1596"/>
                </a:cubicBezTo>
                <a:cubicBezTo>
                  <a:pt x="8703" y="1591"/>
                  <a:pt x="8725" y="1584"/>
                  <a:pt x="8746" y="1576"/>
                </a:cubicBezTo>
                <a:cubicBezTo>
                  <a:pt x="8767" y="1567"/>
                  <a:pt x="8787" y="1556"/>
                  <a:pt x="8806" y="1543"/>
                </a:cubicBezTo>
                <a:cubicBezTo>
                  <a:pt x="8825" y="1531"/>
                  <a:pt x="8843" y="1516"/>
                  <a:pt x="8859" y="1500"/>
                </a:cubicBezTo>
                <a:cubicBezTo>
                  <a:pt x="8875" y="1484"/>
                  <a:pt x="8890" y="1466"/>
                  <a:pt x="8902" y="1447"/>
                </a:cubicBezTo>
                <a:cubicBezTo>
                  <a:pt x="8915" y="1428"/>
                  <a:pt x="8926" y="1408"/>
                  <a:pt x="8934" y="1387"/>
                </a:cubicBezTo>
                <a:cubicBezTo>
                  <a:pt x="8943" y="1366"/>
                  <a:pt x="8950" y="1344"/>
                  <a:pt x="8954" y="1322"/>
                </a:cubicBezTo>
                <a:cubicBezTo>
                  <a:pt x="8959" y="1299"/>
                  <a:pt x="8961" y="1277"/>
                  <a:pt x="8961" y="1254"/>
                </a:cubicBezTo>
                <a:lnTo>
                  <a:pt x="8961" y="372"/>
                </a:lnTo>
                <a:cubicBezTo>
                  <a:pt x="8961" y="349"/>
                  <a:pt x="8959" y="326"/>
                  <a:pt x="8954" y="304"/>
                </a:cubicBezTo>
                <a:cubicBezTo>
                  <a:pt x="8950" y="281"/>
                  <a:pt x="8943" y="260"/>
                  <a:pt x="8934" y="239"/>
                </a:cubicBezTo>
                <a:cubicBezTo>
                  <a:pt x="8926" y="217"/>
                  <a:pt x="8915" y="197"/>
                  <a:pt x="8902" y="178"/>
                </a:cubicBezTo>
                <a:cubicBezTo>
                  <a:pt x="8890" y="159"/>
                  <a:pt x="8875" y="142"/>
                  <a:pt x="8859" y="126"/>
                </a:cubicBezTo>
                <a:cubicBezTo>
                  <a:pt x="8843" y="109"/>
                  <a:pt x="8825" y="95"/>
                  <a:pt x="8806" y="82"/>
                </a:cubicBezTo>
                <a:cubicBezTo>
                  <a:pt x="8787" y="70"/>
                  <a:pt x="8767" y="59"/>
                  <a:pt x="8746" y="50"/>
                </a:cubicBezTo>
                <a:cubicBezTo>
                  <a:pt x="8725" y="41"/>
                  <a:pt x="8703" y="35"/>
                  <a:pt x="8681" y="30"/>
                </a:cubicBezTo>
                <a:cubicBezTo>
                  <a:pt x="8658" y="26"/>
                  <a:pt x="8636" y="24"/>
                  <a:pt x="8613" y="24"/>
                </a:cubicBezTo>
                <a:lnTo>
                  <a:pt x="371" y="24"/>
                </a:lnTo>
                <a:cubicBezTo>
                  <a:pt x="348" y="24"/>
                  <a:pt x="326" y="26"/>
                  <a:pt x="303" y="30"/>
                </a:cubicBezTo>
                <a:cubicBezTo>
                  <a:pt x="281" y="35"/>
                  <a:pt x="259" y="41"/>
                  <a:pt x="238" y="50"/>
                </a:cubicBezTo>
                <a:cubicBezTo>
                  <a:pt x="217" y="59"/>
                  <a:pt x="197" y="70"/>
                  <a:pt x="178" y="82"/>
                </a:cubicBezTo>
                <a:cubicBezTo>
                  <a:pt x="159" y="95"/>
                  <a:pt x="141" y="109"/>
                  <a:pt x="125" y="126"/>
                </a:cubicBezTo>
                <a:cubicBezTo>
                  <a:pt x="109" y="142"/>
                  <a:pt x="94" y="159"/>
                  <a:pt x="82" y="178"/>
                </a:cubicBezTo>
                <a:cubicBezTo>
                  <a:pt x="69" y="197"/>
                  <a:pt x="58" y="217"/>
                  <a:pt x="49" y="239"/>
                </a:cubicBezTo>
                <a:cubicBezTo>
                  <a:pt x="41" y="260"/>
                  <a:pt x="34" y="281"/>
                  <a:pt x="30" y="304"/>
                </a:cubicBezTo>
                <a:cubicBezTo>
                  <a:pt x="25" y="326"/>
                  <a:pt x="23" y="349"/>
                  <a:pt x="23" y="372"/>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98" name="图片 197"/>
          <p:cNvPicPr/>
          <p:nvPr/>
        </p:nvPicPr>
        <p:blipFill>
          <a:blip r:embed="rId16"/>
          <a:stretch/>
        </p:blipFill>
        <p:spPr>
          <a:xfrm>
            <a:off x="509760" y="5707800"/>
            <a:ext cx="116640" cy="133200"/>
          </a:xfrm>
          <a:prstGeom prst="rect">
            <a:avLst/>
          </a:prstGeom>
          <a:noFill/>
          <a:ln w="0">
            <a:noFill/>
          </a:ln>
        </p:spPr>
      </p:pic>
      <p:sp>
        <p:nvSpPr>
          <p:cNvPr id="199" name="文本框 198"/>
          <p:cNvSpPr txBox="1"/>
          <p:nvPr/>
        </p:nvSpPr>
        <p:spPr>
          <a:xfrm>
            <a:off x="7172640" y="5226480"/>
            <a:ext cx="16099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客户价值评估，营销邮件被忽略挑战</a:t>
            </a:r>
            <a:endParaRPr lang="en-US" sz="790" b="0" u="none" strike="noStrike">
              <a:solidFill>
                <a:srgbClr val="000000"/>
              </a:solidFill>
              <a:effectLst/>
              <a:uFillTx/>
              <a:latin typeface="Times New Roman"/>
            </a:endParaRPr>
          </a:p>
        </p:txBody>
      </p:sp>
      <p:sp>
        <p:nvSpPr>
          <p:cNvPr id="200" name="文本框 199"/>
          <p:cNvSpPr txBox="1"/>
          <p:nvPr/>
        </p:nvSpPr>
        <p:spPr>
          <a:xfrm>
            <a:off x="693720" y="568764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个人邮件管理</a:t>
            </a:r>
            <a:endParaRPr lang="en-US" sz="1050" b="0" u="none" strike="noStrike">
              <a:solidFill>
                <a:srgbClr val="000000"/>
              </a:solidFill>
              <a:effectLst/>
              <a:uFillTx/>
              <a:latin typeface="Times New Roman"/>
            </a:endParaRPr>
          </a:p>
        </p:txBody>
      </p:sp>
      <p:sp>
        <p:nvSpPr>
          <p:cNvPr id="201" name="任意多边形: 形状 200"/>
          <p:cNvSpPr/>
          <p:nvPr/>
        </p:nvSpPr>
        <p:spPr>
          <a:xfrm>
            <a:off x="3735360" y="5565240"/>
            <a:ext cx="3225960" cy="585360"/>
          </a:xfrm>
          <a:custGeom>
            <a:avLst/>
            <a:gdLst/>
            <a:ahLst/>
            <a:cxnLst/>
            <a:rect l="0" t="0" r="r" b="b"/>
            <a:pathLst>
              <a:path w="8961" h="1626">
                <a:moveTo>
                  <a:pt x="28" y="230"/>
                </a:moveTo>
                <a:cubicBezTo>
                  <a:pt x="47" y="184"/>
                  <a:pt x="74" y="144"/>
                  <a:pt x="109" y="109"/>
                </a:cubicBezTo>
                <a:cubicBezTo>
                  <a:pt x="143" y="74"/>
                  <a:pt x="184" y="48"/>
                  <a:pt x="229" y="29"/>
                </a:cubicBezTo>
                <a:cubicBezTo>
                  <a:pt x="274" y="10"/>
                  <a:pt x="322" y="0"/>
                  <a:pt x="371" y="0"/>
                </a:cubicBezTo>
                <a:lnTo>
                  <a:pt x="8590" y="0"/>
                </a:lnTo>
                <a:cubicBezTo>
                  <a:pt x="8639" y="0"/>
                  <a:pt x="8686" y="10"/>
                  <a:pt x="8732" y="29"/>
                </a:cubicBezTo>
                <a:cubicBezTo>
                  <a:pt x="8777" y="48"/>
                  <a:pt x="8817" y="74"/>
                  <a:pt x="8852" y="109"/>
                </a:cubicBezTo>
                <a:cubicBezTo>
                  <a:pt x="8887" y="144"/>
                  <a:pt x="8914" y="184"/>
                  <a:pt x="8933" y="230"/>
                </a:cubicBezTo>
                <a:cubicBezTo>
                  <a:pt x="8952" y="275"/>
                  <a:pt x="8961" y="323"/>
                  <a:pt x="8961" y="372"/>
                </a:cubicBezTo>
                <a:lnTo>
                  <a:pt x="8961" y="1254"/>
                </a:lnTo>
                <a:cubicBezTo>
                  <a:pt x="8961" y="1303"/>
                  <a:pt x="8952" y="1351"/>
                  <a:pt x="8933" y="1396"/>
                </a:cubicBezTo>
                <a:cubicBezTo>
                  <a:pt x="8914" y="1442"/>
                  <a:pt x="8887" y="1482"/>
                  <a:pt x="8852" y="1517"/>
                </a:cubicBezTo>
                <a:cubicBezTo>
                  <a:pt x="8817" y="1551"/>
                  <a:pt x="8777" y="1578"/>
                  <a:pt x="8732" y="1598"/>
                </a:cubicBezTo>
                <a:cubicBezTo>
                  <a:pt x="8686" y="1617"/>
                  <a:pt x="8639" y="1626"/>
                  <a:pt x="8590" y="1626"/>
                </a:cubicBezTo>
                <a:lnTo>
                  <a:pt x="371" y="1626"/>
                </a:lnTo>
                <a:cubicBezTo>
                  <a:pt x="322" y="1626"/>
                  <a:pt x="275" y="1617"/>
                  <a:pt x="229" y="1598"/>
                </a:cubicBezTo>
                <a:cubicBezTo>
                  <a:pt x="184" y="1578"/>
                  <a:pt x="143" y="1551"/>
                  <a:pt x="109" y="1517"/>
                </a:cubicBezTo>
                <a:cubicBezTo>
                  <a:pt x="74" y="1482"/>
                  <a:pt x="47" y="1442"/>
                  <a:pt x="28" y="1396"/>
                </a:cubicBezTo>
                <a:cubicBezTo>
                  <a:pt x="9" y="1351"/>
                  <a:pt x="0" y="1303"/>
                  <a:pt x="0" y="1254"/>
                </a:cubicBezTo>
                <a:lnTo>
                  <a:pt x="0" y="372"/>
                </a:lnTo>
                <a:cubicBezTo>
                  <a:pt x="0" y="323"/>
                  <a:pt x="9" y="275"/>
                  <a:pt x="28" y="230"/>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2" name="任意多边形: 形状 201"/>
          <p:cNvSpPr/>
          <p:nvPr/>
        </p:nvSpPr>
        <p:spPr>
          <a:xfrm>
            <a:off x="3735360" y="5565240"/>
            <a:ext cx="3225960" cy="585360"/>
          </a:xfrm>
          <a:custGeom>
            <a:avLst/>
            <a:gdLst/>
            <a:ahLst/>
            <a:cxnLst/>
            <a:rect l="0" t="0" r="r" b="b"/>
            <a:pathLst>
              <a:path w="8961" h="1626">
                <a:moveTo>
                  <a:pt x="0" y="1254"/>
                </a:moveTo>
                <a:lnTo>
                  <a:pt x="0" y="372"/>
                </a:lnTo>
                <a:cubicBezTo>
                  <a:pt x="0" y="323"/>
                  <a:pt x="9" y="275"/>
                  <a:pt x="28" y="230"/>
                </a:cubicBezTo>
                <a:cubicBezTo>
                  <a:pt x="47" y="184"/>
                  <a:pt x="74" y="144"/>
                  <a:pt x="109" y="109"/>
                </a:cubicBezTo>
                <a:cubicBezTo>
                  <a:pt x="143" y="74"/>
                  <a:pt x="184" y="48"/>
                  <a:pt x="229" y="29"/>
                </a:cubicBezTo>
                <a:cubicBezTo>
                  <a:pt x="275" y="10"/>
                  <a:pt x="322" y="0"/>
                  <a:pt x="371" y="0"/>
                </a:cubicBezTo>
                <a:lnTo>
                  <a:pt x="8590" y="0"/>
                </a:lnTo>
                <a:cubicBezTo>
                  <a:pt x="8639" y="0"/>
                  <a:pt x="8686" y="10"/>
                  <a:pt x="8732" y="29"/>
                </a:cubicBezTo>
                <a:cubicBezTo>
                  <a:pt x="8777" y="48"/>
                  <a:pt x="8817" y="74"/>
                  <a:pt x="8852" y="109"/>
                </a:cubicBezTo>
                <a:cubicBezTo>
                  <a:pt x="8887" y="144"/>
                  <a:pt x="8914" y="184"/>
                  <a:pt x="8933" y="230"/>
                </a:cubicBezTo>
                <a:cubicBezTo>
                  <a:pt x="8952" y="275"/>
                  <a:pt x="8961" y="323"/>
                  <a:pt x="8961" y="372"/>
                </a:cubicBezTo>
                <a:lnTo>
                  <a:pt x="8961" y="1254"/>
                </a:lnTo>
                <a:cubicBezTo>
                  <a:pt x="8961" y="1303"/>
                  <a:pt x="8952" y="1351"/>
                  <a:pt x="8933" y="1396"/>
                </a:cubicBezTo>
                <a:cubicBezTo>
                  <a:pt x="8914" y="1442"/>
                  <a:pt x="8887" y="1482"/>
                  <a:pt x="8852" y="1517"/>
                </a:cubicBezTo>
                <a:cubicBezTo>
                  <a:pt x="8817" y="1551"/>
                  <a:pt x="8777" y="1578"/>
                  <a:pt x="8732" y="1598"/>
                </a:cubicBezTo>
                <a:cubicBezTo>
                  <a:pt x="8686" y="1617"/>
                  <a:pt x="8639" y="1626"/>
                  <a:pt x="8590" y="1626"/>
                </a:cubicBezTo>
                <a:lnTo>
                  <a:pt x="371" y="1626"/>
                </a:lnTo>
                <a:cubicBezTo>
                  <a:pt x="322" y="1626"/>
                  <a:pt x="275" y="1617"/>
                  <a:pt x="229" y="1598"/>
                </a:cubicBezTo>
                <a:cubicBezTo>
                  <a:pt x="184" y="1578"/>
                  <a:pt x="143" y="1551"/>
                  <a:pt x="109" y="1517"/>
                </a:cubicBezTo>
                <a:cubicBezTo>
                  <a:pt x="74" y="1482"/>
                  <a:pt x="47" y="1442"/>
                  <a:pt x="28" y="1396"/>
                </a:cubicBezTo>
                <a:cubicBezTo>
                  <a:pt x="9" y="1351"/>
                  <a:pt x="0" y="1303"/>
                  <a:pt x="0" y="1254"/>
                </a:cubicBezTo>
                <a:moveTo>
                  <a:pt x="23" y="372"/>
                </a:moveTo>
                <a:lnTo>
                  <a:pt x="23" y="1254"/>
                </a:lnTo>
                <a:cubicBezTo>
                  <a:pt x="23" y="1277"/>
                  <a:pt x="25" y="1299"/>
                  <a:pt x="30" y="1322"/>
                </a:cubicBezTo>
                <a:cubicBezTo>
                  <a:pt x="34" y="1344"/>
                  <a:pt x="41" y="1366"/>
                  <a:pt x="49" y="1387"/>
                </a:cubicBezTo>
                <a:cubicBezTo>
                  <a:pt x="58" y="1408"/>
                  <a:pt x="69" y="1428"/>
                  <a:pt x="82" y="1447"/>
                </a:cubicBezTo>
                <a:cubicBezTo>
                  <a:pt x="94" y="1466"/>
                  <a:pt x="109" y="1484"/>
                  <a:pt x="125" y="1500"/>
                </a:cubicBezTo>
                <a:cubicBezTo>
                  <a:pt x="141" y="1516"/>
                  <a:pt x="159" y="1531"/>
                  <a:pt x="178" y="1543"/>
                </a:cubicBezTo>
                <a:cubicBezTo>
                  <a:pt x="197" y="1556"/>
                  <a:pt x="217" y="1567"/>
                  <a:pt x="238" y="1576"/>
                </a:cubicBezTo>
                <a:cubicBezTo>
                  <a:pt x="259" y="1584"/>
                  <a:pt x="281" y="1591"/>
                  <a:pt x="303" y="1596"/>
                </a:cubicBezTo>
                <a:cubicBezTo>
                  <a:pt x="326" y="1601"/>
                  <a:pt x="348" y="1603"/>
                  <a:pt x="371" y="1603"/>
                </a:cubicBezTo>
                <a:lnTo>
                  <a:pt x="8590" y="1603"/>
                </a:lnTo>
                <a:cubicBezTo>
                  <a:pt x="8612" y="1603"/>
                  <a:pt x="8635" y="1601"/>
                  <a:pt x="8657" y="1596"/>
                </a:cubicBezTo>
                <a:cubicBezTo>
                  <a:pt x="8680" y="1591"/>
                  <a:pt x="8702" y="1584"/>
                  <a:pt x="8723" y="1576"/>
                </a:cubicBezTo>
                <a:cubicBezTo>
                  <a:pt x="8744" y="1567"/>
                  <a:pt x="8764" y="1556"/>
                  <a:pt x="8783" y="1543"/>
                </a:cubicBezTo>
                <a:cubicBezTo>
                  <a:pt x="8802" y="1531"/>
                  <a:pt x="8820" y="1516"/>
                  <a:pt x="8836" y="1500"/>
                </a:cubicBezTo>
                <a:cubicBezTo>
                  <a:pt x="8852" y="1484"/>
                  <a:pt x="8866" y="1466"/>
                  <a:pt x="8879" y="1447"/>
                </a:cubicBezTo>
                <a:cubicBezTo>
                  <a:pt x="8892" y="1428"/>
                  <a:pt x="8903" y="1408"/>
                  <a:pt x="8911" y="1387"/>
                </a:cubicBezTo>
                <a:cubicBezTo>
                  <a:pt x="8920" y="1366"/>
                  <a:pt x="8927" y="1344"/>
                  <a:pt x="8931" y="1322"/>
                </a:cubicBezTo>
                <a:cubicBezTo>
                  <a:pt x="8936" y="1299"/>
                  <a:pt x="8938" y="1277"/>
                  <a:pt x="8938" y="1254"/>
                </a:cubicBezTo>
                <a:lnTo>
                  <a:pt x="8938" y="372"/>
                </a:lnTo>
                <a:cubicBezTo>
                  <a:pt x="8938" y="349"/>
                  <a:pt x="8936" y="326"/>
                  <a:pt x="8931" y="304"/>
                </a:cubicBezTo>
                <a:cubicBezTo>
                  <a:pt x="8927" y="281"/>
                  <a:pt x="8920" y="260"/>
                  <a:pt x="8911" y="239"/>
                </a:cubicBezTo>
                <a:cubicBezTo>
                  <a:pt x="8903" y="217"/>
                  <a:pt x="8892" y="197"/>
                  <a:pt x="8879" y="178"/>
                </a:cubicBezTo>
                <a:cubicBezTo>
                  <a:pt x="8866" y="159"/>
                  <a:pt x="8852" y="142"/>
                  <a:pt x="8836" y="126"/>
                </a:cubicBezTo>
                <a:cubicBezTo>
                  <a:pt x="8820" y="109"/>
                  <a:pt x="8802" y="95"/>
                  <a:pt x="8783" y="82"/>
                </a:cubicBezTo>
                <a:cubicBezTo>
                  <a:pt x="8764" y="70"/>
                  <a:pt x="8744" y="59"/>
                  <a:pt x="8723" y="50"/>
                </a:cubicBezTo>
                <a:cubicBezTo>
                  <a:pt x="8702" y="41"/>
                  <a:pt x="8680" y="35"/>
                  <a:pt x="8657" y="30"/>
                </a:cubicBezTo>
                <a:cubicBezTo>
                  <a:pt x="8635" y="26"/>
                  <a:pt x="8612" y="24"/>
                  <a:pt x="8590" y="24"/>
                </a:cubicBezTo>
                <a:lnTo>
                  <a:pt x="371" y="24"/>
                </a:lnTo>
                <a:cubicBezTo>
                  <a:pt x="348" y="24"/>
                  <a:pt x="326" y="26"/>
                  <a:pt x="303" y="30"/>
                </a:cubicBezTo>
                <a:cubicBezTo>
                  <a:pt x="281" y="35"/>
                  <a:pt x="259" y="41"/>
                  <a:pt x="238" y="50"/>
                </a:cubicBezTo>
                <a:cubicBezTo>
                  <a:pt x="217" y="59"/>
                  <a:pt x="197" y="70"/>
                  <a:pt x="178" y="82"/>
                </a:cubicBezTo>
                <a:cubicBezTo>
                  <a:pt x="159" y="95"/>
                  <a:pt x="141" y="109"/>
                  <a:pt x="125" y="126"/>
                </a:cubicBezTo>
                <a:cubicBezTo>
                  <a:pt x="109" y="142"/>
                  <a:pt x="94" y="159"/>
                  <a:pt x="82" y="178"/>
                </a:cubicBezTo>
                <a:cubicBezTo>
                  <a:pt x="69" y="197"/>
                  <a:pt x="58" y="217"/>
                  <a:pt x="49" y="239"/>
                </a:cubicBezTo>
                <a:cubicBezTo>
                  <a:pt x="41" y="260"/>
                  <a:pt x="34" y="281"/>
                  <a:pt x="30" y="304"/>
                </a:cubicBezTo>
                <a:cubicBezTo>
                  <a:pt x="25" y="326"/>
                  <a:pt x="23" y="349"/>
                  <a:pt x="23" y="372"/>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03" name="图片 202"/>
          <p:cNvPicPr/>
          <p:nvPr/>
        </p:nvPicPr>
        <p:blipFill>
          <a:blip r:embed="rId17"/>
          <a:stretch/>
        </p:blipFill>
        <p:spPr>
          <a:xfrm>
            <a:off x="3844080" y="5707800"/>
            <a:ext cx="150120" cy="133200"/>
          </a:xfrm>
          <a:prstGeom prst="rect">
            <a:avLst/>
          </a:prstGeom>
          <a:noFill/>
          <a:ln w="0">
            <a:noFill/>
          </a:ln>
        </p:spPr>
      </p:pic>
      <p:sp>
        <p:nvSpPr>
          <p:cNvPr id="204" name="文本框 203"/>
          <p:cNvSpPr txBox="1"/>
          <p:nvPr/>
        </p:nvSpPr>
        <p:spPr>
          <a:xfrm>
            <a:off x="509760" y="5911920"/>
            <a:ext cx="17107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提醒时间敏感性，重要邮件被遗漏挑战</a:t>
            </a:r>
            <a:endParaRPr lang="en-US" sz="790" b="0" u="none" strike="noStrike">
              <a:solidFill>
                <a:srgbClr val="000000"/>
              </a:solidFill>
              <a:effectLst/>
              <a:uFillTx/>
              <a:latin typeface="Times New Roman"/>
            </a:endParaRPr>
          </a:p>
        </p:txBody>
      </p:sp>
      <p:sp>
        <p:nvSpPr>
          <p:cNvPr id="205" name="文本框 204"/>
          <p:cNvSpPr txBox="1"/>
          <p:nvPr/>
        </p:nvSpPr>
        <p:spPr>
          <a:xfrm>
            <a:off x="4058640" y="568764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项目管理与协作</a:t>
            </a:r>
            <a:endParaRPr lang="en-US" sz="1050" b="0" u="none" strike="noStrike">
              <a:solidFill>
                <a:srgbClr val="000000"/>
              </a:solidFill>
              <a:effectLst/>
              <a:uFillTx/>
              <a:latin typeface="Times New Roman"/>
            </a:endParaRPr>
          </a:p>
        </p:txBody>
      </p:sp>
      <p:sp>
        <p:nvSpPr>
          <p:cNvPr id="206" name="任意多边形: 形状 205"/>
          <p:cNvSpPr/>
          <p:nvPr/>
        </p:nvSpPr>
        <p:spPr>
          <a:xfrm>
            <a:off x="7061400" y="5565240"/>
            <a:ext cx="3234240" cy="585360"/>
          </a:xfrm>
          <a:custGeom>
            <a:avLst/>
            <a:gdLst/>
            <a:ahLst/>
            <a:cxnLst/>
            <a:rect l="0" t="0" r="r" b="b"/>
            <a:pathLst>
              <a:path w="8984" h="1626">
                <a:moveTo>
                  <a:pt x="0" y="1254"/>
                </a:moveTo>
                <a:lnTo>
                  <a:pt x="0" y="372"/>
                </a:lnTo>
                <a:cubicBezTo>
                  <a:pt x="0" y="323"/>
                  <a:pt x="9" y="275"/>
                  <a:pt x="28" y="230"/>
                </a:cubicBezTo>
                <a:cubicBezTo>
                  <a:pt x="47" y="184"/>
                  <a:pt x="73" y="144"/>
                  <a:pt x="108" y="109"/>
                </a:cubicBezTo>
                <a:cubicBezTo>
                  <a:pt x="143" y="74"/>
                  <a:pt x="183" y="48"/>
                  <a:pt x="229" y="29"/>
                </a:cubicBezTo>
                <a:cubicBezTo>
                  <a:pt x="274" y="10"/>
                  <a:pt x="322" y="0"/>
                  <a:pt x="371" y="0"/>
                </a:cubicBezTo>
                <a:lnTo>
                  <a:pt x="8613" y="0"/>
                </a:lnTo>
                <a:cubicBezTo>
                  <a:pt x="8662" y="0"/>
                  <a:pt x="8709" y="10"/>
                  <a:pt x="8755" y="29"/>
                </a:cubicBezTo>
                <a:cubicBezTo>
                  <a:pt x="8800" y="48"/>
                  <a:pt x="8840" y="74"/>
                  <a:pt x="8875" y="109"/>
                </a:cubicBezTo>
                <a:cubicBezTo>
                  <a:pt x="8910" y="144"/>
                  <a:pt x="8937" y="184"/>
                  <a:pt x="8956" y="230"/>
                </a:cubicBezTo>
                <a:cubicBezTo>
                  <a:pt x="8975" y="275"/>
                  <a:pt x="8984" y="323"/>
                  <a:pt x="8984" y="372"/>
                </a:cubicBezTo>
                <a:lnTo>
                  <a:pt x="8984" y="1254"/>
                </a:lnTo>
                <a:cubicBezTo>
                  <a:pt x="8984" y="1303"/>
                  <a:pt x="8975" y="1351"/>
                  <a:pt x="8956" y="1396"/>
                </a:cubicBezTo>
                <a:cubicBezTo>
                  <a:pt x="8937" y="1442"/>
                  <a:pt x="8910" y="1482"/>
                  <a:pt x="8875" y="1517"/>
                </a:cubicBezTo>
                <a:cubicBezTo>
                  <a:pt x="8840" y="1551"/>
                  <a:pt x="8800" y="1578"/>
                  <a:pt x="8755" y="1598"/>
                </a:cubicBezTo>
                <a:cubicBezTo>
                  <a:pt x="8709" y="1617"/>
                  <a:pt x="8662" y="1626"/>
                  <a:pt x="8613" y="1626"/>
                </a:cubicBezTo>
                <a:lnTo>
                  <a:pt x="371" y="1626"/>
                </a:lnTo>
                <a:cubicBezTo>
                  <a:pt x="322" y="1626"/>
                  <a:pt x="274" y="1617"/>
                  <a:pt x="229" y="1598"/>
                </a:cubicBezTo>
                <a:cubicBezTo>
                  <a:pt x="183" y="1578"/>
                  <a:pt x="143" y="1551"/>
                  <a:pt x="108" y="1517"/>
                </a:cubicBezTo>
                <a:cubicBezTo>
                  <a:pt x="73" y="1482"/>
                  <a:pt x="47" y="1442"/>
                  <a:pt x="28" y="1396"/>
                </a:cubicBezTo>
                <a:cubicBezTo>
                  <a:pt x="9" y="1351"/>
                  <a:pt x="0" y="1303"/>
                  <a:pt x="0" y="1254"/>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7" name="任意多边形: 形状 206"/>
          <p:cNvSpPr/>
          <p:nvPr/>
        </p:nvSpPr>
        <p:spPr>
          <a:xfrm>
            <a:off x="7061400" y="5565240"/>
            <a:ext cx="3234240" cy="585360"/>
          </a:xfrm>
          <a:custGeom>
            <a:avLst/>
            <a:gdLst/>
            <a:ahLst/>
            <a:cxnLst/>
            <a:rect l="0" t="0" r="r" b="b"/>
            <a:pathLst>
              <a:path w="8984" h="1626">
                <a:moveTo>
                  <a:pt x="0" y="1254"/>
                </a:moveTo>
                <a:lnTo>
                  <a:pt x="0" y="372"/>
                </a:lnTo>
                <a:cubicBezTo>
                  <a:pt x="0" y="323"/>
                  <a:pt x="9" y="275"/>
                  <a:pt x="28" y="230"/>
                </a:cubicBezTo>
                <a:cubicBezTo>
                  <a:pt x="47" y="184"/>
                  <a:pt x="73" y="144"/>
                  <a:pt x="108" y="109"/>
                </a:cubicBezTo>
                <a:cubicBezTo>
                  <a:pt x="143" y="74"/>
                  <a:pt x="183" y="48"/>
                  <a:pt x="229" y="29"/>
                </a:cubicBezTo>
                <a:cubicBezTo>
                  <a:pt x="274" y="10"/>
                  <a:pt x="322" y="0"/>
                  <a:pt x="371" y="0"/>
                </a:cubicBezTo>
                <a:lnTo>
                  <a:pt x="8613" y="0"/>
                </a:lnTo>
                <a:cubicBezTo>
                  <a:pt x="8662" y="0"/>
                  <a:pt x="8709" y="10"/>
                  <a:pt x="8755" y="29"/>
                </a:cubicBezTo>
                <a:cubicBezTo>
                  <a:pt x="8800" y="48"/>
                  <a:pt x="8840" y="74"/>
                  <a:pt x="8875" y="109"/>
                </a:cubicBezTo>
                <a:cubicBezTo>
                  <a:pt x="8910" y="144"/>
                  <a:pt x="8937" y="184"/>
                  <a:pt x="8956" y="230"/>
                </a:cubicBezTo>
                <a:cubicBezTo>
                  <a:pt x="8975" y="275"/>
                  <a:pt x="8984" y="323"/>
                  <a:pt x="8984" y="372"/>
                </a:cubicBezTo>
                <a:lnTo>
                  <a:pt x="8984" y="1254"/>
                </a:lnTo>
                <a:cubicBezTo>
                  <a:pt x="8984" y="1303"/>
                  <a:pt x="8975" y="1351"/>
                  <a:pt x="8956" y="1396"/>
                </a:cubicBezTo>
                <a:cubicBezTo>
                  <a:pt x="8937" y="1442"/>
                  <a:pt x="8910" y="1482"/>
                  <a:pt x="8875" y="1517"/>
                </a:cubicBezTo>
                <a:cubicBezTo>
                  <a:pt x="8840" y="1551"/>
                  <a:pt x="8800" y="1578"/>
                  <a:pt x="8755" y="1598"/>
                </a:cubicBezTo>
                <a:cubicBezTo>
                  <a:pt x="8709" y="1617"/>
                  <a:pt x="8662" y="1626"/>
                  <a:pt x="8613" y="1626"/>
                </a:cubicBezTo>
                <a:lnTo>
                  <a:pt x="371" y="1626"/>
                </a:lnTo>
                <a:cubicBezTo>
                  <a:pt x="322" y="1626"/>
                  <a:pt x="274" y="1617"/>
                  <a:pt x="229" y="1598"/>
                </a:cubicBezTo>
                <a:cubicBezTo>
                  <a:pt x="183" y="1578"/>
                  <a:pt x="143" y="1551"/>
                  <a:pt x="108" y="1517"/>
                </a:cubicBezTo>
                <a:cubicBezTo>
                  <a:pt x="73" y="1482"/>
                  <a:pt x="47" y="1442"/>
                  <a:pt x="28" y="1396"/>
                </a:cubicBezTo>
                <a:cubicBezTo>
                  <a:pt x="9" y="1351"/>
                  <a:pt x="0" y="1303"/>
                  <a:pt x="0" y="1254"/>
                </a:cubicBezTo>
                <a:moveTo>
                  <a:pt x="23" y="372"/>
                </a:moveTo>
                <a:lnTo>
                  <a:pt x="23" y="1254"/>
                </a:lnTo>
                <a:cubicBezTo>
                  <a:pt x="23" y="1277"/>
                  <a:pt x="25" y="1299"/>
                  <a:pt x="29" y="1322"/>
                </a:cubicBezTo>
                <a:cubicBezTo>
                  <a:pt x="34" y="1344"/>
                  <a:pt x="40" y="1366"/>
                  <a:pt x="49" y="1387"/>
                </a:cubicBezTo>
                <a:cubicBezTo>
                  <a:pt x="58" y="1408"/>
                  <a:pt x="69" y="1428"/>
                  <a:pt x="81" y="1447"/>
                </a:cubicBezTo>
                <a:cubicBezTo>
                  <a:pt x="94" y="1466"/>
                  <a:pt x="109" y="1484"/>
                  <a:pt x="125" y="1500"/>
                </a:cubicBezTo>
                <a:cubicBezTo>
                  <a:pt x="141" y="1516"/>
                  <a:pt x="158" y="1531"/>
                  <a:pt x="177" y="1543"/>
                </a:cubicBezTo>
                <a:cubicBezTo>
                  <a:pt x="197" y="1556"/>
                  <a:pt x="217" y="1567"/>
                  <a:pt x="238" y="1576"/>
                </a:cubicBezTo>
                <a:cubicBezTo>
                  <a:pt x="259" y="1584"/>
                  <a:pt x="281" y="1591"/>
                  <a:pt x="303" y="1596"/>
                </a:cubicBezTo>
                <a:cubicBezTo>
                  <a:pt x="325" y="1601"/>
                  <a:pt x="348" y="1603"/>
                  <a:pt x="371" y="1603"/>
                </a:cubicBezTo>
                <a:lnTo>
                  <a:pt x="8613" y="1603"/>
                </a:lnTo>
                <a:cubicBezTo>
                  <a:pt x="8635" y="1603"/>
                  <a:pt x="8658" y="1601"/>
                  <a:pt x="8681" y="1596"/>
                </a:cubicBezTo>
                <a:cubicBezTo>
                  <a:pt x="8703" y="1591"/>
                  <a:pt x="8725" y="1584"/>
                  <a:pt x="8746" y="1576"/>
                </a:cubicBezTo>
                <a:cubicBezTo>
                  <a:pt x="8767" y="1567"/>
                  <a:pt x="8787" y="1556"/>
                  <a:pt x="8806" y="1543"/>
                </a:cubicBezTo>
                <a:cubicBezTo>
                  <a:pt x="8825" y="1531"/>
                  <a:pt x="8843" y="1516"/>
                  <a:pt x="8859" y="1500"/>
                </a:cubicBezTo>
                <a:cubicBezTo>
                  <a:pt x="8875" y="1484"/>
                  <a:pt x="8889" y="1466"/>
                  <a:pt x="8902" y="1447"/>
                </a:cubicBezTo>
                <a:cubicBezTo>
                  <a:pt x="8915" y="1428"/>
                  <a:pt x="8926" y="1408"/>
                  <a:pt x="8934" y="1387"/>
                </a:cubicBezTo>
                <a:cubicBezTo>
                  <a:pt x="8943" y="1366"/>
                  <a:pt x="8950" y="1344"/>
                  <a:pt x="8954" y="1322"/>
                </a:cubicBezTo>
                <a:cubicBezTo>
                  <a:pt x="8959" y="1299"/>
                  <a:pt x="8961" y="1277"/>
                  <a:pt x="8961" y="1254"/>
                </a:cubicBezTo>
                <a:lnTo>
                  <a:pt x="8961" y="372"/>
                </a:lnTo>
                <a:cubicBezTo>
                  <a:pt x="8961" y="349"/>
                  <a:pt x="8959" y="326"/>
                  <a:pt x="8954" y="304"/>
                </a:cubicBezTo>
                <a:cubicBezTo>
                  <a:pt x="8950" y="281"/>
                  <a:pt x="8943" y="260"/>
                  <a:pt x="8934" y="239"/>
                </a:cubicBezTo>
                <a:cubicBezTo>
                  <a:pt x="8926" y="217"/>
                  <a:pt x="8915" y="197"/>
                  <a:pt x="8902" y="178"/>
                </a:cubicBezTo>
                <a:cubicBezTo>
                  <a:pt x="8889" y="159"/>
                  <a:pt x="8875" y="142"/>
                  <a:pt x="8859" y="126"/>
                </a:cubicBezTo>
                <a:cubicBezTo>
                  <a:pt x="8843" y="109"/>
                  <a:pt x="8825" y="95"/>
                  <a:pt x="8806" y="82"/>
                </a:cubicBezTo>
                <a:cubicBezTo>
                  <a:pt x="8787" y="70"/>
                  <a:pt x="8767" y="59"/>
                  <a:pt x="8746" y="50"/>
                </a:cubicBezTo>
                <a:cubicBezTo>
                  <a:pt x="8725" y="41"/>
                  <a:pt x="8703" y="35"/>
                  <a:pt x="8681" y="30"/>
                </a:cubicBezTo>
                <a:cubicBezTo>
                  <a:pt x="8658" y="26"/>
                  <a:pt x="8635" y="24"/>
                  <a:pt x="8613" y="24"/>
                </a:cubicBezTo>
                <a:lnTo>
                  <a:pt x="371" y="24"/>
                </a:lnTo>
                <a:cubicBezTo>
                  <a:pt x="348" y="24"/>
                  <a:pt x="325" y="26"/>
                  <a:pt x="303" y="30"/>
                </a:cubicBezTo>
                <a:cubicBezTo>
                  <a:pt x="281" y="35"/>
                  <a:pt x="259" y="41"/>
                  <a:pt x="238" y="50"/>
                </a:cubicBezTo>
                <a:cubicBezTo>
                  <a:pt x="217" y="59"/>
                  <a:pt x="197" y="70"/>
                  <a:pt x="177" y="82"/>
                </a:cubicBezTo>
                <a:cubicBezTo>
                  <a:pt x="158" y="95"/>
                  <a:pt x="141" y="109"/>
                  <a:pt x="125" y="126"/>
                </a:cubicBezTo>
                <a:cubicBezTo>
                  <a:pt x="109" y="142"/>
                  <a:pt x="94" y="159"/>
                  <a:pt x="81" y="178"/>
                </a:cubicBezTo>
                <a:cubicBezTo>
                  <a:pt x="69" y="197"/>
                  <a:pt x="58" y="217"/>
                  <a:pt x="49" y="239"/>
                </a:cubicBezTo>
                <a:cubicBezTo>
                  <a:pt x="40" y="260"/>
                  <a:pt x="34" y="281"/>
                  <a:pt x="29" y="304"/>
                </a:cubicBezTo>
                <a:cubicBezTo>
                  <a:pt x="25" y="326"/>
                  <a:pt x="23" y="349"/>
                  <a:pt x="23" y="372"/>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08" name="图片 207"/>
          <p:cNvPicPr/>
          <p:nvPr/>
        </p:nvPicPr>
        <p:blipFill>
          <a:blip r:embed="rId18"/>
          <a:stretch/>
        </p:blipFill>
        <p:spPr>
          <a:xfrm>
            <a:off x="7170120" y="5707800"/>
            <a:ext cx="100080" cy="133200"/>
          </a:xfrm>
          <a:prstGeom prst="rect">
            <a:avLst/>
          </a:prstGeom>
          <a:noFill/>
          <a:ln w="0">
            <a:noFill/>
          </a:ln>
        </p:spPr>
      </p:pic>
      <p:sp>
        <p:nvSpPr>
          <p:cNvPr id="209" name="文本框 208"/>
          <p:cNvSpPr txBox="1"/>
          <p:nvPr/>
        </p:nvSpPr>
        <p:spPr>
          <a:xfrm>
            <a:off x="3841200" y="5911920"/>
            <a:ext cx="17107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项目时间表优先级，多项目协同复杂性</a:t>
            </a:r>
            <a:endParaRPr lang="en-US" sz="790" b="0" u="none" strike="noStrike">
              <a:solidFill>
                <a:srgbClr val="000000"/>
              </a:solidFill>
              <a:effectLst/>
              <a:uFillTx/>
              <a:latin typeface="Times New Roman"/>
            </a:endParaRPr>
          </a:p>
        </p:txBody>
      </p:sp>
      <p:sp>
        <p:nvSpPr>
          <p:cNvPr id="210" name="文本框 209"/>
          <p:cNvSpPr txBox="1"/>
          <p:nvPr/>
        </p:nvSpPr>
        <p:spPr>
          <a:xfrm>
            <a:off x="7340040" y="568764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财务和行政管理</a:t>
            </a:r>
            <a:endParaRPr lang="en-US" sz="1050" b="0" u="none" strike="noStrike">
              <a:solidFill>
                <a:srgbClr val="000000"/>
              </a:solidFill>
              <a:effectLst/>
              <a:uFillTx/>
              <a:latin typeface="Times New Roman"/>
            </a:endParaRPr>
          </a:p>
        </p:txBody>
      </p:sp>
      <p:sp>
        <p:nvSpPr>
          <p:cNvPr id="211" name="任意多边形: 形状 210"/>
          <p:cNvSpPr/>
          <p:nvPr/>
        </p:nvSpPr>
        <p:spPr>
          <a:xfrm>
            <a:off x="401040" y="6284160"/>
            <a:ext cx="9894600" cy="300960"/>
          </a:xfrm>
          <a:custGeom>
            <a:avLst/>
            <a:gdLst/>
            <a:ahLst/>
            <a:cxnLst/>
            <a:rect l="0" t="0" r="r" b="b"/>
            <a:pathLst>
              <a:path w="27485" h="836">
                <a:moveTo>
                  <a:pt x="0" y="744"/>
                </a:moveTo>
                <a:lnTo>
                  <a:pt x="0" y="93"/>
                </a:lnTo>
                <a:cubicBezTo>
                  <a:pt x="0" y="80"/>
                  <a:pt x="2" y="68"/>
                  <a:pt x="7" y="57"/>
                </a:cubicBezTo>
                <a:cubicBezTo>
                  <a:pt x="12" y="46"/>
                  <a:pt x="18" y="36"/>
                  <a:pt x="27" y="27"/>
                </a:cubicBezTo>
                <a:cubicBezTo>
                  <a:pt x="36" y="18"/>
                  <a:pt x="46" y="11"/>
                  <a:pt x="57" y="7"/>
                </a:cubicBezTo>
                <a:cubicBezTo>
                  <a:pt x="68" y="2"/>
                  <a:pt x="80" y="0"/>
                  <a:pt x="93" y="0"/>
                </a:cubicBezTo>
                <a:lnTo>
                  <a:pt x="27392" y="0"/>
                </a:lnTo>
                <a:cubicBezTo>
                  <a:pt x="27404" y="0"/>
                  <a:pt x="27416" y="2"/>
                  <a:pt x="27428" y="7"/>
                </a:cubicBezTo>
                <a:cubicBezTo>
                  <a:pt x="27439" y="11"/>
                  <a:pt x="27449" y="18"/>
                  <a:pt x="27458" y="27"/>
                </a:cubicBezTo>
                <a:cubicBezTo>
                  <a:pt x="27466" y="36"/>
                  <a:pt x="27473" y="46"/>
                  <a:pt x="27478" y="57"/>
                </a:cubicBezTo>
                <a:cubicBezTo>
                  <a:pt x="27483" y="68"/>
                  <a:pt x="27485" y="80"/>
                  <a:pt x="27485" y="93"/>
                </a:cubicBezTo>
                <a:lnTo>
                  <a:pt x="27485" y="744"/>
                </a:lnTo>
                <a:cubicBezTo>
                  <a:pt x="27485" y="756"/>
                  <a:pt x="27483" y="768"/>
                  <a:pt x="27478" y="779"/>
                </a:cubicBezTo>
                <a:cubicBezTo>
                  <a:pt x="27473" y="790"/>
                  <a:pt x="27466" y="800"/>
                  <a:pt x="27458" y="809"/>
                </a:cubicBezTo>
                <a:cubicBezTo>
                  <a:pt x="27449" y="818"/>
                  <a:pt x="27439" y="825"/>
                  <a:pt x="27428" y="829"/>
                </a:cubicBezTo>
                <a:cubicBezTo>
                  <a:pt x="27416" y="834"/>
                  <a:pt x="27404" y="836"/>
                  <a:pt x="27392" y="836"/>
                </a:cubicBezTo>
                <a:lnTo>
                  <a:pt x="93" y="836"/>
                </a:lnTo>
                <a:cubicBezTo>
                  <a:pt x="80" y="836"/>
                  <a:pt x="68" y="834"/>
                  <a:pt x="57" y="829"/>
                </a:cubicBezTo>
                <a:cubicBezTo>
                  <a:pt x="46" y="825"/>
                  <a:pt x="36" y="818"/>
                  <a:pt x="27" y="809"/>
                </a:cubicBezTo>
                <a:cubicBezTo>
                  <a:pt x="18" y="800"/>
                  <a:pt x="12" y="790"/>
                  <a:pt x="7" y="779"/>
                </a:cubicBezTo>
                <a:cubicBezTo>
                  <a:pt x="2" y="768"/>
                  <a:pt x="0" y="756"/>
                  <a:pt x="0" y="744"/>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2" name="文本框 211"/>
          <p:cNvSpPr txBox="1"/>
          <p:nvPr/>
        </p:nvSpPr>
        <p:spPr>
          <a:xfrm>
            <a:off x="7172640" y="5911920"/>
            <a:ext cx="16099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发票金额、报销截止时间的优先处理</a:t>
            </a:r>
            <a:endParaRPr lang="en-US" sz="790" b="0" u="none" strike="noStrike">
              <a:solidFill>
                <a:srgbClr val="000000"/>
              </a:solidFill>
              <a:effectLst/>
              <a:uFillTx/>
              <a:latin typeface="Times New Roman"/>
            </a:endParaRPr>
          </a:p>
        </p:txBody>
      </p:sp>
      <p:sp>
        <p:nvSpPr>
          <p:cNvPr id="213" name="文本框 212"/>
          <p:cNvSpPr txBox="1"/>
          <p:nvPr/>
        </p:nvSpPr>
        <p:spPr>
          <a:xfrm>
            <a:off x="3651840" y="6363720"/>
            <a:ext cx="34038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优先级排序与任务分类密切相关，是确保系统有效响应的关键环节</a:t>
            </a:r>
            <a:endParaRPr lang="en-US" sz="920" b="0" u="none" strike="noStrike">
              <a:solidFill>
                <a:srgbClr val="000000"/>
              </a:solidFill>
              <a:effectLst/>
              <a:uFillTx/>
              <a:latin typeface="Times New Roman"/>
            </a:endParaRPr>
          </a:p>
        </p:txBody>
      </p:sp>
      <p:sp>
        <p:nvSpPr>
          <p:cNvPr id="214" name="文本框 213"/>
          <p:cNvSpPr txBox="1"/>
          <p:nvPr/>
        </p:nvSpPr>
        <p:spPr>
          <a:xfrm>
            <a:off x="10192320" y="6660360"/>
            <a:ext cx="338760" cy="136080"/>
          </a:xfrm>
          <a:prstGeom prst="rect">
            <a:avLst/>
          </a:prstGeom>
          <a:noFill/>
          <a:ln w="0">
            <a:noFill/>
          </a:ln>
        </p:spPr>
        <p:txBody>
          <a:bodyPr wrap="none" lIns="0" tIns="0" rIns="0" bIns="0" anchor="t">
            <a:spAutoFit/>
          </a:bodyPr>
          <a:lstStyle/>
          <a:p>
            <a:r>
              <a:rPr lang="en-US" sz="920" b="0" u="none" strike="noStrike">
                <a:solidFill>
                  <a:srgbClr val="CCCCCC"/>
                </a:solidFill>
                <a:effectLst/>
                <a:uFillTx/>
                <a:latin typeface="DejaVuSans"/>
                <a:ea typeface="DejaVuSans"/>
              </a:rPr>
              <a:t>3 / 16</a:t>
            </a:r>
            <a:endParaRPr lang="en-US" sz="920" b="0" u="none" strike="noStrike">
              <a:solidFill>
                <a:srgbClr val="000000"/>
              </a:solidFill>
              <a:effectLst/>
              <a:uFillTx/>
              <a:latin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任意多边形: 形状 214"/>
          <p:cNvSpPr/>
          <p:nvPr/>
        </p:nvSpPr>
        <p:spPr>
          <a:xfrm>
            <a:off x="0" y="0"/>
            <a:ext cx="10696680" cy="7354080"/>
          </a:xfrm>
          <a:custGeom>
            <a:avLst/>
            <a:gdLst/>
            <a:ahLst/>
            <a:cxnLst/>
            <a:rect l="0" t="0" r="r" b="b"/>
            <a:pathLst>
              <a:path w="29713" h="20428">
                <a:moveTo>
                  <a:pt x="0" y="0"/>
                </a:moveTo>
                <a:lnTo>
                  <a:pt x="29713" y="0"/>
                </a:lnTo>
                <a:lnTo>
                  <a:pt x="29713" y="20428"/>
                </a:lnTo>
                <a:lnTo>
                  <a:pt x="0" y="20428"/>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16" name="任意多边形: 形状 215"/>
          <p:cNvSpPr/>
          <p:nvPr/>
        </p:nvSpPr>
        <p:spPr>
          <a:xfrm>
            <a:off x="401040" y="1449720"/>
            <a:ext cx="5574240" cy="1517040"/>
          </a:xfrm>
          <a:custGeom>
            <a:avLst/>
            <a:gdLst/>
            <a:ahLst/>
            <a:cxnLst/>
            <a:rect l="0" t="0" r="r" b="b"/>
            <a:pathLst>
              <a:path w="15484" h="4214">
                <a:moveTo>
                  <a:pt x="0" y="4028"/>
                </a:moveTo>
                <a:lnTo>
                  <a:pt x="0" y="151"/>
                </a:lnTo>
                <a:cubicBezTo>
                  <a:pt x="0" y="141"/>
                  <a:pt x="1" y="131"/>
                  <a:pt x="3" y="121"/>
                </a:cubicBezTo>
                <a:cubicBezTo>
                  <a:pt x="6" y="112"/>
                  <a:pt x="9" y="102"/>
                  <a:pt x="14" y="93"/>
                </a:cubicBezTo>
                <a:cubicBezTo>
                  <a:pt x="19" y="84"/>
                  <a:pt x="24" y="75"/>
                  <a:pt x="31" y="67"/>
                </a:cubicBezTo>
                <a:cubicBezTo>
                  <a:pt x="38" y="59"/>
                  <a:pt x="45" y="51"/>
                  <a:pt x="54" y="44"/>
                </a:cubicBezTo>
                <a:cubicBezTo>
                  <a:pt x="63" y="37"/>
                  <a:pt x="72" y="31"/>
                  <a:pt x="82" y="25"/>
                </a:cubicBezTo>
                <a:cubicBezTo>
                  <a:pt x="92" y="20"/>
                  <a:pt x="103" y="15"/>
                  <a:pt x="114" y="11"/>
                </a:cubicBezTo>
                <a:cubicBezTo>
                  <a:pt x="126" y="8"/>
                  <a:pt x="137" y="5"/>
                  <a:pt x="149" y="3"/>
                </a:cubicBezTo>
                <a:cubicBezTo>
                  <a:pt x="161" y="1"/>
                  <a:pt x="173" y="0"/>
                  <a:pt x="185" y="0"/>
                </a:cubicBezTo>
                <a:lnTo>
                  <a:pt x="15298" y="0"/>
                </a:lnTo>
                <a:cubicBezTo>
                  <a:pt x="15310" y="0"/>
                  <a:pt x="15322" y="1"/>
                  <a:pt x="15334" y="3"/>
                </a:cubicBezTo>
                <a:cubicBezTo>
                  <a:pt x="15346" y="5"/>
                  <a:pt x="15358" y="8"/>
                  <a:pt x="15369" y="11"/>
                </a:cubicBezTo>
                <a:cubicBezTo>
                  <a:pt x="15380" y="15"/>
                  <a:pt x="15391" y="20"/>
                  <a:pt x="15401" y="25"/>
                </a:cubicBezTo>
                <a:cubicBezTo>
                  <a:pt x="15411" y="31"/>
                  <a:pt x="15421" y="37"/>
                  <a:pt x="15429" y="44"/>
                </a:cubicBezTo>
                <a:cubicBezTo>
                  <a:pt x="15438" y="51"/>
                  <a:pt x="15446" y="59"/>
                  <a:pt x="15453" y="67"/>
                </a:cubicBezTo>
                <a:cubicBezTo>
                  <a:pt x="15459" y="75"/>
                  <a:pt x="15465" y="84"/>
                  <a:pt x="15470" y="93"/>
                </a:cubicBezTo>
                <a:cubicBezTo>
                  <a:pt x="15474" y="102"/>
                  <a:pt x="15478" y="112"/>
                  <a:pt x="15480" y="121"/>
                </a:cubicBezTo>
                <a:cubicBezTo>
                  <a:pt x="15483" y="131"/>
                  <a:pt x="15484" y="141"/>
                  <a:pt x="15484" y="151"/>
                </a:cubicBezTo>
                <a:lnTo>
                  <a:pt x="15484" y="4028"/>
                </a:lnTo>
                <a:cubicBezTo>
                  <a:pt x="15484" y="4041"/>
                  <a:pt x="15483" y="4053"/>
                  <a:pt x="15480" y="4065"/>
                </a:cubicBezTo>
                <a:cubicBezTo>
                  <a:pt x="15478" y="4077"/>
                  <a:pt x="15474" y="4088"/>
                  <a:pt x="15470" y="4099"/>
                </a:cubicBezTo>
                <a:cubicBezTo>
                  <a:pt x="15465" y="4111"/>
                  <a:pt x="15459" y="4121"/>
                  <a:pt x="15453" y="4132"/>
                </a:cubicBezTo>
                <a:cubicBezTo>
                  <a:pt x="15446" y="4142"/>
                  <a:pt x="15438" y="4151"/>
                  <a:pt x="15429" y="4160"/>
                </a:cubicBezTo>
                <a:cubicBezTo>
                  <a:pt x="15421" y="4168"/>
                  <a:pt x="15411" y="4176"/>
                  <a:pt x="15401" y="4183"/>
                </a:cubicBezTo>
                <a:cubicBezTo>
                  <a:pt x="15391" y="4190"/>
                  <a:pt x="15380" y="4195"/>
                  <a:pt x="15369" y="4200"/>
                </a:cubicBezTo>
                <a:cubicBezTo>
                  <a:pt x="15358" y="4205"/>
                  <a:pt x="15346" y="4208"/>
                  <a:pt x="15334" y="4211"/>
                </a:cubicBezTo>
                <a:cubicBezTo>
                  <a:pt x="15322" y="4213"/>
                  <a:pt x="15310" y="4214"/>
                  <a:pt x="15298" y="4214"/>
                </a:cubicBezTo>
                <a:lnTo>
                  <a:pt x="185" y="4214"/>
                </a:lnTo>
                <a:cubicBezTo>
                  <a:pt x="173" y="4214"/>
                  <a:pt x="161" y="4213"/>
                  <a:pt x="149" y="4211"/>
                </a:cubicBezTo>
                <a:cubicBezTo>
                  <a:pt x="137" y="4208"/>
                  <a:pt x="126" y="4205"/>
                  <a:pt x="114" y="4200"/>
                </a:cubicBezTo>
                <a:cubicBezTo>
                  <a:pt x="103" y="4195"/>
                  <a:pt x="92" y="4190"/>
                  <a:pt x="82" y="4183"/>
                </a:cubicBezTo>
                <a:cubicBezTo>
                  <a:pt x="72" y="4176"/>
                  <a:pt x="63" y="4168"/>
                  <a:pt x="54" y="4160"/>
                </a:cubicBezTo>
                <a:cubicBezTo>
                  <a:pt x="45" y="4151"/>
                  <a:pt x="38" y="4142"/>
                  <a:pt x="31" y="4132"/>
                </a:cubicBezTo>
                <a:cubicBezTo>
                  <a:pt x="24" y="4121"/>
                  <a:pt x="19" y="4111"/>
                  <a:pt x="14" y="4099"/>
                </a:cubicBezTo>
                <a:cubicBezTo>
                  <a:pt x="9" y="4088"/>
                  <a:pt x="6" y="4077"/>
                  <a:pt x="3" y="4065"/>
                </a:cubicBezTo>
                <a:cubicBezTo>
                  <a:pt x="1" y="4053"/>
                  <a:pt x="0" y="4041"/>
                  <a:pt x="0" y="4028"/>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7" name="任意多边形: 形状 216"/>
          <p:cNvSpPr/>
          <p:nvPr/>
        </p:nvSpPr>
        <p:spPr>
          <a:xfrm>
            <a:off x="401040" y="1437120"/>
            <a:ext cx="5574240" cy="67320"/>
          </a:xfrm>
          <a:custGeom>
            <a:avLst/>
            <a:gdLst/>
            <a:ahLst/>
            <a:cxnLst/>
            <a:rect l="0" t="0" r="r" b="b"/>
            <a:pathLst>
              <a:path w="15484" h="187">
                <a:moveTo>
                  <a:pt x="0" y="0"/>
                </a:moveTo>
                <a:lnTo>
                  <a:pt x="15484" y="0"/>
                </a:lnTo>
                <a:lnTo>
                  <a:pt x="15484" y="187"/>
                </a:lnTo>
                <a:lnTo>
                  <a:pt x="0" y="187"/>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8" name="任意多边形: 形状 217"/>
          <p:cNvSpPr/>
          <p:nvPr/>
        </p:nvSpPr>
        <p:spPr>
          <a:xfrm>
            <a:off x="401040" y="3146040"/>
            <a:ext cx="5574240" cy="1517040"/>
          </a:xfrm>
          <a:custGeom>
            <a:avLst/>
            <a:gdLst/>
            <a:ahLst/>
            <a:cxnLst/>
            <a:rect l="0" t="0" r="r" b="b"/>
            <a:pathLst>
              <a:path w="15484" h="4214">
                <a:moveTo>
                  <a:pt x="0" y="4029"/>
                </a:moveTo>
                <a:lnTo>
                  <a:pt x="0" y="151"/>
                </a:lnTo>
                <a:cubicBezTo>
                  <a:pt x="0" y="141"/>
                  <a:pt x="1" y="131"/>
                  <a:pt x="3" y="122"/>
                </a:cubicBezTo>
                <a:cubicBezTo>
                  <a:pt x="6" y="112"/>
                  <a:pt x="9" y="103"/>
                  <a:pt x="14" y="93"/>
                </a:cubicBezTo>
                <a:cubicBezTo>
                  <a:pt x="19" y="84"/>
                  <a:pt x="24" y="76"/>
                  <a:pt x="31" y="67"/>
                </a:cubicBezTo>
                <a:cubicBezTo>
                  <a:pt x="38" y="59"/>
                  <a:pt x="45" y="51"/>
                  <a:pt x="54" y="44"/>
                </a:cubicBezTo>
                <a:cubicBezTo>
                  <a:pt x="63" y="37"/>
                  <a:pt x="72" y="31"/>
                  <a:pt x="82" y="26"/>
                </a:cubicBezTo>
                <a:cubicBezTo>
                  <a:pt x="92" y="20"/>
                  <a:pt x="103" y="15"/>
                  <a:pt x="114" y="12"/>
                </a:cubicBezTo>
                <a:cubicBezTo>
                  <a:pt x="126" y="8"/>
                  <a:pt x="137" y="5"/>
                  <a:pt x="149" y="3"/>
                </a:cubicBezTo>
                <a:cubicBezTo>
                  <a:pt x="161" y="1"/>
                  <a:pt x="173" y="0"/>
                  <a:pt x="185" y="0"/>
                </a:cubicBezTo>
                <a:lnTo>
                  <a:pt x="15298" y="0"/>
                </a:lnTo>
                <a:cubicBezTo>
                  <a:pt x="15310" y="0"/>
                  <a:pt x="15322" y="1"/>
                  <a:pt x="15334" y="3"/>
                </a:cubicBezTo>
                <a:cubicBezTo>
                  <a:pt x="15346" y="5"/>
                  <a:pt x="15358" y="8"/>
                  <a:pt x="15369" y="12"/>
                </a:cubicBezTo>
                <a:cubicBezTo>
                  <a:pt x="15380" y="15"/>
                  <a:pt x="15391" y="20"/>
                  <a:pt x="15401" y="26"/>
                </a:cubicBezTo>
                <a:cubicBezTo>
                  <a:pt x="15411" y="31"/>
                  <a:pt x="15421" y="37"/>
                  <a:pt x="15429" y="44"/>
                </a:cubicBezTo>
                <a:cubicBezTo>
                  <a:pt x="15438" y="51"/>
                  <a:pt x="15446" y="59"/>
                  <a:pt x="15453" y="67"/>
                </a:cubicBezTo>
                <a:cubicBezTo>
                  <a:pt x="15459" y="76"/>
                  <a:pt x="15465" y="84"/>
                  <a:pt x="15470" y="93"/>
                </a:cubicBezTo>
                <a:cubicBezTo>
                  <a:pt x="15474" y="103"/>
                  <a:pt x="15478" y="112"/>
                  <a:pt x="15480" y="122"/>
                </a:cubicBezTo>
                <a:cubicBezTo>
                  <a:pt x="15483" y="131"/>
                  <a:pt x="15484" y="141"/>
                  <a:pt x="15484" y="151"/>
                </a:cubicBezTo>
                <a:lnTo>
                  <a:pt x="15484" y="4029"/>
                </a:lnTo>
                <a:cubicBezTo>
                  <a:pt x="15484" y="4041"/>
                  <a:pt x="15483" y="4053"/>
                  <a:pt x="15480" y="4065"/>
                </a:cubicBezTo>
                <a:cubicBezTo>
                  <a:pt x="15478" y="4077"/>
                  <a:pt x="15474" y="4088"/>
                  <a:pt x="15470" y="4100"/>
                </a:cubicBezTo>
                <a:cubicBezTo>
                  <a:pt x="15465" y="4111"/>
                  <a:pt x="15459" y="4122"/>
                  <a:pt x="15453" y="4132"/>
                </a:cubicBezTo>
                <a:cubicBezTo>
                  <a:pt x="15446" y="4142"/>
                  <a:pt x="15438" y="4151"/>
                  <a:pt x="15429" y="4160"/>
                </a:cubicBezTo>
                <a:cubicBezTo>
                  <a:pt x="15421" y="4169"/>
                  <a:pt x="15411" y="4176"/>
                  <a:pt x="15401" y="4183"/>
                </a:cubicBezTo>
                <a:cubicBezTo>
                  <a:pt x="15391" y="4190"/>
                  <a:pt x="15380" y="4196"/>
                  <a:pt x="15369" y="4200"/>
                </a:cubicBezTo>
                <a:cubicBezTo>
                  <a:pt x="15358" y="4205"/>
                  <a:pt x="15346" y="4208"/>
                  <a:pt x="15334" y="4211"/>
                </a:cubicBezTo>
                <a:cubicBezTo>
                  <a:pt x="15322" y="4213"/>
                  <a:pt x="15310" y="4214"/>
                  <a:pt x="15298" y="4214"/>
                </a:cubicBezTo>
                <a:lnTo>
                  <a:pt x="185" y="4214"/>
                </a:lnTo>
                <a:cubicBezTo>
                  <a:pt x="173" y="4214"/>
                  <a:pt x="161" y="4213"/>
                  <a:pt x="149" y="4211"/>
                </a:cubicBezTo>
                <a:cubicBezTo>
                  <a:pt x="137" y="4208"/>
                  <a:pt x="126" y="4205"/>
                  <a:pt x="114" y="4200"/>
                </a:cubicBezTo>
                <a:cubicBezTo>
                  <a:pt x="103" y="4196"/>
                  <a:pt x="92" y="4190"/>
                  <a:pt x="82" y="4183"/>
                </a:cubicBezTo>
                <a:cubicBezTo>
                  <a:pt x="72" y="4176"/>
                  <a:pt x="63" y="4169"/>
                  <a:pt x="54" y="4160"/>
                </a:cubicBezTo>
                <a:cubicBezTo>
                  <a:pt x="45" y="4151"/>
                  <a:pt x="38" y="4142"/>
                  <a:pt x="31" y="4132"/>
                </a:cubicBezTo>
                <a:cubicBezTo>
                  <a:pt x="24" y="4122"/>
                  <a:pt x="19" y="4111"/>
                  <a:pt x="14" y="4100"/>
                </a:cubicBezTo>
                <a:cubicBezTo>
                  <a:pt x="9" y="4088"/>
                  <a:pt x="6" y="4077"/>
                  <a:pt x="3" y="4065"/>
                </a:cubicBezTo>
                <a:cubicBezTo>
                  <a:pt x="1" y="4053"/>
                  <a:pt x="0" y="4041"/>
                  <a:pt x="0" y="4029"/>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9" name="任意多边形: 形状 218"/>
          <p:cNvSpPr/>
          <p:nvPr/>
        </p:nvSpPr>
        <p:spPr>
          <a:xfrm>
            <a:off x="401040" y="3133440"/>
            <a:ext cx="5574240" cy="67320"/>
          </a:xfrm>
          <a:custGeom>
            <a:avLst/>
            <a:gdLst/>
            <a:ahLst/>
            <a:cxnLst/>
            <a:rect l="0" t="0" r="r" b="b"/>
            <a:pathLst>
              <a:path w="15484" h="187">
                <a:moveTo>
                  <a:pt x="0" y="0"/>
                </a:moveTo>
                <a:lnTo>
                  <a:pt x="15484" y="0"/>
                </a:lnTo>
                <a:lnTo>
                  <a:pt x="15484" y="187"/>
                </a:lnTo>
                <a:lnTo>
                  <a:pt x="0" y="187"/>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20" name="图片 219"/>
          <p:cNvPicPr/>
          <p:nvPr/>
        </p:nvPicPr>
        <p:blipFill>
          <a:blip r:embed="rId2"/>
          <a:stretch/>
        </p:blipFill>
        <p:spPr>
          <a:xfrm>
            <a:off x="401040" y="1061280"/>
            <a:ext cx="250200" cy="200160"/>
          </a:xfrm>
          <a:prstGeom prst="rect">
            <a:avLst/>
          </a:prstGeom>
          <a:noFill/>
          <a:ln w="0">
            <a:noFill/>
          </a:ln>
        </p:spPr>
      </p:pic>
      <p:sp>
        <p:nvSpPr>
          <p:cNvPr id="221" name="文本框 220"/>
          <p:cNvSpPr txBox="1"/>
          <p:nvPr/>
        </p:nvSpPr>
        <p:spPr>
          <a:xfrm>
            <a:off x="401040" y="378720"/>
            <a:ext cx="39038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多样化用户需求与场景适应性</a:t>
            </a:r>
            <a:endParaRPr lang="en-US" sz="2370" b="0" u="none" strike="noStrike">
              <a:solidFill>
                <a:srgbClr val="000000"/>
              </a:solidFill>
              <a:effectLst/>
              <a:uFillTx/>
              <a:latin typeface="Times New Roman"/>
            </a:endParaRPr>
          </a:p>
        </p:txBody>
      </p:sp>
      <p:sp>
        <p:nvSpPr>
          <p:cNvPr id="222" name="文本框 221"/>
          <p:cNvSpPr txBox="1"/>
          <p:nvPr/>
        </p:nvSpPr>
        <p:spPr>
          <a:xfrm>
            <a:off x="718560" y="105084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223" name="图片 222"/>
          <p:cNvPicPr/>
          <p:nvPr/>
        </p:nvPicPr>
        <p:blipFill>
          <a:blip r:embed="rId3"/>
          <a:stretch/>
        </p:blipFill>
        <p:spPr>
          <a:xfrm>
            <a:off x="568080" y="1671480"/>
            <a:ext cx="300600" cy="300600"/>
          </a:xfrm>
          <a:prstGeom prst="rect">
            <a:avLst/>
          </a:prstGeom>
          <a:noFill/>
          <a:ln w="0">
            <a:noFill/>
          </a:ln>
        </p:spPr>
      </p:pic>
      <p:sp>
        <p:nvSpPr>
          <p:cNvPr id="224" name="文本框 223"/>
          <p:cNvSpPr txBox="1"/>
          <p:nvPr/>
        </p:nvSpPr>
        <p:spPr>
          <a:xfrm>
            <a:off x="788400" y="1043640"/>
            <a:ext cx="20124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不同用户群体需求差异</a:t>
            </a:r>
            <a:endParaRPr lang="en-US" sz="1580" b="0" u="none" strike="noStrike">
              <a:solidFill>
                <a:srgbClr val="000000"/>
              </a:solidFill>
              <a:effectLst/>
              <a:uFillTx/>
              <a:latin typeface="Times New Roman"/>
            </a:endParaRPr>
          </a:p>
        </p:txBody>
      </p:sp>
      <p:pic>
        <p:nvPicPr>
          <p:cNvPr id="225" name="图片 224"/>
          <p:cNvPicPr/>
          <p:nvPr/>
        </p:nvPicPr>
        <p:blipFill>
          <a:blip r:embed="rId4"/>
          <a:stretch/>
        </p:blipFill>
        <p:spPr>
          <a:xfrm>
            <a:off x="1002960" y="1963800"/>
            <a:ext cx="116640" cy="116640"/>
          </a:xfrm>
          <a:prstGeom prst="rect">
            <a:avLst/>
          </a:prstGeom>
          <a:noFill/>
          <a:ln w="0">
            <a:noFill/>
          </a:ln>
        </p:spPr>
      </p:pic>
      <p:sp>
        <p:nvSpPr>
          <p:cNvPr id="226" name="文本框 225"/>
          <p:cNvSpPr txBox="1"/>
          <p:nvPr/>
        </p:nvSpPr>
        <p:spPr>
          <a:xfrm>
            <a:off x="1002960" y="164412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个人用户场景</a:t>
            </a:r>
            <a:endParaRPr lang="en-US" sz="1320" b="0" u="none" strike="noStrike">
              <a:solidFill>
                <a:srgbClr val="000000"/>
              </a:solidFill>
              <a:effectLst/>
              <a:uFillTx/>
              <a:latin typeface="Times New Roman"/>
            </a:endParaRPr>
          </a:p>
        </p:txBody>
      </p:sp>
      <p:pic>
        <p:nvPicPr>
          <p:cNvPr id="227" name="图片 226"/>
          <p:cNvPicPr/>
          <p:nvPr/>
        </p:nvPicPr>
        <p:blipFill>
          <a:blip r:embed="rId4"/>
          <a:stretch/>
        </p:blipFill>
        <p:spPr>
          <a:xfrm>
            <a:off x="1002960" y="2197800"/>
            <a:ext cx="116640" cy="116640"/>
          </a:xfrm>
          <a:prstGeom prst="rect">
            <a:avLst/>
          </a:prstGeom>
          <a:noFill/>
          <a:ln w="0">
            <a:noFill/>
          </a:ln>
        </p:spPr>
      </p:pic>
      <p:sp>
        <p:nvSpPr>
          <p:cNvPr id="228" name="文本框 227"/>
          <p:cNvSpPr txBox="1"/>
          <p:nvPr/>
        </p:nvSpPr>
        <p:spPr>
          <a:xfrm>
            <a:off x="1186560" y="194292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主要用于个人沟通和信息传递</a:t>
            </a:r>
            <a:endParaRPr lang="en-US" sz="920" b="0" u="none" strike="noStrike">
              <a:solidFill>
                <a:srgbClr val="000000"/>
              </a:solidFill>
              <a:effectLst/>
              <a:uFillTx/>
              <a:latin typeface="Times New Roman"/>
            </a:endParaRPr>
          </a:p>
        </p:txBody>
      </p:sp>
      <p:pic>
        <p:nvPicPr>
          <p:cNvPr id="229" name="图片 228"/>
          <p:cNvPicPr/>
          <p:nvPr/>
        </p:nvPicPr>
        <p:blipFill>
          <a:blip r:embed="rId4"/>
          <a:stretch/>
        </p:blipFill>
        <p:spPr>
          <a:xfrm>
            <a:off x="1002960" y="2431800"/>
            <a:ext cx="116640" cy="116640"/>
          </a:xfrm>
          <a:prstGeom prst="rect">
            <a:avLst/>
          </a:prstGeom>
          <a:noFill/>
          <a:ln w="0">
            <a:noFill/>
          </a:ln>
        </p:spPr>
      </p:pic>
      <p:sp>
        <p:nvSpPr>
          <p:cNvPr id="230" name="文本框 229"/>
          <p:cNvSpPr txBox="1"/>
          <p:nvPr/>
        </p:nvSpPr>
        <p:spPr>
          <a:xfrm>
            <a:off x="1186560" y="217692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需要自动筛选垃圾邮件，对重要邮件发送智能提醒</a:t>
            </a:r>
            <a:endParaRPr lang="en-US" sz="920" b="0" u="none" strike="noStrike">
              <a:solidFill>
                <a:srgbClr val="000000"/>
              </a:solidFill>
              <a:effectLst/>
              <a:uFillTx/>
              <a:latin typeface="Times New Roman"/>
            </a:endParaRPr>
          </a:p>
        </p:txBody>
      </p:sp>
      <p:pic>
        <p:nvPicPr>
          <p:cNvPr id="231" name="图片 230"/>
          <p:cNvPicPr/>
          <p:nvPr/>
        </p:nvPicPr>
        <p:blipFill>
          <a:blip r:embed="rId4"/>
          <a:stretch/>
        </p:blipFill>
        <p:spPr>
          <a:xfrm>
            <a:off x="1002960" y="2665800"/>
            <a:ext cx="116640" cy="116640"/>
          </a:xfrm>
          <a:prstGeom prst="rect">
            <a:avLst/>
          </a:prstGeom>
          <a:noFill/>
          <a:ln w="0">
            <a:noFill/>
          </a:ln>
        </p:spPr>
      </p:pic>
      <p:sp>
        <p:nvSpPr>
          <p:cNvPr id="232" name="文本框 231"/>
          <p:cNvSpPr txBox="1"/>
          <p:nvPr/>
        </p:nvSpPr>
        <p:spPr>
          <a:xfrm>
            <a:off x="1186560" y="2410920"/>
            <a:ext cx="1761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系统需要简洁高效，无需复杂操作</a:t>
            </a:r>
            <a:endParaRPr lang="en-US" sz="920" b="0" u="none" strike="noStrike">
              <a:solidFill>
                <a:srgbClr val="000000"/>
              </a:solidFill>
              <a:effectLst/>
              <a:uFillTx/>
              <a:latin typeface="Times New Roman"/>
            </a:endParaRPr>
          </a:p>
        </p:txBody>
      </p:sp>
      <p:pic>
        <p:nvPicPr>
          <p:cNvPr id="233" name="图片 232"/>
          <p:cNvPicPr/>
          <p:nvPr/>
        </p:nvPicPr>
        <p:blipFill>
          <a:blip r:embed="rId5"/>
          <a:stretch/>
        </p:blipFill>
        <p:spPr>
          <a:xfrm>
            <a:off x="568080" y="3367800"/>
            <a:ext cx="225360" cy="300600"/>
          </a:xfrm>
          <a:prstGeom prst="rect">
            <a:avLst/>
          </a:prstGeom>
          <a:noFill/>
          <a:ln w="0">
            <a:noFill/>
          </a:ln>
        </p:spPr>
      </p:pic>
      <p:sp>
        <p:nvSpPr>
          <p:cNvPr id="234" name="文本框 233"/>
          <p:cNvSpPr txBox="1"/>
          <p:nvPr/>
        </p:nvSpPr>
        <p:spPr>
          <a:xfrm>
            <a:off x="1186560" y="2644920"/>
            <a:ext cx="2112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学习用户的回复风格，提供自动回复建议</a:t>
            </a:r>
            <a:endParaRPr lang="en-US" sz="920" b="0" u="none" strike="noStrike">
              <a:solidFill>
                <a:srgbClr val="000000"/>
              </a:solidFill>
              <a:effectLst/>
              <a:uFillTx/>
              <a:latin typeface="Times New Roman"/>
            </a:endParaRPr>
          </a:p>
        </p:txBody>
      </p:sp>
      <p:pic>
        <p:nvPicPr>
          <p:cNvPr id="235" name="图片 234"/>
          <p:cNvPicPr/>
          <p:nvPr/>
        </p:nvPicPr>
        <p:blipFill>
          <a:blip r:embed="rId4"/>
          <a:stretch/>
        </p:blipFill>
        <p:spPr>
          <a:xfrm>
            <a:off x="927720" y="3660120"/>
            <a:ext cx="116640" cy="116640"/>
          </a:xfrm>
          <a:prstGeom prst="rect">
            <a:avLst/>
          </a:prstGeom>
          <a:noFill/>
          <a:ln w="0">
            <a:noFill/>
          </a:ln>
        </p:spPr>
      </p:pic>
      <p:sp>
        <p:nvSpPr>
          <p:cNvPr id="236" name="文本框 235"/>
          <p:cNvSpPr txBox="1"/>
          <p:nvPr/>
        </p:nvSpPr>
        <p:spPr>
          <a:xfrm>
            <a:off x="927720" y="334044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企业用户场景</a:t>
            </a:r>
            <a:endParaRPr lang="en-US" sz="1320" b="0" u="none" strike="noStrike">
              <a:solidFill>
                <a:srgbClr val="000000"/>
              </a:solidFill>
              <a:effectLst/>
              <a:uFillTx/>
              <a:latin typeface="Times New Roman"/>
            </a:endParaRPr>
          </a:p>
        </p:txBody>
      </p:sp>
      <p:pic>
        <p:nvPicPr>
          <p:cNvPr id="237" name="图片 236"/>
          <p:cNvPicPr/>
          <p:nvPr/>
        </p:nvPicPr>
        <p:blipFill>
          <a:blip r:embed="rId4"/>
          <a:stretch/>
        </p:blipFill>
        <p:spPr>
          <a:xfrm>
            <a:off x="927720" y="3894120"/>
            <a:ext cx="116640" cy="116640"/>
          </a:xfrm>
          <a:prstGeom prst="rect">
            <a:avLst/>
          </a:prstGeom>
          <a:noFill/>
          <a:ln w="0">
            <a:noFill/>
          </a:ln>
        </p:spPr>
      </p:pic>
      <p:sp>
        <p:nvSpPr>
          <p:cNvPr id="238" name="文本框 237"/>
          <p:cNvSpPr txBox="1"/>
          <p:nvPr/>
        </p:nvSpPr>
        <p:spPr>
          <a:xfrm>
            <a:off x="1111320" y="363960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需要多用户协作和任务跟踪能力</a:t>
            </a:r>
            <a:endParaRPr lang="en-US" sz="920" b="0" u="none" strike="noStrike">
              <a:solidFill>
                <a:srgbClr val="000000"/>
              </a:solidFill>
              <a:effectLst/>
              <a:uFillTx/>
              <a:latin typeface="Times New Roman"/>
            </a:endParaRPr>
          </a:p>
        </p:txBody>
      </p:sp>
      <p:pic>
        <p:nvPicPr>
          <p:cNvPr id="239" name="图片 238"/>
          <p:cNvPicPr/>
          <p:nvPr/>
        </p:nvPicPr>
        <p:blipFill>
          <a:blip r:embed="rId4"/>
          <a:stretch/>
        </p:blipFill>
        <p:spPr>
          <a:xfrm>
            <a:off x="927720" y="4128120"/>
            <a:ext cx="116640" cy="116640"/>
          </a:xfrm>
          <a:prstGeom prst="rect">
            <a:avLst/>
          </a:prstGeom>
          <a:noFill/>
          <a:ln w="0">
            <a:noFill/>
          </a:ln>
        </p:spPr>
      </p:pic>
      <p:sp>
        <p:nvSpPr>
          <p:cNvPr id="240" name="文本框 239"/>
          <p:cNvSpPr txBox="1"/>
          <p:nvPr/>
        </p:nvSpPr>
        <p:spPr>
          <a:xfrm>
            <a:off x="1111320" y="387360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支持多层级分类和权限管理</a:t>
            </a:r>
            <a:endParaRPr lang="en-US" sz="920" b="0" u="none" strike="noStrike">
              <a:solidFill>
                <a:srgbClr val="000000"/>
              </a:solidFill>
              <a:effectLst/>
              <a:uFillTx/>
              <a:latin typeface="Times New Roman"/>
            </a:endParaRPr>
          </a:p>
        </p:txBody>
      </p:sp>
      <p:pic>
        <p:nvPicPr>
          <p:cNvPr id="241" name="图片 240"/>
          <p:cNvPicPr/>
          <p:nvPr/>
        </p:nvPicPr>
        <p:blipFill>
          <a:blip r:embed="rId4"/>
          <a:stretch/>
        </p:blipFill>
        <p:spPr>
          <a:xfrm>
            <a:off x="927720" y="4362120"/>
            <a:ext cx="116640" cy="116640"/>
          </a:xfrm>
          <a:prstGeom prst="rect">
            <a:avLst/>
          </a:prstGeom>
          <a:noFill/>
          <a:ln w="0">
            <a:noFill/>
          </a:ln>
        </p:spPr>
      </p:pic>
      <p:sp>
        <p:nvSpPr>
          <p:cNvPr id="242" name="文本框 241"/>
          <p:cNvSpPr txBox="1"/>
          <p:nvPr/>
        </p:nvSpPr>
        <p:spPr>
          <a:xfrm>
            <a:off x="1111320" y="4107600"/>
            <a:ext cx="3286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不同部门需求各异（如财务部处理发票，人力资源部处理简历）</a:t>
            </a:r>
            <a:endParaRPr lang="en-US" sz="920" b="0" u="none" strike="noStrike">
              <a:solidFill>
                <a:srgbClr val="000000"/>
              </a:solidFill>
              <a:effectLst/>
              <a:uFillTx/>
              <a:latin typeface="Times New Roman"/>
            </a:endParaRPr>
          </a:p>
        </p:txBody>
      </p:sp>
      <p:sp>
        <p:nvSpPr>
          <p:cNvPr id="243" name="任意多边形: 形状 242"/>
          <p:cNvSpPr/>
          <p:nvPr/>
        </p:nvSpPr>
        <p:spPr>
          <a:xfrm>
            <a:off x="6375960" y="1437120"/>
            <a:ext cx="3919680" cy="2239920"/>
          </a:xfrm>
          <a:custGeom>
            <a:avLst/>
            <a:gdLst/>
            <a:ahLst/>
            <a:cxnLst/>
            <a:rect l="0" t="0" r="r" b="b"/>
            <a:pathLst>
              <a:path w="10888" h="6222">
                <a:moveTo>
                  <a:pt x="0" y="6037"/>
                </a:moveTo>
                <a:lnTo>
                  <a:pt x="0" y="186"/>
                </a:lnTo>
                <a:cubicBezTo>
                  <a:pt x="0" y="174"/>
                  <a:pt x="1" y="162"/>
                  <a:pt x="4" y="150"/>
                </a:cubicBezTo>
                <a:cubicBezTo>
                  <a:pt x="6" y="138"/>
                  <a:pt x="10" y="126"/>
                  <a:pt x="14" y="115"/>
                </a:cubicBezTo>
                <a:cubicBezTo>
                  <a:pt x="19" y="104"/>
                  <a:pt x="25" y="93"/>
                  <a:pt x="31" y="83"/>
                </a:cubicBezTo>
                <a:cubicBezTo>
                  <a:pt x="38" y="73"/>
                  <a:pt x="46" y="63"/>
                  <a:pt x="54" y="55"/>
                </a:cubicBezTo>
                <a:cubicBezTo>
                  <a:pt x="63" y="46"/>
                  <a:pt x="72" y="38"/>
                  <a:pt x="83" y="31"/>
                </a:cubicBezTo>
                <a:cubicBezTo>
                  <a:pt x="93" y="25"/>
                  <a:pt x="103" y="19"/>
                  <a:pt x="115" y="14"/>
                </a:cubicBezTo>
                <a:cubicBezTo>
                  <a:pt x="126" y="10"/>
                  <a:pt x="138" y="6"/>
                  <a:pt x="150" y="4"/>
                </a:cubicBezTo>
                <a:cubicBezTo>
                  <a:pt x="161" y="1"/>
                  <a:pt x="174" y="0"/>
                  <a:pt x="186" y="0"/>
                </a:cubicBezTo>
                <a:lnTo>
                  <a:pt x="10702" y="0"/>
                </a:lnTo>
                <a:cubicBezTo>
                  <a:pt x="10714" y="0"/>
                  <a:pt x="10727" y="1"/>
                  <a:pt x="10739" y="4"/>
                </a:cubicBezTo>
                <a:cubicBezTo>
                  <a:pt x="10750" y="6"/>
                  <a:pt x="10762" y="10"/>
                  <a:pt x="10773" y="14"/>
                </a:cubicBezTo>
                <a:cubicBezTo>
                  <a:pt x="10785" y="19"/>
                  <a:pt x="10795" y="25"/>
                  <a:pt x="10805" y="31"/>
                </a:cubicBezTo>
                <a:cubicBezTo>
                  <a:pt x="10816" y="38"/>
                  <a:pt x="10825" y="46"/>
                  <a:pt x="10834" y="55"/>
                </a:cubicBezTo>
                <a:cubicBezTo>
                  <a:pt x="10842" y="63"/>
                  <a:pt x="10850" y="73"/>
                  <a:pt x="10857" y="83"/>
                </a:cubicBezTo>
                <a:cubicBezTo>
                  <a:pt x="10863" y="93"/>
                  <a:pt x="10869" y="104"/>
                  <a:pt x="10874" y="115"/>
                </a:cubicBezTo>
                <a:cubicBezTo>
                  <a:pt x="10879" y="126"/>
                  <a:pt x="10882" y="138"/>
                  <a:pt x="10884" y="150"/>
                </a:cubicBezTo>
                <a:cubicBezTo>
                  <a:pt x="10887" y="162"/>
                  <a:pt x="10888" y="174"/>
                  <a:pt x="10888" y="186"/>
                </a:cubicBezTo>
                <a:lnTo>
                  <a:pt x="10888" y="6037"/>
                </a:lnTo>
                <a:cubicBezTo>
                  <a:pt x="10888" y="6049"/>
                  <a:pt x="10887" y="6061"/>
                  <a:pt x="10884" y="6073"/>
                </a:cubicBezTo>
                <a:cubicBezTo>
                  <a:pt x="10882" y="6085"/>
                  <a:pt x="10879" y="6096"/>
                  <a:pt x="10874" y="6108"/>
                </a:cubicBezTo>
                <a:cubicBezTo>
                  <a:pt x="10869" y="6119"/>
                  <a:pt x="10863" y="6130"/>
                  <a:pt x="10857" y="6140"/>
                </a:cubicBezTo>
                <a:cubicBezTo>
                  <a:pt x="10850" y="6150"/>
                  <a:pt x="10842" y="6159"/>
                  <a:pt x="10834" y="6168"/>
                </a:cubicBezTo>
                <a:cubicBezTo>
                  <a:pt x="10825" y="6176"/>
                  <a:pt x="10816" y="6184"/>
                  <a:pt x="10805" y="6191"/>
                </a:cubicBezTo>
                <a:cubicBezTo>
                  <a:pt x="10795" y="6198"/>
                  <a:pt x="10785" y="6203"/>
                  <a:pt x="10773" y="6208"/>
                </a:cubicBezTo>
                <a:cubicBezTo>
                  <a:pt x="10762" y="6213"/>
                  <a:pt x="10750" y="6216"/>
                  <a:pt x="10739" y="6219"/>
                </a:cubicBezTo>
                <a:cubicBezTo>
                  <a:pt x="10727" y="6221"/>
                  <a:pt x="10714" y="6222"/>
                  <a:pt x="10702" y="6222"/>
                </a:cubicBezTo>
                <a:lnTo>
                  <a:pt x="186" y="6222"/>
                </a:lnTo>
                <a:cubicBezTo>
                  <a:pt x="174" y="6222"/>
                  <a:pt x="161" y="6221"/>
                  <a:pt x="150" y="6219"/>
                </a:cubicBezTo>
                <a:cubicBezTo>
                  <a:pt x="138" y="6216"/>
                  <a:pt x="126" y="6213"/>
                  <a:pt x="115" y="6208"/>
                </a:cubicBezTo>
                <a:cubicBezTo>
                  <a:pt x="103" y="6203"/>
                  <a:pt x="93" y="6198"/>
                  <a:pt x="83" y="6191"/>
                </a:cubicBezTo>
                <a:cubicBezTo>
                  <a:pt x="72" y="6184"/>
                  <a:pt x="63" y="6176"/>
                  <a:pt x="54" y="6168"/>
                </a:cubicBezTo>
                <a:cubicBezTo>
                  <a:pt x="46" y="6159"/>
                  <a:pt x="38" y="6150"/>
                  <a:pt x="31" y="6140"/>
                </a:cubicBezTo>
                <a:cubicBezTo>
                  <a:pt x="25" y="6130"/>
                  <a:pt x="19" y="6119"/>
                  <a:pt x="14" y="6108"/>
                </a:cubicBezTo>
                <a:cubicBezTo>
                  <a:pt x="10" y="6096"/>
                  <a:pt x="6" y="6085"/>
                  <a:pt x="4" y="6073"/>
                </a:cubicBezTo>
                <a:cubicBezTo>
                  <a:pt x="1" y="6061"/>
                  <a:pt x="0" y="6049"/>
                  <a:pt x="0" y="6037"/>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4" name="任意多边形: 形状 243"/>
          <p:cNvSpPr/>
          <p:nvPr/>
        </p:nvSpPr>
        <p:spPr>
          <a:xfrm>
            <a:off x="6375960" y="4178160"/>
            <a:ext cx="3919680" cy="401400"/>
          </a:xfrm>
          <a:custGeom>
            <a:avLst/>
            <a:gdLst/>
            <a:ahLst/>
            <a:cxnLst/>
            <a:rect l="0" t="0" r="r" b="b"/>
            <a:pathLst>
              <a:path w="10888" h="1115">
                <a:moveTo>
                  <a:pt x="0" y="1022"/>
                </a:moveTo>
                <a:lnTo>
                  <a:pt x="0" y="94"/>
                </a:lnTo>
                <a:cubicBezTo>
                  <a:pt x="0" y="81"/>
                  <a:pt x="2" y="69"/>
                  <a:pt x="7" y="57"/>
                </a:cubicBezTo>
                <a:cubicBezTo>
                  <a:pt x="12" y="46"/>
                  <a:pt x="19" y="36"/>
                  <a:pt x="27" y="27"/>
                </a:cubicBezTo>
                <a:cubicBezTo>
                  <a:pt x="36" y="19"/>
                  <a:pt x="46" y="12"/>
                  <a:pt x="57" y="7"/>
                </a:cubicBezTo>
                <a:cubicBezTo>
                  <a:pt x="69" y="2"/>
                  <a:pt x="81" y="0"/>
                  <a:pt x="93" y="0"/>
                </a:cubicBezTo>
                <a:lnTo>
                  <a:pt x="10795" y="0"/>
                </a:lnTo>
                <a:cubicBezTo>
                  <a:pt x="10807" y="0"/>
                  <a:pt x="10819" y="2"/>
                  <a:pt x="10831" y="7"/>
                </a:cubicBezTo>
                <a:cubicBezTo>
                  <a:pt x="10842" y="12"/>
                  <a:pt x="10852" y="19"/>
                  <a:pt x="10861" y="27"/>
                </a:cubicBezTo>
                <a:cubicBezTo>
                  <a:pt x="10869" y="36"/>
                  <a:pt x="10876" y="46"/>
                  <a:pt x="10881" y="57"/>
                </a:cubicBezTo>
                <a:cubicBezTo>
                  <a:pt x="10886" y="69"/>
                  <a:pt x="10888" y="81"/>
                  <a:pt x="10888" y="94"/>
                </a:cubicBezTo>
                <a:lnTo>
                  <a:pt x="10888" y="1022"/>
                </a:lnTo>
                <a:cubicBezTo>
                  <a:pt x="10888" y="1035"/>
                  <a:pt x="10886" y="1047"/>
                  <a:pt x="10881" y="1058"/>
                </a:cubicBezTo>
                <a:cubicBezTo>
                  <a:pt x="10876" y="1069"/>
                  <a:pt x="10869" y="1079"/>
                  <a:pt x="10861" y="1088"/>
                </a:cubicBezTo>
                <a:cubicBezTo>
                  <a:pt x="10852" y="1097"/>
                  <a:pt x="10842" y="1103"/>
                  <a:pt x="10831" y="1108"/>
                </a:cubicBezTo>
                <a:cubicBezTo>
                  <a:pt x="10819" y="1113"/>
                  <a:pt x="10807" y="1115"/>
                  <a:pt x="10795" y="1115"/>
                </a:cubicBezTo>
                <a:lnTo>
                  <a:pt x="93" y="1115"/>
                </a:lnTo>
                <a:cubicBezTo>
                  <a:pt x="81" y="1115"/>
                  <a:pt x="69" y="1113"/>
                  <a:pt x="57" y="1108"/>
                </a:cubicBezTo>
                <a:cubicBezTo>
                  <a:pt x="46" y="1103"/>
                  <a:pt x="36" y="1097"/>
                  <a:pt x="27" y="1088"/>
                </a:cubicBezTo>
                <a:cubicBezTo>
                  <a:pt x="19" y="1079"/>
                  <a:pt x="12" y="1069"/>
                  <a:pt x="7" y="1058"/>
                </a:cubicBezTo>
                <a:cubicBezTo>
                  <a:pt x="2" y="1047"/>
                  <a:pt x="0" y="1035"/>
                  <a:pt x="0" y="1022"/>
                </a:cubicBezTo>
                <a:close/>
              </a:path>
            </a:pathLst>
          </a:custGeom>
          <a:solidFill>
            <a:srgbClr val="FF9900">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5" name="任意多边形: 形状 244"/>
          <p:cNvSpPr/>
          <p:nvPr/>
        </p:nvSpPr>
        <p:spPr>
          <a:xfrm>
            <a:off x="6375960" y="4679640"/>
            <a:ext cx="3919680" cy="401400"/>
          </a:xfrm>
          <a:custGeom>
            <a:avLst/>
            <a:gdLst/>
            <a:ahLst/>
            <a:cxnLst/>
            <a:rect l="0" t="0" r="r" b="b"/>
            <a:pathLst>
              <a:path w="10888" h="1115">
                <a:moveTo>
                  <a:pt x="0" y="1022"/>
                </a:moveTo>
                <a:lnTo>
                  <a:pt x="0" y="93"/>
                </a:lnTo>
                <a:cubicBezTo>
                  <a:pt x="0" y="80"/>
                  <a:pt x="2" y="69"/>
                  <a:pt x="7" y="57"/>
                </a:cubicBezTo>
                <a:cubicBezTo>
                  <a:pt x="12" y="46"/>
                  <a:pt x="19" y="36"/>
                  <a:pt x="27" y="27"/>
                </a:cubicBezTo>
                <a:cubicBezTo>
                  <a:pt x="36" y="18"/>
                  <a:pt x="46" y="12"/>
                  <a:pt x="57" y="7"/>
                </a:cubicBezTo>
                <a:cubicBezTo>
                  <a:pt x="69" y="2"/>
                  <a:pt x="81" y="0"/>
                  <a:pt x="93" y="0"/>
                </a:cubicBezTo>
                <a:lnTo>
                  <a:pt x="10795" y="0"/>
                </a:lnTo>
                <a:cubicBezTo>
                  <a:pt x="10807" y="0"/>
                  <a:pt x="10819" y="2"/>
                  <a:pt x="10831" y="7"/>
                </a:cubicBezTo>
                <a:cubicBezTo>
                  <a:pt x="10842" y="12"/>
                  <a:pt x="10852" y="18"/>
                  <a:pt x="10861" y="27"/>
                </a:cubicBezTo>
                <a:cubicBezTo>
                  <a:pt x="10869" y="36"/>
                  <a:pt x="10876" y="46"/>
                  <a:pt x="10881" y="57"/>
                </a:cubicBezTo>
                <a:cubicBezTo>
                  <a:pt x="10886" y="69"/>
                  <a:pt x="10888" y="80"/>
                  <a:pt x="10888" y="93"/>
                </a:cubicBezTo>
                <a:lnTo>
                  <a:pt x="10888" y="1022"/>
                </a:lnTo>
                <a:cubicBezTo>
                  <a:pt x="10888" y="1034"/>
                  <a:pt x="10886" y="1046"/>
                  <a:pt x="10881" y="1058"/>
                </a:cubicBezTo>
                <a:cubicBezTo>
                  <a:pt x="10876" y="1069"/>
                  <a:pt x="10869" y="1079"/>
                  <a:pt x="10861" y="1088"/>
                </a:cubicBezTo>
                <a:cubicBezTo>
                  <a:pt x="10852" y="1097"/>
                  <a:pt x="10842" y="1103"/>
                  <a:pt x="10831" y="1108"/>
                </a:cubicBezTo>
                <a:cubicBezTo>
                  <a:pt x="10819" y="1113"/>
                  <a:pt x="10807" y="1115"/>
                  <a:pt x="10795" y="1115"/>
                </a:cubicBezTo>
                <a:lnTo>
                  <a:pt x="93" y="1115"/>
                </a:lnTo>
                <a:cubicBezTo>
                  <a:pt x="81" y="1115"/>
                  <a:pt x="69" y="1113"/>
                  <a:pt x="57" y="1108"/>
                </a:cubicBezTo>
                <a:cubicBezTo>
                  <a:pt x="46" y="1103"/>
                  <a:pt x="36" y="1097"/>
                  <a:pt x="27" y="1088"/>
                </a:cubicBezTo>
                <a:cubicBezTo>
                  <a:pt x="19" y="1079"/>
                  <a:pt x="12" y="1069"/>
                  <a:pt x="7" y="1058"/>
                </a:cubicBezTo>
                <a:cubicBezTo>
                  <a:pt x="2" y="1046"/>
                  <a:pt x="0" y="1034"/>
                  <a:pt x="0" y="1022"/>
                </a:cubicBezTo>
                <a:close/>
              </a:path>
            </a:pathLst>
          </a:custGeom>
          <a:solidFill>
            <a:srgbClr val="FF9900">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6" name="任意多边形: 形状 245"/>
          <p:cNvSpPr/>
          <p:nvPr/>
        </p:nvSpPr>
        <p:spPr>
          <a:xfrm>
            <a:off x="6375960" y="5181120"/>
            <a:ext cx="3919680" cy="401400"/>
          </a:xfrm>
          <a:custGeom>
            <a:avLst/>
            <a:gdLst/>
            <a:ahLst/>
            <a:cxnLst/>
            <a:rect l="0" t="0" r="r" b="b"/>
            <a:pathLst>
              <a:path w="10888" h="1115">
                <a:moveTo>
                  <a:pt x="0" y="1022"/>
                </a:moveTo>
                <a:lnTo>
                  <a:pt x="0" y="92"/>
                </a:lnTo>
                <a:cubicBezTo>
                  <a:pt x="0" y="80"/>
                  <a:pt x="2" y="68"/>
                  <a:pt x="7" y="57"/>
                </a:cubicBezTo>
                <a:cubicBezTo>
                  <a:pt x="12" y="46"/>
                  <a:pt x="19" y="35"/>
                  <a:pt x="27" y="27"/>
                </a:cubicBezTo>
                <a:cubicBezTo>
                  <a:pt x="36" y="18"/>
                  <a:pt x="46" y="11"/>
                  <a:pt x="57" y="7"/>
                </a:cubicBezTo>
                <a:cubicBezTo>
                  <a:pt x="69" y="2"/>
                  <a:pt x="81" y="0"/>
                  <a:pt x="93" y="0"/>
                </a:cubicBezTo>
                <a:lnTo>
                  <a:pt x="10795" y="0"/>
                </a:lnTo>
                <a:cubicBezTo>
                  <a:pt x="10807" y="0"/>
                  <a:pt x="10819" y="2"/>
                  <a:pt x="10831" y="7"/>
                </a:cubicBezTo>
                <a:cubicBezTo>
                  <a:pt x="10842" y="11"/>
                  <a:pt x="10852" y="18"/>
                  <a:pt x="10861" y="27"/>
                </a:cubicBezTo>
                <a:cubicBezTo>
                  <a:pt x="10869" y="35"/>
                  <a:pt x="10876" y="46"/>
                  <a:pt x="10881" y="57"/>
                </a:cubicBezTo>
                <a:cubicBezTo>
                  <a:pt x="10886" y="68"/>
                  <a:pt x="10888" y="80"/>
                  <a:pt x="10888" y="92"/>
                </a:cubicBezTo>
                <a:lnTo>
                  <a:pt x="10888" y="1022"/>
                </a:lnTo>
                <a:cubicBezTo>
                  <a:pt x="10888" y="1034"/>
                  <a:pt x="10886" y="1046"/>
                  <a:pt x="10881" y="1057"/>
                </a:cubicBezTo>
                <a:cubicBezTo>
                  <a:pt x="10876" y="1069"/>
                  <a:pt x="10869" y="1079"/>
                  <a:pt x="10861" y="1088"/>
                </a:cubicBezTo>
                <a:cubicBezTo>
                  <a:pt x="10852" y="1096"/>
                  <a:pt x="10842" y="1103"/>
                  <a:pt x="10831" y="1108"/>
                </a:cubicBezTo>
                <a:cubicBezTo>
                  <a:pt x="10819" y="1112"/>
                  <a:pt x="10807" y="1115"/>
                  <a:pt x="10795" y="1115"/>
                </a:cubicBezTo>
                <a:lnTo>
                  <a:pt x="93" y="1115"/>
                </a:lnTo>
                <a:cubicBezTo>
                  <a:pt x="81" y="1115"/>
                  <a:pt x="69" y="1112"/>
                  <a:pt x="57" y="1108"/>
                </a:cubicBezTo>
                <a:cubicBezTo>
                  <a:pt x="46" y="1103"/>
                  <a:pt x="36" y="1096"/>
                  <a:pt x="27" y="1088"/>
                </a:cubicBezTo>
                <a:cubicBezTo>
                  <a:pt x="19" y="1079"/>
                  <a:pt x="12" y="1069"/>
                  <a:pt x="7" y="1057"/>
                </a:cubicBezTo>
                <a:cubicBezTo>
                  <a:pt x="2" y="1046"/>
                  <a:pt x="0" y="1034"/>
                  <a:pt x="0" y="1022"/>
                </a:cubicBezTo>
                <a:close/>
              </a:path>
            </a:pathLst>
          </a:custGeom>
          <a:solidFill>
            <a:srgbClr val="FF9900">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7" name="任意多边形: 形状 246"/>
          <p:cNvSpPr/>
          <p:nvPr/>
        </p:nvSpPr>
        <p:spPr>
          <a:xfrm>
            <a:off x="6375960" y="5682240"/>
            <a:ext cx="3919680" cy="401760"/>
          </a:xfrm>
          <a:custGeom>
            <a:avLst/>
            <a:gdLst/>
            <a:ahLst/>
            <a:cxnLst/>
            <a:rect l="0" t="0" r="r" b="b"/>
            <a:pathLst>
              <a:path w="10888" h="1116">
                <a:moveTo>
                  <a:pt x="0" y="1023"/>
                </a:moveTo>
                <a:lnTo>
                  <a:pt x="0" y="93"/>
                </a:lnTo>
                <a:cubicBezTo>
                  <a:pt x="0" y="81"/>
                  <a:pt x="2" y="69"/>
                  <a:pt x="7" y="58"/>
                </a:cubicBezTo>
                <a:cubicBezTo>
                  <a:pt x="12" y="46"/>
                  <a:pt x="19" y="36"/>
                  <a:pt x="27" y="28"/>
                </a:cubicBezTo>
                <a:cubicBezTo>
                  <a:pt x="36" y="19"/>
                  <a:pt x="46" y="12"/>
                  <a:pt x="57" y="7"/>
                </a:cubicBezTo>
                <a:cubicBezTo>
                  <a:pt x="69" y="3"/>
                  <a:pt x="81" y="0"/>
                  <a:pt x="93" y="0"/>
                </a:cubicBezTo>
                <a:lnTo>
                  <a:pt x="10795" y="0"/>
                </a:lnTo>
                <a:cubicBezTo>
                  <a:pt x="10807" y="0"/>
                  <a:pt x="10819" y="3"/>
                  <a:pt x="10831" y="7"/>
                </a:cubicBezTo>
                <a:cubicBezTo>
                  <a:pt x="10842" y="12"/>
                  <a:pt x="10852" y="19"/>
                  <a:pt x="10861" y="28"/>
                </a:cubicBezTo>
                <a:cubicBezTo>
                  <a:pt x="10869" y="36"/>
                  <a:pt x="10876" y="46"/>
                  <a:pt x="10881" y="58"/>
                </a:cubicBezTo>
                <a:cubicBezTo>
                  <a:pt x="10886" y="69"/>
                  <a:pt x="10888" y="81"/>
                  <a:pt x="10888" y="93"/>
                </a:cubicBezTo>
                <a:lnTo>
                  <a:pt x="10888" y="1023"/>
                </a:lnTo>
                <a:cubicBezTo>
                  <a:pt x="10888" y="1035"/>
                  <a:pt x="10886" y="1047"/>
                  <a:pt x="10881" y="1058"/>
                </a:cubicBezTo>
                <a:cubicBezTo>
                  <a:pt x="10876" y="1070"/>
                  <a:pt x="10869" y="1080"/>
                  <a:pt x="10861" y="1088"/>
                </a:cubicBezTo>
                <a:cubicBezTo>
                  <a:pt x="10852" y="1097"/>
                  <a:pt x="10842" y="1104"/>
                  <a:pt x="10831" y="1109"/>
                </a:cubicBezTo>
                <a:cubicBezTo>
                  <a:pt x="10819" y="1113"/>
                  <a:pt x="10807" y="1116"/>
                  <a:pt x="10795" y="1116"/>
                </a:cubicBezTo>
                <a:lnTo>
                  <a:pt x="93" y="1116"/>
                </a:lnTo>
                <a:cubicBezTo>
                  <a:pt x="81" y="1116"/>
                  <a:pt x="69" y="1113"/>
                  <a:pt x="57" y="1109"/>
                </a:cubicBezTo>
                <a:cubicBezTo>
                  <a:pt x="46" y="1104"/>
                  <a:pt x="36" y="1097"/>
                  <a:pt x="27" y="1088"/>
                </a:cubicBezTo>
                <a:cubicBezTo>
                  <a:pt x="19" y="1080"/>
                  <a:pt x="12" y="1070"/>
                  <a:pt x="7" y="1058"/>
                </a:cubicBezTo>
                <a:cubicBezTo>
                  <a:pt x="2" y="1047"/>
                  <a:pt x="0" y="1035"/>
                  <a:pt x="0" y="1023"/>
                </a:cubicBezTo>
                <a:close/>
              </a:path>
            </a:pathLst>
          </a:custGeom>
          <a:solidFill>
            <a:srgbClr val="FF9900">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8" name="任意多边形: 形状 247"/>
          <p:cNvSpPr/>
          <p:nvPr/>
        </p:nvSpPr>
        <p:spPr>
          <a:xfrm>
            <a:off x="6375960" y="6183720"/>
            <a:ext cx="3919680" cy="401400"/>
          </a:xfrm>
          <a:custGeom>
            <a:avLst/>
            <a:gdLst/>
            <a:ahLst/>
            <a:cxnLst/>
            <a:rect l="0" t="0" r="r" b="b"/>
            <a:pathLst>
              <a:path w="10888" h="1115">
                <a:moveTo>
                  <a:pt x="0" y="1023"/>
                </a:moveTo>
                <a:lnTo>
                  <a:pt x="0" y="94"/>
                </a:lnTo>
                <a:cubicBezTo>
                  <a:pt x="0" y="81"/>
                  <a:pt x="2" y="69"/>
                  <a:pt x="7" y="57"/>
                </a:cubicBezTo>
                <a:cubicBezTo>
                  <a:pt x="12" y="46"/>
                  <a:pt x="19" y="36"/>
                  <a:pt x="27" y="27"/>
                </a:cubicBezTo>
                <a:cubicBezTo>
                  <a:pt x="36" y="19"/>
                  <a:pt x="46" y="12"/>
                  <a:pt x="57" y="7"/>
                </a:cubicBezTo>
                <a:cubicBezTo>
                  <a:pt x="69" y="3"/>
                  <a:pt x="81" y="0"/>
                  <a:pt x="93" y="0"/>
                </a:cubicBezTo>
                <a:lnTo>
                  <a:pt x="10795" y="0"/>
                </a:lnTo>
                <a:cubicBezTo>
                  <a:pt x="10807" y="0"/>
                  <a:pt x="10819" y="3"/>
                  <a:pt x="10831" y="7"/>
                </a:cubicBezTo>
                <a:cubicBezTo>
                  <a:pt x="10842" y="12"/>
                  <a:pt x="10852" y="19"/>
                  <a:pt x="10861" y="27"/>
                </a:cubicBezTo>
                <a:cubicBezTo>
                  <a:pt x="10869" y="36"/>
                  <a:pt x="10876" y="46"/>
                  <a:pt x="10881" y="57"/>
                </a:cubicBezTo>
                <a:cubicBezTo>
                  <a:pt x="10886" y="69"/>
                  <a:pt x="10888" y="81"/>
                  <a:pt x="10888" y="94"/>
                </a:cubicBezTo>
                <a:lnTo>
                  <a:pt x="10888" y="1023"/>
                </a:lnTo>
                <a:cubicBezTo>
                  <a:pt x="10888" y="1035"/>
                  <a:pt x="10886" y="1047"/>
                  <a:pt x="10881" y="1058"/>
                </a:cubicBezTo>
                <a:cubicBezTo>
                  <a:pt x="10876" y="1069"/>
                  <a:pt x="10869" y="1079"/>
                  <a:pt x="10861" y="1088"/>
                </a:cubicBezTo>
                <a:cubicBezTo>
                  <a:pt x="10852" y="1097"/>
                  <a:pt x="10842" y="1104"/>
                  <a:pt x="10831" y="1108"/>
                </a:cubicBezTo>
                <a:cubicBezTo>
                  <a:pt x="10819" y="1113"/>
                  <a:pt x="10807" y="1115"/>
                  <a:pt x="10795" y="1115"/>
                </a:cubicBezTo>
                <a:lnTo>
                  <a:pt x="93" y="1115"/>
                </a:lnTo>
                <a:cubicBezTo>
                  <a:pt x="81" y="1115"/>
                  <a:pt x="69" y="1113"/>
                  <a:pt x="57" y="1108"/>
                </a:cubicBezTo>
                <a:cubicBezTo>
                  <a:pt x="46" y="1104"/>
                  <a:pt x="36" y="1097"/>
                  <a:pt x="27" y="1088"/>
                </a:cubicBezTo>
                <a:cubicBezTo>
                  <a:pt x="19" y="1079"/>
                  <a:pt x="12" y="1069"/>
                  <a:pt x="7" y="1058"/>
                </a:cubicBezTo>
                <a:cubicBezTo>
                  <a:pt x="2" y="1047"/>
                  <a:pt x="0" y="1035"/>
                  <a:pt x="0" y="1023"/>
                </a:cubicBezTo>
                <a:close/>
              </a:path>
            </a:pathLst>
          </a:custGeom>
          <a:solidFill>
            <a:srgbClr val="FF9900">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49" name="图片 248"/>
          <p:cNvPicPr/>
          <p:nvPr/>
        </p:nvPicPr>
        <p:blipFill>
          <a:blip r:embed="rId6"/>
          <a:stretch/>
        </p:blipFill>
        <p:spPr>
          <a:xfrm>
            <a:off x="6376320" y="1061280"/>
            <a:ext cx="200160" cy="200160"/>
          </a:xfrm>
          <a:prstGeom prst="rect">
            <a:avLst/>
          </a:prstGeom>
          <a:noFill/>
          <a:ln w="0">
            <a:noFill/>
          </a:ln>
        </p:spPr>
      </p:pic>
      <p:sp>
        <p:nvSpPr>
          <p:cNvPr id="250" name="文本框 249"/>
          <p:cNvSpPr txBox="1"/>
          <p:nvPr/>
        </p:nvSpPr>
        <p:spPr>
          <a:xfrm>
            <a:off x="1111320" y="4341600"/>
            <a:ext cx="1878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需与日程表、任务管理系统无缝对接</a:t>
            </a:r>
            <a:endParaRPr lang="en-US" sz="920" b="0" u="none" strike="noStrike">
              <a:solidFill>
                <a:srgbClr val="000000"/>
              </a:solidFill>
              <a:effectLst/>
              <a:uFillTx/>
              <a:latin typeface="Times New Roman"/>
            </a:endParaRPr>
          </a:p>
        </p:txBody>
      </p:sp>
      <p:sp>
        <p:nvSpPr>
          <p:cNvPr id="251" name="文本框 250"/>
          <p:cNvSpPr txBox="1"/>
          <p:nvPr/>
        </p:nvSpPr>
        <p:spPr>
          <a:xfrm>
            <a:off x="6640560" y="105084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sp>
        <p:nvSpPr>
          <p:cNvPr id="252" name="文本框 251"/>
          <p:cNvSpPr txBox="1"/>
          <p:nvPr/>
        </p:nvSpPr>
        <p:spPr>
          <a:xfrm>
            <a:off x="6710400" y="1043640"/>
            <a:ext cx="140904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场景适应性设计</a:t>
            </a:r>
            <a:endParaRPr lang="en-US" sz="1580" b="0" u="none" strike="noStrike">
              <a:solidFill>
                <a:srgbClr val="000000"/>
              </a:solidFill>
              <a:effectLst/>
              <a:uFillTx/>
              <a:latin typeface="Times New Roman"/>
            </a:endParaRPr>
          </a:p>
        </p:txBody>
      </p:sp>
      <p:sp>
        <p:nvSpPr>
          <p:cNvPr id="253" name="任意多边形: 形状 252"/>
          <p:cNvSpPr/>
          <p:nvPr/>
        </p:nvSpPr>
        <p:spPr>
          <a:xfrm>
            <a:off x="6509520" y="1905120"/>
            <a:ext cx="1772280" cy="769320"/>
          </a:xfrm>
          <a:custGeom>
            <a:avLst/>
            <a:gdLst/>
            <a:ahLst/>
            <a:cxnLst/>
            <a:rect l="0" t="0" r="r" b="b"/>
            <a:pathLst>
              <a:path w="4923" h="2137">
                <a:moveTo>
                  <a:pt x="0" y="2044"/>
                </a:moveTo>
                <a:lnTo>
                  <a:pt x="0" y="94"/>
                </a:lnTo>
                <a:cubicBezTo>
                  <a:pt x="0" y="82"/>
                  <a:pt x="3" y="70"/>
                  <a:pt x="8" y="58"/>
                </a:cubicBezTo>
                <a:cubicBezTo>
                  <a:pt x="12" y="47"/>
                  <a:pt x="19" y="36"/>
                  <a:pt x="28" y="27"/>
                </a:cubicBezTo>
                <a:cubicBezTo>
                  <a:pt x="36" y="19"/>
                  <a:pt x="46" y="12"/>
                  <a:pt x="58" y="7"/>
                </a:cubicBezTo>
                <a:cubicBezTo>
                  <a:pt x="69" y="2"/>
                  <a:pt x="81" y="0"/>
                  <a:pt x="93" y="0"/>
                </a:cubicBezTo>
                <a:lnTo>
                  <a:pt x="4830" y="0"/>
                </a:lnTo>
                <a:cubicBezTo>
                  <a:pt x="4842" y="0"/>
                  <a:pt x="4854" y="2"/>
                  <a:pt x="4865" y="7"/>
                </a:cubicBezTo>
                <a:cubicBezTo>
                  <a:pt x="4877" y="12"/>
                  <a:pt x="4887" y="19"/>
                  <a:pt x="4895" y="27"/>
                </a:cubicBezTo>
                <a:cubicBezTo>
                  <a:pt x="4904" y="36"/>
                  <a:pt x="4911" y="47"/>
                  <a:pt x="4916" y="58"/>
                </a:cubicBezTo>
                <a:cubicBezTo>
                  <a:pt x="4920" y="70"/>
                  <a:pt x="4923" y="82"/>
                  <a:pt x="4923" y="94"/>
                </a:cubicBezTo>
                <a:lnTo>
                  <a:pt x="4923" y="2044"/>
                </a:lnTo>
                <a:cubicBezTo>
                  <a:pt x="4923" y="2056"/>
                  <a:pt x="4920" y="2068"/>
                  <a:pt x="4916" y="2079"/>
                </a:cubicBezTo>
                <a:cubicBezTo>
                  <a:pt x="4911" y="2091"/>
                  <a:pt x="4904" y="2101"/>
                  <a:pt x="4895" y="2109"/>
                </a:cubicBezTo>
                <a:cubicBezTo>
                  <a:pt x="4887" y="2118"/>
                  <a:pt x="4877" y="2125"/>
                  <a:pt x="4865" y="2130"/>
                </a:cubicBezTo>
                <a:cubicBezTo>
                  <a:pt x="4854" y="2134"/>
                  <a:pt x="4842" y="2137"/>
                  <a:pt x="4830" y="2137"/>
                </a:cubicBezTo>
                <a:lnTo>
                  <a:pt x="93" y="2137"/>
                </a:lnTo>
                <a:cubicBezTo>
                  <a:pt x="81" y="2137"/>
                  <a:pt x="69" y="2134"/>
                  <a:pt x="58" y="2130"/>
                </a:cubicBezTo>
                <a:cubicBezTo>
                  <a:pt x="46" y="2125"/>
                  <a:pt x="36" y="2118"/>
                  <a:pt x="28" y="2109"/>
                </a:cubicBezTo>
                <a:cubicBezTo>
                  <a:pt x="19" y="2101"/>
                  <a:pt x="12" y="2091"/>
                  <a:pt x="8" y="2079"/>
                </a:cubicBezTo>
                <a:cubicBezTo>
                  <a:pt x="3" y="2068"/>
                  <a:pt x="0" y="2056"/>
                  <a:pt x="0" y="2044"/>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54" name="图片 253"/>
          <p:cNvPicPr/>
          <p:nvPr/>
        </p:nvPicPr>
        <p:blipFill>
          <a:blip r:embed="rId7"/>
          <a:stretch/>
        </p:blipFill>
        <p:spPr>
          <a:xfrm>
            <a:off x="6610320" y="2039040"/>
            <a:ext cx="150120" cy="150120"/>
          </a:xfrm>
          <a:prstGeom prst="rect">
            <a:avLst/>
          </a:prstGeom>
          <a:noFill/>
          <a:ln w="0">
            <a:noFill/>
          </a:ln>
        </p:spPr>
      </p:pic>
      <p:sp>
        <p:nvSpPr>
          <p:cNvPr id="255" name="文本框 254"/>
          <p:cNvSpPr txBox="1"/>
          <p:nvPr/>
        </p:nvSpPr>
        <p:spPr>
          <a:xfrm>
            <a:off x="6507000" y="1593360"/>
            <a:ext cx="120780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专业场景需求示例</a:t>
            </a:r>
            <a:endParaRPr lang="en-US" sz="1180" b="0" u="none" strike="noStrike">
              <a:solidFill>
                <a:srgbClr val="000000"/>
              </a:solidFill>
              <a:effectLst/>
              <a:uFillTx/>
              <a:latin typeface="Times New Roman"/>
            </a:endParaRPr>
          </a:p>
        </p:txBody>
      </p:sp>
      <p:sp>
        <p:nvSpPr>
          <p:cNvPr id="256" name="文本框 255"/>
          <p:cNvSpPr txBox="1"/>
          <p:nvPr/>
        </p:nvSpPr>
        <p:spPr>
          <a:xfrm>
            <a:off x="6607440" y="228564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客户服务</a:t>
            </a:r>
            <a:endParaRPr lang="en-US" sz="920" b="0" u="none" strike="noStrike">
              <a:solidFill>
                <a:srgbClr val="000000"/>
              </a:solidFill>
              <a:effectLst/>
              <a:uFillTx/>
              <a:latin typeface="Times New Roman"/>
            </a:endParaRPr>
          </a:p>
        </p:txBody>
      </p:sp>
      <p:sp>
        <p:nvSpPr>
          <p:cNvPr id="257" name="任意多边形: 形状 256"/>
          <p:cNvSpPr/>
          <p:nvPr/>
        </p:nvSpPr>
        <p:spPr>
          <a:xfrm>
            <a:off x="8381520" y="1905120"/>
            <a:ext cx="1780560" cy="769320"/>
          </a:xfrm>
          <a:custGeom>
            <a:avLst/>
            <a:gdLst/>
            <a:ahLst/>
            <a:cxnLst/>
            <a:rect l="0" t="0" r="r" b="b"/>
            <a:pathLst>
              <a:path w="4946" h="2137">
                <a:moveTo>
                  <a:pt x="0" y="2044"/>
                </a:moveTo>
                <a:lnTo>
                  <a:pt x="0" y="94"/>
                </a:lnTo>
                <a:cubicBezTo>
                  <a:pt x="0" y="82"/>
                  <a:pt x="3" y="70"/>
                  <a:pt x="7" y="58"/>
                </a:cubicBezTo>
                <a:cubicBezTo>
                  <a:pt x="12" y="47"/>
                  <a:pt x="19" y="36"/>
                  <a:pt x="27" y="27"/>
                </a:cubicBezTo>
                <a:cubicBezTo>
                  <a:pt x="36" y="19"/>
                  <a:pt x="46" y="12"/>
                  <a:pt x="58" y="7"/>
                </a:cubicBezTo>
                <a:cubicBezTo>
                  <a:pt x="69" y="2"/>
                  <a:pt x="81" y="0"/>
                  <a:pt x="93" y="0"/>
                </a:cubicBezTo>
                <a:lnTo>
                  <a:pt x="4853" y="0"/>
                </a:lnTo>
                <a:cubicBezTo>
                  <a:pt x="4865" y="0"/>
                  <a:pt x="4877" y="2"/>
                  <a:pt x="4888" y="7"/>
                </a:cubicBezTo>
                <a:cubicBezTo>
                  <a:pt x="4900" y="12"/>
                  <a:pt x="4910" y="19"/>
                  <a:pt x="4918" y="27"/>
                </a:cubicBezTo>
                <a:cubicBezTo>
                  <a:pt x="4927" y="36"/>
                  <a:pt x="4934" y="47"/>
                  <a:pt x="4939" y="58"/>
                </a:cubicBezTo>
                <a:cubicBezTo>
                  <a:pt x="4943" y="70"/>
                  <a:pt x="4946" y="82"/>
                  <a:pt x="4946" y="94"/>
                </a:cubicBezTo>
                <a:lnTo>
                  <a:pt x="4946" y="2044"/>
                </a:lnTo>
                <a:cubicBezTo>
                  <a:pt x="4946" y="2056"/>
                  <a:pt x="4943" y="2068"/>
                  <a:pt x="4939" y="2079"/>
                </a:cubicBezTo>
                <a:cubicBezTo>
                  <a:pt x="4934" y="2091"/>
                  <a:pt x="4927" y="2101"/>
                  <a:pt x="4918" y="2109"/>
                </a:cubicBezTo>
                <a:cubicBezTo>
                  <a:pt x="4910" y="2118"/>
                  <a:pt x="4900" y="2125"/>
                  <a:pt x="4888" y="2130"/>
                </a:cubicBezTo>
                <a:cubicBezTo>
                  <a:pt x="4877" y="2134"/>
                  <a:pt x="4865" y="2137"/>
                  <a:pt x="4853" y="2137"/>
                </a:cubicBezTo>
                <a:lnTo>
                  <a:pt x="93" y="2137"/>
                </a:lnTo>
                <a:cubicBezTo>
                  <a:pt x="81" y="2137"/>
                  <a:pt x="69" y="2134"/>
                  <a:pt x="58" y="2130"/>
                </a:cubicBezTo>
                <a:cubicBezTo>
                  <a:pt x="46" y="2125"/>
                  <a:pt x="36" y="2118"/>
                  <a:pt x="27" y="2109"/>
                </a:cubicBezTo>
                <a:cubicBezTo>
                  <a:pt x="19" y="2101"/>
                  <a:pt x="12" y="2091"/>
                  <a:pt x="7" y="2079"/>
                </a:cubicBezTo>
                <a:cubicBezTo>
                  <a:pt x="3" y="2068"/>
                  <a:pt x="0" y="2056"/>
                  <a:pt x="0" y="2044"/>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58" name="图片 257"/>
          <p:cNvPicPr/>
          <p:nvPr/>
        </p:nvPicPr>
        <p:blipFill>
          <a:blip r:embed="rId8"/>
          <a:stretch/>
        </p:blipFill>
        <p:spPr>
          <a:xfrm>
            <a:off x="8481960" y="2039040"/>
            <a:ext cx="150120" cy="150120"/>
          </a:xfrm>
          <a:prstGeom prst="rect">
            <a:avLst/>
          </a:prstGeom>
          <a:noFill/>
          <a:ln w="0">
            <a:noFill/>
          </a:ln>
        </p:spPr>
      </p:pic>
      <p:sp>
        <p:nvSpPr>
          <p:cNvPr id="259" name="文本框 258"/>
          <p:cNvSpPr txBox="1"/>
          <p:nvPr/>
        </p:nvSpPr>
        <p:spPr>
          <a:xfrm>
            <a:off x="6607440" y="2444040"/>
            <a:ext cx="11070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客户情感分析与自动回复</a:t>
            </a:r>
            <a:endParaRPr lang="en-US" sz="790" b="0" u="none" strike="noStrike">
              <a:solidFill>
                <a:srgbClr val="000000"/>
              </a:solidFill>
              <a:effectLst/>
              <a:uFillTx/>
              <a:latin typeface="Times New Roman"/>
            </a:endParaRPr>
          </a:p>
        </p:txBody>
      </p:sp>
      <p:sp>
        <p:nvSpPr>
          <p:cNvPr id="260" name="文本框 259"/>
          <p:cNvSpPr txBox="1"/>
          <p:nvPr/>
        </p:nvSpPr>
        <p:spPr>
          <a:xfrm>
            <a:off x="8484840" y="2285640"/>
            <a:ext cx="5875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销售与营销</a:t>
            </a:r>
            <a:endParaRPr lang="en-US" sz="920" b="0" u="none" strike="noStrike">
              <a:solidFill>
                <a:srgbClr val="000000"/>
              </a:solidFill>
              <a:effectLst/>
              <a:uFillTx/>
              <a:latin typeface="Times New Roman"/>
            </a:endParaRPr>
          </a:p>
        </p:txBody>
      </p:sp>
      <p:sp>
        <p:nvSpPr>
          <p:cNvPr id="261" name="任意多边形: 形状 260"/>
          <p:cNvSpPr/>
          <p:nvPr/>
        </p:nvSpPr>
        <p:spPr>
          <a:xfrm>
            <a:off x="6509520" y="2774160"/>
            <a:ext cx="1772280" cy="769320"/>
          </a:xfrm>
          <a:custGeom>
            <a:avLst/>
            <a:gdLst/>
            <a:ahLst/>
            <a:cxnLst/>
            <a:rect l="0" t="0" r="r" b="b"/>
            <a:pathLst>
              <a:path w="4923" h="2137">
                <a:moveTo>
                  <a:pt x="0" y="2044"/>
                </a:moveTo>
                <a:lnTo>
                  <a:pt x="0" y="93"/>
                </a:lnTo>
                <a:cubicBezTo>
                  <a:pt x="0" y="81"/>
                  <a:pt x="3" y="69"/>
                  <a:pt x="8" y="58"/>
                </a:cubicBezTo>
                <a:cubicBezTo>
                  <a:pt x="12" y="46"/>
                  <a:pt x="19" y="36"/>
                  <a:pt x="28" y="27"/>
                </a:cubicBezTo>
                <a:cubicBezTo>
                  <a:pt x="36" y="19"/>
                  <a:pt x="46" y="12"/>
                  <a:pt x="58" y="7"/>
                </a:cubicBezTo>
                <a:cubicBezTo>
                  <a:pt x="69" y="3"/>
                  <a:pt x="81" y="0"/>
                  <a:pt x="93" y="0"/>
                </a:cubicBezTo>
                <a:lnTo>
                  <a:pt x="4830" y="0"/>
                </a:lnTo>
                <a:cubicBezTo>
                  <a:pt x="4842" y="0"/>
                  <a:pt x="4854" y="3"/>
                  <a:pt x="4865" y="7"/>
                </a:cubicBezTo>
                <a:cubicBezTo>
                  <a:pt x="4877" y="12"/>
                  <a:pt x="4887" y="19"/>
                  <a:pt x="4895" y="27"/>
                </a:cubicBezTo>
                <a:cubicBezTo>
                  <a:pt x="4904" y="36"/>
                  <a:pt x="4911" y="46"/>
                  <a:pt x="4916" y="58"/>
                </a:cubicBezTo>
                <a:cubicBezTo>
                  <a:pt x="4920" y="69"/>
                  <a:pt x="4923" y="81"/>
                  <a:pt x="4923" y="93"/>
                </a:cubicBezTo>
                <a:lnTo>
                  <a:pt x="4923" y="2044"/>
                </a:lnTo>
                <a:cubicBezTo>
                  <a:pt x="4923" y="2056"/>
                  <a:pt x="4920" y="2068"/>
                  <a:pt x="4916" y="2080"/>
                </a:cubicBezTo>
                <a:cubicBezTo>
                  <a:pt x="4911" y="2091"/>
                  <a:pt x="4904" y="2101"/>
                  <a:pt x="4895" y="2110"/>
                </a:cubicBezTo>
                <a:cubicBezTo>
                  <a:pt x="4887" y="2118"/>
                  <a:pt x="4877" y="2125"/>
                  <a:pt x="4865" y="2130"/>
                </a:cubicBezTo>
                <a:cubicBezTo>
                  <a:pt x="4854" y="2134"/>
                  <a:pt x="4842" y="2137"/>
                  <a:pt x="4830" y="2137"/>
                </a:cubicBezTo>
                <a:lnTo>
                  <a:pt x="93" y="2137"/>
                </a:lnTo>
                <a:cubicBezTo>
                  <a:pt x="81" y="2137"/>
                  <a:pt x="69" y="2134"/>
                  <a:pt x="58" y="2130"/>
                </a:cubicBezTo>
                <a:cubicBezTo>
                  <a:pt x="46" y="2125"/>
                  <a:pt x="36" y="2118"/>
                  <a:pt x="28" y="2110"/>
                </a:cubicBezTo>
                <a:cubicBezTo>
                  <a:pt x="19" y="2101"/>
                  <a:pt x="12" y="2091"/>
                  <a:pt x="8" y="2080"/>
                </a:cubicBezTo>
                <a:cubicBezTo>
                  <a:pt x="3" y="2068"/>
                  <a:pt x="0" y="2056"/>
                  <a:pt x="0" y="2044"/>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62" name="图片 261"/>
          <p:cNvPicPr/>
          <p:nvPr/>
        </p:nvPicPr>
        <p:blipFill>
          <a:blip r:embed="rId9"/>
          <a:stretch/>
        </p:blipFill>
        <p:spPr>
          <a:xfrm>
            <a:off x="6610320" y="2908080"/>
            <a:ext cx="191880" cy="150120"/>
          </a:xfrm>
          <a:prstGeom prst="rect">
            <a:avLst/>
          </a:prstGeom>
          <a:noFill/>
          <a:ln w="0">
            <a:noFill/>
          </a:ln>
        </p:spPr>
      </p:pic>
      <p:sp>
        <p:nvSpPr>
          <p:cNvPr id="263" name="文本框 262"/>
          <p:cNvSpPr txBox="1"/>
          <p:nvPr/>
        </p:nvSpPr>
        <p:spPr>
          <a:xfrm>
            <a:off x="8484840" y="2444040"/>
            <a:ext cx="11070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潜在客户跟进与反馈分析</a:t>
            </a:r>
            <a:endParaRPr lang="en-US" sz="790" b="0" u="none" strike="noStrike">
              <a:solidFill>
                <a:srgbClr val="000000"/>
              </a:solidFill>
              <a:effectLst/>
              <a:uFillTx/>
              <a:latin typeface="Times New Roman"/>
            </a:endParaRPr>
          </a:p>
        </p:txBody>
      </p:sp>
      <p:sp>
        <p:nvSpPr>
          <p:cNvPr id="264" name="文本框 263"/>
          <p:cNvSpPr txBox="1"/>
          <p:nvPr/>
        </p:nvSpPr>
        <p:spPr>
          <a:xfrm>
            <a:off x="6607440" y="315468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教育教学</a:t>
            </a:r>
            <a:endParaRPr lang="en-US" sz="920" b="0" u="none" strike="noStrike">
              <a:solidFill>
                <a:srgbClr val="000000"/>
              </a:solidFill>
              <a:effectLst/>
              <a:uFillTx/>
              <a:latin typeface="Times New Roman"/>
            </a:endParaRPr>
          </a:p>
        </p:txBody>
      </p:sp>
      <p:sp>
        <p:nvSpPr>
          <p:cNvPr id="265" name="任意多边形: 形状 264"/>
          <p:cNvSpPr/>
          <p:nvPr/>
        </p:nvSpPr>
        <p:spPr>
          <a:xfrm>
            <a:off x="8381520" y="2774160"/>
            <a:ext cx="1780560" cy="769320"/>
          </a:xfrm>
          <a:custGeom>
            <a:avLst/>
            <a:gdLst/>
            <a:ahLst/>
            <a:cxnLst/>
            <a:rect l="0" t="0" r="r" b="b"/>
            <a:pathLst>
              <a:path w="4946" h="2137">
                <a:moveTo>
                  <a:pt x="0" y="2044"/>
                </a:moveTo>
                <a:lnTo>
                  <a:pt x="0" y="93"/>
                </a:lnTo>
                <a:cubicBezTo>
                  <a:pt x="0" y="81"/>
                  <a:pt x="3" y="69"/>
                  <a:pt x="7" y="58"/>
                </a:cubicBezTo>
                <a:cubicBezTo>
                  <a:pt x="12" y="46"/>
                  <a:pt x="19" y="36"/>
                  <a:pt x="27" y="27"/>
                </a:cubicBezTo>
                <a:cubicBezTo>
                  <a:pt x="36" y="19"/>
                  <a:pt x="46" y="12"/>
                  <a:pt x="58" y="7"/>
                </a:cubicBezTo>
                <a:cubicBezTo>
                  <a:pt x="69" y="3"/>
                  <a:pt x="81" y="0"/>
                  <a:pt x="93" y="0"/>
                </a:cubicBezTo>
                <a:lnTo>
                  <a:pt x="4853" y="0"/>
                </a:lnTo>
                <a:cubicBezTo>
                  <a:pt x="4865" y="0"/>
                  <a:pt x="4877" y="3"/>
                  <a:pt x="4888" y="7"/>
                </a:cubicBezTo>
                <a:cubicBezTo>
                  <a:pt x="4900" y="12"/>
                  <a:pt x="4910" y="19"/>
                  <a:pt x="4918" y="27"/>
                </a:cubicBezTo>
                <a:cubicBezTo>
                  <a:pt x="4927" y="36"/>
                  <a:pt x="4934" y="46"/>
                  <a:pt x="4939" y="58"/>
                </a:cubicBezTo>
                <a:cubicBezTo>
                  <a:pt x="4943" y="69"/>
                  <a:pt x="4946" y="81"/>
                  <a:pt x="4946" y="93"/>
                </a:cubicBezTo>
                <a:lnTo>
                  <a:pt x="4946" y="2044"/>
                </a:lnTo>
                <a:cubicBezTo>
                  <a:pt x="4946" y="2056"/>
                  <a:pt x="4943" y="2068"/>
                  <a:pt x="4939" y="2080"/>
                </a:cubicBezTo>
                <a:cubicBezTo>
                  <a:pt x="4934" y="2091"/>
                  <a:pt x="4927" y="2101"/>
                  <a:pt x="4918" y="2110"/>
                </a:cubicBezTo>
                <a:cubicBezTo>
                  <a:pt x="4910" y="2118"/>
                  <a:pt x="4900" y="2125"/>
                  <a:pt x="4888" y="2130"/>
                </a:cubicBezTo>
                <a:cubicBezTo>
                  <a:pt x="4877" y="2134"/>
                  <a:pt x="4865" y="2137"/>
                  <a:pt x="4853" y="2137"/>
                </a:cubicBezTo>
                <a:lnTo>
                  <a:pt x="93" y="2137"/>
                </a:lnTo>
                <a:cubicBezTo>
                  <a:pt x="81" y="2137"/>
                  <a:pt x="69" y="2134"/>
                  <a:pt x="58" y="2130"/>
                </a:cubicBezTo>
                <a:cubicBezTo>
                  <a:pt x="46" y="2125"/>
                  <a:pt x="36" y="2118"/>
                  <a:pt x="27" y="2110"/>
                </a:cubicBezTo>
                <a:cubicBezTo>
                  <a:pt x="19" y="2101"/>
                  <a:pt x="12" y="2091"/>
                  <a:pt x="7" y="2080"/>
                </a:cubicBezTo>
                <a:cubicBezTo>
                  <a:pt x="3" y="2068"/>
                  <a:pt x="0" y="2056"/>
                  <a:pt x="0" y="2044"/>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66" name="图片 265"/>
          <p:cNvPicPr/>
          <p:nvPr/>
        </p:nvPicPr>
        <p:blipFill>
          <a:blip r:embed="rId10"/>
          <a:stretch/>
        </p:blipFill>
        <p:spPr>
          <a:xfrm>
            <a:off x="8481960" y="2908080"/>
            <a:ext cx="116640" cy="150120"/>
          </a:xfrm>
          <a:prstGeom prst="rect">
            <a:avLst/>
          </a:prstGeom>
          <a:noFill/>
          <a:ln w="0">
            <a:noFill/>
          </a:ln>
        </p:spPr>
      </p:pic>
      <p:sp>
        <p:nvSpPr>
          <p:cNvPr id="267" name="文本框 266"/>
          <p:cNvSpPr txBox="1"/>
          <p:nvPr/>
        </p:nvSpPr>
        <p:spPr>
          <a:xfrm>
            <a:off x="6607440" y="3313080"/>
            <a:ext cx="9061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师生沟通与作业管理</a:t>
            </a:r>
            <a:endParaRPr lang="en-US" sz="790" b="0" u="none" strike="noStrike">
              <a:solidFill>
                <a:srgbClr val="000000"/>
              </a:solidFill>
              <a:effectLst/>
              <a:uFillTx/>
              <a:latin typeface="Times New Roman"/>
            </a:endParaRPr>
          </a:p>
        </p:txBody>
      </p:sp>
      <p:sp>
        <p:nvSpPr>
          <p:cNvPr id="268" name="文本框 267"/>
          <p:cNvSpPr txBox="1"/>
          <p:nvPr/>
        </p:nvSpPr>
        <p:spPr>
          <a:xfrm>
            <a:off x="8484840" y="315468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财务行政</a:t>
            </a:r>
            <a:endParaRPr lang="en-US" sz="920" b="0" u="none" strike="noStrike">
              <a:solidFill>
                <a:srgbClr val="000000"/>
              </a:solidFill>
              <a:effectLst/>
              <a:uFillTx/>
              <a:latin typeface="Times New Roman"/>
            </a:endParaRPr>
          </a:p>
        </p:txBody>
      </p:sp>
      <p:sp>
        <p:nvSpPr>
          <p:cNvPr id="269" name="文本框 268"/>
          <p:cNvSpPr txBox="1"/>
          <p:nvPr/>
        </p:nvSpPr>
        <p:spPr>
          <a:xfrm>
            <a:off x="8484840" y="3313080"/>
            <a:ext cx="10065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发票与报销自动化处理</a:t>
            </a:r>
            <a:endParaRPr lang="en-US" sz="790" b="0" u="none" strike="noStrike">
              <a:solidFill>
                <a:srgbClr val="000000"/>
              </a:solidFill>
              <a:effectLst/>
              <a:uFillTx/>
              <a:latin typeface="Times New Roman"/>
            </a:endParaRPr>
          </a:p>
        </p:txBody>
      </p:sp>
      <p:pic>
        <p:nvPicPr>
          <p:cNvPr id="270" name="图片 269"/>
          <p:cNvPicPr/>
          <p:nvPr/>
        </p:nvPicPr>
        <p:blipFill>
          <a:blip r:embed="rId11"/>
          <a:stretch/>
        </p:blipFill>
        <p:spPr>
          <a:xfrm>
            <a:off x="6476400" y="4303800"/>
            <a:ext cx="133200" cy="133200"/>
          </a:xfrm>
          <a:prstGeom prst="rect">
            <a:avLst/>
          </a:prstGeom>
          <a:noFill/>
          <a:ln w="0">
            <a:noFill/>
          </a:ln>
        </p:spPr>
      </p:pic>
      <p:sp>
        <p:nvSpPr>
          <p:cNvPr id="271" name="文本框 270"/>
          <p:cNvSpPr txBox="1"/>
          <p:nvPr/>
        </p:nvSpPr>
        <p:spPr>
          <a:xfrm>
            <a:off x="6373440" y="3866400"/>
            <a:ext cx="135864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适应性设计实施要点</a:t>
            </a:r>
            <a:endParaRPr lang="en-US" sz="1180" b="0" u="none" strike="noStrike">
              <a:solidFill>
                <a:srgbClr val="000000"/>
              </a:solidFill>
              <a:effectLst/>
              <a:uFillTx/>
              <a:latin typeface="Times New Roman"/>
            </a:endParaRPr>
          </a:p>
        </p:txBody>
      </p:sp>
      <p:pic>
        <p:nvPicPr>
          <p:cNvPr id="272" name="图片 271"/>
          <p:cNvPicPr/>
          <p:nvPr/>
        </p:nvPicPr>
        <p:blipFill>
          <a:blip r:embed="rId12"/>
          <a:stretch/>
        </p:blipFill>
        <p:spPr>
          <a:xfrm>
            <a:off x="6476400" y="4805280"/>
            <a:ext cx="100080" cy="133200"/>
          </a:xfrm>
          <a:prstGeom prst="rect">
            <a:avLst/>
          </a:prstGeom>
          <a:noFill/>
          <a:ln w="0">
            <a:noFill/>
          </a:ln>
        </p:spPr>
      </p:pic>
      <p:sp>
        <p:nvSpPr>
          <p:cNvPr id="273" name="文本框 272"/>
          <p:cNvSpPr txBox="1"/>
          <p:nvPr/>
        </p:nvSpPr>
        <p:spPr>
          <a:xfrm>
            <a:off x="6707520" y="4308120"/>
            <a:ext cx="22302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模块化设计：根据场景需求，将功能模块化</a:t>
            </a:r>
            <a:endParaRPr lang="en-US" sz="920" b="0" u="none" strike="noStrike">
              <a:solidFill>
                <a:srgbClr val="000000"/>
              </a:solidFill>
              <a:effectLst/>
              <a:uFillTx/>
              <a:latin typeface="Times New Roman"/>
            </a:endParaRPr>
          </a:p>
        </p:txBody>
      </p:sp>
      <p:sp>
        <p:nvSpPr>
          <p:cNvPr id="274" name="文本框 273"/>
          <p:cNvSpPr txBox="1"/>
          <p:nvPr/>
        </p:nvSpPr>
        <p:spPr>
          <a:xfrm>
            <a:off x="6674040" y="4813560"/>
            <a:ext cx="18648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API</a:t>
            </a:r>
            <a:endParaRPr lang="en-US" sz="920" b="0" u="none" strike="noStrike">
              <a:solidFill>
                <a:srgbClr val="000000"/>
              </a:solidFill>
              <a:effectLst/>
              <a:uFillTx/>
              <a:latin typeface="Times New Roman"/>
            </a:endParaRPr>
          </a:p>
        </p:txBody>
      </p:sp>
      <p:pic>
        <p:nvPicPr>
          <p:cNvPr id="275" name="图片 274"/>
          <p:cNvPicPr/>
          <p:nvPr/>
        </p:nvPicPr>
        <p:blipFill>
          <a:blip r:embed="rId13"/>
          <a:stretch/>
        </p:blipFill>
        <p:spPr>
          <a:xfrm>
            <a:off x="6476400" y="5306400"/>
            <a:ext cx="133200" cy="133200"/>
          </a:xfrm>
          <a:prstGeom prst="rect">
            <a:avLst/>
          </a:prstGeom>
          <a:noFill/>
          <a:ln w="0">
            <a:noFill/>
          </a:ln>
        </p:spPr>
      </p:pic>
      <p:sp>
        <p:nvSpPr>
          <p:cNvPr id="276" name="文本框 275"/>
          <p:cNvSpPr txBox="1"/>
          <p:nvPr/>
        </p:nvSpPr>
        <p:spPr>
          <a:xfrm>
            <a:off x="6859080" y="4809600"/>
            <a:ext cx="18781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集成与扩展：支持与第三方服务集成</a:t>
            </a:r>
            <a:endParaRPr lang="en-US" sz="920" b="0" u="none" strike="noStrike">
              <a:solidFill>
                <a:srgbClr val="000000"/>
              </a:solidFill>
              <a:effectLst/>
              <a:uFillTx/>
              <a:latin typeface="Times New Roman"/>
            </a:endParaRPr>
          </a:p>
        </p:txBody>
      </p:sp>
      <p:pic>
        <p:nvPicPr>
          <p:cNvPr id="277" name="图片 276"/>
          <p:cNvPicPr/>
          <p:nvPr/>
        </p:nvPicPr>
        <p:blipFill>
          <a:blip r:embed="rId14"/>
          <a:stretch/>
        </p:blipFill>
        <p:spPr>
          <a:xfrm>
            <a:off x="6476400" y="5807880"/>
            <a:ext cx="133200" cy="133200"/>
          </a:xfrm>
          <a:prstGeom prst="rect">
            <a:avLst/>
          </a:prstGeom>
          <a:noFill/>
          <a:ln w="0">
            <a:noFill/>
          </a:ln>
        </p:spPr>
      </p:pic>
      <p:sp>
        <p:nvSpPr>
          <p:cNvPr id="278" name="文本框 277"/>
          <p:cNvSpPr txBox="1"/>
          <p:nvPr/>
        </p:nvSpPr>
        <p:spPr>
          <a:xfrm>
            <a:off x="6707520" y="5310720"/>
            <a:ext cx="17611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自定义配置：提供灵活的配置选项</a:t>
            </a:r>
            <a:endParaRPr lang="en-US" sz="920" b="0" u="none" strike="noStrike">
              <a:solidFill>
                <a:srgbClr val="000000"/>
              </a:solidFill>
              <a:effectLst/>
              <a:uFillTx/>
              <a:latin typeface="Times New Roman"/>
            </a:endParaRPr>
          </a:p>
        </p:txBody>
      </p:sp>
      <p:sp>
        <p:nvSpPr>
          <p:cNvPr id="279" name="文本框 278"/>
          <p:cNvSpPr txBox="1"/>
          <p:nvPr/>
        </p:nvSpPr>
        <p:spPr>
          <a:xfrm>
            <a:off x="6707520" y="5812200"/>
            <a:ext cx="11743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隐私与合规保障：遵循</a:t>
            </a:r>
            <a:endParaRPr lang="en-US" sz="920" b="0" u="none" strike="noStrike">
              <a:solidFill>
                <a:srgbClr val="000000"/>
              </a:solidFill>
              <a:effectLst/>
              <a:uFillTx/>
              <a:latin typeface="Times New Roman"/>
            </a:endParaRPr>
          </a:p>
        </p:txBody>
      </p:sp>
      <p:sp>
        <p:nvSpPr>
          <p:cNvPr id="280" name="文本框 279"/>
          <p:cNvSpPr txBox="1"/>
          <p:nvPr/>
        </p:nvSpPr>
        <p:spPr>
          <a:xfrm>
            <a:off x="7877520" y="5816160"/>
            <a:ext cx="3344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GDPR</a:t>
            </a:r>
            <a:endParaRPr lang="en-US" sz="920" b="0" u="none" strike="noStrike">
              <a:solidFill>
                <a:srgbClr val="000000"/>
              </a:solidFill>
              <a:effectLst/>
              <a:uFillTx/>
              <a:latin typeface="Times New Roman"/>
            </a:endParaRPr>
          </a:p>
        </p:txBody>
      </p:sp>
      <p:pic>
        <p:nvPicPr>
          <p:cNvPr id="281" name="图片 280"/>
          <p:cNvPicPr/>
          <p:nvPr/>
        </p:nvPicPr>
        <p:blipFill>
          <a:blip r:embed="rId15"/>
          <a:stretch/>
        </p:blipFill>
        <p:spPr>
          <a:xfrm>
            <a:off x="6476400" y="6309360"/>
            <a:ext cx="133200" cy="133200"/>
          </a:xfrm>
          <a:prstGeom prst="rect">
            <a:avLst/>
          </a:prstGeom>
          <a:noFill/>
          <a:ln w="0">
            <a:noFill/>
          </a:ln>
        </p:spPr>
      </p:pic>
      <p:sp>
        <p:nvSpPr>
          <p:cNvPr id="282" name="文本框 281"/>
          <p:cNvSpPr txBox="1"/>
          <p:nvPr/>
        </p:nvSpPr>
        <p:spPr>
          <a:xfrm>
            <a:off x="8210160" y="5812200"/>
            <a:ext cx="8222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等数据保护法规</a:t>
            </a:r>
            <a:endParaRPr lang="en-US" sz="920" b="0" u="none" strike="noStrike">
              <a:solidFill>
                <a:srgbClr val="000000"/>
              </a:solidFill>
              <a:effectLst/>
              <a:uFillTx/>
              <a:latin typeface="Times New Roman"/>
            </a:endParaRPr>
          </a:p>
        </p:txBody>
      </p:sp>
      <p:sp>
        <p:nvSpPr>
          <p:cNvPr id="283" name="文本框 282"/>
          <p:cNvSpPr txBox="1"/>
          <p:nvPr/>
        </p:nvSpPr>
        <p:spPr>
          <a:xfrm>
            <a:off x="6707520" y="6313680"/>
            <a:ext cx="21128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实时学习与优化：通过用户反馈不断优化</a:t>
            </a:r>
            <a:endParaRPr lang="en-US" sz="920" b="0" u="none" strike="noStrike">
              <a:solidFill>
                <a:srgbClr val="000000"/>
              </a:solidFill>
              <a:effectLst/>
              <a:uFillTx/>
              <a:latin typeface="Times New Roman"/>
            </a:endParaRPr>
          </a:p>
        </p:txBody>
      </p:sp>
      <p:sp>
        <p:nvSpPr>
          <p:cNvPr id="284" name="文本框 283"/>
          <p:cNvSpPr txBox="1"/>
          <p:nvPr/>
        </p:nvSpPr>
        <p:spPr>
          <a:xfrm>
            <a:off x="3242520" y="6798240"/>
            <a:ext cx="4225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通过理解不同用户群体的需求并提供灵活配置，系统能够更好地适应各种复杂场景</a:t>
            </a:r>
            <a:endParaRPr lang="en-US" sz="920" b="0" u="none" strike="noStrike">
              <a:solidFill>
                <a:srgbClr val="000000"/>
              </a:solidFill>
              <a:effectLst/>
              <a:uFillTx/>
              <a:latin typeface="Times New Roman"/>
            </a:endParaRPr>
          </a:p>
        </p:txBody>
      </p:sp>
      <p:sp>
        <p:nvSpPr>
          <p:cNvPr id="285" name="文本框 284"/>
          <p:cNvSpPr txBox="1"/>
          <p:nvPr/>
        </p:nvSpPr>
        <p:spPr>
          <a:xfrm>
            <a:off x="10192320" y="7027920"/>
            <a:ext cx="338760" cy="136080"/>
          </a:xfrm>
          <a:prstGeom prst="rect">
            <a:avLst/>
          </a:prstGeom>
          <a:noFill/>
          <a:ln w="0">
            <a:noFill/>
          </a:ln>
        </p:spPr>
        <p:txBody>
          <a:bodyPr wrap="none" lIns="0" tIns="0" rIns="0" bIns="0" anchor="t">
            <a:spAutoFit/>
          </a:bodyPr>
          <a:lstStyle/>
          <a:p>
            <a:r>
              <a:rPr lang="en-US" sz="920" b="0" u="none" strike="noStrike">
                <a:solidFill>
                  <a:srgbClr val="CCCCCC"/>
                </a:solidFill>
                <a:effectLst/>
                <a:uFillTx/>
                <a:latin typeface="DejaVuSans"/>
                <a:ea typeface="DejaVuSans"/>
              </a:rPr>
              <a:t>4 / 16</a:t>
            </a:r>
            <a:endParaRPr lang="en-US" sz="920" b="0" u="none" strike="noStrike">
              <a:solidFill>
                <a:srgbClr val="000000"/>
              </a:solidFill>
              <a:effectLst/>
              <a:uFillTx/>
              <a:latin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任意多边形: 形状 285"/>
          <p:cNvSpPr/>
          <p:nvPr/>
        </p:nvSpPr>
        <p:spPr>
          <a:xfrm>
            <a:off x="0" y="0"/>
            <a:ext cx="10696680" cy="6017040"/>
          </a:xfrm>
          <a:custGeom>
            <a:avLst/>
            <a:gdLst/>
            <a:ahLst/>
            <a:cxnLst/>
            <a:rect l="0" t="0" r="r" b="b"/>
            <a:pathLst>
              <a:path w="29713" h="16714">
                <a:moveTo>
                  <a:pt x="0" y="0"/>
                </a:moveTo>
                <a:lnTo>
                  <a:pt x="29713" y="0"/>
                </a:lnTo>
                <a:lnTo>
                  <a:pt x="29713" y="16714"/>
                </a:lnTo>
                <a:lnTo>
                  <a:pt x="0" y="16714"/>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87" name="任意多边形: 形状 286"/>
          <p:cNvSpPr/>
          <p:nvPr/>
        </p:nvSpPr>
        <p:spPr>
          <a:xfrm>
            <a:off x="401040" y="1103040"/>
            <a:ext cx="9894600" cy="501480"/>
          </a:xfrm>
          <a:custGeom>
            <a:avLst/>
            <a:gdLst/>
            <a:ahLst/>
            <a:cxnLst/>
            <a:rect l="0" t="0" r="r" b="b"/>
            <a:pathLst>
              <a:path w="27485" h="1393">
                <a:moveTo>
                  <a:pt x="0" y="1208"/>
                </a:moveTo>
                <a:lnTo>
                  <a:pt x="0" y="185"/>
                </a:lnTo>
                <a:cubicBezTo>
                  <a:pt x="0" y="173"/>
                  <a:pt x="1" y="161"/>
                  <a:pt x="3" y="149"/>
                </a:cubicBezTo>
                <a:cubicBezTo>
                  <a:pt x="6" y="137"/>
                  <a:pt x="9" y="126"/>
                  <a:pt x="14" y="114"/>
                </a:cubicBezTo>
                <a:cubicBezTo>
                  <a:pt x="19"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27299" y="0"/>
                </a:lnTo>
                <a:cubicBezTo>
                  <a:pt x="27311" y="0"/>
                  <a:pt x="27324" y="1"/>
                  <a:pt x="27336" y="3"/>
                </a:cubicBezTo>
                <a:cubicBezTo>
                  <a:pt x="27347" y="6"/>
                  <a:pt x="27359" y="9"/>
                  <a:pt x="27370" y="14"/>
                </a:cubicBezTo>
                <a:cubicBezTo>
                  <a:pt x="27382" y="18"/>
                  <a:pt x="27392" y="24"/>
                  <a:pt x="27402" y="31"/>
                </a:cubicBezTo>
                <a:cubicBezTo>
                  <a:pt x="27413" y="38"/>
                  <a:pt x="27422" y="45"/>
                  <a:pt x="27431" y="54"/>
                </a:cubicBezTo>
                <a:cubicBezTo>
                  <a:pt x="27439" y="63"/>
                  <a:pt x="27447" y="72"/>
                  <a:pt x="27454" y="82"/>
                </a:cubicBezTo>
                <a:cubicBezTo>
                  <a:pt x="27460" y="92"/>
                  <a:pt x="27466" y="103"/>
                  <a:pt x="27471" y="114"/>
                </a:cubicBezTo>
                <a:cubicBezTo>
                  <a:pt x="27476" y="126"/>
                  <a:pt x="27479" y="137"/>
                  <a:pt x="27481" y="149"/>
                </a:cubicBezTo>
                <a:cubicBezTo>
                  <a:pt x="27484" y="161"/>
                  <a:pt x="27485" y="173"/>
                  <a:pt x="27485" y="185"/>
                </a:cubicBezTo>
                <a:lnTo>
                  <a:pt x="27485" y="1208"/>
                </a:lnTo>
                <a:cubicBezTo>
                  <a:pt x="27485" y="1220"/>
                  <a:pt x="27484" y="1232"/>
                  <a:pt x="27481" y="1244"/>
                </a:cubicBezTo>
                <a:cubicBezTo>
                  <a:pt x="27479" y="1256"/>
                  <a:pt x="27476" y="1268"/>
                  <a:pt x="27471" y="1279"/>
                </a:cubicBezTo>
                <a:cubicBezTo>
                  <a:pt x="27466" y="1290"/>
                  <a:pt x="27460" y="1301"/>
                  <a:pt x="27454" y="1311"/>
                </a:cubicBezTo>
                <a:cubicBezTo>
                  <a:pt x="27447" y="1321"/>
                  <a:pt x="27439" y="1330"/>
                  <a:pt x="27431" y="1339"/>
                </a:cubicBezTo>
                <a:cubicBezTo>
                  <a:pt x="27422" y="1348"/>
                  <a:pt x="27413" y="1355"/>
                  <a:pt x="27402" y="1362"/>
                </a:cubicBezTo>
                <a:cubicBezTo>
                  <a:pt x="27392" y="1369"/>
                  <a:pt x="27382" y="1375"/>
                  <a:pt x="27370" y="1379"/>
                </a:cubicBezTo>
                <a:cubicBezTo>
                  <a:pt x="27359" y="1384"/>
                  <a:pt x="27347" y="1387"/>
                  <a:pt x="27336" y="1390"/>
                </a:cubicBezTo>
                <a:cubicBezTo>
                  <a:pt x="27324" y="1392"/>
                  <a:pt x="27311" y="1393"/>
                  <a:pt x="27299" y="1393"/>
                </a:cubicBezTo>
                <a:lnTo>
                  <a:pt x="185" y="1393"/>
                </a:lnTo>
                <a:cubicBezTo>
                  <a:pt x="173" y="1393"/>
                  <a:pt x="161" y="1392"/>
                  <a:pt x="149" y="1390"/>
                </a:cubicBezTo>
                <a:cubicBezTo>
                  <a:pt x="137" y="1387"/>
                  <a:pt x="126" y="1384"/>
                  <a:pt x="114" y="1379"/>
                </a:cubicBezTo>
                <a:cubicBezTo>
                  <a:pt x="103" y="1375"/>
                  <a:pt x="92" y="1369"/>
                  <a:pt x="82" y="1362"/>
                </a:cubicBezTo>
                <a:cubicBezTo>
                  <a:pt x="72" y="1355"/>
                  <a:pt x="63" y="1348"/>
                  <a:pt x="54" y="1339"/>
                </a:cubicBezTo>
                <a:cubicBezTo>
                  <a:pt x="45" y="1330"/>
                  <a:pt x="38" y="1321"/>
                  <a:pt x="31" y="1311"/>
                </a:cubicBezTo>
                <a:cubicBezTo>
                  <a:pt x="24" y="1301"/>
                  <a:pt x="19" y="1290"/>
                  <a:pt x="14" y="1279"/>
                </a:cubicBezTo>
                <a:cubicBezTo>
                  <a:pt x="9" y="1268"/>
                  <a:pt x="6" y="1256"/>
                  <a:pt x="3" y="1244"/>
                </a:cubicBezTo>
                <a:cubicBezTo>
                  <a:pt x="1" y="1232"/>
                  <a:pt x="0" y="1220"/>
                  <a:pt x="0" y="1208"/>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88" name="文本框 287"/>
          <p:cNvSpPr txBox="1"/>
          <p:nvPr/>
        </p:nvSpPr>
        <p:spPr>
          <a:xfrm>
            <a:off x="401040" y="378720"/>
            <a:ext cx="36036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多任务邮件管理的技术架构</a:t>
            </a:r>
            <a:endParaRPr lang="en-US" sz="2370" b="0" u="none" strike="noStrike">
              <a:solidFill>
                <a:srgbClr val="000000"/>
              </a:solidFill>
              <a:effectLst/>
              <a:uFillTx/>
              <a:latin typeface="Times New Roman"/>
            </a:endParaRPr>
          </a:p>
        </p:txBody>
      </p:sp>
      <p:sp>
        <p:nvSpPr>
          <p:cNvPr id="289" name="任意多边形: 形状 288"/>
          <p:cNvSpPr/>
          <p:nvPr/>
        </p:nvSpPr>
        <p:spPr>
          <a:xfrm>
            <a:off x="401040" y="4746600"/>
            <a:ext cx="3209400" cy="869400"/>
          </a:xfrm>
          <a:custGeom>
            <a:avLst/>
            <a:gdLst/>
            <a:ahLst/>
            <a:cxnLst/>
            <a:rect l="0" t="0" r="r" b="b"/>
            <a:pathLst>
              <a:path w="8915" h="2415">
                <a:moveTo>
                  <a:pt x="0" y="2229"/>
                </a:moveTo>
                <a:lnTo>
                  <a:pt x="0" y="186"/>
                </a:lnTo>
                <a:cubicBezTo>
                  <a:pt x="0" y="174"/>
                  <a:pt x="1" y="162"/>
                  <a:pt x="3" y="150"/>
                </a:cubicBezTo>
                <a:cubicBezTo>
                  <a:pt x="6" y="138"/>
                  <a:pt x="9" y="126"/>
                  <a:pt x="14" y="115"/>
                </a:cubicBezTo>
                <a:cubicBezTo>
                  <a:pt x="19" y="104"/>
                  <a:pt x="24" y="93"/>
                  <a:pt x="31" y="82"/>
                </a:cubicBezTo>
                <a:cubicBezTo>
                  <a:pt x="38" y="72"/>
                  <a:pt x="45" y="63"/>
                  <a:pt x="54" y="54"/>
                </a:cubicBezTo>
                <a:cubicBezTo>
                  <a:pt x="63" y="45"/>
                  <a:pt x="72" y="38"/>
                  <a:pt x="82" y="31"/>
                </a:cubicBezTo>
                <a:cubicBezTo>
                  <a:pt x="92" y="24"/>
                  <a:pt x="103" y="18"/>
                  <a:pt x="114" y="14"/>
                </a:cubicBezTo>
                <a:cubicBezTo>
                  <a:pt x="126" y="9"/>
                  <a:pt x="137" y="5"/>
                  <a:pt x="149" y="3"/>
                </a:cubicBezTo>
                <a:cubicBezTo>
                  <a:pt x="161" y="1"/>
                  <a:pt x="173" y="0"/>
                  <a:pt x="185" y="0"/>
                </a:cubicBezTo>
                <a:lnTo>
                  <a:pt x="8729" y="0"/>
                </a:lnTo>
                <a:cubicBezTo>
                  <a:pt x="8741" y="0"/>
                  <a:pt x="8753" y="1"/>
                  <a:pt x="8765" y="3"/>
                </a:cubicBezTo>
                <a:cubicBezTo>
                  <a:pt x="8777" y="5"/>
                  <a:pt x="8789" y="9"/>
                  <a:pt x="8800" y="14"/>
                </a:cubicBezTo>
                <a:cubicBezTo>
                  <a:pt x="8811" y="18"/>
                  <a:pt x="8822" y="24"/>
                  <a:pt x="8832" y="31"/>
                </a:cubicBezTo>
                <a:cubicBezTo>
                  <a:pt x="8842" y="38"/>
                  <a:pt x="8852" y="45"/>
                  <a:pt x="8860" y="54"/>
                </a:cubicBezTo>
                <a:cubicBezTo>
                  <a:pt x="8869" y="63"/>
                  <a:pt x="8876" y="72"/>
                  <a:pt x="8883" y="82"/>
                </a:cubicBezTo>
                <a:cubicBezTo>
                  <a:pt x="8890" y="93"/>
                  <a:pt x="8896" y="104"/>
                  <a:pt x="8900" y="115"/>
                </a:cubicBezTo>
                <a:cubicBezTo>
                  <a:pt x="8905" y="126"/>
                  <a:pt x="8909" y="138"/>
                  <a:pt x="8911" y="150"/>
                </a:cubicBezTo>
                <a:cubicBezTo>
                  <a:pt x="8913" y="162"/>
                  <a:pt x="8915" y="174"/>
                  <a:pt x="8915" y="186"/>
                </a:cubicBezTo>
                <a:lnTo>
                  <a:pt x="8915" y="2229"/>
                </a:lnTo>
                <a:cubicBezTo>
                  <a:pt x="8915" y="2241"/>
                  <a:pt x="8913" y="2253"/>
                  <a:pt x="8911" y="2265"/>
                </a:cubicBezTo>
                <a:cubicBezTo>
                  <a:pt x="8909" y="2277"/>
                  <a:pt x="8905" y="2289"/>
                  <a:pt x="8900" y="2300"/>
                </a:cubicBezTo>
                <a:cubicBezTo>
                  <a:pt x="8896" y="2311"/>
                  <a:pt x="8890" y="2322"/>
                  <a:pt x="8883" y="2332"/>
                </a:cubicBezTo>
                <a:cubicBezTo>
                  <a:pt x="8876" y="2342"/>
                  <a:pt x="8869" y="2352"/>
                  <a:pt x="8860" y="2360"/>
                </a:cubicBezTo>
                <a:cubicBezTo>
                  <a:pt x="8852" y="2369"/>
                  <a:pt x="8842" y="2377"/>
                  <a:pt x="8832" y="2383"/>
                </a:cubicBezTo>
                <a:cubicBezTo>
                  <a:pt x="8822" y="2390"/>
                  <a:pt x="8811" y="2396"/>
                  <a:pt x="8800" y="2401"/>
                </a:cubicBezTo>
                <a:cubicBezTo>
                  <a:pt x="8789" y="2405"/>
                  <a:pt x="8777" y="2409"/>
                  <a:pt x="8765" y="2411"/>
                </a:cubicBezTo>
                <a:cubicBezTo>
                  <a:pt x="8753" y="2413"/>
                  <a:pt x="8741" y="2415"/>
                  <a:pt x="8729" y="2415"/>
                </a:cubicBezTo>
                <a:lnTo>
                  <a:pt x="185" y="2415"/>
                </a:lnTo>
                <a:cubicBezTo>
                  <a:pt x="173" y="2415"/>
                  <a:pt x="161" y="2413"/>
                  <a:pt x="149" y="2411"/>
                </a:cubicBezTo>
                <a:cubicBezTo>
                  <a:pt x="137" y="2409"/>
                  <a:pt x="126" y="2405"/>
                  <a:pt x="114" y="2401"/>
                </a:cubicBezTo>
                <a:cubicBezTo>
                  <a:pt x="103" y="2396"/>
                  <a:pt x="92" y="2390"/>
                  <a:pt x="82" y="2383"/>
                </a:cubicBezTo>
                <a:cubicBezTo>
                  <a:pt x="72" y="2377"/>
                  <a:pt x="63" y="2369"/>
                  <a:pt x="54" y="2360"/>
                </a:cubicBezTo>
                <a:cubicBezTo>
                  <a:pt x="45" y="2352"/>
                  <a:pt x="38" y="2342"/>
                  <a:pt x="31" y="2332"/>
                </a:cubicBezTo>
                <a:cubicBezTo>
                  <a:pt x="24" y="2322"/>
                  <a:pt x="19" y="2311"/>
                  <a:pt x="14" y="2300"/>
                </a:cubicBezTo>
                <a:cubicBezTo>
                  <a:pt x="9" y="2289"/>
                  <a:pt x="6" y="2277"/>
                  <a:pt x="3" y="2265"/>
                </a:cubicBezTo>
                <a:cubicBezTo>
                  <a:pt x="1" y="2253"/>
                  <a:pt x="0" y="2241"/>
                  <a:pt x="0" y="2229"/>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90" name="图片 289"/>
          <p:cNvPicPr/>
          <p:nvPr/>
        </p:nvPicPr>
        <p:blipFill>
          <a:blip r:embed="rId2"/>
          <a:stretch/>
        </p:blipFill>
        <p:spPr>
          <a:xfrm>
            <a:off x="534960" y="4880160"/>
            <a:ext cx="225360" cy="200160"/>
          </a:xfrm>
          <a:prstGeom prst="rect">
            <a:avLst/>
          </a:prstGeom>
          <a:noFill/>
          <a:ln w="0">
            <a:noFill/>
          </a:ln>
        </p:spPr>
      </p:pic>
      <p:sp>
        <p:nvSpPr>
          <p:cNvPr id="291" name="文本框 290"/>
          <p:cNvSpPr txBox="1"/>
          <p:nvPr/>
        </p:nvSpPr>
        <p:spPr>
          <a:xfrm>
            <a:off x="534960" y="1258920"/>
            <a:ext cx="7846200" cy="189360"/>
          </a:xfrm>
          <a:prstGeom prst="rect">
            <a:avLst/>
          </a:prstGeom>
          <a:noFill/>
          <a:ln w="0">
            <a:noFill/>
          </a:ln>
        </p:spPr>
        <p:txBody>
          <a:bodyPr wrap="none" lIns="0" tIns="0" rIns="0" bIns="0" anchor="t">
            <a:spAutoFit/>
          </a:bodyPr>
          <a:lstStyle/>
          <a:p>
            <a:r>
              <a:rPr lang="zh-CN" sz="1180" b="0" u="none" strike="noStrike">
                <a:solidFill>
                  <a:srgbClr val="D1D5DB"/>
                </a:solidFill>
                <a:effectLst/>
                <a:uFillTx/>
                <a:latin typeface="WenQuanYiZenHei"/>
                <a:ea typeface="WenQuanYiZenHei"/>
              </a:rPr>
              <a:t>邮件助手需要应对大量并发任务，如同步邮件、处理自动回复、分类存储等，稳定的技术架构是系统高效运行的基础。</a:t>
            </a:r>
            <a:endParaRPr lang="en-US" sz="1180" b="0" u="none" strike="noStrike">
              <a:solidFill>
                <a:srgbClr val="000000"/>
              </a:solidFill>
              <a:effectLst/>
              <a:uFillTx/>
              <a:latin typeface="Times New Roman"/>
            </a:endParaRPr>
          </a:p>
        </p:txBody>
      </p:sp>
      <p:sp>
        <p:nvSpPr>
          <p:cNvPr id="292" name="文本框 291"/>
          <p:cNvSpPr txBox="1"/>
          <p:nvPr/>
        </p:nvSpPr>
        <p:spPr>
          <a:xfrm>
            <a:off x="860760" y="489348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高效并发处理</a:t>
            </a:r>
            <a:endParaRPr lang="en-US" sz="1050" b="0" u="none" strike="noStrike">
              <a:solidFill>
                <a:srgbClr val="000000"/>
              </a:solidFill>
              <a:effectLst/>
              <a:uFillTx/>
              <a:latin typeface="Times New Roman"/>
            </a:endParaRPr>
          </a:p>
        </p:txBody>
      </p:sp>
      <p:sp>
        <p:nvSpPr>
          <p:cNvPr id="293" name="文本框 292"/>
          <p:cNvSpPr txBox="1"/>
          <p:nvPr/>
        </p:nvSpPr>
        <p:spPr>
          <a:xfrm>
            <a:off x="534960" y="5160240"/>
            <a:ext cx="29343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通过异步任务队列实现高并发邮件处理，提升系统响应速</a:t>
            </a:r>
            <a:endParaRPr lang="en-US" sz="920" b="0" u="none" strike="noStrike">
              <a:solidFill>
                <a:srgbClr val="000000"/>
              </a:solidFill>
              <a:effectLst/>
              <a:uFillTx/>
              <a:latin typeface="Times New Roman"/>
            </a:endParaRPr>
          </a:p>
        </p:txBody>
      </p:sp>
      <p:sp>
        <p:nvSpPr>
          <p:cNvPr id="294" name="任意多边形: 形状 293"/>
          <p:cNvSpPr/>
          <p:nvPr/>
        </p:nvSpPr>
        <p:spPr>
          <a:xfrm>
            <a:off x="3743640" y="4746600"/>
            <a:ext cx="3209400" cy="869400"/>
          </a:xfrm>
          <a:custGeom>
            <a:avLst/>
            <a:gdLst/>
            <a:ahLst/>
            <a:cxnLst/>
            <a:rect l="0" t="0" r="r" b="b"/>
            <a:pathLst>
              <a:path w="8915" h="2415">
                <a:moveTo>
                  <a:pt x="0" y="2229"/>
                </a:moveTo>
                <a:lnTo>
                  <a:pt x="0" y="186"/>
                </a:lnTo>
                <a:cubicBezTo>
                  <a:pt x="0" y="174"/>
                  <a:pt x="1" y="162"/>
                  <a:pt x="4" y="150"/>
                </a:cubicBezTo>
                <a:cubicBezTo>
                  <a:pt x="6" y="138"/>
                  <a:pt x="9" y="126"/>
                  <a:pt x="14" y="115"/>
                </a:cubicBezTo>
                <a:cubicBezTo>
                  <a:pt x="19" y="104"/>
                  <a:pt x="24" y="93"/>
                  <a:pt x="31" y="82"/>
                </a:cubicBezTo>
                <a:cubicBezTo>
                  <a:pt x="38" y="72"/>
                  <a:pt x="46" y="63"/>
                  <a:pt x="54" y="54"/>
                </a:cubicBezTo>
                <a:cubicBezTo>
                  <a:pt x="63" y="45"/>
                  <a:pt x="72" y="38"/>
                  <a:pt x="82" y="31"/>
                </a:cubicBezTo>
                <a:cubicBezTo>
                  <a:pt x="93" y="24"/>
                  <a:pt x="103" y="18"/>
                  <a:pt x="115" y="14"/>
                </a:cubicBezTo>
                <a:cubicBezTo>
                  <a:pt x="126" y="9"/>
                  <a:pt x="137" y="5"/>
                  <a:pt x="149" y="3"/>
                </a:cubicBezTo>
                <a:cubicBezTo>
                  <a:pt x="161" y="1"/>
                  <a:pt x="173" y="0"/>
                  <a:pt x="186" y="0"/>
                </a:cubicBezTo>
                <a:lnTo>
                  <a:pt x="8729" y="0"/>
                </a:lnTo>
                <a:cubicBezTo>
                  <a:pt x="8741" y="0"/>
                  <a:pt x="8753" y="1"/>
                  <a:pt x="8765" y="3"/>
                </a:cubicBezTo>
                <a:cubicBezTo>
                  <a:pt x="8777" y="5"/>
                  <a:pt x="8789" y="9"/>
                  <a:pt x="8800" y="14"/>
                </a:cubicBezTo>
                <a:cubicBezTo>
                  <a:pt x="8811" y="18"/>
                  <a:pt x="8822" y="24"/>
                  <a:pt x="8832" y="31"/>
                </a:cubicBezTo>
                <a:cubicBezTo>
                  <a:pt x="8842" y="38"/>
                  <a:pt x="8852" y="45"/>
                  <a:pt x="8860" y="54"/>
                </a:cubicBezTo>
                <a:cubicBezTo>
                  <a:pt x="8869" y="63"/>
                  <a:pt x="8877" y="72"/>
                  <a:pt x="8883" y="82"/>
                </a:cubicBezTo>
                <a:cubicBezTo>
                  <a:pt x="8890" y="93"/>
                  <a:pt x="8896" y="104"/>
                  <a:pt x="8901" y="115"/>
                </a:cubicBezTo>
                <a:cubicBezTo>
                  <a:pt x="8905" y="126"/>
                  <a:pt x="8909" y="138"/>
                  <a:pt x="8911" y="150"/>
                </a:cubicBezTo>
                <a:cubicBezTo>
                  <a:pt x="8914" y="162"/>
                  <a:pt x="8915" y="174"/>
                  <a:pt x="8915" y="186"/>
                </a:cubicBezTo>
                <a:lnTo>
                  <a:pt x="8915" y="2229"/>
                </a:lnTo>
                <a:cubicBezTo>
                  <a:pt x="8915" y="2241"/>
                  <a:pt x="8914" y="2253"/>
                  <a:pt x="8911" y="2265"/>
                </a:cubicBezTo>
                <a:cubicBezTo>
                  <a:pt x="8909" y="2277"/>
                  <a:pt x="8905" y="2289"/>
                  <a:pt x="8901" y="2300"/>
                </a:cubicBezTo>
                <a:cubicBezTo>
                  <a:pt x="8896" y="2311"/>
                  <a:pt x="8890" y="2322"/>
                  <a:pt x="8883" y="2332"/>
                </a:cubicBezTo>
                <a:cubicBezTo>
                  <a:pt x="8877" y="2342"/>
                  <a:pt x="8869" y="2352"/>
                  <a:pt x="8860" y="2360"/>
                </a:cubicBezTo>
                <a:cubicBezTo>
                  <a:pt x="8852" y="2369"/>
                  <a:pt x="8842" y="2377"/>
                  <a:pt x="8832" y="2383"/>
                </a:cubicBezTo>
                <a:cubicBezTo>
                  <a:pt x="8822" y="2390"/>
                  <a:pt x="8811" y="2396"/>
                  <a:pt x="8800" y="2401"/>
                </a:cubicBezTo>
                <a:cubicBezTo>
                  <a:pt x="8789" y="2405"/>
                  <a:pt x="8777" y="2409"/>
                  <a:pt x="8765" y="2411"/>
                </a:cubicBezTo>
                <a:cubicBezTo>
                  <a:pt x="8753" y="2413"/>
                  <a:pt x="8741" y="2415"/>
                  <a:pt x="8729" y="2415"/>
                </a:cubicBezTo>
                <a:lnTo>
                  <a:pt x="186" y="2415"/>
                </a:lnTo>
                <a:cubicBezTo>
                  <a:pt x="173" y="2415"/>
                  <a:pt x="161" y="2413"/>
                  <a:pt x="149" y="2411"/>
                </a:cubicBezTo>
                <a:cubicBezTo>
                  <a:pt x="137" y="2409"/>
                  <a:pt x="126" y="2405"/>
                  <a:pt x="115" y="2401"/>
                </a:cubicBezTo>
                <a:cubicBezTo>
                  <a:pt x="103" y="2396"/>
                  <a:pt x="93" y="2390"/>
                  <a:pt x="82" y="2383"/>
                </a:cubicBezTo>
                <a:cubicBezTo>
                  <a:pt x="72" y="2377"/>
                  <a:pt x="63" y="2369"/>
                  <a:pt x="54" y="2360"/>
                </a:cubicBezTo>
                <a:cubicBezTo>
                  <a:pt x="46" y="2352"/>
                  <a:pt x="38" y="2342"/>
                  <a:pt x="31" y="2332"/>
                </a:cubicBezTo>
                <a:cubicBezTo>
                  <a:pt x="24" y="2322"/>
                  <a:pt x="19" y="2311"/>
                  <a:pt x="14" y="2300"/>
                </a:cubicBezTo>
                <a:cubicBezTo>
                  <a:pt x="9" y="2289"/>
                  <a:pt x="6" y="2277"/>
                  <a:pt x="4" y="2265"/>
                </a:cubicBezTo>
                <a:cubicBezTo>
                  <a:pt x="1" y="2253"/>
                  <a:pt x="0" y="2241"/>
                  <a:pt x="0" y="2229"/>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95" name="图片 294"/>
          <p:cNvPicPr/>
          <p:nvPr/>
        </p:nvPicPr>
        <p:blipFill>
          <a:blip r:embed="rId3"/>
          <a:stretch/>
        </p:blipFill>
        <p:spPr>
          <a:xfrm>
            <a:off x="3877560" y="4880160"/>
            <a:ext cx="200160" cy="200160"/>
          </a:xfrm>
          <a:prstGeom prst="rect">
            <a:avLst/>
          </a:prstGeom>
          <a:noFill/>
          <a:ln w="0">
            <a:noFill/>
          </a:ln>
        </p:spPr>
      </p:pic>
      <p:sp>
        <p:nvSpPr>
          <p:cNvPr id="296" name="文本框 295"/>
          <p:cNvSpPr txBox="1"/>
          <p:nvPr/>
        </p:nvSpPr>
        <p:spPr>
          <a:xfrm>
            <a:off x="534960" y="532764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度</a:t>
            </a:r>
            <a:endParaRPr lang="en-US" sz="920" b="0" u="none" strike="noStrike">
              <a:solidFill>
                <a:srgbClr val="000000"/>
              </a:solidFill>
              <a:effectLst/>
              <a:uFillTx/>
              <a:latin typeface="Times New Roman"/>
            </a:endParaRPr>
          </a:p>
        </p:txBody>
      </p:sp>
      <p:sp>
        <p:nvSpPr>
          <p:cNvPr id="297" name="文本框 296"/>
          <p:cNvSpPr txBox="1"/>
          <p:nvPr/>
        </p:nvSpPr>
        <p:spPr>
          <a:xfrm>
            <a:off x="4178520" y="489348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模块化设计</a:t>
            </a:r>
            <a:endParaRPr lang="en-US" sz="1050" b="0" u="none" strike="noStrike">
              <a:solidFill>
                <a:srgbClr val="000000"/>
              </a:solidFill>
              <a:effectLst/>
              <a:uFillTx/>
              <a:latin typeface="Times New Roman"/>
            </a:endParaRPr>
          </a:p>
        </p:txBody>
      </p:sp>
      <p:sp>
        <p:nvSpPr>
          <p:cNvPr id="298" name="文本框 297"/>
          <p:cNvSpPr txBox="1"/>
          <p:nvPr/>
        </p:nvSpPr>
        <p:spPr>
          <a:xfrm>
            <a:off x="3877560" y="5160240"/>
            <a:ext cx="29343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各组件独立运行，降低系统耦合度，提高可维护性和可扩</a:t>
            </a:r>
            <a:endParaRPr lang="en-US" sz="920" b="0" u="none" strike="noStrike">
              <a:solidFill>
                <a:srgbClr val="000000"/>
              </a:solidFill>
              <a:effectLst/>
              <a:uFillTx/>
              <a:latin typeface="Times New Roman"/>
            </a:endParaRPr>
          </a:p>
        </p:txBody>
      </p:sp>
      <p:sp>
        <p:nvSpPr>
          <p:cNvPr id="299" name="任意多边形: 形状 298"/>
          <p:cNvSpPr/>
          <p:nvPr/>
        </p:nvSpPr>
        <p:spPr>
          <a:xfrm>
            <a:off x="7086240" y="4746600"/>
            <a:ext cx="3209400" cy="869400"/>
          </a:xfrm>
          <a:custGeom>
            <a:avLst/>
            <a:gdLst/>
            <a:ahLst/>
            <a:cxnLst/>
            <a:rect l="0" t="0" r="r" b="b"/>
            <a:pathLst>
              <a:path w="8915" h="2415">
                <a:moveTo>
                  <a:pt x="0" y="2229"/>
                </a:moveTo>
                <a:lnTo>
                  <a:pt x="0" y="186"/>
                </a:lnTo>
                <a:cubicBezTo>
                  <a:pt x="0" y="174"/>
                  <a:pt x="1" y="162"/>
                  <a:pt x="4" y="150"/>
                </a:cubicBezTo>
                <a:cubicBezTo>
                  <a:pt x="6" y="138"/>
                  <a:pt x="10" y="126"/>
                  <a:pt x="14" y="115"/>
                </a:cubicBezTo>
                <a:cubicBezTo>
                  <a:pt x="19" y="104"/>
                  <a:pt x="25" y="93"/>
                  <a:pt x="31" y="82"/>
                </a:cubicBezTo>
                <a:cubicBezTo>
                  <a:pt x="38" y="72"/>
                  <a:pt x="46" y="63"/>
                  <a:pt x="55" y="54"/>
                </a:cubicBezTo>
                <a:cubicBezTo>
                  <a:pt x="63" y="45"/>
                  <a:pt x="73" y="38"/>
                  <a:pt x="83" y="31"/>
                </a:cubicBezTo>
                <a:cubicBezTo>
                  <a:pt x="93" y="24"/>
                  <a:pt x="104" y="18"/>
                  <a:pt x="115" y="14"/>
                </a:cubicBezTo>
                <a:cubicBezTo>
                  <a:pt x="126" y="9"/>
                  <a:pt x="138" y="5"/>
                  <a:pt x="150" y="3"/>
                </a:cubicBezTo>
                <a:cubicBezTo>
                  <a:pt x="162" y="1"/>
                  <a:pt x="174" y="0"/>
                  <a:pt x="186" y="0"/>
                </a:cubicBezTo>
                <a:lnTo>
                  <a:pt x="8729" y="0"/>
                </a:lnTo>
                <a:cubicBezTo>
                  <a:pt x="8741" y="0"/>
                  <a:pt x="8754" y="1"/>
                  <a:pt x="8766" y="3"/>
                </a:cubicBezTo>
                <a:cubicBezTo>
                  <a:pt x="8777" y="5"/>
                  <a:pt x="8789" y="9"/>
                  <a:pt x="8800" y="14"/>
                </a:cubicBezTo>
                <a:cubicBezTo>
                  <a:pt x="8812" y="18"/>
                  <a:pt x="8822" y="24"/>
                  <a:pt x="8832" y="31"/>
                </a:cubicBezTo>
                <a:cubicBezTo>
                  <a:pt x="8843" y="38"/>
                  <a:pt x="8852" y="45"/>
                  <a:pt x="8861" y="54"/>
                </a:cubicBezTo>
                <a:cubicBezTo>
                  <a:pt x="8869" y="63"/>
                  <a:pt x="8877" y="72"/>
                  <a:pt x="8884" y="82"/>
                </a:cubicBezTo>
                <a:cubicBezTo>
                  <a:pt x="8890" y="93"/>
                  <a:pt x="8896" y="104"/>
                  <a:pt x="8901" y="115"/>
                </a:cubicBezTo>
                <a:cubicBezTo>
                  <a:pt x="8906" y="126"/>
                  <a:pt x="8909" y="138"/>
                  <a:pt x="8911" y="150"/>
                </a:cubicBezTo>
                <a:cubicBezTo>
                  <a:pt x="8914" y="162"/>
                  <a:pt x="8915" y="174"/>
                  <a:pt x="8915" y="186"/>
                </a:cubicBezTo>
                <a:lnTo>
                  <a:pt x="8915" y="2229"/>
                </a:lnTo>
                <a:cubicBezTo>
                  <a:pt x="8915" y="2241"/>
                  <a:pt x="8914" y="2253"/>
                  <a:pt x="8911" y="2265"/>
                </a:cubicBezTo>
                <a:cubicBezTo>
                  <a:pt x="8909" y="2277"/>
                  <a:pt x="8906" y="2289"/>
                  <a:pt x="8901" y="2300"/>
                </a:cubicBezTo>
                <a:cubicBezTo>
                  <a:pt x="8896" y="2311"/>
                  <a:pt x="8890" y="2322"/>
                  <a:pt x="8884" y="2332"/>
                </a:cubicBezTo>
                <a:cubicBezTo>
                  <a:pt x="8877" y="2342"/>
                  <a:pt x="8869" y="2352"/>
                  <a:pt x="8861" y="2360"/>
                </a:cubicBezTo>
                <a:cubicBezTo>
                  <a:pt x="8852" y="2369"/>
                  <a:pt x="8843" y="2377"/>
                  <a:pt x="8832" y="2383"/>
                </a:cubicBezTo>
                <a:cubicBezTo>
                  <a:pt x="8822" y="2390"/>
                  <a:pt x="8812" y="2396"/>
                  <a:pt x="8800" y="2401"/>
                </a:cubicBezTo>
                <a:cubicBezTo>
                  <a:pt x="8789" y="2405"/>
                  <a:pt x="8777" y="2409"/>
                  <a:pt x="8766" y="2411"/>
                </a:cubicBezTo>
                <a:cubicBezTo>
                  <a:pt x="8754" y="2413"/>
                  <a:pt x="8741" y="2415"/>
                  <a:pt x="8729" y="2415"/>
                </a:cubicBezTo>
                <a:lnTo>
                  <a:pt x="186" y="2415"/>
                </a:lnTo>
                <a:cubicBezTo>
                  <a:pt x="174" y="2415"/>
                  <a:pt x="162" y="2413"/>
                  <a:pt x="150" y="2411"/>
                </a:cubicBezTo>
                <a:cubicBezTo>
                  <a:pt x="138" y="2409"/>
                  <a:pt x="126" y="2405"/>
                  <a:pt x="115" y="2401"/>
                </a:cubicBezTo>
                <a:cubicBezTo>
                  <a:pt x="104" y="2396"/>
                  <a:pt x="93" y="2390"/>
                  <a:pt x="83" y="2383"/>
                </a:cubicBezTo>
                <a:cubicBezTo>
                  <a:pt x="73" y="2377"/>
                  <a:pt x="63" y="2369"/>
                  <a:pt x="55" y="2360"/>
                </a:cubicBezTo>
                <a:cubicBezTo>
                  <a:pt x="46" y="2352"/>
                  <a:pt x="38" y="2342"/>
                  <a:pt x="31" y="2332"/>
                </a:cubicBezTo>
                <a:cubicBezTo>
                  <a:pt x="25" y="2322"/>
                  <a:pt x="19" y="2311"/>
                  <a:pt x="14" y="2300"/>
                </a:cubicBezTo>
                <a:cubicBezTo>
                  <a:pt x="10" y="2289"/>
                  <a:pt x="6" y="2277"/>
                  <a:pt x="4" y="2265"/>
                </a:cubicBezTo>
                <a:cubicBezTo>
                  <a:pt x="1" y="2253"/>
                  <a:pt x="0" y="2241"/>
                  <a:pt x="0" y="2229"/>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00" name="图片 299"/>
          <p:cNvPicPr/>
          <p:nvPr/>
        </p:nvPicPr>
        <p:blipFill>
          <a:blip r:embed="rId4"/>
          <a:stretch/>
        </p:blipFill>
        <p:spPr>
          <a:xfrm>
            <a:off x="7220160" y="4880160"/>
            <a:ext cx="200160" cy="200160"/>
          </a:xfrm>
          <a:prstGeom prst="rect">
            <a:avLst/>
          </a:prstGeom>
          <a:noFill/>
          <a:ln w="0">
            <a:noFill/>
          </a:ln>
        </p:spPr>
      </p:pic>
      <p:sp>
        <p:nvSpPr>
          <p:cNvPr id="301" name="文本框 300"/>
          <p:cNvSpPr txBox="1"/>
          <p:nvPr/>
        </p:nvSpPr>
        <p:spPr>
          <a:xfrm>
            <a:off x="3877560" y="532764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展性</a:t>
            </a:r>
            <a:endParaRPr lang="en-US" sz="920" b="0" u="none" strike="noStrike">
              <a:solidFill>
                <a:srgbClr val="000000"/>
              </a:solidFill>
              <a:effectLst/>
              <a:uFillTx/>
              <a:latin typeface="Times New Roman"/>
            </a:endParaRPr>
          </a:p>
        </p:txBody>
      </p:sp>
      <p:sp>
        <p:nvSpPr>
          <p:cNvPr id="302" name="文本框 301"/>
          <p:cNvSpPr txBox="1"/>
          <p:nvPr/>
        </p:nvSpPr>
        <p:spPr>
          <a:xfrm>
            <a:off x="7521120" y="489348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稳定与容错</a:t>
            </a:r>
            <a:endParaRPr lang="en-US" sz="1050" b="0" u="none" strike="noStrike">
              <a:solidFill>
                <a:srgbClr val="000000"/>
              </a:solidFill>
              <a:effectLst/>
              <a:uFillTx/>
              <a:latin typeface="Times New Roman"/>
            </a:endParaRPr>
          </a:p>
        </p:txBody>
      </p:sp>
      <p:sp>
        <p:nvSpPr>
          <p:cNvPr id="303" name="任意多边形: 形状 302"/>
          <p:cNvSpPr/>
          <p:nvPr/>
        </p:nvSpPr>
        <p:spPr>
          <a:xfrm>
            <a:off x="3760200" y="1871640"/>
            <a:ext cx="2006280" cy="1003320"/>
          </a:xfrm>
          <a:custGeom>
            <a:avLst/>
            <a:gdLst/>
            <a:ahLst/>
            <a:cxnLst/>
            <a:rect l="0" t="0" r="r" b="b"/>
            <a:pathLst>
              <a:path w="5573" h="2787">
                <a:moveTo>
                  <a:pt x="15" y="115"/>
                </a:moveTo>
                <a:cubicBezTo>
                  <a:pt x="24" y="92"/>
                  <a:pt x="37" y="72"/>
                  <a:pt x="55" y="55"/>
                </a:cubicBezTo>
                <a:cubicBezTo>
                  <a:pt x="72" y="37"/>
                  <a:pt x="92" y="24"/>
                  <a:pt x="115" y="14"/>
                </a:cubicBezTo>
                <a:cubicBezTo>
                  <a:pt x="138" y="5"/>
                  <a:pt x="161" y="0"/>
                  <a:pt x="186" y="0"/>
                </a:cubicBezTo>
                <a:lnTo>
                  <a:pt x="5387" y="0"/>
                </a:lnTo>
                <a:cubicBezTo>
                  <a:pt x="5411" y="0"/>
                  <a:pt x="5435" y="5"/>
                  <a:pt x="5458" y="14"/>
                </a:cubicBezTo>
                <a:cubicBezTo>
                  <a:pt x="5481" y="24"/>
                  <a:pt x="5501" y="37"/>
                  <a:pt x="5518" y="55"/>
                </a:cubicBezTo>
                <a:cubicBezTo>
                  <a:pt x="5536" y="72"/>
                  <a:pt x="5549" y="92"/>
                  <a:pt x="5558" y="115"/>
                </a:cubicBezTo>
                <a:cubicBezTo>
                  <a:pt x="5568" y="138"/>
                  <a:pt x="5573" y="161"/>
                  <a:pt x="5573" y="186"/>
                </a:cubicBezTo>
                <a:lnTo>
                  <a:pt x="5573" y="2601"/>
                </a:lnTo>
                <a:cubicBezTo>
                  <a:pt x="5573" y="2626"/>
                  <a:pt x="5568" y="2649"/>
                  <a:pt x="5558" y="2672"/>
                </a:cubicBezTo>
                <a:cubicBezTo>
                  <a:pt x="5549" y="2695"/>
                  <a:pt x="5536" y="2715"/>
                  <a:pt x="5518" y="2732"/>
                </a:cubicBezTo>
                <a:cubicBezTo>
                  <a:pt x="5501" y="2750"/>
                  <a:pt x="5481" y="2763"/>
                  <a:pt x="5458" y="2773"/>
                </a:cubicBezTo>
                <a:cubicBezTo>
                  <a:pt x="5435" y="2782"/>
                  <a:pt x="5411" y="2787"/>
                  <a:pt x="5387" y="2787"/>
                </a:cubicBezTo>
                <a:lnTo>
                  <a:pt x="186" y="2787"/>
                </a:lnTo>
                <a:cubicBezTo>
                  <a:pt x="161" y="2787"/>
                  <a:pt x="138" y="2782"/>
                  <a:pt x="115" y="2773"/>
                </a:cubicBezTo>
                <a:cubicBezTo>
                  <a:pt x="92" y="2763"/>
                  <a:pt x="72" y="2750"/>
                  <a:pt x="55" y="2732"/>
                </a:cubicBezTo>
                <a:cubicBezTo>
                  <a:pt x="37" y="2715"/>
                  <a:pt x="24" y="2695"/>
                  <a:pt x="15" y="2672"/>
                </a:cubicBezTo>
                <a:cubicBezTo>
                  <a:pt x="5" y="2649"/>
                  <a:pt x="0" y="2626"/>
                  <a:pt x="0" y="2601"/>
                </a:cubicBezTo>
                <a:lnTo>
                  <a:pt x="0" y="186"/>
                </a:lnTo>
                <a:cubicBezTo>
                  <a:pt x="0" y="161"/>
                  <a:pt x="5" y="138"/>
                  <a:pt x="15" y="11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04" name="任意多边形: 形状 303"/>
          <p:cNvSpPr/>
          <p:nvPr/>
        </p:nvSpPr>
        <p:spPr>
          <a:xfrm>
            <a:off x="3760200" y="1871640"/>
            <a:ext cx="2006280" cy="1003320"/>
          </a:xfrm>
          <a:custGeom>
            <a:avLst/>
            <a:gdLst/>
            <a:ahLst/>
            <a:cxnLst/>
            <a:rect l="0" t="0" r="r" b="b"/>
            <a:pathLst>
              <a:path w="5573" h="2787">
                <a:moveTo>
                  <a:pt x="0" y="2601"/>
                </a:moveTo>
                <a:lnTo>
                  <a:pt x="0" y="186"/>
                </a:lnTo>
                <a:cubicBezTo>
                  <a:pt x="0" y="161"/>
                  <a:pt x="5" y="138"/>
                  <a:pt x="15" y="115"/>
                </a:cubicBezTo>
                <a:cubicBezTo>
                  <a:pt x="24" y="92"/>
                  <a:pt x="37" y="72"/>
                  <a:pt x="55" y="55"/>
                </a:cubicBezTo>
                <a:cubicBezTo>
                  <a:pt x="72" y="37"/>
                  <a:pt x="92" y="24"/>
                  <a:pt x="115" y="14"/>
                </a:cubicBezTo>
                <a:cubicBezTo>
                  <a:pt x="138" y="5"/>
                  <a:pt x="161" y="0"/>
                  <a:pt x="186" y="0"/>
                </a:cubicBezTo>
                <a:lnTo>
                  <a:pt x="5387" y="0"/>
                </a:lnTo>
                <a:cubicBezTo>
                  <a:pt x="5411" y="0"/>
                  <a:pt x="5435" y="5"/>
                  <a:pt x="5458" y="14"/>
                </a:cubicBezTo>
                <a:cubicBezTo>
                  <a:pt x="5481" y="24"/>
                  <a:pt x="5501" y="37"/>
                  <a:pt x="5518" y="55"/>
                </a:cubicBezTo>
                <a:cubicBezTo>
                  <a:pt x="5536" y="72"/>
                  <a:pt x="5549" y="92"/>
                  <a:pt x="5558" y="115"/>
                </a:cubicBezTo>
                <a:cubicBezTo>
                  <a:pt x="5568" y="138"/>
                  <a:pt x="5573" y="161"/>
                  <a:pt x="5573" y="186"/>
                </a:cubicBezTo>
                <a:lnTo>
                  <a:pt x="5573" y="2601"/>
                </a:lnTo>
                <a:cubicBezTo>
                  <a:pt x="5573" y="2626"/>
                  <a:pt x="5568" y="2649"/>
                  <a:pt x="5558" y="2672"/>
                </a:cubicBezTo>
                <a:cubicBezTo>
                  <a:pt x="5549" y="2695"/>
                  <a:pt x="5536" y="2715"/>
                  <a:pt x="5518" y="2732"/>
                </a:cubicBezTo>
                <a:cubicBezTo>
                  <a:pt x="5501" y="2750"/>
                  <a:pt x="5481" y="2763"/>
                  <a:pt x="5458" y="2773"/>
                </a:cubicBezTo>
                <a:cubicBezTo>
                  <a:pt x="5435" y="2782"/>
                  <a:pt x="5411" y="2787"/>
                  <a:pt x="5387" y="2787"/>
                </a:cubicBezTo>
                <a:lnTo>
                  <a:pt x="186" y="2787"/>
                </a:lnTo>
                <a:cubicBezTo>
                  <a:pt x="161" y="2787"/>
                  <a:pt x="138" y="2782"/>
                  <a:pt x="115" y="2773"/>
                </a:cubicBezTo>
                <a:cubicBezTo>
                  <a:pt x="92" y="2763"/>
                  <a:pt x="72" y="2750"/>
                  <a:pt x="55" y="2732"/>
                </a:cubicBezTo>
                <a:cubicBezTo>
                  <a:pt x="37" y="2715"/>
                  <a:pt x="24" y="2695"/>
                  <a:pt x="15" y="2672"/>
                </a:cubicBezTo>
                <a:cubicBezTo>
                  <a:pt x="5" y="2649"/>
                  <a:pt x="0" y="2626"/>
                  <a:pt x="0" y="2601"/>
                </a:cubicBezTo>
                <a:moveTo>
                  <a:pt x="24" y="186"/>
                </a:moveTo>
                <a:lnTo>
                  <a:pt x="24" y="2601"/>
                </a:lnTo>
                <a:cubicBezTo>
                  <a:pt x="24" y="2612"/>
                  <a:pt x="25" y="2622"/>
                  <a:pt x="27" y="2633"/>
                </a:cubicBezTo>
                <a:cubicBezTo>
                  <a:pt x="29" y="2643"/>
                  <a:pt x="32" y="2653"/>
                  <a:pt x="36" y="2663"/>
                </a:cubicBezTo>
                <a:cubicBezTo>
                  <a:pt x="40" y="2673"/>
                  <a:pt x="45" y="2682"/>
                  <a:pt x="51" y="2691"/>
                </a:cubicBezTo>
                <a:cubicBezTo>
                  <a:pt x="57" y="2700"/>
                  <a:pt x="64" y="2708"/>
                  <a:pt x="71" y="2716"/>
                </a:cubicBezTo>
                <a:cubicBezTo>
                  <a:pt x="79" y="2724"/>
                  <a:pt x="87" y="2730"/>
                  <a:pt x="96" y="2736"/>
                </a:cubicBezTo>
                <a:cubicBezTo>
                  <a:pt x="105" y="2742"/>
                  <a:pt x="114" y="2747"/>
                  <a:pt x="124" y="2751"/>
                </a:cubicBezTo>
                <a:cubicBezTo>
                  <a:pt x="134" y="2755"/>
                  <a:pt x="144" y="2758"/>
                  <a:pt x="154" y="2760"/>
                </a:cubicBezTo>
                <a:cubicBezTo>
                  <a:pt x="165" y="2763"/>
                  <a:pt x="175" y="2764"/>
                  <a:pt x="186" y="2764"/>
                </a:cubicBezTo>
                <a:lnTo>
                  <a:pt x="5387" y="2764"/>
                </a:lnTo>
                <a:cubicBezTo>
                  <a:pt x="5397" y="2764"/>
                  <a:pt x="5408" y="2763"/>
                  <a:pt x="5419" y="2760"/>
                </a:cubicBezTo>
                <a:cubicBezTo>
                  <a:pt x="5429" y="2758"/>
                  <a:pt x="5439" y="2755"/>
                  <a:pt x="5449" y="2751"/>
                </a:cubicBezTo>
                <a:cubicBezTo>
                  <a:pt x="5459" y="2747"/>
                  <a:pt x="5468" y="2742"/>
                  <a:pt x="5477" y="2736"/>
                </a:cubicBezTo>
                <a:cubicBezTo>
                  <a:pt x="5486" y="2730"/>
                  <a:pt x="5494" y="2724"/>
                  <a:pt x="5502" y="2716"/>
                </a:cubicBezTo>
                <a:cubicBezTo>
                  <a:pt x="5509" y="2708"/>
                  <a:pt x="5516" y="2700"/>
                  <a:pt x="5522" y="2691"/>
                </a:cubicBezTo>
                <a:cubicBezTo>
                  <a:pt x="5528" y="2682"/>
                  <a:pt x="5533" y="2673"/>
                  <a:pt x="5537" y="2663"/>
                </a:cubicBezTo>
                <a:cubicBezTo>
                  <a:pt x="5541" y="2653"/>
                  <a:pt x="5544" y="2643"/>
                  <a:pt x="5546" y="2633"/>
                </a:cubicBezTo>
                <a:cubicBezTo>
                  <a:pt x="5548" y="2622"/>
                  <a:pt x="5549" y="2612"/>
                  <a:pt x="5549" y="2601"/>
                </a:cubicBezTo>
                <a:lnTo>
                  <a:pt x="5549" y="186"/>
                </a:lnTo>
                <a:cubicBezTo>
                  <a:pt x="5549" y="175"/>
                  <a:pt x="5548" y="165"/>
                  <a:pt x="5546" y="154"/>
                </a:cubicBezTo>
                <a:cubicBezTo>
                  <a:pt x="5544" y="144"/>
                  <a:pt x="5541" y="134"/>
                  <a:pt x="5537" y="124"/>
                </a:cubicBezTo>
                <a:cubicBezTo>
                  <a:pt x="5533" y="114"/>
                  <a:pt x="5528" y="105"/>
                  <a:pt x="5522" y="96"/>
                </a:cubicBezTo>
                <a:cubicBezTo>
                  <a:pt x="5516" y="87"/>
                  <a:pt x="5509" y="79"/>
                  <a:pt x="5502" y="71"/>
                </a:cubicBezTo>
                <a:cubicBezTo>
                  <a:pt x="5494" y="63"/>
                  <a:pt x="5486" y="57"/>
                  <a:pt x="5477" y="51"/>
                </a:cubicBezTo>
                <a:cubicBezTo>
                  <a:pt x="5468" y="45"/>
                  <a:pt x="5459" y="40"/>
                  <a:pt x="5449" y="36"/>
                </a:cubicBezTo>
                <a:cubicBezTo>
                  <a:pt x="5439" y="32"/>
                  <a:pt x="5429" y="29"/>
                  <a:pt x="5419" y="27"/>
                </a:cubicBezTo>
                <a:cubicBezTo>
                  <a:pt x="5408" y="24"/>
                  <a:pt x="5397" y="23"/>
                  <a:pt x="5387" y="23"/>
                </a:cubicBezTo>
                <a:lnTo>
                  <a:pt x="186" y="23"/>
                </a:lnTo>
                <a:cubicBezTo>
                  <a:pt x="175" y="23"/>
                  <a:pt x="165" y="24"/>
                  <a:pt x="154" y="27"/>
                </a:cubicBezTo>
                <a:cubicBezTo>
                  <a:pt x="144" y="29"/>
                  <a:pt x="134" y="32"/>
                  <a:pt x="124" y="36"/>
                </a:cubicBezTo>
                <a:cubicBezTo>
                  <a:pt x="114" y="40"/>
                  <a:pt x="105" y="45"/>
                  <a:pt x="96" y="51"/>
                </a:cubicBezTo>
                <a:cubicBezTo>
                  <a:pt x="87" y="57"/>
                  <a:pt x="79" y="63"/>
                  <a:pt x="71" y="71"/>
                </a:cubicBezTo>
                <a:cubicBezTo>
                  <a:pt x="64" y="79"/>
                  <a:pt x="57" y="87"/>
                  <a:pt x="51" y="96"/>
                </a:cubicBezTo>
                <a:cubicBezTo>
                  <a:pt x="45" y="105"/>
                  <a:pt x="40" y="114"/>
                  <a:pt x="36" y="124"/>
                </a:cubicBezTo>
                <a:cubicBezTo>
                  <a:pt x="32" y="134"/>
                  <a:pt x="29" y="144"/>
                  <a:pt x="27" y="154"/>
                </a:cubicBezTo>
                <a:cubicBezTo>
                  <a:pt x="25" y="165"/>
                  <a:pt x="24" y="175"/>
                  <a:pt x="24" y="186"/>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05" name="图片 304"/>
          <p:cNvPicPr/>
          <p:nvPr/>
        </p:nvPicPr>
        <p:blipFill>
          <a:blip r:embed="rId5"/>
          <a:stretch/>
        </p:blipFill>
        <p:spPr>
          <a:xfrm>
            <a:off x="4637880" y="2013840"/>
            <a:ext cx="250200" cy="250200"/>
          </a:xfrm>
          <a:prstGeom prst="rect">
            <a:avLst/>
          </a:prstGeom>
          <a:noFill/>
          <a:ln w="0">
            <a:noFill/>
          </a:ln>
        </p:spPr>
      </p:pic>
      <p:sp>
        <p:nvSpPr>
          <p:cNvPr id="306" name="文本框 305"/>
          <p:cNvSpPr txBox="1"/>
          <p:nvPr/>
        </p:nvSpPr>
        <p:spPr>
          <a:xfrm>
            <a:off x="7220160" y="5160240"/>
            <a:ext cx="26996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错误处理机制确保单一组件故障不影响整体系统运行</a:t>
            </a:r>
            <a:endParaRPr lang="en-US" sz="920" b="0" u="none" strike="noStrike">
              <a:solidFill>
                <a:srgbClr val="000000"/>
              </a:solidFill>
              <a:effectLst/>
              <a:uFillTx/>
              <a:latin typeface="Times New Roman"/>
            </a:endParaRPr>
          </a:p>
        </p:txBody>
      </p:sp>
      <p:sp>
        <p:nvSpPr>
          <p:cNvPr id="307" name="文本框 306"/>
          <p:cNvSpPr txBox="1"/>
          <p:nvPr/>
        </p:nvSpPr>
        <p:spPr>
          <a:xfrm>
            <a:off x="4362120" y="2344680"/>
            <a:ext cx="805320" cy="169560"/>
          </a:xfrm>
          <a:prstGeom prst="rect">
            <a:avLst/>
          </a:prstGeom>
          <a:noFill/>
          <a:ln w="0">
            <a:noFill/>
          </a:ln>
        </p:spPr>
        <p:txBody>
          <a:bodyPr wrap="none" lIns="0" tIns="0" rIns="0" bIns="0" anchor="t">
            <a:spAutoFit/>
          </a:bodyPr>
          <a:lstStyle/>
          <a:p>
            <a:r>
              <a:rPr lang="zh-CN" sz="1050" b="0" u="none" strike="noStrike">
                <a:solidFill>
                  <a:srgbClr val="4DA6FF"/>
                </a:solidFill>
                <a:effectLst/>
                <a:uFillTx/>
                <a:latin typeface="WenQuanYiZenHei"/>
                <a:ea typeface="WenQuanYiZenHei"/>
              </a:rPr>
              <a:t>邮件接收模块</a:t>
            </a:r>
            <a:endParaRPr lang="en-US" sz="1050" b="0" u="none" strike="noStrike">
              <a:solidFill>
                <a:srgbClr val="000000"/>
              </a:solidFill>
              <a:effectLst/>
              <a:uFillTx/>
              <a:latin typeface="Times New Roman"/>
            </a:endParaRPr>
          </a:p>
        </p:txBody>
      </p:sp>
      <p:sp>
        <p:nvSpPr>
          <p:cNvPr id="308" name="任意多边形: 形状 307"/>
          <p:cNvSpPr/>
          <p:nvPr/>
        </p:nvSpPr>
        <p:spPr>
          <a:xfrm>
            <a:off x="3760200" y="3342600"/>
            <a:ext cx="2006280" cy="1002960"/>
          </a:xfrm>
          <a:custGeom>
            <a:avLst/>
            <a:gdLst/>
            <a:ahLst/>
            <a:cxnLst/>
            <a:rect l="0" t="0" r="r" b="b"/>
            <a:pathLst>
              <a:path w="5573" h="2786">
                <a:moveTo>
                  <a:pt x="15" y="114"/>
                </a:moveTo>
                <a:cubicBezTo>
                  <a:pt x="24" y="92"/>
                  <a:pt x="37" y="72"/>
                  <a:pt x="55" y="54"/>
                </a:cubicBezTo>
                <a:cubicBezTo>
                  <a:pt x="72" y="37"/>
                  <a:pt x="92" y="23"/>
                  <a:pt x="115" y="14"/>
                </a:cubicBezTo>
                <a:cubicBezTo>
                  <a:pt x="138" y="4"/>
                  <a:pt x="161" y="0"/>
                  <a:pt x="186" y="0"/>
                </a:cubicBezTo>
                <a:lnTo>
                  <a:pt x="5387" y="0"/>
                </a:lnTo>
                <a:cubicBezTo>
                  <a:pt x="5411" y="0"/>
                  <a:pt x="5435" y="4"/>
                  <a:pt x="5458" y="14"/>
                </a:cubicBezTo>
                <a:cubicBezTo>
                  <a:pt x="5481" y="23"/>
                  <a:pt x="5501" y="37"/>
                  <a:pt x="5518" y="54"/>
                </a:cubicBezTo>
                <a:cubicBezTo>
                  <a:pt x="5536" y="72"/>
                  <a:pt x="5549" y="92"/>
                  <a:pt x="5558" y="114"/>
                </a:cubicBezTo>
                <a:cubicBezTo>
                  <a:pt x="5568" y="137"/>
                  <a:pt x="5573" y="161"/>
                  <a:pt x="5573" y="185"/>
                </a:cubicBezTo>
                <a:lnTo>
                  <a:pt x="5573" y="2601"/>
                </a:lnTo>
                <a:cubicBezTo>
                  <a:pt x="5573" y="2625"/>
                  <a:pt x="5568" y="2649"/>
                  <a:pt x="5558" y="2672"/>
                </a:cubicBezTo>
                <a:cubicBezTo>
                  <a:pt x="5549" y="2694"/>
                  <a:pt x="5536" y="2714"/>
                  <a:pt x="5518" y="2732"/>
                </a:cubicBezTo>
                <a:cubicBezTo>
                  <a:pt x="5501" y="2749"/>
                  <a:pt x="5481" y="2763"/>
                  <a:pt x="5458" y="2772"/>
                </a:cubicBezTo>
                <a:cubicBezTo>
                  <a:pt x="5435" y="2782"/>
                  <a:pt x="5411" y="2786"/>
                  <a:pt x="5387" y="2786"/>
                </a:cubicBezTo>
                <a:lnTo>
                  <a:pt x="186" y="2786"/>
                </a:lnTo>
                <a:cubicBezTo>
                  <a:pt x="161" y="2786"/>
                  <a:pt x="138" y="2782"/>
                  <a:pt x="115" y="2772"/>
                </a:cubicBezTo>
                <a:cubicBezTo>
                  <a:pt x="92" y="2763"/>
                  <a:pt x="72" y="2749"/>
                  <a:pt x="55" y="2732"/>
                </a:cubicBezTo>
                <a:cubicBezTo>
                  <a:pt x="37" y="2714"/>
                  <a:pt x="24" y="2694"/>
                  <a:pt x="15" y="2672"/>
                </a:cubicBezTo>
                <a:cubicBezTo>
                  <a:pt x="5" y="2649"/>
                  <a:pt x="0" y="2625"/>
                  <a:pt x="0" y="2601"/>
                </a:cubicBezTo>
                <a:lnTo>
                  <a:pt x="0" y="185"/>
                </a:lnTo>
                <a:cubicBezTo>
                  <a:pt x="0" y="161"/>
                  <a:pt x="5" y="137"/>
                  <a:pt x="15" y="114"/>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09" name="任意多边形: 形状 308"/>
          <p:cNvSpPr/>
          <p:nvPr/>
        </p:nvSpPr>
        <p:spPr>
          <a:xfrm>
            <a:off x="3760200" y="3342600"/>
            <a:ext cx="2006280" cy="1002960"/>
          </a:xfrm>
          <a:custGeom>
            <a:avLst/>
            <a:gdLst/>
            <a:ahLst/>
            <a:cxnLst/>
            <a:rect l="0" t="0" r="r" b="b"/>
            <a:pathLst>
              <a:path w="5573" h="2786">
                <a:moveTo>
                  <a:pt x="0" y="2601"/>
                </a:moveTo>
                <a:lnTo>
                  <a:pt x="0" y="185"/>
                </a:lnTo>
                <a:cubicBezTo>
                  <a:pt x="0" y="161"/>
                  <a:pt x="5" y="137"/>
                  <a:pt x="15" y="114"/>
                </a:cubicBezTo>
                <a:cubicBezTo>
                  <a:pt x="24" y="92"/>
                  <a:pt x="37" y="72"/>
                  <a:pt x="55" y="54"/>
                </a:cubicBezTo>
                <a:cubicBezTo>
                  <a:pt x="72" y="37"/>
                  <a:pt x="92" y="23"/>
                  <a:pt x="115" y="14"/>
                </a:cubicBezTo>
                <a:cubicBezTo>
                  <a:pt x="138" y="4"/>
                  <a:pt x="161" y="0"/>
                  <a:pt x="186" y="0"/>
                </a:cubicBezTo>
                <a:lnTo>
                  <a:pt x="5387" y="0"/>
                </a:lnTo>
                <a:cubicBezTo>
                  <a:pt x="5411" y="0"/>
                  <a:pt x="5435" y="4"/>
                  <a:pt x="5458" y="14"/>
                </a:cubicBezTo>
                <a:cubicBezTo>
                  <a:pt x="5481" y="23"/>
                  <a:pt x="5501" y="37"/>
                  <a:pt x="5518" y="54"/>
                </a:cubicBezTo>
                <a:cubicBezTo>
                  <a:pt x="5536" y="72"/>
                  <a:pt x="5549" y="92"/>
                  <a:pt x="5558" y="114"/>
                </a:cubicBezTo>
                <a:cubicBezTo>
                  <a:pt x="5568" y="137"/>
                  <a:pt x="5573" y="161"/>
                  <a:pt x="5573" y="185"/>
                </a:cubicBezTo>
                <a:lnTo>
                  <a:pt x="5573" y="2601"/>
                </a:lnTo>
                <a:cubicBezTo>
                  <a:pt x="5573" y="2625"/>
                  <a:pt x="5568" y="2649"/>
                  <a:pt x="5558" y="2672"/>
                </a:cubicBezTo>
                <a:cubicBezTo>
                  <a:pt x="5549" y="2694"/>
                  <a:pt x="5536" y="2714"/>
                  <a:pt x="5518" y="2732"/>
                </a:cubicBezTo>
                <a:cubicBezTo>
                  <a:pt x="5501" y="2749"/>
                  <a:pt x="5481" y="2763"/>
                  <a:pt x="5458" y="2772"/>
                </a:cubicBezTo>
                <a:cubicBezTo>
                  <a:pt x="5435" y="2782"/>
                  <a:pt x="5411" y="2786"/>
                  <a:pt x="5387" y="2786"/>
                </a:cubicBezTo>
                <a:lnTo>
                  <a:pt x="186" y="2786"/>
                </a:lnTo>
                <a:cubicBezTo>
                  <a:pt x="161" y="2786"/>
                  <a:pt x="138" y="2782"/>
                  <a:pt x="115" y="2772"/>
                </a:cubicBezTo>
                <a:cubicBezTo>
                  <a:pt x="92" y="2763"/>
                  <a:pt x="72" y="2749"/>
                  <a:pt x="55" y="2732"/>
                </a:cubicBezTo>
                <a:cubicBezTo>
                  <a:pt x="37" y="2714"/>
                  <a:pt x="24" y="2694"/>
                  <a:pt x="15" y="2672"/>
                </a:cubicBezTo>
                <a:cubicBezTo>
                  <a:pt x="5" y="2649"/>
                  <a:pt x="0" y="2625"/>
                  <a:pt x="0" y="2601"/>
                </a:cubicBezTo>
                <a:moveTo>
                  <a:pt x="24" y="185"/>
                </a:moveTo>
                <a:lnTo>
                  <a:pt x="24" y="2601"/>
                </a:lnTo>
                <a:cubicBezTo>
                  <a:pt x="24" y="2611"/>
                  <a:pt x="25" y="2622"/>
                  <a:pt x="27" y="2632"/>
                </a:cubicBezTo>
                <a:cubicBezTo>
                  <a:pt x="29" y="2643"/>
                  <a:pt x="32" y="2653"/>
                  <a:pt x="36" y="2663"/>
                </a:cubicBezTo>
                <a:cubicBezTo>
                  <a:pt x="40" y="2673"/>
                  <a:pt x="45" y="2682"/>
                  <a:pt x="51" y="2691"/>
                </a:cubicBezTo>
                <a:cubicBezTo>
                  <a:pt x="57" y="2700"/>
                  <a:pt x="64" y="2708"/>
                  <a:pt x="71" y="2715"/>
                </a:cubicBezTo>
                <a:cubicBezTo>
                  <a:pt x="79" y="2723"/>
                  <a:pt x="87" y="2730"/>
                  <a:pt x="96" y="2736"/>
                </a:cubicBezTo>
                <a:cubicBezTo>
                  <a:pt x="105" y="2742"/>
                  <a:pt x="114" y="2747"/>
                  <a:pt x="124" y="2751"/>
                </a:cubicBezTo>
                <a:cubicBezTo>
                  <a:pt x="134" y="2755"/>
                  <a:pt x="144" y="2758"/>
                  <a:pt x="154" y="2760"/>
                </a:cubicBezTo>
                <a:cubicBezTo>
                  <a:pt x="165" y="2762"/>
                  <a:pt x="175" y="2763"/>
                  <a:pt x="186" y="2763"/>
                </a:cubicBezTo>
                <a:lnTo>
                  <a:pt x="5387" y="2763"/>
                </a:lnTo>
                <a:cubicBezTo>
                  <a:pt x="5397" y="2763"/>
                  <a:pt x="5408" y="2762"/>
                  <a:pt x="5419" y="2760"/>
                </a:cubicBezTo>
                <a:cubicBezTo>
                  <a:pt x="5429" y="2758"/>
                  <a:pt x="5439" y="2755"/>
                  <a:pt x="5449" y="2751"/>
                </a:cubicBezTo>
                <a:cubicBezTo>
                  <a:pt x="5459" y="2747"/>
                  <a:pt x="5468" y="2742"/>
                  <a:pt x="5477" y="2736"/>
                </a:cubicBezTo>
                <a:cubicBezTo>
                  <a:pt x="5486" y="2730"/>
                  <a:pt x="5494" y="2723"/>
                  <a:pt x="5502" y="2715"/>
                </a:cubicBezTo>
                <a:cubicBezTo>
                  <a:pt x="5509" y="2708"/>
                  <a:pt x="5516" y="2700"/>
                  <a:pt x="5522" y="2691"/>
                </a:cubicBezTo>
                <a:cubicBezTo>
                  <a:pt x="5528" y="2682"/>
                  <a:pt x="5533" y="2673"/>
                  <a:pt x="5537" y="2663"/>
                </a:cubicBezTo>
                <a:cubicBezTo>
                  <a:pt x="5541" y="2653"/>
                  <a:pt x="5544" y="2643"/>
                  <a:pt x="5546" y="2632"/>
                </a:cubicBezTo>
                <a:cubicBezTo>
                  <a:pt x="5548" y="2622"/>
                  <a:pt x="5549" y="2611"/>
                  <a:pt x="5549" y="2601"/>
                </a:cubicBezTo>
                <a:lnTo>
                  <a:pt x="5549" y="185"/>
                </a:lnTo>
                <a:cubicBezTo>
                  <a:pt x="5549" y="175"/>
                  <a:pt x="5548" y="164"/>
                  <a:pt x="5546" y="154"/>
                </a:cubicBezTo>
                <a:cubicBezTo>
                  <a:pt x="5544" y="143"/>
                  <a:pt x="5541" y="133"/>
                  <a:pt x="5537" y="123"/>
                </a:cubicBezTo>
                <a:cubicBezTo>
                  <a:pt x="5533" y="113"/>
                  <a:pt x="5528" y="104"/>
                  <a:pt x="5522" y="95"/>
                </a:cubicBezTo>
                <a:cubicBezTo>
                  <a:pt x="5516" y="86"/>
                  <a:pt x="5509" y="78"/>
                  <a:pt x="5502" y="71"/>
                </a:cubicBezTo>
                <a:cubicBezTo>
                  <a:pt x="5494" y="63"/>
                  <a:pt x="5486" y="56"/>
                  <a:pt x="5477" y="50"/>
                </a:cubicBezTo>
                <a:cubicBezTo>
                  <a:pt x="5468" y="44"/>
                  <a:pt x="5459" y="39"/>
                  <a:pt x="5449" y="35"/>
                </a:cubicBezTo>
                <a:cubicBezTo>
                  <a:pt x="5439" y="31"/>
                  <a:pt x="5429" y="28"/>
                  <a:pt x="5419" y="26"/>
                </a:cubicBezTo>
                <a:cubicBezTo>
                  <a:pt x="5408" y="24"/>
                  <a:pt x="5397" y="23"/>
                  <a:pt x="5387" y="23"/>
                </a:cubicBezTo>
                <a:lnTo>
                  <a:pt x="186" y="23"/>
                </a:lnTo>
                <a:cubicBezTo>
                  <a:pt x="175" y="23"/>
                  <a:pt x="165" y="24"/>
                  <a:pt x="154" y="26"/>
                </a:cubicBezTo>
                <a:cubicBezTo>
                  <a:pt x="144" y="28"/>
                  <a:pt x="134" y="31"/>
                  <a:pt x="124" y="35"/>
                </a:cubicBezTo>
                <a:cubicBezTo>
                  <a:pt x="114" y="39"/>
                  <a:pt x="105" y="44"/>
                  <a:pt x="96" y="50"/>
                </a:cubicBezTo>
                <a:cubicBezTo>
                  <a:pt x="87" y="56"/>
                  <a:pt x="79" y="63"/>
                  <a:pt x="71" y="71"/>
                </a:cubicBezTo>
                <a:cubicBezTo>
                  <a:pt x="64" y="78"/>
                  <a:pt x="57" y="86"/>
                  <a:pt x="51" y="95"/>
                </a:cubicBezTo>
                <a:cubicBezTo>
                  <a:pt x="45" y="104"/>
                  <a:pt x="40" y="113"/>
                  <a:pt x="36" y="123"/>
                </a:cubicBezTo>
                <a:cubicBezTo>
                  <a:pt x="32" y="133"/>
                  <a:pt x="29" y="143"/>
                  <a:pt x="27" y="154"/>
                </a:cubicBezTo>
                <a:cubicBezTo>
                  <a:pt x="25" y="164"/>
                  <a:pt x="24" y="175"/>
                  <a:pt x="24" y="185"/>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10" name="图片 309"/>
          <p:cNvPicPr/>
          <p:nvPr/>
        </p:nvPicPr>
        <p:blipFill>
          <a:blip r:embed="rId6"/>
          <a:stretch/>
        </p:blipFill>
        <p:spPr>
          <a:xfrm>
            <a:off x="4637880" y="3484800"/>
            <a:ext cx="250200" cy="250200"/>
          </a:xfrm>
          <a:prstGeom prst="rect">
            <a:avLst/>
          </a:prstGeom>
          <a:noFill/>
          <a:ln w="0">
            <a:noFill/>
          </a:ln>
        </p:spPr>
      </p:pic>
      <p:sp>
        <p:nvSpPr>
          <p:cNvPr id="311" name="文本框 310"/>
          <p:cNvSpPr txBox="1"/>
          <p:nvPr/>
        </p:nvSpPr>
        <p:spPr>
          <a:xfrm>
            <a:off x="4178520" y="2578320"/>
            <a:ext cx="11743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接收并预处理邮件数据</a:t>
            </a:r>
            <a:endParaRPr lang="en-US" sz="920" b="0" u="none" strike="noStrike">
              <a:solidFill>
                <a:srgbClr val="000000"/>
              </a:solidFill>
              <a:effectLst/>
              <a:uFillTx/>
              <a:latin typeface="Times New Roman"/>
            </a:endParaRPr>
          </a:p>
        </p:txBody>
      </p:sp>
      <p:sp>
        <p:nvSpPr>
          <p:cNvPr id="312" name="文本框 311"/>
          <p:cNvSpPr txBox="1"/>
          <p:nvPr/>
        </p:nvSpPr>
        <p:spPr>
          <a:xfrm>
            <a:off x="4362120" y="3815640"/>
            <a:ext cx="805320" cy="169560"/>
          </a:xfrm>
          <a:prstGeom prst="rect">
            <a:avLst/>
          </a:prstGeom>
          <a:noFill/>
          <a:ln w="0">
            <a:noFill/>
          </a:ln>
        </p:spPr>
        <p:txBody>
          <a:bodyPr wrap="none" lIns="0" tIns="0" rIns="0" bIns="0" anchor="t">
            <a:spAutoFit/>
          </a:bodyPr>
          <a:lstStyle/>
          <a:p>
            <a:r>
              <a:rPr lang="zh-CN" sz="1050" b="0" u="none" strike="noStrike">
                <a:solidFill>
                  <a:srgbClr val="4DA6FF"/>
                </a:solidFill>
                <a:effectLst/>
                <a:uFillTx/>
                <a:latin typeface="WenQuanYiZenHei"/>
                <a:ea typeface="WenQuanYiZenHei"/>
              </a:rPr>
              <a:t>邮件发送模块</a:t>
            </a:r>
            <a:endParaRPr lang="en-US" sz="1050" b="0" u="none" strike="noStrike">
              <a:solidFill>
                <a:srgbClr val="000000"/>
              </a:solidFill>
              <a:effectLst/>
              <a:uFillTx/>
              <a:latin typeface="Times New Roman"/>
            </a:endParaRPr>
          </a:p>
        </p:txBody>
      </p:sp>
      <p:sp>
        <p:nvSpPr>
          <p:cNvPr id="313" name="任意多边形: 形状 312"/>
          <p:cNvSpPr/>
          <p:nvPr/>
        </p:nvSpPr>
        <p:spPr>
          <a:xfrm>
            <a:off x="401040" y="2398320"/>
            <a:ext cx="2005920" cy="1170000"/>
          </a:xfrm>
          <a:custGeom>
            <a:avLst/>
            <a:gdLst/>
            <a:ahLst/>
            <a:cxnLst/>
            <a:rect l="0" t="0" r="r" b="b"/>
            <a:pathLst>
              <a:path w="5572" h="3250">
                <a:moveTo>
                  <a:pt x="0" y="3065"/>
                </a:moveTo>
                <a:lnTo>
                  <a:pt x="0" y="185"/>
                </a:lnTo>
                <a:cubicBezTo>
                  <a:pt x="0" y="161"/>
                  <a:pt x="4" y="137"/>
                  <a:pt x="14" y="114"/>
                </a:cubicBezTo>
                <a:cubicBezTo>
                  <a:pt x="23" y="92"/>
                  <a:pt x="37" y="71"/>
                  <a:pt x="54" y="54"/>
                </a:cubicBezTo>
                <a:cubicBezTo>
                  <a:pt x="72" y="37"/>
                  <a:pt x="92" y="23"/>
                  <a:pt x="114" y="14"/>
                </a:cubicBezTo>
                <a:cubicBezTo>
                  <a:pt x="137" y="4"/>
                  <a:pt x="161" y="0"/>
                  <a:pt x="185" y="0"/>
                </a:cubicBezTo>
                <a:lnTo>
                  <a:pt x="5386" y="0"/>
                </a:lnTo>
                <a:cubicBezTo>
                  <a:pt x="5411" y="0"/>
                  <a:pt x="5434" y="4"/>
                  <a:pt x="5457" y="14"/>
                </a:cubicBezTo>
                <a:cubicBezTo>
                  <a:pt x="5480" y="23"/>
                  <a:pt x="5500" y="37"/>
                  <a:pt x="5517" y="54"/>
                </a:cubicBezTo>
                <a:cubicBezTo>
                  <a:pt x="5535" y="71"/>
                  <a:pt x="5548" y="92"/>
                  <a:pt x="5558" y="114"/>
                </a:cubicBezTo>
                <a:cubicBezTo>
                  <a:pt x="5567" y="137"/>
                  <a:pt x="5572" y="161"/>
                  <a:pt x="5572" y="185"/>
                </a:cubicBezTo>
                <a:lnTo>
                  <a:pt x="5572" y="3065"/>
                </a:lnTo>
                <a:cubicBezTo>
                  <a:pt x="5572" y="3089"/>
                  <a:pt x="5567" y="3113"/>
                  <a:pt x="5558" y="3136"/>
                </a:cubicBezTo>
                <a:cubicBezTo>
                  <a:pt x="5548" y="3159"/>
                  <a:pt x="5535" y="3179"/>
                  <a:pt x="5517" y="3196"/>
                </a:cubicBezTo>
                <a:cubicBezTo>
                  <a:pt x="5500" y="3213"/>
                  <a:pt x="5480" y="3227"/>
                  <a:pt x="5457" y="3236"/>
                </a:cubicBezTo>
                <a:cubicBezTo>
                  <a:pt x="5434" y="3246"/>
                  <a:pt x="5411" y="3250"/>
                  <a:pt x="5386" y="3250"/>
                </a:cubicBezTo>
                <a:lnTo>
                  <a:pt x="185" y="3250"/>
                </a:lnTo>
                <a:cubicBezTo>
                  <a:pt x="161" y="3250"/>
                  <a:pt x="137" y="3246"/>
                  <a:pt x="114" y="3236"/>
                </a:cubicBezTo>
                <a:cubicBezTo>
                  <a:pt x="92" y="3227"/>
                  <a:pt x="72" y="3213"/>
                  <a:pt x="54" y="3196"/>
                </a:cubicBezTo>
                <a:cubicBezTo>
                  <a:pt x="37" y="3179"/>
                  <a:pt x="23" y="3159"/>
                  <a:pt x="14" y="3136"/>
                </a:cubicBezTo>
                <a:cubicBezTo>
                  <a:pt x="4" y="3113"/>
                  <a:pt x="0" y="3089"/>
                  <a:pt x="0" y="306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14" name="任意多边形: 形状 313"/>
          <p:cNvSpPr/>
          <p:nvPr/>
        </p:nvSpPr>
        <p:spPr>
          <a:xfrm>
            <a:off x="401040" y="2398320"/>
            <a:ext cx="2005920" cy="1170000"/>
          </a:xfrm>
          <a:custGeom>
            <a:avLst/>
            <a:gdLst/>
            <a:ahLst/>
            <a:cxnLst/>
            <a:rect l="0" t="0" r="r" b="b"/>
            <a:pathLst>
              <a:path w="5572" h="3250">
                <a:moveTo>
                  <a:pt x="0" y="3065"/>
                </a:moveTo>
                <a:lnTo>
                  <a:pt x="0" y="185"/>
                </a:lnTo>
                <a:cubicBezTo>
                  <a:pt x="0" y="161"/>
                  <a:pt x="4" y="137"/>
                  <a:pt x="14" y="114"/>
                </a:cubicBezTo>
                <a:cubicBezTo>
                  <a:pt x="23" y="92"/>
                  <a:pt x="37" y="71"/>
                  <a:pt x="54" y="54"/>
                </a:cubicBezTo>
                <a:cubicBezTo>
                  <a:pt x="72" y="37"/>
                  <a:pt x="92" y="23"/>
                  <a:pt x="114" y="14"/>
                </a:cubicBezTo>
                <a:cubicBezTo>
                  <a:pt x="137" y="4"/>
                  <a:pt x="161" y="0"/>
                  <a:pt x="185" y="0"/>
                </a:cubicBezTo>
                <a:lnTo>
                  <a:pt x="5386" y="0"/>
                </a:lnTo>
                <a:cubicBezTo>
                  <a:pt x="5411" y="0"/>
                  <a:pt x="5434" y="4"/>
                  <a:pt x="5457" y="14"/>
                </a:cubicBezTo>
                <a:cubicBezTo>
                  <a:pt x="5480" y="23"/>
                  <a:pt x="5500" y="37"/>
                  <a:pt x="5517" y="54"/>
                </a:cubicBezTo>
                <a:cubicBezTo>
                  <a:pt x="5535" y="71"/>
                  <a:pt x="5548" y="92"/>
                  <a:pt x="5558" y="114"/>
                </a:cubicBezTo>
                <a:cubicBezTo>
                  <a:pt x="5567" y="137"/>
                  <a:pt x="5572" y="161"/>
                  <a:pt x="5572" y="185"/>
                </a:cubicBezTo>
                <a:lnTo>
                  <a:pt x="5572" y="3065"/>
                </a:lnTo>
                <a:cubicBezTo>
                  <a:pt x="5572" y="3089"/>
                  <a:pt x="5567" y="3113"/>
                  <a:pt x="5558" y="3136"/>
                </a:cubicBezTo>
                <a:cubicBezTo>
                  <a:pt x="5548" y="3159"/>
                  <a:pt x="5535" y="3179"/>
                  <a:pt x="5517" y="3196"/>
                </a:cubicBezTo>
                <a:cubicBezTo>
                  <a:pt x="5500" y="3213"/>
                  <a:pt x="5480" y="3227"/>
                  <a:pt x="5457" y="3236"/>
                </a:cubicBezTo>
                <a:cubicBezTo>
                  <a:pt x="5434" y="3246"/>
                  <a:pt x="5411" y="3250"/>
                  <a:pt x="5386" y="3250"/>
                </a:cubicBezTo>
                <a:lnTo>
                  <a:pt x="185" y="3250"/>
                </a:lnTo>
                <a:cubicBezTo>
                  <a:pt x="161" y="3250"/>
                  <a:pt x="137" y="3246"/>
                  <a:pt x="114" y="3236"/>
                </a:cubicBezTo>
                <a:cubicBezTo>
                  <a:pt x="92" y="3227"/>
                  <a:pt x="72" y="3213"/>
                  <a:pt x="54" y="3196"/>
                </a:cubicBezTo>
                <a:cubicBezTo>
                  <a:pt x="37" y="3179"/>
                  <a:pt x="23" y="3159"/>
                  <a:pt x="14" y="3136"/>
                </a:cubicBezTo>
                <a:cubicBezTo>
                  <a:pt x="4" y="3113"/>
                  <a:pt x="0" y="3089"/>
                  <a:pt x="0" y="3065"/>
                </a:cubicBezTo>
                <a:moveTo>
                  <a:pt x="23" y="185"/>
                </a:moveTo>
                <a:lnTo>
                  <a:pt x="23" y="3065"/>
                </a:lnTo>
                <a:cubicBezTo>
                  <a:pt x="23" y="3075"/>
                  <a:pt x="24" y="3086"/>
                  <a:pt x="26" y="3096"/>
                </a:cubicBezTo>
                <a:cubicBezTo>
                  <a:pt x="28" y="3107"/>
                  <a:pt x="31" y="3117"/>
                  <a:pt x="35" y="3127"/>
                </a:cubicBezTo>
                <a:cubicBezTo>
                  <a:pt x="39" y="3137"/>
                  <a:pt x="44" y="3146"/>
                  <a:pt x="50" y="3155"/>
                </a:cubicBezTo>
                <a:cubicBezTo>
                  <a:pt x="56" y="3164"/>
                  <a:pt x="63" y="3172"/>
                  <a:pt x="71" y="3180"/>
                </a:cubicBezTo>
                <a:cubicBezTo>
                  <a:pt x="78" y="3187"/>
                  <a:pt x="86" y="3194"/>
                  <a:pt x="95" y="3200"/>
                </a:cubicBezTo>
                <a:cubicBezTo>
                  <a:pt x="104" y="3206"/>
                  <a:pt x="113" y="3211"/>
                  <a:pt x="123" y="3215"/>
                </a:cubicBezTo>
                <a:cubicBezTo>
                  <a:pt x="133" y="3219"/>
                  <a:pt x="143" y="3222"/>
                  <a:pt x="154" y="3224"/>
                </a:cubicBezTo>
                <a:cubicBezTo>
                  <a:pt x="164" y="3226"/>
                  <a:pt x="175" y="3227"/>
                  <a:pt x="185" y="3227"/>
                </a:cubicBezTo>
                <a:lnTo>
                  <a:pt x="5386" y="3227"/>
                </a:lnTo>
                <a:cubicBezTo>
                  <a:pt x="5397" y="3227"/>
                  <a:pt x="5407" y="3226"/>
                  <a:pt x="5418" y="3224"/>
                </a:cubicBezTo>
                <a:cubicBezTo>
                  <a:pt x="5428" y="3222"/>
                  <a:pt x="5438" y="3219"/>
                  <a:pt x="5448" y="3215"/>
                </a:cubicBezTo>
                <a:cubicBezTo>
                  <a:pt x="5458" y="3211"/>
                  <a:pt x="5468" y="3206"/>
                  <a:pt x="5476" y="3200"/>
                </a:cubicBezTo>
                <a:cubicBezTo>
                  <a:pt x="5485" y="3194"/>
                  <a:pt x="5494" y="3187"/>
                  <a:pt x="5501" y="3180"/>
                </a:cubicBezTo>
                <a:cubicBezTo>
                  <a:pt x="5509" y="3172"/>
                  <a:pt x="5515" y="3164"/>
                  <a:pt x="5521" y="3155"/>
                </a:cubicBezTo>
                <a:cubicBezTo>
                  <a:pt x="5527" y="3146"/>
                  <a:pt x="5532" y="3137"/>
                  <a:pt x="5536" y="3127"/>
                </a:cubicBezTo>
                <a:cubicBezTo>
                  <a:pt x="5540" y="3117"/>
                  <a:pt x="5543" y="3107"/>
                  <a:pt x="5546" y="3096"/>
                </a:cubicBezTo>
                <a:cubicBezTo>
                  <a:pt x="5548" y="3086"/>
                  <a:pt x="5549" y="3075"/>
                  <a:pt x="5549" y="3065"/>
                </a:cubicBezTo>
                <a:lnTo>
                  <a:pt x="5549" y="185"/>
                </a:lnTo>
                <a:cubicBezTo>
                  <a:pt x="5549" y="175"/>
                  <a:pt x="5548" y="164"/>
                  <a:pt x="5546" y="154"/>
                </a:cubicBezTo>
                <a:cubicBezTo>
                  <a:pt x="5543" y="143"/>
                  <a:pt x="5540" y="133"/>
                  <a:pt x="5536" y="123"/>
                </a:cubicBezTo>
                <a:cubicBezTo>
                  <a:pt x="5532" y="113"/>
                  <a:pt x="5527" y="104"/>
                  <a:pt x="5521" y="95"/>
                </a:cubicBezTo>
                <a:cubicBezTo>
                  <a:pt x="5515" y="86"/>
                  <a:pt x="5509" y="78"/>
                  <a:pt x="5501" y="70"/>
                </a:cubicBezTo>
                <a:cubicBezTo>
                  <a:pt x="5494" y="63"/>
                  <a:pt x="5485" y="56"/>
                  <a:pt x="5476" y="50"/>
                </a:cubicBezTo>
                <a:cubicBezTo>
                  <a:pt x="5468" y="44"/>
                  <a:pt x="5458" y="39"/>
                  <a:pt x="5448" y="35"/>
                </a:cubicBezTo>
                <a:cubicBezTo>
                  <a:pt x="5438" y="31"/>
                  <a:pt x="5428" y="28"/>
                  <a:pt x="5418" y="26"/>
                </a:cubicBezTo>
                <a:cubicBezTo>
                  <a:pt x="5407" y="24"/>
                  <a:pt x="5397" y="23"/>
                  <a:pt x="5386" y="23"/>
                </a:cubicBezTo>
                <a:lnTo>
                  <a:pt x="185" y="23"/>
                </a:lnTo>
                <a:cubicBezTo>
                  <a:pt x="175" y="23"/>
                  <a:pt x="164" y="24"/>
                  <a:pt x="154" y="26"/>
                </a:cubicBezTo>
                <a:cubicBezTo>
                  <a:pt x="143" y="28"/>
                  <a:pt x="133" y="31"/>
                  <a:pt x="123" y="35"/>
                </a:cubicBezTo>
                <a:cubicBezTo>
                  <a:pt x="113" y="39"/>
                  <a:pt x="104" y="44"/>
                  <a:pt x="95" y="50"/>
                </a:cubicBezTo>
                <a:cubicBezTo>
                  <a:pt x="86" y="56"/>
                  <a:pt x="78" y="63"/>
                  <a:pt x="71"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15" name="图片 314"/>
          <p:cNvPicPr/>
          <p:nvPr/>
        </p:nvPicPr>
        <p:blipFill>
          <a:blip r:embed="rId7"/>
          <a:stretch/>
        </p:blipFill>
        <p:spPr>
          <a:xfrm>
            <a:off x="1278720" y="2540520"/>
            <a:ext cx="250200" cy="250200"/>
          </a:xfrm>
          <a:prstGeom prst="rect">
            <a:avLst/>
          </a:prstGeom>
          <a:noFill/>
          <a:ln w="0">
            <a:noFill/>
          </a:ln>
        </p:spPr>
      </p:pic>
      <p:sp>
        <p:nvSpPr>
          <p:cNvPr id="316" name="文本框 315"/>
          <p:cNvSpPr txBox="1"/>
          <p:nvPr/>
        </p:nvSpPr>
        <p:spPr>
          <a:xfrm>
            <a:off x="4119840" y="4048920"/>
            <a:ext cx="12916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处理自动回复与邮件发送</a:t>
            </a:r>
            <a:endParaRPr lang="en-US" sz="920" b="0" u="none" strike="noStrike">
              <a:solidFill>
                <a:srgbClr val="000000"/>
              </a:solidFill>
              <a:effectLst/>
              <a:uFillTx/>
              <a:latin typeface="Times New Roman"/>
            </a:endParaRPr>
          </a:p>
        </p:txBody>
      </p:sp>
      <p:sp>
        <p:nvSpPr>
          <p:cNvPr id="317" name="文本框 316"/>
          <p:cNvSpPr txBox="1"/>
          <p:nvPr/>
        </p:nvSpPr>
        <p:spPr>
          <a:xfrm>
            <a:off x="1002960" y="2871360"/>
            <a:ext cx="805320" cy="169560"/>
          </a:xfrm>
          <a:prstGeom prst="rect">
            <a:avLst/>
          </a:prstGeom>
          <a:noFill/>
          <a:ln w="0">
            <a:noFill/>
          </a:ln>
        </p:spPr>
        <p:txBody>
          <a:bodyPr wrap="none" lIns="0" tIns="0" rIns="0" bIns="0" anchor="t">
            <a:spAutoFit/>
          </a:bodyPr>
          <a:lstStyle/>
          <a:p>
            <a:r>
              <a:rPr lang="zh-CN" sz="1050" b="0" u="none" strike="noStrike">
                <a:solidFill>
                  <a:srgbClr val="4DA6FF"/>
                </a:solidFill>
                <a:effectLst/>
                <a:uFillTx/>
                <a:latin typeface="WenQuanYiZenHei"/>
                <a:ea typeface="WenQuanYiZenHei"/>
              </a:rPr>
              <a:t>异步任务队列</a:t>
            </a:r>
            <a:endParaRPr lang="en-US" sz="1050" b="0" u="none" strike="noStrike">
              <a:solidFill>
                <a:srgbClr val="000000"/>
              </a:solidFill>
              <a:effectLst/>
              <a:uFillTx/>
              <a:latin typeface="Times New Roman"/>
            </a:endParaRPr>
          </a:p>
        </p:txBody>
      </p:sp>
      <p:sp>
        <p:nvSpPr>
          <p:cNvPr id="318" name="文本框 317"/>
          <p:cNvSpPr txBox="1"/>
          <p:nvPr/>
        </p:nvSpPr>
        <p:spPr>
          <a:xfrm>
            <a:off x="590400" y="310464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319" name="文本框 318"/>
          <p:cNvSpPr txBox="1"/>
          <p:nvPr/>
        </p:nvSpPr>
        <p:spPr>
          <a:xfrm>
            <a:off x="824400" y="3108600"/>
            <a:ext cx="37728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Celery</a:t>
            </a:r>
            <a:endParaRPr lang="en-US" sz="920" b="0" u="none" strike="noStrike">
              <a:solidFill>
                <a:srgbClr val="000000"/>
              </a:solidFill>
              <a:effectLst/>
              <a:uFillTx/>
              <a:latin typeface="Times New Roman"/>
            </a:endParaRPr>
          </a:p>
        </p:txBody>
      </p:sp>
      <p:sp>
        <p:nvSpPr>
          <p:cNvPr id="320" name="文本框 319"/>
          <p:cNvSpPr txBox="1"/>
          <p:nvPr/>
        </p:nvSpPr>
        <p:spPr>
          <a:xfrm>
            <a:off x="1199880" y="310464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和</a:t>
            </a:r>
            <a:endParaRPr lang="en-US" sz="920" b="0" u="none" strike="noStrike">
              <a:solidFill>
                <a:srgbClr val="000000"/>
              </a:solidFill>
              <a:effectLst/>
              <a:uFillTx/>
              <a:latin typeface="Times New Roman"/>
            </a:endParaRPr>
          </a:p>
        </p:txBody>
      </p:sp>
      <p:sp>
        <p:nvSpPr>
          <p:cNvPr id="321" name="文本框 320"/>
          <p:cNvSpPr txBox="1"/>
          <p:nvPr/>
        </p:nvSpPr>
        <p:spPr>
          <a:xfrm>
            <a:off x="1316880" y="3108600"/>
            <a:ext cx="3225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Redis</a:t>
            </a:r>
            <a:endParaRPr lang="en-US" sz="920" b="0" u="none" strike="noStrike">
              <a:solidFill>
                <a:srgbClr val="000000"/>
              </a:solidFill>
              <a:effectLst/>
              <a:uFillTx/>
              <a:latin typeface="Times New Roman"/>
            </a:endParaRPr>
          </a:p>
        </p:txBody>
      </p:sp>
      <p:sp>
        <p:nvSpPr>
          <p:cNvPr id="322" name="文本框 321"/>
          <p:cNvSpPr txBox="1"/>
          <p:nvPr/>
        </p:nvSpPr>
        <p:spPr>
          <a:xfrm>
            <a:off x="1632600" y="3104640"/>
            <a:ext cx="5875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实现高并发</a:t>
            </a:r>
            <a:endParaRPr lang="en-US" sz="920" b="0" u="none" strike="noStrike">
              <a:solidFill>
                <a:srgbClr val="000000"/>
              </a:solidFill>
              <a:effectLst/>
              <a:uFillTx/>
              <a:latin typeface="Times New Roman"/>
            </a:endParaRPr>
          </a:p>
        </p:txBody>
      </p:sp>
      <p:sp>
        <p:nvSpPr>
          <p:cNvPr id="323" name="任意多边形: 形状 322"/>
          <p:cNvSpPr/>
          <p:nvPr/>
        </p:nvSpPr>
        <p:spPr>
          <a:xfrm>
            <a:off x="8289720" y="2481840"/>
            <a:ext cx="2005920" cy="1002960"/>
          </a:xfrm>
          <a:custGeom>
            <a:avLst/>
            <a:gdLst/>
            <a:ahLst/>
            <a:cxnLst/>
            <a:rect l="0" t="0" r="r" b="b"/>
            <a:pathLst>
              <a:path w="5572" h="2786">
                <a:moveTo>
                  <a:pt x="0" y="2601"/>
                </a:moveTo>
                <a:lnTo>
                  <a:pt x="0" y="186"/>
                </a:lnTo>
                <a:cubicBezTo>
                  <a:pt x="0" y="162"/>
                  <a:pt x="5" y="138"/>
                  <a:pt x="14" y="115"/>
                </a:cubicBezTo>
                <a:cubicBezTo>
                  <a:pt x="23" y="93"/>
                  <a:pt x="37" y="73"/>
                  <a:pt x="54" y="54"/>
                </a:cubicBezTo>
                <a:cubicBezTo>
                  <a:pt x="72" y="37"/>
                  <a:pt x="92" y="23"/>
                  <a:pt x="114" y="14"/>
                </a:cubicBezTo>
                <a:cubicBezTo>
                  <a:pt x="137" y="4"/>
                  <a:pt x="161" y="0"/>
                  <a:pt x="186" y="0"/>
                </a:cubicBezTo>
                <a:lnTo>
                  <a:pt x="5386" y="0"/>
                </a:lnTo>
                <a:cubicBezTo>
                  <a:pt x="5411" y="0"/>
                  <a:pt x="5435" y="4"/>
                  <a:pt x="5457" y="14"/>
                </a:cubicBezTo>
                <a:cubicBezTo>
                  <a:pt x="5480" y="23"/>
                  <a:pt x="5500" y="37"/>
                  <a:pt x="5518" y="54"/>
                </a:cubicBezTo>
                <a:cubicBezTo>
                  <a:pt x="5535" y="73"/>
                  <a:pt x="5548" y="93"/>
                  <a:pt x="5558" y="115"/>
                </a:cubicBezTo>
                <a:cubicBezTo>
                  <a:pt x="5567" y="138"/>
                  <a:pt x="5572" y="162"/>
                  <a:pt x="5572" y="186"/>
                </a:cubicBezTo>
                <a:lnTo>
                  <a:pt x="5572" y="2601"/>
                </a:lnTo>
                <a:cubicBezTo>
                  <a:pt x="5572" y="2625"/>
                  <a:pt x="5567" y="2649"/>
                  <a:pt x="5558" y="2672"/>
                </a:cubicBezTo>
                <a:cubicBezTo>
                  <a:pt x="5548" y="2694"/>
                  <a:pt x="5535" y="2715"/>
                  <a:pt x="5518" y="2732"/>
                </a:cubicBezTo>
                <a:cubicBezTo>
                  <a:pt x="5500" y="2749"/>
                  <a:pt x="5480" y="2763"/>
                  <a:pt x="5457" y="2772"/>
                </a:cubicBezTo>
                <a:cubicBezTo>
                  <a:pt x="5435" y="2782"/>
                  <a:pt x="5411" y="2786"/>
                  <a:pt x="5386" y="2786"/>
                </a:cubicBezTo>
                <a:lnTo>
                  <a:pt x="186" y="2786"/>
                </a:lnTo>
                <a:cubicBezTo>
                  <a:pt x="161" y="2786"/>
                  <a:pt x="137" y="2782"/>
                  <a:pt x="114" y="2772"/>
                </a:cubicBezTo>
                <a:cubicBezTo>
                  <a:pt x="92" y="2763"/>
                  <a:pt x="72" y="2749"/>
                  <a:pt x="54" y="2732"/>
                </a:cubicBezTo>
                <a:cubicBezTo>
                  <a:pt x="37" y="2715"/>
                  <a:pt x="23" y="2694"/>
                  <a:pt x="14" y="2672"/>
                </a:cubicBezTo>
                <a:cubicBezTo>
                  <a:pt x="5" y="2649"/>
                  <a:pt x="0" y="2625"/>
                  <a:pt x="0" y="2601"/>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4" name="任意多边形: 形状 323"/>
          <p:cNvSpPr/>
          <p:nvPr/>
        </p:nvSpPr>
        <p:spPr>
          <a:xfrm>
            <a:off x="8289720" y="2481840"/>
            <a:ext cx="2005920" cy="1002960"/>
          </a:xfrm>
          <a:custGeom>
            <a:avLst/>
            <a:gdLst/>
            <a:ahLst/>
            <a:cxnLst/>
            <a:rect l="0" t="0" r="r" b="b"/>
            <a:pathLst>
              <a:path w="5572" h="2786">
                <a:moveTo>
                  <a:pt x="0" y="2601"/>
                </a:moveTo>
                <a:lnTo>
                  <a:pt x="0" y="186"/>
                </a:lnTo>
                <a:cubicBezTo>
                  <a:pt x="0" y="162"/>
                  <a:pt x="5" y="138"/>
                  <a:pt x="14" y="115"/>
                </a:cubicBezTo>
                <a:cubicBezTo>
                  <a:pt x="23" y="93"/>
                  <a:pt x="37" y="73"/>
                  <a:pt x="54" y="54"/>
                </a:cubicBezTo>
                <a:cubicBezTo>
                  <a:pt x="72" y="37"/>
                  <a:pt x="92" y="23"/>
                  <a:pt x="114" y="14"/>
                </a:cubicBezTo>
                <a:cubicBezTo>
                  <a:pt x="137" y="4"/>
                  <a:pt x="161" y="0"/>
                  <a:pt x="186" y="0"/>
                </a:cubicBezTo>
                <a:lnTo>
                  <a:pt x="5386" y="0"/>
                </a:lnTo>
                <a:cubicBezTo>
                  <a:pt x="5411" y="0"/>
                  <a:pt x="5435" y="4"/>
                  <a:pt x="5457" y="14"/>
                </a:cubicBezTo>
                <a:cubicBezTo>
                  <a:pt x="5480" y="23"/>
                  <a:pt x="5500" y="37"/>
                  <a:pt x="5518" y="54"/>
                </a:cubicBezTo>
                <a:cubicBezTo>
                  <a:pt x="5535" y="73"/>
                  <a:pt x="5548" y="93"/>
                  <a:pt x="5558" y="115"/>
                </a:cubicBezTo>
                <a:cubicBezTo>
                  <a:pt x="5567" y="138"/>
                  <a:pt x="5572" y="162"/>
                  <a:pt x="5572" y="186"/>
                </a:cubicBezTo>
                <a:lnTo>
                  <a:pt x="5572" y="2601"/>
                </a:lnTo>
                <a:cubicBezTo>
                  <a:pt x="5572" y="2625"/>
                  <a:pt x="5567" y="2649"/>
                  <a:pt x="5558" y="2672"/>
                </a:cubicBezTo>
                <a:cubicBezTo>
                  <a:pt x="5548" y="2694"/>
                  <a:pt x="5535" y="2715"/>
                  <a:pt x="5518" y="2732"/>
                </a:cubicBezTo>
                <a:cubicBezTo>
                  <a:pt x="5500" y="2749"/>
                  <a:pt x="5480" y="2763"/>
                  <a:pt x="5457" y="2772"/>
                </a:cubicBezTo>
                <a:cubicBezTo>
                  <a:pt x="5435" y="2782"/>
                  <a:pt x="5411" y="2786"/>
                  <a:pt x="5386" y="2786"/>
                </a:cubicBezTo>
                <a:lnTo>
                  <a:pt x="186" y="2786"/>
                </a:lnTo>
                <a:cubicBezTo>
                  <a:pt x="161" y="2786"/>
                  <a:pt x="137" y="2782"/>
                  <a:pt x="114" y="2772"/>
                </a:cubicBezTo>
                <a:cubicBezTo>
                  <a:pt x="92" y="2763"/>
                  <a:pt x="72" y="2749"/>
                  <a:pt x="54" y="2732"/>
                </a:cubicBezTo>
                <a:cubicBezTo>
                  <a:pt x="37" y="2715"/>
                  <a:pt x="23" y="2694"/>
                  <a:pt x="14" y="2672"/>
                </a:cubicBezTo>
                <a:cubicBezTo>
                  <a:pt x="5" y="2649"/>
                  <a:pt x="0" y="2625"/>
                  <a:pt x="0" y="2601"/>
                </a:cubicBezTo>
                <a:moveTo>
                  <a:pt x="23" y="186"/>
                </a:moveTo>
                <a:lnTo>
                  <a:pt x="23" y="2601"/>
                </a:lnTo>
                <a:cubicBezTo>
                  <a:pt x="23" y="2611"/>
                  <a:pt x="24" y="2622"/>
                  <a:pt x="26" y="2632"/>
                </a:cubicBezTo>
                <a:cubicBezTo>
                  <a:pt x="28" y="2643"/>
                  <a:pt x="31" y="2653"/>
                  <a:pt x="35" y="2663"/>
                </a:cubicBezTo>
                <a:cubicBezTo>
                  <a:pt x="40" y="2673"/>
                  <a:pt x="45" y="2682"/>
                  <a:pt x="50" y="2691"/>
                </a:cubicBezTo>
                <a:cubicBezTo>
                  <a:pt x="56" y="2700"/>
                  <a:pt x="63" y="2708"/>
                  <a:pt x="71" y="2716"/>
                </a:cubicBezTo>
                <a:cubicBezTo>
                  <a:pt x="78" y="2723"/>
                  <a:pt x="86" y="2730"/>
                  <a:pt x="95" y="2736"/>
                </a:cubicBezTo>
                <a:cubicBezTo>
                  <a:pt x="104" y="2742"/>
                  <a:pt x="114" y="2747"/>
                  <a:pt x="123" y="2751"/>
                </a:cubicBezTo>
                <a:cubicBezTo>
                  <a:pt x="133" y="2755"/>
                  <a:pt x="143" y="2758"/>
                  <a:pt x="154" y="2760"/>
                </a:cubicBezTo>
                <a:cubicBezTo>
                  <a:pt x="164" y="2762"/>
                  <a:pt x="175" y="2763"/>
                  <a:pt x="186" y="2763"/>
                </a:cubicBezTo>
                <a:lnTo>
                  <a:pt x="5386" y="2763"/>
                </a:lnTo>
                <a:cubicBezTo>
                  <a:pt x="5397" y="2763"/>
                  <a:pt x="5408" y="2762"/>
                  <a:pt x="5418" y="2760"/>
                </a:cubicBezTo>
                <a:cubicBezTo>
                  <a:pt x="5428" y="2758"/>
                  <a:pt x="5439" y="2755"/>
                  <a:pt x="5448" y="2751"/>
                </a:cubicBezTo>
                <a:cubicBezTo>
                  <a:pt x="5458" y="2747"/>
                  <a:pt x="5468" y="2742"/>
                  <a:pt x="5477" y="2736"/>
                </a:cubicBezTo>
                <a:cubicBezTo>
                  <a:pt x="5485" y="2730"/>
                  <a:pt x="5494" y="2723"/>
                  <a:pt x="5501" y="2716"/>
                </a:cubicBezTo>
                <a:cubicBezTo>
                  <a:pt x="5509" y="2708"/>
                  <a:pt x="5515" y="2700"/>
                  <a:pt x="5521" y="2691"/>
                </a:cubicBezTo>
                <a:cubicBezTo>
                  <a:pt x="5527" y="2682"/>
                  <a:pt x="5532" y="2673"/>
                  <a:pt x="5536" y="2663"/>
                </a:cubicBezTo>
                <a:cubicBezTo>
                  <a:pt x="5540" y="2653"/>
                  <a:pt x="5544" y="2643"/>
                  <a:pt x="5546" y="2632"/>
                </a:cubicBezTo>
                <a:cubicBezTo>
                  <a:pt x="5548" y="2622"/>
                  <a:pt x="5549" y="2611"/>
                  <a:pt x="5549" y="2601"/>
                </a:cubicBezTo>
                <a:lnTo>
                  <a:pt x="5549" y="186"/>
                </a:lnTo>
                <a:cubicBezTo>
                  <a:pt x="5549" y="176"/>
                  <a:pt x="5548" y="165"/>
                  <a:pt x="5546" y="155"/>
                </a:cubicBezTo>
                <a:cubicBezTo>
                  <a:pt x="5544" y="144"/>
                  <a:pt x="5540" y="134"/>
                  <a:pt x="5536" y="124"/>
                </a:cubicBezTo>
                <a:cubicBezTo>
                  <a:pt x="5532" y="114"/>
                  <a:pt x="5527" y="105"/>
                  <a:pt x="5521" y="96"/>
                </a:cubicBezTo>
                <a:cubicBezTo>
                  <a:pt x="5515" y="87"/>
                  <a:pt x="5509" y="79"/>
                  <a:pt x="5501" y="72"/>
                </a:cubicBezTo>
                <a:cubicBezTo>
                  <a:pt x="5494" y="63"/>
                  <a:pt x="5485" y="56"/>
                  <a:pt x="5477" y="50"/>
                </a:cubicBezTo>
                <a:cubicBezTo>
                  <a:pt x="5468" y="44"/>
                  <a:pt x="5458" y="39"/>
                  <a:pt x="5448" y="35"/>
                </a:cubicBezTo>
                <a:cubicBezTo>
                  <a:pt x="5439" y="31"/>
                  <a:pt x="5428" y="28"/>
                  <a:pt x="5418" y="26"/>
                </a:cubicBezTo>
                <a:cubicBezTo>
                  <a:pt x="5408" y="24"/>
                  <a:pt x="5397" y="23"/>
                  <a:pt x="5386" y="23"/>
                </a:cubicBezTo>
                <a:lnTo>
                  <a:pt x="186" y="23"/>
                </a:lnTo>
                <a:cubicBezTo>
                  <a:pt x="175" y="23"/>
                  <a:pt x="164" y="24"/>
                  <a:pt x="154" y="26"/>
                </a:cubicBezTo>
                <a:cubicBezTo>
                  <a:pt x="143" y="28"/>
                  <a:pt x="133" y="31"/>
                  <a:pt x="123" y="35"/>
                </a:cubicBezTo>
                <a:cubicBezTo>
                  <a:pt x="114" y="39"/>
                  <a:pt x="104" y="44"/>
                  <a:pt x="95" y="50"/>
                </a:cubicBezTo>
                <a:cubicBezTo>
                  <a:pt x="86" y="56"/>
                  <a:pt x="78" y="63"/>
                  <a:pt x="71" y="72"/>
                </a:cubicBezTo>
                <a:cubicBezTo>
                  <a:pt x="63" y="79"/>
                  <a:pt x="56" y="87"/>
                  <a:pt x="50" y="96"/>
                </a:cubicBezTo>
                <a:cubicBezTo>
                  <a:pt x="45" y="105"/>
                  <a:pt x="40" y="114"/>
                  <a:pt x="35" y="124"/>
                </a:cubicBezTo>
                <a:cubicBezTo>
                  <a:pt x="31" y="134"/>
                  <a:pt x="28" y="144"/>
                  <a:pt x="26" y="155"/>
                </a:cubicBezTo>
                <a:cubicBezTo>
                  <a:pt x="24" y="165"/>
                  <a:pt x="23" y="176"/>
                  <a:pt x="23" y="186"/>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25" name="图片 324"/>
          <p:cNvPicPr/>
          <p:nvPr/>
        </p:nvPicPr>
        <p:blipFill>
          <a:blip r:embed="rId8"/>
          <a:stretch/>
        </p:blipFill>
        <p:spPr>
          <a:xfrm>
            <a:off x="9183960" y="2624040"/>
            <a:ext cx="217080" cy="250200"/>
          </a:xfrm>
          <a:prstGeom prst="rect">
            <a:avLst/>
          </a:prstGeom>
          <a:noFill/>
          <a:ln w="0">
            <a:noFill/>
          </a:ln>
        </p:spPr>
      </p:pic>
      <p:sp>
        <p:nvSpPr>
          <p:cNvPr id="326" name="文本框 325"/>
          <p:cNvSpPr txBox="1"/>
          <p:nvPr/>
        </p:nvSpPr>
        <p:spPr>
          <a:xfrm>
            <a:off x="1287000" y="327168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处理</a:t>
            </a:r>
            <a:endParaRPr lang="en-US" sz="920" b="0" u="none" strike="noStrike">
              <a:solidFill>
                <a:srgbClr val="000000"/>
              </a:solidFill>
              <a:effectLst/>
              <a:uFillTx/>
              <a:latin typeface="Times New Roman"/>
            </a:endParaRPr>
          </a:p>
        </p:txBody>
      </p:sp>
      <p:sp>
        <p:nvSpPr>
          <p:cNvPr id="327" name="文本框 326"/>
          <p:cNvSpPr txBox="1"/>
          <p:nvPr/>
        </p:nvSpPr>
        <p:spPr>
          <a:xfrm>
            <a:off x="9025200" y="2954880"/>
            <a:ext cx="537120" cy="169560"/>
          </a:xfrm>
          <a:prstGeom prst="rect">
            <a:avLst/>
          </a:prstGeom>
          <a:noFill/>
          <a:ln w="0">
            <a:noFill/>
          </a:ln>
        </p:spPr>
        <p:txBody>
          <a:bodyPr wrap="none" lIns="0" tIns="0" rIns="0" bIns="0" anchor="t">
            <a:spAutoFit/>
          </a:bodyPr>
          <a:lstStyle/>
          <a:p>
            <a:r>
              <a:rPr lang="zh-CN" sz="1050" b="0" u="none" strike="noStrike">
                <a:solidFill>
                  <a:srgbClr val="4DA6FF"/>
                </a:solidFill>
                <a:effectLst/>
                <a:uFillTx/>
                <a:latin typeface="WenQuanYiZenHei"/>
                <a:ea typeface="WenQuanYiZenHei"/>
              </a:rPr>
              <a:t>存储系统</a:t>
            </a:r>
            <a:endParaRPr lang="en-US" sz="1050" b="0" u="none" strike="noStrike">
              <a:solidFill>
                <a:srgbClr val="000000"/>
              </a:solidFill>
              <a:effectLst/>
              <a:uFillTx/>
              <a:latin typeface="Times New Roman"/>
            </a:endParaRPr>
          </a:p>
        </p:txBody>
      </p:sp>
      <p:sp>
        <p:nvSpPr>
          <p:cNvPr id="328" name="任意多边形: 形状 327"/>
          <p:cNvSpPr/>
          <p:nvPr/>
        </p:nvSpPr>
        <p:spPr>
          <a:xfrm>
            <a:off x="8289720" y="1871640"/>
            <a:ext cx="2005920" cy="1003320"/>
          </a:xfrm>
          <a:custGeom>
            <a:avLst/>
            <a:gdLst/>
            <a:ahLst/>
            <a:cxnLst/>
            <a:rect l="0" t="0" r="r" b="b"/>
            <a:pathLst>
              <a:path w="5572" h="2787">
                <a:moveTo>
                  <a:pt x="0" y="2601"/>
                </a:moveTo>
                <a:lnTo>
                  <a:pt x="0" y="186"/>
                </a:lnTo>
                <a:cubicBezTo>
                  <a:pt x="0" y="161"/>
                  <a:pt x="5" y="138"/>
                  <a:pt x="14" y="115"/>
                </a:cubicBezTo>
                <a:cubicBezTo>
                  <a:pt x="23" y="92"/>
                  <a:pt x="37" y="72"/>
                  <a:pt x="54" y="55"/>
                </a:cubicBezTo>
                <a:cubicBezTo>
                  <a:pt x="72" y="37"/>
                  <a:pt x="92" y="24"/>
                  <a:pt x="114" y="14"/>
                </a:cubicBezTo>
                <a:cubicBezTo>
                  <a:pt x="137" y="5"/>
                  <a:pt x="161" y="0"/>
                  <a:pt x="186" y="0"/>
                </a:cubicBezTo>
                <a:lnTo>
                  <a:pt x="5386" y="0"/>
                </a:lnTo>
                <a:cubicBezTo>
                  <a:pt x="5411" y="0"/>
                  <a:pt x="5435" y="5"/>
                  <a:pt x="5457" y="14"/>
                </a:cubicBezTo>
                <a:cubicBezTo>
                  <a:pt x="5480" y="24"/>
                  <a:pt x="5500" y="37"/>
                  <a:pt x="5518" y="55"/>
                </a:cubicBezTo>
                <a:cubicBezTo>
                  <a:pt x="5535" y="72"/>
                  <a:pt x="5548" y="92"/>
                  <a:pt x="5558" y="115"/>
                </a:cubicBezTo>
                <a:cubicBezTo>
                  <a:pt x="5567" y="138"/>
                  <a:pt x="5572" y="161"/>
                  <a:pt x="5572" y="186"/>
                </a:cubicBezTo>
                <a:lnTo>
                  <a:pt x="5572" y="2601"/>
                </a:lnTo>
                <a:cubicBezTo>
                  <a:pt x="5572" y="2626"/>
                  <a:pt x="5567" y="2649"/>
                  <a:pt x="5558" y="2672"/>
                </a:cubicBezTo>
                <a:cubicBezTo>
                  <a:pt x="5548" y="2695"/>
                  <a:pt x="5535" y="2715"/>
                  <a:pt x="5518" y="2732"/>
                </a:cubicBezTo>
                <a:cubicBezTo>
                  <a:pt x="5500" y="2750"/>
                  <a:pt x="5480" y="2763"/>
                  <a:pt x="5457" y="2773"/>
                </a:cubicBezTo>
                <a:cubicBezTo>
                  <a:pt x="5435" y="2782"/>
                  <a:pt x="5411" y="2787"/>
                  <a:pt x="5386" y="2787"/>
                </a:cubicBezTo>
                <a:lnTo>
                  <a:pt x="186" y="2787"/>
                </a:lnTo>
                <a:cubicBezTo>
                  <a:pt x="161" y="2787"/>
                  <a:pt x="137" y="2782"/>
                  <a:pt x="114" y="2773"/>
                </a:cubicBezTo>
                <a:cubicBezTo>
                  <a:pt x="92" y="2763"/>
                  <a:pt x="72" y="2750"/>
                  <a:pt x="54" y="2732"/>
                </a:cubicBezTo>
                <a:cubicBezTo>
                  <a:pt x="37" y="2715"/>
                  <a:pt x="23" y="2695"/>
                  <a:pt x="14" y="2672"/>
                </a:cubicBezTo>
                <a:cubicBezTo>
                  <a:pt x="5" y="2649"/>
                  <a:pt x="0" y="2626"/>
                  <a:pt x="0" y="2601"/>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9" name="任意多边形: 形状 328"/>
          <p:cNvSpPr/>
          <p:nvPr/>
        </p:nvSpPr>
        <p:spPr>
          <a:xfrm>
            <a:off x="8289720" y="1871640"/>
            <a:ext cx="2005920" cy="1003320"/>
          </a:xfrm>
          <a:custGeom>
            <a:avLst/>
            <a:gdLst/>
            <a:ahLst/>
            <a:cxnLst/>
            <a:rect l="0" t="0" r="r" b="b"/>
            <a:pathLst>
              <a:path w="5572" h="2787">
                <a:moveTo>
                  <a:pt x="0" y="2601"/>
                </a:moveTo>
                <a:lnTo>
                  <a:pt x="0" y="186"/>
                </a:lnTo>
                <a:cubicBezTo>
                  <a:pt x="0" y="161"/>
                  <a:pt x="5" y="138"/>
                  <a:pt x="14" y="115"/>
                </a:cubicBezTo>
                <a:cubicBezTo>
                  <a:pt x="23" y="92"/>
                  <a:pt x="37" y="72"/>
                  <a:pt x="54" y="55"/>
                </a:cubicBezTo>
                <a:cubicBezTo>
                  <a:pt x="72" y="37"/>
                  <a:pt x="92" y="24"/>
                  <a:pt x="114" y="14"/>
                </a:cubicBezTo>
                <a:cubicBezTo>
                  <a:pt x="137" y="5"/>
                  <a:pt x="161" y="0"/>
                  <a:pt x="186" y="0"/>
                </a:cubicBezTo>
                <a:lnTo>
                  <a:pt x="5386" y="0"/>
                </a:lnTo>
                <a:cubicBezTo>
                  <a:pt x="5411" y="0"/>
                  <a:pt x="5435" y="5"/>
                  <a:pt x="5457" y="14"/>
                </a:cubicBezTo>
                <a:cubicBezTo>
                  <a:pt x="5480" y="24"/>
                  <a:pt x="5500" y="37"/>
                  <a:pt x="5518" y="55"/>
                </a:cubicBezTo>
                <a:cubicBezTo>
                  <a:pt x="5535" y="72"/>
                  <a:pt x="5548" y="92"/>
                  <a:pt x="5558" y="115"/>
                </a:cubicBezTo>
                <a:cubicBezTo>
                  <a:pt x="5567" y="138"/>
                  <a:pt x="5572" y="161"/>
                  <a:pt x="5572" y="186"/>
                </a:cubicBezTo>
                <a:lnTo>
                  <a:pt x="5572" y="2601"/>
                </a:lnTo>
                <a:cubicBezTo>
                  <a:pt x="5572" y="2626"/>
                  <a:pt x="5567" y="2649"/>
                  <a:pt x="5558" y="2672"/>
                </a:cubicBezTo>
                <a:cubicBezTo>
                  <a:pt x="5548" y="2695"/>
                  <a:pt x="5535" y="2715"/>
                  <a:pt x="5518" y="2732"/>
                </a:cubicBezTo>
                <a:cubicBezTo>
                  <a:pt x="5500" y="2750"/>
                  <a:pt x="5480" y="2763"/>
                  <a:pt x="5457" y="2773"/>
                </a:cubicBezTo>
                <a:cubicBezTo>
                  <a:pt x="5435" y="2782"/>
                  <a:pt x="5411" y="2787"/>
                  <a:pt x="5386" y="2787"/>
                </a:cubicBezTo>
                <a:lnTo>
                  <a:pt x="186" y="2787"/>
                </a:lnTo>
                <a:cubicBezTo>
                  <a:pt x="161" y="2787"/>
                  <a:pt x="137" y="2782"/>
                  <a:pt x="114" y="2773"/>
                </a:cubicBezTo>
                <a:cubicBezTo>
                  <a:pt x="92" y="2763"/>
                  <a:pt x="72" y="2750"/>
                  <a:pt x="54" y="2732"/>
                </a:cubicBezTo>
                <a:cubicBezTo>
                  <a:pt x="37" y="2715"/>
                  <a:pt x="23" y="2695"/>
                  <a:pt x="14" y="2672"/>
                </a:cubicBezTo>
                <a:cubicBezTo>
                  <a:pt x="5" y="2649"/>
                  <a:pt x="0" y="2626"/>
                  <a:pt x="0" y="2601"/>
                </a:cubicBezTo>
                <a:moveTo>
                  <a:pt x="23" y="186"/>
                </a:moveTo>
                <a:lnTo>
                  <a:pt x="23" y="2601"/>
                </a:lnTo>
                <a:cubicBezTo>
                  <a:pt x="23" y="2612"/>
                  <a:pt x="24" y="2622"/>
                  <a:pt x="26" y="2633"/>
                </a:cubicBezTo>
                <a:cubicBezTo>
                  <a:pt x="28" y="2643"/>
                  <a:pt x="31" y="2653"/>
                  <a:pt x="35" y="2663"/>
                </a:cubicBezTo>
                <a:cubicBezTo>
                  <a:pt x="40" y="2673"/>
                  <a:pt x="45" y="2682"/>
                  <a:pt x="50" y="2691"/>
                </a:cubicBezTo>
                <a:cubicBezTo>
                  <a:pt x="56" y="2700"/>
                  <a:pt x="63" y="2708"/>
                  <a:pt x="71" y="2716"/>
                </a:cubicBezTo>
                <a:cubicBezTo>
                  <a:pt x="78" y="2724"/>
                  <a:pt x="86" y="2730"/>
                  <a:pt x="95" y="2736"/>
                </a:cubicBezTo>
                <a:cubicBezTo>
                  <a:pt x="104" y="2742"/>
                  <a:pt x="114" y="2747"/>
                  <a:pt x="123" y="2751"/>
                </a:cubicBezTo>
                <a:cubicBezTo>
                  <a:pt x="133" y="2755"/>
                  <a:pt x="143" y="2758"/>
                  <a:pt x="154" y="2760"/>
                </a:cubicBezTo>
                <a:cubicBezTo>
                  <a:pt x="164" y="2763"/>
                  <a:pt x="175" y="2764"/>
                  <a:pt x="186" y="2764"/>
                </a:cubicBezTo>
                <a:lnTo>
                  <a:pt x="5386" y="2764"/>
                </a:lnTo>
                <a:cubicBezTo>
                  <a:pt x="5397" y="2764"/>
                  <a:pt x="5408" y="2763"/>
                  <a:pt x="5418" y="2760"/>
                </a:cubicBezTo>
                <a:cubicBezTo>
                  <a:pt x="5428" y="2758"/>
                  <a:pt x="5439" y="2755"/>
                  <a:pt x="5448" y="2751"/>
                </a:cubicBezTo>
                <a:cubicBezTo>
                  <a:pt x="5458" y="2747"/>
                  <a:pt x="5468" y="2742"/>
                  <a:pt x="5477" y="2736"/>
                </a:cubicBezTo>
                <a:cubicBezTo>
                  <a:pt x="5485" y="2730"/>
                  <a:pt x="5494" y="2724"/>
                  <a:pt x="5501" y="2716"/>
                </a:cubicBezTo>
                <a:cubicBezTo>
                  <a:pt x="5509" y="2708"/>
                  <a:pt x="5515" y="2700"/>
                  <a:pt x="5521" y="2691"/>
                </a:cubicBezTo>
                <a:cubicBezTo>
                  <a:pt x="5527" y="2682"/>
                  <a:pt x="5532" y="2673"/>
                  <a:pt x="5536" y="2663"/>
                </a:cubicBezTo>
                <a:cubicBezTo>
                  <a:pt x="5540" y="2653"/>
                  <a:pt x="5544" y="2643"/>
                  <a:pt x="5546" y="2633"/>
                </a:cubicBezTo>
                <a:cubicBezTo>
                  <a:pt x="5548" y="2622"/>
                  <a:pt x="5549" y="2612"/>
                  <a:pt x="5549" y="2601"/>
                </a:cubicBezTo>
                <a:lnTo>
                  <a:pt x="5549" y="186"/>
                </a:lnTo>
                <a:cubicBezTo>
                  <a:pt x="5549" y="175"/>
                  <a:pt x="5548" y="165"/>
                  <a:pt x="5546" y="154"/>
                </a:cubicBezTo>
                <a:cubicBezTo>
                  <a:pt x="5544" y="144"/>
                  <a:pt x="5540" y="134"/>
                  <a:pt x="5536" y="124"/>
                </a:cubicBezTo>
                <a:cubicBezTo>
                  <a:pt x="5532" y="114"/>
                  <a:pt x="5527" y="105"/>
                  <a:pt x="5521" y="96"/>
                </a:cubicBezTo>
                <a:cubicBezTo>
                  <a:pt x="5515" y="87"/>
                  <a:pt x="5509" y="79"/>
                  <a:pt x="5501" y="71"/>
                </a:cubicBezTo>
                <a:cubicBezTo>
                  <a:pt x="5494" y="63"/>
                  <a:pt x="5485" y="57"/>
                  <a:pt x="5477" y="51"/>
                </a:cubicBezTo>
                <a:cubicBezTo>
                  <a:pt x="5468" y="45"/>
                  <a:pt x="5458" y="40"/>
                  <a:pt x="5448" y="36"/>
                </a:cubicBezTo>
                <a:cubicBezTo>
                  <a:pt x="5439" y="32"/>
                  <a:pt x="5428" y="29"/>
                  <a:pt x="5418" y="27"/>
                </a:cubicBezTo>
                <a:cubicBezTo>
                  <a:pt x="5408" y="24"/>
                  <a:pt x="5397" y="23"/>
                  <a:pt x="5386" y="23"/>
                </a:cubicBezTo>
                <a:lnTo>
                  <a:pt x="186" y="23"/>
                </a:lnTo>
                <a:cubicBezTo>
                  <a:pt x="175" y="23"/>
                  <a:pt x="164" y="24"/>
                  <a:pt x="154" y="27"/>
                </a:cubicBezTo>
                <a:cubicBezTo>
                  <a:pt x="143" y="29"/>
                  <a:pt x="133" y="32"/>
                  <a:pt x="123" y="36"/>
                </a:cubicBezTo>
                <a:cubicBezTo>
                  <a:pt x="114" y="40"/>
                  <a:pt x="104" y="45"/>
                  <a:pt x="95" y="51"/>
                </a:cubicBezTo>
                <a:cubicBezTo>
                  <a:pt x="86" y="57"/>
                  <a:pt x="78" y="63"/>
                  <a:pt x="71" y="71"/>
                </a:cubicBezTo>
                <a:cubicBezTo>
                  <a:pt x="63" y="79"/>
                  <a:pt x="56" y="87"/>
                  <a:pt x="50" y="96"/>
                </a:cubicBezTo>
                <a:cubicBezTo>
                  <a:pt x="45" y="105"/>
                  <a:pt x="40" y="114"/>
                  <a:pt x="35" y="124"/>
                </a:cubicBezTo>
                <a:cubicBezTo>
                  <a:pt x="31" y="134"/>
                  <a:pt x="28" y="144"/>
                  <a:pt x="26" y="154"/>
                </a:cubicBezTo>
                <a:cubicBezTo>
                  <a:pt x="24" y="165"/>
                  <a:pt x="23" y="175"/>
                  <a:pt x="23" y="186"/>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30" name="图片 329"/>
          <p:cNvPicPr/>
          <p:nvPr/>
        </p:nvPicPr>
        <p:blipFill>
          <a:blip r:embed="rId9"/>
          <a:stretch/>
        </p:blipFill>
        <p:spPr>
          <a:xfrm>
            <a:off x="9200880" y="2013840"/>
            <a:ext cx="191880" cy="250200"/>
          </a:xfrm>
          <a:prstGeom prst="rect">
            <a:avLst/>
          </a:prstGeom>
          <a:noFill/>
          <a:ln w="0">
            <a:noFill/>
          </a:ln>
        </p:spPr>
      </p:pic>
      <p:sp>
        <p:nvSpPr>
          <p:cNvPr id="331" name="文本框 330"/>
          <p:cNvSpPr txBox="1"/>
          <p:nvPr/>
        </p:nvSpPr>
        <p:spPr>
          <a:xfrm>
            <a:off x="8590680" y="3188160"/>
            <a:ext cx="14090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优化的邮件分类与存储结构</a:t>
            </a:r>
            <a:endParaRPr lang="en-US" sz="920" b="0" u="none" strike="noStrike">
              <a:solidFill>
                <a:srgbClr val="000000"/>
              </a:solidFill>
              <a:effectLst/>
              <a:uFillTx/>
              <a:latin typeface="Times New Roman"/>
            </a:endParaRPr>
          </a:p>
        </p:txBody>
      </p:sp>
      <p:sp>
        <p:nvSpPr>
          <p:cNvPr id="332" name="文本框 331"/>
          <p:cNvSpPr txBox="1"/>
          <p:nvPr/>
        </p:nvSpPr>
        <p:spPr>
          <a:xfrm>
            <a:off x="9033480" y="2349360"/>
            <a:ext cx="252720" cy="157320"/>
          </a:xfrm>
          <a:prstGeom prst="rect">
            <a:avLst/>
          </a:prstGeom>
          <a:noFill/>
          <a:ln w="0">
            <a:noFill/>
          </a:ln>
        </p:spPr>
        <p:txBody>
          <a:bodyPr wrap="none" lIns="0" tIns="0" rIns="0" bIns="0" anchor="t">
            <a:spAutoFit/>
          </a:bodyPr>
          <a:lstStyle/>
          <a:p>
            <a:r>
              <a:rPr lang="en-US" sz="1050" b="1" u="none" strike="noStrike">
                <a:solidFill>
                  <a:srgbClr val="4DA6FF"/>
                </a:solidFill>
                <a:effectLst/>
                <a:uFillTx/>
                <a:latin typeface="DejaVuSans"/>
                <a:ea typeface="DejaVuSans"/>
              </a:rPr>
              <a:t>API</a:t>
            </a:r>
            <a:endParaRPr lang="en-US" sz="1050" b="0" u="none" strike="noStrike">
              <a:solidFill>
                <a:srgbClr val="000000"/>
              </a:solidFill>
              <a:effectLst/>
              <a:uFillTx/>
              <a:latin typeface="Times New Roman"/>
            </a:endParaRPr>
          </a:p>
        </p:txBody>
      </p:sp>
      <p:sp>
        <p:nvSpPr>
          <p:cNvPr id="333" name="文本框 332"/>
          <p:cNvSpPr txBox="1"/>
          <p:nvPr/>
        </p:nvSpPr>
        <p:spPr>
          <a:xfrm>
            <a:off x="9284400" y="2344680"/>
            <a:ext cx="268920" cy="169560"/>
          </a:xfrm>
          <a:prstGeom prst="rect">
            <a:avLst/>
          </a:prstGeom>
          <a:noFill/>
          <a:ln w="0">
            <a:noFill/>
          </a:ln>
        </p:spPr>
        <p:txBody>
          <a:bodyPr wrap="none" lIns="0" tIns="0" rIns="0" bIns="0" anchor="t">
            <a:spAutoFit/>
          </a:bodyPr>
          <a:lstStyle/>
          <a:p>
            <a:r>
              <a:rPr lang="zh-CN" sz="1050" b="0" u="none" strike="noStrike">
                <a:solidFill>
                  <a:srgbClr val="4DA6FF"/>
                </a:solidFill>
                <a:effectLst/>
                <a:uFillTx/>
                <a:latin typeface="WenQuanYiZenHei"/>
                <a:ea typeface="WenQuanYiZenHei"/>
              </a:rPr>
              <a:t>接口</a:t>
            </a:r>
            <a:endParaRPr lang="en-US" sz="1050" b="0" u="none" strike="noStrike">
              <a:solidFill>
                <a:srgbClr val="000000"/>
              </a:solidFill>
              <a:effectLst/>
              <a:uFillTx/>
              <a:latin typeface="Times New Roman"/>
            </a:endParaRPr>
          </a:p>
        </p:txBody>
      </p:sp>
      <p:sp>
        <p:nvSpPr>
          <p:cNvPr id="334" name="任意多边形: 形状 333"/>
          <p:cNvSpPr/>
          <p:nvPr/>
        </p:nvSpPr>
        <p:spPr>
          <a:xfrm>
            <a:off x="8289720" y="3342600"/>
            <a:ext cx="2005920" cy="1002960"/>
          </a:xfrm>
          <a:custGeom>
            <a:avLst/>
            <a:gdLst/>
            <a:ahLst/>
            <a:cxnLst/>
            <a:rect l="0" t="0" r="r" b="b"/>
            <a:pathLst>
              <a:path w="5572" h="2786">
                <a:moveTo>
                  <a:pt x="0" y="2601"/>
                </a:moveTo>
                <a:lnTo>
                  <a:pt x="0" y="185"/>
                </a:lnTo>
                <a:cubicBezTo>
                  <a:pt x="0" y="161"/>
                  <a:pt x="5" y="137"/>
                  <a:pt x="14" y="114"/>
                </a:cubicBezTo>
                <a:cubicBezTo>
                  <a:pt x="23" y="92"/>
                  <a:pt x="37" y="72"/>
                  <a:pt x="54" y="54"/>
                </a:cubicBezTo>
                <a:cubicBezTo>
                  <a:pt x="72" y="37"/>
                  <a:pt x="92" y="23"/>
                  <a:pt x="114" y="14"/>
                </a:cubicBezTo>
                <a:cubicBezTo>
                  <a:pt x="137" y="4"/>
                  <a:pt x="161" y="0"/>
                  <a:pt x="186" y="0"/>
                </a:cubicBezTo>
                <a:lnTo>
                  <a:pt x="5386" y="0"/>
                </a:lnTo>
                <a:cubicBezTo>
                  <a:pt x="5411" y="0"/>
                  <a:pt x="5435" y="4"/>
                  <a:pt x="5457" y="14"/>
                </a:cubicBezTo>
                <a:cubicBezTo>
                  <a:pt x="5480" y="23"/>
                  <a:pt x="5500" y="37"/>
                  <a:pt x="5518" y="54"/>
                </a:cubicBezTo>
                <a:cubicBezTo>
                  <a:pt x="5535" y="72"/>
                  <a:pt x="5548" y="92"/>
                  <a:pt x="5558" y="114"/>
                </a:cubicBezTo>
                <a:cubicBezTo>
                  <a:pt x="5567" y="137"/>
                  <a:pt x="5572" y="161"/>
                  <a:pt x="5572" y="185"/>
                </a:cubicBezTo>
                <a:lnTo>
                  <a:pt x="5572" y="2601"/>
                </a:lnTo>
                <a:cubicBezTo>
                  <a:pt x="5572" y="2625"/>
                  <a:pt x="5567" y="2649"/>
                  <a:pt x="5558" y="2672"/>
                </a:cubicBezTo>
                <a:cubicBezTo>
                  <a:pt x="5548" y="2694"/>
                  <a:pt x="5535" y="2714"/>
                  <a:pt x="5518" y="2732"/>
                </a:cubicBezTo>
                <a:cubicBezTo>
                  <a:pt x="5500" y="2749"/>
                  <a:pt x="5480" y="2763"/>
                  <a:pt x="5457" y="2772"/>
                </a:cubicBezTo>
                <a:cubicBezTo>
                  <a:pt x="5435" y="2782"/>
                  <a:pt x="5411" y="2786"/>
                  <a:pt x="5386" y="2786"/>
                </a:cubicBezTo>
                <a:lnTo>
                  <a:pt x="186" y="2786"/>
                </a:lnTo>
                <a:cubicBezTo>
                  <a:pt x="161" y="2786"/>
                  <a:pt x="137" y="2782"/>
                  <a:pt x="114" y="2772"/>
                </a:cubicBezTo>
                <a:cubicBezTo>
                  <a:pt x="92" y="2763"/>
                  <a:pt x="72" y="2749"/>
                  <a:pt x="54" y="2732"/>
                </a:cubicBezTo>
                <a:cubicBezTo>
                  <a:pt x="37" y="2714"/>
                  <a:pt x="23" y="2694"/>
                  <a:pt x="14" y="2672"/>
                </a:cubicBezTo>
                <a:cubicBezTo>
                  <a:pt x="5" y="2649"/>
                  <a:pt x="0" y="2625"/>
                  <a:pt x="0" y="2601"/>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35" name="任意多边形: 形状 334"/>
          <p:cNvSpPr/>
          <p:nvPr/>
        </p:nvSpPr>
        <p:spPr>
          <a:xfrm>
            <a:off x="8289720" y="3342600"/>
            <a:ext cx="2005920" cy="1002960"/>
          </a:xfrm>
          <a:custGeom>
            <a:avLst/>
            <a:gdLst/>
            <a:ahLst/>
            <a:cxnLst/>
            <a:rect l="0" t="0" r="r" b="b"/>
            <a:pathLst>
              <a:path w="5572" h="2786">
                <a:moveTo>
                  <a:pt x="0" y="2601"/>
                </a:moveTo>
                <a:lnTo>
                  <a:pt x="0" y="185"/>
                </a:lnTo>
                <a:cubicBezTo>
                  <a:pt x="0" y="161"/>
                  <a:pt x="5" y="137"/>
                  <a:pt x="14" y="114"/>
                </a:cubicBezTo>
                <a:cubicBezTo>
                  <a:pt x="23" y="92"/>
                  <a:pt x="37" y="72"/>
                  <a:pt x="54" y="54"/>
                </a:cubicBezTo>
                <a:cubicBezTo>
                  <a:pt x="72" y="37"/>
                  <a:pt x="92" y="23"/>
                  <a:pt x="114" y="14"/>
                </a:cubicBezTo>
                <a:cubicBezTo>
                  <a:pt x="137" y="4"/>
                  <a:pt x="161" y="0"/>
                  <a:pt x="186" y="0"/>
                </a:cubicBezTo>
                <a:lnTo>
                  <a:pt x="5386" y="0"/>
                </a:lnTo>
                <a:cubicBezTo>
                  <a:pt x="5411" y="0"/>
                  <a:pt x="5435" y="4"/>
                  <a:pt x="5457" y="14"/>
                </a:cubicBezTo>
                <a:cubicBezTo>
                  <a:pt x="5480" y="23"/>
                  <a:pt x="5500" y="37"/>
                  <a:pt x="5518" y="54"/>
                </a:cubicBezTo>
                <a:cubicBezTo>
                  <a:pt x="5535" y="72"/>
                  <a:pt x="5548" y="92"/>
                  <a:pt x="5558" y="114"/>
                </a:cubicBezTo>
                <a:cubicBezTo>
                  <a:pt x="5567" y="137"/>
                  <a:pt x="5572" y="161"/>
                  <a:pt x="5572" y="185"/>
                </a:cubicBezTo>
                <a:lnTo>
                  <a:pt x="5572" y="2601"/>
                </a:lnTo>
                <a:cubicBezTo>
                  <a:pt x="5572" y="2625"/>
                  <a:pt x="5567" y="2649"/>
                  <a:pt x="5558" y="2672"/>
                </a:cubicBezTo>
                <a:cubicBezTo>
                  <a:pt x="5548" y="2694"/>
                  <a:pt x="5535" y="2714"/>
                  <a:pt x="5518" y="2732"/>
                </a:cubicBezTo>
                <a:cubicBezTo>
                  <a:pt x="5500" y="2749"/>
                  <a:pt x="5480" y="2763"/>
                  <a:pt x="5457" y="2772"/>
                </a:cubicBezTo>
                <a:cubicBezTo>
                  <a:pt x="5435" y="2782"/>
                  <a:pt x="5411" y="2786"/>
                  <a:pt x="5386" y="2786"/>
                </a:cubicBezTo>
                <a:lnTo>
                  <a:pt x="186" y="2786"/>
                </a:lnTo>
                <a:cubicBezTo>
                  <a:pt x="161" y="2786"/>
                  <a:pt x="137" y="2782"/>
                  <a:pt x="114" y="2772"/>
                </a:cubicBezTo>
                <a:cubicBezTo>
                  <a:pt x="92" y="2763"/>
                  <a:pt x="72" y="2749"/>
                  <a:pt x="54" y="2732"/>
                </a:cubicBezTo>
                <a:cubicBezTo>
                  <a:pt x="37" y="2714"/>
                  <a:pt x="23" y="2694"/>
                  <a:pt x="14" y="2672"/>
                </a:cubicBezTo>
                <a:cubicBezTo>
                  <a:pt x="5" y="2649"/>
                  <a:pt x="0" y="2625"/>
                  <a:pt x="0" y="2601"/>
                </a:cubicBezTo>
                <a:moveTo>
                  <a:pt x="23" y="185"/>
                </a:moveTo>
                <a:lnTo>
                  <a:pt x="23" y="2601"/>
                </a:lnTo>
                <a:cubicBezTo>
                  <a:pt x="23" y="2611"/>
                  <a:pt x="24" y="2622"/>
                  <a:pt x="26" y="2632"/>
                </a:cubicBezTo>
                <a:cubicBezTo>
                  <a:pt x="28" y="2643"/>
                  <a:pt x="31" y="2653"/>
                  <a:pt x="35" y="2663"/>
                </a:cubicBezTo>
                <a:cubicBezTo>
                  <a:pt x="40" y="2673"/>
                  <a:pt x="45" y="2682"/>
                  <a:pt x="50" y="2691"/>
                </a:cubicBezTo>
                <a:cubicBezTo>
                  <a:pt x="56" y="2700"/>
                  <a:pt x="63" y="2708"/>
                  <a:pt x="71" y="2715"/>
                </a:cubicBezTo>
                <a:cubicBezTo>
                  <a:pt x="78" y="2723"/>
                  <a:pt x="86" y="2730"/>
                  <a:pt x="95" y="2736"/>
                </a:cubicBezTo>
                <a:cubicBezTo>
                  <a:pt x="104" y="2742"/>
                  <a:pt x="114" y="2747"/>
                  <a:pt x="123" y="2751"/>
                </a:cubicBezTo>
                <a:cubicBezTo>
                  <a:pt x="133" y="2755"/>
                  <a:pt x="143" y="2758"/>
                  <a:pt x="154" y="2760"/>
                </a:cubicBezTo>
                <a:cubicBezTo>
                  <a:pt x="164" y="2762"/>
                  <a:pt x="175" y="2763"/>
                  <a:pt x="186" y="2763"/>
                </a:cubicBezTo>
                <a:lnTo>
                  <a:pt x="5386" y="2763"/>
                </a:lnTo>
                <a:cubicBezTo>
                  <a:pt x="5397" y="2763"/>
                  <a:pt x="5408" y="2762"/>
                  <a:pt x="5418" y="2760"/>
                </a:cubicBezTo>
                <a:cubicBezTo>
                  <a:pt x="5428" y="2758"/>
                  <a:pt x="5439" y="2755"/>
                  <a:pt x="5448" y="2751"/>
                </a:cubicBezTo>
                <a:cubicBezTo>
                  <a:pt x="5458" y="2747"/>
                  <a:pt x="5468" y="2742"/>
                  <a:pt x="5477" y="2736"/>
                </a:cubicBezTo>
                <a:cubicBezTo>
                  <a:pt x="5485" y="2730"/>
                  <a:pt x="5494" y="2723"/>
                  <a:pt x="5501" y="2715"/>
                </a:cubicBezTo>
                <a:cubicBezTo>
                  <a:pt x="5509" y="2708"/>
                  <a:pt x="5515" y="2700"/>
                  <a:pt x="5521" y="2691"/>
                </a:cubicBezTo>
                <a:cubicBezTo>
                  <a:pt x="5527" y="2682"/>
                  <a:pt x="5532" y="2673"/>
                  <a:pt x="5536" y="2663"/>
                </a:cubicBezTo>
                <a:cubicBezTo>
                  <a:pt x="5540" y="2653"/>
                  <a:pt x="5544" y="2643"/>
                  <a:pt x="5546" y="2632"/>
                </a:cubicBezTo>
                <a:cubicBezTo>
                  <a:pt x="5548" y="2622"/>
                  <a:pt x="5549" y="2611"/>
                  <a:pt x="5549" y="2601"/>
                </a:cubicBezTo>
                <a:lnTo>
                  <a:pt x="5549" y="185"/>
                </a:lnTo>
                <a:cubicBezTo>
                  <a:pt x="5549" y="175"/>
                  <a:pt x="5548" y="164"/>
                  <a:pt x="5546" y="154"/>
                </a:cubicBezTo>
                <a:cubicBezTo>
                  <a:pt x="5544" y="143"/>
                  <a:pt x="5540" y="133"/>
                  <a:pt x="5536" y="123"/>
                </a:cubicBezTo>
                <a:cubicBezTo>
                  <a:pt x="5532" y="113"/>
                  <a:pt x="5527" y="104"/>
                  <a:pt x="5521" y="95"/>
                </a:cubicBezTo>
                <a:cubicBezTo>
                  <a:pt x="5515" y="86"/>
                  <a:pt x="5509" y="78"/>
                  <a:pt x="5501" y="71"/>
                </a:cubicBezTo>
                <a:cubicBezTo>
                  <a:pt x="5494" y="63"/>
                  <a:pt x="5485" y="56"/>
                  <a:pt x="5477" y="50"/>
                </a:cubicBezTo>
                <a:cubicBezTo>
                  <a:pt x="5468" y="44"/>
                  <a:pt x="5458" y="39"/>
                  <a:pt x="5448" y="35"/>
                </a:cubicBezTo>
                <a:cubicBezTo>
                  <a:pt x="5439" y="31"/>
                  <a:pt x="5428" y="28"/>
                  <a:pt x="5418" y="26"/>
                </a:cubicBezTo>
                <a:cubicBezTo>
                  <a:pt x="5408" y="24"/>
                  <a:pt x="5397" y="23"/>
                  <a:pt x="5386" y="23"/>
                </a:cubicBezTo>
                <a:lnTo>
                  <a:pt x="186" y="23"/>
                </a:lnTo>
                <a:cubicBezTo>
                  <a:pt x="175" y="23"/>
                  <a:pt x="164" y="24"/>
                  <a:pt x="154" y="26"/>
                </a:cubicBezTo>
                <a:cubicBezTo>
                  <a:pt x="143" y="28"/>
                  <a:pt x="133" y="31"/>
                  <a:pt x="123" y="35"/>
                </a:cubicBezTo>
                <a:cubicBezTo>
                  <a:pt x="114" y="39"/>
                  <a:pt x="104" y="44"/>
                  <a:pt x="95" y="50"/>
                </a:cubicBezTo>
                <a:cubicBezTo>
                  <a:pt x="86" y="56"/>
                  <a:pt x="78" y="63"/>
                  <a:pt x="71" y="71"/>
                </a:cubicBezTo>
                <a:cubicBezTo>
                  <a:pt x="63" y="78"/>
                  <a:pt x="56" y="86"/>
                  <a:pt x="50" y="95"/>
                </a:cubicBezTo>
                <a:cubicBezTo>
                  <a:pt x="45" y="104"/>
                  <a:pt x="40" y="113"/>
                  <a:pt x="35" y="123"/>
                </a:cubicBezTo>
                <a:cubicBezTo>
                  <a:pt x="31" y="133"/>
                  <a:pt x="28" y="143"/>
                  <a:pt x="26" y="154"/>
                </a:cubicBezTo>
                <a:cubicBezTo>
                  <a:pt x="24" y="164"/>
                  <a:pt x="23" y="175"/>
                  <a:pt x="23" y="185"/>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36" name="图片 335"/>
          <p:cNvPicPr/>
          <p:nvPr/>
        </p:nvPicPr>
        <p:blipFill>
          <a:blip r:embed="rId10"/>
          <a:stretch/>
        </p:blipFill>
        <p:spPr>
          <a:xfrm>
            <a:off x="9133920" y="3484800"/>
            <a:ext cx="317160" cy="250200"/>
          </a:xfrm>
          <a:prstGeom prst="rect">
            <a:avLst/>
          </a:prstGeom>
          <a:noFill/>
          <a:ln w="0">
            <a:noFill/>
          </a:ln>
        </p:spPr>
      </p:pic>
      <p:sp>
        <p:nvSpPr>
          <p:cNvPr id="337" name="文本框 336"/>
          <p:cNvSpPr txBox="1"/>
          <p:nvPr/>
        </p:nvSpPr>
        <p:spPr>
          <a:xfrm>
            <a:off x="8707680" y="2578320"/>
            <a:ext cx="11743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与邮件服务器无缝集成</a:t>
            </a:r>
            <a:endParaRPr lang="en-US" sz="920" b="0" u="none" strike="noStrike">
              <a:solidFill>
                <a:srgbClr val="000000"/>
              </a:solidFill>
              <a:effectLst/>
              <a:uFillTx/>
              <a:latin typeface="Times New Roman"/>
            </a:endParaRPr>
          </a:p>
        </p:txBody>
      </p:sp>
      <p:sp>
        <p:nvSpPr>
          <p:cNvPr id="338" name="文本框 337"/>
          <p:cNvSpPr txBox="1"/>
          <p:nvPr/>
        </p:nvSpPr>
        <p:spPr>
          <a:xfrm>
            <a:off x="8958240" y="3815640"/>
            <a:ext cx="671400" cy="169560"/>
          </a:xfrm>
          <a:prstGeom prst="rect">
            <a:avLst/>
          </a:prstGeom>
          <a:noFill/>
          <a:ln w="0">
            <a:noFill/>
          </a:ln>
        </p:spPr>
        <p:txBody>
          <a:bodyPr wrap="none" lIns="0" tIns="0" rIns="0" bIns="0" anchor="t">
            <a:spAutoFit/>
          </a:bodyPr>
          <a:lstStyle/>
          <a:p>
            <a:r>
              <a:rPr lang="zh-CN" sz="1050" b="0" u="none" strike="noStrike">
                <a:solidFill>
                  <a:srgbClr val="4DA6FF"/>
                </a:solidFill>
                <a:effectLst/>
                <a:uFillTx/>
                <a:latin typeface="WenQuanYiZenHei"/>
                <a:ea typeface="WenQuanYiZenHei"/>
              </a:rPr>
              <a:t>多用户管理</a:t>
            </a:r>
            <a:endParaRPr lang="en-US" sz="1050" b="0" u="none" strike="noStrike">
              <a:solidFill>
                <a:srgbClr val="000000"/>
              </a:solidFill>
              <a:effectLst/>
              <a:uFillTx/>
              <a:latin typeface="Times New Roman"/>
            </a:endParaRPr>
          </a:p>
        </p:txBody>
      </p:sp>
      <p:pic>
        <p:nvPicPr>
          <p:cNvPr id="339" name="图片 338"/>
          <p:cNvPicPr/>
          <p:nvPr/>
        </p:nvPicPr>
        <p:blipFill>
          <a:blip r:embed="rId11"/>
          <a:stretch/>
        </p:blipFill>
        <p:spPr>
          <a:xfrm>
            <a:off x="3367800" y="2858040"/>
            <a:ext cx="174960" cy="200160"/>
          </a:xfrm>
          <a:prstGeom prst="rect">
            <a:avLst/>
          </a:prstGeom>
          <a:noFill/>
          <a:ln w="0">
            <a:noFill/>
          </a:ln>
        </p:spPr>
      </p:pic>
      <p:pic>
        <p:nvPicPr>
          <p:cNvPr id="340" name="图片 339"/>
          <p:cNvPicPr/>
          <p:nvPr/>
        </p:nvPicPr>
        <p:blipFill>
          <a:blip r:embed="rId12"/>
          <a:stretch/>
        </p:blipFill>
        <p:spPr>
          <a:xfrm>
            <a:off x="7153200" y="2858040"/>
            <a:ext cx="174960" cy="200160"/>
          </a:xfrm>
          <a:prstGeom prst="rect">
            <a:avLst/>
          </a:prstGeom>
          <a:noFill/>
          <a:ln w="0">
            <a:noFill/>
          </a:ln>
        </p:spPr>
      </p:pic>
      <p:pic>
        <p:nvPicPr>
          <p:cNvPr id="341" name="图片 340"/>
          <p:cNvPicPr/>
          <p:nvPr/>
        </p:nvPicPr>
        <p:blipFill>
          <a:blip r:embed="rId13"/>
          <a:stretch/>
        </p:blipFill>
        <p:spPr>
          <a:xfrm>
            <a:off x="4855320" y="2490120"/>
            <a:ext cx="150120" cy="200160"/>
          </a:xfrm>
          <a:prstGeom prst="rect">
            <a:avLst/>
          </a:prstGeom>
          <a:noFill/>
          <a:ln w="0">
            <a:noFill/>
          </a:ln>
        </p:spPr>
      </p:pic>
      <p:pic>
        <p:nvPicPr>
          <p:cNvPr id="342" name="图片 341"/>
          <p:cNvPicPr/>
          <p:nvPr/>
        </p:nvPicPr>
        <p:blipFill>
          <a:blip r:embed="rId14"/>
          <a:stretch/>
        </p:blipFill>
        <p:spPr>
          <a:xfrm>
            <a:off x="4855320" y="3493080"/>
            <a:ext cx="150120" cy="200160"/>
          </a:xfrm>
          <a:prstGeom prst="rect">
            <a:avLst/>
          </a:prstGeom>
          <a:noFill/>
          <a:ln w="0">
            <a:noFill/>
          </a:ln>
        </p:spPr>
      </p:pic>
      <p:sp>
        <p:nvSpPr>
          <p:cNvPr id="343" name="文本框 342"/>
          <p:cNvSpPr txBox="1"/>
          <p:nvPr/>
        </p:nvSpPr>
        <p:spPr>
          <a:xfrm>
            <a:off x="8766000" y="4048920"/>
            <a:ext cx="10569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权限控制与用户分组</a:t>
            </a:r>
            <a:endParaRPr lang="en-US" sz="920" b="0" u="none" strike="noStrike">
              <a:solidFill>
                <a:srgbClr val="000000"/>
              </a:solidFill>
              <a:effectLst/>
              <a:uFillTx/>
              <a:latin typeface="Times New Roman"/>
            </a:endParaRPr>
          </a:p>
        </p:txBody>
      </p:sp>
      <p:sp>
        <p:nvSpPr>
          <p:cNvPr id="344" name="任意多边形: 形状 343"/>
          <p:cNvSpPr/>
          <p:nvPr/>
        </p:nvSpPr>
        <p:spPr>
          <a:xfrm>
            <a:off x="4278600" y="2548440"/>
            <a:ext cx="2139480" cy="1120320"/>
          </a:xfrm>
          <a:custGeom>
            <a:avLst/>
            <a:gdLst/>
            <a:ahLst/>
            <a:cxnLst/>
            <a:rect l="0" t="0" r="r" b="b"/>
            <a:pathLst>
              <a:path w="5943" h="3112">
                <a:moveTo>
                  <a:pt x="14" y="115"/>
                </a:moveTo>
                <a:cubicBezTo>
                  <a:pt x="23" y="92"/>
                  <a:pt x="37" y="72"/>
                  <a:pt x="54" y="55"/>
                </a:cubicBezTo>
                <a:cubicBezTo>
                  <a:pt x="71" y="37"/>
                  <a:pt x="91" y="24"/>
                  <a:pt x="114" y="15"/>
                </a:cubicBezTo>
                <a:cubicBezTo>
                  <a:pt x="137" y="5"/>
                  <a:pt x="161" y="0"/>
                  <a:pt x="185" y="0"/>
                </a:cubicBezTo>
                <a:lnTo>
                  <a:pt x="5757" y="0"/>
                </a:lnTo>
                <a:cubicBezTo>
                  <a:pt x="5782" y="0"/>
                  <a:pt x="5806" y="5"/>
                  <a:pt x="5828" y="15"/>
                </a:cubicBezTo>
                <a:cubicBezTo>
                  <a:pt x="5851" y="24"/>
                  <a:pt x="5871" y="37"/>
                  <a:pt x="5889" y="55"/>
                </a:cubicBezTo>
                <a:cubicBezTo>
                  <a:pt x="5906" y="72"/>
                  <a:pt x="5920" y="92"/>
                  <a:pt x="5929" y="115"/>
                </a:cubicBezTo>
                <a:cubicBezTo>
                  <a:pt x="5938" y="138"/>
                  <a:pt x="5943" y="162"/>
                  <a:pt x="5943" y="186"/>
                </a:cubicBezTo>
                <a:lnTo>
                  <a:pt x="5943" y="2926"/>
                </a:lnTo>
                <a:cubicBezTo>
                  <a:pt x="5943" y="2951"/>
                  <a:pt x="5938" y="2975"/>
                  <a:pt x="5929" y="2997"/>
                </a:cubicBezTo>
                <a:cubicBezTo>
                  <a:pt x="5920" y="3020"/>
                  <a:pt x="5906" y="3040"/>
                  <a:pt x="5889" y="3058"/>
                </a:cubicBezTo>
                <a:cubicBezTo>
                  <a:pt x="5871" y="3075"/>
                  <a:pt x="5851" y="3088"/>
                  <a:pt x="5828" y="3098"/>
                </a:cubicBezTo>
                <a:cubicBezTo>
                  <a:pt x="5806" y="3107"/>
                  <a:pt x="5782" y="3112"/>
                  <a:pt x="5757" y="3112"/>
                </a:cubicBezTo>
                <a:lnTo>
                  <a:pt x="185" y="3112"/>
                </a:lnTo>
                <a:cubicBezTo>
                  <a:pt x="161" y="3112"/>
                  <a:pt x="137" y="3107"/>
                  <a:pt x="114" y="3098"/>
                </a:cubicBezTo>
                <a:cubicBezTo>
                  <a:pt x="91" y="3088"/>
                  <a:pt x="71" y="3075"/>
                  <a:pt x="54" y="3058"/>
                </a:cubicBezTo>
                <a:cubicBezTo>
                  <a:pt x="37" y="3040"/>
                  <a:pt x="23" y="3020"/>
                  <a:pt x="14" y="2997"/>
                </a:cubicBezTo>
                <a:cubicBezTo>
                  <a:pt x="4" y="2975"/>
                  <a:pt x="0" y="2951"/>
                  <a:pt x="0" y="2926"/>
                </a:cubicBezTo>
                <a:lnTo>
                  <a:pt x="0" y="186"/>
                </a:lnTo>
                <a:cubicBezTo>
                  <a:pt x="0" y="162"/>
                  <a:pt x="4" y="138"/>
                  <a:pt x="14" y="11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5" name="任意多边形: 形状 344"/>
          <p:cNvSpPr/>
          <p:nvPr/>
        </p:nvSpPr>
        <p:spPr>
          <a:xfrm>
            <a:off x="4278600" y="2548440"/>
            <a:ext cx="2139480" cy="1120320"/>
          </a:xfrm>
          <a:custGeom>
            <a:avLst/>
            <a:gdLst/>
            <a:ahLst/>
            <a:cxnLst/>
            <a:rect l="0" t="0" r="r" b="b"/>
            <a:pathLst>
              <a:path w="5943" h="3112">
                <a:moveTo>
                  <a:pt x="0" y="2926"/>
                </a:moveTo>
                <a:lnTo>
                  <a:pt x="0" y="186"/>
                </a:lnTo>
                <a:cubicBezTo>
                  <a:pt x="0" y="162"/>
                  <a:pt x="4" y="138"/>
                  <a:pt x="14" y="115"/>
                </a:cubicBezTo>
                <a:cubicBezTo>
                  <a:pt x="23" y="92"/>
                  <a:pt x="37" y="72"/>
                  <a:pt x="54" y="55"/>
                </a:cubicBezTo>
                <a:cubicBezTo>
                  <a:pt x="71" y="37"/>
                  <a:pt x="91" y="24"/>
                  <a:pt x="114" y="15"/>
                </a:cubicBezTo>
                <a:cubicBezTo>
                  <a:pt x="137" y="5"/>
                  <a:pt x="161" y="0"/>
                  <a:pt x="185" y="0"/>
                </a:cubicBezTo>
                <a:lnTo>
                  <a:pt x="5757" y="0"/>
                </a:lnTo>
                <a:cubicBezTo>
                  <a:pt x="5782" y="0"/>
                  <a:pt x="5806" y="5"/>
                  <a:pt x="5828" y="15"/>
                </a:cubicBezTo>
                <a:cubicBezTo>
                  <a:pt x="5851" y="24"/>
                  <a:pt x="5871" y="37"/>
                  <a:pt x="5889" y="55"/>
                </a:cubicBezTo>
                <a:cubicBezTo>
                  <a:pt x="5906" y="72"/>
                  <a:pt x="5920" y="92"/>
                  <a:pt x="5929" y="115"/>
                </a:cubicBezTo>
                <a:cubicBezTo>
                  <a:pt x="5938" y="138"/>
                  <a:pt x="5943" y="162"/>
                  <a:pt x="5943" y="186"/>
                </a:cubicBezTo>
                <a:lnTo>
                  <a:pt x="5943" y="2926"/>
                </a:lnTo>
                <a:cubicBezTo>
                  <a:pt x="5943" y="2951"/>
                  <a:pt x="5938" y="2975"/>
                  <a:pt x="5929" y="2997"/>
                </a:cubicBezTo>
                <a:cubicBezTo>
                  <a:pt x="5920" y="3020"/>
                  <a:pt x="5906" y="3040"/>
                  <a:pt x="5889" y="3058"/>
                </a:cubicBezTo>
                <a:cubicBezTo>
                  <a:pt x="5871" y="3075"/>
                  <a:pt x="5851" y="3088"/>
                  <a:pt x="5828" y="3098"/>
                </a:cubicBezTo>
                <a:cubicBezTo>
                  <a:pt x="5806" y="3107"/>
                  <a:pt x="5782" y="3112"/>
                  <a:pt x="5757" y="3112"/>
                </a:cubicBezTo>
                <a:lnTo>
                  <a:pt x="185" y="3112"/>
                </a:lnTo>
                <a:cubicBezTo>
                  <a:pt x="161" y="3112"/>
                  <a:pt x="137" y="3107"/>
                  <a:pt x="114" y="3098"/>
                </a:cubicBezTo>
                <a:cubicBezTo>
                  <a:pt x="91" y="3088"/>
                  <a:pt x="71" y="3075"/>
                  <a:pt x="54" y="3058"/>
                </a:cubicBezTo>
                <a:cubicBezTo>
                  <a:pt x="37" y="3040"/>
                  <a:pt x="23" y="3020"/>
                  <a:pt x="14" y="2997"/>
                </a:cubicBezTo>
                <a:cubicBezTo>
                  <a:pt x="4" y="2975"/>
                  <a:pt x="0" y="2951"/>
                  <a:pt x="0" y="2926"/>
                </a:cubicBezTo>
                <a:moveTo>
                  <a:pt x="23" y="186"/>
                </a:moveTo>
                <a:lnTo>
                  <a:pt x="23" y="2926"/>
                </a:lnTo>
                <a:cubicBezTo>
                  <a:pt x="23" y="2937"/>
                  <a:pt x="24" y="2948"/>
                  <a:pt x="26" y="2958"/>
                </a:cubicBezTo>
                <a:cubicBezTo>
                  <a:pt x="28" y="2968"/>
                  <a:pt x="31" y="2979"/>
                  <a:pt x="35" y="2989"/>
                </a:cubicBezTo>
                <a:cubicBezTo>
                  <a:pt x="39" y="2998"/>
                  <a:pt x="44" y="3008"/>
                  <a:pt x="50" y="3017"/>
                </a:cubicBezTo>
                <a:cubicBezTo>
                  <a:pt x="56" y="3025"/>
                  <a:pt x="63" y="3034"/>
                  <a:pt x="70" y="3041"/>
                </a:cubicBezTo>
                <a:cubicBezTo>
                  <a:pt x="78" y="3049"/>
                  <a:pt x="86" y="3056"/>
                  <a:pt x="95" y="3061"/>
                </a:cubicBezTo>
                <a:cubicBezTo>
                  <a:pt x="104" y="3067"/>
                  <a:pt x="113" y="3072"/>
                  <a:pt x="123" y="3076"/>
                </a:cubicBezTo>
                <a:cubicBezTo>
                  <a:pt x="133" y="3081"/>
                  <a:pt x="143" y="3084"/>
                  <a:pt x="154" y="3086"/>
                </a:cubicBezTo>
                <a:cubicBezTo>
                  <a:pt x="164" y="3088"/>
                  <a:pt x="175" y="3089"/>
                  <a:pt x="185" y="3089"/>
                </a:cubicBezTo>
                <a:lnTo>
                  <a:pt x="5757" y="3089"/>
                </a:lnTo>
                <a:cubicBezTo>
                  <a:pt x="5768" y="3089"/>
                  <a:pt x="5779" y="3088"/>
                  <a:pt x="5789" y="3086"/>
                </a:cubicBezTo>
                <a:cubicBezTo>
                  <a:pt x="5800" y="3084"/>
                  <a:pt x="5810" y="3081"/>
                  <a:pt x="5820" y="3076"/>
                </a:cubicBezTo>
                <a:cubicBezTo>
                  <a:pt x="5829" y="3072"/>
                  <a:pt x="5839" y="3067"/>
                  <a:pt x="5848" y="3061"/>
                </a:cubicBezTo>
                <a:cubicBezTo>
                  <a:pt x="5857" y="3056"/>
                  <a:pt x="5865" y="3049"/>
                  <a:pt x="5872" y="3041"/>
                </a:cubicBezTo>
                <a:cubicBezTo>
                  <a:pt x="5880" y="3034"/>
                  <a:pt x="5887" y="3025"/>
                  <a:pt x="5893" y="3017"/>
                </a:cubicBezTo>
                <a:cubicBezTo>
                  <a:pt x="5898" y="3008"/>
                  <a:pt x="5903" y="2998"/>
                  <a:pt x="5908" y="2989"/>
                </a:cubicBezTo>
                <a:cubicBezTo>
                  <a:pt x="5912" y="2979"/>
                  <a:pt x="5915" y="2968"/>
                  <a:pt x="5917" y="2958"/>
                </a:cubicBezTo>
                <a:cubicBezTo>
                  <a:pt x="5919" y="2948"/>
                  <a:pt x="5920" y="2937"/>
                  <a:pt x="5920" y="2926"/>
                </a:cubicBezTo>
                <a:lnTo>
                  <a:pt x="5920" y="186"/>
                </a:lnTo>
                <a:cubicBezTo>
                  <a:pt x="5920" y="176"/>
                  <a:pt x="5919" y="165"/>
                  <a:pt x="5917" y="154"/>
                </a:cubicBezTo>
                <a:cubicBezTo>
                  <a:pt x="5915" y="144"/>
                  <a:pt x="5912" y="134"/>
                  <a:pt x="5908" y="124"/>
                </a:cubicBezTo>
                <a:cubicBezTo>
                  <a:pt x="5903" y="114"/>
                  <a:pt x="5898" y="105"/>
                  <a:pt x="5893" y="96"/>
                </a:cubicBezTo>
                <a:cubicBezTo>
                  <a:pt x="5887" y="87"/>
                  <a:pt x="5880" y="79"/>
                  <a:pt x="5872" y="71"/>
                </a:cubicBezTo>
                <a:cubicBezTo>
                  <a:pt x="5865" y="64"/>
                  <a:pt x="5857" y="57"/>
                  <a:pt x="5848" y="51"/>
                </a:cubicBezTo>
                <a:cubicBezTo>
                  <a:pt x="5839" y="45"/>
                  <a:pt x="5829" y="40"/>
                  <a:pt x="5820" y="36"/>
                </a:cubicBezTo>
                <a:cubicBezTo>
                  <a:pt x="5810" y="32"/>
                  <a:pt x="5800" y="29"/>
                  <a:pt x="5789" y="27"/>
                </a:cubicBezTo>
                <a:cubicBezTo>
                  <a:pt x="5779" y="25"/>
                  <a:pt x="5768" y="24"/>
                  <a:pt x="5757" y="24"/>
                </a:cubicBezTo>
                <a:lnTo>
                  <a:pt x="185" y="24"/>
                </a:lnTo>
                <a:cubicBezTo>
                  <a:pt x="175" y="24"/>
                  <a:pt x="164" y="25"/>
                  <a:pt x="154" y="27"/>
                </a:cubicBezTo>
                <a:cubicBezTo>
                  <a:pt x="143" y="29"/>
                  <a:pt x="133" y="32"/>
                  <a:pt x="123" y="36"/>
                </a:cubicBezTo>
                <a:cubicBezTo>
                  <a:pt x="113" y="40"/>
                  <a:pt x="104" y="45"/>
                  <a:pt x="95" y="51"/>
                </a:cubicBezTo>
                <a:cubicBezTo>
                  <a:pt x="86" y="57"/>
                  <a:pt x="78" y="64"/>
                  <a:pt x="70" y="71"/>
                </a:cubicBezTo>
                <a:cubicBezTo>
                  <a:pt x="63" y="79"/>
                  <a:pt x="56" y="87"/>
                  <a:pt x="50" y="96"/>
                </a:cubicBezTo>
                <a:cubicBezTo>
                  <a:pt x="44" y="105"/>
                  <a:pt x="39" y="114"/>
                  <a:pt x="35" y="124"/>
                </a:cubicBezTo>
                <a:cubicBezTo>
                  <a:pt x="31" y="134"/>
                  <a:pt x="28" y="144"/>
                  <a:pt x="26" y="154"/>
                </a:cubicBezTo>
                <a:cubicBezTo>
                  <a:pt x="24" y="165"/>
                  <a:pt x="23" y="176"/>
                  <a:pt x="23" y="186"/>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46" name="图片 345"/>
          <p:cNvPicPr/>
          <p:nvPr/>
        </p:nvPicPr>
        <p:blipFill>
          <a:blip r:embed="rId15"/>
          <a:stretch/>
        </p:blipFill>
        <p:spPr>
          <a:xfrm>
            <a:off x="5198040" y="2724120"/>
            <a:ext cx="300600" cy="300600"/>
          </a:xfrm>
          <a:prstGeom prst="rect">
            <a:avLst/>
          </a:prstGeom>
          <a:noFill/>
          <a:ln w="0">
            <a:noFill/>
          </a:ln>
        </p:spPr>
      </p:pic>
      <p:sp>
        <p:nvSpPr>
          <p:cNvPr id="347" name="文本框 346"/>
          <p:cNvSpPr txBox="1"/>
          <p:nvPr/>
        </p:nvSpPr>
        <p:spPr>
          <a:xfrm>
            <a:off x="10192320" y="5690880"/>
            <a:ext cx="338760" cy="136080"/>
          </a:xfrm>
          <a:prstGeom prst="rect">
            <a:avLst/>
          </a:prstGeom>
          <a:noFill/>
          <a:ln w="0">
            <a:noFill/>
          </a:ln>
        </p:spPr>
        <p:txBody>
          <a:bodyPr wrap="none" lIns="0" tIns="0" rIns="0" bIns="0" anchor="t">
            <a:spAutoFit/>
          </a:bodyPr>
          <a:lstStyle/>
          <a:p>
            <a:r>
              <a:rPr lang="en-US" sz="920" b="0" u="none" strike="noStrike">
                <a:solidFill>
                  <a:srgbClr val="CCCCCC"/>
                </a:solidFill>
                <a:effectLst/>
                <a:uFillTx/>
                <a:latin typeface="DejaVuSans"/>
                <a:ea typeface="DejaVuSans"/>
              </a:rPr>
              <a:t>5 / 16</a:t>
            </a:r>
            <a:endParaRPr lang="en-US" sz="920" b="0" u="none" strike="noStrike">
              <a:solidFill>
                <a:srgbClr val="000000"/>
              </a:solidFill>
              <a:effectLst/>
              <a:uFillTx/>
              <a:latin typeface="Times New Roman"/>
            </a:endParaRPr>
          </a:p>
        </p:txBody>
      </p:sp>
      <p:sp>
        <p:nvSpPr>
          <p:cNvPr id="348" name="文本框 347"/>
          <p:cNvSpPr txBox="1"/>
          <p:nvPr/>
        </p:nvSpPr>
        <p:spPr>
          <a:xfrm>
            <a:off x="4947120" y="3105360"/>
            <a:ext cx="805320" cy="169560"/>
          </a:xfrm>
          <a:prstGeom prst="rect">
            <a:avLst/>
          </a:prstGeom>
          <a:noFill/>
          <a:ln w="0">
            <a:noFill/>
          </a:ln>
        </p:spPr>
        <p:txBody>
          <a:bodyPr wrap="none" lIns="0" tIns="0" rIns="0" bIns="0" anchor="t">
            <a:spAutoFit/>
          </a:bodyPr>
          <a:lstStyle/>
          <a:p>
            <a:r>
              <a:rPr lang="zh-CN" sz="1050" b="0" u="none" strike="noStrike">
                <a:solidFill>
                  <a:srgbClr val="4DA6FF"/>
                </a:solidFill>
                <a:effectLst/>
                <a:uFillTx/>
                <a:latin typeface="WenQuanYiZenHei"/>
                <a:ea typeface="WenQuanYiZenHei"/>
              </a:rPr>
              <a:t>核心处理系统</a:t>
            </a:r>
            <a:endParaRPr lang="en-US" sz="1050" b="0" u="none" strike="noStrike">
              <a:solidFill>
                <a:srgbClr val="000000"/>
              </a:solidFill>
              <a:effectLst/>
              <a:uFillTx/>
              <a:latin typeface="Times New Roman"/>
            </a:endParaRPr>
          </a:p>
        </p:txBody>
      </p:sp>
      <p:sp>
        <p:nvSpPr>
          <p:cNvPr id="349" name="文本框 348"/>
          <p:cNvSpPr txBox="1"/>
          <p:nvPr/>
        </p:nvSpPr>
        <p:spPr>
          <a:xfrm>
            <a:off x="4529160" y="3338640"/>
            <a:ext cx="16437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协调各组件，确保系统稳定运行</a:t>
            </a:r>
            <a:endParaRPr lang="en-US" sz="920" b="0" u="none" strike="noStrike">
              <a:solidFill>
                <a:srgbClr val="000000"/>
              </a:solidFill>
              <a:effectLst/>
              <a:uFillTx/>
              <a:latin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任意多边形: 形状 349"/>
          <p:cNvSpPr/>
          <p:nvPr/>
        </p:nvSpPr>
        <p:spPr>
          <a:xfrm>
            <a:off x="0" y="0"/>
            <a:ext cx="10696680" cy="6919560"/>
          </a:xfrm>
          <a:custGeom>
            <a:avLst/>
            <a:gdLst/>
            <a:ahLst/>
            <a:cxnLst/>
            <a:rect l="0" t="0" r="r" b="b"/>
            <a:pathLst>
              <a:path w="29713" h="19221">
                <a:moveTo>
                  <a:pt x="0" y="0"/>
                </a:moveTo>
                <a:lnTo>
                  <a:pt x="29713" y="0"/>
                </a:lnTo>
                <a:lnTo>
                  <a:pt x="29713" y="19221"/>
                </a:lnTo>
                <a:lnTo>
                  <a:pt x="0" y="19221"/>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51" name="任意多边形: 形状 350"/>
          <p:cNvSpPr/>
          <p:nvPr/>
        </p:nvSpPr>
        <p:spPr>
          <a:xfrm>
            <a:off x="401040" y="1036080"/>
            <a:ext cx="4746960" cy="3376440"/>
          </a:xfrm>
          <a:custGeom>
            <a:avLst/>
            <a:gdLst/>
            <a:ahLst/>
            <a:cxnLst/>
            <a:rect l="0" t="0" r="r" b="b"/>
            <a:pathLst>
              <a:path w="13186" h="9379">
                <a:moveTo>
                  <a:pt x="0" y="9193"/>
                </a:moveTo>
                <a:lnTo>
                  <a:pt x="0" y="186"/>
                </a:lnTo>
                <a:cubicBezTo>
                  <a:pt x="0" y="173"/>
                  <a:pt x="1" y="161"/>
                  <a:pt x="3" y="149"/>
                </a:cubicBezTo>
                <a:cubicBezTo>
                  <a:pt x="6" y="137"/>
                  <a:pt x="9" y="126"/>
                  <a:pt x="14" y="115"/>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13000" y="0"/>
                </a:lnTo>
                <a:cubicBezTo>
                  <a:pt x="13012" y="0"/>
                  <a:pt x="13024" y="1"/>
                  <a:pt x="13036" y="3"/>
                </a:cubicBezTo>
                <a:cubicBezTo>
                  <a:pt x="13048" y="6"/>
                  <a:pt x="13060" y="9"/>
                  <a:pt x="13071" y="14"/>
                </a:cubicBezTo>
                <a:cubicBezTo>
                  <a:pt x="13082" y="19"/>
                  <a:pt x="13093" y="24"/>
                  <a:pt x="13103" y="31"/>
                </a:cubicBezTo>
                <a:cubicBezTo>
                  <a:pt x="13113" y="38"/>
                  <a:pt x="13123" y="46"/>
                  <a:pt x="13131" y="54"/>
                </a:cubicBezTo>
                <a:cubicBezTo>
                  <a:pt x="13140" y="63"/>
                  <a:pt x="13148" y="72"/>
                  <a:pt x="13154" y="82"/>
                </a:cubicBezTo>
                <a:cubicBezTo>
                  <a:pt x="13161" y="93"/>
                  <a:pt x="13167" y="103"/>
                  <a:pt x="13172" y="115"/>
                </a:cubicBezTo>
                <a:cubicBezTo>
                  <a:pt x="13176" y="126"/>
                  <a:pt x="13180" y="137"/>
                  <a:pt x="13182" y="149"/>
                </a:cubicBezTo>
                <a:cubicBezTo>
                  <a:pt x="13185" y="161"/>
                  <a:pt x="13186" y="173"/>
                  <a:pt x="13186" y="186"/>
                </a:cubicBezTo>
                <a:lnTo>
                  <a:pt x="13186" y="9193"/>
                </a:lnTo>
                <a:cubicBezTo>
                  <a:pt x="13186" y="9205"/>
                  <a:pt x="13185" y="9218"/>
                  <a:pt x="13182" y="9230"/>
                </a:cubicBezTo>
                <a:cubicBezTo>
                  <a:pt x="13180" y="9241"/>
                  <a:pt x="13176" y="9253"/>
                  <a:pt x="13172" y="9264"/>
                </a:cubicBezTo>
                <a:cubicBezTo>
                  <a:pt x="13167" y="9276"/>
                  <a:pt x="13161" y="9286"/>
                  <a:pt x="13154" y="9296"/>
                </a:cubicBezTo>
                <a:cubicBezTo>
                  <a:pt x="13148" y="9307"/>
                  <a:pt x="13140" y="9316"/>
                  <a:pt x="13131" y="9325"/>
                </a:cubicBezTo>
                <a:cubicBezTo>
                  <a:pt x="13123" y="9333"/>
                  <a:pt x="13113" y="9341"/>
                  <a:pt x="13103" y="9348"/>
                </a:cubicBezTo>
                <a:cubicBezTo>
                  <a:pt x="13093" y="9354"/>
                  <a:pt x="13082" y="9360"/>
                  <a:pt x="13071" y="9365"/>
                </a:cubicBezTo>
                <a:cubicBezTo>
                  <a:pt x="13060" y="9370"/>
                  <a:pt x="13048" y="9373"/>
                  <a:pt x="13036" y="9375"/>
                </a:cubicBezTo>
                <a:cubicBezTo>
                  <a:pt x="13024" y="9378"/>
                  <a:pt x="13012" y="9379"/>
                  <a:pt x="13000" y="9379"/>
                </a:cubicBezTo>
                <a:lnTo>
                  <a:pt x="185" y="9379"/>
                </a:lnTo>
                <a:cubicBezTo>
                  <a:pt x="173" y="9379"/>
                  <a:pt x="161" y="9378"/>
                  <a:pt x="149" y="9375"/>
                </a:cubicBezTo>
                <a:cubicBezTo>
                  <a:pt x="137" y="9373"/>
                  <a:pt x="126" y="9370"/>
                  <a:pt x="114" y="9365"/>
                </a:cubicBezTo>
                <a:cubicBezTo>
                  <a:pt x="103" y="9360"/>
                  <a:pt x="92" y="9354"/>
                  <a:pt x="82" y="9348"/>
                </a:cubicBezTo>
                <a:cubicBezTo>
                  <a:pt x="72" y="9341"/>
                  <a:pt x="63" y="9333"/>
                  <a:pt x="54" y="9325"/>
                </a:cubicBezTo>
                <a:cubicBezTo>
                  <a:pt x="45" y="9316"/>
                  <a:pt x="38" y="9307"/>
                  <a:pt x="31" y="9296"/>
                </a:cubicBezTo>
                <a:cubicBezTo>
                  <a:pt x="24" y="9286"/>
                  <a:pt x="19" y="9276"/>
                  <a:pt x="14" y="9264"/>
                </a:cubicBezTo>
                <a:cubicBezTo>
                  <a:pt x="9" y="9253"/>
                  <a:pt x="6" y="9241"/>
                  <a:pt x="3" y="9230"/>
                </a:cubicBezTo>
                <a:cubicBezTo>
                  <a:pt x="1" y="9218"/>
                  <a:pt x="0" y="9205"/>
                  <a:pt x="0" y="9193"/>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52" name="任意多边形: 形状 351"/>
          <p:cNvSpPr/>
          <p:nvPr/>
        </p:nvSpPr>
        <p:spPr>
          <a:xfrm>
            <a:off x="401040" y="4575960"/>
            <a:ext cx="4746960" cy="1905840"/>
          </a:xfrm>
          <a:custGeom>
            <a:avLst/>
            <a:gdLst/>
            <a:ahLst/>
            <a:cxnLst/>
            <a:rect l="0" t="0" r="r" b="b"/>
            <a:pathLst>
              <a:path w="13186" h="5294">
                <a:moveTo>
                  <a:pt x="0" y="5108"/>
                </a:moveTo>
                <a:lnTo>
                  <a:pt x="0" y="186"/>
                </a:lnTo>
                <a:cubicBezTo>
                  <a:pt x="0" y="174"/>
                  <a:pt x="1" y="162"/>
                  <a:pt x="3" y="150"/>
                </a:cubicBezTo>
                <a:cubicBezTo>
                  <a:pt x="6" y="138"/>
                  <a:pt x="9" y="126"/>
                  <a:pt x="14" y="115"/>
                </a:cubicBezTo>
                <a:cubicBezTo>
                  <a:pt x="19" y="103"/>
                  <a:pt x="24" y="93"/>
                  <a:pt x="31" y="83"/>
                </a:cubicBezTo>
                <a:cubicBezTo>
                  <a:pt x="38" y="72"/>
                  <a:pt x="45" y="63"/>
                  <a:pt x="54" y="54"/>
                </a:cubicBezTo>
                <a:cubicBezTo>
                  <a:pt x="63" y="46"/>
                  <a:pt x="72" y="38"/>
                  <a:pt x="82" y="31"/>
                </a:cubicBezTo>
                <a:cubicBezTo>
                  <a:pt x="92" y="25"/>
                  <a:pt x="103" y="19"/>
                  <a:pt x="114" y="14"/>
                </a:cubicBezTo>
                <a:cubicBezTo>
                  <a:pt x="126" y="10"/>
                  <a:pt x="137" y="6"/>
                  <a:pt x="149" y="4"/>
                </a:cubicBezTo>
                <a:cubicBezTo>
                  <a:pt x="161" y="1"/>
                  <a:pt x="173" y="0"/>
                  <a:pt x="185" y="0"/>
                </a:cubicBezTo>
                <a:lnTo>
                  <a:pt x="13000" y="0"/>
                </a:lnTo>
                <a:cubicBezTo>
                  <a:pt x="13012" y="0"/>
                  <a:pt x="13024" y="1"/>
                  <a:pt x="13036" y="4"/>
                </a:cubicBezTo>
                <a:cubicBezTo>
                  <a:pt x="13048" y="6"/>
                  <a:pt x="13060" y="10"/>
                  <a:pt x="13071" y="14"/>
                </a:cubicBezTo>
                <a:cubicBezTo>
                  <a:pt x="13082" y="19"/>
                  <a:pt x="13093" y="25"/>
                  <a:pt x="13103" y="31"/>
                </a:cubicBezTo>
                <a:cubicBezTo>
                  <a:pt x="13113" y="38"/>
                  <a:pt x="13123" y="46"/>
                  <a:pt x="13131" y="54"/>
                </a:cubicBezTo>
                <a:cubicBezTo>
                  <a:pt x="13140" y="63"/>
                  <a:pt x="13148" y="72"/>
                  <a:pt x="13154" y="83"/>
                </a:cubicBezTo>
                <a:cubicBezTo>
                  <a:pt x="13161" y="93"/>
                  <a:pt x="13167" y="103"/>
                  <a:pt x="13172" y="115"/>
                </a:cubicBezTo>
                <a:cubicBezTo>
                  <a:pt x="13176" y="126"/>
                  <a:pt x="13180" y="138"/>
                  <a:pt x="13182" y="150"/>
                </a:cubicBezTo>
                <a:cubicBezTo>
                  <a:pt x="13185" y="162"/>
                  <a:pt x="13186" y="174"/>
                  <a:pt x="13186" y="186"/>
                </a:cubicBezTo>
                <a:lnTo>
                  <a:pt x="13186" y="5108"/>
                </a:lnTo>
                <a:cubicBezTo>
                  <a:pt x="13186" y="5120"/>
                  <a:pt x="13185" y="5132"/>
                  <a:pt x="13182" y="5144"/>
                </a:cubicBezTo>
                <a:cubicBezTo>
                  <a:pt x="13180" y="5156"/>
                  <a:pt x="13176" y="5168"/>
                  <a:pt x="13172" y="5179"/>
                </a:cubicBezTo>
                <a:cubicBezTo>
                  <a:pt x="13167" y="5190"/>
                  <a:pt x="13161" y="5201"/>
                  <a:pt x="13154" y="5211"/>
                </a:cubicBezTo>
                <a:cubicBezTo>
                  <a:pt x="13148" y="5221"/>
                  <a:pt x="13140" y="5231"/>
                  <a:pt x="13131" y="5239"/>
                </a:cubicBezTo>
                <a:cubicBezTo>
                  <a:pt x="13123" y="5248"/>
                  <a:pt x="13113" y="5256"/>
                  <a:pt x="13103" y="5262"/>
                </a:cubicBezTo>
                <a:cubicBezTo>
                  <a:pt x="13093" y="5269"/>
                  <a:pt x="13082" y="5275"/>
                  <a:pt x="13071" y="5280"/>
                </a:cubicBezTo>
                <a:cubicBezTo>
                  <a:pt x="13060" y="5284"/>
                  <a:pt x="13048" y="5288"/>
                  <a:pt x="13036" y="5290"/>
                </a:cubicBezTo>
                <a:cubicBezTo>
                  <a:pt x="13024" y="5292"/>
                  <a:pt x="13012" y="5294"/>
                  <a:pt x="13000" y="5294"/>
                </a:cubicBezTo>
                <a:lnTo>
                  <a:pt x="185" y="5294"/>
                </a:lnTo>
                <a:cubicBezTo>
                  <a:pt x="173" y="5294"/>
                  <a:pt x="161" y="5292"/>
                  <a:pt x="149" y="5290"/>
                </a:cubicBezTo>
                <a:cubicBezTo>
                  <a:pt x="137" y="5288"/>
                  <a:pt x="126" y="5284"/>
                  <a:pt x="114" y="5280"/>
                </a:cubicBezTo>
                <a:cubicBezTo>
                  <a:pt x="103" y="5275"/>
                  <a:pt x="92" y="5269"/>
                  <a:pt x="82" y="5262"/>
                </a:cubicBezTo>
                <a:cubicBezTo>
                  <a:pt x="72" y="5256"/>
                  <a:pt x="63" y="5248"/>
                  <a:pt x="54" y="5239"/>
                </a:cubicBezTo>
                <a:cubicBezTo>
                  <a:pt x="45" y="5231"/>
                  <a:pt x="38" y="5221"/>
                  <a:pt x="31" y="5211"/>
                </a:cubicBezTo>
                <a:cubicBezTo>
                  <a:pt x="24" y="5201"/>
                  <a:pt x="19" y="5190"/>
                  <a:pt x="14" y="5179"/>
                </a:cubicBezTo>
                <a:cubicBezTo>
                  <a:pt x="9" y="5168"/>
                  <a:pt x="6" y="5156"/>
                  <a:pt x="3" y="5144"/>
                </a:cubicBezTo>
                <a:cubicBezTo>
                  <a:pt x="1" y="5132"/>
                  <a:pt x="0" y="5120"/>
                  <a:pt x="0" y="5108"/>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53" name="图片 352"/>
          <p:cNvPicPr/>
          <p:nvPr/>
        </p:nvPicPr>
        <p:blipFill>
          <a:blip r:embed="rId2"/>
          <a:stretch/>
        </p:blipFill>
        <p:spPr>
          <a:xfrm>
            <a:off x="601560" y="1261800"/>
            <a:ext cx="250200" cy="200160"/>
          </a:xfrm>
          <a:prstGeom prst="rect">
            <a:avLst/>
          </a:prstGeom>
          <a:noFill/>
          <a:ln w="0">
            <a:noFill/>
          </a:ln>
        </p:spPr>
      </p:pic>
      <p:sp>
        <p:nvSpPr>
          <p:cNvPr id="354" name="文本框 353"/>
          <p:cNvSpPr txBox="1"/>
          <p:nvPr/>
        </p:nvSpPr>
        <p:spPr>
          <a:xfrm>
            <a:off x="401040" y="378720"/>
            <a:ext cx="36036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异步任务队列与高并发处理</a:t>
            </a:r>
            <a:endParaRPr lang="en-US" sz="2370" b="0" u="none" strike="noStrike">
              <a:solidFill>
                <a:srgbClr val="000000"/>
              </a:solidFill>
              <a:effectLst/>
              <a:uFillTx/>
              <a:latin typeface="Times New Roman"/>
            </a:endParaRPr>
          </a:p>
        </p:txBody>
      </p:sp>
      <p:sp>
        <p:nvSpPr>
          <p:cNvPr id="355" name="文本框 354"/>
          <p:cNvSpPr txBox="1"/>
          <p:nvPr/>
        </p:nvSpPr>
        <p:spPr>
          <a:xfrm>
            <a:off x="919080" y="125136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sp>
        <p:nvSpPr>
          <p:cNvPr id="356" name="文本框 355"/>
          <p:cNvSpPr txBox="1"/>
          <p:nvPr/>
        </p:nvSpPr>
        <p:spPr>
          <a:xfrm>
            <a:off x="988920" y="1244160"/>
            <a:ext cx="16099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异步任务处理架构</a:t>
            </a:r>
            <a:endParaRPr lang="en-US" sz="1580" b="0" u="none" strike="noStrike">
              <a:solidFill>
                <a:srgbClr val="000000"/>
              </a:solidFill>
              <a:effectLst/>
              <a:uFillTx/>
              <a:latin typeface="Times New Roman"/>
            </a:endParaRPr>
          </a:p>
        </p:txBody>
      </p:sp>
      <p:sp>
        <p:nvSpPr>
          <p:cNvPr id="357" name="文本框 356"/>
          <p:cNvSpPr txBox="1"/>
          <p:nvPr/>
        </p:nvSpPr>
        <p:spPr>
          <a:xfrm>
            <a:off x="768960" y="3656160"/>
            <a:ext cx="470160" cy="148320"/>
          </a:xfrm>
          <a:prstGeom prst="rect">
            <a:avLst/>
          </a:prstGeom>
          <a:noFill/>
          <a:ln w="0">
            <a:noFill/>
          </a:ln>
        </p:spPr>
        <p:txBody>
          <a:bodyPr wrap="none" lIns="0" tIns="0" rIns="0" bIns="0" anchor="t">
            <a:spAutoFit/>
          </a:bodyPr>
          <a:lstStyle/>
          <a:p>
            <a:r>
              <a:rPr lang="zh-CN" sz="920" b="0" u="none" strike="noStrike" dirty="0">
                <a:solidFill>
                  <a:srgbClr val="D1D5DB"/>
                </a:solidFill>
                <a:effectLst/>
                <a:uFillTx/>
                <a:latin typeface="WenQuanYiZenHei"/>
                <a:ea typeface="WenQuanYiZenHei"/>
              </a:rPr>
              <a:t>邮件请求</a:t>
            </a:r>
            <a:endParaRPr lang="en-US" sz="920" b="0" u="none" strike="noStrike" dirty="0">
              <a:solidFill>
                <a:srgbClr val="000000"/>
              </a:solidFill>
              <a:effectLst/>
              <a:uFillTx/>
              <a:latin typeface="Times New Roman"/>
            </a:endParaRPr>
          </a:p>
        </p:txBody>
      </p:sp>
      <p:sp>
        <p:nvSpPr>
          <p:cNvPr id="358" name="文本框 357"/>
          <p:cNvSpPr txBox="1"/>
          <p:nvPr/>
        </p:nvSpPr>
        <p:spPr>
          <a:xfrm>
            <a:off x="768960" y="3861000"/>
            <a:ext cx="360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Redis </a:t>
            </a:r>
            <a:endParaRPr lang="en-US" sz="920" b="0" u="none" strike="noStrike">
              <a:solidFill>
                <a:srgbClr val="000000"/>
              </a:solidFill>
              <a:effectLst/>
              <a:uFillTx/>
              <a:latin typeface="Times New Roman"/>
            </a:endParaRPr>
          </a:p>
        </p:txBody>
      </p:sp>
      <p:sp>
        <p:nvSpPr>
          <p:cNvPr id="359" name="任意多边形: 形状 358"/>
          <p:cNvSpPr/>
          <p:nvPr/>
        </p:nvSpPr>
        <p:spPr>
          <a:xfrm>
            <a:off x="601560" y="4077720"/>
            <a:ext cx="100440" cy="100800"/>
          </a:xfrm>
          <a:custGeom>
            <a:avLst/>
            <a:gdLst/>
            <a:ahLst/>
            <a:cxnLst/>
            <a:rect l="0" t="0" r="r" b="b"/>
            <a:pathLst>
              <a:path w="279" h="280">
                <a:moveTo>
                  <a:pt x="279" y="140"/>
                </a:moveTo>
                <a:cubicBezTo>
                  <a:pt x="279" y="158"/>
                  <a:pt x="276" y="176"/>
                  <a:pt x="269" y="193"/>
                </a:cubicBezTo>
                <a:cubicBezTo>
                  <a:pt x="262" y="211"/>
                  <a:pt x="252" y="226"/>
                  <a:pt x="239" y="239"/>
                </a:cubicBezTo>
                <a:cubicBezTo>
                  <a:pt x="226" y="252"/>
                  <a:pt x="210" y="262"/>
                  <a:pt x="193" y="269"/>
                </a:cubicBezTo>
                <a:cubicBezTo>
                  <a:pt x="176" y="276"/>
                  <a:pt x="159" y="280"/>
                  <a:pt x="140" y="280"/>
                </a:cubicBezTo>
                <a:cubicBezTo>
                  <a:pt x="121" y="280"/>
                  <a:pt x="103" y="276"/>
                  <a:pt x="86" y="269"/>
                </a:cubicBezTo>
                <a:cubicBezTo>
                  <a:pt x="69" y="262"/>
                  <a:pt x="54" y="252"/>
                  <a:pt x="41" y="239"/>
                </a:cubicBezTo>
                <a:cubicBezTo>
                  <a:pt x="28" y="226"/>
                  <a:pt x="18" y="211"/>
                  <a:pt x="10" y="193"/>
                </a:cubicBezTo>
                <a:cubicBezTo>
                  <a:pt x="3" y="176"/>
                  <a:pt x="0" y="158"/>
                  <a:pt x="0" y="140"/>
                </a:cubicBezTo>
                <a:cubicBezTo>
                  <a:pt x="0" y="121"/>
                  <a:pt x="3" y="104"/>
                  <a:pt x="10" y="86"/>
                </a:cubicBezTo>
                <a:cubicBezTo>
                  <a:pt x="18" y="69"/>
                  <a:pt x="28" y="54"/>
                  <a:pt x="41" y="41"/>
                </a:cubicBezTo>
                <a:cubicBezTo>
                  <a:pt x="54" y="28"/>
                  <a:pt x="69" y="18"/>
                  <a:pt x="86" y="11"/>
                </a:cubicBezTo>
                <a:cubicBezTo>
                  <a:pt x="103" y="4"/>
                  <a:pt x="121" y="0"/>
                  <a:pt x="140" y="0"/>
                </a:cubicBezTo>
                <a:cubicBezTo>
                  <a:pt x="159" y="0"/>
                  <a:pt x="176" y="4"/>
                  <a:pt x="193" y="11"/>
                </a:cubicBezTo>
                <a:cubicBezTo>
                  <a:pt x="210" y="18"/>
                  <a:pt x="226" y="28"/>
                  <a:pt x="239" y="41"/>
                </a:cubicBezTo>
                <a:cubicBezTo>
                  <a:pt x="252" y="54"/>
                  <a:pt x="262" y="69"/>
                  <a:pt x="269" y="86"/>
                </a:cubicBezTo>
                <a:cubicBezTo>
                  <a:pt x="276" y="104"/>
                  <a:pt x="279" y="121"/>
                  <a:pt x="279" y="140"/>
                </a:cubicBezTo>
                <a:close/>
              </a:path>
            </a:pathLst>
          </a:custGeom>
          <a:solidFill>
            <a:srgbClr val="34D399"/>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60" name="文本框 359"/>
          <p:cNvSpPr txBox="1"/>
          <p:nvPr/>
        </p:nvSpPr>
        <p:spPr>
          <a:xfrm>
            <a:off x="1121760" y="385668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消息队列</a:t>
            </a:r>
            <a:endParaRPr lang="en-US" sz="920" b="0" u="none" strike="noStrike">
              <a:solidFill>
                <a:srgbClr val="000000"/>
              </a:solidFill>
              <a:effectLst/>
              <a:uFillTx/>
              <a:latin typeface="Times New Roman"/>
            </a:endParaRPr>
          </a:p>
        </p:txBody>
      </p:sp>
      <p:sp>
        <p:nvSpPr>
          <p:cNvPr id="361" name="文本框 360"/>
          <p:cNvSpPr txBox="1"/>
          <p:nvPr/>
        </p:nvSpPr>
        <p:spPr>
          <a:xfrm>
            <a:off x="768960" y="4061520"/>
            <a:ext cx="8762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Celery Worker </a:t>
            </a:r>
            <a:endParaRPr lang="en-US" sz="920" b="0" u="none" strike="noStrike">
              <a:solidFill>
                <a:srgbClr val="000000"/>
              </a:solidFill>
              <a:effectLst/>
              <a:uFillTx/>
              <a:latin typeface="Times New Roman"/>
            </a:endParaRPr>
          </a:p>
        </p:txBody>
      </p:sp>
      <p:pic>
        <p:nvPicPr>
          <p:cNvPr id="362" name="图片 361"/>
          <p:cNvPicPr/>
          <p:nvPr/>
        </p:nvPicPr>
        <p:blipFill>
          <a:blip r:embed="rId3"/>
          <a:stretch/>
        </p:blipFill>
        <p:spPr>
          <a:xfrm>
            <a:off x="601560" y="4838400"/>
            <a:ext cx="200160" cy="200160"/>
          </a:xfrm>
          <a:prstGeom prst="rect">
            <a:avLst/>
          </a:prstGeom>
          <a:noFill/>
          <a:ln w="0">
            <a:noFill/>
          </a:ln>
        </p:spPr>
      </p:pic>
      <p:sp>
        <p:nvSpPr>
          <p:cNvPr id="363" name="文本框 362"/>
          <p:cNvSpPr txBox="1"/>
          <p:nvPr/>
        </p:nvSpPr>
        <p:spPr>
          <a:xfrm>
            <a:off x="1630800" y="405720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处理</a:t>
            </a:r>
            <a:endParaRPr lang="en-US" sz="920" b="0" u="none" strike="noStrike">
              <a:solidFill>
                <a:srgbClr val="000000"/>
              </a:solidFill>
              <a:effectLst/>
              <a:uFillTx/>
              <a:latin typeface="Times New Roman"/>
            </a:endParaRPr>
          </a:p>
        </p:txBody>
      </p:sp>
      <p:sp>
        <p:nvSpPr>
          <p:cNvPr id="364" name="文本框 363"/>
          <p:cNvSpPr txBox="1"/>
          <p:nvPr/>
        </p:nvSpPr>
        <p:spPr>
          <a:xfrm>
            <a:off x="869040" y="482796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365" name="图片 364"/>
          <p:cNvPicPr/>
          <p:nvPr/>
        </p:nvPicPr>
        <p:blipFill>
          <a:blip r:embed="rId4"/>
          <a:stretch/>
        </p:blipFill>
        <p:spPr>
          <a:xfrm>
            <a:off x="601560" y="5248080"/>
            <a:ext cx="100080" cy="166680"/>
          </a:xfrm>
          <a:prstGeom prst="rect">
            <a:avLst/>
          </a:prstGeom>
          <a:noFill/>
          <a:ln w="0">
            <a:noFill/>
          </a:ln>
        </p:spPr>
      </p:pic>
      <p:sp>
        <p:nvSpPr>
          <p:cNvPr id="366" name="文本框 365"/>
          <p:cNvSpPr txBox="1"/>
          <p:nvPr/>
        </p:nvSpPr>
        <p:spPr>
          <a:xfrm>
            <a:off x="938880" y="4820760"/>
            <a:ext cx="8053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系统优势</a:t>
            </a:r>
            <a:endParaRPr lang="en-US" sz="1580" b="0" u="none" strike="noStrike">
              <a:solidFill>
                <a:srgbClr val="000000"/>
              </a:solidFill>
              <a:effectLst/>
              <a:uFillTx/>
              <a:latin typeface="Times New Roman"/>
            </a:endParaRPr>
          </a:p>
        </p:txBody>
      </p:sp>
      <p:pic>
        <p:nvPicPr>
          <p:cNvPr id="367" name="图片 366"/>
          <p:cNvPicPr/>
          <p:nvPr/>
        </p:nvPicPr>
        <p:blipFill>
          <a:blip r:embed="rId5"/>
          <a:stretch/>
        </p:blipFill>
        <p:spPr>
          <a:xfrm>
            <a:off x="601560" y="5548680"/>
            <a:ext cx="133200" cy="166680"/>
          </a:xfrm>
          <a:prstGeom prst="rect">
            <a:avLst/>
          </a:prstGeom>
          <a:noFill/>
          <a:ln w="0">
            <a:noFill/>
          </a:ln>
        </p:spPr>
      </p:pic>
      <p:sp>
        <p:nvSpPr>
          <p:cNvPr id="368" name="文本框 367"/>
          <p:cNvSpPr txBox="1"/>
          <p:nvPr/>
        </p:nvSpPr>
        <p:spPr>
          <a:xfrm>
            <a:off x="802080" y="522792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解耦任务处理过程，提高系统响应速度</a:t>
            </a:r>
            <a:endParaRPr lang="en-US" sz="1050" b="0" u="none" strike="noStrike">
              <a:solidFill>
                <a:srgbClr val="000000"/>
              </a:solidFill>
              <a:effectLst/>
              <a:uFillTx/>
              <a:latin typeface="Times New Roman"/>
            </a:endParaRPr>
          </a:p>
        </p:txBody>
      </p:sp>
      <p:pic>
        <p:nvPicPr>
          <p:cNvPr id="369" name="图片 368"/>
          <p:cNvPicPr/>
          <p:nvPr/>
        </p:nvPicPr>
        <p:blipFill>
          <a:blip r:embed="rId6"/>
          <a:stretch/>
        </p:blipFill>
        <p:spPr>
          <a:xfrm>
            <a:off x="601560" y="5849640"/>
            <a:ext cx="116640" cy="166680"/>
          </a:xfrm>
          <a:prstGeom prst="rect">
            <a:avLst/>
          </a:prstGeom>
          <a:noFill/>
          <a:ln w="0">
            <a:noFill/>
          </a:ln>
        </p:spPr>
      </p:pic>
      <p:sp>
        <p:nvSpPr>
          <p:cNvPr id="370" name="文本框 369"/>
          <p:cNvSpPr txBox="1"/>
          <p:nvPr/>
        </p:nvSpPr>
        <p:spPr>
          <a:xfrm>
            <a:off x="835560" y="5528880"/>
            <a:ext cx="29512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即使某个任务耗时较长，也不会阻塞其他任务处理</a:t>
            </a:r>
            <a:endParaRPr lang="en-US" sz="1050" b="0" u="none" strike="noStrike">
              <a:solidFill>
                <a:srgbClr val="000000"/>
              </a:solidFill>
              <a:effectLst/>
              <a:uFillTx/>
              <a:latin typeface="Times New Roman"/>
            </a:endParaRPr>
          </a:p>
        </p:txBody>
      </p:sp>
      <p:sp>
        <p:nvSpPr>
          <p:cNvPr id="371" name="文本框 370"/>
          <p:cNvSpPr txBox="1"/>
          <p:nvPr/>
        </p:nvSpPr>
        <p:spPr>
          <a:xfrm>
            <a:off x="819000" y="582948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通过扩展</a:t>
            </a:r>
            <a:endParaRPr lang="en-US" sz="1050" b="0" u="none" strike="noStrike">
              <a:solidFill>
                <a:srgbClr val="000000"/>
              </a:solidFill>
              <a:effectLst/>
              <a:uFillTx/>
              <a:latin typeface="Times New Roman"/>
            </a:endParaRPr>
          </a:p>
        </p:txBody>
      </p:sp>
      <p:sp>
        <p:nvSpPr>
          <p:cNvPr id="372" name="文本框 371"/>
          <p:cNvSpPr txBox="1"/>
          <p:nvPr/>
        </p:nvSpPr>
        <p:spPr>
          <a:xfrm>
            <a:off x="1353960" y="5834160"/>
            <a:ext cx="4860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Worker</a:t>
            </a:r>
            <a:endParaRPr lang="en-US" sz="1050" b="0" u="none" strike="noStrike">
              <a:solidFill>
                <a:srgbClr val="000000"/>
              </a:solidFill>
              <a:effectLst/>
              <a:uFillTx/>
              <a:latin typeface="Times New Roman"/>
            </a:endParaRPr>
          </a:p>
        </p:txBody>
      </p:sp>
      <p:pic>
        <p:nvPicPr>
          <p:cNvPr id="373" name="图片 372"/>
          <p:cNvPicPr/>
          <p:nvPr/>
        </p:nvPicPr>
        <p:blipFill>
          <a:blip r:embed="rId7"/>
          <a:stretch/>
        </p:blipFill>
        <p:spPr>
          <a:xfrm>
            <a:off x="601560" y="6150600"/>
            <a:ext cx="133200" cy="166680"/>
          </a:xfrm>
          <a:prstGeom prst="rect">
            <a:avLst/>
          </a:prstGeom>
          <a:noFill/>
          <a:ln w="0">
            <a:noFill/>
          </a:ln>
        </p:spPr>
      </p:pic>
      <p:sp>
        <p:nvSpPr>
          <p:cNvPr id="374" name="文本框 373"/>
          <p:cNvSpPr txBox="1"/>
          <p:nvPr/>
        </p:nvSpPr>
        <p:spPr>
          <a:xfrm>
            <a:off x="1824840" y="5829480"/>
            <a:ext cx="1878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实例应对处理量突然增加的情况</a:t>
            </a:r>
            <a:endParaRPr lang="en-US" sz="1050" b="0" u="none" strike="noStrike">
              <a:solidFill>
                <a:srgbClr val="000000"/>
              </a:solidFill>
              <a:effectLst/>
              <a:uFillTx/>
              <a:latin typeface="Times New Roman"/>
            </a:endParaRPr>
          </a:p>
        </p:txBody>
      </p:sp>
      <p:sp>
        <p:nvSpPr>
          <p:cNvPr id="375" name="任意多边形: 形状 374"/>
          <p:cNvSpPr/>
          <p:nvPr/>
        </p:nvSpPr>
        <p:spPr>
          <a:xfrm>
            <a:off x="5548680" y="1036080"/>
            <a:ext cx="4746960" cy="5482440"/>
          </a:xfrm>
          <a:custGeom>
            <a:avLst/>
            <a:gdLst/>
            <a:ahLst/>
            <a:cxnLst/>
            <a:rect l="0" t="0" r="r" b="b"/>
            <a:pathLst>
              <a:path w="13186" h="15229">
                <a:moveTo>
                  <a:pt x="0" y="15043"/>
                </a:moveTo>
                <a:lnTo>
                  <a:pt x="0" y="186"/>
                </a:lnTo>
                <a:cubicBezTo>
                  <a:pt x="0" y="173"/>
                  <a:pt x="1" y="161"/>
                  <a:pt x="4" y="149"/>
                </a:cubicBezTo>
                <a:cubicBezTo>
                  <a:pt x="6" y="137"/>
                  <a:pt x="9" y="126"/>
                  <a:pt x="14" y="115"/>
                </a:cubicBezTo>
                <a:cubicBezTo>
                  <a:pt x="19" y="103"/>
                  <a:pt x="24" y="93"/>
                  <a:pt x="31" y="82"/>
                </a:cubicBezTo>
                <a:cubicBezTo>
                  <a:pt x="38" y="72"/>
                  <a:pt x="46" y="63"/>
                  <a:pt x="54" y="54"/>
                </a:cubicBezTo>
                <a:cubicBezTo>
                  <a:pt x="63" y="46"/>
                  <a:pt x="72" y="38"/>
                  <a:pt x="83" y="31"/>
                </a:cubicBezTo>
                <a:cubicBezTo>
                  <a:pt x="93" y="24"/>
                  <a:pt x="103" y="19"/>
                  <a:pt x="115" y="14"/>
                </a:cubicBezTo>
                <a:cubicBezTo>
                  <a:pt x="126" y="9"/>
                  <a:pt x="137" y="6"/>
                  <a:pt x="149" y="3"/>
                </a:cubicBezTo>
                <a:cubicBezTo>
                  <a:pt x="161" y="1"/>
                  <a:pt x="173" y="0"/>
                  <a:pt x="186" y="0"/>
                </a:cubicBezTo>
                <a:lnTo>
                  <a:pt x="13000" y="0"/>
                </a:lnTo>
                <a:cubicBezTo>
                  <a:pt x="13012" y="0"/>
                  <a:pt x="13025" y="1"/>
                  <a:pt x="13037" y="3"/>
                </a:cubicBezTo>
                <a:cubicBezTo>
                  <a:pt x="13048" y="6"/>
                  <a:pt x="13060" y="9"/>
                  <a:pt x="13071" y="14"/>
                </a:cubicBezTo>
                <a:cubicBezTo>
                  <a:pt x="13083" y="19"/>
                  <a:pt x="13093" y="24"/>
                  <a:pt x="13103" y="31"/>
                </a:cubicBezTo>
                <a:cubicBezTo>
                  <a:pt x="13114" y="38"/>
                  <a:pt x="13123" y="46"/>
                  <a:pt x="13132" y="54"/>
                </a:cubicBezTo>
                <a:cubicBezTo>
                  <a:pt x="13140" y="63"/>
                  <a:pt x="13148" y="72"/>
                  <a:pt x="13155" y="82"/>
                </a:cubicBezTo>
                <a:cubicBezTo>
                  <a:pt x="13161" y="93"/>
                  <a:pt x="13167" y="103"/>
                  <a:pt x="13172" y="115"/>
                </a:cubicBezTo>
                <a:cubicBezTo>
                  <a:pt x="13177" y="126"/>
                  <a:pt x="13180" y="137"/>
                  <a:pt x="13182" y="149"/>
                </a:cubicBezTo>
                <a:cubicBezTo>
                  <a:pt x="13185" y="161"/>
                  <a:pt x="13186" y="173"/>
                  <a:pt x="13186" y="186"/>
                </a:cubicBezTo>
                <a:lnTo>
                  <a:pt x="13186" y="15043"/>
                </a:lnTo>
                <a:cubicBezTo>
                  <a:pt x="13186" y="15055"/>
                  <a:pt x="13185" y="15067"/>
                  <a:pt x="13182" y="15079"/>
                </a:cubicBezTo>
                <a:cubicBezTo>
                  <a:pt x="13180" y="15091"/>
                  <a:pt x="13177" y="15103"/>
                  <a:pt x="13172" y="15114"/>
                </a:cubicBezTo>
                <a:cubicBezTo>
                  <a:pt x="13167" y="15125"/>
                  <a:pt x="13161" y="15136"/>
                  <a:pt x="13155" y="15146"/>
                </a:cubicBezTo>
                <a:cubicBezTo>
                  <a:pt x="13148" y="15156"/>
                  <a:pt x="13140" y="15166"/>
                  <a:pt x="13132" y="15174"/>
                </a:cubicBezTo>
                <a:cubicBezTo>
                  <a:pt x="13123" y="15183"/>
                  <a:pt x="13114" y="15191"/>
                  <a:pt x="13103" y="15197"/>
                </a:cubicBezTo>
                <a:cubicBezTo>
                  <a:pt x="13093" y="15204"/>
                  <a:pt x="13083" y="15210"/>
                  <a:pt x="13071" y="15215"/>
                </a:cubicBezTo>
                <a:cubicBezTo>
                  <a:pt x="13060" y="15219"/>
                  <a:pt x="13048" y="15223"/>
                  <a:pt x="13037" y="15225"/>
                </a:cubicBezTo>
                <a:cubicBezTo>
                  <a:pt x="13025" y="15227"/>
                  <a:pt x="13012" y="15229"/>
                  <a:pt x="13000" y="15229"/>
                </a:cubicBezTo>
                <a:lnTo>
                  <a:pt x="186" y="15229"/>
                </a:lnTo>
                <a:cubicBezTo>
                  <a:pt x="173" y="15229"/>
                  <a:pt x="161" y="15227"/>
                  <a:pt x="149" y="15225"/>
                </a:cubicBezTo>
                <a:cubicBezTo>
                  <a:pt x="137" y="15223"/>
                  <a:pt x="126" y="15219"/>
                  <a:pt x="115" y="15215"/>
                </a:cubicBezTo>
                <a:cubicBezTo>
                  <a:pt x="103" y="15210"/>
                  <a:pt x="93" y="15204"/>
                  <a:pt x="83" y="15197"/>
                </a:cubicBezTo>
                <a:cubicBezTo>
                  <a:pt x="72" y="15191"/>
                  <a:pt x="63" y="15183"/>
                  <a:pt x="54" y="15174"/>
                </a:cubicBezTo>
                <a:cubicBezTo>
                  <a:pt x="46" y="15166"/>
                  <a:pt x="38" y="15156"/>
                  <a:pt x="31" y="15146"/>
                </a:cubicBezTo>
                <a:cubicBezTo>
                  <a:pt x="24" y="15136"/>
                  <a:pt x="19" y="15125"/>
                  <a:pt x="14" y="15114"/>
                </a:cubicBezTo>
                <a:cubicBezTo>
                  <a:pt x="9" y="15103"/>
                  <a:pt x="6" y="15091"/>
                  <a:pt x="4" y="15079"/>
                </a:cubicBezTo>
                <a:cubicBezTo>
                  <a:pt x="1" y="15067"/>
                  <a:pt x="0" y="15055"/>
                  <a:pt x="0" y="15043"/>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6" name="任意多边形: 形状 375"/>
          <p:cNvSpPr/>
          <p:nvPr/>
        </p:nvSpPr>
        <p:spPr>
          <a:xfrm>
            <a:off x="5749200" y="1938600"/>
            <a:ext cx="4345920" cy="2808360"/>
          </a:xfrm>
          <a:custGeom>
            <a:avLst/>
            <a:gdLst/>
            <a:ahLst/>
            <a:cxnLst/>
            <a:rect l="0" t="0" r="r" b="b"/>
            <a:pathLst>
              <a:path w="12072" h="7801">
                <a:moveTo>
                  <a:pt x="27" y="27"/>
                </a:moveTo>
                <a:cubicBezTo>
                  <a:pt x="45" y="9"/>
                  <a:pt x="67" y="0"/>
                  <a:pt x="93" y="0"/>
                </a:cubicBezTo>
                <a:lnTo>
                  <a:pt x="11979" y="0"/>
                </a:lnTo>
                <a:cubicBezTo>
                  <a:pt x="12005" y="0"/>
                  <a:pt x="12027" y="9"/>
                  <a:pt x="12045" y="27"/>
                </a:cubicBezTo>
                <a:cubicBezTo>
                  <a:pt x="12063" y="45"/>
                  <a:pt x="12072" y="67"/>
                  <a:pt x="12072" y="93"/>
                </a:cubicBezTo>
                <a:lnTo>
                  <a:pt x="12072" y="7708"/>
                </a:lnTo>
                <a:cubicBezTo>
                  <a:pt x="12072" y="7733"/>
                  <a:pt x="12063" y="7755"/>
                  <a:pt x="12045" y="7773"/>
                </a:cubicBezTo>
                <a:cubicBezTo>
                  <a:pt x="12027" y="7791"/>
                  <a:pt x="12005" y="7801"/>
                  <a:pt x="11979" y="7801"/>
                </a:cubicBezTo>
                <a:lnTo>
                  <a:pt x="93" y="7801"/>
                </a:lnTo>
                <a:cubicBezTo>
                  <a:pt x="67" y="7801"/>
                  <a:pt x="45" y="7791"/>
                  <a:pt x="27" y="7773"/>
                </a:cubicBezTo>
                <a:cubicBezTo>
                  <a:pt x="9" y="7755"/>
                  <a:pt x="0" y="7733"/>
                  <a:pt x="0" y="7708"/>
                </a:cubicBezTo>
                <a:lnTo>
                  <a:pt x="0" y="93"/>
                </a:lnTo>
                <a:cubicBezTo>
                  <a:pt x="0" y="67"/>
                  <a:pt x="9" y="45"/>
                  <a:pt x="27" y="2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77" name="图片 376"/>
          <p:cNvPicPr/>
          <p:nvPr/>
        </p:nvPicPr>
        <p:blipFill>
          <a:blip r:embed="rId8"/>
          <a:stretch/>
        </p:blipFill>
        <p:spPr>
          <a:xfrm>
            <a:off x="5749560" y="1261800"/>
            <a:ext cx="250200" cy="200160"/>
          </a:xfrm>
          <a:prstGeom prst="rect">
            <a:avLst/>
          </a:prstGeom>
          <a:noFill/>
          <a:ln w="0">
            <a:noFill/>
          </a:ln>
        </p:spPr>
      </p:pic>
      <p:sp>
        <p:nvSpPr>
          <p:cNvPr id="378" name="文本框 377"/>
          <p:cNvSpPr txBox="1"/>
          <p:nvPr/>
        </p:nvSpPr>
        <p:spPr>
          <a:xfrm>
            <a:off x="835560" y="6130440"/>
            <a:ext cx="1878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支持任务的并发执行与结果管理</a:t>
            </a:r>
            <a:endParaRPr lang="en-US" sz="1050" b="0" u="none" strike="noStrike">
              <a:solidFill>
                <a:srgbClr val="000000"/>
              </a:solidFill>
              <a:effectLst/>
              <a:uFillTx/>
              <a:latin typeface="Times New Roman"/>
            </a:endParaRPr>
          </a:p>
        </p:txBody>
      </p:sp>
      <p:sp>
        <p:nvSpPr>
          <p:cNvPr id="379" name="文本框 378"/>
          <p:cNvSpPr txBox="1"/>
          <p:nvPr/>
        </p:nvSpPr>
        <p:spPr>
          <a:xfrm>
            <a:off x="6067080" y="125136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sp>
        <p:nvSpPr>
          <p:cNvPr id="380" name="文本框 379"/>
          <p:cNvSpPr txBox="1"/>
          <p:nvPr/>
        </p:nvSpPr>
        <p:spPr>
          <a:xfrm>
            <a:off x="6136920" y="1244160"/>
            <a:ext cx="8053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实现示例</a:t>
            </a:r>
            <a:endParaRPr lang="en-US" sz="1580" b="0" u="none" strike="noStrike">
              <a:solidFill>
                <a:srgbClr val="000000"/>
              </a:solidFill>
              <a:effectLst/>
              <a:uFillTx/>
              <a:latin typeface="Times New Roman"/>
            </a:endParaRPr>
          </a:p>
        </p:txBody>
      </p:sp>
      <p:sp>
        <p:nvSpPr>
          <p:cNvPr id="381" name="文本框 380"/>
          <p:cNvSpPr txBox="1"/>
          <p:nvPr/>
        </p:nvSpPr>
        <p:spPr>
          <a:xfrm>
            <a:off x="5749560" y="1665360"/>
            <a:ext cx="192600" cy="175680"/>
          </a:xfrm>
          <a:prstGeom prst="rect">
            <a:avLst/>
          </a:prstGeom>
          <a:noFill/>
          <a:ln w="0">
            <a:noFill/>
          </a:ln>
        </p:spPr>
        <p:txBody>
          <a:bodyPr wrap="none" lIns="0" tIns="0" rIns="0" bIns="0" anchor="t">
            <a:spAutoFit/>
          </a:bodyPr>
          <a:lstStyle/>
          <a:p>
            <a:r>
              <a:rPr lang="en-US" sz="1180" b="0" u="none" strike="noStrike">
                <a:solidFill>
                  <a:srgbClr val="FFFFFF"/>
                </a:solidFill>
                <a:effectLst/>
                <a:uFillTx/>
                <a:latin typeface="DejaVuSans"/>
                <a:ea typeface="DejaVuSans"/>
              </a:rPr>
              <a:t>1. </a:t>
            </a:r>
            <a:endParaRPr lang="en-US" sz="1180" b="0" u="none" strike="noStrike">
              <a:solidFill>
                <a:srgbClr val="000000"/>
              </a:solidFill>
              <a:effectLst/>
              <a:uFillTx/>
              <a:latin typeface="Times New Roman"/>
            </a:endParaRPr>
          </a:p>
        </p:txBody>
      </p:sp>
      <p:sp>
        <p:nvSpPr>
          <p:cNvPr id="382" name="文本框 381"/>
          <p:cNvSpPr txBox="1"/>
          <p:nvPr/>
        </p:nvSpPr>
        <p:spPr>
          <a:xfrm>
            <a:off x="5940720" y="1660320"/>
            <a:ext cx="30240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定义</a:t>
            </a:r>
            <a:endParaRPr lang="en-US" sz="1180" b="0" u="none" strike="noStrike">
              <a:solidFill>
                <a:srgbClr val="000000"/>
              </a:solidFill>
              <a:effectLst/>
              <a:uFillTx/>
              <a:latin typeface="Times New Roman"/>
            </a:endParaRPr>
          </a:p>
        </p:txBody>
      </p:sp>
      <p:sp>
        <p:nvSpPr>
          <p:cNvPr id="383" name="文本框 382"/>
          <p:cNvSpPr txBox="1"/>
          <p:nvPr/>
        </p:nvSpPr>
        <p:spPr>
          <a:xfrm>
            <a:off x="6241680" y="1665360"/>
            <a:ext cx="484920" cy="175680"/>
          </a:xfrm>
          <a:prstGeom prst="rect">
            <a:avLst/>
          </a:prstGeom>
          <a:noFill/>
          <a:ln w="0">
            <a:noFill/>
          </a:ln>
        </p:spPr>
        <p:txBody>
          <a:bodyPr wrap="none" lIns="0" tIns="0" rIns="0" bIns="0" anchor="t">
            <a:spAutoFit/>
          </a:bodyPr>
          <a:lstStyle/>
          <a:p>
            <a:r>
              <a:rPr lang="en-US" sz="1180" b="0" u="none" strike="noStrike">
                <a:solidFill>
                  <a:srgbClr val="FFFFFF"/>
                </a:solidFill>
                <a:effectLst/>
                <a:uFillTx/>
                <a:latin typeface="DejaVuSans"/>
                <a:ea typeface="DejaVuSans"/>
              </a:rPr>
              <a:t>Celery</a:t>
            </a:r>
            <a:endParaRPr lang="en-US" sz="1180" b="0" u="none" strike="noStrike">
              <a:solidFill>
                <a:srgbClr val="000000"/>
              </a:solidFill>
              <a:effectLst/>
              <a:uFillTx/>
              <a:latin typeface="Times New Roman"/>
            </a:endParaRPr>
          </a:p>
        </p:txBody>
      </p:sp>
      <p:sp>
        <p:nvSpPr>
          <p:cNvPr id="384" name="文本框 383"/>
          <p:cNvSpPr txBox="1"/>
          <p:nvPr/>
        </p:nvSpPr>
        <p:spPr>
          <a:xfrm>
            <a:off x="6724440" y="1660320"/>
            <a:ext cx="30240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任务</a:t>
            </a:r>
            <a:endParaRPr lang="en-US" sz="1180" b="0" u="none" strike="noStrike">
              <a:solidFill>
                <a:srgbClr val="000000"/>
              </a:solidFill>
              <a:effectLst/>
              <a:uFillTx/>
              <a:latin typeface="Times New Roman"/>
            </a:endParaRPr>
          </a:p>
        </p:txBody>
      </p:sp>
      <p:sp>
        <p:nvSpPr>
          <p:cNvPr id="385" name="文本框 384"/>
          <p:cNvSpPr txBox="1"/>
          <p:nvPr/>
        </p:nvSpPr>
        <p:spPr>
          <a:xfrm>
            <a:off x="5849640" y="2075400"/>
            <a:ext cx="986760" cy="132840"/>
          </a:xfrm>
          <a:prstGeom prst="rect">
            <a:avLst/>
          </a:prstGeom>
          <a:noFill/>
          <a:ln w="0">
            <a:noFill/>
          </a:ln>
        </p:spPr>
        <p:txBody>
          <a:bodyPr wrap="none" lIns="0" tIns="0" rIns="0" bIns="0" anchor="t">
            <a:spAutoFit/>
          </a:bodyPr>
          <a:lstStyle/>
          <a:p>
            <a:r>
              <a:rPr lang="en-US" sz="920" b="0" u="none" strike="noStrike">
                <a:solidFill>
                  <a:srgbClr val="6A9955"/>
                </a:solidFill>
                <a:effectLst/>
                <a:uFillTx/>
                <a:latin typeface="Courier New"/>
                <a:ea typeface="Courier New"/>
              </a:rPr>
              <a:t># tasks.py —— </a:t>
            </a:r>
            <a:endParaRPr lang="en-US" sz="920" b="0" u="none" strike="noStrike">
              <a:solidFill>
                <a:srgbClr val="000000"/>
              </a:solidFill>
              <a:effectLst/>
              <a:uFillTx/>
              <a:latin typeface="Times New Roman"/>
            </a:endParaRPr>
          </a:p>
        </p:txBody>
      </p:sp>
      <p:sp>
        <p:nvSpPr>
          <p:cNvPr id="386" name="文本框 385"/>
          <p:cNvSpPr txBox="1"/>
          <p:nvPr/>
        </p:nvSpPr>
        <p:spPr>
          <a:xfrm>
            <a:off x="6832440" y="2059920"/>
            <a:ext cx="704880" cy="148320"/>
          </a:xfrm>
          <a:prstGeom prst="rect">
            <a:avLst/>
          </a:prstGeom>
          <a:noFill/>
          <a:ln w="0">
            <a:noFill/>
          </a:ln>
        </p:spPr>
        <p:txBody>
          <a:bodyPr wrap="none" lIns="0" tIns="0" rIns="0" bIns="0" anchor="t">
            <a:spAutoFit/>
          </a:bodyPr>
          <a:lstStyle/>
          <a:p>
            <a:r>
              <a:rPr lang="zh-CN" sz="920" b="0" u="none" strike="noStrike">
                <a:solidFill>
                  <a:srgbClr val="6A9955"/>
                </a:solidFill>
                <a:effectLst/>
                <a:uFillTx/>
                <a:latin typeface="WenQuanYiZenHei"/>
                <a:ea typeface="WenQuanYiZenHei"/>
              </a:rPr>
              <a:t>定义异步任务</a:t>
            </a:r>
            <a:endParaRPr lang="en-US" sz="920" b="0" u="none" strike="noStrike">
              <a:solidFill>
                <a:srgbClr val="000000"/>
              </a:solidFill>
              <a:effectLst/>
              <a:uFillTx/>
              <a:latin typeface="Times New Roman"/>
            </a:endParaRPr>
          </a:p>
        </p:txBody>
      </p:sp>
      <p:sp>
        <p:nvSpPr>
          <p:cNvPr id="387" name="文本框 386"/>
          <p:cNvSpPr txBox="1"/>
          <p:nvPr/>
        </p:nvSpPr>
        <p:spPr>
          <a:xfrm>
            <a:off x="5849640" y="2275920"/>
            <a:ext cx="1761120" cy="132840"/>
          </a:xfrm>
          <a:prstGeom prst="rect">
            <a:avLst/>
          </a:prstGeom>
          <a:noFill/>
          <a:ln w="0">
            <a:noFill/>
          </a:ln>
        </p:spPr>
        <p:txBody>
          <a:bodyPr wrap="none" lIns="0" tIns="0" rIns="0" bIns="0" anchor="t">
            <a:spAutoFit/>
          </a:bodyPr>
          <a:lstStyle/>
          <a:p>
            <a:r>
              <a:rPr lang="en-US" sz="920" b="0" u="none" strike="noStrike">
                <a:solidFill>
                  <a:srgbClr val="569CD6"/>
                </a:solidFill>
                <a:effectLst/>
                <a:uFillTx/>
                <a:latin typeface="Courier New"/>
                <a:ea typeface="Courier New"/>
              </a:rPr>
              <a:t>from</a:t>
            </a:r>
            <a:r>
              <a:rPr lang="en-US" sz="920" b="0" u="none" strike="noStrike">
                <a:solidFill>
                  <a:srgbClr val="E6E6E6"/>
                </a:solidFill>
                <a:effectLst/>
                <a:uFillTx/>
                <a:latin typeface="Courier New"/>
                <a:ea typeface="Courier New"/>
              </a:rPr>
              <a:t> celery </a:t>
            </a:r>
            <a:r>
              <a:rPr lang="en-US" sz="920" b="0" u="none" strike="noStrike">
                <a:solidFill>
                  <a:srgbClr val="569CD6"/>
                </a:solidFill>
                <a:effectLst/>
                <a:uFillTx/>
                <a:latin typeface="Courier New"/>
                <a:ea typeface="Courier New"/>
              </a:rPr>
              <a:t>import</a:t>
            </a:r>
            <a:r>
              <a:rPr lang="en-US" sz="920" b="0" u="none" strike="noStrike">
                <a:solidFill>
                  <a:srgbClr val="E6E6E6"/>
                </a:solidFill>
                <a:effectLst/>
                <a:uFillTx/>
                <a:latin typeface="Courier New"/>
                <a:ea typeface="Courier New"/>
              </a:rPr>
              <a:t> Celery</a:t>
            </a:r>
            <a:endParaRPr lang="en-US" sz="920" b="0" u="none" strike="noStrike">
              <a:solidFill>
                <a:srgbClr val="000000"/>
              </a:solidFill>
              <a:effectLst/>
              <a:uFillTx/>
              <a:latin typeface="Times New Roman"/>
            </a:endParaRPr>
          </a:p>
        </p:txBody>
      </p:sp>
      <p:sp>
        <p:nvSpPr>
          <p:cNvPr id="388" name="文本框 387"/>
          <p:cNvSpPr txBox="1"/>
          <p:nvPr/>
        </p:nvSpPr>
        <p:spPr>
          <a:xfrm>
            <a:off x="5849640" y="2476440"/>
            <a:ext cx="775440" cy="132840"/>
          </a:xfrm>
          <a:prstGeom prst="rect">
            <a:avLst/>
          </a:prstGeom>
          <a:noFill/>
          <a:ln w="0">
            <a:noFill/>
          </a:ln>
        </p:spPr>
        <p:txBody>
          <a:bodyPr wrap="none" lIns="0" tIns="0" rIns="0" bIns="0" anchor="t">
            <a:spAutoFit/>
          </a:bodyPr>
          <a:lstStyle/>
          <a:p>
            <a:r>
              <a:rPr lang="en-US" sz="920" b="0" u="none" strike="noStrike">
                <a:solidFill>
                  <a:srgbClr val="569CD6"/>
                </a:solidFill>
                <a:effectLst/>
                <a:uFillTx/>
                <a:latin typeface="Courier New"/>
                <a:ea typeface="Courier New"/>
              </a:rPr>
              <a:t>import</a:t>
            </a:r>
            <a:r>
              <a:rPr lang="en-US" sz="920" b="0" u="none" strike="noStrike">
                <a:solidFill>
                  <a:srgbClr val="E6E6E6"/>
                </a:solidFill>
                <a:effectLst/>
                <a:uFillTx/>
                <a:latin typeface="Courier New"/>
                <a:ea typeface="Courier New"/>
              </a:rPr>
              <a:t> time</a:t>
            </a:r>
            <a:endParaRPr lang="en-US" sz="920" b="0" u="none" strike="noStrike">
              <a:solidFill>
                <a:srgbClr val="000000"/>
              </a:solidFill>
              <a:effectLst/>
              <a:uFillTx/>
              <a:latin typeface="Times New Roman"/>
            </a:endParaRPr>
          </a:p>
        </p:txBody>
      </p:sp>
      <p:sp>
        <p:nvSpPr>
          <p:cNvPr id="389" name="文本框 388"/>
          <p:cNvSpPr txBox="1"/>
          <p:nvPr/>
        </p:nvSpPr>
        <p:spPr>
          <a:xfrm>
            <a:off x="5849640" y="2877480"/>
            <a:ext cx="141480" cy="132840"/>
          </a:xfrm>
          <a:prstGeom prst="rect">
            <a:avLst/>
          </a:prstGeom>
          <a:noFill/>
          <a:ln w="0">
            <a:noFill/>
          </a:ln>
        </p:spPr>
        <p:txBody>
          <a:bodyPr wrap="none" lIns="0" tIns="0" rIns="0" bIns="0" anchor="t">
            <a:spAutoFit/>
          </a:bodyPr>
          <a:lstStyle/>
          <a:p>
            <a:r>
              <a:rPr lang="en-US" sz="920" b="0" u="none" strike="noStrike">
                <a:solidFill>
                  <a:srgbClr val="6A9955"/>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390" name="文本框 389"/>
          <p:cNvSpPr txBox="1"/>
          <p:nvPr/>
        </p:nvSpPr>
        <p:spPr>
          <a:xfrm>
            <a:off x="5990040" y="2862360"/>
            <a:ext cx="352800" cy="148320"/>
          </a:xfrm>
          <a:prstGeom prst="rect">
            <a:avLst/>
          </a:prstGeom>
          <a:noFill/>
          <a:ln w="0">
            <a:noFill/>
          </a:ln>
        </p:spPr>
        <p:txBody>
          <a:bodyPr wrap="none" lIns="0" tIns="0" rIns="0" bIns="0" anchor="t">
            <a:spAutoFit/>
          </a:bodyPr>
          <a:lstStyle/>
          <a:p>
            <a:r>
              <a:rPr lang="zh-CN" sz="920" b="0" u="none" strike="noStrike">
                <a:solidFill>
                  <a:srgbClr val="6A9955"/>
                </a:solidFill>
                <a:effectLst/>
                <a:uFillTx/>
                <a:latin typeface="WenQuanYiZenHei"/>
                <a:ea typeface="WenQuanYiZenHei"/>
              </a:rPr>
              <a:t>初始化</a:t>
            </a:r>
            <a:endParaRPr lang="en-US" sz="920" b="0" u="none" strike="noStrike">
              <a:solidFill>
                <a:srgbClr val="000000"/>
              </a:solidFill>
              <a:effectLst/>
              <a:uFillTx/>
              <a:latin typeface="Times New Roman"/>
            </a:endParaRPr>
          </a:p>
        </p:txBody>
      </p:sp>
      <p:sp>
        <p:nvSpPr>
          <p:cNvPr id="391" name="文本框 390"/>
          <p:cNvSpPr txBox="1"/>
          <p:nvPr/>
        </p:nvSpPr>
        <p:spPr>
          <a:xfrm>
            <a:off x="6341040" y="2877480"/>
            <a:ext cx="423360" cy="132840"/>
          </a:xfrm>
          <a:prstGeom prst="rect">
            <a:avLst/>
          </a:prstGeom>
          <a:noFill/>
          <a:ln w="0">
            <a:noFill/>
          </a:ln>
        </p:spPr>
        <p:txBody>
          <a:bodyPr wrap="none" lIns="0" tIns="0" rIns="0" bIns="0" anchor="t">
            <a:spAutoFit/>
          </a:bodyPr>
          <a:lstStyle/>
          <a:p>
            <a:r>
              <a:rPr lang="en-US" sz="920" b="0" u="none" strike="noStrike">
                <a:solidFill>
                  <a:srgbClr val="6A9955"/>
                </a:solidFill>
                <a:effectLst/>
                <a:uFillTx/>
                <a:latin typeface="Courier New"/>
                <a:ea typeface="Courier New"/>
              </a:rPr>
              <a:t>Celery</a:t>
            </a:r>
            <a:endParaRPr lang="en-US" sz="920" b="0" u="none" strike="noStrike">
              <a:solidFill>
                <a:srgbClr val="000000"/>
              </a:solidFill>
              <a:effectLst/>
              <a:uFillTx/>
              <a:latin typeface="Times New Roman"/>
            </a:endParaRPr>
          </a:p>
        </p:txBody>
      </p:sp>
      <p:sp>
        <p:nvSpPr>
          <p:cNvPr id="392" name="文本框 391"/>
          <p:cNvSpPr txBox="1"/>
          <p:nvPr/>
        </p:nvSpPr>
        <p:spPr>
          <a:xfrm>
            <a:off x="6762240" y="2862360"/>
            <a:ext cx="587520" cy="148320"/>
          </a:xfrm>
          <a:prstGeom prst="rect">
            <a:avLst/>
          </a:prstGeom>
          <a:noFill/>
          <a:ln w="0">
            <a:noFill/>
          </a:ln>
        </p:spPr>
        <p:txBody>
          <a:bodyPr wrap="none" lIns="0" tIns="0" rIns="0" bIns="0" anchor="t">
            <a:spAutoFit/>
          </a:bodyPr>
          <a:lstStyle/>
          <a:p>
            <a:r>
              <a:rPr lang="zh-CN" sz="920" b="0" u="none" strike="noStrike">
                <a:solidFill>
                  <a:srgbClr val="6A9955"/>
                </a:solidFill>
                <a:effectLst/>
                <a:uFillTx/>
                <a:latin typeface="WenQuanYiZenHei"/>
                <a:ea typeface="WenQuanYiZenHei"/>
              </a:rPr>
              <a:t>应用并连接</a:t>
            </a:r>
            <a:endParaRPr lang="en-US" sz="920" b="0" u="none" strike="noStrike">
              <a:solidFill>
                <a:srgbClr val="000000"/>
              </a:solidFill>
              <a:effectLst/>
              <a:uFillTx/>
              <a:latin typeface="Times New Roman"/>
            </a:endParaRPr>
          </a:p>
        </p:txBody>
      </p:sp>
      <p:sp>
        <p:nvSpPr>
          <p:cNvPr id="393" name="文本框 392"/>
          <p:cNvSpPr txBox="1"/>
          <p:nvPr/>
        </p:nvSpPr>
        <p:spPr>
          <a:xfrm>
            <a:off x="7347240" y="2877480"/>
            <a:ext cx="352800" cy="132840"/>
          </a:xfrm>
          <a:prstGeom prst="rect">
            <a:avLst/>
          </a:prstGeom>
          <a:noFill/>
          <a:ln w="0">
            <a:noFill/>
          </a:ln>
        </p:spPr>
        <p:txBody>
          <a:bodyPr wrap="none" lIns="0" tIns="0" rIns="0" bIns="0" anchor="t">
            <a:spAutoFit/>
          </a:bodyPr>
          <a:lstStyle/>
          <a:p>
            <a:r>
              <a:rPr lang="en-US" sz="920" b="0" u="none" strike="noStrike">
                <a:solidFill>
                  <a:srgbClr val="6A9955"/>
                </a:solidFill>
                <a:effectLst/>
                <a:uFillTx/>
                <a:latin typeface="Courier New"/>
                <a:ea typeface="Courier New"/>
              </a:rPr>
              <a:t>Redis</a:t>
            </a:r>
            <a:endParaRPr lang="en-US" sz="920" b="0" u="none" strike="noStrike">
              <a:solidFill>
                <a:srgbClr val="000000"/>
              </a:solidFill>
              <a:effectLst/>
              <a:uFillTx/>
              <a:latin typeface="Times New Roman"/>
            </a:endParaRPr>
          </a:p>
        </p:txBody>
      </p:sp>
      <p:sp>
        <p:nvSpPr>
          <p:cNvPr id="394" name="文本框 393"/>
          <p:cNvSpPr txBox="1"/>
          <p:nvPr/>
        </p:nvSpPr>
        <p:spPr>
          <a:xfrm>
            <a:off x="7698240" y="2862360"/>
            <a:ext cx="704880" cy="148320"/>
          </a:xfrm>
          <a:prstGeom prst="rect">
            <a:avLst/>
          </a:prstGeom>
          <a:noFill/>
          <a:ln w="0">
            <a:noFill/>
          </a:ln>
        </p:spPr>
        <p:txBody>
          <a:bodyPr wrap="none" lIns="0" tIns="0" rIns="0" bIns="0" anchor="t">
            <a:spAutoFit/>
          </a:bodyPr>
          <a:lstStyle/>
          <a:p>
            <a:r>
              <a:rPr lang="zh-CN" sz="920" b="0" u="none" strike="noStrike">
                <a:solidFill>
                  <a:srgbClr val="6A9955"/>
                </a:solidFill>
                <a:effectLst/>
                <a:uFillTx/>
                <a:latin typeface="WenQuanYiZenHei"/>
                <a:ea typeface="WenQuanYiZenHei"/>
              </a:rPr>
              <a:t>作为消息代理</a:t>
            </a:r>
            <a:endParaRPr lang="en-US" sz="920" b="0" u="none" strike="noStrike">
              <a:solidFill>
                <a:srgbClr val="000000"/>
              </a:solidFill>
              <a:effectLst/>
              <a:uFillTx/>
              <a:latin typeface="Times New Roman"/>
            </a:endParaRPr>
          </a:p>
        </p:txBody>
      </p:sp>
      <p:sp>
        <p:nvSpPr>
          <p:cNvPr id="395" name="文本框 394"/>
          <p:cNvSpPr txBox="1"/>
          <p:nvPr/>
        </p:nvSpPr>
        <p:spPr>
          <a:xfrm>
            <a:off x="5849640" y="3078000"/>
            <a:ext cx="429660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app = Celery(</a:t>
            </a:r>
            <a:r>
              <a:rPr lang="en-US" sz="920" b="0" u="none" strike="noStrike">
                <a:solidFill>
                  <a:srgbClr val="CE9178"/>
                </a:solidFill>
                <a:effectLst/>
                <a:uFillTx/>
                <a:latin typeface="Courier New"/>
                <a:ea typeface="Courier New"/>
              </a:rPr>
              <a:t>'mail_tasks'</a:t>
            </a:r>
            <a:r>
              <a:rPr lang="en-US" sz="920" b="0" u="none" strike="noStrike">
                <a:solidFill>
                  <a:srgbClr val="E6E6E6"/>
                </a:solidFill>
                <a:effectLst/>
                <a:uFillTx/>
                <a:latin typeface="Courier New"/>
                <a:ea typeface="Courier New"/>
              </a:rPr>
              <a:t>, broker=</a:t>
            </a:r>
            <a:r>
              <a:rPr lang="en-US" sz="920" b="0" u="none" strike="noStrike">
                <a:solidFill>
                  <a:srgbClr val="CE9178"/>
                </a:solidFill>
                <a:effectLst/>
                <a:uFillTx/>
                <a:latin typeface="Courier New"/>
                <a:ea typeface="Courier New"/>
              </a:rPr>
              <a:t>'redis://localhost:6379/0'</a:t>
            </a:r>
            <a:r>
              <a:rPr lang="en-US" sz="920" b="0" u="none" strike="noStrike">
                <a:solidFill>
                  <a:srgbClr val="E6E6E6"/>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396" name="文本框 395"/>
          <p:cNvSpPr txBox="1"/>
          <p:nvPr/>
        </p:nvSpPr>
        <p:spPr>
          <a:xfrm>
            <a:off x="5849640" y="3479040"/>
            <a:ext cx="634680" cy="132840"/>
          </a:xfrm>
          <a:prstGeom prst="rect">
            <a:avLst/>
          </a:prstGeom>
          <a:noFill/>
          <a:ln w="0">
            <a:noFill/>
          </a:ln>
        </p:spPr>
        <p:txBody>
          <a:bodyPr wrap="none" lIns="0" tIns="0" rIns="0" bIns="0" anchor="t">
            <a:spAutoFit/>
          </a:bodyPr>
          <a:lstStyle/>
          <a:p>
            <a:r>
              <a:rPr lang="en-US" sz="920" b="0" u="none" strike="noStrike">
                <a:solidFill>
                  <a:srgbClr val="569CD6"/>
                </a:solidFill>
                <a:effectLst/>
                <a:uFillTx/>
                <a:latin typeface="Courier New"/>
                <a:ea typeface="Courier New"/>
              </a:rPr>
              <a:t>@app.task</a:t>
            </a:r>
            <a:endParaRPr lang="en-US" sz="920" b="0" u="none" strike="noStrike">
              <a:solidFill>
                <a:srgbClr val="000000"/>
              </a:solidFill>
              <a:effectLst/>
              <a:uFillTx/>
              <a:latin typeface="Times New Roman"/>
            </a:endParaRPr>
          </a:p>
        </p:txBody>
      </p:sp>
      <p:sp>
        <p:nvSpPr>
          <p:cNvPr id="397" name="文本框 396"/>
          <p:cNvSpPr txBox="1"/>
          <p:nvPr/>
        </p:nvSpPr>
        <p:spPr>
          <a:xfrm>
            <a:off x="5849640" y="3679920"/>
            <a:ext cx="2113560" cy="132840"/>
          </a:xfrm>
          <a:prstGeom prst="rect">
            <a:avLst/>
          </a:prstGeom>
          <a:noFill/>
          <a:ln w="0">
            <a:noFill/>
          </a:ln>
        </p:spPr>
        <p:txBody>
          <a:bodyPr wrap="none" lIns="0" tIns="0" rIns="0" bIns="0" anchor="t">
            <a:spAutoFit/>
          </a:bodyPr>
          <a:lstStyle/>
          <a:p>
            <a:r>
              <a:rPr lang="en-US" sz="920" b="0" u="none" strike="noStrike">
                <a:solidFill>
                  <a:srgbClr val="569CD6"/>
                </a:solidFill>
                <a:effectLst/>
                <a:uFillTx/>
                <a:latin typeface="Courier New"/>
                <a:ea typeface="Courier New"/>
              </a:rPr>
              <a:t>def</a:t>
            </a:r>
            <a:r>
              <a:rPr lang="en-US" sz="920" b="0" u="none" strike="noStrike">
                <a:solidFill>
                  <a:srgbClr val="E6E6E6"/>
                </a:solidFill>
                <a:effectLst/>
                <a:uFillTx/>
                <a:latin typeface="Courier New"/>
                <a:ea typeface="Courier New"/>
              </a:rPr>
              <a:t> </a:t>
            </a:r>
            <a:r>
              <a:rPr lang="en-US" sz="920" b="0" u="none" strike="noStrike">
                <a:solidFill>
                  <a:srgbClr val="DCDCAA"/>
                </a:solidFill>
                <a:effectLst/>
                <a:uFillTx/>
                <a:latin typeface="Courier New"/>
                <a:ea typeface="Courier New"/>
              </a:rPr>
              <a:t>process_email</a:t>
            </a:r>
            <a:r>
              <a:rPr lang="en-US" sz="920" b="0" u="none" strike="noStrike">
                <a:solidFill>
                  <a:srgbClr val="E6E6E6"/>
                </a:solidFill>
                <a:effectLst/>
                <a:uFillTx/>
                <a:latin typeface="Courier New"/>
                <a:ea typeface="Courier New"/>
              </a:rPr>
              <a:t>(email_data):</a:t>
            </a:r>
            <a:endParaRPr lang="en-US" sz="920" b="0" u="none" strike="noStrike">
              <a:solidFill>
                <a:srgbClr val="000000"/>
              </a:solidFill>
              <a:effectLst/>
              <a:uFillTx/>
              <a:latin typeface="Times New Roman"/>
            </a:endParaRPr>
          </a:p>
        </p:txBody>
      </p:sp>
      <p:sp>
        <p:nvSpPr>
          <p:cNvPr id="398" name="文本框 397"/>
          <p:cNvSpPr txBox="1"/>
          <p:nvPr/>
        </p:nvSpPr>
        <p:spPr>
          <a:xfrm>
            <a:off x="5849640" y="3880440"/>
            <a:ext cx="49356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    </a:t>
            </a:r>
            <a:r>
              <a:rPr lang="en-US" sz="920" b="0" u="none" strike="noStrike">
                <a:solidFill>
                  <a:srgbClr val="CE9178"/>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399" name="文本框 398"/>
          <p:cNvSpPr txBox="1"/>
          <p:nvPr/>
        </p:nvSpPr>
        <p:spPr>
          <a:xfrm>
            <a:off x="6341040" y="3864960"/>
            <a:ext cx="939600" cy="148320"/>
          </a:xfrm>
          <a:prstGeom prst="rect">
            <a:avLst/>
          </a:prstGeom>
          <a:noFill/>
          <a:ln w="0">
            <a:noFill/>
          </a:ln>
        </p:spPr>
        <p:txBody>
          <a:bodyPr wrap="none" lIns="0" tIns="0" rIns="0" bIns="0" anchor="t">
            <a:spAutoFit/>
          </a:bodyPr>
          <a:lstStyle/>
          <a:p>
            <a:r>
              <a:rPr lang="zh-CN" sz="920" b="0" u="none" strike="noStrike">
                <a:solidFill>
                  <a:srgbClr val="CE9178"/>
                </a:solidFill>
                <a:effectLst/>
                <a:uFillTx/>
                <a:latin typeface="WenQuanYiZenHei"/>
                <a:ea typeface="WenQuanYiZenHei"/>
              </a:rPr>
              <a:t>处理单个邮件任务</a:t>
            </a:r>
            <a:endParaRPr lang="en-US" sz="920" b="0" u="none" strike="noStrike">
              <a:solidFill>
                <a:srgbClr val="000000"/>
              </a:solidFill>
              <a:effectLst/>
              <a:uFillTx/>
              <a:latin typeface="Times New Roman"/>
            </a:endParaRPr>
          </a:p>
        </p:txBody>
      </p:sp>
      <p:sp>
        <p:nvSpPr>
          <p:cNvPr id="400" name="文本框 399"/>
          <p:cNvSpPr txBox="1"/>
          <p:nvPr/>
        </p:nvSpPr>
        <p:spPr>
          <a:xfrm>
            <a:off x="7277040" y="3880440"/>
            <a:ext cx="212040" cy="132840"/>
          </a:xfrm>
          <a:prstGeom prst="rect">
            <a:avLst/>
          </a:prstGeom>
          <a:noFill/>
          <a:ln w="0">
            <a:noFill/>
          </a:ln>
        </p:spPr>
        <p:txBody>
          <a:bodyPr wrap="none" lIns="0" tIns="0" rIns="0" bIns="0" anchor="t">
            <a:spAutoFit/>
          </a:bodyPr>
          <a:lstStyle/>
          <a:p>
            <a:r>
              <a:rPr lang="en-US" sz="920" b="0" u="none" strike="noStrike">
                <a:solidFill>
                  <a:srgbClr val="CE9178"/>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401" name="文本框 400"/>
          <p:cNvSpPr txBox="1"/>
          <p:nvPr/>
        </p:nvSpPr>
        <p:spPr>
          <a:xfrm>
            <a:off x="5849640" y="4080960"/>
            <a:ext cx="84600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    print(f</a:t>
            </a:r>
            <a:r>
              <a:rPr lang="en-US" sz="920" b="0" u="none" strike="noStrike">
                <a:solidFill>
                  <a:srgbClr val="CE9178"/>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402" name="文本框 401"/>
          <p:cNvSpPr txBox="1"/>
          <p:nvPr/>
        </p:nvSpPr>
        <p:spPr>
          <a:xfrm>
            <a:off x="6692400" y="4065840"/>
            <a:ext cx="704880" cy="148320"/>
          </a:xfrm>
          <a:prstGeom prst="rect">
            <a:avLst/>
          </a:prstGeom>
          <a:noFill/>
          <a:ln w="0">
            <a:noFill/>
          </a:ln>
        </p:spPr>
        <p:txBody>
          <a:bodyPr wrap="none" lIns="0" tIns="0" rIns="0" bIns="0" anchor="t">
            <a:spAutoFit/>
          </a:bodyPr>
          <a:lstStyle/>
          <a:p>
            <a:r>
              <a:rPr lang="zh-CN" sz="920" b="0" u="none" strike="noStrike">
                <a:solidFill>
                  <a:srgbClr val="CE9178"/>
                </a:solidFill>
                <a:effectLst/>
                <a:uFillTx/>
                <a:latin typeface="WenQuanYiZenHei"/>
                <a:ea typeface="WenQuanYiZenHei"/>
              </a:rPr>
              <a:t>正在处理邮件</a:t>
            </a:r>
            <a:endParaRPr lang="en-US" sz="920" b="0" u="none" strike="noStrike">
              <a:solidFill>
                <a:srgbClr val="000000"/>
              </a:solidFill>
              <a:effectLst/>
              <a:uFillTx/>
              <a:latin typeface="Times New Roman"/>
            </a:endParaRPr>
          </a:p>
        </p:txBody>
      </p:sp>
      <p:sp>
        <p:nvSpPr>
          <p:cNvPr id="403" name="文本框 402"/>
          <p:cNvSpPr txBox="1"/>
          <p:nvPr/>
        </p:nvSpPr>
        <p:spPr>
          <a:xfrm>
            <a:off x="7394040" y="4080960"/>
            <a:ext cx="1902240" cy="132840"/>
          </a:xfrm>
          <a:prstGeom prst="rect">
            <a:avLst/>
          </a:prstGeom>
          <a:noFill/>
          <a:ln w="0">
            <a:noFill/>
          </a:ln>
        </p:spPr>
        <p:txBody>
          <a:bodyPr wrap="none" lIns="0" tIns="0" rIns="0" bIns="0" anchor="t">
            <a:spAutoFit/>
          </a:bodyPr>
          <a:lstStyle/>
          <a:p>
            <a:r>
              <a:rPr lang="en-US" sz="920" b="0" u="none" strike="noStrike">
                <a:solidFill>
                  <a:srgbClr val="CE9178"/>
                </a:solidFill>
                <a:effectLst/>
                <a:uFillTx/>
                <a:latin typeface="Courier New"/>
                <a:ea typeface="Courier New"/>
              </a:rPr>
              <a:t>: {email_data['subject']}"</a:t>
            </a:r>
            <a:r>
              <a:rPr lang="en-US" sz="920" b="0" u="none" strike="noStrike">
                <a:solidFill>
                  <a:srgbClr val="E6E6E6"/>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404" name="文本框 403"/>
          <p:cNvSpPr txBox="1"/>
          <p:nvPr/>
        </p:nvSpPr>
        <p:spPr>
          <a:xfrm>
            <a:off x="5849640" y="4281480"/>
            <a:ext cx="147960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    time.sleep(2)  </a:t>
            </a:r>
            <a:r>
              <a:rPr lang="en-US" sz="920" b="0" u="none" strike="noStrike">
                <a:solidFill>
                  <a:srgbClr val="6A9955"/>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05" name="文本框 404"/>
          <p:cNvSpPr txBox="1"/>
          <p:nvPr/>
        </p:nvSpPr>
        <p:spPr>
          <a:xfrm>
            <a:off x="7324200" y="4266360"/>
            <a:ext cx="704880" cy="148320"/>
          </a:xfrm>
          <a:prstGeom prst="rect">
            <a:avLst/>
          </a:prstGeom>
          <a:noFill/>
          <a:ln w="0">
            <a:noFill/>
          </a:ln>
        </p:spPr>
        <p:txBody>
          <a:bodyPr wrap="none" lIns="0" tIns="0" rIns="0" bIns="0" anchor="t">
            <a:spAutoFit/>
          </a:bodyPr>
          <a:lstStyle/>
          <a:p>
            <a:r>
              <a:rPr lang="zh-CN" sz="920" b="0" u="none" strike="noStrike">
                <a:solidFill>
                  <a:srgbClr val="6A9955"/>
                </a:solidFill>
                <a:effectLst/>
                <a:uFillTx/>
                <a:latin typeface="WenQuanYiZenHei"/>
                <a:ea typeface="WenQuanYiZenHei"/>
              </a:rPr>
              <a:t>模拟处理耗时</a:t>
            </a:r>
            <a:endParaRPr lang="en-US" sz="920" b="0" u="none" strike="noStrike">
              <a:solidFill>
                <a:srgbClr val="000000"/>
              </a:solidFill>
              <a:effectLst/>
              <a:uFillTx/>
              <a:latin typeface="Times New Roman"/>
            </a:endParaRPr>
          </a:p>
        </p:txBody>
      </p:sp>
      <p:sp>
        <p:nvSpPr>
          <p:cNvPr id="406" name="文本框 405"/>
          <p:cNvSpPr txBox="1"/>
          <p:nvPr/>
        </p:nvSpPr>
        <p:spPr>
          <a:xfrm>
            <a:off x="5849640" y="4482000"/>
            <a:ext cx="91620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    </a:t>
            </a:r>
            <a:r>
              <a:rPr lang="en-US" sz="920" b="0" u="none" strike="noStrike">
                <a:solidFill>
                  <a:srgbClr val="569CD6"/>
                </a:solidFill>
                <a:effectLst/>
                <a:uFillTx/>
                <a:latin typeface="Courier New"/>
                <a:ea typeface="Courier New"/>
              </a:rPr>
              <a:t>return</a:t>
            </a:r>
            <a:r>
              <a:rPr lang="en-US" sz="920" b="0" u="none" strike="noStrike">
                <a:solidFill>
                  <a:srgbClr val="E6E6E6"/>
                </a:solidFill>
                <a:effectLst/>
                <a:uFillTx/>
                <a:latin typeface="Courier New"/>
                <a:ea typeface="Courier New"/>
              </a:rPr>
              <a:t> f</a:t>
            </a:r>
            <a:r>
              <a:rPr lang="en-US" sz="920" b="0" u="none" strike="noStrike">
                <a:solidFill>
                  <a:srgbClr val="CE9178"/>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407" name="文本框 406"/>
          <p:cNvSpPr txBox="1"/>
          <p:nvPr/>
        </p:nvSpPr>
        <p:spPr>
          <a:xfrm>
            <a:off x="6762600" y="4466880"/>
            <a:ext cx="470160" cy="148320"/>
          </a:xfrm>
          <a:prstGeom prst="rect">
            <a:avLst/>
          </a:prstGeom>
          <a:noFill/>
          <a:ln w="0">
            <a:noFill/>
          </a:ln>
        </p:spPr>
        <p:txBody>
          <a:bodyPr wrap="none" lIns="0" tIns="0" rIns="0" bIns="0" anchor="t">
            <a:spAutoFit/>
          </a:bodyPr>
          <a:lstStyle/>
          <a:p>
            <a:r>
              <a:rPr lang="zh-CN" sz="920" b="0" u="none" strike="noStrike">
                <a:solidFill>
                  <a:srgbClr val="CE9178"/>
                </a:solidFill>
                <a:effectLst/>
                <a:uFillTx/>
                <a:latin typeface="WenQuanYiZenHei"/>
                <a:ea typeface="WenQuanYiZenHei"/>
              </a:rPr>
              <a:t>处理完成</a:t>
            </a:r>
            <a:endParaRPr lang="en-US" sz="920" b="0" u="none" strike="noStrike">
              <a:solidFill>
                <a:srgbClr val="000000"/>
              </a:solidFill>
              <a:effectLst/>
              <a:uFillTx/>
              <a:latin typeface="Times New Roman"/>
            </a:endParaRPr>
          </a:p>
        </p:txBody>
      </p:sp>
      <p:sp>
        <p:nvSpPr>
          <p:cNvPr id="408" name="文本框 407"/>
          <p:cNvSpPr txBox="1"/>
          <p:nvPr/>
        </p:nvSpPr>
        <p:spPr>
          <a:xfrm>
            <a:off x="7230600" y="4482000"/>
            <a:ext cx="1831680" cy="132840"/>
          </a:xfrm>
          <a:prstGeom prst="rect">
            <a:avLst/>
          </a:prstGeom>
          <a:noFill/>
          <a:ln w="0">
            <a:noFill/>
          </a:ln>
        </p:spPr>
        <p:txBody>
          <a:bodyPr wrap="none" lIns="0" tIns="0" rIns="0" bIns="0" anchor="t">
            <a:spAutoFit/>
          </a:bodyPr>
          <a:lstStyle/>
          <a:p>
            <a:r>
              <a:rPr lang="en-US" sz="920" b="0" u="none" strike="noStrike">
                <a:solidFill>
                  <a:srgbClr val="CE9178"/>
                </a:solidFill>
                <a:effectLst/>
                <a:uFillTx/>
                <a:latin typeface="Courier New"/>
                <a:ea typeface="Courier New"/>
              </a:rPr>
              <a:t>: {email_data['subject']}"</a:t>
            </a:r>
            <a:endParaRPr lang="en-US" sz="920" b="0" u="none" strike="noStrike">
              <a:solidFill>
                <a:srgbClr val="000000"/>
              </a:solidFill>
              <a:effectLst/>
              <a:uFillTx/>
              <a:latin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任意多边形: 形状 408"/>
          <p:cNvSpPr/>
          <p:nvPr/>
        </p:nvSpPr>
        <p:spPr>
          <a:xfrm>
            <a:off x="0" y="0"/>
            <a:ext cx="10696680" cy="7487640"/>
          </a:xfrm>
          <a:custGeom>
            <a:avLst/>
            <a:gdLst/>
            <a:ahLst/>
            <a:cxnLst/>
            <a:rect l="0" t="0" r="r" b="b"/>
            <a:pathLst>
              <a:path w="29713" h="20799">
                <a:moveTo>
                  <a:pt x="0" y="0"/>
                </a:moveTo>
                <a:lnTo>
                  <a:pt x="29713" y="0"/>
                </a:lnTo>
                <a:lnTo>
                  <a:pt x="29713" y="20799"/>
                </a:lnTo>
                <a:lnTo>
                  <a:pt x="0" y="20799"/>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10" name="任意多边形: 形状 409"/>
          <p:cNvSpPr/>
          <p:nvPr/>
        </p:nvSpPr>
        <p:spPr>
          <a:xfrm>
            <a:off x="401040" y="1036080"/>
            <a:ext cx="4746960" cy="2005920"/>
          </a:xfrm>
          <a:custGeom>
            <a:avLst/>
            <a:gdLst/>
            <a:ahLst/>
            <a:cxnLst/>
            <a:rect l="0" t="0" r="r" b="b"/>
            <a:pathLst>
              <a:path w="13186" h="5572">
                <a:moveTo>
                  <a:pt x="0" y="5385"/>
                </a:moveTo>
                <a:lnTo>
                  <a:pt x="0" y="186"/>
                </a:lnTo>
                <a:cubicBezTo>
                  <a:pt x="0" y="173"/>
                  <a:pt x="1" y="161"/>
                  <a:pt x="3" y="149"/>
                </a:cubicBezTo>
                <a:cubicBezTo>
                  <a:pt x="6" y="137"/>
                  <a:pt x="9" y="126"/>
                  <a:pt x="14" y="115"/>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13000" y="0"/>
                </a:lnTo>
                <a:cubicBezTo>
                  <a:pt x="13012" y="0"/>
                  <a:pt x="13024" y="1"/>
                  <a:pt x="13036" y="3"/>
                </a:cubicBezTo>
                <a:cubicBezTo>
                  <a:pt x="13048" y="6"/>
                  <a:pt x="13060" y="9"/>
                  <a:pt x="13071" y="14"/>
                </a:cubicBezTo>
                <a:cubicBezTo>
                  <a:pt x="13082" y="19"/>
                  <a:pt x="13093" y="24"/>
                  <a:pt x="13103" y="31"/>
                </a:cubicBezTo>
                <a:cubicBezTo>
                  <a:pt x="13113" y="38"/>
                  <a:pt x="13123" y="46"/>
                  <a:pt x="13131" y="54"/>
                </a:cubicBezTo>
                <a:cubicBezTo>
                  <a:pt x="13140" y="63"/>
                  <a:pt x="13148" y="72"/>
                  <a:pt x="13154" y="82"/>
                </a:cubicBezTo>
                <a:cubicBezTo>
                  <a:pt x="13161" y="93"/>
                  <a:pt x="13167" y="103"/>
                  <a:pt x="13172" y="115"/>
                </a:cubicBezTo>
                <a:cubicBezTo>
                  <a:pt x="13176" y="126"/>
                  <a:pt x="13180" y="137"/>
                  <a:pt x="13182" y="149"/>
                </a:cubicBezTo>
                <a:cubicBezTo>
                  <a:pt x="13185" y="161"/>
                  <a:pt x="13186" y="173"/>
                  <a:pt x="13186" y="186"/>
                </a:cubicBezTo>
                <a:lnTo>
                  <a:pt x="13186" y="5385"/>
                </a:lnTo>
                <a:cubicBezTo>
                  <a:pt x="13186" y="5398"/>
                  <a:pt x="13185" y="5410"/>
                  <a:pt x="13182" y="5422"/>
                </a:cubicBezTo>
                <a:cubicBezTo>
                  <a:pt x="13180" y="5434"/>
                  <a:pt x="13176" y="5445"/>
                  <a:pt x="13172" y="5456"/>
                </a:cubicBezTo>
                <a:cubicBezTo>
                  <a:pt x="13167" y="5468"/>
                  <a:pt x="13161" y="5478"/>
                  <a:pt x="13154" y="5490"/>
                </a:cubicBezTo>
                <a:cubicBezTo>
                  <a:pt x="13148" y="5500"/>
                  <a:pt x="13140" y="5509"/>
                  <a:pt x="13131" y="5518"/>
                </a:cubicBezTo>
                <a:cubicBezTo>
                  <a:pt x="13123" y="5526"/>
                  <a:pt x="13113" y="5534"/>
                  <a:pt x="13103" y="5541"/>
                </a:cubicBezTo>
                <a:cubicBezTo>
                  <a:pt x="13093" y="5548"/>
                  <a:pt x="13082" y="5553"/>
                  <a:pt x="13071" y="5558"/>
                </a:cubicBezTo>
                <a:cubicBezTo>
                  <a:pt x="13060" y="5563"/>
                  <a:pt x="13048" y="5566"/>
                  <a:pt x="13036" y="5568"/>
                </a:cubicBezTo>
                <a:cubicBezTo>
                  <a:pt x="13024" y="5571"/>
                  <a:pt x="13012" y="5572"/>
                  <a:pt x="13000" y="5572"/>
                </a:cubicBezTo>
                <a:lnTo>
                  <a:pt x="185" y="5572"/>
                </a:lnTo>
                <a:cubicBezTo>
                  <a:pt x="173" y="5572"/>
                  <a:pt x="161" y="5571"/>
                  <a:pt x="149" y="5568"/>
                </a:cubicBezTo>
                <a:cubicBezTo>
                  <a:pt x="137" y="5566"/>
                  <a:pt x="126" y="5563"/>
                  <a:pt x="114" y="5558"/>
                </a:cubicBezTo>
                <a:cubicBezTo>
                  <a:pt x="103" y="5553"/>
                  <a:pt x="92" y="5548"/>
                  <a:pt x="82" y="5541"/>
                </a:cubicBezTo>
                <a:cubicBezTo>
                  <a:pt x="72" y="5534"/>
                  <a:pt x="63" y="5526"/>
                  <a:pt x="54" y="5518"/>
                </a:cubicBezTo>
                <a:cubicBezTo>
                  <a:pt x="45" y="5509"/>
                  <a:pt x="38" y="5500"/>
                  <a:pt x="31" y="5490"/>
                </a:cubicBezTo>
                <a:cubicBezTo>
                  <a:pt x="24" y="5478"/>
                  <a:pt x="19" y="5468"/>
                  <a:pt x="14" y="5456"/>
                </a:cubicBezTo>
                <a:cubicBezTo>
                  <a:pt x="9" y="5445"/>
                  <a:pt x="6" y="5434"/>
                  <a:pt x="3" y="5422"/>
                </a:cubicBezTo>
                <a:cubicBezTo>
                  <a:pt x="1" y="5410"/>
                  <a:pt x="0" y="5398"/>
                  <a:pt x="0" y="5385"/>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1" name="任意多边形: 形状 410"/>
          <p:cNvSpPr/>
          <p:nvPr/>
        </p:nvSpPr>
        <p:spPr>
          <a:xfrm>
            <a:off x="401040" y="3208680"/>
            <a:ext cx="4746960" cy="3276360"/>
          </a:xfrm>
          <a:custGeom>
            <a:avLst/>
            <a:gdLst/>
            <a:ahLst/>
            <a:cxnLst/>
            <a:rect l="0" t="0" r="r" b="b"/>
            <a:pathLst>
              <a:path w="13186" h="9101">
                <a:moveTo>
                  <a:pt x="0" y="8915"/>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8"/>
                  <a:pt x="82" y="32"/>
                </a:cubicBezTo>
                <a:cubicBezTo>
                  <a:pt x="92" y="25"/>
                  <a:pt x="103" y="19"/>
                  <a:pt x="114" y="14"/>
                </a:cubicBezTo>
                <a:cubicBezTo>
                  <a:pt x="126" y="10"/>
                  <a:pt x="137" y="6"/>
                  <a:pt x="149" y="4"/>
                </a:cubicBezTo>
                <a:cubicBezTo>
                  <a:pt x="161" y="2"/>
                  <a:pt x="173" y="0"/>
                  <a:pt x="185" y="0"/>
                </a:cubicBezTo>
                <a:lnTo>
                  <a:pt x="13000" y="0"/>
                </a:lnTo>
                <a:cubicBezTo>
                  <a:pt x="13012" y="0"/>
                  <a:pt x="13024" y="2"/>
                  <a:pt x="13036" y="4"/>
                </a:cubicBezTo>
                <a:cubicBezTo>
                  <a:pt x="13048" y="6"/>
                  <a:pt x="13060" y="10"/>
                  <a:pt x="13071" y="14"/>
                </a:cubicBezTo>
                <a:cubicBezTo>
                  <a:pt x="13082" y="19"/>
                  <a:pt x="13093" y="25"/>
                  <a:pt x="13103" y="32"/>
                </a:cubicBezTo>
                <a:cubicBezTo>
                  <a:pt x="13113" y="38"/>
                  <a:pt x="13123" y="46"/>
                  <a:pt x="13131" y="55"/>
                </a:cubicBezTo>
                <a:cubicBezTo>
                  <a:pt x="13140" y="63"/>
                  <a:pt x="13148" y="73"/>
                  <a:pt x="13154" y="83"/>
                </a:cubicBezTo>
                <a:cubicBezTo>
                  <a:pt x="13161" y="93"/>
                  <a:pt x="13167" y="104"/>
                  <a:pt x="13172" y="115"/>
                </a:cubicBezTo>
                <a:cubicBezTo>
                  <a:pt x="13176" y="126"/>
                  <a:pt x="13180" y="138"/>
                  <a:pt x="13182" y="150"/>
                </a:cubicBezTo>
                <a:cubicBezTo>
                  <a:pt x="13185" y="162"/>
                  <a:pt x="13186" y="174"/>
                  <a:pt x="13186" y="186"/>
                </a:cubicBezTo>
                <a:lnTo>
                  <a:pt x="13186" y="8915"/>
                </a:lnTo>
                <a:cubicBezTo>
                  <a:pt x="13186" y="8927"/>
                  <a:pt x="13185" y="8939"/>
                  <a:pt x="13182" y="8951"/>
                </a:cubicBezTo>
                <a:cubicBezTo>
                  <a:pt x="13180" y="8963"/>
                  <a:pt x="13176" y="8975"/>
                  <a:pt x="13172" y="8986"/>
                </a:cubicBezTo>
                <a:cubicBezTo>
                  <a:pt x="13167" y="8997"/>
                  <a:pt x="13161" y="9008"/>
                  <a:pt x="13154" y="9018"/>
                </a:cubicBezTo>
                <a:cubicBezTo>
                  <a:pt x="13148" y="9028"/>
                  <a:pt x="13140" y="9038"/>
                  <a:pt x="13131" y="9046"/>
                </a:cubicBezTo>
                <a:cubicBezTo>
                  <a:pt x="13123" y="9055"/>
                  <a:pt x="13113" y="9063"/>
                  <a:pt x="13103" y="9070"/>
                </a:cubicBezTo>
                <a:cubicBezTo>
                  <a:pt x="13093" y="9076"/>
                  <a:pt x="13082" y="9082"/>
                  <a:pt x="13071" y="9087"/>
                </a:cubicBezTo>
                <a:cubicBezTo>
                  <a:pt x="13060" y="9091"/>
                  <a:pt x="13048" y="9095"/>
                  <a:pt x="13036" y="9097"/>
                </a:cubicBezTo>
                <a:cubicBezTo>
                  <a:pt x="13024" y="9100"/>
                  <a:pt x="13012" y="9101"/>
                  <a:pt x="13000" y="9101"/>
                </a:cubicBezTo>
                <a:lnTo>
                  <a:pt x="185" y="9101"/>
                </a:lnTo>
                <a:cubicBezTo>
                  <a:pt x="173" y="9101"/>
                  <a:pt x="161" y="9100"/>
                  <a:pt x="149" y="9097"/>
                </a:cubicBezTo>
                <a:cubicBezTo>
                  <a:pt x="137" y="9095"/>
                  <a:pt x="126" y="9091"/>
                  <a:pt x="114" y="9087"/>
                </a:cubicBezTo>
                <a:cubicBezTo>
                  <a:pt x="103" y="9082"/>
                  <a:pt x="92" y="9076"/>
                  <a:pt x="82" y="9070"/>
                </a:cubicBezTo>
                <a:cubicBezTo>
                  <a:pt x="72" y="9063"/>
                  <a:pt x="63" y="9055"/>
                  <a:pt x="54" y="9046"/>
                </a:cubicBezTo>
                <a:cubicBezTo>
                  <a:pt x="45" y="9038"/>
                  <a:pt x="38" y="9028"/>
                  <a:pt x="31" y="9018"/>
                </a:cubicBezTo>
                <a:cubicBezTo>
                  <a:pt x="24" y="9008"/>
                  <a:pt x="19" y="8997"/>
                  <a:pt x="14" y="8986"/>
                </a:cubicBezTo>
                <a:cubicBezTo>
                  <a:pt x="9" y="8975"/>
                  <a:pt x="6" y="8963"/>
                  <a:pt x="3" y="8951"/>
                </a:cubicBezTo>
                <a:cubicBezTo>
                  <a:pt x="1" y="8939"/>
                  <a:pt x="0" y="8927"/>
                  <a:pt x="0" y="8915"/>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2" name="任意多边形: 形状 411"/>
          <p:cNvSpPr/>
          <p:nvPr/>
        </p:nvSpPr>
        <p:spPr>
          <a:xfrm>
            <a:off x="580680" y="4044600"/>
            <a:ext cx="4399920" cy="1604880"/>
          </a:xfrm>
          <a:custGeom>
            <a:avLst/>
            <a:gdLst/>
            <a:ahLst/>
            <a:cxnLst/>
            <a:rect l="0" t="0" r="r" b="b"/>
            <a:pathLst>
              <a:path w="12222" h="4458">
                <a:moveTo>
                  <a:pt x="0" y="4365"/>
                </a:moveTo>
                <a:lnTo>
                  <a:pt x="0" y="92"/>
                </a:lnTo>
                <a:cubicBezTo>
                  <a:pt x="0" y="80"/>
                  <a:pt x="1" y="68"/>
                  <a:pt x="4" y="57"/>
                </a:cubicBezTo>
                <a:cubicBezTo>
                  <a:pt x="7" y="46"/>
                  <a:pt x="11" y="36"/>
                  <a:pt x="17" y="27"/>
                </a:cubicBezTo>
                <a:cubicBezTo>
                  <a:pt x="22" y="18"/>
                  <a:pt x="29" y="11"/>
                  <a:pt x="36" y="7"/>
                </a:cubicBezTo>
                <a:cubicBezTo>
                  <a:pt x="43" y="2"/>
                  <a:pt x="50" y="0"/>
                  <a:pt x="58" y="0"/>
                </a:cubicBezTo>
                <a:lnTo>
                  <a:pt x="12130" y="0"/>
                </a:lnTo>
                <a:cubicBezTo>
                  <a:pt x="12142" y="0"/>
                  <a:pt x="12154" y="2"/>
                  <a:pt x="12165" y="7"/>
                </a:cubicBezTo>
                <a:cubicBezTo>
                  <a:pt x="12177" y="11"/>
                  <a:pt x="12187" y="18"/>
                  <a:pt x="12195" y="27"/>
                </a:cubicBezTo>
                <a:cubicBezTo>
                  <a:pt x="12204" y="36"/>
                  <a:pt x="12211" y="46"/>
                  <a:pt x="12215" y="57"/>
                </a:cubicBezTo>
                <a:cubicBezTo>
                  <a:pt x="12220" y="68"/>
                  <a:pt x="12222" y="80"/>
                  <a:pt x="12222" y="92"/>
                </a:cubicBezTo>
                <a:lnTo>
                  <a:pt x="12222" y="4365"/>
                </a:lnTo>
                <a:cubicBezTo>
                  <a:pt x="12222" y="4377"/>
                  <a:pt x="12220" y="4389"/>
                  <a:pt x="12215" y="4400"/>
                </a:cubicBezTo>
                <a:cubicBezTo>
                  <a:pt x="12211" y="4412"/>
                  <a:pt x="12204" y="4422"/>
                  <a:pt x="12195" y="4430"/>
                </a:cubicBezTo>
                <a:cubicBezTo>
                  <a:pt x="12187" y="4439"/>
                  <a:pt x="12177" y="4446"/>
                  <a:pt x="12165" y="4450"/>
                </a:cubicBezTo>
                <a:cubicBezTo>
                  <a:pt x="12154" y="4455"/>
                  <a:pt x="12142" y="4458"/>
                  <a:pt x="12130" y="4458"/>
                </a:cubicBezTo>
                <a:lnTo>
                  <a:pt x="58" y="4458"/>
                </a:lnTo>
                <a:cubicBezTo>
                  <a:pt x="50" y="4458"/>
                  <a:pt x="43" y="4455"/>
                  <a:pt x="36" y="4450"/>
                </a:cubicBezTo>
                <a:cubicBezTo>
                  <a:pt x="29" y="4446"/>
                  <a:pt x="22" y="4439"/>
                  <a:pt x="17" y="4430"/>
                </a:cubicBezTo>
                <a:cubicBezTo>
                  <a:pt x="11" y="4422"/>
                  <a:pt x="7" y="4412"/>
                  <a:pt x="4" y="4400"/>
                </a:cubicBezTo>
                <a:cubicBezTo>
                  <a:pt x="1" y="4389"/>
                  <a:pt x="0" y="4377"/>
                  <a:pt x="0" y="4365"/>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13" name="任意多边形: 形状 412"/>
          <p:cNvSpPr/>
          <p:nvPr/>
        </p:nvSpPr>
        <p:spPr>
          <a:xfrm>
            <a:off x="568080" y="4044600"/>
            <a:ext cx="33840" cy="1604880"/>
          </a:xfrm>
          <a:custGeom>
            <a:avLst/>
            <a:gdLst/>
            <a:ahLst/>
            <a:cxnLst/>
            <a:rect l="0" t="0" r="r" b="b"/>
            <a:pathLst>
              <a:path w="94" h="4458">
                <a:moveTo>
                  <a:pt x="0" y="0"/>
                </a:moveTo>
                <a:lnTo>
                  <a:pt x="94" y="0"/>
                </a:lnTo>
                <a:lnTo>
                  <a:pt x="94" y="4458"/>
                </a:lnTo>
                <a:lnTo>
                  <a:pt x="0" y="445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14" name="图片 413"/>
          <p:cNvPicPr/>
          <p:nvPr/>
        </p:nvPicPr>
        <p:blipFill>
          <a:blip r:embed="rId2"/>
          <a:stretch/>
        </p:blipFill>
        <p:spPr>
          <a:xfrm>
            <a:off x="568080" y="1228320"/>
            <a:ext cx="200160" cy="200160"/>
          </a:xfrm>
          <a:prstGeom prst="rect">
            <a:avLst/>
          </a:prstGeom>
          <a:noFill/>
          <a:ln w="0">
            <a:noFill/>
          </a:ln>
        </p:spPr>
      </p:pic>
      <p:sp>
        <p:nvSpPr>
          <p:cNvPr id="415" name="文本框 414"/>
          <p:cNvSpPr txBox="1"/>
          <p:nvPr/>
        </p:nvSpPr>
        <p:spPr>
          <a:xfrm>
            <a:off x="401040" y="378720"/>
            <a:ext cx="330336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邮件分类与存储结构优化</a:t>
            </a:r>
            <a:endParaRPr lang="en-US" sz="2370" b="0" u="none" strike="noStrike">
              <a:solidFill>
                <a:srgbClr val="000000"/>
              </a:solidFill>
              <a:effectLst/>
              <a:uFillTx/>
              <a:latin typeface="Times New Roman"/>
            </a:endParaRPr>
          </a:p>
        </p:txBody>
      </p:sp>
      <p:sp>
        <p:nvSpPr>
          <p:cNvPr id="416" name="文本框 415"/>
          <p:cNvSpPr txBox="1"/>
          <p:nvPr/>
        </p:nvSpPr>
        <p:spPr>
          <a:xfrm>
            <a:off x="835560" y="121788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417" name="图片 416"/>
          <p:cNvPicPr/>
          <p:nvPr/>
        </p:nvPicPr>
        <p:blipFill>
          <a:blip r:embed="rId3"/>
          <a:stretch/>
        </p:blipFill>
        <p:spPr>
          <a:xfrm>
            <a:off x="568080" y="1604520"/>
            <a:ext cx="133200" cy="334080"/>
          </a:xfrm>
          <a:prstGeom prst="rect">
            <a:avLst/>
          </a:prstGeom>
          <a:noFill/>
          <a:ln w="0">
            <a:noFill/>
          </a:ln>
        </p:spPr>
      </p:pic>
      <p:sp>
        <p:nvSpPr>
          <p:cNvPr id="418" name="文本框 417"/>
          <p:cNvSpPr txBox="1"/>
          <p:nvPr/>
        </p:nvSpPr>
        <p:spPr>
          <a:xfrm>
            <a:off x="905400" y="1210680"/>
            <a:ext cx="12078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邮件分类策略</a:t>
            </a:r>
            <a:endParaRPr lang="en-US" sz="1580" b="0" u="none" strike="noStrike">
              <a:solidFill>
                <a:srgbClr val="000000"/>
              </a:solidFill>
              <a:effectLst/>
              <a:uFillTx/>
              <a:latin typeface="Times New Roman"/>
            </a:endParaRPr>
          </a:p>
        </p:txBody>
      </p:sp>
      <p:sp>
        <p:nvSpPr>
          <p:cNvPr id="419" name="文本框 418"/>
          <p:cNvSpPr txBox="1"/>
          <p:nvPr/>
        </p:nvSpPr>
        <p:spPr>
          <a:xfrm>
            <a:off x="802080" y="158436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基于规则的分类</a:t>
            </a:r>
            <a:endParaRPr lang="en-US" sz="1050" b="0" u="none" strike="noStrike">
              <a:solidFill>
                <a:srgbClr val="000000"/>
              </a:solidFill>
              <a:effectLst/>
              <a:uFillTx/>
              <a:latin typeface="Times New Roman"/>
            </a:endParaRPr>
          </a:p>
        </p:txBody>
      </p:sp>
      <p:sp>
        <p:nvSpPr>
          <p:cNvPr id="420" name="文本框 419"/>
          <p:cNvSpPr txBox="1"/>
          <p:nvPr/>
        </p:nvSpPr>
        <p:spPr>
          <a:xfrm>
            <a:off x="802080" y="178416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通过关键词匹配（</a:t>
            </a:r>
            <a:endParaRPr lang="en-US" sz="920" b="0" u="none" strike="noStrike">
              <a:solidFill>
                <a:srgbClr val="000000"/>
              </a:solidFill>
              <a:effectLst/>
              <a:uFillTx/>
              <a:latin typeface="Times New Roman"/>
            </a:endParaRPr>
          </a:p>
        </p:txBody>
      </p:sp>
      <p:sp>
        <p:nvSpPr>
          <p:cNvPr id="421" name="文本框 420"/>
          <p:cNvSpPr txBox="1"/>
          <p:nvPr/>
        </p:nvSpPr>
        <p:spPr>
          <a:xfrm>
            <a:off x="1738080" y="17884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422" name="文本框 421"/>
          <p:cNvSpPr txBox="1"/>
          <p:nvPr/>
        </p:nvSpPr>
        <p:spPr>
          <a:xfrm>
            <a:off x="1792080" y="17841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发票</a:t>
            </a:r>
            <a:endParaRPr lang="en-US" sz="920" b="0" u="none" strike="noStrike">
              <a:solidFill>
                <a:srgbClr val="000000"/>
              </a:solidFill>
              <a:effectLst/>
              <a:uFillTx/>
              <a:latin typeface="Times New Roman"/>
            </a:endParaRPr>
          </a:p>
        </p:txBody>
      </p:sp>
      <p:sp>
        <p:nvSpPr>
          <p:cNvPr id="423" name="文本框 422"/>
          <p:cNvSpPr txBox="1"/>
          <p:nvPr/>
        </p:nvSpPr>
        <p:spPr>
          <a:xfrm>
            <a:off x="2026080" y="17884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424" name="文本框 423"/>
          <p:cNvSpPr txBox="1"/>
          <p:nvPr/>
        </p:nvSpPr>
        <p:spPr>
          <a:xfrm>
            <a:off x="2079720" y="178416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425" name="文本框 424"/>
          <p:cNvSpPr txBox="1"/>
          <p:nvPr/>
        </p:nvSpPr>
        <p:spPr>
          <a:xfrm>
            <a:off x="2196720" y="17884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426" name="文本框 425"/>
          <p:cNvSpPr txBox="1"/>
          <p:nvPr/>
        </p:nvSpPr>
        <p:spPr>
          <a:xfrm>
            <a:off x="2250720" y="17841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紧急</a:t>
            </a:r>
            <a:endParaRPr lang="en-US" sz="920" b="0" u="none" strike="noStrike">
              <a:solidFill>
                <a:srgbClr val="000000"/>
              </a:solidFill>
              <a:effectLst/>
              <a:uFillTx/>
              <a:latin typeface="Times New Roman"/>
            </a:endParaRPr>
          </a:p>
        </p:txBody>
      </p:sp>
      <p:sp>
        <p:nvSpPr>
          <p:cNvPr id="427" name="文本框 426"/>
          <p:cNvSpPr txBox="1"/>
          <p:nvPr/>
        </p:nvSpPr>
        <p:spPr>
          <a:xfrm>
            <a:off x="2484720" y="17884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pic>
        <p:nvPicPr>
          <p:cNvPr id="428" name="图片 427"/>
          <p:cNvPicPr/>
          <p:nvPr/>
        </p:nvPicPr>
        <p:blipFill>
          <a:blip r:embed="rId4"/>
          <a:stretch/>
        </p:blipFill>
        <p:spPr>
          <a:xfrm>
            <a:off x="568080" y="2072520"/>
            <a:ext cx="166680" cy="334080"/>
          </a:xfrm>
          <a:prstGeom prst="rect">
            <a:avLst/>
          </a:prstGeom>
          <a:noFill/>
          <a:ln w="0">
            <a:noFill/>
          </a:ln>
        </p:spPr>
      </p:pic>
      <p:sp>
        <p:nvSpPr>
          <p:cNvPr id="429" name="文本框 428"/>
          <p:cNvSpPr txBox="1"/>
          <p:nvPr/>
        </p:nvSpPr>
        <p:spPr>
          <a:xfrm>
            <a:off x="2538360" y="178416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等）进行简单分类</a:t>
            </a:r>
            <a:endParaRPr lang="en-US" sz="920" b="0" u="none" strike="noStrike">
              <a:solidFill>
                <a:srgbClr val="000000"/>
              </a:solidFill>
              <a:effectLst/>
              <a:uFillTx/>
              <a:latin typeface="Times New Roman"/>
            </a:endParaRPr>
          </a:p>
        </p:txBody>
      </p:sp>
      <p:sp>
        <p:nvSpPr>
          <p:cNvPr id="430" name="文本框 429"/>
          <p:cNvSpPr txBox="1"/>
          <p:nvPr/>
        </p:nvSpPr>
        <p:spPr>
          <a:xfrm>
            <a:off x="835560" y="205236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机器学习分类</a:t>
            </a:r>
            <a:endParaRPr lang="en-US" sz="1050" b="0" u="none" strike="noStrike">
              <a:solidFill>
                <a:srgbClr val="000000"/>
              </a:solidFill>
              <a:effectLst/>
              <a:uFillTx/>
              <a:latin typeface="Times New Roman"/>
            </a:endParaRPr>
          </a:p>
        </p:txBody>
      </p:sp>
      <p:sp>
        <p:nvSpPr>
          <p:cNvPr id="431" name="文本框 430"/>
          <p:cNvSpPr txBox="1"/>
          <p:nvPr/>
        </p:nvSpPr>
        <p:spPr>
          <a:xfrm>
            <a:off x="835560" y="225216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使用逻辑回归、</a:t>
            </a:r>
            <a:endParaRPr lang="en-US" sz="920" b="0" u="none" strike="noStrike">
              <a:solidFill>
                <a:srgbClr val="000000"/>
              </a:solidFill>
              <a:effectLst/>
              <a:uFillTx/>
              <a:latin typeface="Times New Roman"/>
            </a:endParaRPr>
          </a:p>
        </p:txBody>
      </p:sp>
      <p:sp>
        <p:nvSpPr>
          <p:cNvPr id="432" name="文本框 431"/>
          <p:cNvSpPr txBox="1"/>
          <p:nvPr/>
        </p:nvSpPr>
        <p:spPr>
          <a:xfrm>
            <a:off x="1654560" y="2256480"/>
            <a:ext cx="2566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SVM</a:t>
            </a:r>
            <a:endParaRPr lang="en-US" sz="920" b="0" u="none" strike="noStrike">
              <a:solidFill>
                <a:srgbClr val="000000"/>
              </a:solidFill>
              <a:effectLst/>
              <a:uFillTx/>
              <a:latin typeface="Times New Roman"/>
            </a:endParaRPr>
          </a:p>
        </p:txBody>
      </p:sp>
      <p:pic>
        <p:nvPicPr>
          <p:cNvPr id="433" name="图片 432"/>
          <p:cNvPicPr/>
          <p:nvPr/>
        </p:nvPicPr>
        <p:blipFill>
          <a:blip r:embed="rId5"/>
          <a:stretch/>
        </p:blipFill>
        <p:spPr>
          <a:xfrm>
            <a:off x="568080" y="2540520"/>
            <a:ext cx="133200" cy="334080"/>
          </a:xfrm>
          <a:prstGeom prst="rect">
            <a:avLst/>
          </a:prstGeom>
          <a:noFill/>
          <a:ln w="0">
            <a:noFill/>
          </a:ln>
        </p:spPr>
      </p:pic>
      <p:sp>
        <p:nvSpPr>
          <p:cNvPr id="434" name="文本框 433"/>
          <p:cNvSpPr txBox="1"/>
          <p:nvPr/>
        </p:nvSpPr>
        <p:spPr>
          <a:xfrm>
            <a:off x="1909800" y="225216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等模型处理相对简单的分类任务</a:t>
            </a:r>
            <a:endParaRPr lang="en-US" sz="920" b="0" u="none" strike="noStrike">
              <a:solidFill>
                <a:srgbClr val="000000"/>
              </a:solidFill>
              <a:effectLst/>
              <a:uFillTx/>
              <a:latin typeface="Times New Roman"/>
            </a:endParaRPr>
          </a:p>
        </p:txBody>
      </p:sp>
      <p:sp>
        <p:nvSpPr>
          <p:cNvPr id="435" name="文本框 434"/>
          <p:cNvSpPr txBox="1"/>
          <p:nvPr/>
        </p:nvSpPr>
        <p:spPr>
          <a:xfrm>
            <a:off x="802080" y="252036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深度学习分类</a:t>
            </a:r>
            <a:endParaRPr lang="en-US" sz="1050" b="0" u="none" strike="noStrike">
              <a:solidFill>
                <a:srgbClr val="000000"/>
              </a:solidFill>
              <a:effectLst/>
              <a:uFillTx/>
              <a:latin typeface="Times New Roman"/>
            </a:endParaRPr>
          </a:p>
        </p:txBody>
      </p:sp>
      <p:sp>
        <p:nvSpPr>
          <p:cNvPr id="436" name="文本框 435"/>
          <p:cNvSpPr txBox="1"/>
          <p:nvPr/>
        </p:nvSpPr>
        <p:spPr>
          <a:xfrm>
            <a:off x="802080" y="27201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437" name="文本框 436"/>
          <p:cNvSpPr txBox="1"/>
          <p:nvPr/>
        </p:nvSpPr>
        <p:spPr>
          <a:xfrm>
            <a:off x="1036080" y="2724480"/>
            <a:ext cx="2581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CNN</a:t>
            </a:r>
            <a:endParaRPr lang="en-US" sz="920" b="0" u="none" strike="noStrike">
              <a:solidFill>
                <a:srgbClr val="000000"/>
              </a:solidFill>
              <a:effectLst/>
              <a:uFillTx/>
              <a:latin typeface="Times New Roman"/>
            </a:endParaRPr>
          </a:p>
        </p:txBody>
      </p:sp>
      <p:sp>
        <p:nvSpPr>
          <p:cNvPr id="438" name="文本框 437"/>
          <p:cNvSpPr txBox="1"/>
          <p:nvPr/>
        </p:nvSpPr>
        <p:spPr>
          <a:xfrm>
            <a:off x="1293120" y="272016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439" name="文本框 438"/>
          <p:cNvSpPr txBox="1"/>
          <p:nvPr/>
        </p:nvSpPr>
        <p:spPr>
          <a:xfrm>
            <a:off x="1410120" y="2724480"/>
            <a:ext cx="3135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LSTM</a:t>
            </a:r>
            <a:endParaRPr lang="en-US" sz="920" b="0" u="none" strike="noStrike">
              <a:solidFill>
                <a:srgbClr val="000000"/>
              </a:solidFill>
              <a:effectLst/>
              <a:uFillTx/>
              <a:latin typeface="Times New Roman"/>
            </a:endParaRPr>
          </a:p>
        </p:txBody>
      </p:sp>
      <p:pic>
        <p:nvPicPr>
          <p:cNvPr id="440" name="图片 439"/>
          <p:cNvPicPr/>
          <p:nvPr/>
        </p:nvPicPr>
        <p:blipFill>
          <a:blip r:embed="rId6"/>
          <a:stretch/>
        </p:blipFill>
        <p:spPr>
          <a:xfrm>
            <a:off x="568080" y="3401280"/>
            <a:ext cx="174960" cy="200160"/>
          </a:xfrm>
          <a:prstGeom prst="rect">
            <a:avLst/>
          </a:prstGeom>
          <a:noFill/>
          <a:ln w="0">
            <a:noFill/>
          </a:ln>
        </p:spPr>
      </p:pic>
      <p:sp>
        <p:nvSpPr>
          <p:cNvPr id="441" name="文本框 440"/>
          <p:cNvSpPr txBox="1"/>
          <p:nvPr/>
        </p:nvSpPr>
        <p:spPr>
          <a:xfrm>
            <a:off x="1721880" y="2720160"/>
            <a:ext cx="19954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等模型处理复杂语义，提高分类准确度</a:t>
            </a:r>
            <a:endParaRPr lang="en-US" sz="920" b="0" u="none" strike="noStrike">
              <a:solidFill>
                <a:srgbClr val="000000"/>
              </a:solidFill>
              <a:effectLst/>
              <a:uFillTx/>
              <a:latin typeface="Times New Roman"/>
            </a:endParaRPr>
          </a:p>
        </p:txBody>
      </p:sp>
      <p:sp>
        <p:nvSpPr>
          <p:cNvPr id="442" name="文本框 441"/>
          <p:cNvSpPr txBox="1"/>
          <p:nvPr/>
        </p:nvSpPr>
        <p:spPr>
          <a:xfrm>
            <a:off x="810720" y="339048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sp>
        <p:nvSpPr>
          <p:cNvPr id="443" name="文本框 442"/>
          <p:cNvSpPr txBox="1"/>
          <p:nvPr/>
        </p:nvSpPr>
        <p:spPr>
          <a:xfrm>
            <a:off x="880560" y="3383640"/>
            <a:ext cx="12078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存储结构设计</a:t>
            </a:r>
            <a:endParaRPr lang="en-US" sz="1580" b="0" u="none" strike="noStrike">
              <a:solidFill>
                <a:srgbClr val="000000"/>
              </a:solidFill>
              <a:effectLst/>
              <a:uFillTx/>
              <a:latin typeface="Times New Roman"/>
            </a:endParaRPr>
          </a:p>
        </p:txBody>
      </p:sp>
      <p:sp>
        <p:nvSpPr>
          <p:cNvPr id="444" name="文本框 443"/>
          <p:cNvSpPr txBox="1"/>
          <p:nvPr/>
        </p:nvSpPr>
        <p:spPr>
          <a:xfrm>
            <a:off x="568080" y="3756960"/>
            <a:ext cx="12078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分类存储结构示例：</a:t>
            </a:r>
            <a:endParaRPr lang="en-US" sz="1050" b="0" u="none" strike="noStrike">
              <a:solidFill>
                <a:srgbClr val="000000"/>
              </a:solidFill>
              <a:effectLst/>
              <a:uFillTx/>
              <a:latin typeface="Times New Roman"/>
            </a:endParaRPr>
          </a:p>
        </p:txBody>
      </p:sp>
      <p:sp>
        <p:nvSpPr>
          <p:cNvPr id="445" name="文本框 444"/>
          <p:cNvSpPr txBox="1"/>
          <p:nvPr/>
        </p:nvSpPr>
        <p:spPr>
          <a:xfrm>
            <a:off x="693720" y="4164480"/>
            <a:ext cx="1479600" cy="132840"/>
          </a:xfrm>
          <a:prstGeom prst="rect">
            <a:avLst/>
          </a:prstGeom>
          <a:noFill/>
          <a:ln w="0">
            <a:noFill/>
          </a:ln>
        </p:spPr>
        <p:txBody>
          <a:bodyPr wrap="none" lIns="0" tIns="0" rIns="0" bIns="0" anchor="t">
            <a:spAutoFit/>
          </a:bodyPr>
          <a:lstStyle/>
          <a:p>
            <a:r>
              <a:rPr lang="en-US" sz="920" b="0" u="none" strike="noStrike">
                <a:solidFill>
                  <a:srgbClr val="4DA6FF"/>
                </a:solidFill>
                <a:effectLst/>
                <a:uFillTx/>
                <a:latin typeface="Courier New"/>
                <a:ea typeface="Courier New"/>
              </a:rPr>
              <a:t>CREATE TABLE</a:t>
            </a:r>
            <a:r>
              <a:rPr lang="en-US" sz="920" b="0" u="none" strike="noStrike">
                <a:solidFill>
                  <a:srgbClr val="E2E2E2"/>
                </a:solidFill>
                <a:effectLst/>
                <a:uFillTx/>
                <a:latin typeface="Courier New"/>
                <a:ea typeface="Courier New"/>
              </a:rPr>
              <a:t> </a:t>
            </a:r>
            <a:r>
              <a:rPr lang="en-US" sz="920" b="0" u="none" strike="noStrike">
                <a:solidFill>
                  <a:srgbClr val="9ACD32"/>
                </a:solidFill>
                <a:effectLst/>
                <a:uFillTx/>
                <a:latin typeface="Courier New"/>
                <a:ea typeface="Courier New"/>
              </a:rPr>
              <a:t>emails</a:t>
            </a:r>
            <a:r>
              <a:rPr lang="en-US" sz="920" b="0" u="none" strike="noStrike">
                <a:solidFill>
                  <a:srgbClr val="E2E2E2"/>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46" name="文本框 445"/>
          <p:cNvSpPr txBox="1"/>
          <p:nvPr/>
        </p:nvSpPr>
        <p:spPr>
          <a:xfrm>
            <a:off x="693720" y="4339800"/>
            <a:ext cx="169092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  id SERIAL PRIMARY KEY,</a:t>
            </a:r>
            <a:endParaRPr lang="en-US" sz="920" b="0" u="none" strike="noStrike">
              <a:solidFill>
                <a:srgbClr val="000000"/>
              </a:solidFill>
              <a:effectLst/>
              <a:uFillTx/>
              <a:latin typeface="Times New Roman"/>
            </a:endParaRPr>
          </a:p>
        </p:txBody>
      </p:sp>
      <p:sp>
        <p:nvSpPr>
          <p:cNvPr id="447" name="文本框 446"/>
          <p:cNvSpPr txBox="1"/>
          <p:nvPr/>
        </p:nvSpPr>
        <p:spPr>
          <a:xfrm>
            <a:off x="693720" y="4515480"/>
            <a:ext cx="105696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  subject TEXT,</a:t>
            </a:r>
            <a:endParaRPr lang="en-US" sz="920" b="0" u="none" strike="noStrike">
              <a:solidFill>
                <a:srgbClr val="000000"/>
              </a:solidFill>
              <a:effectLst/>
              <a:uFillTx/>
              <a:latin typeface="Times New Roman"/>
            </a:endParaRPr>
          </a:p>
        </p:txBody>
      </p:sp>
      <p:sp>
        <p:nvSpPr>
          <p:cNvPr id="448" name="文本框 447"/>
          <p:cNvSpPr txBox="1"/>
          <p:nvPr/>
        </p:nvSpPr>
        <p:spPr>
          <a:xfrm>
            <a:off x="693720" y="4690800"/>
            <a:ext cx="98676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  sender TEXT,</a:t>
            </a:r>
            <a:endParaRPr lang="en-US" sz="920" b="0" u="none" strike="noStrike">
              <a:solidFill>
                <a:srgbClr val="000000"/>
              </a:solidFill>
              <a:effectLst/>
              <a:uFillTx/>
              <a:latin typeface="Times New Roman"/>
            </a:endParaRPr>
          </a:p>
        </p:txBody>
      </p:sp>
      <p:sp>
        <p:nvSpPr>
          <p:cNvPr id="449" name="文本框 448"/>
          <p:cNvSpPr txBox="1"/>
          <p:nvPr/>
        </p:nvSpPr>
        <p:spPr>
          <a:xfrm>
            <a:off x="693720" y="4866480"/>
            <a:ext cx="169092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  received_at TIMESTAMP,</a:t>
            </a:r>
            <a:endParaRPr lang="en-US" sz="920" b="0" u="none" strike="noStrike">
              <a:solidFill>
                <a:srgbClr val="000000"/>
              </a:solidFill>
              <a:effectLst/>
              <a:uFillTx/>
              <a:latin typeface="Times New Roman"/>
            </a:endParaRPr>
          </a:p>
        </p:txBody>
      </p:sp>
      <p:sp>
        <p:nvSpPr>
          <p:cNvPr id="450" name="文本框 449"/>
          <p:cNvSpPr txBox="1"/>
          <p:nvPr/>
        </p:nvSpPr>
        <p:spPr>
          <a:xfrm>
            <a:off x="693720" y="5041800"/>
            <a:ext cx="112752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  category TEXT,</a:t>
            </a:r>
            <a:endParaRPr lang="en-US" sz="920" b="0" u="none" strike="noStrike">
              <a:solidFill>
                <a:srgbClr val="000000"/>
              </a:solidFill>
              <a:effectLst/>
              <a:uFillTx/>
              <a:latin typeface="Times New Roman"/>
            </a:endParaRPr>
          </a:p>
        </p:txBody>
      </p:sp>
      <p:sp>
        <p:nvSpPr>
          <p:cNvPr id="451" name="文本框 450"/>
          <p:cNvSpPr txBox="1"/>
          <p:nvPr/>
        </p:nvSpPr>
        <p:spPr>
          <a:xfrm>
            <a:off x="693720" y="5217480"/>
            <a:ext cx="98676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  content TEXT</a:t>
            </a:r>
            <a:endParaRPr lang="en-US" sz="920" b="0" u="none" strike="noStrike">
              <a:solidFill>
                <a:srgbClr val="000000"/>
              </a:solidFill>
              <a:effectLst/>
              <a:uFillTx/>
              <a:latin typeface="Times New Roman"/>
            </a:endParaRPr>
          </a:p>
        </p:txBody>
      </p:sp>
      <p:sp>
        <p:nvSpPr>
          <p:cNvPr id="452" name="文本框 451"/>
          <p:cNvSpPr txBox="1"/>
          <p:nvPr/>
        </p:nvSpPr>
        <p:spPr>
          <a:xfrm>
            <a:off x="693720" y="5392800"/>
            <a:ext cx="14148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453" name="任意多边形: 形状 452"/>
          <p:cNvSpPr/>
          <p:nvPr/>
        </p:nvSpPr>
        <p:spPr>
          <a:xfrm>
            <a:off x="568080" y="6050160"/>
            <a:ext cx="635400" cy="200880"/>
          </a:xfrm>
          <a:custGeom>
            <a:avLst/>
            <a:gdLst/>
            <a:ahLst/>
            <a:cxnLst/>
            <a:rect l="0" t="0" r="r" b="b"/>
            <a:pathLst>
              <a:path w="1765" h="558">
                <a:moveTo>
                  <a:pt x="0" y="465"/>
                </a:moveTo>
                <a:lnTo>
                  <a:pt x="0" y="93"/>
                </a:lnTo>
                <a:cubicBezTo>
                  <a:pt x="0" y="80"/>
                  <a:pt x="2" y="68"/>
                  <a:pt x="7" y="57"/>
                </a:cubicBezTo>
                <a:cubicBezTo>
                  <a:pt x="12" y="46"/>
                  <a:pt x="18" y="36"/>
                  <a:pt x="27" y="27"/>
                </a:cubicBezTo>
                <a:cubicBezTo>
                  <a:pt x="36" y="18"/>
                  <a:pt x="46" y="12"/>
                  <a:pt x="57" y="7"/>
                </a:cubicBezTo>
                <a:cubicBezTo>
                  <a:pt x="69" y="2"/>
                  <a:pt x="81" y="0"/>
                  <a:pt x="93" y="0"/>
                </a:cubicBezTo>
                <a:lnTo>
                  <a:pt x="1672" y="0"/>
                </a:lnTo>
                <a:cubicBezTo>
                  <a:pt x="1685" y="0"/>
                  <a:pt x="1696" y="2"/>
                  <a:pt x="1708" y="7"/>
                </a:cubicBezTo>
                <a:cubicBezTo>
                  <a:pt x="1719" y="12"/>
                  <a:pt x="1729" y="18"/>
                  <a:pt x="1738" y="27"/>
                </a:cubicBezTo>
                <a:cubicBezTo>
                  <a:pt x="1747" y="36"/>
                  <a:pt x="1753" y="46"/>
                  <a:pt x="1758" y="57"/>
                </a:cubicBezTo>
                <a:cubicBezTo>
                  <a:pt x="1763" y="68"/>
                  <a:pt x="1765" y="80"/>
                  <a:pt x="1765" y="93"/>
                </a:cubicBezTo>
                <a:lnTo>
                  <a:pt x="1765" y="465"/>
                </a:lnTo>
                <a:cubicBezTo>
                  <a:pt x="1765" y="477"/>
                  <a:pt x="1763" y="489"/>
                  <a:pt x="1758" y="501"/>
                </a:cubicBezTo>
                <a:cubicBezTo>
                  <a:pt x="1753" y="512"/>
                  <a:pt x="1747" y="522"/>
                  <a:pt x="1738" y="531"/>
                </a:cubicBezTo>
                <a:cubicBezTo>
                  <a:pt x="1729" y="539"/>
                  <a:pt x="1719" y="546"/>
                  <a:pt x="1708" y="551"/>
                </a:cubicBezTo>
                <a:cubicBezTo>
                  <a:pt x="1696" y="556"/>
                  <a:pt x="1685" y="558"/>
                  <a:pt x="1672" y="558"/>
                </a:cubicBezTo>
                <a:lnTo>
                  <a:pt x="93" y="558"/>
                </a:lnTo>
                <a:cubicBezTo>
                  <a:pt x="81" y="558"/>
                  <a:pt x="69" y="556"/>
                  <a:pt x="57" y="551"/>
                </a:cubicBezTo>
                <a:cubicBezTo>
                  <a:pt x="46" y="546"/>
                  <a:pt x="36" y="539"/>
                  <a:pt x="27" y="531"/>
                </a:cubicBezTo>
                <a:cubicBezTo>
                  <a:pt x="18" y="522"/>
                  <a:pt x="12" y="512"/>
                  <a:pt x="7" y="501"/>
                </a:cubicBezTo>
                <a:cubicBezTo>
                  <a:pt x="2" y="489"/>
                  <a:pt x="0" y="477"/>
                  <a:pt x="0" y="465"/>
                </a:cubicBez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54" name="文本框 453"/>
          <p:cNvSpPr txBox="1"/>
          <p:nvPr/>
        </p:nvSpPr>
        <p:spPr>
          <a:xfrm>
            <a:off x="568080" y="579600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邮件类别示例：</a:t>
            </a:r>
            <a:endParaRPr lang="en-US" sz="1050" b="0" u="none" strike="noStrike">
              <a:solidFill>
                <a:srgbClr val="000000"/>
              </a:solidFill>
              <a:effectLst/>
              <a:uFillTx/>
              <a:latin typeface="Times New Roman"/>
            </a:endParaRPr>
          </a:p>
        </p:txBody>
      </p:sp>
      <p:sp>
        <p:nvSpPr>
          <p:cNvPr id="455" name="任意多边形: 形状 454"/>
          <p:cNvSpPr/>
          <p:nvPr/>
        </p:nvSpPr>
        <p:spPr>
          <a:xfrm>
            <a:off x="1270080" y="6050160"/>
            <a:ext cx="635400" cy="200880"/>
          </a:xfrm>
          <a:custGeom>
            <a:avLst/>
            <a:gdLst/>
            <a:ahLst/>
            <a:cxnLst/>
            <a:rect l="0" t="0" r="r" b="b"/>
            <a:pathLst>
              <a:path w="1765" h="558">
                <a:moveTo>
                  <a:pt x="0" y="465"/>
                </a:moveTo>
                <a:lnTo>
                  <a:pt x="0" y="93"/>
                </a:lnTo>
                <a:cubicBezTo>
                  <a:pt x="0" y="80"/>
                  <a:pt x="2" y="68"/>
                  <a:pt x="7" y="57"/>
                </a:cubicBezTo>
                <a:cubicBezTo>
                  <a:pt x="12" y="46"/>
                  <a:pt x="18" y="36"/>
                  <a:pt x="27" y="27"/>
                </a:cubicBezTo>
                <a:cubicBezTo>
                  <a:pt x="36" y="18"/>
                  <a:pt x="46" y="12"/>
                  <a:pt x="57" y="7"/>
                </a:cubicBezTo>
                <a:cubicBezTo>
                  <a:pt x="69" y="2"/>
                  <a:pt x="80" y="0"/>
                  <a:pt x="93" y="0"/>
                </a:cubicBezTo>
                <a:lnTo>
                  <a:pt x="1672" y="0"/>
                </a:lnTo>
                <a:cubicBezTo>
                  <a:pt x="1685" y="0"/>
                  <a:pt x="1696" y="2"/>
                  <a:pt x="1708" y="7"/>
                </a:cubicBezTo>
                <a:cubicBezTo>
                  <a:pt x="1719" y="12"/>
                  <a:pt x="1729" y="18"/>
                  <a:pt x="1738" y="27"/>
                </a:cubicBezTo>
                <a:cubicBezTo>
                  <a:pt x="1747" y="36"/>
                  <a:pt x="1753" y="46"/>
                  <a:pt x="1758" y="57"/>
                </a:cubicBezTo>
                <a:cubicBezTo>
                  <a:pt x="1763" y="68"/>
                  <a:pt x="1765" y="80"/>
                  <a:pt x="1765" y="93"/>
                </a:cubicBezTo>
                <a:lnTo>
                  <a:pt x="1765" y="465"/>
                </a:lnTo>
                <a:cubicBezTo>
                  <a:pt x="1765" y="477"/>
                  <a:pt x="1763" y="489"/>
                  <a:pt x="1758" y="501"/>
                </a:cubicBezTo>
                <a:cubicBezTo>
                  <a:pt x="1753" y="512"/>
                  <a:pt x="1747" y="522"/>
                  <a:pt x="1738" y="531"/>
                </a:cubicBezTo>
                <a:cubicBezTo>
                  <a:pt x="1729" y="539"/>
                  <a:pt x="1719" y="546"/>
                  <a:pt x="1708" y="551"/>
                </a:cubicBezTo>
                <a:cubicBezTo>
                  <a:pt x="1696" y="556"/>
                  <a:pt x="1685" y="558"/>
                  <a:pt x="1672" y="558"/>
                </a:cubicBezTo>
                <a:lnTo>
                  <a:pt x="93" y="558"/>
                </a:lnTo>
                <a:cubicBezTo>
                  <a:pt x="80" y="558"/>
                  <a:pt x="69" y="556"/>
                  <a:pt x="57" y="551"/>
                </a:cubicBezTo>
                <a:cubicBezTo>
                  <a:pt x="46" y="546"/>
                  <a:pt x="36" y="539"/>
                  <a:pt x="27" y="531"/>
                </a:cubicBezTo>
                <a:cubicBezTo>
                  <a:pt x="18" y="522"/>
                  <a:pt x="12" y="512"/>
                  <a:pt x="7" y="501"/>
                </a:cubicBezTo>
                <a:cubicBezTo>
                  <a:pt x="2" y="489"/>
                  <a:pt x="0" y="477"/>
                  <a:pt x="0" y="465"/>
                </a:cubicBezTo>
                <a:close/>
              </a:path>
            </a:pathLst>
          </a:custGeom>
          <a:solidFill>
            <a:srgbClr val="065F4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56" name="文本框 455"/>
          <p:cNvSpPr txBox="1"/>
          <p:nvPr/>
        </p:nvSpPr>
        <p:spPr>
          <a:xfrm>
            <a:off x="635040" y="6087240"/>
            <a:ext cx="503640" cy="128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WenQuanYiZenHei"/>
                <a:ea typeface="WenQuanYiZenHei"/>
              </a:rPr>
              <a:t>任务型邮件</a:t>
            </a:r>
            <a:endParaRPr lang="en-US" sz="790" b="0" u="none" strike="noStrike">
              <a:solidFill>
                <a:srgbClr val="000000"/>
              </a:solidFill>
              <a:effectLst/>
              <a:uFillTx/>
              <a:latin typeface="Times New Roman"/>
            </a:endParaRPr>
          </a:p>
        </p:txBody>
      </p:sp>
      <p:sp>
        <p:nvSpPr>
          <p:cNvPr id="457" name="任意多边形: 形状 456"/>
          <p:cNvSpPr/>
          <p:nvPr/>
        </p:nvSpPr>
        <p:spPr>
          <a:xfrm>
            <a:off x="1972080" y="6050160"/>
            <a:ext cx="735840" cy="200880"/>
          </a:xfrm>
          <a:custGeom>
            <a:avLst/>
            <a:gdLst/>
            <a:ahLst/>
            <a:cxnLst/>
            <a:rect l="0" t="0" r="r" b="b"/>
            <a:pathLst>
              <a:path w="2044" h="558">
                <a:moveTo>
                  <a:pt x="0" y="465"/>
                </a:moveTo>
                <a:lnTo>
                  <a:pt x="0" y="93"/>
                </a:lnTo>
                <a:cubicBezTo>
                  <a:pt x="0" y="80"/>
                  <a:pt x="2" y="68"/>
                  <a:pt x="7" y="57"/>
                </a:cubicBezTo>
                <a:cubicBezTo>
                  <a:pt x="12" y="46"/>
                  <a:pt x="18" y="36"/>
                  <a:pt x="27" y="27"/>
                </a:cubicBezTo>
                <a:cubicBezTo>
                  <a:pt x="36" y="18"/>
                  <a:pt x="46" y="12"/>
                  <a:pt x="57" y="7"/>
                </a:cubicBezTo>
                <a:cubicBezTo>
                  <a:pt x="68" y="2"/>
                  <a:pt x="80" y="0"/>
                  <a:pt x="93" y="0"/>
                </a:cubicBezTo>
                <a:lnTo>
                  <a:pt x="1951" y="0"/>
                </a:lnTo>
                <a:cubicBezTo>
                  <a:pt x="1963" y="0"/>
                  <a:pt x="1975" y="2"/>
                  <a:pt x="1986" y="7"/>
                </a:cubicBezTo>
                <a:cubicBezTo>
                  <a:pt x="1998" y="12"/>
                  <a:pt x="2008" y="18"/>
                  <a:pt x="2016" y="27"/>
                </a:cubicBezTo>
                <a:cubicBezTo>
                  <a:pt x="2025" y="36"/>
                  <a:pt x="2032" y="46"/>
                  <a:pt x="2036" y="57"/>
                </a:cubicBezTo>
                <a:cubicBezTo>
                  <a:pt x="2041" y="68"/>
                  <a:pt x="2044" y="80"/>
                  <a:pt x="2044" y="93"/>
                </a:cubicBezTo>
                <a:lnTo>
                  <a:pt x="2044" y="465"/>
                </a:lnTo>
                <a:cubicBezTo>
                  <a:pt x="2044" y="477"/>
                  <a:pt x="2041" y="489"/>
                  <a:pt x="2036" y="501"/>
                </a:cubicBezTo>
                <a:cubicBezTo>
                  <a:pt x="2032" y="512"/>
                  <a:pt x="2025" y="522"/>
                  <a:pt x="2016" y="531"/>
                </a:cubicBezTo>
                <a:cubicBezTo>
                  <a:pt x="2008" y="539"/>
                  <a:pt x="1998" y="546"/>
                  <a:pt x="1986" y="551"/>
                </a:cubicBezTo>
                <a:cubicBezTo>
                  <a:pt x="1975" y="556"/>
                  <a:pt x="1963" y="558"/>
                  <a:pt x="1951" y="558"/>
                </a:cubicBezTo>
                <a:lnTo>
                  <a:pt x="93" y="558"/>
                </a:lnTo>
                <a:cubicBezTo>
                  <a:pt x="80" y="558"/>
                  <a:pt x="68" y="556"/>
                  <a:pt x="57" y="551"/>
                </a:cubicBezTo>
                <a:cubicBezTo>
                  <a:pt x="46" y="546"/>
                  <a:pt x="36" y="539"/>
                  <a:pt x="27" y="531"/>
                </a:cubicBezTo>
                <a:cubicBezTo>
                  <a:pt x="18" y="522"/>
                  <a:pt x="12" y="512"/>
                  <a:pt x="7" y="501"/>
                </a:cubicBezTo>
                <a:cubicBezTo>
                  <a:pt x="2" y="489"/>
                  <a:pt x="0" y="477"/>
                  <a:pt x="0" y="465"/>
                </a:cubicBezTo>
                <a:close/>
              </a:path>
            </a:pathLst>
          </a:custGeom>
          <a:solidFill>
            <a:srgbClr val="5B21B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58" name="文本框 457"/>
          <p:cNvSpPr txBox="1"/>
          <p:nvPr/>
        </p:nvSpPr>
        <p:spPr>
          <a:xfrm>
            <a:off x="1337040" y="6087240"/>
            <a:ext cx="503640" cy="128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WenQuanYiZenHei"/>
                <a:ea typeface="WenQuanYiZenHei"/>
              </a:rPr>
              <a:t>通知型邮件</a:t>
            </a:r>
            <a:endParaRPr lang="en-US" sz="790" b="0" u="none" strike="noStrike">
              <a:solidFill>
                <a:srgbClr val="000000"/>
              </a:solidFill>
              <a:effectLst/>
              <a:uFillTx/>
              <a:latin typeface="Times New Roman"/>
            </a:endParaRPr>
          </a:p>
        </p:txBody>
      </p:sp>
      <p:sp>
        <p:nvSpPr>
          <p:cNvPr id="459" name="任意多边形: 形状 458"/>
          <p:cNvSpPr/>
          <p:nvPr/>
        </p:nvSpPr>
        <p:spPr>
          <a:xfrm>
            <a:off x="5548680" y="1036080"/>
            <a:ext cx="4746960" cy="2005920"/>
          </a:xfrm>
          <a:custGeom>
            <a:avLst/>
            <a:gdLst/>
            <a:ahLst/>
            <a:cxnLst/>
            <a:rect l="0" t="0" r="r" b="b"/>
            <a:pathLst>
              <a:path w="13186" h="5572">
                <a:moveTo>
                  <a:pt x="0" y="5385"/>
                </a:moveTo>
                <a:lnTo>
                  <a:pt x="0" y="186"/>
                </a:lnTo>
                <a:cubicBezTo>
                  <a:pt x="0" y="173"/>
                  <a:pt x="1" y="161"/>
                  <a:pt x="4" y="149"/>
                </a:cubicBezTo>
                <a:cubicBezTo>
                  <a:pt x="6" y="137"/>
                  <a:pt x="9" y="126"/>
                  <a:pt x="14" y="115"/>
                </a:cubicBezTo>
                <a:cubicBezTo>
                  <a:pt x="19" y="103"/>
                  <a:pt x="24" y="93"/>
                  <a:pt x="31" y="82"/>
                </a:cubicBezTo>
                <a:cubicBezTo>
                  <a:pt x="38" y="72"/>
                  <a:pt x="46" y="63"/>
                  <a:pt x="54" y="54"/>
                </a:cubicBezTo>
                <a:cubicBezTo>
                  <a:pt x="63" y="46"/>
                  <a:pt x="72" y="38"/>
                  <a:pt x="83" y="31"/>
                </a:cubicBezTo>
                <a:cubicBezTo>
                  <a:pt x="93" y="24"/>
                  <a:pt x="103" y="19"/>
                  <a:pt x="115" y="14"/>
                </a:cubicBezTo>
                <a:cubicBezTo>
                  <a:pt x="126" y="9"/>
                  <a:pt x="137" y="6"/>
                  <a:pt x="149" y="3"/>
                </a:cubicBezTo>
                <a:cubicBezTo>
                  <a:pt x="161" y="1"/>
                  <a:pt x="173" y="0"/>
                  <a:pt x="186" y="0"/>
                </a:cubicBezTo>
                <a:lnTo>
                  <a:pt x="13000" y="0"/>
                </a:lnTo>
                <a:cubicBezTo>
                  <a:pt x="13012" y="0"/>
                  <a:pt x="13025" y="1"/>
                  <a:pt x="13037" y="3"/>
                </a:cubicBezTo>
                <a:cubicBezTo>
                  <a:pt x="13048" y="6"/>
                  <a:pt x="13060" y="9"/>
                  <a:pt x="13071" y="14"/>
                </a:cubicBezTo>
                <a:cubicBezTo>
                  <a:pt x="13083" y="19"/>
                  <a:pt x="13093" y="24"/>
                  <a:pt x="13103" y="31"/>
                </a:cubicBezTo>
                <a:cubicBezTo>
                  <a:pt x="13114" y="38"/>
                  <a:pt x="13123" y="46"/>
                  <a:pt x="13132" y="54"/>
                </a:cubicBezTo>
                <a:cubicBezTo>
                  <a:pt x="13140" y="63"/>
                  <a:pt x="13148" y="72"/>
                  <a:pt x="13155" y="82"/>
                </a:cubicBezTo>
                <a:cubicBezTo>
                  <a:pt x="13161" y="93"/>
                  <a:pt x="13167" y="103"/>
                  <a:pt x="13172" y="115"/>
                </a:cubicBezTo>
                <a:cubicBezTo>
                  <a:pt x="13177" y="126"/>
                  <a:pt x="13180" y="137"/>
                  <a:pt x="13182" y="149"/>
                </a:cubicBezTo>
                <a:cubicBezTo>
                  <a:pt x="13185" y="161"/>
                  <a:pt x="13186" y="173"/>
                  <a:pt x="13186" y="186"/>
                </a:cubicBezTo>
                <a:lnTo>
                  <a:pt x="13186" y="5385"/>
                </a:lnTo>
                <a:cubicBezTo>
                  <a:pt x="13186" y="5398"/>
                  <a:pt x="13185" y="5410"/>
                  <a:pt x="13182" y="5422"/>
                </a:cubicBezTo>
                <a:cubicBezTo>
                  <a:pt x="13180" y="5434"/>
                  <a:pt x="13177" y="5445"/>
                  <a:pt x="13172" y="5456"/>
                </a:cubicBezTo>
                <a:cubicBezTo>
                  <a:pt x="13167" y="5468"/>
                  <a:pt x="13161" y="5478"/>
                  <a:pt x="13155" y="5490"/>
                </a:cubicBezTo>
                <a:cubicBezTo>
                  <a:pt x="13148" y="5500"/>
                  <a:pt x="13140" y="5509"/>
                  <a:pt x="13132" y="5518"/>
                </a:cubicBezTo>
                <a:cubicBezTo>
                  <a:pt x="13123" y="5526"/>
                  <a:pt x="13114" y="5534"/>
                  <a:pt x="13103" y="5541"/>
                </a:cubicBezTo>
                <a:cubicBezTo>
                  <a:pt x="13093" y="5548"/>
                  <a:pt x="13083" y="5553"/>
                  <a:pt x="13071" y="5558"/>
                </a:cubicBezTo>
                <a:cubicBezTo>
                  <a:pt x="13060" y="5563"/>
                  <a:pt x="13048" y="5566"/>
                  <a:pt x="13037" y="5568"/>
                </a:cubicBezTo>
                <a:cubicBezTo>
                  <a:pt x="13025" y="5571"/>
                  <a:pt x="13012" y="5572"/>
                  <a:pt x="13000" y="5572"/>
                </a:cubicBezTo>
                <a:lnTo>
                  <a:pt x="186" y="5572"/>
                </a:lnTo>
                <a:cubicBezTo>
                  <a:pt x="173" y="5572"/>
                  <a:pt x="161" y="5571"/>
                  <a:pt x="149" y="5568"/>
                </a:cubicBezTo>
                <a:cubicBezTo>
                  <a:pt x="137" y="5566"/>
                  <a:pt x="126" y="5563"/>
                  <a:pt x="115" y="5558"/>
                </a:cubicBezTo>
                <a:cubicBezTo>
                  <a:pt x="103" y="5553"/>
                  <a:pt x="93" y="5548"/>
                  <a:pt x="83" y="5541"/>
                </a:cubicBezTo>
                <a:cubicBezTo>
                  <a:pt x="72" y="5534"/>
                  <a:pt x="63" y="5526"/>
                  <a:pt x="54" y="5518"/>
                </a:cubicBezTo>
                <a:cubicBezTo>
                  <a:pt x="46" y="5509"/>
                  <a:pt x="38" y="5500"/>
                  <a:pt x="31" y="5490"/>
                </a:cubicBezTo>
                <a:cubicBezTo>
                  <a:pt x="24" y="5478"/>
                  <a:pt x="19" y="5468"/>
                  <a:pt x="14" y="5456"/>
                </a:cubicBezTo>
                <a:cubicBezTo>
                  <a:pt x="9" y="5445"/>
                  <a:pt x="6" y="5434"/>
                  <a:pt x="4" y="5422"/>
                </a:cubicBezTo>
                <a:cubicBezTo>
                  <a:pt x="1" y="5410"/>
                  <a:pt x="0" y="5398"/>
                  <a:pt x="0" y="5385"/>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60" name="任意多边形: 形状 459"/>
          <p:cNvSpPr/>
          <p:nvPr/>
        </p:nvSpPr>
        <p:spPr>
          <a:xfrm>
            <a:off x="5548680" y="3208680"/>
            <a:ext cx="4746960" cy="2223360"/>
          </a:xfrm>
          <a:custGeom>
            <a:avLst/>
            <a:gdLst/>
            <a:ahLst/>
            <a:cxnLst/>
            <a:rect l="0" t="0" r="r" b="b"/>
            <a:pathLst>
              <a:path w="13186" h="6176">
                <a:moveTo>
                  <a:pt x="0" y="5990"/>
                </a:moveTo>
                <a:lnTo>
                  <a:pt x="0" y="186"/>
                </a:lnTo>
                <a:cubicBezTo>
                  <a:pt x="0" y="174"/>
                  <a:pt x="1" y="162"/>
                  <a:pt x="4" y="150"/>
                </a:cubicBezTo>
                <a:cubicBezTo>
                  <a:pt x="6" y="138"/>
                  <a:pt x="9" y="126"/>
                  <a:pt x="14" y="115"/>
                </a:cubicBezTo>
                <a:cubicBezTo>
                  <a:pt x="19" y="104"/>
                  <a:pt x="24" y="93"/>
                  <a:pt x="31" y="83"/>
                </a:cubicBezTo>
                <a:cubicBezTo>
                  <a:pt x="38" y="73"/>
                  <a:pt x="46" y="63"/>
                  <a:pt x="54" y="55"/>
                </a:cubicBezTo>
                <a:cubicBezTo>
                  <a:pt x="63" y="46"/>
                  <a:pt x="72" y="38"/>
                  <a:pt x="83" y="32"/>
                </a:cubicBezTo>
                <a:cubicBezTo>
                  <a:pt x="93" y="25"/>
                  <a:pt x="103" y="19"/>
                  <a:pt x="115" y="14"/>
                </a:cubicBezTo>
                <a:cubicBezTo>
                  <a:pt x="126" y="10"/>
                  <a:pt x="137" y="6"/>
                  <a:pt x="149" y="4"/>
                </a:cubicBezTo>
                <a:cubicBezTo>
                  <a:pt x="161" y="2"/>
                  <a:pt x="173" y="0"/>
                  <a:pt x="186" y="0"/>
                </a:cubicBezTo>
                <a:lnTo>
                  <a:pt x="13000" y="0"/>
                </a:lnTo>
                <a:cubicBezTo>
                  <a:pt x="13012" y="0"/>
                  <a:pt x="13025" y="2"/>
                  <a:pt x="13037" y="4"/>
                </a:cubicBezTo>
                <a:cubicBezTo>
                  <a:pt x="13048" y="6"/>
                  <a:pt x="13060" y="10"/>
                  <a:pt x="13071" y="14"/>
                </a:cubicBezTo>
                <a:cubicBezTo>
                  <a:pt x="13083" y="19"/>
                  <a:pt x="13093" y="25"/>
                  <a:pt x="13103" y="32"/>
                </a:cubicBezTo>
                <a:cubicBezTo>
                  <a:pt x="13114" y="38"/>
                  <a:pt x="13123" y="46"/>
                  <a:pt x="13132" y="55"/>
                </a:cubicBezTo>
                <a:cubicBezTo>
                  <a:pt x="13140" y="63"/>
                  <a:pt x="13148" y="73"/>
                  <a:pt x="13155" y="83"/>
                </a:cubicBezTo>
                <a:cubicBezTo>
                  <a:pt x="13161" y="93"/>
                  <a:pt x="13167" y="104"/>
                  <a:pt x="13172" y="115"/>
                </a:cubicBezTo>
                <a:cubicBezTo>
                  <a:pt x="13177" y="126"/>
                  <a:pt x="13180" y="138"/>
                  <a:pt x="13182" y="150"/>
                </a:cubicBezTo>
                <a:cubicBezTo>
                  <a:pt x="13185" y="162"/>
                  <a:pt x="13186" y="174"/>
                  <a:pt x="13186" y="186"/>
                </a:cubicBezTo>
                <a:lnTo>
                  <a:pt x="13186" y="5990"/>
                </a:lnTo>
                <a:cubicBezTo>
                  <a:pt x="13186" y="6002"/>
                  <a:pt x="13185" y="6015"/>
                  <a:pt x="13182" y="6027"/>
                </a:cubicBezTo>
                <a:cubicBezTo>
                  <a:pt x="13180" y="6038"/>
                  <a:pt x="13177" y="6050"/>
                  <a:pt x="13172" y="6061"/>
                </a:cubicBezTo>
                <a:cubicBezTo>
                  <a:pt x="13167" y="6073"/>
                  <a:pt x="13161" y="6083"/>
                  <a:pt x="13155" y="6093"/>
                </a:cubicBezTo>
                <a:cubicBezTo>
                  <a:pt x="13148" y="6104"/>
                  <a:pt x="13140" y="6113"/>
                  <a:pt x="13132" y="6122"/>
                </a:cubicBezTo>
                <a:cubicBezTo>
                  <a:pt x="13123" y="6130"/>
                  <a:pt x="13114" y="6138"/>
                  <a:pt x="13103" y="6145"/>
                </a:cubicBezTo>
                <a:cubicBezTo>
                  <a:pt x="13093" y="6151"/>
                  <a:pt x="13083" y="6157"/>
                  <a:pt x="13071" y="6162"/>
                </a:cubicBezTo>
                <a:cubicBezTo>
                  <a:pt x="13060" y="6167"/>
                  <a:pt x="13048" y="6170"/>
                  <a:pt x="13037" y="6172"/>
                </a:cubicBezTo>
                <a:cubicBezTo>
                  <a:pt x="13025" y="6175"/>
                  <a:pt x="13012" y="6176"/>
                  <a:pt x="13000" y="6176"/>
                </a:cubicBezTo>
                <a:lnTo>
                  <a:pt x="186" y="6176"/>
                </a:lnTo>
                <a:cubicBezTo>
                  <a:pt x="173" y="6176"/>
                  <a:pt x="161" y="6175"/>
                  <a:pt x="149" y="6172"/>
                </a:cubicBezTo>
                <a:cubicBezTo>
                  <a:pt x="137" y="6170"/>
                  <a:pt x="126" y="6167"/>
                  <a:pt x="115" y="6162"/>
                </a:cubicBezTo>
                <a:cubicBezTo>
                  <a:pt x="103" y="6157"/>
                  <a:pt x="93" y="6151"/>
                  <a:pt x="83" y="6145"/>
                </a:cubicBezTo>
                <a:cubicBezTo>
                  <a:pt x="72" y="6138"/>
                  <a:pt x="63" y="6130"/>
                  <a:pt x="54" y="6122"/>
                </a:cubicBezTo>
                <a:cubicBezTo>
                  <a:pt x="46" y="6113"/>
                  <a:pt x="38" y="6104"/>
                  <a:pt x="31" y="6093"/>
                </a:cubicBezTo>
                <a:cubicBezTo>
                  <a:pt x="24" y="6083"/>
                  <a:pt x="19" y="6073"/>
                  <a:pt x="14" y="6061"/>
                </a:cubicBezTo>
                <a:cubicBezTo>
                  <a:pt x="9" y="6050"/>
                  <a:pt x="6" y="6038"/>
                  <a:pt x="4" y="6027"/>
                </a:cubicBezTo>
                <a:cubicBezTo>
                  <a:pt x="1" y="6015"/>
                  <a:pt x="0" y="6002"/>
                  <a:pt x="0" y="5990"/>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61" name="任意多边形: 形状 460"/>
          <p:cNvSpPr/>
          <p:nvPr/>
        </p:nvSpPr>
        <p:spPr>
          <a:xfrm>
            <a:off x="5728320" y="3743640"/>
            <a:ext cx="4400280" cy="551880"/>
          </a:xfrm>
          <a:custGeom>
            <a:avLst/>
            <a:gdLst/>
            <a:ahLst/>
            <a:cxnLst/>
            <a:rect l="0" t="0" r="r" b="b"/>
            <a:pathLst>
              <a:path w="12223" h="1533">
                <a:moveTo>
                  <a:pt x="0" y="1440"/>
                </a:moveTo>
                <a:lnTo>
                  <a:pt x="0" y="93"/>
                </a:lnTo>
                <a:cubicBezTo>
                  <a:pt x="0" y="80"/>
                  <a:pt x="2" y="69"/>
                  <a:pt x="4" y="57"/>
                </a:cubicBezTo>
                <a:cubicBezTo>
                  <a:pt x="7" y="46"/>
                  <a:pt x="12" y="36"/>
                  <a:pt x="17" y="27"/>
                </a:cubicBezTo>
                <a:cubicBezTo>
                  <a:pt x="22" y="18"/>
                  <a:pt x="29" y="12"/>
                  <a:pt x="36" y="7"/>
                </a:cubicBezTo>
                <a:cubicBezTo>
                  <a:pt x="43" y="2"/>
                  <a:pt x="50" y="0"/>
                  <a:pt x="58" y="0"/>
                </a:cubicBezTo>
                <a:lnTo>
                  <a:pt x="12130" y="0"/>
                </a:lnTo>
                <a:cubicBezTo>
                  <a:pt x="12142" y="0"/>
                  <a:pt x="12154" y="2"/>
                  <a:pt x="12165" y="7"/>
                </a:cubicBezTo>
                <a:cubicBezTo>
                  <a:pt x="12177" y="12"/>
                  <a:pt x="12187" y="18"/>
                  <a:pt x="12196" y="27"/>
                </a:cubicBezTo>
                <a:cubicBezTo>
                  <a:pt x="12204" y="36"/>
                  <a:pt x="12211" y="46"/>
                  <a:pt x="12216" y="57"/>
                </a:cubicBezTo>
                <a:cubicBezTo>
                  <a:pt x="12220" y="69"/>
                  <a:pt x="12223" y="80"/>
                  <a:pt x="12223" y="93"/>
                </a:cubicBezTo>
                <a:lnTo>
                  <a:pt x="12223" y="1440"/>
                </a:lnTo>
                <a:cubicBezTo>
                  <a:pt x="12223" y="1452"/>
                  <a:pt x="12220" y="1464"/>
                  <a:pt x="12216" y="1476"/>
                </a:cubicBezTo>
                <a:cubicBezTo>
                  <a:pt x="12211" y="1487"/>
                  <a:pt x="12204" y="1497"/>
                  <a:pt x="12196" y="1506"/>
                </a:cubicBezTo>
                <a:cubicBezTo>
                  <a:pt x="12187" y="1515"/>
                  <a:pt x="12177" y="1521"/>
                  <a:pt x="12165" y="1526"/>
                </a:cubicBezTo>
                <a:cubicBezTo>
                  <a:pt x="12154" y="1531"/>
                  <a:pt x="12142" y="1533"/>
                  <a:pt x="12130" y="1533"/>
                </a:cubicBezTo>
                <a:lnTo>
                  <a:pt x="58" y="1533"/>
                </a:lnTo>
                <a:cubicBezTo>
                  <a:pt x="50" y="1533"/>
                  <a:pt x="43" y="1531"/>
                  <a:pt x="36" y="1526"/>
                </a:cubicBezTo>
                <a:cubicBezTo>
                  <a:pt x="29" y="1521"/>
                  <a:pt x="22" y="1515"/>
                  <a:pt x="17" y="1506"/>
                </a:cubicBezTo>
                <a:cubicBezTo>
                  <a:pt x="12" y="1497"/>
                  <a:pt x="7" y="1487"/>
                  <a:pt x="4" y="1476"/>
                </a:cubicBezTo>
                <a:cubicBezTo>
                  <a:pt x="2" y="1464"/>
                  <a:pt x="0" y="1452"/>
                  <a:pt x="0" y="1440"/>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62" name="任意多边形: 形状 461"/>
          <p:cNvSpPr/>
          <p:nvPr/>
        </p:nvSpPr>
        <p:spPr>
          <a:xfrm>
            <a:off x="5715720" y="3743640"/>
            <a:ext cx="33840" cy="551880"/>
          </a:xfrm>
          <a:custGeom>
            <a:avLst/>
            <a:gdLst/>
            <a:ahLst/>
            <a:cxnLst/>
            <a:rect l="0" t="0" r="r" b="b"/>
            <a:pathLst>
              <a:path w="94" h="1533">
                <a:moveTo>
                  <a:pt x="0" y="0"/>
                </a:moveTo>
                <a:lnTo>
                  <a:pt x="94" y="0"/>
                </a:lnTo>
                <a:lnTo>
                  <a:pt x="94" y="1533"/>
                </a:lnTo>
                <a:lnTo>
                  <a:pt x="0" y="1533"/>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63" name="任意多边形: 形状 462"/>
          <p:cNvSpPr/>
          <p:nvPr/>
        </p:nvSpPr>
        <p:spPr>
          <a:xfrm>
            <a:off x="5715720" y="4696200"/>
            <a:ext cx="4412880" cy="568800"/>
          </a:xfrm>
          <a:custGeom>
            <a:avLst/>
            <a:gdLst/>
            <a:ahLst/>
            <a:cxnLst/>
            <a:rect l="0" t="0" r="r" b="b"/>
            <a:pathLst>
              <a:path w="12258" h="1580">
                <a:moveTo>
                  <a:pt x="0" y="1394"/>
                </a:moveTo>
                <a:lnTo>
                  <a:pt x="0" y="186"/>
                </a:lnTo>
                <a:cubicBezTo>
                  <a:pt x="0" y="174"/>
                  <a:pt x="1"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1"/>
                  <a:pt x="174" y="0"/>
                  <a:pt x="186" y="0"/>
                </a:cubicBezTo>
                <a:lnTo>
                  <a:pt x="12072" y="0"/>
                </a:lnTo>
                <a:cubicBezTo>
                  <a:pt x="12084" y="0"/>
                  <a:pt x="12096" y="1"/>
                  <a:pt x="12108" y="4"/>
                </a:cubicBezTo>
                <a:cubicBezTo>
                  <a:pt x="12120" y="6"/>
                  <a:pt x="12132" y="10"/>
                  <a:pt x="12143" y="14"/>
                </a:cubicBezTo>
                <a:cubicBezTo>
                  <a:pt x="12154" y="19"/>
                  <a:pt x="12165" y="25"/>
                  <a:pt x="12175" y="32"/>
                </a:cubicBezTo>
                <a:cubicBezTo>
                  <a:pt x="12185" y="38"/>
                  <a:pt x="12195" y="46"/>
                  <a:pt x="12203" y="55"/>
                </a:cubicBezTo>
                <a:cubicBezTo>
                  <a:pt x="12212" y="63"/>
                  <a:pt x="12220" y="73"/>
                  <a:pt x="12226" y="83"/>
                </a:cubicBezTo>
                <a:cubicBezTo>
                  <a:pt x="12233" y="93"/>
                  <a:pt x="12239" y="104"/>
                  <a:pt x="12244" y="115"/>
                </a:cubicBezTo>
                <a:cubicBezTo>
                  <a:pt x="12248" y="126"/>
                  <a:pt x="12252" y="138"/>
                  <a:pt x="12254" y="150"/>
                </a:cubicBezTo>
                <a:cubicBezTo>
                  <a:pt x="12257" y="162"/>
                  <a:pt x="12258" y="174"/>
                  <a:pt x="12258" y="186"/>
                </a:cubicBezTo>
                <a:lnTo>
                  <a:pt x="12258" y="1394"/>
                </a:lnTo>
                <a:cubicBezTo>
                  <a:pt x="12258" y="1406"/>
                  <a:pt x="12257" y="1418"/>
                  <a:pt x="12254" y="1430"/>
                </a:cubicBezTo>
                <a:cubicBezTo>
                  <a:pt x="12252" y="1442"/>
                  <a:pt x="12248" y="1454"/>
                  <a:pt x="12244" y="1465"/>
                </a:cubicBezTo>
                <a:cubicBezTo>
                  <a:pt x="12239" y="1476"/>
                  <a:pt x="12233" y="1487"/>
                  <a:pt x="12226" y="1497"/>
                </a:cubicBezTo>
                <a:cubicBezTo>
                  <a:pt x="12220" y="1507"/>
                  <a:pt x="12212" y="1517"/>
                  <a:pt x="12203" y="1525"/>
                </a:cubicBezTo>
                <a:cubicBezTo>
                  <a:pt x="12195" y="1534"/>
                  <a:pt x="12185" y="1542"/>
                  <a:pt x="12175" y="1548"/>
                </a:cubicBezTo>
                <a:cubicBezTo>
                  <a:pt x="12165" y="1555"/>
                  <a:pt x="12154" y="1561"/>
                  <a:pt x="12143" y="1566"/>
                </a:cubicBezTo>
                <a:cubicBezTo>
                  <a:pt x="12132" y="1570"/>
                  <a:pt x="12120" y="1574"/>
                  <a:pt x="12108" y="1576"/>
                </a:cubicBezTo>
                <a:cubicBezTo>
                  <a:pt x="12096" y="1579"/>
                  <a:pt x="12084" y="1580"/>
                  <a:pt x="12072" y="1580"/>
                </a:cubicBezTo>
                <a:lnTo>
                  <a:pt x="186" y="1580"/>
                </a:lnTo>
                <a:cubicBezTo>
                  <a:pt x="174" y="1580"/>
                  <a:pt x="162" y="1579"/>
                  <a:pt x="150" y="1576"/>
                </a:cubicBezTo>
                <a:cubicBezTo>
                  <a:pt x="138" y="1574"/>
                  <a:pt x="126" y="1570"/>
                  <a:pt x="115" y="1566"/>
                </a:cubicBezTo>
                <a:cubicBezTo>
                  <a:pt x="104" y="1561"/>
                  <a:pt x="93" y="1555"/>
                  <a:pt x="83" y="1548"/>
                </a:cubicBezTo>
                <a:cubicBezTo>
                  <a:pt x="73" y="1542"/>
                  <a:pt x="63" y="1534"/>
                  <a:pt x="55" y="1525"/>
                </a:cubicBezTo>
                <a:cubicBezTo>
                  <a:pt x="46" y="1517"/>
                  <a:pt x="38" y="1507"/>
                  <a:pt x="32" y="1497"/>
                </a:cubicBezTo>
                <a:cubicBezTo>
                  <a:pt x="25" y="1487"/>
                  <a:pt x="19" y="1476"/>
                  <a:pt x="14" y="1465"/>
                </a:cubicBezTo>
                <a:cubicBezTo>
                  <a:pt x="10" y="1454"/>
                  <a:pt x="6" y="1442"/>
                  <a:pt x="4" y="1430"/>
                </a:cubicBezTo>
                <a:cubicBezTo>
                  <a:pt x="1" y="1418"/>
                  <a:pt x="0" y="1406"/>
                  <a:pt x="0" y="1394"/>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64" name="图片 463"/>
          <p:cNvPicPr/>
          <p:nvPr/>
        </p:nvPicPr>
        <p:blipFill>
          <a:blip r:embed="rId7"/>
          <a:stretch/>
        </p:blipFill>
        <p:spPr>
          <a:xfrm>
            <a:off x="5716080" y="1228320"/>
            <a:ext cx="200160" cy="200160"/>
          </a:xfrm>
          <a:prstGeom prst="rect">
            <a:avLst/>
          </a:prstGeom>
          <a:noFill/>
          <a:ln w="0">
            <a:noFill/>
          </a:ln>
        </p:spPr>
      </p:pic>
      <p:sp>
        <p:nvSpPr>
          <p:cNvPr id="465" name="文本框 464"/>
          <p:cNvSpPr txBox="1"/>
          <p:nvPr/>
        </p:nvSpPr>
        <p:spPr>
          <a:xfrm>
            <a:off x="2039040" y="6087240"/>
            <a:ext cx="604080" cy="128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WenQuanYiZenHei"/>
                <a:ea typeface="WenQuanYiZenHei"/>
              </a:rPr>
              <a:t>一般沟通邮件</a:t>
            </a:r>
            <a:endParaRPr lang="en-US" sz="790" b="0" u="none" strike="noStrike">
              <a:solidFill>
                <a:srgbClr val="000000"/>
              </a:solidFill>
              <a:effectLst/>
              <a:uFillTx/>
              <a:latin typeface="Times New Roman"/>
            </a:endParaRPr>
          </a:p>
        </p:txBody>
      </p:sp>
      <p:sp>
        <p:nvSpPr>
          <p:cNvPr id="466" name="文本框 465"/>
          <p:cNvSpPr txBox="1"/>
          <p:nvPr/>
        </p:nvSpPr>
        <p:spPr>
          <a:xfrm>
            <a:off x="5983560" y="121788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pic>
        <p:nvPicPr>
          <p:cNvPr id="467" name="图片 466"/>
          <p:cNvPicPr/>
          <p:nvPr/>
        </p:nvPicPr>
        <p:blipFill>
          <a:blip r:embed="rId8"/>
          <a:stretch/>
        </p:blipFill>
        <p:spPr>
          <a:xfrm>
            <a:off x="5716080" y="1604520"/>
            <a:ext cx="133200" cy="133200"/>
          </a:xfrm>
          <a:prstGeom prst="rect">
            <a:avLst/>
          </a:prstGeom>
          <a:noFill/>
          <a:ln w="0">
            <a:noFill/>
          </a:ln>
        </p:spPr>
      </p:pic>
      <p:sp>
        <p:nvSpPr>
          <p:cNvPr id="468" name="文本框 467"/>
          <p:cNvSpPr txBox="1"/>
          <p:nvPr/>
        </p:nvSpPr>
        <p:spPr>
          <a:xfrm>
            <a:off x="6053400" y="1210680"/>
            <a:ext cx="120780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存储优化策略</a:t>
            </a:r>
            <a:endParaRPr lang="en-US" sz="1580" b="0" u="none" strike="noStrike">
              <a:solidFill>
                <a:srgbClr val="000000"/>
              </a:solidFill>
              <a:effectLst/>
              <a:uFillTx/>
              <a:latin typeface="Times New Roman"/>
            </a:endParaRPr>
          </a:p>
        </p:txBody>
      </p:sp>
      <p:sp>
        <p:nvSpPr>
          <p:cNvPr id="469" name="文本框 468"/>
          <p:cNvSpPr txBox="1"/>
          <p:nvPr/>
        </p:nvSpPr>
        <p:spPr>
          <a:xfrm>
            <a:off x="5950080" y="158436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索引优化</a:t>
            </a:r>
            <a:endParaRPr lang="en-US" sz="1050" b="0" u="none" strike="noStrike">
              <a:solidFill>
                <a:srgbClr val="000000"/>
              </a:solidFill>
              <a:effectLst/>
              <a:uFillTx/>
              <a:latin typeface="Times New Roman"/>
            </a:endParaRPr>
          </a:p>
        </p:txBody>
      </p:sp>
      <p:pic>
        <p:nvPicPr>
          <p:cNvPr id="470" name="图片 469"/>
          <p:cNvPicPr/>
          <p:nvPr/>
        </p:nvPicPr>
        <p:blipFill>
          <a:blip r:embed="rId9"/>
          <a:stretch/>
        </p:blipFill>
        <p:spPr>
          <a:xfrm>
            <a:off x="5716080" y="2072520"/>
            <a:ext cx="133200" cy="133200"/>
          </a:xfrm>
          <a:prstGeom prst="rect">
            <a:avLst/>
          </a:prstGeom>
          <a:noFill/>
          <a:ln w="0">
            <a:noFill/>
          </a:ln>
        </p:spPr>
      </p:pic>
      <p:sp>
        <p:nvSpPr>
          <p:cNvPr id="471" name="文本框 470"/>
          <p:cNvSpPr txBox="1"/>
          <p:nvPr/>
        </p:nvSpPr>
        <p:spPr>
          <a:xfrm>
            <a:off x="5950080" y="1784160"/>
            <a:ext cx="3169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为常用查询字段（收件时间、类别）添加索引，提升查询效率</a:t>
            </a:r>
            <a:endParaRPr lang="en-US" sz="920" b="0" u="none" strike="noStrike">
              <a:solidFill>
                <a:srgbClr val="000000"/>
              </a:solidFill>
              <a:effectLst/>
              <a:uFillTx/>
              <a:latin typeface="Times New Roman"/>
            </a:endParaRPr>
          </a:p>
        </p:txBody>
      </p:sp>
      <p:sp>
        <p:nvSpPr>
          <p:cNvPr id="472" name="文本框 471"/>
          <p:cNvSpPr txBox="1"/>
          <p:nvPr/>
        </p:nvSpPr>
        <p:spPr>
          <a:xfrm>
            <a:off x="5950080" y="205236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数据归档</a:t>
            </a:r>
            <a:endParaRPr lang="en-US" sz="1050" b="0" u="none" strike="noStrike">
              <a:solidFill>
                <a:srgbClr val="000000"/>
              </a:solidFill>
              <a:effectLst/>
              <a:uFillTx/>
              <a:latin typeface="Times New Roman"/>
            </a:endParaRPr>
          </a:p>
        </p:txBody>
      </p:sp>
      <p:pic>
        <p:nvPicPr>
          <p:cNvPr id="473" name="图片 472"/>
          <p:cNvPicPr/>
          <p:nvPr/>
        </p:nvPicPr>
        <p:blipFill>
          <a:blip r:embed="rId10"/>
          <a:stretch/>
        </p:blipFill>
        <p:spPr>
          <a:xfrm>
            <a:off x="5716080" y="2540520"/>
            <a:ext cx="133200" cy="133200"/>
          </a:xfrm>
          <a:prstGeom prst="rect">
            <a:avLst/>
          </a:prstGeom>
          <a:noFill/>
          <a:ln w="0">
            <a:noFill/>
          </a:ln>
        </p:spPr>
      </p:pic>
      <p:sp>
        <p:nvSpPr>
          <p:cNvPr id="474" name="文本框 473"/>
          <p:cNvSpPr txBox="1"/>
          <p:nvPr/>
        </p:nvSpPr>
        <p:spPr>
          <a:xfrm>
            <a:off x="5950080" y="2252160"/>
            <a:ext cx="29343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对历史邮件定期归档，减少在线存储压力，确保检索速度</a:t>
            </a:r>
            <a:endParaRPr lang="en-US" sz="920" b="0" u="none" strike="noStrike">
              <a:solidFill>
                <a:srgbClr val="000000"/>
              </a:solidFill>
              <a:effectLst/>
              <a:uFillTx/>
              <a:latin typeface="Times New Roman"/>
            </a:endParaRPr>
          </a:p>
        </p:txBody>
      </p:sp>
      <p:sp>
        <p:nvSpPr>
          <p:cNvPr id="475" name="文本框 474"/>
          <p:cNvSpPr txBox="1"/>
          <p:nvPr/>
        </p:nvSpPr>
        <p:spPr>
          <a:xfrm>
            <a:off x="5950080" y="252036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压缩与备份</a:t>
            </a:r>
            <a:endParaRPr lang="en-US" sz="1050" b="0" u="none" strike="noStrike">
              <a:solidFill>
                <a:srgbClr val="000000"/>
              </a:solidFill>
              <a:effectLst/>
              <a:uFillTx/>
              <a:latin typeface="Times New Roman"/>
            </a:endParaRPr>
          </a:p>
        </p:txBody>
      </p:sp>
      <p:pic>
        <p:nvPicPr>
          <p:cNvPr id="476" name="图片 475"/>
          <p:cNvPicPr/>
          <p:nvPr/>
        </p:nvPicPr>
        <p:blipFill>
          <a:blip r:embed="rId11"/>
          <a:stretch/>
        </p:blipFill>
        <p:spPr>
          <a:xfrm>
            <a:off x="5716080" y="3401280"/>
            <a:ext cx="250200" cy="200160"/>
          </a:xfrm>
          <a:prstGeom prst="rect">
            <a:avLst/>
          </a:prstGeom>
          <a:noFill/>
          <a:ln w="0">
            <a:noFill/>
          </a:ln>
        </p:spPr>
      </p:pic>
      <p:sp>
        <p:nvSpPr>
          <p:cNvPr id="477" name="文本框 476"/>
          <p:cNvSpPr txBox="1"/>
          <p:nvPr/>
        </p:nvSpPr>
        <p:spPr>
          <a:xfrm>
            <a:off x="5950080" y="2720160"/>
            <a:ext cx="23475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定期对数据库进行压缩与备份，防止数据丢失</a:t>
            </a:r>
            <a:endParaRPr lang="en-US" sz="920" b="0" u="none" strike="noStrike">
              <a:solidFill>
                <a:srgbClr val="000000"/>
              </a:solidFill>
              <a:effectLst/>
              <a:uFillTx/>
              <a:latin typeface="Times New Roman"/>
            </a:endParaRPr>
          </a:p>
        </p:txBody>
      </p:sp>
      <p:sp>
        <p:nvSpPr>
          <p:cNvPr id="478" name="文本框 477"/>
          <p:cNvSpPr txBox="1"/>
          <p:nvPr/>
        </p:nvSpPr>
        <p:spPr>
          <a:xfrm>
            <a:off x="6033600" y="3390480"/>
            <a:ext cx="200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a:t>
            </a:r>
            <a:endParaRPr lang="en-US" sz="1580" b="0" u="none" strike="noStrike">
              <a:solidFill>
                <a:srgbClr val="000000"/>
              </a:solidFill>
              <a:effectLst/>
              <a:uFillTx/>
              <a:latin typeface="Times New Roman"/>
            </a:endParaRPr>
          </a:p>
        </p:txBody>
      </p:sp>
      <p:sp>
        <p:nvSpPr>
          <p:cNvPr id="479" name="文本框 478"/>
          <p:cNvSpPr txBox="1"/>
          <p:nvPr/>
        </p:nvSpPr>
        <p:spPr>
          <a:xfrm>
            <a:off x="6103440" y="3383640"/>
            <a:ext cx="140904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邮件查询与检索</a:t>
            </a:r>
            <a:endParaRPr lang="en-US" sz="1580" b="0" u="none" strike="noStrike">
              <a:solidFill>
                <a:srgbClr val="000000"/>
              </a:solidFill>
              <a:effectLst/>
              <a:uFillTx/>
              <a:latin typeface="Times New Roman"/>
            </a:endParaRPr>
          </a:p>
        </p:txBody>
      </p:sp>
      <p:sp>
        <p:nvSpPr>
          <p:cNvPr id="480" name="文本框 479"/>
          <p:cNvSpPr txBox="1"/>
          <p:nvPr/>
        </p:nvSpPr>
        <p:spPr>
          <a:xfrm>
            <a:off x="5841360" y="3863520"/>
            <a:ext cx="1479600" cy="132840"/>
          </a:xfrm>
          <a:prstGeom prst="rect">
            <a:avLst/>
          </a:prstGeom>
          <a:noFill/>
          <a:ln w="0">
            <a:noFill/>
          </a:ln>
        </p:spPr>
        <p:txBody>
          <a:bodyPr wrap="none" lIns="0" tIns="0" rIns="0" bIns="0" anchor="t">
            <a:spAutoFit/>
          </a:bodyPr>
          <a:lstStyle/>
          <a:p>
            <a:r>
              <a:rPr lang="en-US" sz="920" b="0" u="none" strike="noStrike">
                <a:solidFill>
                  <a:srgbClr val="4DA6FF"/>
                </a:solidFill>
                <a:effectLst/>
                <a:uFillTx/>
                <a:latin typeface="Courier New"/>
                <a:ea typeface="Courier New"/>
              </a:rPr>
              <a:t>SELECT</a:t>
            </a:r>
            <a:r>
              <a:rPr lang="en-US" sz="920" b="0" u="none" strike="noStrike">
                <a:solidFill>
                  <a:srgbClr val="E2E2E2"/>
                </a:solidFill>
                <a:effectLst/>
                <a:uFillTx/>
                <a:latin typeface="Courier New"/>
                <a:ea typeface="Courier New"/>
              </a:rPr>
              <a:t> * </a:t>
            </a:r>
            <a:r>
              <a:rPr lang="en-US" sz="920" b="0" u="none" strike="noStrike">
                <a:solidFill>
                  <a:srgbClr val="4DA6FF"/>
                </a:solidFill>
                <a:effectLst/>
                <a:uFillTx/>
                <a:latin typeface="Courier New"/>
                <a:ea typeface="Courier New"/>
              </a:rPr>
              <a:t>FROM</a:t>
            </a:r>
            <a:r>
              <a:rPr lang="en-US" sz="920" b="0" u="none" strike="noStrike">
                <a:solidFill>
                  <a:srgbClr val="E2E2E2"/>
                </a:solidFill>
                <a:effectLst/>
                <a:uFillTx/>
                <a:latin typeface="Courier New"/>
                <a:ea typeface="Courier New"/>
              </a:rPr>
              <a:t> emails </a:t>
            </a:r>
            <a:endParaRPr lang="en-US" sz="920" b="0" u="none" strike="noStrike">
              <a:solidFill>
                <a:srgbClr val="000000"/>
              </a:solidFill>
              <a:effectLst/>
              <a:uFillTx/>
              <a:latin typeface="Times New Roman"/>
            </a:endParaRPr>
          </a:p>
        </p:txBody>
      </p:sp>
      <p:sp>
        <p:nvSpPr>
          <p:cNvPr id="481" name="文本框 480"/>
          <p:cNvSpPr txBox="1"/>
          <p:nvPr/>
        </p:nvSpPr>
        <p:spPr>
          <a:xfrm>
            <a:off x="5841360" y="4039200"/>
            <a:ext cx="1268280" cy="132840"/>
          </a:xfrm>
          <a:prstGeom prst="rect">
            <a:avLst/>
          </a:prstGeom>
          <a:noFill/>
          <a:ln w="0">
            <a:noFill/>
          </a:ln>
        </p:spPr>
        <p:txBody>
          <a:bodyPr wrap="none" lIns="0" tIns="0" rIns="0" bIns="0" anchor="t">
            <a:spAutoFit/>
          </a:bodyPr>
          <a:lstStyle/>
          <a:p>
            <a:r>
              <a:rPr lang="en-US" sz="920" b="0" u="none" strike="noStrike">
                <a:solidFill>
                  <a:srgbClr val="4DA6FF"/>
                </a:solidFill>
                <a:effectLst/>
                <a:uFillTx/>
                <a:latin typeface="Courier New"/>
                <a:ea typeface="Courier New"/>
              </a:rPr>
              <a:t>WHERE</a:t>
            </a:r>
            <a:r>
              <a:rPr lang="en-US" sz="920" b="0" u="none" strike="noStrike">
                <a:solidFill>
                  <a:srgbClr val="E2E2E2"/>
                </a:solidFill>
                <a:effectLst/>
                <a:uFillTx/>
                <a:latin typeface="Courier New"/>
                <a:ea typeface="Courier New"/>
              </a:rPr>
              <a:t> category = </a:t>
            </a:r>
            <a:r>
              <a:rPr lang="en-US" sz="920" b="0" u="none" strike="noStrike">
                <a:solidFill>
                  <a:srgbClr val="9ACD32"/>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482" name="文本框 481"/>
          <p:cNvSpPr txBox="1"/>
          <p:nvPr/>
        </p:nvSpPr>
        <p:spPr>
          <a:xfrm>
            <a:off x="7105320" y="4024080"/>
            <a:ext cx="587520" cy="148320"/>
          </a:xfrm>
          <a:prstGeom prst="rect">
            <a:avLst/>
          </a:prstGeom>
          <a:noFill/>
          <a:ln w="0">
            <a:noFill/>
          </a:ln>
        </p:spPr>
        <p:txBody>
          <a:bodyPr wrap="none" lIns="0" tIns="0" rIns="0" bIns="0" anchor="t">
            <a:spAutoFit/>
          </a:bodyPr>
          <a:lstStyle/>
          <a:p>
            <a:r>
              <a:rPr lang="zh-CN" sz="920" b="0" u="none" strike="noStrike">
                <a:solidFill>
                  <a:srgbClr val="9ACD32"/>
                </a:solidFill>
                <a:effectLst/>
                <a:uFillTx/>
                <a:latin typeface="WenQuanYiZenHei"/>
                <a:ea typeface="WenQuanYiZenHei"/>
              </a:rPr>
              <a:t>任务型邮件</a:t>
            </a:r>
            <a:endParaRPr lang="en-US" sz="920" b="0" u="none" strike="noStrike">
              <a:solidFill>
                <a:srgbClr val="000000"/>
              </a:solidFill>
              <a:effectLst/>
              <a:uFillTx/>
              <a:latin typeface="Times New Roman"/>
            </a:endParaRPr>
          </a:p>
        </p:txBody>
      </p:sp>
      <p:sp>
        <p:nvSpPr>
          <p:cNvPr id="483" name="文本框 482"/>
          <p:cNvSpPr txBox="1"/>
          <p:nvPr/>
        </p:nvSpPr>
        <p:spPr>
          <a:xfrm>
            <a:off x="7690320" y="4039200"/>
            <a:ext cx="141840" cy="132840"/>
          </a:xfrm>
          <a:prstGeom prst="rect">
            <a:avLst/>
          </a:prstGeom>
          <a:noFill/>
          <a:ln w="0">
            <a:noFill/>
          </a:ln>
        </p:spPr>
        <p:txBody>
          <a:bodyPr wrap="none" lIns="0" tIns="0" rIns="0" bIns="0" anchor="t">
            <a:spAutoFit/>
          </a:bodyPr>
          <a:lstStyle/>
          <a:p>
            <a:r>
              <a:rPr lang="en-US" sz="920" b="0" u="none" strike="noStrike">
                <a:solidFill>
                  <a:srgbClr val="9ACD32"/>
                </a:solidFill>
                <a:effectLst/>
                <a:uFillTx/>
                <a:latin typeface="Courier New"/>
                <a:ea typeface="Courier New"/>
              </a:rPr>
              <a:t>'</a:t>
            </a:r>
            <a:r>
              <a:rPr lang="en-US" sz="920" b="0" u="none" strike="noStrike">
                <a:solidFill>
                  <a:srgbClr val="E2E2E2"/>
                </a:solidFill>
                <a:effectLst/>
                <a:uFillTx/>
                <a:latin typeface="Courier New"/>
                <a:ea typeface="Courier New"/>
              </a:rPr>
              <a:t>;</a:t>
            </a:r>
            <a:endParaRPr lang="en-US" sz="920" b="0" u="none" strike="noStrike">
              <a:solidFill>
                <a:srgbClr val="000000"/>
              </a:solidFill>
              <a:effectLst/>
              <a:uFillTx/>
              <a:latin typeface="Times New Roman"/>
            </a:endParaRPr>
          </a:p>
        </p:txBody>
      </p:sp>
      <p:pic>
        <p:nvPicPr>
          <p:cNvPr id="484" name="图片 483"/>
          <p:cNvPicPr/>
          <p:nvPr/>
        </p:nvPicPr>
        <p:blipFill>
          <a:blip r:embed="rId12"/>
          <a:stretch/>
        </p:blipFill>
        <p:spPr>
          <a:xfrm>
            <a:off x="5916600" y="4796640"/>
            <a:ext cx="200160" cy="200160"/>
          </a:xfrm>
          <a:prstGeom prst="rect">
            <a:avLst/>
          </a:prstGeom>
          <a:noFill/>
          <a:ln w="0">
            <a:noFill/>
          </a:ln>
        </p:spPr>
      </p:pic>
      <p:sp>
        <p:nvSpPr>
          <p:cNvPr id="485" name="文本框 484"/>
          <p:cNvSpPr txBox="1"/>
          <p:nvPr/>
        </p:nvSpPr>
        <p:spPr>
          <a:xfrm>
            <a:off x="5716080" y="4408920"/>
            <a:ext cx="13417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邮件存储与检索流程：</a:t>
            </a:r>
            <a:endParaRPr lang="en-US" sz="1050" b="0" u="none" strike="noStrike">
              <a:solidFill>
                <a:srgbClr val="000000"/>
              </a:solidFill>
              <a:effectLst/>
              <a:uFillTx/>
              <a:latin typeface="Times New Roman"/>
            </a:endParaRPr>
          </a:p>
        </p:txBody>
      </p:sp>
      <p:pic>
        <p:nvPicPr>
          <p:cNvPr id="486" name="图片 485"/>
          <p:cNvPicPr/>
          <p:nvPr/>
        </p:nvPicPr>
        <p:blipFill>
          <a:blip r:embed="rId13"/>
          <a:stretch/>
        </p:blipFill>
        <p:spPr>
          <a:xfrm>
            <a:off x="6660360" y="4913640"/>
            <a:ext cx="116640" cy="133200"/>
          </a:xfrm>
          <a:prstGeom prst="rect">
            <a:avLst/>
          </a:prstGeom>
          <a:noFill/>
          <a:ln w="0">
            <a:noFill/>
          </a:ln>
        </p:spPr>
      </p:pic>
      <p:pic>
        <p:nvPicPr>
          <p:cNvPr id="487" name="图片 486"/>
          <p:cNvPicPr/>
          <p:nvPr/>
        </p:nvPicPr>
        <p:blipFill>
          <a:blip r:embed="rId14"/>
          <a:stretch/>
        </p:blipFill>
        <p:spPr>
          <a:xfrm>
            <a:off x="7320600" y="4796640"/>
            <a:ext cx="200160" cy="200160"/>
          </a:xfrm>
          <a:prstGeom prst="rect">
            <a:avLst/>
          </a:prstGeom>
          <a:noFill/>
          <a:ln w="0">
            <a:noFill/>
          </a:ln>
        </p:spPr>
      </p:pic>
      <p:sp>
        <p:nvSpPr>
          <p:cNvPr id="488" name="文本框 487"/>
          <p:cNvSpPr txBox="1"/>
          <p:nvPr/>
        </p:nvSpPr>
        <p:spPr>
          <a:xfrm>
            <a:off x="5816160" y="5034600"/>
            <a:ext cx="4032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接收邮件</a:t>
            </a:r>
            <a:endParaRPr lang="en-US" sz="790" b="0" u="none" strike="noStrike">
              <a:solidFill>
                <a:srgbClr val="000000"/>
              </a:solidFill>
              <a:effectLst/>
              <a:uFillTx/>
              <a:latin typeface="Times New Roman"/>
            </a:endParaRPr>
          </a:p>
        </p:txBody>
      </p:sp>
      <p:pic>
        <p:nvPicPr>
          <p:cNvPr id="489" name="图片 488"/>
          <p:cNvPicPr/>
          <p:nvPr/>
        </p:nvPicPr>
        <p:blipFill>
          <a:blip r:embed="rId13"/>
          <a:stretch/>
        </p:blipFill>
        <p:spPr>
          <a:xfrm>
            <a:off x="8064360" y="4913640"/>
            <a:ext cx="116640" cy="133200"/>
          </a:xfrm>
          <a:prstGeom prst="rect">
            <a:avLst/>
          </a:prstGeom>
          <a:noFill/>
          <a:ln w="0">
            <a:noFill/>
          </a:ln>
        </p:spPr>
      </p:pic>
      <p:pic>
        <p:nvPicPr>
          <p:cNvPr id="490" name="图片 489"/>
          <p:cNvPicPr/>
          <p:nvPr/>
        </p:nvPicPr>
        <p:blipFill>
          <a:blip r:embed="rId15"/>
          <a:stretch/>
        </p:blipFill>
        <p:spPr>
          <a:xfrm>
            <a:off x="8640720" y="4796640"/>
            <a:ext cx="174960" cy="200160"/>
          </a:xfrm>
          <a:prstGeom prst="rect">
            <a:avLst/>
          </a:prstGeom>
          <a:noFill/>
          <a:ln w="0">
            <a:noFill/>
          </a:ln>
        </p:spPr>
      </p:pic>
      <p:sp>
        <p:nvSpPr>
          <p:cNvPr id="491" name="文本框 490"/>
          <p:cNvSpPr txBox="1"/>
          <p:nvPr/>
        </p:nvSpPr>
        <p:spPr>
          <a:xfrm>
            <a:off x="7220160" y="5034600"/>
            <a:ext cx="4032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分类处理</a:t>
            </a:r>
            <a:endParaRPr lang="en-US" sz="790" b="0" u="none" strike="noStrike">
              <a:solidFill>
                <a:srgbClr val="000000"/>
              </a:solidFill>
              <a:effectLst/>
              <a:uFillTx/>
              <a:latin typeface="Times New Roman"/>
            </a:endParaRPr>
          </a:p>
        </p:txBody>
      </p:sp>
      <p:pic>
        <p:nvPicPr>
          <p:cNvPr id="492" name="图片 491"/>
          <p:cNvPicPr/>
          <p:nvPr/>
        </p:nvPicPr>
        <p:blipFill>
          <a:blip r:embed="rId13"/>
          <a:stretch/>
        </p:blipFill>
        <p:spPr>
          <a:xfrm>
            <a:off x="9267480" y="4913640"/>
            <a:ext cx="116640" cy="133200"/>
          </a:xfrm>
          <a:prstGeom prst="rect">
            <a:avLst/>
          </a:prstGeom>
          <a:noFill/>
          <a:ln w="0">
            <a:noFill/>
          </a:ln>
        </p:spPr>
      </p:pic>
      <p:pic>
        <p:nvPicPr>
          <p:cNvPr id="493" name="图片 492"/>
          <p:cNvPicPr/>
          <p:nvPr/>
        </p:nvPicPr>
        <p:blipFill>
          <a:blip r:embed="rId16"/>
          <a:stretch/>
        </p:blipFill>
        <p:spPr>
          <a:xfrm>
            <a:off x="9827640" y="4796640"/>
            <a:ext cx="200160" cy="200160"/>
          </a:xfrm>
          <a:prstGeom prst="rect">
            <a:avLst/>
          </a:prstGeom>
          <a:noFill/>
          <a:ln w="0">
            <a:noFill/>
          </a:ln>
        </p:spPr>
      </p:pic>
      <p:sp>
        <p:nvSpPr>
          <p:cNvPr id="494" name="文本框 493"/>
          <p:cNvSpPr txBox="1"/>
          <p:nvPr/>
        </p:nvSpPr>
        <p:spPr>
          <a:xfrm>
            <a:off x="8624160" y="503460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存储</a:t>
            </a:r>
            <a:endParaRPr lang="en-US" sz="790" b="0" u="none" strike="noStrike">
              <a:solidFill>
                <a:srgbClr val="000000"/>
              </a:solidFill>
              <a:effectLst/>
              <a:uFillTx/>
              <a:latin typeface="Times New Roman"/>
            </a:endParaRPr>
          </a:p>
        </p:txBody>
      </p:sp>
      <p:sp>
        <p:nvSpPr>
          <p:cNvPr id="495" name="任意多边形: 形状 494"/>
          <p:cNvSpPr/>
          <p:nvPr/>
        </p:nvSpPr>
        <p:spPr>
          <a:xfrm>
            <a:off x="401040" y="6685200"/>
            <a:ext cx="9894600" cy="401400"/>
          </a:xfrm>
          <a:custGeom>
            <a:avLst/>
            <a:gdLst/>
            <a:ahLst/>
            <a:cxnLst/>
            <a:rect l="0" t="0" r="r" b="b"/>
            <a:pathLst>
              <a:path w="27485" h="1115">
                <a:moveTo>
                  <a:pt x="0" y="929"/>
                </a:moveTo>
                <a:lnTo>
                  <a:pt x="0" y="186"/>
                </a:lnTo>
                <a:cubicBezTo>
                  <a:pt x="0" y="173"/>
                  <a:pt x="1" y="161"/>
                  <a:pt x="3" y="149"/>
                </a:cubicBezTo>
                <a:cubicBezTo>
                  <a:pt x="6" y="137"/>
                  <a:pt x="9" y="126"/>
                  <a:pt x="14" y="115"/>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4"/>
                </a:cubicBezTo>
                <a:cubicBezTo>
                  <a:pt x="161" y="1"/>
                  <a:pt x="173" y="0"/>
                  <a:pt x="185" y="0"/>
                </a:cubicBezTo>
                <a:lnTo>
                  <a:pt x="27299" y="0"/>
                </a:lnTo>
                <a:cubicBezTo>
                  <a:pt x="27311" y="0"/>
                  <a:pt x="27324" y="1"/>
                  <a:pt x="27336" y="4"/>
                </a:cubicBezTo>
                <a:cubicBezTo>
                  <a:pt x="27347" y="6"/>
                  <a:pt x="27359" y="9"/>
                  <a:pt x="27370" y="14"/>
                </a:cubicBezTo>
                <a:cubicBezTo>
                  <a:pt x="27382" y="19"/>
                  <a:pt x="27392" y="24"/>
                  <a:pt x="27402" y="31"/>
                </a:cubicBezTo>
                <a:cubicBezTo>
                  <a:pt x="27413" y="38"/>
                  <a:pt x="27422" y="46"/>
                  <a:pt x="27431" y="54"/>
                </a:cubicBezTo>
                <a:cubicBezTo>
                  <a:pt x="27439" y="63"/>
                  <a:pt x="27447" y="72"/>
                  <a:pt x="27454" y="82"/>
                </a:cubicBezTo>
                <a:cubicBezTo>
                  <a:pt x="27460" y="93"/>
                  <a:pt x="27466" y="103"/>
                  <a:pt x="27471" y="115"/>
                </a:cubicBezTo>
                <a:cubicBezTo>
                  <a:pt x="27476" y="126"/>
                  <a:pt x="27479" y="137"/>
                  <a:pt x="27481" y="149"/>
                </a:cubicBezTo>
                <a:cubicBezTo>
                  <a:pt x="27484" y="161"/>
                  <a:pt x="27485" y="173"/>
                  <a:pt x="27485" y="186"/>
                </a:cubicBezTo>
                <a:lnTo>
                  <a:pt x="27485" y="929"/>
                </a:lnTo>
                <a:cubicBezTo>
                  <a:pt x="27485" y="942"/>
                  <a:pt x="27484" y="954"/>
                  <a:pt x="27481" y="966"/>
                </a:cubicBezTo>
                <a:cubicBezTo>
                  <a:pt x="27479" y="978"/>
                  <a:pt x="27476" y="989"/>
                  <a:pt x="27471" y="1001"/>
                </a:cubicBezTo>
                <a:cubicBezTo>
                  <a:pt x="27466" y="1012"/>
                  <a:pt x="27460" y="1022"/>
                  <a:pt x="27454" y="1033"/>
                </a:cubicBezTo>
                <a:cubicBezTo>
                  <a:pt x="27447" y="1043"/>
                  <a:pt x="27439" y="1052"/>
                  <a:pt x="27431" y="1061"/>
                </a:cubicBezTo>
                <a:cubicBezTo>
                  <a:pt x="27422" y="1069"/>
                  <a:pt x="27413" y="1077"/>
                  <a:pt x="27402" y="1084"/>
                </a:cubicBezTo>
                <a:cubicBezTo>
                  <a:pt x="27392" y="1091"/>
                  <a:pt x="27382" y="1096"/>
                  <a:pt x="27370" y="1101"/>
                </a:cubicBezTo>
                <a:cubicBezTo>
                  <a:pt x="27359" y="1106"/>
                  <a:pt x="27347" y="1109"/>
                  <a:pt x="27336" y="1112"/>
                </a:cubicBezTo>
                <a:cubicBezTo>
                  <a:pt x="27324" y="1114"/>
                  <a:pt x="27311" y="1115"/>
                  <a:pt x="27299" y="1115"/>
                </a:cubicBezTo>
                <a:lnTo>
                  <a:pt x="185" y="1115"/>
                </a:lnTo>
                <a:cubicBezTo>
                  <a:pt x="173" y="1115"/>
                  <a:pt x="161" y="1114"/>
                  <a:pt x="149" y="1112"/>
                </a:cubicBezTo>
                <a:cubicBezTo>
                  <a:pt x="137" y="1109"/>
                  <a:pt x="126" y="1106"/>
                  <a:pt x="114" y="1101"/>
                </a:cubicBezTo>
                <a:cubicBezTo>
                  <a:pt x="103" y="1096"/>
                  <a:pt x="92" y="1091"/>
                  <a:pt x="82" y="1084"/>
                </a:cubicBezTo>
                <a:cubicBezTo>
                  <a:pt x="72" y="1077"/>
                  <a:pt x="63" y="1069"/>
                  <a:pt x="54" y="1061"/>
                </a:cubicBezTo>
                <a:cubicBezTo>
                  <a:pt x="45" y="1052"/>
                  <a:pt x="38" y="1043"/>
                  <a:pt x="31" y="1033"/>
                </a:cubicBezTo>
                <a:cubicBezTo>
                  <a:pt x="24" y="1022"/>
                  <a:pt x="19" y="1012"/>
                  <a:pt x="14" y="1001"/>
                </a:cubicBezTo>
                <a:cubicBezTo>
                  <a:pt x="9" y="989"/>
                  <a:pt x="6" y="978"/>
                  <a:pt x="3" y="966"/>
                </a:cubicBezTo>
                <a:cubicBezTo>
                  <a:pt x="1" y="954"/>
                  <a:pt x="0" y="942"/>
                  <a:pt x="0" y="929"/>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96" name="文本框 495"/>
          <p:cNvSpPr txBox="1"/>
          <p:nvPr/>
        </p:nvSpPr>
        <p:spPr>
          <a:xfrm>
            <a:off x="9827640" y="503460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检索</a:t>
            </a:r>
            <a:endParaRPr lang="en-US" sz="790" b="0" u="none" strike="noStrike">
              <a:solidFill>
                <a:srgbClr val="000000"/>
              </a:solidFill>
              <a:effectLst/>
              <a:uFillTx/>
              <a:latin typeface="Times New Roman"/>
            </a:endParaRPr>
          </a:p>
        </p:txBody>
      </p:sp>
      <p:sp>
        <p:nvSpPr>
          <p:cNvPr id="497" name="文本框 496"/>
          <p:cNvSpPr txBox="1"/>
          <p:nvPr/>
        </p:nvSpPr>
        <p:spPr>
          <a:xfrm>
            <a:off x="2340000" y="6798960"/>
            <a:ext cx="603576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合理的邮件分类与存储结构设计能显著提高系统的响应速度和检索效率，为智能邮件助手提供坚实基础</a:t>
            </a:r>
            <a:endParaRPr lang="en-US" sz="1050" b="0" u="none" strike="noStrike">
              <a:solidFill>
                <a:srgbClr val="000000"/>
              </a:solidFill>
              <a:effectLst/>
              <a:uFillTx/>
              <a:latin typeface="Times New Roman"/>
            </a:endParaRPr>
          </a:p>
        </p:txBody>
      </p:sp>
      <p:sp>
        <p:nvSpPr>
          <p:cNvPr id="498" name="文本框 497"/>
          <p:cNvSpPr txBox="1"/>
          <p:nvPr/>
        </p:nvSpPr>
        <p:spPr>
          <a:xfrm>
            <a:off x="10192320" y="7161840"/>
            <a:ext cx="338760" cy="136080"/>
          </a:xfrm>
          <a:prstGeom prst="rect">
            <a:avLst/>
          </a:prstGeom>
          <a:noFill/>
          <a:ln w="0">
            <a:noFill/>
          </a:ln>
        </p:spPr>
        <p:txBody>
          <a:bodyPr wrap="none" lIns="0" tIns="0" rIns="0" bIns="0" anchor="t">
            <a:spAutoFit/>
          </a:bodyPr>
          <a:lstStyle/>
          <a:p>
            <a:r>
              <a:rPr lang="en-US" sz="920" b="0" u="none" strike="noStrike">
                <a:solidFill>
                  <a:srgbClr val="CCCCCC"/>
                </a:solidFill>
                <a:effectLst/>
                <a:uFillTx/>
                <a:latin typeface="DejaVuSans"/>
                <a:ea typeface="DejaVuSans"/>
              </a:rPr>
              <a:t>7 / 16</a:t>
            </a:r>
            <a:endParaRPr lang="en-US" sz="920" b="0" u="none" strike="noStrike">
              <a:solidFill>
                <a:srgbClr val="000000"/>
              </a:solidFill>
              <a:effectLst/>
              <a:uFillTx/>
              <a:latin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任意多边形: 形状 498"/>
          <p:cNvSpPr/>
          <p:nvPr/>
        </p:nvSpPr>
        <p:spPr>
          <a:xfrm>
            <a:off x="0" y="0"/>
            <a:ext cx="10696680" cy="7086600"/>
          </a:xfrm>
          <a:custGeom>
            <a:avLst/>
            <a:gdLst/>
            <a:ahLst/>
            <a:cxnLst/>
            <a:rect l="0" t="0" r="r" b="b"/>
            <a:pathLst>
              <a:path w="29713" h="19685">
                <a:moveTo>
                  <a:pt x="0" y="0"/>
                </a:moveTo>
                <a:lnTo>
                  <a:pt x="29713" y="0"/>
                </a:lnTo>
                <a:lnTo>
                  <a:pt x="29713" y="19685"/>
                </a:lnTo>
                <a:lnTo>
                  <a:pt x="0" y="19685"/>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00" name="文本框 499"/>
          <p:cNvSpPr txBox="1"/>
          <p:nvPr/>
        </p:nvSpPr>
        <p:spPr>
          <a:xfrm>
            <a:off x="401040" y="389520"/>
            <a:ext cx="5648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API</a:t>
            </a:r>
            <a:endParaRPr lang="en-US" sz="2370" b="0" u="none" strike="noStrike">
              <a:solidFill>
                <a:srgbClr val="000000"/>
              </a:solidFill>
              <a:effectLst/>
              <a:uFillTx/>
              <a:latin typeface="Times New Roman"/>
            </a:endParaRPr>
          </a:p>
        </p:txBody>
      </p:sp>
      <p:sp>
        <p:nvSpPr>
          <p:cNvPr id="501" name="任意多边形: 形状 500"/>
          <p:cNvSpPr/>
          <p:nvPr/>
        </p:nvSpPr>
        <p:spPr>
          <a:xfrm>
            <a:off x="401040" y="1036080"/>
            <a:ext cx="9894600" cy="1245600"/>
          </a:xfrm>
          <a:custGeom>
            <a:avLst/>
            <a:gdLst/>
            <a:ahLst/>
            <a:cxnLst/>
            <a:rect l="0" t="0" r="r" b="b"/>
            <a:pathLst>
              <a:path w="27485" h="3460">
                <a:moveTo>
                  <a:pt x="0" y="3274"/>
                </a:moveTo>
                <a:lnTo>
                  <a:pt x="0" y="186"/>
                </a:lnTo>
                <a:cubicBezTo>
                  <a:pt x="0" y="173"/>
                  <a:pt x="1" y="161"/>
                  <a:pt x="3" y="149"/>
                </a:cubicBezTo>
                <a:cubicBezTo>
                  <a:pt x="6" y="137"/>
                  <a:pt x="9" y="126"/>
                  <a:pt x="14" y="115"/>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27299" y="0"/>
                </a:lnTo>
                <a:cubicBezTo>
                  <a:pt x="27311" y="0"/>
                  <a:pt x="27324" y="1"/>
                  <a:pt x="27336" y="3"/>
                </a:cubicBezTo>
                <a:cubicBezTo>
                  <a:pt x="27347" y="6"/>
                  <a:pt x="27359" y="9"/>
                  <a:pt x="27370" y="14"/>
                </a:cubicBezTo>
                <a:cubicBezTo>
                  <a:pt x="27382" y="19"/>
                  <a:pt x="27392" y="24"/>
                  <a:pt x="27402" y="31"/>
                </a:cubicBezTo>
                <a:cubicBezTo>
                  <a:pt x="27413" y="38"/>
                  <a:pt x="27422" y="46"/>
                  <a:pt x="27431" y="54"/>
                </a:cubicBezTo>
                <a:cubicBezTo>
                  <a:pt x="27439" y="63"/>
                  <a:pt x="27447" y="72"/>
                  <a:pt x="27454" y="82"/>
                </a:cubicBezTo>
                <a:cubicBezTo>
                  <a:pt x="27460" y="93"/>
                  <a:pt x="27466" y="103"/>
                  <a:pt x="27471" y="115"/>
                </a:cubicBezTo>
                <a:cubicBezTo>
                  <a:pt x="27476" y="126"/>
                  <a:pt x="27479" y="137"/>
                  <a:pt x="27481" y="149"/>
                </a:cubicBezTo>
                <a:cubicBezTo>
                  <a:pt x="27484" y="161"/>
                  <a:pt x="27485" y="173"/>
                  <a:pt x="27485" y="186"/>
                </a:cubicBezTo>
                <a:lnTo>
                  <a:pt x="27485" y="3274"/>
                </a:lnTo>
                <a:cubicBezTo>
                  <a:pt x="27485" y="3286"/>
                  <a:pt x="27484" y="3298"/>
                  <a:pt x="27481" y="3310"/>
                </a:cubicBezTo>
                <a:cubicBezTo>
                  <a:pt x="27479" y="3322"/>
                  <a:pt x="27476" y="3334"/>
                  <a:pt x="27471" y="3345"/>
                </a:cubicBezTo>
                <a:cubicBezTo>
                  <a:pt x="27466" y="3356"/>
                  <a:pt x="27460" y="3367"/>
                  <a:pt x="27454" y="3377"/>
                </a:cubicBezTo>
                <a:cubicBezTo>
                  <a:pt x="27447" y="3387"/>
                  <a:pt x="27439" y="3397"/>
                  <a:pt x="27431" y="3405"/>
                </a:cubicBezTo>
                <a:cubicBezTo>
                  <a:pt x="27422" y="3414"/>
                  <a:pt x="27413" y="3422"/>
                  <a:pt x="27402" y="3428"/>
                </a:cubicBezTo>
                <a:cubicBezTo>
                  <a:pt x="27392" y="3435"/>
                  <a:pt x="27382" y="3441"/>
                  <a:pt x="27370" y="3446"/>
                </a:cubicBezTo>
                <a:cubicBezTo>
                  <a:pt x="27359" y="3450"/>
                  <a:pt x="27347" y="3454"/>
                  <a:pt x="27336" y="3456"/>
                </a:cubicBezTo>
                <a:cubicBezTo>
                  <a:pt x="27324" y="3458"/>
                  <a:pt x="27311" y="3460"/>
                  <a:pt x="27299" y="3460"/>
                </a:cubicBezTo>
                <a:lnTo>
                  <a:pt x="185" y="3460"/>
                </a:lnTo>
                <a:cubicBezTo>
                  <a:pt x="173" y="3460"/>
                  <a:pt x="161" y="3458"/>
                  <a:pt x="149" y="3456"/>
                </a:cubicBezTo>
                <a:cubicBezTo>
                  <a:pt x="137" y="3454"/>
                  <a:pt x="126" y="3450"/>
                  <a:pt x="114" y="3446"/>
                </a:cubicBezTo>
                <a:cubicBezTo>
                  <a:pt x="103" y="3441"/>
                  <a:pt x="92" y="3435"/>
                  <a:pt x="82" y="3428"/>
                </a:cubicBezTo>
                <a:cubicBezTo>
                  <a:pt x="72" y="3422"/>
                  <a:pt x="63" y="3414"/>
                  <a:pt x="54" y="3405"/>
                </a:cubicBezTo>
                <a:cubicBezTo>
                  <a:pt x="45" y="3397"/>
                  <a:pt x="38" y="3387"/>
                  <a:pt x="31" y="3377"/>
                </a:cubicBezTo>
                <a:cubicBezTo>
                  <a:pt x="24" y="3367"/>
                  <a:pt x="19" y="3356"/>
                  <a:pt x="14" y="3345"/>
                </a:cubicBezTo>
                <a:cubicBezTo>
                  <a:pt x="9" y="3334"/>
                  <a:pt x="6" y="3322"/>
                  <a:pt x="3" y="3310"/>
                </a:cubicBezTo>
                <a:cubicBezTo>
                  <a:pt x="1" y="3298"/>
                  <a:pt x="0" y="3286"/>
                  <a:pt x="0" y="3274"/>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02" name="图片 501"/>
          <p:cNvPicPr/>
          <p:nvPr/>
        </p:nvPicPr>
        <p:blipFill>
          <a:blip r:embed="rId2"/>
          <a:stretch/>
        </p:blipFill>
        <p:spPr>
          <a:xfrm>
            <a:off x="534960" y="1170000"/>
            <a:ext cx="9626400" cy="977400"/>
          </a:xfrm>
          <a:prstGeom prst="rect">
            <a:avLst/>
          </a:prstGeom>
          <a:noFill/>
          <a:ln w="0">
            <a:noFill/>
          </a:ln>
        </p:spPr>
      </p:pic>
      <p:sp>
        <p:nvSpPr>
          <p:cNvPr id="503" name="任意多边形: 形状 502"/>
          <p:cNvSpPr/>
          <p:nvPr/>
        </p:nvSpPr>
        <p:spPr>
          <a:xfrm>
            <a:off x="401040" y="2481840"/>
            <a:ext cx="4546440" cy="3067200"/>
          </a:xfrm>
          <a:custGeom>
            <a:avLst/>
            <a:gdLst/>
            <a:ahLst/>
            <a:cxnLst/>
            <a:rect l="0" t="0" r="r" b="b"/>
            <a:pathLst>
              <a:path w="12629" h="8520">
                <a:moveTo>
                  <a:pt x="0" y="8334"/>
                </a:moveTo>
                <a:lnTo>
                  <a:pt x="0" y="185"/>
                </a:lnTo>
                <a:cubicBezTo>
                  <a:pt x="0" y="173"/>
                  <a:pt x="1" y="161"/>
                  <a:pt x="3" y="149"/>
                </a:cubicBezTo>
                <a:cubicBezTo>
                  <a:pt x="6" y="137"/>
                  <a:pt x="9" y="126"/>
                  <a:pt x="14" y="114"/>
                </a:cubicBezTo>
                <a:cubicBezTo>
                  <a:pt x="19" y="103"/>
                  <a:pt x="24" y="92"/>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12443" y="0"/>
                </a:lnTo>
                <a:cubicBezTo>
                  <a:pt x="12455" y="0"/>
                  <a:pt x="12467" y="1"/>
                  <a:pt x="12479" y="3"/>
                </a:cubicBezTo>
                <a:cubicBezTo>
                  <a:pt x="12491" y="6"/>
                  <a:pt x="12503" y="9"/>
                  <a:pt x="12514" y="14"/>
                </a:cubicBezTo>
                <a:cubicBezTo>
                  <a:pt x="12525" y="19"/>
                  <a:pt x="12536" y="24"/>
                  <a:pt x="12546" y="31"/>
                </a:cubicBezTo>
                <a:cubicBezTo>
                  <a:pt x="12556" y="38"/>
                  <a:pt x="12566" y="46"/>
                  <a:pt x="12574" y="54"/>
                </a:cubicBezTo>
                <a:cubicBezTo>
                  <a:pt x="12583" y="63"/>
                  <a:pt x="12591" y="72"/>
                  <a:pt x="12597" y="82"/>
                </a:cubicBezTo>
                <a:cubicBezTo>
                  <a:pt x="12604" y="92"/>
                  <a:pt x="12610" y="103"/>
                  <a:pt x="12614" y="114"/>
                </a:cubicBezTo>
                <a:cubicBezTo>
                  <a:pt x="12619" y="126"/>
                  <a:pt x="12623" y="137"/>
                  <a:pt x="12625" y="149"/>
                </a:cubicBezTo>
                <a:cubicBezTo>
                  <a:pt x="12627" y="161"/>
                  <a:pt x="12629" y="173"/>
                  <a:pt x="12629" y="185"/>
                </a:cubicBezTo>
                <a:lnTo>
                  <a:pt x="12629" y="8334"/>
                </a:lnTo>
                <a:cubicBezTo>
                  <a:pt x="12629" y="8346"/>
                  <a:pt x="12627" y="8359"/>
                  <a:pt x="12625" y="8370"/>
                </a:cubicBezTo>
                <a:cubicBezTo>
                  <a:pt x="12623" y="8382"/>
                  <a:pt x="12619" y="8394"/>
                  <a:pt x="12614" y="8405"/>
                </a:cubicBezTo>
                <a:cubicBezTo>
                  <a:pt x="12610" y="8417"/>
                  <a:pt x="12604" y="8427"/>
                  <a:pt x="12597" y="8437"/>
                </a:cubicBezTo>
                <a:cubicBezTo>
                  <a:pt x="12591" y="8448"/>
                  <a:pt x="12583" y="8457"/>
                  <a:pt x="12574" y="8466"/>
                </a:cubicBezTo>
                <a:cubicBezTo>
                  <a:pt x="12566" y="8474"/>
                  <a:pt x="12556" y="8482"/>
                  <a:pt x="12546" y="8489"/>
                </a:cubicBezTo>
                <a:cubicBezTo>
                  <a:pt x="12536" y="8495"/>
                  <a:pt x="12525" y="8501"/>
                  <a:pt x="12514" y="8506"/>
                </a:cubicBezTo>
                <a:cubicBezTo>
                  <a:pt x="12503" y="8510"/>
                  <a:pt x="12491" y="8514"/>
                  <a:pt x="12479" y="8516"/>
                </a:cubicBezTo>
                <a:cubicBezTo>
                  <a:pt x="12467" y="8519"/>
                  <a:pt x="12455" y="8520"/>
                  <a:pt x="12443" y="8520"/>
                </a:cubicBezTo>
                <a:lnTo>
                  <a:pt x="185" y="8520"/>
                </a:lnTo>
                <a:cubicBezTo>
                  <a:pt x="173" y="8520"/>
                  <a:pt x="161" y="8519"/>
                  <a:pt x="149" y="8516"/>
                </a:cubicBezTo>
                <a:cubicBezTo>
                  <a:pt x="137" y="8514"/>
                  <a:pt x="126" y="8510"/>
                  <a:pt x="114" y="8506"/>
                </a:cubicBezTo>
                <a:cubicBezTo>
                  <a:pt x="103" y="8501"/>
                  <a:pt x="92" y="8495"/>
                  <a:pt x="82" y="8489"/>
                </a:cubicBezTo>
                <a:cubicBezTo>
                  <a:pt x="72" y="8482"/>
                  <a:pt x="63" y="8474"/>
                  <a:pt x="54" y="8466"/>
                </a:cubicBezTo>
                <a:cubicBezTo>
                  <a:pt x="45" y="8457"/>
                  <a:pt x="38" y="8448"/>
                  <a:pt x="31" y="8437"/>
                </a:cubicBezTo>
                <a:cubicBezTo>
                  <a:pt x="24" y="8427"/>
                  <a:pt x="19" y="8417"/>
                  <a:pt x="14" y="8405"/>
                </a:cubicBezTo>
                <a:cubicBezTo>
                  <a:pt x="9" y="8394"/>
                  <a:pt x="6" y="8382"/>
                  <a:pt x="3" y="8370"/>
                </a:cubicBezTo>
                <a:cubicBezTo>
                  <a:pt x="1" y="8359"/>
                  <a:pt x="0" y="8346"/>
                  <a:pt x="0" y="8334"/>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4" name="任意多边形: 形状 503"/>
          <p:cNvSpPr/>
          <p:nvPr/>
        </p:nvSpPr>
        <p:spPr>
          <a:xfrm>
            <a:off x="568080" y="4286880"/>
            <a:ext cx="4212000" cy="1069920"/>
          </a:xfrm>
          <a:custGeom>
            <a:avLst/>
            <a:gdLst/>
            <a:ahLst/>
            <a:cxnLst/>
            <a:rect l="0" t="0" r="r" b="b"/>
            <a:pathLst>
              <a:path w="11700" h="2972">
                <a:moveTo>
                  <a:pt x="27" y="27"/>
                </a:moveTo>
                <a:cubicBezTo>
                  <a:pt x="45" y="9"/>
                  <a:pt x="67" y="0"/>
                  <a:pt x="93" y="0"/>
                </a:cubicBezTo>
                <a:lnTo>
                  <a:pt x="11608" y="0"/>
                </a:lnTo>
                <a:cubicBezTo>
                  <a:pt x="11633" y="0"/>
                  <a:pt x="11655" y="9"/>
                  <a:pt x="11673" y="27"/>
                </a:cubicBezTo>
                <a:cubicBezTo>
                  <a:pt x="11691" y="45"/>
                  <a:pt x="11700" y="67"/>
                  <a:pt x="11700" y="93"/>
                </a:cubicBezTo>
                <a:lnTo>
                  <a:pt x="11700" y="2879"/>
                </a:lnTo>
                <a:cubicBezTo>
                  <a:pt x="11700" y="2905"/>
                  <a:pt x="11691" y="2927"/>
                  <a:pt x="11673" y="2945"/>
                </a:cubicBezTo>
                <a:cubicBezTo>
                  <a:pt x="11655" y="2963"/>
                  <a:pt x="11633" y="2972"/>
                  <a:pt x="11608" y="2972"/>
                </a:cubicBezTo>
                <a:lnTo>
                  <a:pt x="93" y="2972"/>
                </a:lnTo>
                <a:cubicBezTo>
                  <a:pt x="67" y="2972"/>
                  <a:pt x="45" y="2963"/>
                  <a:pt x="27" y="2945"/>
                </a:cubicBezTo>
                <a:cubicBezTo>
                  <a:pt x="9" y="2927"/>
                  <a:pt x="0" y="2905"/>
                  <a:pt x="0" y="2879"/>
                </a:cubicBezTo>
                <a:lnTo>
                  <a:pt x="0" y="93"/>
                </a:lnTo>
                <a:cubicBezTo>
                  <a:pt x="0" y="67"/>
                  <a:pt x="9" y="45"/>
                  <a:pt x="27" y="2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05" name="图片 504"/>
          <p:cNvPicPr/>
          <p:nvPr/>
        </p:nvPicPr>
        <p:blipFill>
          <a:blip r:embed="rId3"/>
          <a:stretch/>
        </p:blipFill>
        <p:spPr>
          <a:xfrm>
            <a:off x="568080" y="2657520"/>
            <a:ext cx="250200" cy="250200"/>
          </a:xfrm>
          <a:prstGeom prst="rect">
            <a:avLst/>
          </a:prstGeom>
          <a:noFill/>
          <a:ln w="0">
            <a:noFill/>
          </a:ln>
        </p:spPr>
      </p:pic>
      <p:sp>
        <p:nvSpPr>
          <p:cNvPr id="506" name="文本框 505"/>
          <p:cNvSpPr txBox="1"/>
          <p:nvPr/>
        </p:nvSpPr>
        <p:spPr>
          <a:xfrm>
            <a:off x="966240" y="378720"/>
            <a:ext cx="300312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接口与邮件服务器集成</a:t>
            </a:r>
            <a:endParaRPr lang="en-US" sz="2370" b="0" u="none" strike="noStrike">
              <a:solidFill>
                <a:srgbClr val="000000"/>
              </a:solidFill>
              <a:effectLst/>
              <a:uFillTx/>
              <a:latin typeface="Times New Roman"/>
            </a:endParaRPr>
          </a:p>
        </p:txBody>
      </p:sp>
      <p:sp>
        <p:nvSpPr>
          <p:cNvPr id="507" name="文本框 506"/>
          <p:cNvSpPr txBox="1"/>
          <p:nvPr/>
        </p:nvSpPr>
        <p:spPr>
          <a:xfrm>
            <a:off x="919080" y="2663640"/>
            <a:ext cx="57888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IMAP</a:t>
            </a:r>
            <a:endParaRPr lang="en-US" sz="1580" b="0" u="none" strike="noStrike">
              <a:solidFill>
                <a:srgbClr val="000000"/>
              </a:solidFill>
              <a:effectLst/>
              <a:uFillTx/>
              <a:latin typeface="Times New Roman"/>
            </a:endParaRPr>
          </a:p>
        </p:txBody>
      </p:sp>
      <p:pic>
        <p:nvPicPr>
          <p:cNvPr id="508" name="图片 507"/>
          <p:cNvPicPr/>
          <p:nvPr/>
        </p:nvPicPr>
        <p:blipFill>
          <a:blip r:embed="rId4"/>
          <a:stretch/>
        </p:blipFill>
        <p:spPr>
          <a:xfrm>
            <a:off x="568080" y="3083760"/>
            <a:ext cx="133200" cy="166680"/>
          </a:xfrm>
          <a:prstGeom prst="rect">
            <a:avLst/>
          </a:prstGeom>
          <a:noFill/>
          <a:ln w="0">
            <a:noFill/>
          </a:ln>
        </p:spPr>
      </p:pic>
      <p:sp>
        <p:nvSpPr>
          <p:cNvPr id="509" name="文本框 508"/>
          <p:cNvSpPr txBox="1"/>
          <p:nvPr/>
        </p:nvSpPr>
        <p:spPr>
          <a:xfrm>
            <a:off x="1495800" y="2656440"/>
            <a:ext cx="8053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协议集成</a:t>
            </a:r>
            <a:endParaRPr lang="en-US" sz="1580" b="0" u="none" strike="noStrike">
              <a:solidFill>
                <a:srgbClr val="000000"/>
              </a:solidFill>
              <a:effectLst/>
              <a:uFillTx/>
              <a:latin typeface="Times New Roman"/>
            </a:endParaRPr>
          </a:p>
        </p:txBody>
      </p:sp>
      <p:pic>
        <p:nvPicPr>
          <p:cNvPr id="510" name="图片 509"/>
          <p:cNvPicPr/>
          <p:nvPr/>
        </p:nvPicPr>
        <p:blipFill>
          <a:blip r:embed="rId4"/>
          <a:stretch/>
        </p:blipFill>
        <p:spPr>
          <a:xfrm>
            <a:off x="568080" y="3384360"/>
            <a:ext cx="133200" cy="166680"/>
          </a:xfrm>
          <a:prstGeom prst="rect">
            <a:avLst/>
          </a:prstGeom>
          <a:noFill/>
          <a:ln w="0">
            <a:noFill/>
          </a:ln>
        </p:spPr>
      </p:pic>
      <p:sp>
        <p:nvSpPr>
          <p:cNvPr id="511" name="文本框 510"/>
          <p:cNvSpPr txBox="1"/>
          <p:nvPr/>
        </p:nvSpPr>
        <p:spPr>
          <a:xfrm>
            <a:off x="768960" y="3063600"/>
            <a:ext cx="1609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支持邮件的在线读取和同步</a:t>
            </a:r>
            <a:endParaRPr lang="en-US" sz="1050" b="0" u="none" strike="noStrike">
              <a:solidFill>
                <a:srgbClr val="000000"/>
              </a:solidFill>
              <a:effectLst/>
              <a:uFillTx/>
              <a:latin typeface="Times New Roman"/>
            </a:endParaRPr>
          </a:p>
        </p:txBody>
      </p:sp>
      <p:pic>
        <p:nvPicPr>
          <p:cNvPr id="512" name="图片 511"/>
          <p:cNvPicPr/>
          <p:nvPr/>
        </p:nvPicPr>
        <p:blipFill>
          <a:blip r:embed="rId4"/>
          <a:stretch/>
        </p:blipFill>
        <p:spPr>
          <a:xfrm>
            <a:off x="568080" y="3685320"/>
            <a:ext cx="133200" cy="166680"/>
          </a:xfrm>
          <a:prstGeom prst="rect">
            <a:avLst/>
          </a:prstGeom>
          <a:noFill/>
          <a:ln w="0">
            <a:noFill/>
          </a:ln>
        </p:spPr>
      </p:pic>
      <p:sp>
        <p:nvSpPr>
          <p:cNvPr id="513" name="文本框 512"/>
          <p:cNvSpPr txBox="1"/>
          <p:nvPr/>
        </p:nvSpPr>
        <p:spPr>
          <a:xfrm>
            <a:off x="768960" y="3364200"/>
            <a:ext cx="25488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客户端不下载邮件内容，从服务器实时读取</a:t>
            </a:r>
            <a:endParaRPr lang="en-US" sz="1050" b="0" u="none" strike="noStrike">
              <a:solidFill>
                <a:srgbClr val="000000"/>
              </a:solidFill>
              <a:effectLst/>
              <a:uFillTx/>
              <a:latin typeface="Times New Roman"/>
            </a:endParaRPr>
          </a:p>
        </p:txBody>
      </p:sp>
      <p:sp>
        <p:nvSpPr>
          <p:cNvPr id="514" name="文本框 513"/>
          <p:cNvSpPr txBox="1"/>
          <p:nvPr/>
        </p:nvSpPr>
        <p:spPr>
          <a:xfrm>
            <a:off x="768960" y="3665160"/>
            <a:ext cx="2012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适用于用户在多设备间切换的场景</a:t>
            </a:r>
            <a:endParaRPr lang="en-US" sz="1050" b="0" u="none" strike="noStrike">
              <a:solidFill>
                <a:srgbClr val="000000"/>
              </a:solidFill>
              <a:effectLst/>
              <a:uFillTx/>
              <a:latin typeface="Times New Roman"/>
            </a:endParaRPr>
          </a:p>
        </p:txBody>
      </p:sp>
      <p:sp>
        <p:nvSpPr>
          <p:cNvPr id="515" name="文本框 514"/>
          <p:cNvSpPr txBox="1"/>
          <p:nvPr/>
        </p:nvSpPr>
        <p:spPr>
          <a:xfrm>
            <a:off x="568080" y="4013640"/>
            <a:ext cx="434520" cy="175680"/>
          </a:xfrm>
          <a:prstGeom prst="rect">
            <a:avLst/>
          </a:prstGeom>
          <a:noFill/>
          <a:ln w="0">
            <a:noFill/>
          </a:ln>
        </p:spPr>
        <p:txBody>
          <a:bodyPr wrap="none" lIns="0" tIns="0" rIns="0" bIns="0" anchor="t">
            <a:spAutoFit/>
          </a:bodyPr>
          <a:lstStyle/>
          <a:p>
            <a:r>
              <a:rPr lang="en-US" sz="1180" b="1" u="none" strike="noStrike">
                <a:solidFill>
                  <a:srgbClr val="4DA6FF"/>
                </a:solidFill>
                <a:effectLst/>
                <a:uFillTx/>
                <a:latin typeface="DejaVuSans"/>
                <a:ea typeface="DejaVuSans"/>
              </a:rPr>
              <a:t>IMAP</a:t>
            </a:r>
            <a:endParaRPr lang="en-US" sz="1180" b="0" u="none" strike="noStrike">
              <a:solidFill>
                <a:srgbClr val="000000"/>
              </a:solidFill>
              <a:effectLst/>
              <a:uFillTx/>
              <a:latin typeface="Times New Roman"/>
            </a:endParaRPr>
          </a:p>
        </p:txBody>
      </p:sp>
      <p:sp>
        <p:nvSpPr>
          <p:cNvPr id="516" name="文本框 515"/>
          <p:cNvSpPr txBox="1"/>
          <p:nvPr/>
        </p:nvSpPr>
        <p:spPr>
          <a:xfrm>
            <a:off x="1000440" y="4008600"/>
            <a:ext cx="906120" cy="189360"/>
          </a:xfrm>
          <a:prstGeom prst="rect">
            <a:avLst/>
          </a:prstGeom>
          <a:noFill/>
          <a:ln w="0">
            <a:noFill/>
          </a:ln>
        </p:spPr>
        <p:txBody>
          <a:bodyPr wrap="none" lIns="0" tIns="0" rIns="0" bIns="0" anchor="t">
            <a:spAutoFit/>
          </a:bodyPr>
          <a:lstStyle/>
          <a:p>
            <a:r>
              <a:rPr lang="zh-CN" sz="1180" b="0" u="none" strike="noStrike">
                <a:solidFill>
                  <a:srgbClr val="4DA6FF"/>
                </a:solidFill>
                <a:effectLst/>
                <a:uFillTx/>
                <a:latin typeface="WenQuanYiZenHei"/>
                <a:ea typeface="WenQuanYiZenHei"/>
              </a:rPr>
              <a:t>实现代码示例</a:t>
            </a:r>
            <a:endParaRPr lang="en-US" sz="1180" b="0" u="none" strike="noStrike">
              <a:solidFill>
                <a:srgbClr val="000000"/>
              </a:solidFill>
              <a:effectLst/>
              <a:uFillTx/>
              <a:latin typeface="Times New Roman"/>
            </a:endParaRPr>
          </a:p>
        </p:txBody>
      </p:sp>
      <p:sp>
        <p:nvSpPr>
          <p:cNvPr id="517" name="文本框 516"/>
          <p:cNvSpPr txBox="1"/>
          <p:nvPr/>
        </p:nvSpPr>
        <p:spPr>
          <a:xfrm>
            <a:off x="1902960" y="4013640"/>
            <a:ext cx="150120" cy="175680"/>
          </a:xfrm>
          <a:prstGeom prst="rect">
            <a:avLst/>
          </a:prstGeom>
          <a:noFill/>
          <a:ln w="0">
            <a:noFill/>
          </a:ln>
        </p:spPr>
        <p:txBody>
          <a:bodyPr wrap="none" lIns="0" tIns="0" rIns="0" bIns="0" anchor="t">
            <a:spAutoFit/>
          </a:bodyPr>
          <a:lstStyle/>
          <a:p>
            <a:r>
              <a:rPr lang="en-US" sz="1180" b="1" u="none" strike="noStrike">
                <a:solidFill>
                  <a:srgbClr val="4DA6FF"/>
                </a:solidFill>
                <a:effectLst/>
                <a:uFillTx/>
                <a:latin typeface="DejaVuSans"/>
                <a:ea typeface="DejaVuSans"/>
              </a:rPr>
              <a:t>:</a:t>
            </a:r>
            <a:endParaRPr lang="en-US" sz="1180" b="0" u="none" strike="noStrike">
              <a:solidFill>
                <a:srgbClr val="000000"/>
              </a:solidFill>
              <a:effectLst/>
              <a:uFillTx/>
              <a:latin typeface="Times New Roman"/>
            </a:endParaRPr>
          </a:p>
        </p:txBody>
      </p:sp>
      <p:sp>
        <p:nvSpPr>
          <p:cNvPr id="518" name="文本框 517"/>
          <p:cNvSpPr txBox="1"/>
          <p:nvPr/>
        </p:nvSpPr>
        <p:spPr>
          <a:xfrm>
            <a:off x="635040" y="4367880"/>
            <a:ext cx="960840" cy="129960"/>
          </a:xfrm>
          <a:prstGeom prst="rect">
            <a:avLst/>
          </a:prstGeom>
          <a:noFill/>
          <a:ln w="0">
            <a:noFill/>
          </a:ln>
        </p:spPr>
        <p:txBody>
          <a:bodyPr wrap="none" lIns="0" tIns="0" rIns="0" bIns="0" anchor="t">
            <a:spAutoFit/>
          </a:bodyPr>
          <a:lstStyle/>
          <a:p>
            <a:r>
              <a:rPr lang="en-US" sz="900" b="0" u="none" strike="noStrike">
                <a:solidFill>
                  <a:srgbClr val="E0E0E0"/>
                </a:solidFill>
                <a:effectLst/>
                <a:uFillTx/>
                <a:latin typeface="Courier New"/>
                <a:ea typeface="Courier New"/>
              </a:rPr>
              <a:t>import imaplib</a:t>
            </a:r>
            <a:endParaRPr lang="en-US" sz="900" b="0" u="none" strike="noStrike">
              <a:solidFill>
                <a:srgbClr val="000000"/>
              </a:solidFill>
              <a:effectLst/>
              <a:uFillTx/>
              <a:latin typeface="Times New Roman"/>
            </a:endParaRPr>
          </a:p>
        </p:txBody>
      </p:sp>
      <p:sp>
        <p:nvSpPr>
          <p:cNvPr id="519" name="文本框 518"/>
          <p:cNvSpPr txBox="1"/>
          <p:nvPr/>
        </p:nvSpPr>
        <p:spPr>
          <a:xfrm>
            <a:off x="635040" y="4534920"/>
            <a:ext cx="823680" cy="129960"/>
          </a:xfrm>
          <a:prstGeom prst="rect">
            <a:avLst/>
          </a:prstGeom>
          <a:noFill/>
          <a:ln w="0">
            <a:noFill/>
          </a:ln>
        </p:spPr>
        <p:txBody>
          <a:bodyPr wrap="none" lIns="0" tIns="0" rIns="0" bIns="0" anchor="t">
            <a:spAutoFit/>
          </a:bodyPr>
          <a:lstStyle/>
          <a:p>
            <a:r>
              <a:rPr lang="en-US" sz="900" b="0" u="none" strike="noStrike">
                <a:solidFill>
                  <a:srgbClr val="E0E0E0"/>
                </a:solidFill>
                <a:effectLst/>
                <a:uFillTx/>
                <a:latin typeface="Courier New"/>
                <a:ea typeface="Courier New"/>
              </a:rPr>
              <a:t>import email</a:t>
            </a:r>
            <a:endParaRPr lang="en-US" sz="900" b="0" u="none" strike="noStrike">
              <a:solidFill>
                <a:srgbClr val="000000"/>
              </a:solidFill>
              <a:effectLst/>
              <a:uFillTx/>
              <a:latin typeface="Times New Roman"/>
            </a:endParaRPr>
          </a:p>
        </p:txBody>
      </p:sp>
      <p:sp>
        <p:nvSpPr>
          <p:cNvPr id="520" name="文本框 519"/>
          <p:cNvSpPr txBox="1"/>
          <p:nvPr/>
        </p:nvSpPr>
        <p:spPr>
          <a:xfrm>
            <a:off x="635040" y="4710600"/>
            <a:ext cx="2607120" cy="129960"/>
          </a:xfrm>
          <a:prstGeom prst="rect">
            <a:avLst/>
          </a:prstGeom>
          <a:noFill/>
          <a:ln w="0">
            <a:noFill/>
          </a:ln>
        </p:spPr>
        <p:txBody>
          <a:bodyPr wrap="none" lIns="0" tIns="0" rIns="0" bIns="0" anchor="t">
            <a:spAutoFit/>
          </a:bodyPr>
          <a:lstStyle/>
          <a:p>
            <a:r>
              <a:rPr lang="en-US" sz="900" b="0" u="none" strike="noStrike">
                <a:solidFill>
                  <a:srgbClr val="E0E0E0"/>
                </a:solidFill>
                <a:effectLst/>
                <a:uFillTx/>
                <a:latin typeface="Courier New"/>
                <a:ea typeface="Courier New"/>
              </a:rPr>
              <a:t>from email.header import decode_header</a:t>
            </a:r>
            <a:endParaRPr lang="en-US" sz="900" b="0" u="none" strike="noStrike">
              <a:solidFill>
                <a:srgbClr val="000000"/>
              </a:solidFill>
              <a:effectLst/>
              <a:uFillTx/>
              <a:latin typeface="Times New Roman"/>
            </a:endParaRPr>
          </a:p>
        </p:txBody>
      </p:sp>
      <p:sp>
        <p:nvSpPr>
          <p:cNvPr id="521" name="文本框 520"/>
          <p:cNvSpPr txBox="1"/>
          <p:nvPr/>
        </p:nvSpPr>
        <p:spPr>
          <a:xfrm>
            <a:off x="635040" y="5044680"/>
            <a:ext cx="1784160" cy="129960"/>
          </a:xfrm>
          <a:prstGeom prst="rect">
            <a:avLst/>
          </a:prstGeom>
          <a:noFill/>
          <a:ln w="0">
            <a:noFill/>
          </a:ln>
        </p:spPr>
        <p:txBody>
          <a:bodyPr wrap="none" lIns="0" tIns="0" rIns="0" bIns="0" anchor="t">
            <a:spAutoFit/>
          </a:bodyPr>
          <a:lstStyle/>
          <a:p>
            <a:r>
              <a:rPr lang="en-US" sz="900" b="0" u="none" strike="noStrike">
                <a:solidFill>
                  <a:srgbClr val="E0E0E0"/>
                </a:solidFill>
                <a:effectLst/>
                <a:uFillTx/>
                <a:latin typeface="Courier New"/>
                <a:ea typeface="Courier New"/>
              </a:rPr>
              <a:t>def connect_imap_server():</a:t>
            </a:r>
            <a:endParaRPr lang="en-US" sz="900" b="0" u="none" strike="noStrike">
              <a:solidFill>
                <a:srgbClr val="000000"/>
              </a:solidFill>
              <a:effectLst/>
              <a:uFillTx/>
              <a:latin typeface="Times New Roman"/>
            </a:endParaRPr>
          </a:p>
        </p:txBody>
      </p:sp>
      <p:sp>
        <p:nvSpPr>
          <p:cNvPr id="522" name="任意多边形: 形状 521"/>
          <p:cNvSpPr/>
          <p:nvPr/>
        </p:nvSpPr>
        <p:spPr>
          <a:xfrm>
            <a:off x="5348160" y="2481840"/>
            <a:ext cx="4947480" cy="3067200"/>
          </a:xfrm>
          <a:custGeom>
            <a:avLst/>
            <a:gdLst/>
            <a:ahLst/>
            <a:cxnLst/>
            <a:rect l="0" t="0" r="r" b="b"/>
            <a:pathLst>
              <a:path w="13743" h="8520">
                <a:moveTo>
                  <a:pt x="0" y="8334"/>
                </a:moveTo>
                <a:lnTo>
                  <a:pt x="0" y="185"/>
                </a:lnTo>
                <a:cubicBezTo>
                  <a:pt x="0" y="173"/>
                  <a:pt x="1" y="161"/>
                  <a:pt x="3" y="149"/>
                </a:cubicBezTo>
                <a:cubicBezTo>
                  <a:pt x="6" y="137"/>
                  <a:pt x="9" y="126"/>
                  <a:pt x="14" y="114"/>
                </a:cubicBezTo>
                <a:cubicBezTo>
                  <a:pt x="19" y="103"/>
                  <a:pt x="24" y="92"/>
                  <a:pt x="31" y="82"/>
                </a:cubicBezTo>
                <a:cubicBezTo>
                  <a:pt x="38" y="72"/>
                  <a:pt x="46" y="63"/>
                  <a:pt x="54" y="54"/>
                </a:cubicBezTo>
                <a:cubicBezTo>
                  <a:pt x="63" y="46"/>
                  <a:pt x="72" y="38"/>
                  <a:pt x="82" y="31"/>
                </a:cubicBezTo>
                <a:cubicBezTo>
                  <a:pt x="93" y="24"/>
                  <a:pt x="103" y="19"/>
                  <a:pt x="114" y="14"/>
                </a:cubicBezTo>
                <a:cubicBezTo>
                  <a:pt x="126" y="9"/>
                  <a:pt x="137" y="6"/>
                  <a:pt x="149" y="3"/>
                </a:cubicBezTo>
                <a:cubicBezTo>
                  <a:pt x="161" y="1"/>
                  <a:pt x="173" y="0"/>
                  <a:pt x="186" y="0"/>
                </a:cubicBezTo>
                <a:lnTo>
                  <a:pt x="13557" y="0"/>
                </a:lnTo>
                <a:cubicBezTo>
                  <a:pt x="13569" y="0"/>
                  <a:pt x="13582" y="1"/>
                  <a:pt x="13594" y="3"/>
                </a:cubicBezTo>
                <a:cubicBezTo>
                  <a:pt x="13605" y="6"/>
                  <a:pt x="13617" y="9"/>
                  <a:pt x="13628" y="14"/>
                </a:cubicBezTo>
                <a:cubicBezTo>
                  <a:pt x="13640" y="19"/>
                  <a:pt x="13650" y="24"/>
                  <a:pt x="13660" y="31"/>
                </a:cubicBezTo>
                <a:cubicBezTo>
                  <a:pt x="13671" y="38"/>
                  <a:pt x="13680" y="46"/>
                  <a:pt x="13689" y="54"/>
                </a:cubicBezTo>
                <a:cubicBezTo>
                  <a:pt x="13697" y="63"/>
                  <a:pt x="13705" y="72"/>
                  <a:pt x="13712" y="82"/>
                </a:cubicBezTo>
                <a:cubicBezTo>
                  <a:pt x="13718" y="92"/>
                  <a:pt x="13724" y="103"/>
                  <a:pt x="13729" y="114"/>
                </a:cubicBezTo>
                <a:cubicBezTo>
                  <a:pt x="13734" y="126"/>
                  <a:pt x="13737" y="137"/>
                  <a:pt x="13739" y="149"/>
                </a:cubicBezTo>
                <a:cubicBezTo>
                  <a:pt x="13742" y="161"/>
                  <a:pt x="13743" y="173"/>
                  <a:pt x="13743" y="185"/>
                </a:cubicBezTo>
                <a:lnTo>
                  <a:pt x="13743" y="8334"/>
                </a:lnTo>
                <a:cubicBezTo>
                  <a:pt x="13743" y="8346"/>
                  <a:pt x="13742" y="8359"/>
                  <a:pt x="13739" y="8370"/>
                </a:cubicBezTo>
                <a:cubicBezTo>
                  <a:pt x="13737" y="8382"/>
                  <a:pt x="13734" y="8394"/>
                  <a:pt x="13729" y="8405"/>
                </a:cubicBezTo>
                <a:cubicBezTo>
                  <a:pt x="13724" y="8417"/>
                  <a:pt x="13718" y="8427"/>
                  <a:pt x="13712" y="8437"/>
                </a:cubicBezTo>
                <a:cubicBezTo>
                  <a:pt x="13705" y="8448"/>
                  <a:pt x="13697" y="8457"/>
                  <a:pt x="13689" y="8466"/>
                </a:cubicBezTo>
                <a:cubicBezTo>
                  <a:pt x="13680" y="8474"/>
                  <a:pt x="13671" y="8482"/>
                  <a:pt x="13660" y="8489"/>
                </a:cubicBezTo>
                <a:cubicBezTo>
                  <a:pt x="13650" y="8495"/>
                  <a:pt x="13640" y="8501"/>
                  <a:pt x="13628" y="8506"/>
                </a:cubicBezTo>
                <a:cubicBezTo>
                  <a:pt x="13617" y="8510"/>
                  <a:pt x="13605" y="8514"/>
                  <a:pt x="13594" y="8516"/>
                </a:cubicBezTo>
                <a:cubicBezTo>
                  <a:pt x="13582" y="8519"/>
                  <a:pt x="13569" y="8520"/>
                  <a:pt x="13557" y="8520"/>
                </a:cubicBezTo>
                <a:lnTo>
                  <a:pt x="186" y="8520"/>
                </a:lnTo>
                <a:cubicBezTo>
                  <a:pt x="173" y="8520"/>
                  <a:pt x="161" y="8519"/>
                  <a:pt x="149" y="8516"/>
                </a:cubicBezTo>
                <a:cubicBezTo>
                  <a:pt x="137" y="8514"/>
                  <a:pt x="126" y="8510"/>
                  <a:pt x="114" y="8506"/>
                </a:cubicBezTo>
                <a:cubicBezTo>
                  <a:pt x="103" y="8501"/>
                  <a:pt x="93" y="8495"/>
                  <a:pt x="82" y="8489"/>
                </a:cubicBezTo>
                <a:cubicBezTo>
                  <a:pt x="72" y="8482"/>
                  <a:pt x="63" y="8474"/>
                  <a:pt x="54" y="8466"/>
                </a:cubicBezTo>
                <a:cubicBezTo>
                  <a:pt x="46" y="8457"/>
                  <a:pt x="38" y="8448"/>
                  <a:pt x="31" y="8437"/>
                </a:cubicBezTo>
                <a:cubicBezTo>
                  <a:pt x="24" y="8427"/>
                  <a:pt x="19" y="8417"/>
                  <a:pt x="14" y="8405"/>
                </a:cubicBezTo>
                <a:cubicBezTo>
                  <a:pt x="9" y="8394"/>
                  <a:pt x="6" y="8382"/>
                  <a:pt x="3" y="8370"/>
                </a:cubicBezTo>
                <a:cubicBezTo>
                  <a:pt x="1" y="8359"/>
                  <a:pt x="0" y="8346"/>
                  <a:pt x="0" y="8334"/>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23" name="任意多边形: 形状 522"/>
          <p:cNvSpPr/>
          <p:nvPr/>
        </p:nvSpPr>
        <p:spPr>
          <a:xfrm>
            <a:off x="5515200" y="4286880"/>
            <a:ext cx="4613400" cy="1069920"/>
          </a:xfrm>
          <a:custGeom>
            <a:avLst/>
            <a:gdLst/>
            <a:ahLst/>
            <a:cxnLst/>
            <a:rect l="0" t="0" r="r" b="b"/>
            <a:pathLst>
              <a:path w="12815" h="2972">
                <a:moveTo>
                  <a:pt x="0" y="2879"/>
                </a:moveTo>
                <a:lnTo>
                  <a:pt x="0" y="93"/>
                </a:lnTo>
                <a:cubicBezTo>
                  <a:pt x="0" y="67"/>
                  <a:pt x="9" y="45"/>
                  <a:pt x="27" y="27"/>
                </a:cubicBezTo>
                <a:cubicBezTo>
                  <a:pt x="45" y="9"/>
                  <a:pt x="67" y="0"/>
                  <a:pt x="93" y="0"/>
                </a:cubicBezTo>
                <a:lnTo>
                  <a:pt x="12722" y="0"/>
                </a:lnTo>
                <a:cubicBezTo>
                  <a:pt x="12748" y="0"/>
                  <a:pt x="12769" y="9"/>
                  <a:pt x="12788" y="27"/>
                </a:cubicBezTo>
                <a:cubicBezTo>
                  <a:pt x="12806" y="45"/>
                  <a:pt x="12815" y="67"/>
                  <a:pt x="12815" y="93"/>
                </a:cubicBezTo>
                <a:lnTo>
                  <a:pt x="12815" y="2879"/>
                </a:lnTo>
                <a:cubicBezTo>
                  <a:pt x="12815" y="2905"/>
                  <a:pt x="12806" y="2927"/>
                  <a:pt x="12788" y="2945"/>
                </a:cubicBezTo>
                <a:cubicBezTo>
                  <a:pt x="12769" y="2963"/>
                  <a:pt x="12748" y="2972"/>
                  <a:pt x="12722" y="2972"/>
                </a:cubicBezTo>
                <a:lnTo>
                  <a:pt x="93" y="2972"/>
                </a:lnTo>
                <a:cubicBezTo>
                  <a:pt x="67" y="2972"/>
                  <a:pt x="45" y="2963"/>
                  <a:pt x="27" y="2945"/>
                </a:cubicBezTo>
                <a:cubicBezTo>
                  <a:pt x="9" y="2927"/>
                  <a:pt x="0" y="2905"/>
                  <a:pt x="0" y="2879"/>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24" name="图片 523"/>
          <p:cNvPicPr/>
          <p:nvPr/>
        </p:nvPicPr>
        <p:blipFill>
          <a:blip r:embed="rId5"/>
          <a:stretch/>
        </p:blipFill>
        <p:spPr>
          <a:xfrm>
            <a:off x="5515560" y="2657520"/>
            <a:ext cx="250200" cy="250200"/>
          </a:xfrm>
          <a:prstGeom prst="rect">
            <a:avLst/>
          </a:prstGeom>
          <a:noFill/>
          <a:ln w="0">
            <a:noFill/>
          </a:ln>
        </p:spPr>
      </p:pic>
      <p:sp>
        <p:nvSpPr>
          <p:cNvPr id="525" name="文本框 524"/>
          <p:cNvSpPr txBox="1"/>
          <p:nvPr/>
        </p:nvSpPr>
        <p:spPr>
          <a:xfrm>
            <a:off x="635040" y="5220360"/>
            <a:ext cx="3155760" cy="129960"/>
          </a:xfrm>
          <a:prstGeom prst="rect">
            <a:avLst/>
          </a:prstGeom>
          <a:noFill/>
          <a:ln w="0">
            <a:noFill/>
          </a:ln>
        </p:spPr>
        <p:txBody>
          <a:bodyPr wrap="none" lIns="0" tIns="0" rIns="0" bIns="0" anchor="t">
            <a:spAutoFit/>
          </a:bodyPr>
          <a:lstStyle/>
          <a:p>
            <a:r>
              <a:rPr lang="en-US" sz="900" b="0" u="none" strike="noStrike">
                <a:solidFill>
                  <a:srgbClr val="E0E0E0"/>
                </a:solidFill>
                <a:effectLst/>
                <a:uFillTx/>
                <a:latin typeface="Courier New"/>
                <a:ea typeface="Courier New"/>
              </a:rPr>
              <a:t>    mail = imaplib.IMAP4_SSL("imap.gmail.com")</a:t>
            </a:r>
            <a:endParaRPr lang="en-US" sz="900" b="0" u="none" strike="noStrike">
              <a:solidFill>
                <a:srgbClr val="000000"/>
              </a:solidFill>
              <a:effectLst/>
              <a:uFillTx/>
              <a:latin typeface="Times New Roman"/>
            </a:endParaRPr>
          </a:p>
        </p:txBody>
      </p:sp>
      <p:sp>
        <p:nvSpPr>
          <p:cNvPr id="526" name="文本框 525"/>
          <p:cNvSpPr txBox="1"/>
          <p:nvPr/>
        </p:nvSpPr>
        <p:spPr>
          <a:xfrm>
            <a:off x="5866560" y="2663640"/>
            <a:ext cx="6303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SMTP</a:t>
            </a:r>
            <a:endParaRPr lang="en-US" sz="1580" b="0" u="none" strike="noStrike">
              <a:solidFill>
                <a:srgbClr val="000000"/>
              </a:solidFill>
              <a:effectLst/>
              <a:uFillTx/>
              <a:latin typeface="Times New Roman"/>
            </a:endParaRPr>
          </a:p>
        </p:txBody>
      </p:sp>
      <p:pic>
        <p:nvPicPr>
          <p:cNvPr id="527" name="图片 526"/>
          <p:cNvPicPr/>
          <p:nvPr/>
        </p:nvPicPr>
        <p:blipFill>
          <a:blip r:embed="rId4"/>
          <a:stretch/>
        </p:blipFill>
        <p:spPr>
          <a:xfrm>
            <a:off x="5515560" y="3083760"/>
            <a:ext cx="133200" cy="166680"/>
          </a:xfrm>
          <a:prstGeom prst="rect">
            <a:avLst/>
          </a:prstGeom>
          <a:noFill/>
          <a:ln w="0">
            <a:noFill/>
          </a:ln>
        </p:spPr>
      </p:pic>
      <p:sp>
        <p:nvSpPr>
          <p:cNvPr id="528" name="文本框 527"/>
          <p:cNvSpPr txBox="1"/>
          <p:nvPr/>
        </p:nvSpPr>
        <p:spPr>
          <a:xfrm>
            <a:off x="6494400" y="2656440"/>
            <a:ext cx="80532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协议集成</a:t>
            </a:r>
            <a:endParaRPr lang="en-US" sz="1580" b="0" u="none" strike="noStrike">
              <a:solidFill>
                <a:srgbClr val="000000"/>
              </a:solidFill>
              <a:effectLst/>
              <a:uFillTx/>
              <a:latin typeface="Times New Roman"/>
            </a:endParaRPr>
          </a:p>
        </p:txBody>
      </p:sp>
      <p:pic>
        <p:nvPicPr>
          <p:cNvPr id="529" name="图片 528"/>
          <p:cNvPicPr/>
          <p:nvPr/>
        </p:nvPicPr>
        <p:blipFill>
          <a:blip r:embed="rId4"/>
          <a:stretch/>
        </p:blipFill>
        <p:spPr>
          <a:xfrm>
            <a:off x="5515560" y="3384360"/>
            <a:ext cx="133200" cy="166680"/>
          </a:xfrm>
          <a:prstGeom prst="rect">
            <a:avLst/>
          </a:prstGeom>
          <a:noFill/>
          <a:ln w="0">
            <a:noFill/>
          </a:ln>
        </p:spPr>
      </p:pic>
      <p:sp>
        <p:nvSpPr>
          <p:cNvPr id="530" name="文本框 529"/>
          <p:cNvSpPr txBox="1"/>
          <p:nvPr/>
        </p:nvSpPr>
        <p:spPr>
          <a:xfrm>
            <a:off x="5716080" y="3063600"/>
            <a:ext cx="14760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用于发送邮件和自动回复</a:t>
            </a:r>
            <a:endParaRPr lang="en-US" sz="1050" b="0" u="none" strike="noStrike">
              <a:solidFill>
                <a:srgbClr val="000000"/>
              </a:solidFill>
              <a:effectLst/>
              <a:uFillTx/>
              <a:latin typeface="Times New Roman"/>
            </a:endParaRPr>
          </a:p>
        </p:txBody>
      </p:sp>
      <p:sp>
        <p:nvSpPr>
          <p:cNvPr id="531" name="文本框 530"/>
          <p:cNvSpPr txBox="1"/>
          <p:nvPr/>
        </p:nvSpPr>
        <p:spPr>
          <a:xfrm>
            <a:off x="5716080" y="3364200"/>
            <a:ext cx="268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通过</a:t>
            </a:r>
            <a:endParaRPr lang="en-US" sz="1050" b="0" u="none" strike="noStrike">
              <a:solidFill>
                <a:srgbClr val="000000"/>
              </a:solidFill>
              <a:effectLst/>
              <a:uFillTx/>
              <a:latin typeface="Times New Roman"/>
            </a:endParaRPr>
          </a:p>
        </p:txBody>
      </p:sp>
      <p:sp>
        <p:nvSpPr>
          <p:cNvPr id="532" name="文本框 531"/>
          <p:cNvSpPr txBox="1"/>
          <p:nvPr/>
        </p:nvSpPr>
        <p:spPr>
          <a:xfrm>
            <a:off x="5983560" y="3368880"/>
            <a:ext cx="21276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API</a:t>
            </a:r>
            <a:endParaRPr lang="en-US" sz="1050" b="0" u="none" strike="noStrike">
              <a:solidFill>
                <a:srgbClr val="000000"/>
              </a:solidFill>
              <a:effectLst/>
              <a:uFillTx/>
              <a:latin typeface="Times New Roman"/>
            </a:endParaRPr>
          </a:p>
        </p:txBody>
      </p:sp>
      <p:pic>
        <p:nvPicPr>
          <p:cNvPr id="533" name="图片 532"/>
          <p:cNvPicPr/>
          <p:nvPr/>
        </p:nvPicPr>
        <p:blipFill>
          <a:blip r:embed="rId4"/>
          <a:stretch/>
        </p:blipFill>
        <p:spPr>
          <a:xfrm>
            <a:off x="5515560" y="3685320"/>
            <a:ext cx="133200" cy="166680"/>
          </a:xfrm>
          <a:prstGeom prst="rect">
            <a:avLst/>
          </a:prstGeom>
          <a:noFill/>
          <a:ln w="0">
            <a:noFill/>
          </a:ln>
        </p:spPr>
      </p:pic>
      <p:sp>
        <p:nvSpPr>
          <p:cNvPr id="534" name="文本框 533"/>
          <p:cNvSpPr txBox="1"/>
          <p:nvPr/>
        </p:nvSpPr>
        <p:spPr>
          <a:xfrm>
            <a:off x="6194880" y="3364200"/>
            <a:ext cx="2012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调用将自动生成的回复发送给用户</a:t>
            </a:r>
            <a:endParaRPr lang="en-US" sz="1050" b="0" u="none" strike="noStrike">
              <a:solidFill>
                <a:srgbClr val="000000"/>
              </a:solidFill>
              <a:effectLst/>
              <a:uFillTx/>
              <a:latin typeface="Times New Roman"/>
            </a:endParaRPr>
          </a:p>
        </p:txBody>
      </p:sp>
      <p:sp>
        <p:nvSpPr>
          <p:cNvPr id="535" name="文本框 534"/>
          <p:cNvSpPr txBox="1"/>
          <p:nvPr/>
        </p:nvSpPr>
        <p:spPr>
          <a:xfrm>
            <a:off x="5716080" y="3665160"/>
            <a:ext cx="268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支持</a:t>
            </a:r>
            <a:endParaRPr lang="en-US" sz="1050" b="0" u="none" strike="noStrike">
              <a:solidFill>
                <a:srgbClr val="000000"/>
              </a:solidFill>
              <a:effectLst/>
              <a:uFillTx/>
              <a:latin typeface="Times New Roman"/>
            </a:endParaRPr>
          </a:p>
        </p:txBody>
      </p:sp>
      <p:sp>
        <p:nvSpPr>
          <p:cNvPr id="536" name="文本框 535"/>
          <p:cNvSpPr txBox="1"/>
          <p:nvPr/>
        </p:nvSpPr>
        <p:spPr>
          <a:xfrm>
            <a:off x="5983560" y="3669840"/>
            <a:ext cx="37404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HTML</a:t>
            </a:r>
            <a:endParaRPr lang="en-US" sz="1050" b="0" u="none" strike="noStrike">
              <a:solidFill>
                <a:srgbClr val="000000"/>
              </a:solidFill>
              <a:effectLst/>
              <a:uFillTx/>
              <a:latin typeface="Times New Roman"/>
            </a:endParaRPr>
          </a:p>
        </p:txBody>
      </p:sp>
      <p:sp>
        <p:nvSpPr>
          <p:cNvPr id="537" name="文本框 536"/>
          <p:cNvSpPr txBox="1"/>
          <p:nvPr/>
        </p:nvSpPr>
        <p:spPr>
          <a:xfrm>
            <a:off x="6355440" y="366516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格式和附件发送</a:t>
            </a:r>
            <a:endParaRPr lang="en-US" sz="1050" b="0" u="none" strike="noStrike">
              <a:solidFill>
                <a:srgbClr val="000000"/>
              </a:solidFill>
              <a:effectLst/>
              <a:uFillTx/>
              <a:latin typeface="Times New Roman"/>
            </a:endParaRPr>
          </a:p>
        </p:txBody>
      </p:sp>
      <p:sp>
        <p:nvSpPr>
          <p:cNvPr id="538" name="文本框 537"/>
          <p:cNvSpPr txBox="1"/>
          <p:nvPr/>
        </p:nvSpPr>
        <p:spPr>
          <a:xfrm>
            <a:off x="5515560" y="4013640"/>
            <a:ext cx="473040" cy="175680"/>
          </a:xfrm>
          <a:prstGeom prst="rect">
            <a:avLst/>
          </a:prstGeom>
          <a:noFill/>
          <a:ln w="0">
            <a:noFill/>
          </a:ln>
        </p:spPr>
        <p:txBody>
          <a:bodyPr wrap="none" lIns="0" tIns="0" rIns="0" bIns="0" anchor="t">
            <a:spAutoFit/>
          </a:bodyPr>
          <a:lstStyle/>
          <a:p>
            <a:r>
              <a:rPr lang="en-US" sz="1180" b="1" u="none" strike="noStrike">
                <a:solidFill>
                  <a:srgbClr val="4DA6FF"/>
                </a:solidFill>
                <a:effectLst/>
                <a:uFillTx/>
                <a:latin typeface="DejaVuSans"/>
                <a:ea typeface="DejaVuSans"/>
              </a:rPr>
              <a:t>SMTP</a:t>
            </a:r>
            <a:endParaRPr lang="en-US" sz="1180" b="0" u="none" strike="noStrike">
              <a:solidFill>
                <a:srgbClr val="000000"/>
              </a:solidFill>
              <a:effectLst/>
              <a:uFillTx/>
              <a:latin typeface="Times New Roman"/>
            </a:endParaRPr>
          </a:p>
        </p:txBody>
      </p:sp>
      <p:sp>
        <p:nvSpPr>
          <p:cNvPr id="539" name="文本框 538"/>
          <p:cNvSpPr txBox="1"/>
          <p:nvPr/>
        </p:nvSpPr>
        <p:spPr>
          <a:xfrm>
            <a:off x="5986440" y="4008600"/>
            <a:ext cx="906120" cy="189360"/>
          </a:xfrm>
          <a:prstGeom prst="rect">
            <a:avLst/>
          </a:prstGeom>
          <a:noFill/>
          <a:ln w="0">
            <a:noFill/>
          </a:ln>
        </p:spPr>
        <p:txBody>
          <a:bodyPr wrap="none" lIns="0" tIns="0" rIns="0" bIns="0" anchor="t">
            <a:spAutoFit/>
          </a:bodyPr>
          <a:lstStyle/>
          <a:p>
            <a:r>
              <a:rPr lang="zh-CN" sz="1180" b="0" u="none" strike="noStrike">
                <a:solidFill>
                  <a:srgbClr val="4DA6FF"/>
                </a:solidFill>
                <a:effectLst/>
                <a:uFillTx/>
                <a:latin typeface="WenQuanYiZenHei"/>
                <a:ea typeface="WenQuanYiZenHei"/>
              </a:rPr>
              <a:t>实现代码示例</a:t>
            </a:r>
            <a:endParaRPr lang="en-US" sz="1180" b="0" u="none" strike="noStrike">
              <a:solidFill>
                <a:srgbClr val="000000"/>
              </a:solidFill>
              <a:effectLst/>
              <a:uFillTx/>
              <a:latin typeface="Times New Roman"/>
            </a:endParaRPr>
          </a:p>
        </p:txBody>
      </p:sp>
      <p:sp>
        <p:nvSpPr>
          <p:cNvPr id="540" name="文本框 539"/>
          <p:cNvSpPr txBox="1"/>
          <p:nvPr/>
        </p:nvSpPr>
        <p:spPr>
          <a:xfrm>
            <a:off x="6888960" y="4013640"/>
            <a:ext cx="150120" cy="175680"/>
          </a:xfrm>
          <a:prstGeom prst="rect">
            <a:avLst/>
          </a:prstGeom>
          <a:noFill/>
          <a:ln w="0">
            <a:noFill/>
          </a:ln>
        </p:spPr>
        <p:txBody>
          <a:bodyPr wrap="none" lIns="0" tIns="0" rIns="0" bIns="0" anchor="t">
            <a:spAutoFit/>
          </a:bodyPr>
          <a:lstStyle/>
          <a:p>
            <a:r>
              <a:rPr lang="en-US" sz="1180" b="1" u="none" strike="noStrike">
                <a:solidFill>
                  <a:srgbClr val="4DA6FF"/>
                </a:solidFill>
                <a:effectLst/>
                <a:uFillTx/>
                <a:latin typeface="DejaVuSans"/>
                <a:ea typeface="DejaVuSans"/>
              </a:rPr>
              <a:t>:</a:t>
            </a:r>
            <a:endParaRPr lang="en-US" sz="1180" b="0" u="none" strike="noStrike">
              <a:solidFill>
                <a:srgbClr val="000000"/>
              </a:solidFill>
              <a:effectLst/>
              <a:uFillTx/>
              <a:latin typeface="Times New Roman"/>
            </a:endParaRPr>
          </a:p>
        </p:txBody>
      </p:sp>
      <p:sp>
        <p:nvSpPr>
          <p:cNvPr id="541" name="文本框 540"/>
          <p:cNvSpPr txBox="1"/>
          <p:nvPr/>
        </p:nvSpPr>
        <p:spPr>
          <a:xfrm>
            <a:off x="5582160" y="4367880"/>
            <a:ext cx="960840" cy="129960"/>
          </a:xfrm>
          <a:prstGeom prst="rect">
            <a:avLst/>
          </a:prstGeom>
          <a:noFill/>
          <a:ln w="0">
            <a:noFill/>
          </a:ln>
        </p:spPr>
        <p:txBody>
          <a:bodyPr wrap="none" lIns="0" tIns="0" rIns="0" bIns="0" anchor="t">
            <a:spAutoFit/>
          </a:bodyPr>
          <a:lstStyle/>
          <a:p>
            <a:r>
              <a:rPr lang="en-US" sz="900" b="0" u="none" strike="noStrike">
                <a:solidFill>
                  <a:srgbClr val="E0E0E0"/>
                </a:solidFill>
                <a:effectLst/>
                <a:uFillTx/>
                <a:latin typeface="Courier New"/>
                <a:ea typeface="Courier New"/>
              </a:rPr>
              <a:t>import smtplib</a:t>
            </a:r>
            <a:endParaRPr lang="en-US" sz="900" b="0" u="none" strike="noStrike">
              <a:solidFill>
                <a:srgbClr val="000000"/>
              </a:solidFill>
              <a:effectLst/>
              <a:uFillTx/>
              <a:latin typeface="Times New Roman"/>
            </a:endParaRPr>
          </a:p>
        </p:txBody>
      </p:sp>
      <p:sp>
        <p:nvSpPr>
          <p:cNvPr id="542" name="文本框 541"/>
          <p:cNvSpPr txBox="1"/>
          <p:nvPr/>
        </p:nvSpPr>
        <p:spPr>
          <a:xfrm>
            <a:off x="5582160" y="4534920"/>
            <a:ext cx="2469960" cy="129960"/>
          </a:xfrm>
          <a:prstGeom prst="rect">
            <a:avLst/>
          </a:prstGeom>
          <a:noFill/>
          <a:ln w="0">
            <a:noFill/>
          </a:ln>
        </p:spPr>
        <p:txBody>
          <a:bodyPr wrap="none" lIns="0" tIns="0" rIns="0" bIns="0" anchor="t">
            <a:spAutoFit/>
          </a:bodyPr>
          <a:lstStyle/>
          <a:p>
            <a:r>
              <a:rPr lang="en-US" sz="900" b="0" u="none" strike="noStrike">
                <a:solidFill>
                  <a:srgbClr val="E0E0E0"/>
                </a:solidFill>
                <a:effectLst/>
                <a:uFillTx/>
                <a:latin typeface="Courier New"/>
                <a:ea typeface="Courier New"/>
              </a:rPr>
              <a:t>from email.mime.text import MIMEText</a:t>
            </a:r>
            <a:endParaRPr lang="en-US" sz="900" b="0" u="none" strike="noStrike">
              <a:solidFill>
                <a:srgbClr val="000000"/>
              </a:solidFill>
              <a:effectLst/>
              <a:uFillTx/>
              <a:latin typeface="Times New Roman"/>
            </a:endParaRPr>
          </a:p>
        </p:txBody>
      </p:sp>
      <p:sp>
        <p:nvSpPr>
          <p:cNvPr id="543" name="文本框 542"/>
          <p:cNvSpPr txBox="1"/>
          <p:nvPr/>
        </p:nvSpPr>
        <p:spPr>
          <a:xfrm>
            <a:off x="5582160" y="4877640"/>
            <a:ext cx="3018600" cy="129960"/>
          </a:xfrm>
          <a:prstGeom prst="rect">
            <a:avLst/>
          </a:prstGeom>
          <a:noFill/>
          <a:ln w="0">
            <a:noFill/>
          </a:ln>
        </p:spPr>
        <p:txBody>
          <a:bodyPr wrap="none" lIns="0" tIns="0" rIns="0" bIns="0" anchor="t">
            <a:spAutoFit/>
          </a:bodyPr>
          <a:lstStyle/>
          <a:p>
            <a:r>
              <a:rPr lang="en-US" sz="900" b="0" u="none" strike="noStrike">
                <a:solidFill>
                  <a:srgbClr val="E0E0E0"/>
                </a:solidFill>
                <a:effectLst/>
                <a:uFillTx/>
                <a:latin typeface="Courier New"/>
                <a:ea typeface="Courier New"/>
              </a:rPr>
              <a:t>def send_email(subject, content, recipient):</a:t>
            </a:r>
            <a:endParaRPr lang="en-US" sz="900" b="0" u="none" strike="noStrike">
              <a:solidFill>
                <a:srgbClr val="000000"/>
              </a:solidFill>
              <a:effectLst/>
              <a:uFillTx/>
              <a:latin typeface="Times New Roman"/>
            </a:endParaRPr>
          </a:p>
        </p:txBody>
      </p:sp>
      <p:sp>
        <p:nvSpPr>
          <p:cNvPr id="544" name="文本框 543"/>
          <p:cNvSpPr txBox="1"/>
          <p:nvPr/>
        </p:nvSpPr>
        <p:spPr>
          <a:xfrm>
            <a:off x="5582160" y="5044680"/>
            <a:ext cx="3087360" cy="129960"/>
          </a:xfrm>
          <a:prstGeom prst="rect">
            <a:avLst/>
          </a:prstGeom>
          <a:noFill/>
          <a:ln w="0">
            <a:noFill/>
          </a:ln>
        </p:spPr>
        <p:txBody>
          <a:bodyPr wrap="none" lIns="0" tIns="0" rIns="0" bIns="0" anchor="t">
            <a:spAutoFit/>
          </a:bodyPr>
          <a:lstStyle/>
          <a:p>
            <a:r>
              <a:rPr lang="en-US" sz="900" b="0" u="none" strike="noStrike">
                <a:solidFill>
                  <a:srgbClr val="E0E0E0"/>
                </a:solidFill>
                <a:effectLst/>
                <a:uFillTx/>
                <a:latin typeface="Courier New"/>
                <a:ea typeface="Courier New"/>
              </a:rPr>
              <a:t>    msg = MIMEText(content, "plain", "utf-8")</a:t>
            </a:r>
            <a:endParaRPr lang="en-US" sz="900" b="0" u="none" strike="noStrike">
              <a:solidFill>
                <a:srgbClr val="000000"/>
              </a:solidFill>
              <a:effectLst/>
              <a:uFillTx/>
              <a:latin typeface="Times New Roman"/>
            </a:endParaRPr>
          </a:p>
        </p:txBody>
      </p:sp>
      <p:sp>
        <p:nvSpPr>
          <p:cNvPr id="545" name="文本框 544"/>
          <p:cNvSpPr txBox="1"/>
          <p:nvPr/>
        </p:nvSpPr>
        <p:spPr>
          <a:xfrm>
            <a:off x="5582160" y="5220360"/>
            <a:ext cx="1921320" cy="129960"/>
          </a:xfrm>
          <a:prstGeom prst="rect">
            <a:avLst/>
          </a:prstGeom>
          <a:noFill/>
          <a:ln w="0">
            <a:noFill/>
          </a:ln>
        </p:spPr>
        <p:txBody>
          <a:bodyPr wrap="none" lIns="0" tIns="0" rIns="0" bIns="0" anchor="t">
            <a:spAutoFit/>
          </a:bodyPr>
          <a:lstStyle/>
          <a:p>
            <a:r>
              <a:rPr lang="en-US" sz="900" b="0" u="none" strike="noStrike">
                <a:solidFill>
                  <a:srgbClr val="E0E0E0"/>
                </a:solidFill>
                <a:effectLst/>
                <a:uFillTx/>
                <a:latin typeface="Courier New"/>
                <a:ea typeface="Courier New"/>
              </a:rPr>
              <a:t>    msg["Subject"] = subject</a:t>
            </a:r>
            <a:endParaRPr lang="en-US" sz="900" b="0" u="none" strike="noStrike">
              <a:solidFill>
                <a:srgbClr val="000000"/>
              </a:solidFill>
              <a:effectLst/>
              <a:uFillTx/>
              <a:latin typeface="Times New Roman"/>
            </a:endParaRPr>
          </a:p>
        </p:txBody>
      </p:sp>
      <p:sp>
        <p:nvSpPr>
          <p:cNvPr id="546" name="任意多边形: 形状 545"/>
          <p:cNvSpPr/>
          <p:nvPr/>
        </p:nvSpPr>
        <p:spPr>
          <a:xfrm>
            <a:off x="417600" y="6083640"/>
            <a:ext cx="3150720" cy="601920"/>
          </a:xfrm>
          <a:custGeom>
            <a:avLst/>
            <a:gdLst/>
            <a:ahLst/>
            <a:cxnLst/>
            <a:rect l="0" t="0" r="r" b="b"/>
            <a:pathLst>
              <a:path w="8752" h="1672">
                <a:moveTo>
                  <a:pt x="0" y="1579"/>
                </a:moveTo>
                <a:lnTo>
                  <a:pt x="0" y="92"/>
                </a:lnTo>
                <a:cubicBezTo>
                  <a:pt x="0" y="80"/>
                  <a:pt x="1" y="68"/>
                  <a:pt x="4" y="57"/>
                </a:cubicBezTo>
                <a:cubicBezTo>
                  <a:pt x="6" y="46"/>
                  <a:pt x="9" y="36"/>
                  <a:pt x="14" y="27"/>
                </a:cubicBezTo>
                <a:cubicBezTo>
                  <a:pt x="18" y="18"/>
                  <a:pt x="23" y="11"/>
                  <a:pt x="29" y="7"/>
                </a:cubicBezTo>
                <a:cubicBezTo>
                  <a:pt x="35" y="2"/>
                  <a:pt x="40" y="0"/>
                  <a:pt x="47" y="0"/>
                </a:cubicBezTo>
                <a:lnTo>
                  <a:pt x="8660" y="0"/>
                </a:lnTo>
                <a:cubicBezTo>
                  <a:pt x="8672" y="0"/>
                  <a:pt x="8684" y="2"/>
                  <a:pt x="8695" y="7"/>
                </a:cubicBezTo>
                <a:cubicBezTo>
                  <a:pt x="8707" y="11"/>
                  <a:pt x="8717" y="18"/>
                  <a:pt x="8725" y="27"/>
                </a:cubicBezTo>
                <a:cubicBezTo>
                  <a:pt x="8734" y="36"/>
                  <a:pt x="8741" y="46"/>
                  <a:pt x="8745" y="57"/>
                </a:cubicBezTo>
                <a:cubicBezTo>
                  <a:pt x="8750" y="68"/>
                  <a:pt x="8752" y="80"/>
                  <a:pt x="8752" y="92"/>
                </a:cubicBezTo>
                <a:lnTo>
                  <a:pt x="8752" y="1579"/>
                </a:lnTo>
                <a:cubicBezTo>
                  <a:pt x="8752" y="1591"/>
                  <a:pt x="8750" y="1603"/>
                  <a:pt x="8745" y="1615"/>
                </a:cubicBezTo>
                <a:cubicBezTo>
                  <a:pt x="8741" y="1626"/>
                  <a:pt x="8734" y="1636"/>
                  <a:pt x="8725" y="1645"/>
                </a:cubicBezTo>
                <a:cubicBezTo>
                  <a:pt x="8717" y="1653"/>
                  <a:pt x="8707" y="1660"/>
                  <a:pt x="8695" y="1665"/>
                </a:cubicBezTo>
                <a:cubicBezTo>
                  <a:pt x="8684" y="1670"/>
                  <a:pt x="8672" y="1672"/>
                  <a:pt x="8660" y="1672"/>
                </a:cubicBezTo>
                <a:lnTo>
                  <a:pt x="47" y="1672"/>
                </a:lnTo>
                <a:cubicBezTo>
                  <a:pt x="40" y="1672"/>
                  <a:pt x="35" y="1670"/>
                  <a:pt x="29" y="1665"/>
                </a:cubicBezTo>
                <a:cubicBezTo>
                  <a:pt x="23" y="1660"/>
                  <a:pt x="18" y="1653"/>
                  <a:pt x="14" y="1645"/>
                </a:cubicBezTo>
                <a:cubicBezTo>
                  <a:pt x="9" y="1636"/>
                  <a:pt x="6" y="1626"/>
                  <a:pt x="4" y="1615"/>
                </a:cubicBezTo>
                <a:cubicBezTo>
                  <a:pt x="1" y="1603"/>
                  <a:pt x="0" y="1591"/>
                  <a:pt x="0" y="1579"/>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47" name="任意多边形: 形状 546"/>
          <p:cNvSpPr/>
          <p:nvPr/>
        </p:nvSpPr>
        <p:spPr>
          <a:xfrm>
            <a:off x="401040" y="6083640"/>
            <a:ext cx="33840" cy="601920"/>
          </a:xfrm>
          <a:custGeom>
            <a:avLst/>
            <a:gdLst/>
            <a:ahLst/>
            <a:cxnLst/>
            <a:rect l="0" t="0" r="r" b="b"/>
            <a:pathLst>
              <a:path w="94" h="1672">
                <a:moveTo>
                  <a:pt x="0" y="0"/>
                </a:moveTo>
                <a:lnTo>
                  <a:pt x="94" y="0"/>
                </a:lnTo>
                <a:lnTo>
                  <a:pt x="94" y="1672"/>
                </a:lnTo>
                <a:lnTo>
                  <a:pt x="0" y="1672"/>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48" name="图片 547"/>
          <p:cNvPicPr/>
          <p:nvPr/>
        </p:nvPicPr>
        <p:blipFill>
          <a:blip r:embed="rId6"/>
          <a:stretch/>
        </p:blipFill>
        <p:spPr>
          <a:xfrm>
            <a:off x="534960" y="6200640"/>
            <a:ext cx="166680" cy="166680"/>
          </a:xfrm>
          <a:prstGeom prst="rect">
            <a:avLst/>
          </a:prstGeom>
          <a:noFill/>
          <a:ln w="0">
            <a:noFill/>
          </a:ln>
        </p:spPr>
      </p:pic>
      <p:sp>
        <p:nvSpPr>
          <p:cNvPr id="549" name="文本框 548"/>
          <p:cNvSpPr txBox="1"/>
          <p:nvPr/>
        </p:nvSpPr>
        <p:spPr>
          <a:xfrm>
            <a:off x="401040" y="5763960"/>
            <a:ext cx="1844640" cy="212400"/>
          </a:xfrm>
          <a:prstGeom prst="rect">
            <a:avLst/>
          </a:prstGeom>
          <a:noFill/>
          <a:ln w="0">
            <a:noFill/>
          </a:ln>
        </p:spPr>
        <p:txBody>
          <a:bodyPr wrap="none" lIns="0" tIns="0" rIns="0" bIns="0" anchor="t">
            <a:spAutoFit/>
          </a:bodyPr>
          <a:lstStyle/>
          <a:p>
            <a:r>
              <a:rPr lang="zh-CN" sz="1320" b="0" u="none" strike="noStrike">
                <a:solidFill>
                  <a:srgbClr val="4DA6FF"/>
                </a:solidFill>
                <a:effectLst/>
                <a:uFillTx/>
                <a:latin typeface="WenQuanYiZenHei"/>
                <a:ea typeface="WenQuanYiZenHei"/>
              </a:rPr>
              <a:t>集成中的挑战与解决方案</a:t>
            </a:r>
            <a:endParaRPr lang="en-US" sz="1320" b="0" u="none" strike="noStrike">
              <a:solidFill>
                <a:srgbClr val="000000"/>
              </a:solidFill>
              <a:effectLst/>
              <a:uFillTx/>
              <a:latin typeface="Times New Roman"/>
            </a:endParaRPr>
          </a:p>
        </p:txBody>
      </p:sp>
      <p:sp>
        <p:nvSpPr>
          <p:cNvPr id="550" name="文本框 549"/>
          <p:cNvSpPr txBox="1"/>
          <p:nvPr/>
        </p:nvSpPr>
        <p:spPr>
          <a:xfrm>
            <a:off x="768960" y="619740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连接失败与超时</a:t>
            </a:r>
            <a:endParaRPr lang="en-US" sz="1050" b="0" u="none" strike="noStrike">
              <a:solidFill>
                <a:srgbClr val="000000"/>
              </a:solidFill>
              <a:effectLst/>
              <a:uFillTx/>
              <a:latin typeface="Times New Roman"/>
            </a:endParaRPr>
          </a:p>
        </p:txBody>
      </p:sp>
      <p:sp>
        <p:nvSpPr>
          <p:cNvPr id="551" name="任意多边形: 形状 550"/>
          <p:cNvSpPr/>
          <p:nvPr/>
        </p:nvSpPr>
        <p:spPr>
          <a:xfrm>
            <a:off x="3852360" y="6083640"/>
            <a:ext cx="3142440" cy="601920"/>
          </a:xfrm>
          <a:custGeom>
            <a:avLst/>
            <a:gdLst/>
            <a:ahLst/>
            <a:cxnLst/>
            <a:rect l="0" t="0" r="r" b="b"/>
            <a:pathLst>
              <a:path w="8729" h="1672">
                <a:moveTo>
                  <a:pt x="0" y="1579"/>
                </a:moveTo>
                <a:lnTo>
                  <a:pt x="0" y="92"/>
                </a:lnTo>
                <a:cubicBezTo>
                  <a:pt x="0" y="80"/>
                  <a:pt x="1" y="68"/>
                  <a:pt x="3" y="57"/>
                </a:cubicBezTo>
                <a:cubicBezTo>
                  <a:pt x="6" y="46"/>
                  <a:pt x="9" y="36"/>
                  <a:pt x="13" y="27"/>
                </a:cubicBezTo>
                <a:cubicBezTo>
                  <a:pt x="18" y="18"/>
                  <a:pt x="23" y="11"/>
                  <a:pt x="28" y="7"/>
                </a:cubicBezTo>
                <a:cubicBezTo>
                  <a:pt x="34" y="2"/>
                  <a:pt x="40" y="0"/>
                  <a:pt x="46" y="0"/>
                </a:cubicBezTo>
                <a:lnTo>
                  <a:pt x="8636" y="0"/>
                </a:lnTo>
                <a:cubicBezTo>
                  <a:pt x="8648" y="0"/>
                  <a:pt x="8660" y="2"/>
                  <a:pt x="8672" y="7"/>
                </a:cubicBezTo>
                <a:cubicBezTo>
                  <a:pt x="8683" y="11"/>
                  <a:pt x="8693" y="18"/>
                  <a:pt x="8702" y="27"/>
                </a:cubicBezTo>
                <a:cubicBezTo>
                  <a:pt x="8710" y="36"/>
                  <a:pt x="8717" y="46"/>
                  <a:pt x="8722" y="57"/>
                </a:cubicBezTo>
                <a:cubicBezTo>
                  <a:pt x="8726" y="68"/>
                  <a:pt x="8729" y="80"/>
                  <a:pt x="8729" y="92"/>
                </a:cubicBezTo>
                <a:lnTo>
                  <a:pt x="8729" y="1579"/>
                </a:lnTo>
                <a:cubicBezTo>
                  <a:pt x="8729" y="1591"/>
                  <a:pt x="8726" y="1603"/>
                  <a:pt x="8722" y="1615"/>
                </a:cubicBezTo>
                <a:cubicBezTo>
                  <a:pt x="8717" y="1626"/>
                  <a:pt x="8710" y="1636"/>
                  <a:pt x="8702" y="1645"/>
                </a:cubicBezTo>
                <a:cubicBezTo>
                  <a:pt x="8693" y="1653"/>
                  <a:pt x="8683" y="1660"/>
                  <a:pt x="8672" y="1665"/>
                </a:cubicBezTo>
                <a:cubicBezTo>
                  <a:pt x="8660" y="1670"/>
                  <a:pt x="8648" y="1672"/>
                  <a:pt x="8636" y="1672"/>
                </a:cubicBezTo>
                <a:lnTo>
                  <a:pt x="46" y="1672"/>
                </a:lnTo>
                <a:cubicBezTo>
                  <a:pt x="40" y="1672"/>
                  <a:pt x="34" y="1670"/>
                  <a:pt x="28" y="1665"/>
                </a:cubicBezTo>
                <a:cubicBezTo>
                  <a:pt x="23" y="1660"/>
                  <a:pt x="18" y="1653"/>
                  <a:pt x="13" y="1645"/>
                </a:cubicBezTo>
                <a:cubicBezTo>
                  <a:pt x="9" y="1636"/>
                  <a:pt x="6" y="1626"/>
                  <a:pt x="3" y="1615"/>
                </a:cubicBezTo>
                <a:cubicBezTo>
                  <a:pt x="1" y="1603"/>
                  <a:pt x="0" y="1591"/>
                  <a:pt x="0" y="1579"/>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2" name="任意多边形: 形状 551"/>
          <p:cNvSpPr/>
          <p:nvPr/>
        </p:nvSpPr>
        <p:spPr>
          <a:xfrm>
            <a:off x="3835440" y="6083640"/>
            <a:ext cx="33840" cy="601920"/>
          </a:xfrm>
          <a:custGeom>
            <a:avLst/>
            <a:gdLst/>
            <a:ahLst/>
            <a:cxnLst/>
            <a:rect l="0" t="0" r="r" b="b"/>
            <a:pathLst>
              <a:path w="94" h="1672">
                <a:moveTo>
                  <a:pt x="0" y="0"/>
                </a:moveTo>
                <a:lnTo>
                  <a:pt x="94" y="0"/>
                </a:lnTo>
                <a:lnTo>
                  <a:pt x="94" y="1672"/>
                </a:lnTo>
                <a:lnTo>
                  <a:pt x="0" y="1672"/>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53" name="图片 552"/>
          <p:cNvPicPr/>
          <p:nvPr/>
        </p:nvPicPr>
        <p:blipFill>
          <a:blip r:embed="rId7"/>
          <a:stretch/>
        </p:blipFill>
        <p:spPr>
          <a:xfrm>
            <a:off x="3969360" y="6200640"/>
            <a:ext cx="166680" cy="166680"/>
          </a:xfrm>
          <a:prstGeom prst="rect">
            <a:avLst/>
          </a:prstGeom>
          <a:noFill/>
          <a:ln w="0">
            <a:noFill/>
          </a:ln>
        </p:spPr>
      </p:pic>
      <p:sp>
        <p:nvSpPr>
          <p:cNvPr id="554" name="文本框 553"/>
          <p:cNvSpPr txBox="1"/>
          <p:nvPr/>
        </p:nvSpPr>
        <p:spPr>
          <a:xfrm>
            <a:off x="534960" y="643068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使用重试机制确保连接的稳定性</a:t>
            </a:r>
            <a:endParaRPr lang="en-US" sz="920" b="0" u="none" strike="noStrike">
              <a:solidFill>
                <a:srgbClr val="000000"/>
              </a:solidFill>
              <a:effectLst/>
              <a:uFillTx/>
              <a:latin typeface="Times New Roman"/>
            </a:endParaRPr>
          </a:p>
        </p:txBody>
      </p:sp>
      <p:sp>
        <p:nvSpPr>
          <p:cNvPr id="555" name="文本框 554"/>
          <p:cNvSpPr txBox="1"/>
          <p:nvPr/>
        </p:nvSpPr>
        <p:spPr>
          <a:xfrm>
            <a:off x="4200840" y="619740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安全认证与隐私</a:t>
            </a:r>
            <a:endParaRPr lang="en-US" sz="1050" b="0" u="none" strike="noStrike">
              <a:solidFill>
                <a:srgbClr val="000000"/>
              </a:solidFill>
              <a:effectLst/>
              <a:uFillTx/>
              <a:latin typeface="Times New Roman"/>
            </a:endParaRPr>
          </a:p>
        </p:txBody>
      </p:sp>
      <p:sp>
        <p:nvSpPr>
          <p:cNvPr id="556" name="文本框 555"/>
          <p:cNvSpPr txBox="1"/>
          <p:nvPr/>
        </p:nvSpPr>
        <p:spPr>
          <a:xfrm>
            <a:off x="3966840" y="643068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采用</a:t>
            </a:r>
            <a:endParaRPr lang="en-US" sz="920" b="0" u="none" strike="noStrike">
              <a:solidFill>
                <a:srgbClr val="000000"/>
              </a:solidFill>
              <a:effectLst/>
              <a:uFillTx/>
              <a:latin typeface="Times New Roman"/>
            </a:endParaRPr>
          </a:p>
        </p:txBody>
      </p:sp>
      <p:sp>
        <p:nvSpPr>
          <p:cNvPr id="557" name="文本框 556"/>
          <p:cNvSpPr txBox="1"/>
          <p:nvPr/>
        </p:nvSpPr>
        <p:spPr>
          <a:xfrm>
            <a:off x="4200840" y="6434640"/>
            <a:ext cx="5922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OAuth 2.0</a:t>
            </a:r>
            <a:endParaRPr lang="en-US" sz="920" b="0" u="none" strike="noStrike">
              <a:solidFill>
                <a:srgbClr val="000000"/>
              </a:solidFill>
              <a:effectLst/>
              <a:uFillTx/>
              <a:latin typeface="Times New Roman"/>
            </a:endParaRPr>
          </a:p>
        </p:txBody>
      </p:sp>
      <p:sp>
        <p:nvSpPr>
          <p:cNvPr id="558" name="任意多边形: 形状 557"/>
          <p:cNvSpPr/>
          <p:nvPr/>
        </p:nvSpPr>
        <p:spPr>
          <a:xfrm>
            <a:off x="7144920" y="6083640"/>
            <a:ext cx="3150720" cy="601920"/>
          </a:xfrm>
          <a:custGeom>
            <a:avLst/>
            <a:gdLst/>
            <a:ahLst/>
            <a:cxnLst/>
            <a:rect l="0" t="0" r="r" b="b"/>
            <a:pathLst>
              <a:path w="8752" h="1672">
                <a:moveTo>
                  <a:pt x="0" y="1579"/>
                </a:moveTo>
                <a:lnTo>
                  <a:pt x="0" y="92"/>
                </a:lnTo>
                <a:cubicBezTo>
                  <a:pt x="0" y="80"/>
                  <a:pt x="1" y="68"/>
                  <a:pt x="3" y="57"/>
                </a:cubicBezTo>
                <a:cubicBezTo>
                  <a:pt x="6" y="46"/>
                  <a:pt x="9" y="36"/>
                  <a:pt x="13" y="27"/>
                </a:cubicBezTo>
                <a:cubicBezTo>
                  <a:pt x="18" y="18"/>
                  <a:pt x="23" y="11"/>
                  <a:pt x="28" y="7"/>
                </a:cubicBezTo>
                <a:cubicBezTo>
                  <a:pt x="34" y="2"/>
                  <a:pt x="40" y="0"/>
                  <a:pt x="46" y="0"/>
                </a:cubicBezTo>
                <a:lnTo>
                  <a:pt x="8659" y="0"/>
                </a:lnTo>
                <a:cubicBezTo>
                  <a:pt x="8671" y="0"/>
                  <a:pt x="8683" y="2"/>
                  <a:pt x="8695" y="7"/>
                </a:cubicBezTo>
                <a:cubicBezTo>
                  <a:pt x="8706" y="11"/>
                  <a:pt x="8716" y="18"/>
                  <a:pt x="8725" y="27"/>
                </a:cubicBezTo>
                <a:cubicBezTo>
                  <a:pt x="8733" y="36"/>
                  <a:pt x="8740" y="46"/>
                  <a:pt x="8745" y="57"/>
                </a:cubicBezTo>
                <a:cubicBezTo>
                  <a:pt x="8750" y="68"/>
                  <a:pt x="8752" y="80"/>
                  <a:pt x="8752" y="92"/>
                </a:cubicBezTo>
                <a:lnTo>
                  <a:pt x="8752" y="1579"/>
                </a:lnTo>
                <a:cubicBezTo>
                  <a:pt x="8752" y="1591"/>
                  <a:pt x="8750" y="1603"/>
                  <a:pt x="8745" y="1615"/>
                </a:cubicBezTo>
                <a:cubicBezTo>
                  <a:pt x="8740" y="1626"/>
                  <a:pt x="8733" y="1636"/>
                  <a:pt x="8725" y="1645"/>
                </a:cubicBezTo>
                <a:cubicBezTo>
                  <a:pt x="8716" y="1653"/>
                  <a:pt x="8706" y="1660"/>
                  <a:pt x="8695" y="1665"/>
                </a:cubicBezTo>
                <a:cubicBezTo>
                  <a:pt x="8683" y="1670"/>
                  <a:pt x="8671" y="1672"/>
                  <a:pt x="8659" y="1672"/>
                </a:cubicBezTo>
                <a:lnTo>
                  <a:pt x="46" y="1672"/>
                </a:lnTo>
                <a:cubicBezTo>
                  <a:pt x="40" y="1672"/>
                  <a:pt x="34" y="1670"/>
                  <a:pt x="28" y="1665"/>
                </a:cubicBezTo>
                <a:cubicBezTo>
                  <a:pt x="23" y="1660"/>
                  <a:pt x="18" y="1653"/>
                  <a:pt x="13" y="1645"/>
                </a:cubicBezTo>
                <a:cubicBezTo>
                  <a:pt x="9" y="1636"/>
                  <a:pt x="6" y="1626"/>
                  <a:pt x="3" y="1615"/>
                </a:cubicBezTo>
                <a:cubicBezTo>
                  <a:pt x="1" y="1603"/>
                  <a:pt x="0" y="1591"/>
                  <a:pt x="0" y="1579"/>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9" name="任意多边形: 形状 558"/>
          <p:cNvSpPr/>
          <p:nvPr/>
        </p:nvSpPr>
        <p:spPr>
          <a:xfrm>
            <a:off x="7128000" y="6083640"/>
            <a:ext cx="33840" cy="601920"/>
          </a:xfrm>
          <a:custGeom>
            <a:avLst/>
            <a:gdLst/>
            <a:ahLst/>
            <a:cxnLst/>
            <a:rect l="0" t="0" r="r" b="b"/>
            <a:pathLst>
              <a:path w="94" h="1672">
                <a:moveTo>
                  <a:pt x="0" y="0"/>
                </a:moveTo>
                <a:lnTo>
                  <a:pt x="94" y="0"/>
                </a:lnTo>
                <a:lnTo>
                  <a:pt x="94" y="1672"/>
                </a:lnTo>
                <a:lnTo>
                  <a:pt x="0" y="1672"/>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60" name="图片 559"/>
          <p:cNvPicPr/>
          <p:nvPr/>
        </p:nvPicPr>
        <p:blipFill>
          <a:blip r:embed="rId8"/>
          <a:stretch/>
        </p:blipFill>
        <p:spPr>
          <a:xfrm>
            <a:off x="7261920" y="6200640"/>
            <a:ext cx="166680" cy="166680"/>
          </a:xfrm>
          <a:prstGeom prst="rect">
            <a:avLst/>
          </a:prstGeom>
          <a:noFill/>
          <a:ln w="0">
            <a:noFill/>
          </a:ln>
        </p:spPr>
      </p:pic>
      <p:sp>
        <p:nvSpPr>
          <p:cNvPr id="561" name="文本框 560"/>
          <p:cNvSpPr txBox="1"/>
          <p:nvPr/>
        </p:nvSpPr>
        <p:spPr>
          <a:xfrm>
            <a:off x="4788000" y="643068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提高安全性，避免密码泄露</a:t>
            </a:r>
            <a:endParaRPr lang="en-US" sz="920" b="0" u="none" strike="noStrike">
              <a:solidFill>
                <a:srgbClr val="000000"/>
              </a:solidFill>
              <a:effectLst/>
              <a:uFillTx/>
              <a:latin typeface="Times New Roman"/>
            </a:endParaRPr>
          </a:p>
        </p:txBody>
      </p:sp>
      <p:sp>
        <p:nvSpPr>
          <p:cNvPr id="562" name="文本框 561"/>
          <p:cNvSpPr txBox="1"/>
          <p:nvPr/>
        </p:nvSpPr>
        <p:spPr>
          <a:xfrm>
            <a:off x="7498800" y="619740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多服务兼容性</a:t>
            </a:r>
            <a:endParaRPr lang="en-US" sz="1050" b="0" u="none" strike="noStrike">
              <a:solidFill>
                <a:srgbClr val="000000"/>
              </a:solidFill>
              <a:effectLst/>
              <a:uFillTx/>
              <a:latin typeface="Times New Roman"/>
            </a:endParaRPr>
          </a:p>
        </p:txBody>
      </p:sp>
      <p:sp>
        <p:nvSpPr>
          <p:cNvPr id="563" name="文本框 562"/>
          <p:cNvSpPr txBox="1"/>
          <p:nvPr/>
        </p:nvSpPr>
        <p:spPr>
          <a:xfrm>
            <a:off x="7264800" y="643068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支持</a:t>
            </a:r>
            <a:endParaRPr lang="en-US" sz="920" b="0" u="none" strike="noStrike">
              <a:solidFill>
                <a:srgbClr val="000000"/>
              </a:solidFill>
              <a:effectLst/>
              <a:uFillTx/>
              <a:latin typeface="Times New Roman"/>
            </a:endParaRPr>
          </a:p>
        </p:txBody>
      </p:sp>
      <p:sp>
        <p:nvSpPr>
          <p:cNvPr id="564" name="文本框 563"/>
          <p:cNvSpPr txBox="1"/>
          <p:nvPr/>
        </p:nvSpPr>
        <p:spPr>
          <a:xfrm>
            <a:off x="7498800" y="6434640"/>
            <a:ext cx="3430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Gmail</a:t>
            </a:r>
            <a:endParaRPr lang="en-US" sz="920" b="0" u="none" strike="noStrike">
              <a:solidFill>
                <a:srgbClr val="000000"/>
              </a:solidFill>
              <a:effectLst/>
              <a:uFillTx/>
              <a:latin typeface="Times New Roman"/>
            </a:endParaRPr>
          </a:p>
        </p:txBody>
      </p:sp>
      <p:sp>
        <p:nvSpPr>
          <p:cNvPr id="565" name="文本框 564"/>
          <p:cNvSpPr txBox="1"/>
          <p:nvPr/>
        </p:nvSpPr>
        <p:spPr>
          <a:xfrm>
            <a:off x="7840080" y="643068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566" name="文本框 565"/>
          <p:cNvSpPr txBox="1"/>
          <p:nvPr/>
        </p:nvSpPr>
        <p:spPr>
          <a:xfrm>
            <a:off x="7957080" y="6434640"/>
            <a:ext cx="4575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Outlook</a:t>
            </a:r>
            <a:endParaRPr lang="en-US" sz="920" b="0" u="none" strike="noStrike">
              <a:solidFill>
                <a:srgbClr val="000000"/>
              </a:solidFill>
              <a:effectLst/>
              <a:uFillTx/>
              <a:latin typeface="Times New Roman"/>
            </a:endParaRPr>
          </a:p>
        </p:txBody>
      </p:sp>
      <p:sp>
        <p:nvSpPr>
          <p:cNvPr id="567" name="文本框 566"/>
          <p:cNvSpPr txBox="1"/>
          <p:nvPr/>
        </p:nvSpPr>
        <p:spPr>
          <a:xfrm>
            <a:off x="8412840" y="643068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等多服务平台的</a:t>
            </a:r>
            <a:endParaRPr lang="en-US" sz="920" b="0" u="none" strike="noStrike">
              <a:solidFill>
                <a:srgbClr val="000000"/>
              </a:solidFill>
              <a:effectLst/>
              <a:uFillTx/>
              <a:latin typeface="Times New Roman"/>
            </a:endParaRPr>
          </a:p>
        </p:txBody>
      </p:sp>
      <p:sp>
        <p:nvSpPr>
          <p:cNvPr id="568" name="文本框 567"/>
          <p:cNvSpPr txBox="1"/>
          <p:nvPr/>
        </p:nvSpPr>
        <p:spPr>
          <a:xfrm>
            <a:off x="9231480" y="6434640"/>
            <a:ext cx="1864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API</a:t>
            </a:r>
            <a:endParaRPr lang="en-US" sz="920" b="0" u="none" strike="noStrike">
              <a:solidFill>
                <a:srgbClr val="000000"/>
              </a:solidFill>
              <a:effectLst/>
              <a:uFillTx/>
              <a:latin typeface="Times New Roman"/>
            </a:endParaRPr>
          </a:p>
        </p:txBody>
      </p:sp>
      <p:sp>
        <p:nvSpPr>
          <p:cNvPr id="569" name="文本框 568"/>
          <p:cNvSpPr txBox="1"/>
          <p:nvPr/>
        </p:nvSpPr>
        <p:spPr>
          <a:xfrm>
            <a:off x="9416880" y="643068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接口</a:t>
            </a:r>
            <a:endParaRPr lang="en-US" sz="920" b="0" u="none" strike="noStrike">
              <a:solidFill>
                <a:srgbClr val="000000"/>
              </a:solidFill>
              <a:effectLst/>
              <a:uFillTx/>
              <a:latin typeface="Times New Roman"/>
            </a:endParaRPr>
          </a:p>
        </p:txBody>
      </p:sp>
      <p:sp>
        <p:nvSpPr>
          <p:cNvPr id="570" name="文本框 569"/>
          <p:cNvSpPr txBox="1"/>
          <p:nvPr/>
        </p:nvSpPr>
        <p:spPr>
          <a:xfrm>
            <a:off x="10192320" y="6760800"/>
            <a:ext cx="338760" cy="136080"/>
          </a:xfrm>
          <a:prstGeom prst="rect">
            <a:avLst/>
          </a:prstGeom>
          <a:noFill/>
          <a:ln w="0">
            <a:noFill/>
          </a:ln>
        </p:spPr>
        <p:txBody>
          <a:bodyPr wrap="none" lIns="0" tIns="0" rIns="0" bIns="0" anchor="t">
            <a:spAutoFit/>
          </a:bodyPr>
          <a:lstStyle/>
          <a:p>
            <a:r>
              <a:rPr lang="en-US" sz="920" b="0" u="none" strike="noStrike">
                <a:solidFill>
                  <a:srgbClr val="CCCCCC"/>
                </a:solidFill>
                <a:effectLst/>
                <a:uFillTx/>
                <a:latin typeface="DejaVuSans"/>
                <a:ea typeface="DejaVuSans"/>
              </a:rPr>
              <a:t>8 / 16</a:t>
            </a:r>
            <a:endParaRPr lang="en-US" sz="920" b="0" u="none" strike="noStrike">
              <a:solidFill>
                <a:srgbClr val="000000"/>
              </a:solidFill>
              <a:effectLst/>
              <a:uFillTx/>
              <a:latin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 name="任意多边形: 形状 570"/>
          <p:cNvSpPr/>
          <p:nvPr/>
        </p:nvSpPr>
        <p:spPr>
          <a:xfrm>
            <a:off x="0" y="0"/>
            <a:ext cx="10696680" cy="6017040"/>
          </a:xfrm>
          <a:custGeom>
            <a:avLst/>
            <a:gdLst/>
            <a:ahLst/>
            <a:cxnLst/>
            <a:rect l="0" t="0" r="r" b="b"/>
            <a:pathLst>
              <a:path w="29713" h="16714">
                <a:moveTo>
                  <a:pt x="0" y="0"/>
                </a:moveTo>
                <a:lnTo>
                  <a:pt x="29713" y="0"/>
                </a:lnTo>
                <a:lnTo>
                  <a:pt x="29713" y="16714"/>
                </a:lnTo>
                <a:lnTo>
                  <a:pt x="0" y="16714"/>
                </a:lnTo>
                <a:lnTo>
                  <a:pt x="0" y="0"/>
                </a:ln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72" name="任意多边形: 形状 571"/>
          <p:cNvSpPr/>
          <p:nvPr/>
        </p:nvSpPr>
        <p:spPr>
          <a:xfrm>
            <a:off x="401040" y="1103040"/>
            <a:ext cx="9894600" cy="802440"/>
          </a:xfrm>
          <a:custGeom>
            <a:avLst/>
            <a:gdLst/>
            <a:ahLst/>
            <a:cxnLst/>
            <a:rect l="0" t="0" r="r" b="b"/>
            <a:pathLst>
              <a:path w="27485" h="2229">
                <a:moveTo>
                  <a:pt x="0" y="2043"/>
                </a:moveTo>
                <a:lnTo>
                  <a:pt x="0" y="185"/>
                </a:lnTo>
                <a:cubicBezTo>
                  <a:pt x="0" y="173"/>
                  <a:pt x="1" y="161"/>
                  <a:pt x="3" y="149"/>
                </a:cubicBezTo>
                <a:cubicBezTo>
                  <a:pt x="6" y="137"/>
                  <a:pt x="9" y="126"/>
                  <a:pt x="14" y="114"/>
                </a:cubicBezTo>
                <a:cubicBezTo>
                  <a:pt x="19"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27299" y="0"/>
                </a:lnTo>
                <a:cubicBezTo>
                  <a:pt x="27311" y="0"/>
                  <a:pt x="27324" y="1"/>
                  <a:pt x="27336" y="3"/>
                </a:cubicBezTo>
                <a:cubicBezTo>
                  <a:pt x="27347" y="6"/>
                  <a:pt x="27359" y="9"/>
                  <a:pt x="27370" y="14"/>
                </a:cubicBezTo>
                <a:cubicBezTo>
                  <a:pt x="27382" y="18"/>
                  <a:pt x="27392" y="24"/>
                  <a:pt x="27402" y="31"/>
                </a:cubicBezTo>
                <a:cubicBezTo>
                  <a:pt x="27413" y="38"/>
                  <a:pt x="27422" y="45"/>
                  <a:pt x="27431" y="54"/>
                </a:cubicBezTo>
                <a:cubicBezTo>
                  <a:pt x="27439" y="63"/>
                  <a:pt x="27447" y="72"/>
                  <a:pt x="27454" y="82"/>
                </a:cubicBezTo>
                <a:cubicBezTo>
                  <a:pt x="27460" y="92"/>
                  <a:pt x="27466" y="103"/>
                  <a:pt x="27471" y="114"/>
                </a:cubicBezTo>
                <a:cubicBezTo>
                  <a:pt x="27476" y="126"/>
                  <a:pt x="27479" y="137"/>
                  <a:pt x="27481" y="149"/>
                </a:cubicBezTo>
                <a:cubicBezTo>
                  <a:pt x="27484" y="161"/>
                  <a:pt x="27485" y="173"/>
                  <a:pt x="27485" y="185"/>
                </a:cubicBezTo>
                <a:lnTo>
                  <a:pt x="27485" y="2043"/>
                </a:lnTo>
                <a:cubicBezTo>
                  <a:pt x="27485" y="2056"/>
                  <a:pt x="27484" y="2068"/>
                  <a:pt x="27481" y="2080"/>
                </a:cubicBezTo>
                <a:cubicBezTo>
                  <a:pt x="27479" y="2092"/>
                  <a:pt x="27476" y="2103"/>
                  <a:pt x="27471" y="2114"/>
                </a:cubicBezTo>
                <a:cubicBezTo>
                  <a:pt x="27466" y="2126"/>
                  <a:pt x="27460" y="2136"/>
                  <a:pt x="27454" y="2147"/>
                </a:cubicBezTo>
                <a:cubicBezTo>
                  <a:pt x="27447" y="2157"/>
                  <a:pt x="27439" y="2166"/>
                  <a:pt x="27431" y="2175"/>
                </a:cubicBezTo>
                <a:cubicBezTo>
                  <a:pt x="27422" y="2183"/>
                  <a:pt x="27413" y="2191"/>
                  <a:pt x="27402" y="2198"/>
                </a:cubicBezTo>
                <a:cubicBezTo>
                  <a:pt x="27392" y="2205"/>
                  <a:pt x="27382" y="2210"/>
                  <a:pt x="27370" y="2215"/>
                </a:cubicBezTo>
                <a:cubicBezTo>
                  <a:pt x="27359" y="2220"/>
                  <a:pt x="27347" y="2223"/>
                  <a:pt x="27336" y="2226"/>
                </a:cubicBezTo>
                <a:cubicBezTo>
                  <a:pt x="27324" y="2228"/>
                  <a:pt x="27311" y="2229"/>
                  <a:pt x="27299" y="2229"/>
                </a:cubicBezTo>
                <a:lnTo>
                  <a:pt x="185" y="2229"/>
                </a:lnTo>
                <a:cubicBezTo>
                  <a:pt x="173" y="2229"/>
                  <a:pt x="161" y="2228"/>
                  <a:pt x="149" y="2226"/>
                </a:cubicBezTo>
                <a:cubicBezTo>
                  <a:pt x="137" y="2223"/>
                  <a:pt x="126" y="2220"/>
                  <a:pt x="114" y="2215"/>
                </a:cubicBezTo>
                <a:cubicBezTo>
                  <a:pt x="103" y="2210"/>
                  <a:pt x="92" y="2205"/>
                  <a:pt x="82" y="2198"/>
                </a:cubicBezTo>
                <a:cubicBezTo>
                  <a:pt x="72" y="2191"/>
                  <a:pt x="63" y="2183"/>
                  <a:pt x="54" y="2175"/>
                </a:cubicBezTo>
                <a:cubicBezTo>
                  <a:pt x="45" y="2166"/>
                  <a:pt x="38" y="2157"/>
                  <a:pt x="31" y="2147"/>
                </a:cubicBezTo>
                <a:cubicBezTo>
                  <a:pt x="24" y="2136"/>
                  <a:pt x="19" y="2126"/>
                  <a:pt x="14" y="2114"/>
                </a:cubicBezTo>
                <a:cubicBezTo>
                  <a:pt x="9" y="2103"/>
                  <a:pt x="6" y="2092"/>
                  <a:pt x="3" y="2080"/>
                </a:cubicBezTo>
                <a:cubicBezTo>
                  <a:pt x="1" y="2068"/>
                  <a:pt x="0" y="2056"/>
                  <a:pt x="0" y="2043"/>
                </a:cubicBezTo>
                <a:close/>
              </a:path>
            </a:pathLst>
          </a:custGeom>
          <a:solidFill>
            <a:srgbClr val="4DA6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3" name="文本框 572"/>
          <p:cNvSpPr txBox="1"/>
          <p:nvPr/>
        </p:nvSpPr>
        <p:spPr>
          <a:xfrm>
            <a:off x="401040" y="378720"/>
            <a:ext cx="36036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多用户管理与权限控制架构</a:t>
            </a:r>
            <a:endParaRPr lang="en-US" sz="2370" b="0" u="none" strike="noStrike">
              <a:solidFill>
                <a:srgbClr val="000000"/>
              </a:solidFill>
              <a:effectLst/>
              <a:uFillTx/>
              <a:latin typeface="Times New Roman"/>
            </a:endParaRPr>
          </a:p>
        </p:txBody>
      </p:sp>
      <p:sp>
        <p:nvSpPr>
          <p:cNvPr id="574" name="文本框 573"/>
          <p:cNvSpPr txBox="1"/>
          <p:nvPr/>
        </p:nvSpPr>
        <p:spPr>
          <a:xfrm>
            <a:off x="568080" y="1292400"/>
            <a:ext cx="950580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在多用户邮件系统中，不同用户对邮件数据的访问权限各异，需要实现精细化的权限控制，确保用户只能访问授权邮件，同时支持跨部门协作和</a:t>
            </a:r>
            <a:endParaRPr lang="en-US" sz="1180" b="0" u="none" strike="noStrike">
              <a:solidFill>
                <a:srgbClr val="000000"/>
              </a:solidFill>
              <a:effectLst/>
              <a:uFillTx/>
              <a:latin typeface="Times New Roman"/>
            </a:endParaRPr>
          </a:p>
        </p:txBody>
      </p:sp>
      <p:sp>
        <p:nvSpPr>
          <p:cNvPr id="575" name="任意多边形: 形状 574"/>
          <p:cNvSpPr/>
          <p:nvPr/>
        </p:nvSpPr>
        <p:spPr>
          <a:xfrm>
            <a:off x="401040" y="2189160"/>
            <a:ext cx="4947480" cy="3226320"/>
          </a:xfrm>
          <a:custGeom>
            <a:avLst/>
            <a:gdLst/>
            <a:ahLst/>
            <a:cxnLst/>
            <a:rect l="0" t="0" r="r" b="b"/>
            <a:pathLst>
              <a:path w="13743" h="8962">
                <a:moveTo>
                  <a:pt x="0" y="8776"/>
                </a:moveTo>
                <a:lnTo>
                  <a:pt x="0" y="140"/>
                </a:lnTo>
                <a:cubicBezTo>
                  <a:pt x="0" y="130"/>
                  <a:pt x="1" y="121"/>
                  <a:pt x="3" y="112"/>
                </a:cubicBezTo>
                <a:cubicBezTo>
                  <a:pt x="6" y="103"/>
                  <a:pt x="9" y="95"/>
                  <a:pt x="14" y="86"/>
                </a:cubicBezTo>
                <a:cubicBezTo>
                  <a:pt x="19" y="78"/>
                  <a:pt x="24" y="70"/>
                  <a:pt x="31" y="62"/>
                </a:cubicBezTo>
                <a:cubicBezTo>
                  <a:pt x="38" y="55"/>
                  <a:pt x="45" y="48"/>
                  <a:pt x="54" y="41"/>
                </a:cubicBezTo>
                <a:cubicBezTo>
                  <a:pt x="63" y="35"/>
                  <a:pt x="72" y="29"/>
                  <a:pt x="82" y="24"/>
                </a:cubicBezTo>
                <a:cubicBezTo>
                  <a:pt x="92" y="19"/>
                  <a:pt x="103" y="14"/>
                  <a:pt x="114" y="11"/>
                </a:cubicBezTo>
                <a:cubicBezTo>
                  <a:pt x="126" y="7"/>
                  <a:pt x="137" y="5"/>
                  <a:pt x="149" y="3"/>
                </a:cubicBezTo>
                <a:cubicBezTo>
                  <a:pt x="161" y="1"/>
                  <a:pt x="173" y="0"/>
                  <a:pt x="185" y="0"/>
                </a:cubicBezTo>
                <a:lnTo>
                  <a:pt x="13557" y="0"/>
                </a:lnTo>
                <a:cubicBezTo>
                  <a:pt x="13569" y="0"/>
                  <a:pt x="13581" y="1"/>
                  <a:pt x="13593" y="3"/>
                </a:cubicBezTo>
                <a:cubicBezTo>
                  <a:pt x="13605" y="5"/>
                  <a:pt x="13617" y="7"/>
                  <a:pt x="13628" y="11"/>
                </a:cubicBezTo>
                <a:cubicBezTo>
                  <a:pt x="13639" y="14"/>
                  <a:pt x="13650" y="19"/>
                  <a:pt x="13660" y="24"/>
                </a:cubicBezTo>
                <a:cubicBezTo>
                  <a:pt x="13670" y="29"/>
                  <a:pt x="13680" y="35"/>
                  <a:pt x="13688" y="41"/>
                </a:cubicBezTo>
                <a:cubicBezTo>
                  <a:pt x="13697" y="48"/>
                  <a:pt x="13705" y="55"/>
                  <a:pt x="13712" y="62"/>
                </a:cubicBezTo>
                <a:cubicBezTo>
                  <a:pt x="13718" y="70"/>
                  <a:pt x="13724" y="78"/>
                  <a:pt x="13729" y="86"/>
                </a:cubicBezTo>
                <a:cubicBezTo>
                  <a:pt x="13733" y="95"/>
                  <a:pt x="13737" y="103"/>
                  <a:pt x="13739" y="112"/>
                </a:cubicBezTo>
                <a:cubicBezTo>
                  <a:pt x="13742" y="121"/>
                  <a:pt x="13743" y="130"/>
                  <a:pt x="13743" y="140"/>
                </a:cubicBezTo>
                <a:lnTo>
                  <a:pt x="13743" y="8776"/>
                </a:lnTo>
                <a:cubicBezTo>
                  <a:pt x="13743" y="8788"/>
                  <a:pt x="13742" y="8800"/>
                  <a:pt x="13739" y="8812"/>
                </a:cubicBezTo>
                <a:cubicBezTo>
                  <a:pt x="13737" y="8824"/>
                  <a:pt x="13733" y="8836"/>
                  <a:pt x="13729" y="8847"/>
                </a:cubicBezTo>
                <a:cubicBezTo>
                  <a:pt x="13724" y="8858"/>
                  <a:pt x="13718" y="8869"/>
                  <a:pt x="13712" y="8879"/>
                </a:cubicBezTo>
                <a:cubicBezTo>
                  <a:pt x="13705" y="8889"/>
                  <a:pt x="13697" y="8899"/>
                  <a:pt x="13688" y="8907"/>
                </a:cubicBezTo>
                <a:cubicBezTo>
                  <a:pt x="13680" y="8916"/>
                  <a:pt x="13670" y="8923"/>
                  <a:pt x="13660" y="8930"/>
                </a:cubicBezTo>
                <a:cubicBezTo>
                  <a:pt x="13650" y="8937"/>
                  <a:pt x="13639" y="8943"/>
                  <a:pt x="13628" y="8947"/>
                </a:cubicBezTo>
                <a:cubicBezTo>
                  <a:pt x="13617" y="8952"/>
                  <a:pt x="13605" y="8956"/>
                  <a:pt x="13593" y="8958"/>
                </a:cubicBezTo>
                <a:cubicBezTo>
                  <a:pt x="13581" y="8960"/>
                  <a:pt x="13569" y="8962"/>
                  <a:pt x="13557" y="8962"/>
                </a:cubicBezTo>
                <a:lnTo>
                  <a:pt x="185" y="8962"/>
                </a:lnTo>
                <a:cubicBezTo>
                  <a:pt x="173" y="8962"/>
                  <a:pt x="161" y="8960"/>
                  <a:pt x="149" y="8958"/>
                </a:cubicBezTo>
                <a:cubicBezTo>
                  <a:pt x="137" y="8956"/>
                  <a:pt x="126" y="8952"/>
                  <a:pt x="114" y="8947"/>
                </a:cubicBezTo>
                <a:cubicBezTo>
                  <a:pt x="103" y="8943"/>
                  <a:pt x="92" y="8937"/>
                  <a:pt x="82" y="8930"/>
                </a:cubicBezTo>
                <a:cubicBezTo>
                  <a:pt x="72" y="8923"/>
                  <a:pt x="63" y="8916"/>
                  <a:pt x="54" y="8907"/>
                </a:cubicBezTo>
                <a:cubicBezTo>
                  <a:pt x="45" y="8899"/>
                  <a:pt x="38" y="8889"/>
                  <a:pt x="31" y="8879"/>
                </a:cubicBezTo>
                <a:cubicBezTo>
                  <a:pt x="24" y="8869"/>
                  <a:pt x="19" y="8858"/>
                  <a:pt x="14" y="8847"/>
                </a:cubicBezTo>
                <a:cubicBezTo>
                  <a:pt x="9" y="8836"/>
                  <a:pt x="6" y="8824"/>
                  <a:pt x="3" y="8812"/>
                </a:cubicBezTo>
                <a:cubicBezTo>
                  <a:pt x="1" y="8800"/>
                  <a:pt x="0" y="8788"/>
                  <a:pt x="0" y="8776"/>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6" name="任意多边形: 形状 575"/>
          <p:cNvSpPr/>
          <p:nvPr/>
        </p:nvSpPr>
        <p:spPr>
          <a:xfrm>
            <a:off x="401040" y="2172600"/>
            <a:ext cx="4947480" cy="67320"/>
          </a:xfrm>
          <a:custGeom>
            <a:avLst/>
            <a:gdLst/>
            <a:ahLst/>
            <a:cxnLst/>
            <a:rect l="0" t="0" r="r" b="b"/>
            <a:pathLst>
              <a:path w="13743" h="187">
                <a:moveTo>
                  <a:pt x="0" y="0"/>
                </a:moveTo>
                <a:lnTo>
                  <a:pt x="13743" y="0"/>
                </a:lnTo>
                <a:lnTo>
                  <a:pt x="13743" y="187"/>
                </a:lnTo>
                <a:lnTo>
                  <a:pt x="0" y="187"/>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77" name="图片 576"/>
          <p:cNvPicPr/>
          <p:nvPr/>
        </p:nvPicPr>
        <p:blipFill>
          <a:blip r:embed="rId2"/>
          <a:stretch/>
        </p:blipFill>
        <p:spPr>
          <a:xfrm>
            <a:off x="601560" y="2415240"/>
            <a:ext cx="375840" cy="300600"/>
          </a:xfrm>
          <a:prstGeom prst="rect">
            <a:avLst/>
          </a:prstGeom>
          <a:noFill/>
          <a:ln w="0">
            <a:noFill/>
          </a:ln>
        </p:spPr>
      </p:pic>
      <p:sp>
        <p:nvSpPr>
          <p:cNvPr id="578" name="文本框 577"/>
          <p:cNvSpPr txBox="1"/>
          <p:nvPr/>
        </p:nvSpPr>
        <p:spPr>
          <a:xfrm>
            <a:off x="568080" y="152640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用户分组管理。</a:t>
            </a:r>
            <a:endParaRPr lang="en-US" sz="1180" b="0" u="none" strike="noStrike">
              <a:solidFill>
                <a:srgbClr val="000000"/>
              </a:solidFill>
              <a:effectLst/>
              <a:uFillTx/>
              <a:latin typeface="Times New Roman"/>
            </a:endParaRPr>
          </a:p>
        </p:txBody>
      </p:sp>
      <p:sp>
        <p:nvSpPr>
          <p:cNvPr id="579" name="文本框 578"/>
          <p:cNvSpPr txBox="1"/>
          <p:nvPr/>
        </p:nvSpPr>
        <p:spPr>
          <a:xfrm>
            <a:off x="1077840" y="2447640"/>
            <a:ext cx="1811160" cy="253440"/>
          </a:xfrm>
          <a:prstGeom prst="rect">
            <a:avLst/>
          </a:prstGeom>
          <a:noFill/>
          <a:ln w="0">
            <a:noFill/>
          </a:ln>
        </p:spPr>
        <p:txBody>
          <a:bodyPr wrap="none" lIns="0" tIns="0" rIns="0" bIns="0" anchor="t">
            <a:spAutoFit/>
          </a:bodyPr>
          <a:lstStyle/>
          <a:p>
            <a:r>
              <a:rPr lang="zh-CN" sz="1580" b="0" u="none" strike="noStrike">
                <a:solidFill>
                  <a:srgbClr val="4DA6FF"/>
                </a:solidFill>
                <a:effectLst/>
                <a:uFillTx/>
                <a:latin typeface="WenQuanYiZenHei"/>
                <a:ea typeface="WenQuanYiZenHei"/>
              </a:rPr>
              <a:t>基于角色的访问控制</a:t>
            </a:r>
            <a:endParaRPr lang="en-US" sz="1580" b="0" u="none" strike="noStrike">
              <a:solidFill>
                <a:srgbClr val="000000"/>
              </a:solidFill>
              <a:effectLst/>
              <a:uFillTx/>
              <a:latin typeface="Times New Roman"/>
            </a:endParaRPr>
          </a:p>
        </p:txBody>
      </p:sp>
      <p:sp>
        <p:nvSpPr>
          <p:cNvPr id="580" name="任意多边形: 形状 579"/>
          <p:cNvSpPr/>
          <p:nvPr/>
        </p:nvSpPr>
        <p:spPr>
          <a:xfrm>
            <a:off x="605520" y="3814560"/>
            <a:ext cx="4538160" cy="777600"/>
          </a:xfrm>
          <a:custGeom>
            <a:avLst/>
            <a:gdLst/>
            <a:ahLst/>
            <a:cxnLst/>
            <a:rect l="0" t="0" r="r" b="b"/>
            <a:pathLst>
              <a:path w="12606" h="2160">
                <a:moveTo>
                  <a:pt x="0" y="1986"/>
                </a:moveTo>
                <a:lnTo>
                  <a:pt x="0" y="174"/>
                </a:lnTo>
                <a:cubicBezTo>
                  <a:pt x="0" y="163"/>
                  <a:pt x="2" y="152"/>
                  <a:pt x="4" y="140"/>
                </a:cubicBezTo>
                <a:cubicBezTo>
                  <a:pt x="6" y="129"/>
                  <a:pt x="9" y="118"/>
                  <a:pt x="14" y="108"/>
                </a:cubicBezTo>
                <a:cubicBezTo>
                  <a:pt x="18" y="97"/>
                  <a:pt x="23" y="87"/>
                  <a:pt x="30" y="78"/>
                </a:cubicBezTo>
                <a:cubicBezTo>
                  <a:pt x="36" y="68"/>
                  <a:pt x="43" y="59"/>
                  <a:pt x="51" y="51"/>
                </a:cubicBezTo>
                <a:cubicBezTo>
                  <a:pt x="60" y="43"/>
                  <a:pt x="68" y="36"/>
                  <a:pt x="78" y="30"/>
                </a:cubicBezTo>
                <a:cubicBezTo>
                  <a:pt x="87" y="23"/>
                  <a:pt x="97" y="18"/>
                  <a:pt x="108" y="14"/>
                </a:cubicBezTo>
                <a:cubicBezTo>
                  <a:pt x="118" y="9"/>
                  <a:pt x="129" y="6"/>
                  <a:pt x="141" y="4"/>
                </a:cubicBezTo>
                <a:cubicBezTo>
                  <a:pt x="152" y="1"/>
                  <a:pt x="163" y="0"/>
                  <a:pt x="175" y="0"/>
                </a:cubicBezTo>
                <a:lnTo>
                  <a:pt x="12432" y="0"/>
                </a:lnTo>
                <a:cubicBezTo>
                  <a:pt x="12443" y="0"/>
                  <a:pt x="12455" y="1"/>
                  <a:pt x="12466" y="4"/>
                </a:cubicBezTo>
                <a:cubicBezTo>
                  <a:pt x="12477" y="6"/>
                  <a:pt x="12488" y="9"/>
                  <a:pt x="12499" y="14"/>
                </a:cubicBezTo>
                <a:cubicBezTo>
                  <a:pt x="12509" y="18"/>
                  <a:pt x="12519" y="23"/>
                  <a:pt x="12529" y="30"/>
                </a:cubicBezTo>
                <a:cubicBezTo>
                  <a:pt x="12538" y="36"/>
                  <a:pt x="12547" y="43"/>
                  <a:pt x="12555" y="51"/>
                </a:cubicBezTo>
                <a:cubicBezTo>
                  <a:pt x="12563" y="59"/>
                  <a:pt x="12570" y="68"/>
                  <a:pt x="12577" y="78"/>
                </a:cubicBezTo>
                <a:cubicBezTo>
                  <a:pt x="12583" y="87"/>
                  <a:pt x="12589" y="97"/>
                  <a:pt x="12593" y="108"/>
                </a:cubicBezTo>
                <a:cubicBezTo>
                  <a:pt x="12597" y="118"/>
                  <a:pt x="12601" y="129"/>
                  <a:pt x="12603" y="140"/>
                </a:cubicBezTo>
                <a:cubicBezTo>
                  <a:pt x="12605" y="152"/>
                  <a:pt x="12606" y="163"/>
                  <a:pt x="12606" y="174"/>
                </a:cubicBezTo>
                <a:lnTo>
                  <a:pt x="12606" y="1986"/>
                </a:lnTo>
                <a:cubicBezTo>
                  <a:pt x="12606" y="1997"/>
                  <a:pt x="12605" y="2009"/>
                  <a:pt x="12603" y="2020"/>
                </a:cubicBezTo>
                <a:cubicBezTo>
                  <a:pt x="12601" y="2031"/>
                  <a:pt x="12597" y="2042"/>
                  <a:pt x="12593" y="2053"/>
                </a:cubicBezTo>
                <a:cubicBezTo>
                  <a:pt x="12589" y="2063"/>
                  <a:pt x="12583" y="2073"/>
                  <a:pt x="12577" y="2083"/>
                </a:cubicBezTo>
                <a:cubicBezTo>
                  <a:pt x="12570" y="2092"/>
                  <a:pt x="12563" y="2101"/>
                  <a:pt x="12555" y="2109"/>
                </a:cubicBezTo>
                <a:cubicBezTo>
                  <a:pt x="12547" y="2117"/>
                  <a:pt x="12538" y="2124"/>
                  <a:pt x="12529" y="2131"/>
                </a:cubicBezTo>
                <a:cubicBezTo>
                  <a:pt x="12519" y="2137"/>
                  <a:pt x="12509" y="2142"/>
                  <a:pt x="12499" y="2147"/>
                </a:cubicBezTo>
                <a:cubicBezTo>
                  <a:pt x="12488" y="2151"/>
                  <a:pt x="12477" y="2154"/>
                  <a:pt x="12466" y="2157"/>
                </a:cubicBezTo>
                <a:cubicBezTo>
                  <a:pt x="12455" y="2159"/>
                  <a:pt x="12443" y="2160"/>
                  <a:pt x="12432" y="2160"/>
                </a:cubicBezTo>
                <a:lnTo>
                  <a:pt x="175" y="2160"/>
                </a:lnTo>
                <a:cubicBezTo>
                  <a:pt x="163" y="2160"/>
                  <a:pt x="152" y="2159"/>
                  <a:pt x="141" y="2157"/>
                </a:cubicBezTo>
                <a:cubicBezTo>
                  <a:pt x="129" y="2154"/>
                  <a:pt x="118" y="2151"/>
                  <a:pt x="108" y="2147"/>
                </a:cubicBezTo>
                <a:cubicBezTo>
                  <a:pt x="97" y="2142"/>
                  <a:pt x="87" y="2137"/>
                  <a:pt x="78" y="2131"/>
                </a:cubicBezTo>
                <a:cubicBezTo>
                  <a:pt x="68" y="2124"/>
                  <a:pt x="60" y="2117"/>
                  <a:pt x="51" y="2109"/>
                </a:cubicBezTo>
                <a:cubicBezTo>
                  <a:pt x="43" y="2101"/>
                  <a:pt x="36" y="2092"/>
                  <a:pt x="30" y="2083"/>
                </a:cubicBezTo>
                <a:cubicBezTo>
                  <a:pt x="23" y="2073"/>
                  <a:pt x="18" y="2063"/>
                  <a:pt x="14" y="2053"/>
                </a:cubicBezTo>
                <a:cubicBezTo>
                  <a:pt x="9" y="2042"/>
                  <a:pt x="6" y="2031"/>
                  <a:pt x="4" y="2020"/>
                </a:cubicBezTo>
                <a:cubicBezTo>
                  <a:pt x="2" y="2009"/>
                  <a:pt x="0" y="1997"/>
                  <a:pt x="0" y="1986"/>
                </a:cubicBezTo>
                <a:close/>
              </a:path>
            </a:pathLst>
          </a:custGeom>
          <a:solidFill>
            <a:srgbClr val="00336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81" name="任意多边形: 形状 580"/>
          <p:cNvSpPr/>
          <p:nvPr/>
        </p:nvSpPr>
        <p:spPr>
          <a:xfrm>
            <a:off x="605520" y="3814560"/>
            <a:ext cx="4538160" cy="777600"/>
          </a:xfrm>
          <a:custGeom>
            <a:avLst/>
            <a:gdLst/>
            <a:ahLst/>
            <a:cxnLst/>
            <a:rect l="0" t="0" r="r" b="b"/>
            <a:pathLst>
              <a:path w="12606" h="2160" fill="none">
                <a:moveTo>
                  <a:pt x="0" y="1986"/>
                </a:moveTo>
                <a:lnTo>
                  <a:pt x="0" y="174"/>
                </a:lnTo>
                <a:cubicBezTo>
                  <a:pt x="0" y="163"/>
                  <a:pt x="2" y="152"/>
                  <a:pt x="4" y="140"/>
                </a:cubicBezTo>
                <a:cubicBezTo>
                  <a:pt x="6" y="129"/>
                  <a:pt x="9" y="118"/>
                  <a:pt x="14" y="108"/>
                </a:cubicBezTo>
                <a:cubicBezTo>
                  <a:pt x="18" y="97"/>
                  <a:pt x="23" y="87"/>
                  <a:pt x="30" y="78"/>
                </a:cubicBezTo>
                <a:cubicBezTo>
                  <a:pt x="36" y="68"/>
                  <a:pt x="43" y="59"/>
                  <a:pt x="51" y="51"/>
                </a:cubicBezTo>
                <a:cubicBezTo>
                  <a:pt x="60" y="43"/>
                  <a:pt x="68" y="36"/>
                  <a:pt x="78" y="30"/>
                </a:cubicBezTo>
                <a:cubicBezTo>
                  <a:pt x="87" y="23"/>
                  <a:pt x="97" y="18"/>
                  <a:pt x="108" y="14"/>
                </a:cubicBezTo>
                <a:cubicBezTo>
                  <a:pt x="118" y="9"/>
                  <a:pt x="129" y="6"/>
                  <a:pt x="141" y="4"/>
                </a:cubicBezTo>
                <a:cubicBezTo>
                  <a:pt x="152" y="1"/>
                  <a:pt x="163" y="0"/>
                  <a:pt x="175" y="0"/>
                </a:cubicBezTo>
                <a:lnTo>
                  <a:pt x="12432" y="0"/>
                </a:lnTo>
                <a:cubicBezTo>
                  <a:pt x="12443" y="0"/>
                  <a:pt x="12455" y="1"/>
                  <a:pt x="12466" y="4"/>
                </a:cubicBezTo>
                <a:cubicBezTo>
                  <a:pt x="12477" y="6"/>
                  <a:pt x="12488" y="9"/>
                  <a:pt x="12499" y="14"/>
                </a:cubicBezTo>
                <a:cubicBezTo>
                  <a:pt x="12509" y="18"/>
                  <a:pt x="12519" y="23"/>
                  <a:pt x="12529" y="30"/>
                </a:cubicBezTo>
                <a:cubicBezTo>
                  <a:pt x="12538" y="36"/>
                  <a:pt x="12547" y="43"/>
                  <a:pt x="12555" y="51"/>
                </a:cubicBezTo>
                <a:cubicBezTo>
                  <a:pt x="12563" y="59"/>
                  <a:pt x="12570" y="68"/>
                  <a:pt x="12577" y="78"/>
                </a:cubicBezTo>
                <a:cubicBezTo>
                  <a:pt x="12583" y="87"/>
                  <a:pt x="12589" y="97"/>
                  <a:pt x="12593" y="108"/>
                </a:cubicBezTo>
                <a:cubicBezTo>
                  <a:pt x="12597" y="118"/>
                  <a:pt x="12601" y="129"/>
                  <a:pt x="12603" y="140"/>
                </a:cubicBezTo>
                <a:cubicBezTo>
                  <a:pt x="12605" y="152"/>
                  <a:pt x="12606" y="163"/>
                  <a:pt x="12606" y="174"/>
                </a:cubicBezTo>
                <a:lnTo>
                  <a:pt x="12606" y="1986"/>
                </a:lnTo>
                <a:cubicBezTo>
                  <a:pt x="12606" y="1997"/>
                  <a:pt x="12605" y="2009"/>
                  <a:pt x="12603" y="2020"/>
                </a:cubicBezTo>
                <a:cubicBezTo>
                  <a:pt x="12601" y="2031"/>
                  <a:pt x="12597" y="2042"/>
                  <a:pt x="12593" y="2053"/>
                </a:cubicBezTo>
                <a:cubicBezTo>
                  <a:pt x="12589" y="2063"/>
                  <a:pt x="12583" y="2073"/>
                  <a:pt x="12577" y="2083"/>
                </a:cubicBezTo>
                <a:cubicBezTo>
                  <a:pt x="12570" y="2092"/>
                  <a:pt x="12563" y="2101"/>
                  <a:pt x="12555" y="2109"/>
                </a:cubicBezTo>
                <a:cubicBezTo>
                  <a:pt x="12547" y="2117"/>
                  <a:pt x="12538" y="2124"/>
                  <a:pt x="12529" y="2131"/>
                </a:cubicBezTo>
                <a:cubicBezTo>
                  <a:pt x="12519" y="2137"/>
                  <a:pt x="12509" y="2142"/>
                  <a:pt x="12499" y="2147"/>
                </a:cubicBezTo>
                <a:cubicBezTo>
                  <a:pt x="12488" y="2151"/>
                  <a:pt x="12477" y="2154"/>
                  <a:pt x="12466" y="2157"/>
                </a:cubicBezTo>
                <a:cubicBezTo>
                  <a:pt x="12455" y="2159"/>
                  <a:pt x="12443" y="2160"/>
                  <a:pt x="12432" y="2160"/>
                </a:cubicBezTo>
                <a:lnTo>
                  <a:pt x="175" y="2160"/>
                </a:lnTo>
                <a:cubicBezTo>
                  <a:pt x="163" y="2160"/>
                  <a:pt x="152" y="2159"/>
                  <a:pt x="141" y="2157"/>
                </a:cubicBezTo>
                <a:cubicBezTo>
                  <a:pt x="129" y="2154"/>
                  <a:pt x="118" y="2151"/>
                  <a:pt x="108" y="2147"/>
                </a:cubicBezTo>
                <a:cubicBezTo>
                  <a:pt x="97" y="2142"/>
                  <a:pt x="87" y="2137"/>
                  <a:pt x="78" y="2131"/>
                </a:cubicBezTo>
                <a:cubicBezTo>
                  <a:pt x="68" y="2124"/>
                  <a:pt x="60" y="2117"/>
                  <a:pt x="51" y="2109"/>
                </a:cubicBezTo>
                <a:cubicBezTo>
                  <a:pt x="43" y="2101"/>
                  <a:pt x="36" y="2092"/>
                  <a:pt x="30" y="2083"/>
                </a:cubicBezTo>
                <a:cubicBezTo>
                  <a:pt x="23" y="2073"/>
                  <a:pt x="18" y="2063"/>
                  <a:pt x="14" y="2053"/>
                </a:cubicBezTo>
                <a:cubicBezTo>
                  <a:pt x="9" y="2042"/>
                  <a:pt x="6" y="2031"/>
                  <a:pt x="4" y="2020"/>
                </a:cubicBezTo>
                <a:cubicBezTo>
                  <a:pt x="2" y="2009"/>
                  <a:pt x="0" y="1997"/>
                  <a:pt x="0" y="1986"/>
                </a:cubicBezTo>
              </a:path>
            </a:pathLst>
          </a:custGeom>
          <a:ln w="8280">
            <a:solidFill>
              <a:srgbClr val="E5E7EB"/>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pic>
        <p:nvPicPr>
          <p:cNvPr id="582" name="图片 581"/>
          <p:cNvPicPr/>
          <p:nvPr/>
        </p:nvPicPr>
        <p:blipFill>
          <a:blip r:embed="rId3"/>
          <a:stretch/>
        </p:blipFill>
        <p:spPr>
          <a:xfrm>
            <a:off x="601560" y="2908080"/>
            <a:ext cx="133200" cy="166680"/>
          </a:xfrm>
          <a:prstGeom prst="rect">
            <a:avLst/>
          </a:prstGeom>
          <a:noFill/>
          <a:ln w="0">
            <a:noFill/>
          </a:ln>
        </p:spPr>
      </p:pic>
      <p:sp>
        <p:nvSpPr>
          <p:cNvPr id="583" name="文本框 582"/>
          <p:cNvSpPr txBox="1"/>
          <p:nvPr/>
        </p:nvSpPr>
        <p:spPr>
          <a:xfrm>
            <a:off x="2883240" y="2454480"/>
            <a:ext cx="866160" cy="235080"/>
          </a:xfrm>
          <a:prstGeom prst="rect">
            <a:avLst/>
          </a:prstGeom>
          <a:noFill/>
          <a:ln w="0">
            <a:noFill/>
          </a:ln>
        </p:spPr>
        <p:txBody>
          <a:bodyPr wrap="none" lIns="0" tIns="0" rIns="0" bIns="0" anchor="t">
            <a:spAutoFit/>
          </a:bodyPr>
          <a:lstStyle/>
          <a:p>
            <a:r>
              <a:rPr lang="en-US" sz="1580" b="1" u="none" strike="noStrike">
                <a:solidFill>
                  <a:srgbClr val="4DA6FF"/>
                </a:solidFill>
                <a:effectLst/>
                <a:uFillTx/>
                <a:latin typeface="DejaVuSans"/>
                <a:ea typeface="DejaVuSans"/>
              </a:rPr>
              <a:t> (RBAC)</a:t>
            </a:r>
            <a:endParaRPr lang="en-US" sz="1580" b="0" u="none" strike="noStrike">
              <a:solidFill>
                <a:srgbClr val="000000"/>
              </a:solidFill>
              <a:effectLst/>
              <a:uFillTx/>
              <a:latin typeface="Times New Roman"/>
            </a:endParaRPr>
          </a:p>
        </p:txBody>
      </p:sp>
      <p:pic>
        <p:nvPicPr>
          <p:cNvPr id="584" name="图片 583"/>
          <p:cNvPicPr/>
          <p:nvPr/>
        </p:nvPicPr>
        <p:blipFill>
          <a:blip r:embed="rId3"/>
          <a:stretch/>
        </p:blipFill>
        <p:spPr>
          <a:xfrm>
            <a:off x="601560" y="3209040"/>
            <a:ext cx="133200" cy="166680"/>
          </a:xfrm>
          <a:prstGeom prst="rect">
            <a:avLst/>
          </a:prstGeom>
          <a:noFill/>
          <a:ln w="0">
            <a:noFill/>
          </a:ln>
        </p:spPr>
      </p:pic>
      <p:sp>
        <p:nvSpPr>
          <p:cNvPr id="585" name="文本框 584"/>
          <p:cNvSpPr txBox="1"/>
          <p:nvPr/>
        </p:nvSpPr>
        <p:spPr>
          <a:xfrm>
            <a:off x="835560" y="2887920"/>
            <a:ext cx="32194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根据用户角色（如管理员、普通用户、访客）分配权限</a:t>
            </a:r>
            <a:endParaRPr lang="en-US" sz="1050" b="0" u="none" strike="noStrike">
              <a:solidFill>
                <a:srgbClr val="000000"/>
              </a:solidFill>
              <a:effectLst/>
              <a:uFillTx/>
              <a:latin typeface="Times New Roman"/>
            </a:endParaRPr>
          </a:p>
        </p:txBody>
      </p:sp>
      <p:pic>
        <p:nvPicPr>
          <p:cNvPr id="586" name="图片 585"/>
          <p:cNvPicPr/>
          <p:nvPr/>
        </p:nvPicPr>
        <p:blipFill>
          <a:blip r:embed="rId3"/>
          <a:stretch/>
        </p:blipFill>
        <p:spPr>
          <a:xfrm>
            <a:off x="601560" y="3509640"/>
            <a:ext cx="133200" cy="166680"/>
          </a:xfrm>
          <a:prstGeom prst="rect">
            <a:avLst/>
          </a:prstGeom>
          <a:noFill/>
          <a:ln w="0">
            <a:noFill/>
          </a:ln>
        </p:spPr>
      </p:pic>
      <p:sp>
        <p:nvSpPr>
          <p:cNvPr id="587" name="文本框 586"/>
          <p:cNvSpPr txBox="1"/>
          <p:nvPr/>
        </p:nvSpPr>
        <p:spPr>
          <a:xfrm>
            <a:off x="835560" y="3188880"/>
            <a:ext cx="25488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适用于组织结构清晰、角色定义明确的环境</a:t>
            </a:r>
            <a:endParaRPr lang="en-US" sz="1050" b="0" u="none" strike="noStrike">
              <a:solidFill>
                <a:srgbClr val="000000"/>
              </a:solidFill>
              <a:effectLst/>
              <a:uFillTx/>
              <a:latin typeface="Times New Roman"/>
            </a:endParaRPr>
          </a:p>
        </p:txBody>
      </p:sp>
      <p:sp>
        <p:nvSpPr>
          <p:cNvPr id="588" name="文本框 587"/>
          <p:cNvSpPr txBox="1"/>
          <p:nvPr/>
        </p:nvSpPr>
        <p:spPr>
          <a:xfrm>
            <a:off x="835560" y="3489840"/>
            <a:ext cx="268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通过</a:t>
            </a:r>
            <a:endParaRPr lang="en-US" sz="1050" b="0" u="none" strike="noStrike">
              <a:solidFill>
                <a:srgbClr val="000000"/>
              </a:solidFill>
              <a:effectLst/>
              <a:uFillTx/>
              <a:latin typeface="Times New Roman"/>
            </a:endParaRPr>
          </a:p>
        </p:txBody>
      </p:sp>
      <p:sp>
        <p:nvSpPr>
          <p:cNvPr id="589" name="文本框 588"/>
          <p:cNvSpPr txBox="1"/>
          <p:nvPr/>
        </p:nvSpPr>
        <p:spPr>
          <a:xfrm>
            <a:off x="1103040" y="3494520"/>
            <a:ext cx="75744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Flask-Login</a:t>
            </a:r>
            <a:endParaRPr lang="en-US" sz="1050" b="0" u="none" strike="noStrike">
              <a:solidFill>
                <a:srgbClr val="000000"/>
              </a:solidFill>
              <a:effectLst/>
              <a:uFillTx/>
              <a:latin typeface="Times New Roman"/>
            </a:endParaRPr>
          </a:p>
        </p:txBody>
      </p:sp>
      <p:sp>
        <p:nvSpPr>
          <p:cNvPr id="590" name="文本框 589"/>
          <p:cNvSpPr txBox="1"/>
          <p:nvPr/>
        </p:nvSpPr>
        <p:spPr>
          <a:xfrm>
            <a:off x="1855080" y="3489840"/>
            <a:ext cx="14760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实现用户认证与角色管理</a:t>
            </a:r>
            <a:endParaRPr lang="en-US" sz="1050" b="0" u="none" strike="noStrike">
              <a:solidFill>
                <a:srgbClr val="000000"/>
              </a:solidFill>
              <a:effectLst/>
              <a:uFillTx/>
              <a:latin typeface="Times New Roman"/>
            </a:endParaRPr>
          </a:p>
        </p:txBody>
      </p:sp>
      <p:sp>
        <p:nvSpPr>
          <p:cNvPr id="591" name="文本框 590"/>
          <p:cNvSpPr txBox="1"/>
          <p:nvPr/>
        </p:nvSpPr>
        <p:spPr>
          <a:xfrm>
            <a:off x="743760" y="3975120"/>
            <a:ext cx="604080" cy="189360"/>
          </a:xfrm>
          <a:prstGeom prst="rect">
            <a:avLst/>
          </a:prstGeom>
          <a:noFill/>
          <a:ln w="0">
            <a:noFill/>
          </a:ln>
        </p:spPr>
        <p:txBody>
          <a:bodyPr wrap="none" lIns="0" tIns="0" rIns="0" bIns="0" anchor="t">
            <a:spAutoFit/>
          </a:bodyPr>
          <a:lstStyle/>
          <a:p>
            <a:r>
              <a:rPr lang="zh-CN" sz="1180" b="0" u="none" strike="noStrike">
                <a:solidFill>
                  <a:srgbClr val="4DA6FF"/>
                </a:solidFill>
                <a:effectLst/>
                <a:uFillTx/>
                <a:latin typeface="WenQuanYiZenHei"/>
                <a:ea typeface="WenQuanYiZenHei"/>
              </a:rPr>
              <a:t>实现示例</a:t>
            </a:r>
            <a:endParaRPr lang="en-US" sz="1180" b="0" u="none" strike="noStrike">
              <a:solidFill>
                <a:srgbClr val="000000"/>
              </a:solidFill>
              <a:effectLst/>
              <a:uFillTx/>
              <a:latin typeface="Times New Roman"/>
            </a:endParaRPr>
          </a:p>
        </p:txBody>
      </p:sp>
      <p:sp>
        <p:nvSpPr>
          <p:cNvPr id="592" name="文本框 591"/>
          <p:cNvSpPr txBox="1"/>
          <p:nvPr/>
        </p:nvSpPr>
        <p:spPr>
          <a:xfrm>
            <a:off x="743760" y="4273200"/>
            <a:ext cx="183168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@login_manager.user_loader</a:t>
            </a:r>
            <a:endParaRPr lang="en-US" sz="920" b="0" u="none" strike="noStrike">
              <a:solidFill>
                <a:srgbClr val="000000"/>
              </a:solidFill>
              <a:effectLst/>
              <a:uFillTx/>
              <a:latin typeface="Times New Roman"/>
            </a:endParaRPr>
          </a:p>
        </p:txBody>
      </p:sp>
    </p:spTree>
  </p:cSld>
  <p:clrMapOvr>
    <a:masterClrMapping/>
  </p:clrMapOvr>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TotalTime>
  <Words>3270</Words>
  <Application>Microsoft Office PowerPoint</Application>
  <PresentationFormat>自定义</PresentationFormat>
  <Paragraphs>682</Paragraphs>
  <Slides>16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DejaVuSans</vt:lpstr>
      <vt:lpstr>DejaVuSansMono</vt:lpstr>
      <vt:lpstr>WenQuanYiZenHei</vt:lpstr>
      <vt:lpstr>Arial</vt:lpstr>
      <vt:lpstr>Courier New</vt:lpstr>
      <vt:lpstr>Symbol</vt:lpstr>
      <vt:lpstr>Times New Roman</vt:lpstr>
      <vt:lpstr>Wingdings</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jinzhu wang</cp:lastModifiedBy>
  <cp:revision>1</cp:revision>
  <dcterms:modified xsi:type="dcterms:W3CDTF">2025-06-24T05:55:23Z</dcterms:modified>
</cp:coreProperties>
</file>

<file path=docProps/core0.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