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0704513" cy="7800975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04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34960" y="628560"/>
            <a:ext cx="9633240" cy="127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34960" y="2109960"/>
            <a:ext cx="9633240" cy="442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11.png"/><Relationship Id="rId7" Type="http://schemas.openxmlformats.org/officeDocument/2006/relationships/image" Target="../media/image8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8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21.png"/><Relationship Id="rId7" Type="http://schemas.openxmlformats.org/officeDocument/2006/relationships/image" Target="../media/image92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11.png"/><Relationship Id="rId7" Type="http://schemas.openxmlformats.org/officeDocument/2006/relationships/image" Target="../media/image9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32.png"/><Relationship Id="rId7" Type="http://schemas.openxmlformats.org/officeDocument/2006/relationships/image" Target="../media/image104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3.png"/><Relationship Id="rId11" Type="http://schemas.openxmlformats.org/officeDocument/2006/relationships/image" Target="../media/image107.png"/><Relationship Id="rId5" Type="http://schemas.openxmlformats.org/officeDocument/2006/relationships/image" Target="../media/image102.png"/><Relationship Id="rId10" Type="http://schemas.openxmlformats.org/officeDocument/2006/relationships/image" Target="../media/image106.png"/><Relationship Id="rId4" Type="http://schemas.openxmlformats.org/officeDocument/2006/relationships/image" Target="../media/image101.png"/><Relationship Id="rId9" Type="http://schemas.openxmlformats.org/officeDocument/2006/relationships/image" Target="../media/image9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32.png"/><Relationship Id="rId7" Type="http://schemas.openxmlformats.org/officeDocument/2006/relationships/image" Target="../media/image10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7.png"/><Relationship Id="rId11" Type="http://schemas.openxmlformats.org/officeDocument/2006/relationships/image" Target="../media/image61.png"/><Relationship Id="rId5" Type="http://schemas.openxmlformats.org/officeDocument/2006/relationships/image" Target="../media/image13.png"/><Relationship Id="rId10" Type="http://schemas.openxmlformats.org/officeDocument/2006/relationships/image" Target="../media/image111.png"/><Relationship Id="rId4" Type="http://schemas.openxmlformats.org/officeDocument/2006/relationships/image" Target="../media/image64.png"/><Relationship Id="rId9" Type="http://schemas.openxmlformats.org/officeDocument/2006/relationships/image" Target="../media/image1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5" Type="http://schemas.openxmlformats.org/officeDocument/2006/relationships/image" Target="../media/image12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1.png"/><Relationship Id="rId7" Type="http://schemas.openxmlformats.org/officeDocument/2006/relationships/image" Target="../media/image1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6.png"/><Relationship Id="rId5" Type="http://schemas.openxmlformats.org/officeDocument/2006/relationships/image" Target="../media/image13.png"/><Relationship Id="rId10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10" Type="http://schemas.openxmlformats.org/officeDocument/2006/relationships/image" Target="../media/image138.png"/><Relationship Id="rId4" Type="http://schemas.openxmlformats.org/officeDocument/2006/relationships/image" Target="../media/image132.png"/><Relationship Id="rId9" Type="http://schemas.openxmlformats.org/officeDocument/2006/relationships/image" Target="../media/image1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3.png"/><Relationship Id="rId3" Type="http://schemas.openxmlformats.org/officeDocument/2006/relationships/image" Target="../media/image32.png"/><Relationship Id="rId7" Type="http://schemas.openxmlformats.org/officeDocument/2006/relationships/image" Target="../media/image59.png"/><Relationship Id="rId12" Type="http://schemas.openxmlformats.org/officeDocument/2006/relationships/image" Target="../media/image65.png"/><Relationship Id="rId17" Type="http://schemas.openxmlformats.org/officeDocument/2006/relationships/image" Target="../media/image147.png"/><Relationship Id="rId2" Type="http://schemas.openxmlformats.org/officeDocument/2006/relationships/image" Target="../media/image10.png"/><Relationship Id="rId16" Type="http://schemas.openxmlformats.org/officeDocument/2006/relationships/image" Target="../media/image1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9.png"/><Relationship Id="rId11" Type="http://schemas.openxmlformats.org/officeDocument/2006/relationships/image" Target="../media/image142.png"/><Relationship Id="rId5" Type="http://schemas.openxmlformats.org/officeDocument/2006/relationships/image" Target="../media/image13.png"/><Relationship Id="rId15" Type="http://schemas.openxmlformats.org/officeDocument/2006/relationships/image" Target="../media/image145.png"/><Relationship Id="rId10" Type="http://schemas.openxmlformats.org/officeDocument/2006/relationships/image" Target="../media/image141.png"/><Relationship Id="rId4" Type="http://schemas.openxmlformats.org/officeDocument/2006/relationships/image" Target="../media/image64.png"/><Relationship Id="rId9" Type="http://schemas.openxmlformats.org/officeDocument/2006/relationships/image" Target="../media/image60.png"/><Relationship Id="rId14" Type="http://schemas.openxmlformats.org/officeDocument/2006/relationships/image" Target="../media/image1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13" Type="http://schemas.openxmlformats.org/officeDocument/2006/relationships/image" Target="../media/image155.png"/><Relationship Id="rId3" Type="http://schemas.openxmlformats.org/officeDocument/2006/relationships/image" Target="../media/image32.png"/><Relationship Id="rId7" Type="http://schemas.openxmlformats.org/officeDocument/2006/relationships/image" Target="../media/image149.png"/><Relationship Id="rId12" Type="http://schemas.openxmlformats.org/officeDocument/2006/relationships/image" Target="../media/image15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8.png"/><Relationship Id="rId11" Type="http://schemas.openxmlformats.org/officeDocument/2006/relationships/image" Target="../media/image153.png"/><Relationship Id="rId5" Type="http://schemas.openxmlformats.org/officeDocument/2006/relationships/image" Target="../media/image13.png"/><Relationship Id="rId10" Type="http://schemas.openxmlformats.org/officeDocument/2006/relationships/image" Target="../media/image152.png"/><Relationship Id="rId4" Type="http://schemas.openxmlformats.org/officeDocument/2006/relationships/image" Target="../media/image64.png"/><Relationship Id="rId9" Type="http://schemas.openxmlformats.org/officeDocument/2006/relationships/image" Target="../media/image151.png"/><Relationship Id="rId14" Type="http://schemas.openxmlformats.org/officeDocument/2006/relationships/image" Target="../media/image15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32.png"/><Relationship Id="rId7" Type="http://schemas.openxmlformats.org/officeDocument/2006/relationships/image" Target="../media/image15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8.png"/><Relationship Id="rId5" Type="http://schemas.openxmlformats.org/officeDocument/2006/relationships/image" Target="../media/image55.png"/><Relationship Id="rId10" Type="http://schemas.openxmlformats.org/officeDocument/2006/relationships/image" Target="../media/image162.png"/><Relationship Id="rId4" Type="http://schemas.openxmlformats.org/officeDocument/2006/relationships/image" Target="../media/image157.png"/><Relationship Id="rId9" Type="http://schemas.openxmlformats.org/officeDocument/2006/relationships/image" Target="../media/image16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170.png"/><Relationship Id="rId3" Type="http://schemas.openxmlformats.org/officeDocument/2006/relationships/image" Target="../media/image11.png"/><Relationship Id="rId7" Type="http://schemas.openxmlformats.org/officeDocument/2006/relationships/image" Target="../media/image164.png"/><Relationship Id="rId12" Type="http://schemas.openxmlformats.org/officeDocument/2006/relationships/image" Target="../media/image16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png"/><Relationship Id="rId11" Type="http://schemas.openxmlformats.org/officeDocument/2006/relationships/image" Target="../media/image168.png"/><Relationship Id="rId5" Type="http://schemas.openxmlformats.org/officeDocument/2006/relationships/image" Target="../media/image13.png"/><Relationship Id="rId10" Type="http://schemas.openxmlformats.org/officeDocument/2006/relationships/image" Target="../media/image167.png"/><Relationship Id="rId4" Type="http://schemas.openxmlformats.org/officeDocument/2006/relationships/image" Target="../media/image12.png"/><Relationship Id="rId9" Type="http://schemas.openxmlformats.org/officeDocument/2006/relationships/image" Target="../media/image166.png"/><Relationship Id="rId14" Type="http://schemas.openxmlformats.org/officeDocument/2006/relationships/image" Target="../media/image17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1.png"/><Relationship Id="rId7" Type="http://schemas.openxmlformats.org/officeDocument/2006/relationships/image" Target="../media/image176.png"/><Relationship Id="rId12" Type="http://schemas.openxmlformats.org/officeDocument/2006/relationships/image" Target="../media/image180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11" Type="http://schemas.openxmlformats.org/officeDocument/2006/relationships/image" Target="../media/image179.png"/><Relationship Id="rId5" Type="http://schemas.openxmlformats.org/officeDocument/2006/relationships/image" Target="../media/image174.png"/><Relationship Id="rId10" Type="http://schemas.openxmlformats.org/officeDocument/2006/relationships/image" Target="../media/image117.png"/><Relationship Id="rId4" Type="http://schemas.openxmlformats.org/officeDocument/2006/relationships/image" Target="../media/image173.png"/><Relationship Id="rId9" Type="http://schemas.openxmlformats.org/officeDocument/2006/relationships/image" Target="../media/image17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3" Type="http://schemas.openxmlformats.org/officeDocument/2006/relationships/image" Target="../media/image182.png"/><Relationship Id="rId7" Type="http://schemas.openxmlformats.org/officeDocument/2006/relationships/image" Target="../media/image186.png"/><Relationship Id="rId12" Type="http://schemas.openxmlformats.org/officeDocument/2006/relationships/image" Target="../media/image190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5.png"/><Relationship Id="rId11" Type="http://schemas.openxmlformats.org/officeDocument/2006/relationships/image" Target="../media/image189.png"/><Relationship Id="rId5" Type="http://schemas.openxmlformats.org/officeDocument/2006/relationships/image" Target="../media/image184.png"/><Relationship Id="rId10" Type="http://schemas.openxmlformats.org/officeDocument/2006/relationships/image" Target="../media/image188.png"/><Relationship Id="rId4" Type="http://schemas.openxmlformats.org/officeDocument/2006/relationships/image" Target="../media/image183.png"/><Relationship Id="rId9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91.png"/><Relationship Id="rId7" Type="http://schemas.openxmlformats.org/officeDocument/2006/relationships/image" Target="../media/image19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3.png"/><Relationship Id="rId5" Type="http://schemas.openxmlformats.org/officeDocument/2006/relationships/image" Target="../media/image13.png"/><Relationship Id="rId4" Type="http://schemas.openxmlformats.org/officeDocument/2006/relationships/image" Target="../media/image192.png"/><Relationship Id="rId9" Type="http://schemas.openxmlformats.org/officeDocument/2006/relationships/image" Target="../media/image19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32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48.png"/><Relationship Id="rId3" Type="http://schemas.openxmlformats.org/officeDocument/2006/relationships/image" Target="../media/image32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Relationship Id="rId1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3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13.png"/><Relationship Id="rId10" Type="http://schemas.openxmlformats.org/officeDocument/2006/relationships/image" Target="../media/image69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32.png"/><Relationship Id="rId7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5.png"/><Relationship Id="rId11" Type="http://schemas.openxmlformats.org/officeDocument/2006/relationships/image" Target="../media/image68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32.png"/><Relationship Id="rId7" Type="http://schemas.openxmlformats.org/officeDocument/2006/relationships/image" Target="../media/image8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/>
          <p:nvPr/>
        </p:nvPicPr>
        <p:blipFill>
          <a:blip r:embed="rId2"/>
          <a:stretch/>
        </p:blipFill>
        <p:spPr>
          <a:xfrm>
            <a:off x="0" y="0"/>
            <a:ext cx="10294200" cy="5790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3" name="图片 32"/>
          <p:cNvPicPr/>
          <p:nvPr/>
        </p:nvPicPr>
        <p:blipFill>
          <a:blip r:embed="rId3"/>
          <a:stretch/>
        </p:blipFill>
        <p:spPr>
          <a:xfrm>
            <a:off x="-804240" y="-1608480"/>
            <a:ext cx="4825080" cy="4825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" name="图片 33"/>
          <p:cNvPicPr/>
          <p:nvPr/>
        </p:nvPicPr>
        <p:blipFill>
          <a:blip r:embed="rId4"/>
          <a:stretch/>
        </p:blipFill>
        <p:spPr>
          <a:xfrm>
            <a:off x="7479720" y="378000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" name="图片 34"/>
          <p:cNvPicPr/>
          <p:nvPr/>
        </p:nvPicPr>
        <p:blipFill>
          <a:blip r:embed="rId5"/>
          <a:stretch/>
        </p:blipFill>
        <p:spPr>
          <a:xfrm>
            <a:off x="-804240" y="257364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" name="图片 35"/>
          <p:cNvPicPr/>
          <p:nvPr/>
        </p:nvPicPr>
        <p:blipFill>
          <a:blip r:embed="rId6"/>
          <a:stretch/>
        </p:blipFill>
        <p:spPr>
          <a:xfrm>
            <a:off x="0" y="0"/>
            <a:ext cx="10294200" cy="579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" name="文本框 36"/>
          <p:cNvSpPr txBox="1"/>
          <p:nvPr/>
        </p:nvSpPr>
        <p:spPr>
          <a:xfrm>
            <a:off x="1528200" y="1441440"/>
            <a:ext cx="7247520" cy="608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8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智能代理：概念、应用及未来发展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4761000" y="3007800"/>
            <a:ext cx="772560" cy="32400"/>
          </a:xfrm>
          <a:custGeom>
            <a:avLst/>
            <a:gdLst/>
            <a:ahLst/>
            <a:cxnLst/>
            <a:rect l="0" t="0" r="r" b="b"/>
            <a:pathLst>
              <a:path w="2146" h="90">
                <a:moveTo>
                  <a:pt x="0" y="44"/>
                </a:moveTo>
                <a:cubicBezTo>
                  <a:pt x="0" y="39"/>
                  <a:pt x="1" y="33"/>
                  <a:pt x="3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7" y="9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2101" y="0"/>
                </a:lnTo>
                <a:cubicBezTo>
                  <a:pt x="2107" y="0"/>
                  <a:pt x="2113" y="1"/>
                  <a:pt x="2118" y="3"/>
                </a:cubicBezTo>
                <a:cubicBezTo>
                  <a:pt x="2124" y="5"/>
                  <a:pt x="2128" y="9"/>
                  <a:pt x="2133" y="13"/>
                </a:cubicBezTo>
                <a:cubicBezTo>
                  <a:pt x="2137" y="17"/>
                  <a:pt x="2140" y="22"/>
                  <a:pt x="2142" y="27"/>
                </a:cubicBezTo>
                <a:cubicBezTo>
                  <a:pt x="2145" y="33"/>
                  <a:pt x="2146" y="39"/>
                  <a:pt x="2146" y="44"/>
                </a:cubicBezTo>
                <a:cubicBezTo>
                  <a:pt x="2146" y="50"/>
                  <a:pt x="2145" y="57"/>
                  <a:pt x="2142" y="63"/>
                </a:cubicBezTo>
                <a:cubicBezTo>
                  <a:pt x="2140" y="68"/>
                  <a:pt x="2137" y="73"/>
                  <a:pt x="2133" y="77"/>
                </a:cubicBezTo>
                <a:cubicBezTo>
                  <a:pt x="2128" y="81"/>
                  <a:pt x="2124" y="84"/>
                  <a:pt x="2118" y="87"/>
                </a:cubicBezTo>
                <a:cubicBezTo>
                  <a:pt x="2113" y="89"/>
                  <a:pt x="2107" y="90"/>
                  <a:pt x="2101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7"/>
                </a:cubicBezTo>
                <a:cubicBezTo>
                  <a:pt x="22" y="84"/>
                  <a:pt x="17" y="81"/>
                  <a:pt x="13" y="77"/>
                </a:cubicBezTo>
                <a:cubicBezTo>
                  <a:pt x="9" y="73"/>
                  <a:pt x="6" y="68"/>
                  <a:pt x="3" y="63"/>
                </a:cubicBezTo>
                <a:cubicBezTo>
                  <a:pt x="1" y="57"/>
                  <a:pt x="0" y="50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" name="图片 38"/>
          <p:cNvPicPr/>
          <p:nvPr/>
        </p:nvPicPr>
        <p:blipFill>
          <a:blip r:embed="rId7"/>
          <a:stretch/>
        </p:blipFill>
        <p:spPr>
          <a:xfrm>
            <a:off x="3056040" y="3619080"/>
            <a:ext cx="385560" cy="38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" name="文本框 39"/>
          <p:cNvSpPr txBox="1"/>
          <p:nvPr/>
        </p:nvSpPr>
        <p:spPr>
          <a:xfrm>
            <a:off x="2638080" y="2242800"/>
            <a:ext cx="50328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探索人工智能驱动的智能代理技术及其在各领域的创新应用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" name="图片 40"/>
          <p:cNvPicPr/>
          <p:nvPr/>
        </p:nvPicPr>
        <p:blipFill>
          <a:blip r:embed="rId8"/>
          <a:stretch/>
        </p:blipFill>
        <p:spPr>
          <a:xfrm>
            <a:off x="4616280" y="3619080"/>
            <a:ext cx="482040" cy="38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" name="文本框 41"/>
          <p:cNvSpPr txBox="1"/>
          <p:nvPr/>
        </p:nvSpPr>
        <p:spPr>
          <a:xfrm>
            <a:off x="2959560" y="415548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概念理论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" name="图片 42"/>
          <p:cNvPicPr/>
          <p:nvPr/>
        </p:nvPicPr>
        <p:blipFill>
          <a:blip r:embed="rId9"/>
          <a:stretch/>
        </p:blipFill>
        <p:spPr>
          <a:xfrm>
            <a:off x="5734440" y="3619080"/>
            <a:ext cx="433800" cy="38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文本框 43"/>
          <p:cNvSpPr txBox="1"/>
          <p:nvPr/>
        </p:nvSpPr>
        <p:spPr>
          <a:xfrm>
            <a:off x="4568040" y="415548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核心架构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" name="图片 44"/>
          <p:cNvPicPr/>
          <p:nvPr/>
        </p:nvPicPr>
        <p:blipFill>
          <a:blip r:embed="rId10"/>
          <a:stretch/>
        </p:blipFill>
        <p:spPr>
          <a:xfrm>
            <a:off x="6852240" y="3619080"/>
            <a:ext cx="385560" cy="38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" name="文本框 45"/>
          <p:cNvSpPr txBox="1"/>
          <p:nvPr/>
        </p:nvSpPr>
        <p:spPr>
          <a:xfrm>
            <a:off x="5662080" y="415548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应用场景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55760" y="415548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未来趋势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65C420-8FE3-57B9-9A4F-0BBED2610A49}"/>
              </a:ext>
            </a:extLst>
          </p:cNvPr>
          <p:cNvSpPr txBox="1"/>
          <p:nvPr/>
        </p:nvSpPr>
        <p:spPr>
          <a:xfrm>
            <a:off x="3796200" y="274680"/>
            <a:ext cx="3474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第 </a:t>
            </a:r>
            <a:r>
              <a:rPr lang="en-US" altLang="zh-CN" sz="6000" dirty="0">
                <a:solidFill>
                  <a:schemeClr val="bg1"/>
                </a:solidFill>
              </a:rPr>
              <a:t>1 </a:t>
            </a:r>
            <a:r>
              <a:rPr lang="zh-CN" altLang="en-US" sz="6000" dirty="0">
                <a:solidFill>
                  <a:schemeClr val="bg1"/>
                </a:solidFill>
              </a:rPr>
              <a:t>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图片 436"/>
          <p:cNvPicPr/>
          <p:nvPr/>
        </p:nvPicPr>
        <p:blipFill>
          <a:blip r:embed="rId2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8" name="图片 437"/>
          <p:cNvPicPr/>
          <p:nvPr/>
        </p:nvPicPr>
        <p:blipFill>
          <a:blip r:embed="rId3"/>
          <a:stretch/>
        </p:blipFill>
        <p:spPr>
          <a:xfrm>
            <a:off x="6820920" y="-155016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9" name="图片 438"/>
          <p:cNvPicPr/>
          <p:nvPr/>
        </p:nvPicPr>
        <p:blipFill>
          <a:blip r:embed="rId4"/>
          <a:stretch/>
        </p:blipFill>
        <p:spPr>
          <a:xfrm>
            <a:off x="-387720" y="480564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0" name="图片 439"/>
          <p:cNvPicPr/>
          <p:nvPr/>
        </p:nvPicPr>
        <p:blipFill>
          <a:blip r:embed="rId5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1" name="任意多边形: 形状 440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2" name="文本框 441"/>
          <p:cNvSpPr txBox="1"/>
          <p:nvPr/>
        </p:nvSpPr>
        <p:spPr>
          <a:xfrm>
            <a:off x="496080" y="351360"/>
            <a:ext cx="251064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智能代理的运行模式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3" name="任意多边形: 形状 442"/>
          <p:cNvSpPr/>
          <p:nvPr/>
        </p:nvSpPr>
        <p:spPr>
          <a:xfrm>
            <a:off x="495720" y="1456920"/>
            <a:ext cx="2853000" cy="3566160"/>
          </a:xfrm>
          <a:custGeom>
            <a:avLst/>
            <a:gdLst/>
            <a:ahLst/>
            <a:cxnLst/>
            <a:rect l="0" t="0" r="r" b="b"/>
            <a:pathLst>
              <a:path w="7925" h="9906">
                <a:moveTo>
                  <a:pt x="0" y="9647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2"/>
                  <a:pt x="14" y="175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9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7666" y="0"/>
                </a:lnTo>
                <a:cubicBezTo>
                  <a:pt x="7683" y="0"/>
                  <a:pt x="7700" y="2"/>
                  <a:pt x="7717" y="5"/>
                </a:cubicBezTo>
                <a:cubicBezTo>
                  <a:pt x="7734" y="9"/>
                  <a:pt x="7750" y="13"/>
                  <a:pt x="7765" y="20"/>
                </a:cubicBezTo>
                <a:cubicBezTo>
                  <a:pt x="7781" y="26"/>
                  <a:pt x="7796" y="34"/>
                  <a:pt x="7810" y="44"/>
                </a:cubicBezTo>
                <a:cubicBezTo>
                  <a:pt x="7824" y="53"/>
                  <a:pt x="7837" y="64"/>
                  <a:pt x="7849" y="76"/>
                </a:cubicBezTo>
                <a:cubicBezTo>
                  <a:pt x="7861" y="88"/>
                  <a:pt x="7872" y="101"/>
                  <a:pt x="7881" y="115"/>
                </a:cubicBezTo>
                <a:cubicBezTo>
                  <a:pt x="7891" y="129"/>
                  <a:pt x="7899" y="144"/>
                  <a:pt x="7905" y="160"/>
                </a:cubicBezTo>
                <a:cubicBezTo>
                  <a:pt x="7912" y="175"/>
                  <a:pt x="7917" y="192"/>
                  <a:pt x="7920" y="208"/>
                </a:cubicBezTo>
                <a:cubicBezTo>
                  <a:pt x="7923" y="225"/>
                  <a:pt x="7925" y="242"/>
                  <a:pt x="7925" y="259"/>
                </a:cubicBezTo>
                <a:lnTo>
                  <a:pt x="7925" y="9647"/>
                </a:lnTo>
                <a:cubicBezTo>
                  <a:pt x="7925" y="9664"/>
                  <a:pt x="7923" y="9681"/>
                  <a:pt x="7920" y="9698"/>
                </a:cubicBezTo>
                <a:cubicBezTo>
                  <a:pt x="7917" y="9714"/>
                  <a:pt x="7912" y="9730"/>
                  <a:pt x="7905" y="9746"/>
                </a:cubicBezTo>
                <a:cubicBezTo>
                  <a:pt x="7899" y="9762"/>
                  <a:pt x="7891" y="9777"/>
                  <a:pt x="7881" y="9791"/>
                </a:cubicBezTo>
                <a:cubicBezTo>
                  <a:pt x="7872" y="9805"/>
                  <a:pt x="7861" y="9818"/>
                  <a:pt x="7849" y="9830"/>
                </a:cubicBezTo>
                <a:cubicBezTo>
                  <a:pt x="7837" y="9842"/>
                  <a:pt x="7824" y="9853"/>
                  <a:pt x="7810" y="9862"/>
                </a:cubicBezTo>
                <a:cubicBezTo>
                  <a:pt x="7796" y="9871"/>
                  <a:pt x="7781" y="9879"/>
                  <a:pt x="7765" y="9886"/>
                </a:cubicBezTo>
                <a:cubicBezTo>
                  <a:pt x="7750" y="9892"/>
                  <a:pt x="7734" y="9897"/>
                  <a:pt x="7717" y="9901"/>
                </a:cubicBezTo>
                <a:cubicBezTo>
                  <a:pt x="7700" y="9904"/>
                  <a:pt x="7683" y="9906"/>
                  <a:pt x="7666" y="9906"/>
                </a:cubicBezTo>
                <a:lnTo>
                  <a:pt x="259" y="9906"/>
                </a:lnTo>
                <a:cubicBezTo>
                  <a:pt x="242" y="9906"/>
                  <a:pt x="225" y="9904"/>
                  <a:pt x="208" y="9901"/>
                </a:cubicBezTo>
                <a:cubicBezTo>
                  <a:pt x="192" y="9897"/>
                  <a:pt x="176" y="9892"/>
                  <a:pt x="160" y="9886"/>
                </a:cubicBezTo>
                <a:cubicBezTo>
                  <a:pt x="144" y="9879"/>
                  <a:pt x="129" y="9871"/>
                  <a:pt x="115" y="9862"/>
                </a:cubicBezTo>
                <a:cubicBezTo>
                  <a:pt x="101" y="9853"/>
                  <a:pt x="88" y="9842"/>
                  <a:pt x="76" y="9830"/>
                </a:cubicBezTo>
                <a:cubicBezTo>
                  <a:pt x="64" y="9818"/>
                  <a:pt x="53" y="9805"/>
                  <a:pt x="44" y="9791"/>
                </a:cubicBezTo>
                <a:cubicBezTo>
                  <a:pt x="35" y="9777"/>
                  <a:pt x="27" y="9762"/>
                  <a:pt x="20" y="9746"/>
                </a:cubicBezTo>
                <a:cubicBezTo>
                  <a:pt x="14" y="9730"/>
                  <a:pt x="9" y="9714"/>
                  <a:pt x="5" y="9698"/>
                </a:cubicBezTo>
                <a:cubicBezTo>
                  <a:pt x="2" y="9681"/>
                  <a:pt x="0" y="9664"/>
                  <a:pt x="0" y="96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4" name="任意多边形: 形状 443"/>
          <p:cNvSpPr/>
          <p:nvPr/>
        </p:nvSpPr>
        <p:spPr>
          <a:xfrm>
            <a:off x="1612080" y="1643040"/>
            <a:ext cx="620280" cy="620640"/>
          </a:xfrm>
          <a:custGeom>
            <a:avLst/>
            <a:gdLst/>
            <a:ahLst/>
            <a:cxnLst/>
            <a:rect l="0" t="0" r="r" b="b"/>
            <a:pathLst>
              <a:path w="1723" h="1724">
                <a:moveTo>
                  <a:pt x="1723" y="861"/>
                </a:moveTo>
                <a:cubicBezTo>
                  <a:pt x="1723" y="890"/>
                  <a:pt x="1722" y="918"/>
                  <a:pt x="1719" y="946"/>
                </a:cubicBezTo>
                <a:cubicBezTo>
                  <a:pt x="1717" y="974"/>
                  <a:pt x="1712" y="1002"/>
                  <a:pt x="1707" y="1029"/>
                </a:cubicBezTo>
                <a:cubicBezTo>
                  <a:pt x="1701" y="1057"/>
                  <a:pt x="1695" y="1084"/>
                  <a:pt x="1686" y="1111"/>
                </a:cubicBezTo>
                <a:cubicBezTo>
                  <a:pt x="1678" y="1138"/>
                  <a:pt x="1669" y="1165"/>
                  <a:pt x="1658" y="1191"/>
                </a:cubicBezTo>
                <a:cubicBezTo>
                  <a:pt x="1647" y="1217"/>
                  <a:pt x="1635" y="1242"/>
                  <a:pt x="1622" y="1267"/>
                </a:cubicBezTo>
                <a:cubicBezTo>
                  <a:pt x="1608" y="1292"/>
                  <a:pt x="1594" y="1316"/>
                  <a:pt x="1578" y="1340"/>
                </a:cubicBezTo>
                <a:cubicBezTo>
                  <a:pt x="1563" y="1363"/>
                  <a:pt x="1545" y="1386"/>
                  <a:pt x="1527" y="1408"/>
                </a:cubicBezTo>
                <a:cubicBezTo>
                  <a:pt x="1509" y="1429"/>
                  <a:pt x="1490" y="1450"/>
                  <a:pt x="1470" y="1471"/>
                </a:cubicBezTo>
                <a:cubicBezTo>
                  <a:pt x="1450" y="1491"/>
                  <a:pt x="1429" y="1510"/>
                  <a:pt x="1408" y="1528"/>
                </a:cubicBezTo>
                <a:cubicBezTo>
                  <a:pt x="1386" y="1546"/>
                  <a:pt x="1363" y="1563"/>
                  <a:pt x="1340" y="1578"/>
                </a:cubicBezTo>
                <a:cubicBezTo>
                  <a:pt x="1316" y="1594"/>
                  <a:pt x="1292" y="1609"/>
                  <a:pt x="1267" y="1622"/>
                </a:cubicBezTo>
                <a:cubicBezTo>
                  <a:pt x="1242" y="1635"/>
                  <a:pt x="1217" y="1647"/>
                  <a:pt x="1191" y="1658"/>
                </a:cubicBezTo>
                <a:cubicBezTo>
                  <a:pt x="1165" y="1669"/>
                  <a:pt x="1138" y="1678"/>
                  <a:pt x="1111" y="1686"/>
                </a:cubicBezTo>
                <a:cubicBezTo>
                  <a:pt x="1084" y="1695"/>
                  <a:pt x="1057" y="1701"/>
                  <a:pt x="1029" y="1707"/>
                </a:cubicBezTo>
                <a:cubicBezTo>
                  <a:pt x="1002" y="1712"/>
                  <a:pt x="974" y="1717"/>
                  <a:pt x="946" y="1719"/>
                </a:cubicBezTo>
                <a:cubicBezTo>
                  <a:pt x="918" y="1722"/>
                  <a:pt x="889" y="1724"/>
                  <a:pt x="861" y="1724"/>
                </a:cubicBezTo>
                <a:cubicBezTo>
                  <a:pt x="833" y="1724"/>
                  <a:pt x="805" y="1722"/>
                  <a:pt x="777" y="1719"/>
                </a:cubicBezTo>
                <a:cubicBezTo>
                  <a:pt x="749" y="1717"/>
                  <a:pt x="721" y="1712"/>
                  <a:pt x="693" y="1707"/>
                </a:cubicBezTo>
                <a:cubicBezTo>
                  <a:pt x="665" y="1701"/>
                  <a:pt x="638" y="1695"/>
                  <a:pt x="611" y="1686"/>
                </a:cubicBezTo>
                <a:cubicBezTo>
                  <a:pt x="584" y="1678"/>
                  <a:pt x="558" y="1669"/>
                  <a:pt x="532" y="1658"/>
                </a:cubicBezTo>
                <a:cubicBezTo>
                  <a:pt x="506" y="1647"/>
                  <a:pt x="480" y="1635"/>
                  <a:pt x="455" y="1622"/>
                </a:cubicBezTo>
                <a:cubicBezTo>
                  <a:pt x="430" y="1609"/>
                  <a:pt x="406" y="1594"/>
                  <a:pt x="383" y="1578"/>
                </a:cubicBezTo>
                <a:cubicBezTo>
                  <a:pt x="359" y="1563"/>
                  <a:pt x="337" y="1546"/>
                  <a:pt x="315" y="1528"/>
                </a:cubicBezTo>
                <a:cubicBezTo>
                  <a:pt x="293" y="1510"/>
                  <a:pt x="272" y="1491"/>
                  <a:pt x="252" y="1471"/>
                </a:cubicBezTo>
                <a:cubicBezTo>
                  <a:pt x="232" y="1450"/>
                  <a:pt x="213" y="1429"/>
                  <a:pt x="195" y="1408"/>
                </a:cubicBezTo>
                <a:cubicBezTo>
                  <a:pt x="178" y="1386"/>
                  <a:pt x="161" y="1363"/>
                  <a:pt x="145" y="1340"/>
                </a:cubicBezTo>
                <a:cubicBezTo>
                  <a:pt x="129" y="1316"/>
                  <a:pt x="115" y="1292"/>
                  <a:pt x="102" y="1267"/>
                </a:cubicBezTo>
                <a:cubicBezTo>
                  <a:pt x="88" y="1242"/>
                  <a:pt x="76" y="1217"/>
                  <a:pt x="65" y="1191"/>
                </a:cubicBezTo>
                <a:cubicBezTo>
                  <a:pt x="55" y="1165"/>
                  <a:pt x="45" y="1138"/>
                  <a:pt x="37" y="1111"/>
                </a:cubicBezTo>
                <a:cubicBezTo>
                  <a:pt x="29" y="1084"/>
                  <a:pt x="22" y="1057"/>
                  <a:pt x="16" y="1029"/>
                </a:cubicBezTo>
                <a:cubicBezTo>
                  <a:pt x="11" y="1002"/>
                  <a:pt x="7" y="974"/>
                  <a:pt x="4" y="946"/>
                </a:cubicBezTo>
                <a:cubicBezTo>
                  <a:pt x="1" y="918"/>
                  <a:pt x="0" y="890"/>
                  <a:pt x="0" y="861"/>
                </a:cubicBezTo>
                <a:cubicBezTo>
                  <a:pt x="0" y="833"/>
                  <a:pt x="1" y="805"/>
                  <a:pt x="4" y="777"/>
                </a:cubicBezTo>
                <a:cubicBezTo>
                  <a:pt x="7" y="749"/>
                  <a:pt x="11" y="721"/>
                  <a:pt x="16" y="693"/>
                </a:cubicBezTo>
                <a:cubicBezTo>
                  <a:pt x="22" y="666"/>
                  <a:pt x="29" y="638"/>
                  <a:pt x="37" y="611"/>
                </a:cubicBezTo>
                <a:cubicBezTo>
                  <a:pt x="45" y="584"/>
                  <a:pt x="55" y="558"/>
                  <a:pt x="65" y="532"/>
                </a:cubicBezTo>
                <a:cubicBezTo>
                  <a:pt x="76" y="506"/>
                  <a:pt x="88" y="480"/>
                  <a:pt x="102" y="455"/>
                </a:cubicBezTo>
                <a:cubicBezTo>
                  <a:pt x="115" y="430"/>
                  <a:pt x="129" y="406"/>
                  <a:pt x="145" y="383"/>
                </a:cubicBezTo>
                <a:cubicBezTo>
                  <a:pt x="161" y="359"/>
                  <a:pt x="178" y="337"/>
                  <a:pt x="195" y="315"/>
                </a:cubicBezTo>
                <a:cubicBezTo>
                  <a:pt x="213" y="293"/>
                  <a:pt x="232" y="272"/>
                  <a:pt x="252" y="252"/>
                </a:cubicBezTo>
                <a:cubicBezTo>
                  <a:pt x="272" y="232"/>
                  <a:pt x="293" y="213"/>
                  <a:pt x="315" y="196"/>
                </a:cubicBezTo>
                <a:cubicBezTo>
                  <a:pt x="337" y="178"/>
                  <a:pt x="359" y="161"/>
                  <a:pt x="383" y="145"/>
                </a:cubicBezTo>
                <a:cubicBezTo>
                  <a:pt x="406" y="130"/>
                  <a:pt x="430" y="115"/>
                  <a:pt x="455" y="102"/>
                </a:cubicBezTo>
                <a:cubicBezTo>
                  <a:pt x="480" y="88"/>
                  <a:pt x="506" y="76"/>
                  <a:pt x="532" y="66"/>
                </a:cubicBezTo>
                <a:cubicBezTo>
                  <a:pt x="558" y="55"/>
                  <a:pt x="584" y="45"/>
                  <a:pt x="611" y="37"/>
                </a:cubicBezTo>
                <a:cubicBezTo>
                  <a:pt x="638" y="29"/>
                  <a:pt x="665" y="22"/>
                  <a:pt x="693" y="17"/>
                </a:cubicBezTo>
                <a:cubicBezTo>
                  <a:pt x="721" y="11"/>
                  <a:pt x="749" y="7"/>
                  <a:pt x="777" y="4"/>
                </a:cubicBezTo>
                <a:cubicBezTo>
                  <a:pt x="805" y="1"/>
                  <a:pt x="833" y="0"/>
                  <a:pt x="861" y="0"/>
                </a:cubicBezTo>
                <a:cubicBezTo>
                  <a:pt x="889" y="0"/>
                  <a:pt x="918" y="1"/>
                  <a:pt x="946" y="4"/>
                </a:cubicBezTo>
                <a:cubicBezTo>
                  <a:pt x="974" y="7"/>
                  <a:pt x="1002" y="11"/>
                  <a:pt x="1029" y="17"/>
                </a:cubicBezTo>
                <a:cubicBezTo>
                  <a:pt x="1057" y="22"/>
                  <a:pt x="1084" y="29"/>
                  <a:pt x="1111" y="37"/>
                </a:cubicBezTo>
                <a:cubicBezTo>
                  <a:pt x="1138" y="45"/>
                  <a:pt x="1165" y="55"/>
                  <a:pt x="1191" y="66"/>
                </a:cubicBezTo>
                <a:cubicBezTo>
                  <a:pt x="1217" y="76"/>
                  <a:pt x="1242" y="88"/>
                  <a:pt x="1267" y="102"/>
                </a:cubicBezTo>
                <a:cubicBezTo>
                  <a:pt x="1292" y="115"/>
                  <a:pt x="1316" y="130"/>
                  <a:pt x="1340" y="145"/>
                </a:cubicBezTo>
                <a:cubicBezTo>
                  <a:pt x="1363" y="161"/>
                  <a:pt x="1386" y="178"/>
                  <a:pt x="1408" y="196"/>
                </a:cubicBezTo>
                <a:cubicBezTo>
                  <a:pt x="1429" y="213"/>
                  <a:pt x="1450" y="232"/>
                  <a:pt x="1470" y="252"/>
                </a:cubicBezTo>
                <a:cubicBezTo>
                  <a:pt x="1490" y="272"/>
                  <a:pt x="1509" y="293"/>
                  <a:pt x="1527" y="315"/>
                </a:cubicBezTo>
                <a:cubicBezTo>
                  <a:pt x="1545" y="337"/>
                  <a:pt x="1563" y="359"/>
                  <a:pt x="1578" y="383"/>
                </a:cubicBezTo>
                <a:cubicBezTo>
                  <a:pt x="1594" y="406"/>
                  <a:pt x="1608" y="430"/>
                  <a:pt x="1622" y="455"/>
                </a:cubicBezTo>
                <a:cubicBezTo>
                  <a:pt x="1635" y="480"/>
                  <a:pt x="1647" y="506"/>
                  <a:pt x="1658" y="532"/>
                </a:cubicBezTo>
                <a:cubicBezTo>
                  <a:pt x="1669" y="558"/>
                  <a:pt x="1678" y="584"/>
                  <a:pt x="1686" y="611"/>
                </a:cubicBezTo>
                <a:cubicBezTo>
                  <a:pt x="1695" y="638"/>
                  <a:pt x="1701" y="666"/>
                  <a:pt x="1707" y="693"/>
                </a:cubicBezTo>
                <a:cubicBezTo>
                  <a:pt x="1712" y="721"/>
                  <a:pt x="1717" y="749"/>
                  <a:pt x="1719" y="777"/>
                </a:cubicBezTo>
                <a:cubicBezTo>
                  <a:pt x="1722" y="805"/>
                  <a:pt x="1723" y="833"/>
                  <a:pt x="1723" y="861"/>
                </a:cubicBezTo>
                <a:close/>
              </a:path>
            </a:pathLst>
          </a:custGeom>
          <a:solidFill>
            <a:srgbClr val="06B6D4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5" name="图片 444"/>
          <p:cNvPicPr/>
          <p:nvPr/>
        </p:nvPicPr>
        <p:blipFill>
          <a:blip r:embed="rId6"/>
          <a:stretch/>
        </p:blipFill>
        <p:spPr>
          <a:xfrm>
            <a:off x="1767240" y="1813680"/>
            <a:ext cx="317520" cy="27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6" name="文本框 445"/>
          <p:cNvSpPr txBox="1"/>
          <p:nvPr/>
        </p:nvSpPr>
        <p:spPr>
          <a:xfrm>
            <a:off x="496080" y="1012680"/>
            <a:ext cx="420696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智能代理根据应用场景的不同，采用不同的运行模式以满足特定需求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7" name="文本框 446"/>
          <p:cNvSpPr txBox="1"/>
          <p:nvPr/>
        </p:nvSpPr>
        <p:spPr>
          <a:xfrm>
            <a:off x="1457280" y="2425320"/>
            <a:ext cx="930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单体式运行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8" name="文本框 447"/>
          <p:cNvSpPr txBox="1"/>
          <p:nvPr/>
        </p:nvSpPr>
        <p:spPr>
          <a:xfrm>
            <a:off x="682200" y="2802600"/>
            <a:ext cx="24699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适用于</a:t>
            </a:r>
            <a:r>
              <a:rPr lang="zh-CN" sz="980" b="0" u="none" strike="noStrike">
                <a:solidFill>
                  <a:srgbClr val="F97316"/>
                </a:solidFill>
                <a:effectLst/>
                <a:uFillTx/>
                <a:latin typeface="WenQuanYiZenHei"/>
                <a:ea typeface="WenQuanYiZenHei"/>
              </a:rPr>
              <a:t>简单任务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的独立运行模式，任务明确且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9" name="任意多边形: 形状 448"/>
          <p:cNvSpPr/>
          <p:nvPr/>
        </p:nvSpPr>
        <p:spPr>
          <a:xfrm>
            <a:off x="705240" y="3355920"/>
            <a:ext cx="38880" cy="39240"/>
          </a:xfrm>
          <a:custGeom>
            <a:avLst/>
            <a:gdLst/>
            <a:ahLst/>
            <a:cxnLst/>
            <a:rect l="0" t="0" r="r" b="b"/>
            <a:pathLst>
              <a:path w="108" h="109">
                <a:moveTo>
                  <a:pt x="108" y="55"/>
                </a:moveTo>
                <a:cubicBezTo>
                  <a:pt x="108" y="62"/>
                  <a:pt x="107" y="69"/>
                  <a:pt x="104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5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4" y="105"/>
                </a:cubicBezTo>
                <a:cubicBezTo>
                  <a:pt x="27" y="102"/>
                  <a:pt x="22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8"/>
                  <a:pt x="1" y="40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2" y="11"/>
                  <a:pt x="27" y="7"/>
                  <a:pt x="34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5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4" y="34"/>
                </a:cubicBezTo>
                <a:cubicBezTo>
                  <a:pt x="107" y="40"/>
                  <a:pt x="108" y="48"/>
                  <a:pt x="108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682200" y="298872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交互简单。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1" name="任意多边形: 形状 450"/>
          <p:cNvSpPr/>
          <p:nvPr/>
        </p:nvSpPr>
        <p:spPr>
          <a:xfrm>
            <a:off x="705240" y="3603960"/>
            <a:ext cx="38880" cy="39240"/>
          </a:xfrm>
          <a:custGeom>
            <a:avLst/>
            <a:gdLst/>
            <a:ahLst/>
            <a:cxnLst/>
            <a:rect l="0" t="0" r="r" b="b"/>
            <a:pathLst>
              <a:path w="108" h="109">
                <a:moveTo>
                  <a:pt x="108" y="54"/>
                </a:moveTo>
                <a:cubicBezTo>
                  <a:pt x="108" y="61"/>
                  <a:pt x="107" y="68"/>
                  <a:pt x="104" y="75"/>
                </a:cubicBezTo>
                <a:cubicBezTo>
                  <a:pt x="102" y="81"/>
                  <a:pt x="98" y="87"/>
                  <a:pt x="93" y="92"/>
                </a:cubicBezTo>
                <a:cubicBezTo>
                  <a:pt x="88" y="97"/>
                  <a:pt x="82" y="102"/>
                  <a:pt x="75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4" y="105"/>
                </a:cubicBezTo>
                <a:cubicBezTo>
                  <a:pt x="27" y="102"/>
                  <a:pt x="22" y="97"/>
                  <a:pt x="16" y="92"/>
                </a:cubicBezTo>
                <a:cubicBezTo>
                  <a:pt x="11" y="87"/>
                  <a:pt x="7" y="81"/>
                  <a:pt x="4" y="75"/>
                </a:cubicBezTo>
                <a:cubicBezTo>
                  <a:pt x="1" y="68"/>
                  <a:pt x="0" y="61"/>
                  <a:pt x="0" y="54"/>
                </a:cubicBezTo>
                <a:cubicBezTo>
                  <a:pt x="0" y="47"/>
                  <a:pt x="1" y="40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2" y="11"/>
                  <a:pt x="27" y="7"/>
                  <a:pt x="34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5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4" y="34"/>
                </a:cubicBezTo>
                <a:cubicBezTo>
                  <a:pt x="107" y="40"/>
                  <a:pt x="108" y="47"/>
                  <a:pt x="108" y="54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文本框 451"/>
          <p:cNvSpPr txBox="1"/>
          <p:nvPr/>
        </p:nvSpPr>
        <p:spPr>
          <a:xfrm>
            <a:off x="837000" y="329868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自动化设备的控制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任意多边形: 形状 452"/>
          <p:cNvSpPr/>
          <p:nvPr/>
        </p:nvSpPr>
        <p:spPr>
          <a:xfrm>
            <a:off x="705240" y="3852000"/>
            <a:ext cx="38880" cy="39240"/>
          </a:xfrm>
          <a:custGeom>
            <a:avLst/>
            <a:gdLst/>
            <a:ahLst/>
            <a:cxnLst/>
            <a:rect l="0" t="0" r="r" b="b"/>
            <a:pathLst>
              <a:path w="108" h="109">
                <a:moveTo>
                  <a:pt x="108" y="55"/>
                </a:moveTo>
                <a:cubicBezTo>
                  <a:pt x="108" y="62"/>
                  <a:pt x="107" y="69"/>
                  <a:pt x="104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5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4" y="105"/>
                </a:cubicBezTo>
                <a:cubicBezTo>
                  <a:pt x="27" y="102"/>
                  <a:pt x="22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7"/>
                  <a:pt x="1" y="40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2" y="11"/>
                  <a:pt x="27" y="7"/>
                  <a:pt x="34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5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4" y="34"/>
                </a:cubicBezTo>
                <a:cubicBezTo>
                  <a:pt x="107" y="40"/>
                  <a:pt x="108" y="47"/>
                  <a:pt x="108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837000" y="354672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单一流程的执行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5" name="任意多边形: 形状 454"/>
          <p:cNvSpPr/>
          <p:nvPr/>
        </p:nvSpPr>
        <p:spPr>
          <a:xfrm>
            <a:off x="705240" y="4100040"/>
            <a:ext cx="38880" cy="39240"/>
          </a:xfrm>
          <a:custGeom>
            <a:avLst/>
            <a:gdLst/>
            <a:ahLst/>
            <a:cxnLst/>
            <a:rect l="0" t="0" r="r" b="b"/>
            <a:pathLst>
              <a:path w="108" h="109">
                <a:moveTo>
                  <a:pt x="108" y="55"/>
                </a:moveTo>
                <a:cubicBezTo>
                  <a:pt x="108" y="62"/>
                  <a:pt x="107" y="69"/>
                  <a:pt x="104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5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4" y="105"/>
                </a:cubicBezTo>
                <a:cubicBezTo>
                  <a:pt x="27" y="102"/>
                  <a:pt x="22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8"/>
                  <a:pt x="1" y="41"/>
                  <a:pt x="4" y="35"/>
                </a:cubicBezTo>
                <a:cubicBezTo>
                  <a:pt x="7" y="28"/>
                  <a:pt x="11" y="22"/>
                  <a:pt x="16" y="17"/>
                </a:cubicBezTo>
                <a:cubicBezTo>
                  <a:pt x="22" y="12"/>
                  <a:pt x="27" y="8"/>
                  <a:pt x="34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5" y="4"/>
                </a:cubicBezTo>
                <a:cubicBezTo>
                  <a:pt x="82" y="8"/>
                  <a:pt x="88" y="12"/>
                  <a:pt x="93" y="17"/>
                </a:cubicBezTo>
                <a:cubicBezTo>
                  <a:pt x="98" y="22"/>
                  <a:pt x="102" y="28"/>
                  <a:pt x="104" y="35"/>
                </a:cubicBezTo>
                <a:cubicBezTo>
                  <a:pt x="107" y="41"/>
                  <a:pt x="108" y="48"/>
                  <a:pt x="108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6" name="文本框 455"/>
          <p:cNvSpPr txBox="1"/>
          <p:nvPr/>
        </p:nvSpPr>
        <p:spPr>
          <a:xfrm>
            <a:off x="837000" y="3794760"/>
            <a:ext cx="2222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工业自动化设备中负责控制生产线的运作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任意多边形: 形状 456"/>
          <p:cNvSpPr/>
          <p:nvPr/>
        </p:nvSpPr>
        <p:spPr>
          <a:xfrm>
            <a:off x="681840" y="4495320"/>
            <a:ext cx="2480760" cy="341640"/>
          </a:xfrm>
          <a:custGeom>
            <a:avLst/>
            <a:gdLst/>
            <a:ahLst/>
            <a:cxnLst/>
            <a:rect l="0" t="0" r="r" b="b"/>
            <a:pathLst>
              <a:path w="6891" h="949">
                <a:moveTo>
                  <a:pt x="0" y="863"/>
                </a:moveTo>
                <a:lnTo>
                  <a:pt x="0" y="87"/>
                </a:lnTo>
                <a:cubicBezTo>
                  <a:pt x="0" y="75"/>
                  <a:pt x="2" y="64"/>
                  <a:pt x="7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4" y="18"/>
                  <a:pt x="43" y="11"/>
                  <a:pt x="53" y="7"/>
                </a:cubicBezTo>
                <a:cubicBezTo>
                  <a:pt x="64" y="3"/>
                  <a:pt x="75" y="0"/>
                  <a:pt x="86" y="0"/>
                </a:cubicBezTo>
                <a:lnTo>
                  <a:pt x="6805" y="0"/>
                </a:lnTo>
                <a:cubicBezTo>
                  <a:pt x="6816" y="0"/>
                  <a:pt x="6827" y="3"/>
                  <a:pt x="6838" y="7"/>
                </a:cubicBezTo>
                <a:cubicBezTo>
                  <a:pt x="6849" y="11"/>
                  <a:pt x="6858" y="18"/>
                  <a:pt x="6866" y="26"/>
                </a:cubicBezTo>
                <a:cubicBezTo>
                  <a:pt x="6874" y="34"/>
                  <a:pt x="6880" y="43"/>
                  <a:pt x="6885" y="54"/>
                </a:cubicBezTo>
                <a:cubicBezTo>
                  <a:pt x="6889" y="64"/>
                  <a:pt x="6891" y="75"/>
                  <a:pt x="6891" y="87"/>
                </a:cubicBezTo>
                <a:lnTo>
                  <a:pt x="6891" y="863"/>
                </a:lnTo>
                <a:cubicBezTo>
                  <a:pt x="6891" y="874"/>
                  <a:pt x="6889" y="885"/>
                  <a:pt x="6885" y="896"/>
                </a:cubicBezTo>
                <a:cubicBezTo>
                  <a:pt x="6880" y="906"/>
                  <a:pt x="6874" y="916"/>
                  <a:pt x="6866" y="924"/>
                </a:cubicBezTo>
                <a:cubicBezTo>
                  <a:pt x="6858" y="932"/>
                  <a:pt x="6849" y="938"/>
                  <a:pt x="6838" y="942"/>
                </a:cubicBezTo>
                <a:cubicBezTo>
                  <a:pt x="6827" y="947"/>
                  <a:pt x="6816" y="949"/>
                  <a:pt x="6805" y="949"/>
                </a:cubicBezTo>
                <a:lnTo>
                  <a:pt x="86" y="949"/>
                </a:lnTo>
                <a:cubicBezTo>
                  <a:pt x="75" y="949"/>
                  <a:pt x="64" y="947"/>
                  <a:pt x="53" y="942"/>
                </a:cubicBezTo>
                <a:cubicBezTo>
                  <a:pt x="43" y="938"/>
                  <a:pt x="34" y="932"/>
                  <a:pt x="25" y="924"/>
                </a:cubicBezTo>
                <a:cubicBezTo>
                  <a:pt x="17" y="916"/>
                  <a:pt x="11" y="906"/>
                  <a:pt x="7" y="896"/>
                </a:cubicBezTo>
                <a:cubicBezTo>
                  <a:pt x="2" y="885"/>
                  <a:pt x="0" y="874"/>
                  <a:pt x="0" y="863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58" name="图片 457"/>
          <p:cNvPicPr/>
          <p:nvPr/>
        </p:nvPicPr>
        <p:blipFill>
          <a:blip r:embed="rId7"/>
          <a:stretch/>
        </p:blipFill>
        <p:spPr>
          <a:xfrm>
            <a:off x="775080" y="4611960"/>
            <a:ext cx="8496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9" name="文本框 458"/>
          <p:cNvSpPr txBox="1"/>
          <p:nvPr/>
        </p:nvSpPr>
        <p:spPr>
          <a:xfrm>
            <a:off x="837000" y="4042800"/>
            <a:ext cx="1729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确保设备在既定流程中高效运行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任意多边形: 形状 459"/>
          <p:cNvSpPr/>
          <p:nvPr/>
        </p:nvSpPr>
        <p:spPr>
          <a:xfrm>
            <a:off x="3534480" y="1456920"/>
            <a:ext cx="2852640" cy="3566160"/>
          </a:xfrm>
          <a:custGeom>
            <a:avLst/>
            <a:gdLst/>
            <a:ahLst/>
            <a:cxnLst/>
            <a:rect l="0" t="0" r="r" b="b"/>
            <a:pathLst>
              <a:path w="7924" h="9906">
                <a:moveTo>
                  <a:pt x="0" y="9647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5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0" y="53"/>
                  <a:pt x="114" y="44"/>
                </a:cubicBezTo>
                <a:cubicBezTo>
                  <a:pt x="129" y="34"/>
                  <a:pt x="143" y="26"/>
                  <a:pt x="159" y="20"/>
                </a:cubicBezTo>
                <a:cubicBezTo>
                  <a:pt x="175" y="13"/>
                  <a:pt x="191" y="9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699" y="2"/>
                  <a:pt x="7716" y="5"/>
                </a:cubicBezTo>
                <a:cubicBezTo>
                  <a:pt x="7733" y="9"/>
                  <a:pt x="7749" y="13"/>
                  <a:pt x="7764" y="20"/>
                </a:cubicBezTo>
                <a:cubicBezTo>
                  <a:pt x="7780" y="26"/>
                  <a:pt x="7795" y="34"/>
                  <a:pt x="7809" y="44"/>
                </a:cubicBezTo>
                <a:cubicBezTo>
                  <a:pt x="7823" y="53"/>
                  <a:pt x="7836" y="64"/>
                  <a:pt x="7848" y="76"/>
                </a:cubicBezTo>
                <a:cubicBezTo>
                  <a:pt x="7860" y="88"/>
                  <a:pt x="7871" y="101"/>
                  <a:pt x="7880" y="115"/>
                </a:cubicBezTo>
                <a:cubicBezTo>
                  <a:pt x="7890" y="129"/>
                  <a:pt x="7898" y="144"/>
                  <a:pt x="7904" y="160"/>
                </a:cubicBezTo>
                <a:cubicBezTo>
                  <a:pt x="7911" y="175"/>
                  <a:pt x="7916" y="192"/>
                  <a:pt x="7919" y="208"/>
                </a:cubicBezTo>
                <a:cubicBezTo>
                  <a:pt x="7922" y="225"/>
                  <a:pt x="7924" y="242"/>
                  <a:pt x="7924" y="259"/>
                </a:cubicBezTo>
                <a:lnTo>
                  <a:pt x="7924" y="9647"/>
                </a:lnTo>
                <a:cubicBezTo>
                  <a:pt x="7924" y="9664"/>
                  <a:pt x="7922" y="9681"/>
                  <a:pt x="7919" y="9698"/>
                </a:cubicBezTo>
                <a:cubicBezTo>
                  <a:pt x="7916" y="9714"/>
                  <a:pt x="7911" y="9730"/>
                  <a:pt x="7904" y="9746"/>
                </a:cubicBezTo>
                <a:cubicBezTo>
                  <a:pt x="7898" y="9762"/>
                  <a:pt x="7890" y="9777"/>
                  <a:pt x="7880" y="9791"/>
                </a:cubicBezTo>
                <a:cubicBezTo>
                  <a:pt x="7871" y="9805"/>
                  <a:pt x="7860" y="9818"/>
                  <a:pt x="7848" y="9830"/>
                </a:cubicBezTo>
                <a:cubicBezTo>
                  <a:pt x="7836" y="9842"/>
                  <a:pt x="7823" y="9853"/>
                  <a:pt x="7809" y="9862"/>
                </a:cubicBezTo>
                <a:cubicBezTo>
                  <a:pt x="7795" y="9871"/>
                  <a:pt x="7780" y="9879"/>
                  <a:pt x="7764" y="9886"/>
                </a:cubicBezTo>
                <a:cubicBezTo>
                  <a:pt x="7749" y="9892"/>
                  <a:pt x="7733" y="9897"/>
                  <a:pt x="7716" y="9901"/>
                </a:cubicBezTo>
                <a:cubicBezTo>
                  <a:pt x="7699" y="9904"/>
                  <a:pt x="7683" y="9906"/>
                  <a:pt x="7666" y="9906"/>
                </a:cubicBezTo>
                <a:lnTo>
                  <a:pt x="258" y="9906"/>
                </a:lnTo>
                <a:cubicBezTo>
                  <a:pt x="241" y="9906"/>
                  <a:pt x="224" y="9904"/>
                  <a:pt x="208" y="9901"/>
                </a:cubicBezTo>
                <a:cubicBezTo>
                  <a:pt x="191" y="9897"/>
                  <a:pt x="175" y="9892"/>
                  <a:pt x="159" y="9886"/>
                </a:cubicBezTo>
                <a:cubicBezTo>
                  <a:pt x="143" y="9879"/>
                  <a:pt x="129" y="9871"/>
                  <a:pt x="114" y="9862"/>
                </a:cubicBezTo>
                <a:cubicBezTo>
                  <a:pt x="100" y="9853"/>
                  <a:pt x="87" y="9842"/>
                  <a:pt x="75" y="9830"/>
                </a:cubicBezTo>
                <a:cubicBezTo>
                  <a:pt x="63" y="9818"/>
                  <a:pt x="53" y="9805"/>
                  <a:pt x="43" y="9791"/>
                </a:cubicBezTo>
                <a:cubicBezTo>
                  <a:pt x="34" y="9777"/>
                  <a:pt x="26" y="9762"/>
                  <a:pt x="19" y="9746"/>
                </a:cubicBezTo>
                <a:cubicBezTo>
                  <a:pt x="13" y="9730"/>
                  <a:pt x="8" y="9714"/>
                  <a:pt x="5" y="9698"/>
                </a:cubicBezTo>
                <a:cubicBezTo>
                  <a:pt x="1" y="9681"/>
                  <a:pt x="0" y="9664"/>
                  <a:pt x="0" y="96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任意多边形: 形状 460"/>
          <p:cNvSpPr/>
          <p:nvPr/>
        </p:nvSpPr>
        <p:spPr>
          <a:xfrm>
            <a:off x="4650480" y="1643040"/>
            <a:ext cx="620640" cy="620640"/>
          </a:xfrm>
          <a:custGeom>
            <a:avLst/>
            <a:gdLst/>
            <a:ahLst/>
            <a:cxnLst/>
            <a:rect l="0" t="0" r="r" b="b"/>
            <a:pathLst>
              <a:path w="1724" h="1724">
                <a:moveTo>
                  <a:pt x="1724" y="861"/>
                </a:moveTo>
                <a:cubicBezTo>
                  <a:pt x="1724" y="890"/>
                  <a:pt x="1722" y="918"/>
                  <a:pt x="1718" y="946"/>
                </a:cubicBezTo>
                <a:cubicBezTo>
                  <a:pt x="1716" y="974"/>
                  <a:pt x="1711" y="1002"/>
                  <a:pt x="1706" y="1029"/>
                </a:cubicBezTo>
                <a:cubicBezTo>
                  <a:pt x="1700" y="1057"/>
                  <a:pt x="1694" y="1084"/>
                  <a:pt x="1685" y="1111"/>
                </a:cubicBezTo>
                <a:cubicBezTo>
                  <a:pt x="1677" y="1138"/>
                  <a:pt x="1668" y="1165"/>
                  <a:pt x="1657" y="1191"/>
                </a:cubicBezTo>
                <a:cubicBezTo>
                  <a:pt x="1646" y="1217"/>
                  <a:pt x="1634" y="1242"/>
                  <a:pt x="1621" y="1267"/>
                </a:cubicBezTo>
                <a:cubicBezTo>
                  <a:pt x="1608" y="1292"/>
                  <a:pt x="1593" y="1316"/>
                  <a:pt x="1577" y="1340"/>
                </a:cubicBezTo>
                <a:cubicBezTo>
                  <a:pt x="1562" y="1363"/>
                  <a:pt x="1545" y="1386"/>
                  <a:pt x="1527" y="1408"/>
                </a:cubicBezTo>
                <a:cubicBezTo>
                  <a:pt x="1509" y="1429"/>
                  <a:pt x="1490" y="1450"/>
                  <a:pt x="1470" y="1471"/>
                </a:cubicBezTo>
                <a:cubicBezTo>
                  <a:pt x="1450" y="1491"/>
                  <a:pt x="1429" y="1510"/>
                  <a:pt x="1408" y="1528"/>
                </a:cubicBezTo>
                <a:cubicBezTo>
                  <a:pt x="1386" y="1546"/>
                  <a:pt x="1363" y="1563"/>
                  <a:pt x="1340" y="1578"/>
                </a:cubicBezTo>
                <a:cubicBezTo>
                  <a:pt x="1316" y="1594"/>
                  <a:pt x="1292" y="1609"/>
                  <a:pt x="1267" y="1622"/>
                </a:cubicBezTo>
                <a:cubicBezTo>
                  <a:pt x="1242" y="1635"/>
                  <a:pt x="1217" y="1647"/>
                  <a:pt x="1191" y="1658"/>
                </a:cubicBezTo>
                <a:cubicBezTo>
                  <a:pt x="1165" y="1669"/>
                  <a:pt x="1138" y="1678"/>
                  <a:pt x="1111" y="1686"/>
                </a:cubicBezTo>
                <a:cubicBezTo>
                  <a:pt x="1084" y="1695"/>
                  <a:pt x="1057" y="1701"/>
                  <a:pt x="1029" y="1707"/>
                </a:cubicBezTo>
                <a:cubicBezTo>
                  <a:pt x="1002" y="1712"/>
                  <a:pt x="974" y="1717"/>
                  <a:pt x="946" y="1719"/>
                </a:cubicBezTo>
                <a:cubicBezTo>
                  <a:pt x="918" y="1722"/>
                  <a:pt x="890" y="1724"/>
                  <a:pt x="861" y="1724"/>
                </a:cubicBezTo>
                <a:cubicBezTo>
                  <a:pt x="833" y="1724"/>
                  <a:pt x="805" y="1722"/>
                  <a:pt x="777" y="1719"/>
                </a:cubicBezTo>
                <a:cubicBezTo>
                  <a:pt x="749" y="1717"/>
                  <a:pt x="721" y="1712"/>
                  <a:pt x="693" y="1707"/>
                </a:cubicBezTo>
                <a:cubicBezTo>
                  <a:pt x="666" y="1701"/>
                  <a:pt x="638" y="1695"/>
                  <a:pt x="611" y="1686"/>
                </a:cubicBezTo>
                <a:cubicBezTo>
                  <a:pt x="584" y="1678"/>
                  <a:pt x="558" y="1669"/>
                  <a:pt x="532" y="1658"/>
                </a:cubicBezTo>
                <a:cubicBezTo>
                  <a:pt x="506" y="1647"/>
                  <a:pt x="480" y="1635"/>
                  <a:pt x="455" y="1622"/>
                </a:cubicBezTo>
                <a:cubicBezTo>
                  <a:pt x="430" y="1609"/>
                  <a:pt x="406" y="1594"/>
                  <a:pt x="383" y="1578"/>
                </a:cubicBezTo>
                <a:cubicBezTo>
                  <a:pt x="359" y="1563"/>
                  <a:pt x="337" y="1546"/>
                  <a:pt x="315" y="1528"/>
                </a:cubicBezTo>
                <a:cubicBezTo>
                  <a:pt x="293" y="1510"/>
                  <a:pt x="272" y="1491"/>
                  <a:pt x="252" y="1471"/>
                </a:cubicBezTo>
                <a:cubicBezTo>
                  <a:pt x="232" y="1450"/>
                  <a:pt x="213" y="1429"/>
                  <a:pt x="196" y="1408"/>
                </a:cubicBezTo>
                <a:cubicBezTo>
                  <a:pt x="178" y="1386"/>
                  <a:pt x="161" y="1363"/>
                  <a:pt x="145" y="1340"/>
                </a:cubicBezTo>
                <a:cubicBezTo>
                  <a:pt x="130" y="1316"/>
                  <a:pt x="115" y="1292"/>
                  <a:pt x="102" y="1267"/>
                </a:cubicBezTo>
                <a:cubicBezTo>
                  <a:pt x="88" y="1242"/>
                  <a:pt x="76" y="1217"/>
                  <a:pt x="66" y="1191"/>
                </a:cubicBezTo>
                <a:cubicBezTo>
                  <a:pt x="55" y="1165"/>
                  <a:pt x="45" y="1138"/>
                  <a:pt x="37" y="1111"/>
                </a:cubicBezTo>
                <a:cubicBezTo>
                  <a:pt x="29" y="1084"/>
                  <a:pt x="22" y="1057"/>
                  <a:pt x="17" y="1029"/>
                </a:cubicBezTo>
                <a:cubicBezTo>
                  <a:pt x="11" y="1002"/>
                  <a:pt x="7" y="974"/>
                  <a:pt x="4" y="946"/>
                </a:cubicBezTo>
                <a:cubicBezTo>
                  <a:pt x="1" y="918"/>
                  <a:pt x="0" y="890"/>
                  <a:pt x="0" y="861"/>
                </a:cubicBezTo>
                <a:cubicBezTo>
                  <a:pt x="0" y="833"/>
                  <a:pt x="1" y="805"/>
                  <a:pt x="4" y="777"/>
                </a:cubicBezTo>
                <a:cubicBezTo>
                  <a:pt x="7" y="749"/>
                  <a:pt x="11" y="721"/>
                  <a:pt x="17" y="693"/>
                </a:cubicBezTo>
                <a:cubicBezTo>
                  <a:pt x="22" y="666"/>
                  <a:pt x="29" y="638"/>
                  <a:pt x="37" y="611"/>
                </a:cubicBezTo>
                <a:cubicBezTo>
                  <a:pt x="45" y="584"/>
                  <a:pt x="55" y="558"/>
                  <a:pt x="66" y="532"/>
                </a:cubicBezTo>
                <a:cubicBezTo>
                  <a:pt x="76" y="506"/>
                  <a:pt x="88" y="480"/>
                  <a:pt x="102" y="455"/>
                </a:cubicBezTo>
                <a:cubicBezTo>
                  <a:pt x="115" y="430"/>
                  <a:pt x="130" y="406"/>
                  <a:pt x="145" y="383"/>
                </a:cubicBezTo>
                <a:cubicBezTo>
                  <a:pt x="161" y="359"/>
                  <a:pt x="178" y="337"/>
                  <a:pt x="196" y="315"/>
                </a:cubicBezTo>
                <a:cubicBezTo>
                  <a:pt x="213" y="293"/>
                  <a:pt x="232" y="272"/>
                  <a:pt x="252" y="252"/>
                </a:cubicBezTo>
                <a:cubicBezTo>
                  <a:pt x="272" y="232"/>
                  <a:pt x="293" y="213"/>
                  <a:pt x="315" y="196"/>
                </a:cubicBezTo>
                <a:cubicBezTo>
                  <a:pt x="337" y="178"/>
                  <a:pt x="359" y="161"/>
                  <a:pt x="383" y="145"/>
                </a:cubicBezTo>
                <a:cubicBezTo>
                  <a:pt x="406" y="130"/>
                  <a:pt x="430" y="115"/>
                  <a:pt x="455" y="102"/>
                </a:cubicBezTo>
                <a:cubicBezTo>
                  <a:pt x="480" y="88"/>
                  <a:pt x="506" y="76"/>
                  <a:pt x="532" y="66"/>
                </a:cubicBezTo>
                <a:cubicBezTo>
                  <a:pt x="558" y="55"/>
                  <a:pt x="584" y="45"/>
                  <a:pt x="611" y="37"/>
                </a:cubicBezTo>
                <a:cubicBezTo>
                  <a:pt x="638" y="29"/>
                  <a:pt x="666" y="22"/>
                  <a:pt x="693" y="17"/>
                </a:cubicBezTo>
                <a:cubicBezTo>
                  <a:pt x="721" y="11"/>
                  <a:pt x="749" y="7"/>
                  <a:pt x="777" y="4"/>
                </a:cubicBezTo>
                <a:cubicBezTo>
                  <a:pt x="805" y="1"/>
                  <a:pt x="833" y="0"/>
                  <a:pt x="861" y="0"/>
                </a:cubicBezTo>
                <a:cubicBezTo>
                  <a:pt x="890" y="0"/>
                  <a:pt x="918" y="1"/>
                  <a:pt x="946" y="4"/>
                </a:cubicBezTo>
                <a:cubicBezTo>
                  <a:pt x="974" y="7"/>
                  <a:pt x="1002" y="11"/>
                  <a:pt x="1029" y="17"/>
                </a:cubicBezTo>
                <a:cubicBezTo>
                  <a:pt x="1057" y="22"/>
                  <a:pt x="1084" y="29"/>
                  <a:pt x="1111" y="37"/>
                </a:cubicBezTo>
                <a:cubicBezTo>
                  <a:pt x="1138" y="45"/>
                  <a:pt x="1165" y="55"/>
                  <a:pt x="1191" y="66"/>
                </a:cubicBezTo>
                <a:cubicBezTo>
                  <a:pt x="1217" y="76"/>
                  <a:pt x="1242" y="88"/>
                  <a:pt x="1267" y="102"/>
                </a:cubicBezTo>
                <a:cubicBezTo>
                  <a:pt x="1292" y="115"/>
                  <a:pt x="1316" y="130"/>
                  <a:pt x="1340" y="145"/>
                </a:cubicBezTo>
                <a:cubicBezTo>
                  <a:pt x="1363" y="161"/>
                  <a:pt x="1386" y="178"/>
                  <a:pt x="1408" y="196"/>
                </a:cubicBezTo>
                <a:cubicBezTo>
                  <a:pt x="1429" y="213"/>
                  <a:pt x="1450" y="232"/>
                  <a:pt x="1470" y="252"/>
                </a:cubicBezTo>
                <a:cubicBezTo>
                  <a:pt x="1490" y="272"/>
                  <a:pt x="1509" y="293"/>
                  <a:pt x="1527" y="315"/>
                </a:cubicBezTo>
                <a:cubicBezTo>
                  <a:pt x="1545" y="337"/>
                  <a:pt x="1562" y="359"/>
                  <a:pt x="1577" y="383"/>
                </a:cubicBezTo>
                <a:cubicBezTo>
                  <a:pt x="1593" y="406"/>
                  <a:pt x="1608" y="430"/>
                  <a:pt x="1621" y="455"/>
                </a:cubicBezTo>
                <a:cubicBezTo>
                  <a:pt x="1634" y="480"/>
                  <a:pt x="1646" y="506"/>
                  <a:pt x="1657" y="532"/>
                </a:cubicBezTo>
                <a:cubicBezTo>
                  <a:pt x="1668" y="558"/>
                  <a:pt x="1677" y="584"/>
                  <a:pt x="1685" y="611"/>
                </a:cubicBezTo>
                <a:cubicBezTo>
                  <a:pt x="1694" y="638"/>
                  <a:pt x="1700" y="666"/>
                  <a:pt x="1706" y="693"/>
                </a:cubicBezTo>
                <a:cubicBezTo>
                  <a:pt x="1711" y="721"/>
                  <a:pt x="1716" y="749"/>
                  <a:pt x="1718" y="777"/>
                </a:cubicBezTo>
                <a:cubicBezTo>
                  <a:pt x="1722" y="805"/>
                  <a:pt x="1724" y="833"/>
                  <a:pt x="1724" y="861"/>
                </a:cubicBezTo>
                <a:close/>
              </a:path>
            </a:pathLst>
          </a:custGeom>
          <a:solidFill>
            <a:srgbClr val="06B6D4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62" name="图片 461"/>
          <p:cNvPicPr/>
          <p:nvPr/>
        </p:nvPicPr>
        <p:blipFill>
          <a:blip r:embed="rId8"/>
          <a:stretch/>
        </p:blipFill>
        <p:spPr>
          <a:xfrm>
            <a:off x="4821120" y="1813680"/>
            <a:ext cx="278640" cy="27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3" name="文本框 462"/>
          <p:cNvSpPr txBox="1"/>
          <p:nvPr/>
        </p:nvSpPr>
        <p:spPr>
          <a:xfrm>
            <a:off x="948600" y="4600440"/>
            <a:ext cx="15580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特点：独立性强，适用范围有限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4495680" y="2425320"/>
            <a:ext cx="930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嵌入式部署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3720600" y="280260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r>
              <a:rPr lang="zh-CN" sz="980" b="0" u="none" strike="noStrike">
                <a:solidFill>
                  <a:srgbClr val="F97316"/>
                </a:solidFill>
                <a:effectLst/>
                <a:uFillTx/>
                <a:latin typeface="WenQuanYiZenHei"/>
                <a:ea typeface="WenQuanYiZenHei"/>
              </a:rPr>
              <a:t>物理设备集成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，在局域环境中运行，通过与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6" name="任意多边形: 形状 465"/>
          <p:cNvSpPr/>
          <p:nvPr/>
        </p:nvSpPr>
        <p:spPr>
          <a:xfrm>
            <a:off x="3743640" y="335592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5"/>
                </a:moveTo>
                <a:cubicBezTo>
                  <a:pt x="109" y="62"/>
                  <a:pt x="107" y="69"/>
                  <a:pt x="105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5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3" y="105"/>
                </a:cubicBezTo>
                <a:cubicBezTo>
                  <a:pt x="27" y="102"/>
                  <a:pt x="21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8"/>
                  <a:pt x="1" y="40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1" y="11"/>
                  <a:pt x="27" y="7"/>
                  <a:pt x="33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5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5" y="34"/>
                </a:cubicBezTo>
                <a:cubicBezTo>
                  <a:pt x="107" y="40"/>
                  <a:pt x="109" y="48"/>
                  <a:pt x="109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文本框 466"/>
          <p:cNvSpPr txBox="1"/>
          <p:nvPr/>
        </p:nvSpPr>
        <p:spPr>
          <a:xfrm>
            <a:off x="3720600" y="298872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设备的交互实现任务自动化。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任意多边形: 形状 467"/>
          <p:cNvSpPr/>
          <p:nvPr/>
        </p:nvSpPr>
        <p:spPr>
          <a:xfrm>
            <a:off x="3743640" y="360396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4"/>
                </a:moveTo>
                <a:cubicBezTo>
                  <a:pt x="109" y="61"/>
                  <a:pt x="107" y="68"/>
                  <a:pt x="105" y="75"/>
                </a:cubicBezTo>
                <a:cubicBezTo>
                  <a:pt x="102" y="81"/>
                  <a:pt x="98" y="87"/>
                  <a:pt x="93" y="92"/>
                </a:cubicBezTo>
                <a:cubicBezTo>
                  <a:pt x="88" y="97"/>
                  <a:pt x="82" y="102"/>
                  <a:pt x="75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3" y="105"/>
                </a:cubicBezTo>
                <a:cubicBezTo>
                  <a:pt x="27" y="102"/>
                  <a:pt x="21" y="97"/>
                  <a:pt x="16" y="92"/>
                </a:cubicBezTo>
                <a:cubicBezTo>
                  <a:pt x="11" y="87"/>
                  <a:pt x="7" y="81"/>
                  <a:pt x="4" y="75"/>
                </a:cubicBezTo>
                <a:cubicBezTo>
                  <a:pt x="1" y="68"/>
                  <a:pt x="0" y="61"/>
                  <a:pt x="0" y="54"/>
                </a:cubicBezTo>
                <a:cubicBezTo>
                  <a:pt x="0" y="47"/>
                  <a:pt x="1" y="40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1" y="11"/>
                  <a:pt x="27" y="7"/>
                  <a:pt x="33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5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5" y="34"/>
                </a:cubicBezTo>
                <a:cubicBezTo>
                  <a:pt x="107" y="40"/>
                  <a:pt x="109" y="47"/>
                  <a:pt x="109" y="54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文本框 468"/>
          <p:cNvSpPr txBox="1"/>
          <p:nvPr/>
        </p:nvSpPr>
        <p:spPr>
          <a:xfrm>
            <a:off x="3875400" y="3298680"/>
            <a:ext cx="1482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智能家居系统中的语音助手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任意多边形: 形状 469"/>
          <p:cNvSpPr/>
          <p:nvPr/>
        </p:nvSpPr>
        <p:spPr>
          <a:xfrm>
            <a:off x="3743640" y="385200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5"/>
                </a:moveTo>
                <a:cubicBezTo>
                  <a:pt x="109" y="62"/>
                  <a:pt x="107" y="69"/>
                  <a:pt x="105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5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3" y="105"/>
                </a:cubicBezTo>
                <a:cubicBezTo>
                  <a:pt x="27" y="102"/>
                  <a:pt x="21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7"/>
                  <a:pt x="1" y="40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1" y="11"/>
                  <a:pt x="27" y="7"/>
                  <a:pt x="33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5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5" y="34"/>
                </a:cubicBezTo>
                <a:cubicBezTo>
                  <a:pt x="107" y="40"/>
                  <a:pt x="109" y="47"/>
                  <a:pt x="109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3875400" y="3546720"/>
            <a:ext cx="1358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智能设备内置的控制系统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任意多边形: 形状 471"/>
          <p:cNvSpPr/>
          <p:nvPr/>
        </p:nvSpPr>
        <p:spPr>
          <a:xfrm>
            <a:off x="3743640" y="410004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5"/>
                </a:moveTo>
                <a:cubicBezTo>
                  <a:pt x="109" y="62"/>
                  <a:pt x="107" y="69"/>
                  <a:pt x="105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5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1" y="108"/>
                  <a:pt x="33" y="105"/>
                </a:cubicBezTo>
                <a:cubicBezTo>
                  <a:pt x="27" y="102"/>
                  <a:pt x="21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8"/>
                  <a:pt x="1" y="41"/>
                  <a:pt x="4" y="35"/>
                </a:cubicBezTo>
                <a:cubicBezTo>
                  <a:pt x="7" y="28"/>
                  <a:pt x="11" y="22"/>
                  <a:pt x="16" y="17"/>
                </a:cubicBezTo>
                <a:cubicBezTo>
                  <a:pt x="21" y="12"/>
                  <a:pt x="27" y="8"/>
                  <a:pt x="33" y="4"/>
                </a:cubicBezTo>
                <a:cubicBezTo>
                  <a:pt x="41" y="2"/>
                  <a:pt x="48" y="0"/>
                  <a:pt x="55" y="0"/>
                </a:cubicBezTo>
                <a:cubicBezTo>
                  <a:pt x="62" y="0"/>
                  <a:pt x="69" y="2"/>
                  <a:pt x="75" y="4"/>
                </a:cubicBezTo>
                <a:cubicBezTo>
                  <a:pt x="82" y="8"/>
                  <a:pt x="88" y="12"/>
                  <a:pt x="93" y="17"/>
                </a:cubicBezTo>
                <a:cubicBezTo>
                  <a:pt x="98" y="22"/>
                  <a:pt x="102" y="28"/>
                  <a:pt x="105" y="35"/>
                </a:cubicBezTo>
                <a:cubicBezTo>
                  <a:pt x="107" y="41"/>
                  <a:pt x="109" y="48"/>
                  <a:pt x="109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3875400" y="379476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响应速度快，不依赖网络连接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任意多边形: 形状 473"/>
          <p:cNvSpPr/>
          <p:nvPr/>
        </p:nvSpPr>
        <p:spPr>
          <a:xfrm>
            <a:off x="3720240" y="4495320"/>
            <a:ext cx="2480760" cy="341640"/>
          </a:xfrm>
          <a:custGeom>
            <a:avLst/>
            <a:gdLst/>
            <a:ahLst/>
            <a:cxnLst/>
            <a:rect l="0" t="0" r="r" b="b"/>
            <a:pathLst>
              <a:path w="6891" h="949">
                <a:moveTo>
                  <a:pt x="0" y="863"/>
                </a:moveTo>
                <a:lnTo>
                  <a:pt x="0" y="87"/>
                </a:lnTo>
                <a:cubicBezTo>
                  <a:pt x="0" y="75"/>
                  <a:pt x="3" y="64"/>
                  <a:pt x="7" y="54"/>
                </a:cubicBezTo>
                <a:cubicBezTo>
                  <a:pt x="11" y="43"/>
                  <a:pt x="18" y="34"/>
                  <a:pt x="26" y="26"/>
                </a:cubicBezTo>
                <a:cubicBezTo>
                  <a:pt x="34" y="18"/>
                  <a:pt x="43" y="11"/>
                  <a:pt x="54" y="7"/>
                </a:cubicBezTo>
                <a:cubicBezTo>
                  <a:pt x="64" y="3"/>
                  <a:pt x="75" y="0"/>
                  <a:pt x="86" y="0"/>
                </a:cubicBezTo>
                <a:lnTo>
                  <a:pt x="6804" y="0"/>
                </a:lnTo>
                <a:cubicBezTo>
                  <a:pt x="6816" y="0"/>
                  <a:pt x="6827" y="3"/>
                  <a:pt x="6837" y="7"/>
                </a:cubicBezTo>
                <a:cubicBezTo>
                  <a:pt x="6848" y="11"/>
                  <a:pt x="6857" y="18"/>
                  <a:pt x="6865" y="26"/>
                </a:cubicBezTo>
                <a:cubicBezTo>
                  <a:pt x="6873" y="34"/>
                  <a:pt x="6879" y="43"/>
                  <a:pt x="6884" y="54"/>
                </a:cubicBezTo>
                <a:cubicBezTo>
                  <a:pt x="6888" y="64"/>
                  <a:pt x="6891" y="75"/>
                  <a:pt x="6891" y="87"/>
                </a:cubicBezTo>
                <a:lnTo>
                  <a:pt x="6891" y="863"/>
                </a:lnTo>
                <a:cubicBezTo>
                  <a:pt x="6891" y="874"/>
                  <a:pt x="6888" y="885"/>
                  <a:pt x="6884" y="896"/>
                </a:cubicBezTo>
                <a:cubicBezTo>
                  <a:pt x="6879" y="906"/>
                  <a:pt x="6873" y="916"/>
                  <a:pt x="6865" y="924"/>
                </a:cubicBezTo>
                <a:cubicBezTo>
                  <a:pt x="6857" y="932"/>
                  <a:pt x="6848" y="938"/>
                  <a:pt x="6837" y="942"/>
                </a:cubicBezTo>
                <a:cubicBezTo>
                  <a:pt x="6827" y="947"/>
                  <a:pt x="6816" y="949"/>
                  <a:pt x="6804" y="949"/>
                </a:cubicBezTo>
                <a:lnTo>
                  <a:pt x="86" y="949"/>
                </a:lnTo>
                <a:cubicBezTo>
                  <a:pt x="75" y="949"/>
                  <a:pt x="64" y="947"/>
                  <a:pt x="54" y="942"/>
                </a:cubicBezTo>
                <a:cubicBezTo>
                  <a:pt x="43" y="938"/>
                  <a:pt x="34" y="932"/>
                  <a:pt x="26" y="924"/>
                </a:cubicBezTo>
                <a:cubicBezTo>
                  <a:pt x="18" y="916"/>
                  <a:pt x="11" y="906"/>
                  <a:pt x="7" y="896"/>
                </a:cubicBezTo>
                <a:cubicBezTo>
                  <a:pt x="3" y="885"/>
                  <a:pt x="0" y="874"/>
                  <a:pt x="0" y="863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75" name="图片 474"/>
          <p:cNvPicPr/>
          <p:nvPr/>
        </p:nvPicPr>
        <p:blipFill>
          <a:blip r:embed="rId7"/>
          <a:stretch/>
        </p:blipFill>
        <p:spPr>
          <a:xfrm>
            <a:off x="3813480" y="4611960"/>
            <a:ext cx="8496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6" name="文本框 475"/>
          <p:cNvSpPr txBox="1"/>
          <p:nvPr/>
        </p:nvSpPr>
        <p:spPr>
          <a:xfrm>
            <a:off x="3875400" y="404280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适用于需要低延迟响应的场景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7" name="任意多边形: 形状 476"/>
          <p:cNvSpPr/>
          <p:nvPr/>
        </p:nvSpPr>
        <p:spPr>
          <a:xfrm>
            <a:off x="6572880" y="1456920"/>
            <a:ext cx="2852640" cy="3566160"/>
          </a:xfrm>
          <a:custGeom>
            <a:avLst/>
            <a:gdLst/>
            <a:ahLst/>
            <a:cxnLst/>
            <a:rect l="0" t="0" r="r" b="b"/>
            <a:pathLst>
              <a:path w="7924" h="9906">
                <a:moveTo>
                  <a:pt x="0" y="9647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5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0" y="53"/>
                  <a:pt x="115" y="44"/>
                </a:cubicBezTo>
                <a:cubicBezTo>
                  <a:pt x="129" y="34"/>
                  <a:pt x="144" y="26"/>
                  <a:pt x="159" y="20"/>
                </a:cubicBezTo>
                <a:cubicBezTo>
                  <a:pt x="175" y="13"/>
                  <a:pt x="191" y="9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700" y="2"/>
                  <a:pt x="7716" y="5"/>
                </a:cubicBezTo>
                <a:cubicBezTo>
                  <a:pt x="7733" y="9"/>
                  <a:pt x="7749" y="13"/>
                  <a:pt x="7765" y="20"/>
                </a:cubicBezTo>
                <a:cubicBezTo>
                  <a:pt x="7780" y="26"/>
                  <a:pt x="7795" y="34"/>
                  <a:pt x="7809" y="44"/>
                </a:cubicBezTo>
                <a:cubicBezTo>
                  <a:pt x="7823" y="53"/>
                  <a:pt x="7836" y="64"/>
                  <a:pt x="7848" y="76"/>
                </a:cubicBezTo>
                <a:cubicBezTo>
                  <a:pt x="7860" y="88"/>
                  <a:pt x="7871" y="101"/>
                  <a:pt x="7881" y="115"/>
                </a:cubicBezTo>
                <a:cubicBezTo>
                  <a:pt x="7890" y="129"/>
                  <a:pt x="7898" y="144"/>
                  <a:pt x="7904" y="160"/>
                </a:cubicBezTo>
                <a:cubicBezTo>
                  <a:pt x="7911" y="175"/>
                  <a:pt x="7916" y="192"/>
                  <a:pt x="7919" y="208"/>
                </a:cubicBezTo>
                <a:cubicBezTo>
                  <a:pt x="7922" y="225"/>
                  <a:pt x="7924" y="242"/>
                  <a:pt x="7924" y="259"/>
                </a:cubicBezTo>
                <a:lnTo>
                  <a:pt x="7924" y="9647"/>
                </a:lnTo>
                <a:cubicBezTo>
                  <a:pt x="7924" y="9664"/>
                  <a:pt x="7922" y="9681"/>
                  <a:pt x="7919" y="9698"/>
                </a:cubicBezTo>
                <a:cubicBezTo>
                  <a:pt x="7916" y="9714"/>
                  <a:pt x="7911" y="9730"/>
                  <a:pt x="7904" y="9746"/>
                </a:cubicBezTo>
                <a:cubicBezTo>
                  <a:pt x="7898" y="9762"/>
                  <a:pt x="7890" y="9777"/>
                  <a:pt x="7881" y="9791"/>
                </a:cubicBezTo>
                <a:cubicBezTo>
                  <a:pt x="7871" y="9805"/>
                  <a:pt x="7860" y="9818"/>
                  <a:pt x="7848" y="9830"/>
                </a:cubicBezTo>
                <a:cubicBezTo>
                  <a:pt x="7836" y="9842"/>
                  <a:pt x="7823" y="9853"/>
                  <a:pt x="7809" y="9862"/>
                </a:cubicBezTo>
                <a:cubicBezTo>
                  <a:pt x="7795" y="9871"/>
                  <a:pt x="7780" y="9879"/>
                  <a:pt x="7765" y="9886"/>
                </a:cubicBezTo>
                <a:cubicBezTo>
                  <a:pt x="7749" y="9892"/>
                  <a:pt x="7733" y="9897"/>
                  <a:pt x="7716" y="9901"/>
                </a:cubicBezTo>
                <a:cubicBezTo>
                  <a:pt x="7700" y="9904"/>
                  <a:pt x="7683" y="9906"/>
                  <a:pt x="7666" y="9906"/>
                </a:cubicBezTo>
                <a:lnTo>
                  <a:pt x="258" y="9906"/>
                </a:lnTo>
                <a:cubicBezTo>
                  <a:pt x="241" y="9906"/>
                  <a:pt x="224" y="9904"/>
                  <a:pt x="208" y="9901"/>
                </a:cubicBezTo>
                <a:cubicBezTo>
                  <a:pt x="191" y="9897"/>
                  <a:pt x="175" y="9892"/>
                  <a:pt x="159" y="9886"/>
                </a:cubicBezTo>
                <a:cubicBezTo>
                  <a:pt x="144" y="9879"/>
                  <a:pt x="129" y="9871"/>
                  <a:pt x="115" y="9862"/>
                </a:cubicBezTo>
                <a:cubicBezTo>
                  <a:pt x="100" y="9853"/>
                  <a:pt x="87" y="9842"/>
                  <a:pt x="75" y="9830"/>
                </a:cubicBezTo>
                <a:cubicBezTo>
                  <a:pt x="63" y="9818"/>
                  <a:pt x="53" y="9805"/>
                  <a:pt x="43" y="9791"/>
                </a:cubicBezTo>
                <a:cubicBezTo>
                  <a:pt x="34" y="9777"/>
                  <a:pt x="26" y="9762"/>
                  <a:pt x="19" y="9746"/>
                </a:cubicBezTo>
                <a:cubicBezTo>
                  <a:pt x="13" y="9730"/>
                  <a:pt x="8" y="9714"/>
                  <a:pt x="5" y="9698"/>
                </a:cubicBezTo>
                <a:cubicBezTo>
                  <a:pt x="1" y="9681"/>
                  <a:pt x="0" y="9664"/>
                  <a:pt x="0" y="96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8" name="任意多边形: 形状 477"/>
          <p:cNvSpPr/>
          <p:nvPr/>
        </p:nvSpPr>
        <p:spPr>
          <a:xfrm>
            <a:off x="7688880" y="1643040"/>
            <a:ext cx="620640" cy="620640"/>
          </a:xfrm>
          <a:custGeom>
            <a:avLst/>
            <a:gdLst/>
            <a:ahLst/>
            <a:cxnLst/>
            <a:rect l="0" t="0" r="r" b="b"/>
            <a:pathLst>
              <a:path w="1724" h="1724">
                <a:moveTo>
                  <a:pt x="1724" y="861"/>
                </a:moveTo>
                <a:cubicBezTo>
                  <a:pt x="1724" y="890"/>
                  <a:pt x="1722" y="918"/>
                  <a:pt x="1720" y="946"/>
                </a:cubicBezTo>
                <a:cubicBezTo>
                  <a:pt x="1717" y="974"/>
                  <a:pt x="1713" y="1002"/>
                  <a:pt x="1707" y="1029"/>
                </a:cubicBezTo>
                <a:cubicBezTo>
                  <a:pt x="1702" y="1057"/>
                  <a:pt x="1695" y="1084"/>
                  <a:pt x="1687" y="1111"/>
                </a:cubicBezTo>
                <a:cubicBezTo>
                  <a:pt x="1678" y="1138"/>
                  <a:pt x="1669" y="1165"/>
                  <a:pt x="1658" y="1191"/>
                </a:cubicBezTo>
                <a:cubicBezTo>
                  <a:pt x="1647" y="1217"/>
                  <a:pt x="1635" y="1242"/>
                  <a:pt x="1622" y="1267"/>
                </a:cubicBezTo>
                <a:cubicBezTo>
                  <a:pt x="1609" y="1292"/>
                  <a:pt x="1594" y="1316"/>
                  <a:pt x="1579" y="1340"/>
                </a:cubicBezTo>
                <a:cubicBezTo>
                  <a:pt x="1563" y="1363"/>
                  <a:pt x="1546" y="1386"/>
                  <a:pt x="1528" y="1408"/>
                </a:cubicBezTo>
                <a:cubicBezTo>
                  <a:pt x="1510" y="1429"/>
                  <a:pt x="1491" y="1450"/>
                  <a:pt x="1471" y="1471"/>
                </a:cubicBezTo>
                <a:cubicBezTo>
                  <a:pt x="1451" y="1491"/>
                  <a:pt x="1431" y="1510"/>
                  <a:pt x="1409" y="1528"/>
                </a:cubicBezTo>
                <a:cubicBezTo>
                  <a:pt x="1387" y="1546"/>
                  <a:pt x="1364" y="1563"/>
                  <a:pt x="1341" y="1578"/>
                </a:cubicBezTo>
                <a:cubicBezTo>
                  <a:pt x="1317" y="1594"/>
                  <a:pt x="1293" y="1609"/>
                  <a:pt x="1268" y="1622"/>
                </a:cubicBezTo>
                <a:cubicBezTo>
                  <a:pt x="1244" y="1635"/>
                  <a:pt x="1218" y="1647"/>
                  <a:pt x="1192" y="1658"/>
                </a:cubicBezTo>
                <a:cubicBezTo>
                  <a:pt x="1166" y="1669"/>
                  <a:pt x="1139" y="1678"/>
                  <a:pt x="1112" y="1686"/>
                </a:cubicBezTo>
                <a:cubicBezTo>
                  <a:pt x="1085" y="1695"/>
                  <a:pt x="1058" y="1701"/>
                  <a:pt x="1030" y="1707"/>
                </a:cubicBezTo>
                <a:cubicBezTo>
                  <a:pt x="1003" y="1712"/>
                  <a:pt x="975" y="1717"/>
                  <a:pt x="947" y="1719"/>
                </a:cubicBezTo>
                <a:cubicBezTo>
                  <a:pt x="919" y="1722"/>
                  <a:pt x="891" y="1724"/>
                  <a:pt x="862" y="1724"/>
                </a:cubicBezTo>
                <a:cubicBezTo>
                  <a:pt x="834" y="1724"/>
                  <a:pt x="806" y="1722"/>
                  <a:pt x="778" y="1719"/>
                </a:cubicBezTo>
                <a:cubicBezTo>
                  <a:pt x="750" y="1717"/>
                  <a:pt x="722" y="1712"/>
                  <a:pt x="694" y="1707"/>
                </a:cubicBezTo>
                <a:cubicBezTo>
                  <a:pt x="667" y="1701"/>
                  <a:pt x="639" y="1695"/>
                  <a:pt x="612" y="1686"/>
                </a:cubicBezTo>
                <a:cubicBezTo>
                  <a:pt x="585" y="1678"/>
                  <a:pt x="559" y="1669"/>
                  <a:pt x="533" y="1658"/>
                </a:cubicBezTo>
                <a:cubicBezTo>
                  <a:pt x="507" y="1647"/>
                  <a:pt x="481" y="1635"/>
                  <a:pt x="456" y="1622"/>
                </a:cubicBezTo>
                <a:cubicBezTo>
                  <a:pt x="432" y="1609"/>
                  <a:pt x="407" y="1594"/>
                  <a:pt x="384" y="1578"/>
                </a:cubicBezTo>
                <a:cubicBezTo>
                  <a:pt x="361" y="1563"/>
                  <a:pt x="338" y="1546"/>
                  <a:pt x="316" y="1528"/>
                </a:cubicBezTo>
                <a:cubicBezTo>
                  <a:pt x="294" y="1510"/>
                  <a:pt x="273" y="1491"/>
                  <a:pt x="253" y="1471"/>
                </a:cubicBezTo>
                <a:cubicBezTo>
                  <a:pt x="234" y="1450"/>
                  <a:pt x="215" y="1429"/>
                  <a:pt x="197" y="1408"/>
                </a:cubicBezTo>
                <a:cubicBezTo>
                  <a:pt x="179" y="1386"/>
                  <a:pt x="161" y="1363"/>
                  <a:pt x="145" y="1340"/>
                </a:cubicBezTo>
                <a:cubicBezTo>
                  <a:pt x="130" y="1316"/>
                  <a:pt x="115" y="1292"/>
                  <a:pt x="102" y="1267"/>
                </a:cubicBezTo>
                <a:cubicBezTo>
                  <a:pt x="89" y="1242"/>
                  <a:pt x="77" y="1217"/>
                  <a:pt x="66" y="1191"/>
                </a:cubicBezTo>
                <a:cubicBezTo>
                  <a:pt x="55" y="1165"/>
                  <a:pt x="45" y="1138"/>
                  <a:pt x="37" y="1111"/>
                </a:cubicBezTo>
                <a:cubicBezTo>
                  <a:pt x="29" y="1084"/>
                  <a:pt x="22" y="1057"/>
                  <a:pt x="17" y="1029"/>
                </a:cubicBezTo>
                <a:cubicBezTo>
                  <a:pt x="11" y="1002"/>
                  <a:pt x="7" y="974"/>
                  <a:pt x="4" y="946"/>
                </a:cubicBezTo>
                <a:cubicBezTo>
                  <a:pt x="2" y="918"/>
                  <a:pt x="0" y="890"/>
                  <a:pt x="0" y="861"/>
                </a:cubicBezTo>
                <a:cubicBezTo>
                  <a:pt x="0" y="833"/>
                  <a:pt x="2" y="805"/>
                  <a:pt x="4" y="777"/>
                </a:cubicBezTo>
                <a:cubicBezTo>
                  <a:pt x="7" y="749"/>
                  <a:pt x="11" y="721"/>
                  <a:pt x="17" y="693"/>
                </a:cubicBezTo>
                <a:cubicBezTo>
                  <a:pt x="22" y="666"/>
                  <a:pt x="29" y="638"/>
                  <a:pt x="37" y="611"/>
                </a:cubicBezTo>
                <a:cubicBezTo>
                  <a:pt x="45" y="584"/>
                  <a:pt x="55" y="558"/>
                  <a:pt x="66" y="532"/>
                </a:cubicBezTo>
                <a:cubicBezTo>
                  <a:pt x="77" y="506"/>
                  <a:pt x="89" y="480"/>
                  <a:pt x="102" y="455"/>
                </a:cubicBezTo>
                <a:cubicBezTo>
                  <a:pt x="115" y="430"/>
                  <a:pt x="130" y="406"/>
                  <a:pt x="145" y="383"/>
                </a:cubicBezTo>
                <a:cubicBezTo>
                  <a:pt x="161" y="359"/>
                  <a:pt x="179" y="337"/>
                  <a:pt x="197" y="315"/>
                </a:cubicBezTo>
                <a:cubicBezTo>
                  <a:pt x="215" y="293"/>
                  <a:pt x="234" y="272"/>
                  <a:pt x="253" y="252"/>
                </a:cubicBezTo>
                <a:cubicBezTo>
                  <a:pt x="273" y="232"/>
                  <a:pt x="294" y="213"/>
                  <a:pt x="316" y="196"/>
                </a:cubicBezTo>
                <a:cubicBezTo>
                  <a:pt x="338" y="178"/>
                  <a:pt x="361" y="161"/>
                  <a:pt x="384" y="145"/>
                </a:cubicBezTo>
                <a:cubicBezTo>
                  <a:pt x="407" y="130"/>
                  <a:pt x="432" y="115"/>
                  <a:pt x="456" y="102"/>
                </a:cubicBezTo>
                <a:cubicBezTo>
                  <a:pt x="481" y="88"/>
                  <a:pt x="507" y="76"/>
                  <a:pt x="533" y="66"/>
                </a:cubicBezTo>
                <a:cubicBezTo>
                  <a:pt x="559" y="55"/>
                  <a:pt x="585" y="45"/>
                  <a:pt x="612" y="37"/>
                </a:cubicBezTo>
                <a:cubicBezTo>
                  <a:pt x="639" y="29"/>
                  <a:pt x="667" y="22"/>
                  <a:pt x="694" y="17"/>
                </a:cubicBezTo>
                <a:cubicBezTo>
                  <a:pt x="722" y="11"/>
                  <a:pt x="750" y="7"/>
                  <a:pt x="778" y="4"/>
                </a:cubicBezTo>
                <a:cubicBezTo>
                  <a:pt x="806" y="1"/>
                  <a:pt x="834" y="0"/>
                  <a:pt x="862" y="0"/>
                </a:cubicBezTo>
                <a:cubicBezTo>
                  <a:pt x="891" y="0"/>
                  <a:pt x="919" y="1"/>
                  <a:pt x="947" y="4"/>
                </a:cubicBezTo>
                <a:cubicBezTo>
                  <a:pt x="975" y="7"/>
                  <a:pt x="1003" y="11"/>
                  <a:pt x="1030" y="17"/>
                </a:cubicBezTo>
                <a:cubicBezTo>
                  <a:pt x="1058" y="22"/>
                  <a:pt x="1085" y="29"/>
                  <a:pt x="1112" y="37"/>
                </a:cubicBezTo>
                <a:cubicBezTo>
                  <a:pt x="1139" y="45"/>
                  <a:pt x="1166" y="55"/>
                  <a:pt x="1192" y="66"/>
                </a:cubicBezTo>
                <a:cubicBezTo>
                  <a:pt x="1218" y="76"/>
                  <a:pt x="1244" y="88"/>
                  <a:pt x="1268" y="102"/>
                </a:cubicBezTo>
                <a:cubicBezTo>
                  <a:pt x="1293" y="115"/>
                  <a:pt x="1317" y="130"/>
                  <a:pt x="1341" y="145"/>
                </a:cubicBezTo>
                <a:cubicBezTo>
                  <a:pt x="1364" y="161"/>
                  <a:pt x="1387" y="178"/>
                  <a:pt x="1409" y="196"/>
                </a:cubicBezTo>
                <a:cubicBezTo>
                  <a:pt x="1431" y="213"/>
                  <a:pt x="1451" y="232"/>
                  <a:pt x="1471" y="252"/>
                </a:cubicBezTo>
                <a:cubicBezTo>
                  <a:pt x="1491" y="272"/>
                  <a:pt x="1510" y="293"/>
                  <a:pt x="1528" y="315"/>
                </a:cubicBezTo>
                <a:cubicBezTo>
                  <a:pt x="1546" y="337"/>
                  <a:pt x="1563" y="359"/>
                  <a:pt x="1579" y="383"/>
                </a:cubicBezTo>
                <a:cubicBezTo>
                  <a:pt x="1594" y="406"/>
                  <a:pt x="1609" y="430"/>
                  <a:pt x="1622" y="455"/>
                </a:cubicBezTo>
                <a:cubicBezTo>
                  <a:pt x="1635" y="480"/>
                  <a:pt x="1647" y="506"/>
                  <a:pt x="1658" y="532"/>
                </a:cubicBezTo>
                <a:cubicBezTo>
                  <a:pt x="1669" y="558"/>
                  <a:pt x="1678" y="584"/>
                  <a:pt x="1687" y="611"/>
                </a:cubicBezTo>
                <a:cubicBezTo>
                  <a:pt x="1695" y="638"/>
                  <a:pt x="1702" y="666"/>
                  <a:pt x="1707" y="693"/>
                </a:cubicBezTo>
                <a:cubicBezTo>
                  <a:pt x="1713" y="721"/>
                  <a:pt x="1717" y="749"/>
                  <a:pt x="1720" y="777"/>
                </a:cubicBezTo>
                <a:cubicBezTo>
                  <a:pt x="1722" y="805"/>
                  <a:pt x="1724" y="833"/>
                  <a:pt x="1724" y="861"/>
                </a:cubicBezTo>
                <a:close/>
              </a:path>
            </a:pathLst>
          </a:custGeom>
          <a:solidFill>
            <a:srgbClr val="06B6D4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9" name="图片 478"/>
          <p:cNvPicPr/>
          <p:nvPr/>
        </p:nvPicPr>
        <p:blipFill>
          <a:blip r:embed="rId9"/>
          <a:stretch/>
        </p:blipFill>
        <p:spPr>
          <a:xfrm>
            <a:off x="7828560" y="1813680"/>
            <a:ext cx="348480" cy="27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0" name="文本框 479"/>
          <p:cNvSpPr txBox="1"/>
          <p:nvPr/>
        </p:nvSpPr>
        <p:spPr>
          <a:xfrm>
            <a:off x="3987000" y="4600440"/>
            <a:ext cx="189216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特点：反应迅速，本地运行，资源有限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文本框 480"/>
          <p:cNvSpPr txBox="1"/>
          <p:nvPr/>
        </p:nvSpPr>
        <p:spPr>
          <a:xfrm>
            <a:off x="7441200" y="242532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云端服务模式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6759000" y="2802600"/>
            <a:ext cx="24699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用于需要</a:t>
            </a:r>
            <a:r>
              <a:rPr lang="zh-CN" sz="980" b="0" u="none" strike="noStrike">
                <a:solidFill>
                  <a:srgbClr val="F97316"/>
                </a:solidFill>
                <a:effectLst/>
                <a:uFillTx/>
                <a:latin typeface="WenQuanYiZenHei"/>
                <a:ea typeface="WenQuanYiZenHei"/>
              </a:rPr>
              <a:t>实时数据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980" b="0" u="none" strike="noStrike">
                <a:solidFill>
                  <a:srgbClr val="F97316"/>
                </a:solidFill>
                <a:effectLst/>
                <a:uFillTx/>
                <a:latin typeface="WenQuanYiZenHei"/>
                <a:ea typeface="WenQuanYiZenHei"/>
              </a:rPr>
              <a:t>多任务协作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的复杂系统，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3" name="任意多边形: 形状 482"/>
          <p:cNvSpPr/>
          <p:nvPr/>
        </p:nvSpPr>
        <p:spPr>
          <a:xfrm>
            <a:off x="6782040" y="335592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5"/>
                </a:moveTo>
                <a:cubicBezTo>
                  <a:pt x="109" y="62"/>
                  <a:pt x="107" y="69"/>
                  <a:pt x="105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6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0" y="108"/>
                  <a:pt x="33" y="105"/>
                </a:cubicBezTo>
                <a:cubicBezTo>
                  <a:pt x="27" y="102"/>
                  <a:pt x="21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8"/>
                  <a:pt x="1" y="40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1" y="11"/>
                  <a:pt x="27" y="7"/>
                  <a:pt x="33" y="4"/>
                </a:cubicBezTo>
                <a:cubicBezTo>
                  <a:pt x="40" y="2"/>
                  <a:pt x="48" y="0"/>
                  <a:pt x="55" y="0"/>
                </a:cubicBezTo>
                <a:cubicBezTo>
                  <a:pt x="62" y="0"/>
                  <a:pt x="69" y="2"/>
                  <a:pt x="76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5" y="34"/>
                </a:cubicBezTo>
                <a:cubicBezTo>
                  <a:pt x="107" y="40"/>
                  <a:pt x="109" y="48"/>
                  <a:pt x="109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6759000" y="298872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可动态扩展资源。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任意多边形: 形状 484"/>
          <p:cNvSpPr/>
          <p:nvPr/>
        </p:nvSpPr>
        <p:spPr>
          <a:xfrm>
            <a:off x="6782040" y="360396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4"/>
                </a:moveTo>
                <a:cubicBezTo>
                  <a:pt x="109" y="61"/>
                  <a:pt x="107" y="68"/>
                  <a:pt x="105" y="75"/>
                </a:cubicBezTo>
                <a:cubicBezTo>
                  <a:pt x="102" y="81"/>
                  <a:pt x="98" y="87"/>
                  <a:pt x="93" y="92"/>
                </a:cubicBezTo>
                <a:cubicBezTo>
                  <a:pt x="88" y="97"/>
                  <a:pt x="82" y="102"/>
                  <a:pt x="76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0" y="108"/>
                  <a:pt x="33" y="105"/>
                </a:cubicBezTo>
                <a:cubicBezTo>
                  <a:pt x="27" y="102"/>
                  <a:pt x="21" y="97"/>
                  <a:pt x="16" y="92"/>
                </a:cubicBezTo>
                <a:cubicBezTo>
                  <a:pt x="11" y="87"/>
                  <a:pt x="7" y="81"/>
                  <a:pt x="4" y="75"/>
                </a:cubicBezTo>
                <a:cubicBezTo>
                  <a:pt x="1" y="68"/>
                  <a:pt x="0" y="61"/>
                  <a:pt x="0" y="54"/>
                </a:cubicBezTo>
                <a:cubicBezTo>
                  <a:pt x="0" y="47"/>
                  <a:pt x="1" y="40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1" y="11"/>
                  <a:pt x="27" y="7"/>
                  <a:pt x="33" y="4"/>
                </a:cubicBezTo>
                <a:cubicBezTo>
                  <a:pt x="40" y="2"/>
                  <a:pt x="48" y="0"/>
                  <a:pt x="55" y="0"/>
                </a:cubicBezTo>
                <a:cubicBezTo>
                  <a:pt x="62" y="0"/>
                  <a:pt x="69" y="2"/>
                  <a:pt x="76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5" y="34"/>
                </a:cubicBezTo>
                <a:cubicBezTo>
                  <a:pt x="107" y="40"/>
                  <a:pt x="109" y="47"/>
                  <a:pt x="109" y="54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6914160" y="3298680"/>
            <a:ext cx="1358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智能客服平台与客户交互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7" name="任意多边形: 形状 486"/>
          <p:cNvSpPr/>
          <p:nvPr/>
        </p:nvSpPr>
        <p:spPr>
          <a:xfrm>
            <a:off x="6782040" y="385200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5"/>
                </a:moveTo>
                <a:cubicBezTo>
                  <a:pt x="109" y="62"/>
                  <a:pt x="107" y="69"/>
                  <a:pt x="105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6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0" y="108"/>
                  <a:pt x="33" y="105"/>
                </a:cubicBezTo>
                <a:cubicBezTo>
                  <a:pt x="27" y="102"/>
                  <a:pt x="21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7"/>
                  <a:pt x="1" y="40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1" y="11"/>
                  <a:pt x="27" y="7"/>
                  <a:pt x="33" y="4"/>
                </a:cubicBezTo>
                <a:cubicBezTo>
                  <a:pt x="40" y="2"/>
                  <a:pt x="48" y="0"/>
                  <a:pt x="55" y="0"/>
                </a:cubicBezTo>
                <a:cubicBezTo>
                  <a:pt x="62" y="0"/>
                  <a:pt x="69" y="2"/>
                  <a:pt x="76" y="4"/>
                </a:cubicBezTo>
                <a:cubicBezTo>
                  <a:pt x="82" y="7"/>
                  <a:pt x="88" y="11"/>
                  <a:pt x="93" y="16"/>
                </a:cubicBezTo>
                <a:cubicBezTo>
                  <a:pt x="98" y="21"/>
                  <a:pt x="102" y="27"/>
                  <a:pt x="105" y="34"/>
                </a:cubicBezTo>
                <a:cubicBezTo>
                  <a:pt x="107" y="40"/>
                  <a:pt x="109" y="47"/>
                  <a:pt x="109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6914160" y="3546720"/>
            <a:ext cx="1358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实现多轮对话和任务分配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9" name="任意多边形: 形状 488"/>
          <p:cNvSpPr/>
          <p:nvPr/>
        </p:nvSpPr>
        <p:spPr>
          <a:xfrm>
            <a:off x="6782040" y="4100040"/>
            <a:ext cx="39240" cy="39240"/>
          </a:xfrm>
          <a:custGeom>
            <a:avLst/>
            <a:gdLst/>
            <a:ahLst/>
            <a:cxnLst/>
            <a:rect l="0" t="0" r="r" b="b"/>
            <a:pathLst>
              <a:path w="109" h="109">
                <a:moveTo>
                  <a:pt x="109" y="55"/>
                </a:moveTo>
                <a:cubicBezTo>
                  <a:pt x="109" y="62"/>
                  <a:pt x="107" y="69"/>
                  <a:pt x="105" y="76"/>
                </a:cubicBezTo>
                <a:cubicBezTo>
                  <a:pt x="102" y="82"/>
                  <a:pt x="98" y="88"/>
                  <a:pt x="93" y="93"/>
                </a:cubicBezTo>
                <a:cubicBezTo>
                  <a:pt x="88" y="98"/>
                  <a:pt x="82" y="102"/>
                  <a:pt x="76" y="105"/>
                </a:cubicBezTo>
                <a:cubicBezTo>
                  <a:pt x="69" y="108"/>
                  <a:pt x="62" y="109"/>
                  <a:pt x="55" y="109"/>
                </a:cubicBezTo>
                <a:cubicBezTo>
                  <a:pt x="48" y="109"/>
                  <a:pt x="40" y="108"/>
                  <a:pt x="33" y="105"/>
                </a:cubicBezTo>
                <a:cubicBezTo>
                  <a:pt x="27" y="102"/>
                  <a:pt x="21" y="98"/>
                  <a:pt x="16" y="93"/>
                </a:cubicBezTo>
                <a:cubicBezTo>
                  <a:pt x="11" y="88"/>
                  <a:pt x="7" y="82"/>
                  <a:pt x="4" y="76"/>
                </a:cubicBezTo>
                <a:cubicBezTo>
                  <a:pt x="1" y="69"/>
                  <a:pt x="0" y="62"/>
                  <a:pt x="0" y="55"/>
                </a:cubicBezTo>
                <a:cubicBezTo>
                  <a:pt x="0" y="48"/>
                  <a:pt x="1" y="41"/>
                  <a:pt x="4" y="35"/>
                </a:cubicBezTo>
                <a:cubicBezTo>
                  <a:pt x="7" y="28"/>
                  <a:pt x="11" y="22"/>
                  <a:pt x="16" y="17"/>
                </a:cubicBezTo>
                <a:cubicBezTo>
                  <a:pt x="21" y="12"/>
                  <a:pt x="27" y="8"/>
                  <a:pt x="33" y="4"/>
                </a:cubicBezTo>
                <a:cubicBezTo>
                  <a:pt x="40" y="2"/>
                  <a:pt x="48" y="0"/>
                  <a:pt x="55" y="0"/>
                </a:cubicBezTo>
                <a:cubicBezTo>
                  <a:pt x="62" y="0"/>
                  <a:pt x="69" y="2"/>
                  <a:pt x="76" y="4"/>
                </a:cubicBezTo>
                <a:cubicBezTo>
                  <a:pt x="82" y="8"/>
                  <a:pt x="88" y="12"/>
                  <a:pt x="93" y="17"/>
                </a:cubicBezTo>
                <a:cubicBezTo>
                  <a:pt x="98" y="22"/>
                  <a:pt x="102" y="28"/>
                  <a:pt x="105" y="35"/>
                </a:cubicBezTo>
                <a:cubicBezTo>
                  <a:pt x="107" y="41"/>
                  <a:pt x="109" y="48"/>
                  <a:pt x="109" y="55"/>
                </a:cubicBezTo>
                <a:close/>
              </a:path>
            </a:pathLst>
          </a:custGeom>
          <a:solidFill>
            <a:srgbClr val="DBE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6914160" y="3794760"/>
            <a:ext cx="1482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根据业务需求动态扩展资源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任意多边形: 形状 490"/>
          <p:cNvSpPr/>
          <p:nvPr/>
        </p:nvSpPr>
        <p:spPr>
          <a:xfrm>
            <a:off x="6758640" y="4340520"/>
            <a:ext cx="2480760" cy="496440"/>
          </a:xfrm>
          <a:custGeom>
            <a:avLst/>
            <a:gdLst/>
            <a:ahLst/>
            <a:cxnLst/>
            <a:rect l="0" t="0" r="r" b="b"/>
            <a:pathLst>
              <a:path w="6891" h="1379">
                <a:moveTo>
                  <a:pt x="0" y="1293"/>
                </a:moveTo>
                <a:lnTo>
                  <a:pt x="0" y="86"/>
                </a:lnTo>
                <a:cubicBezTo>
                  <a:pt x="0" y="75"/>
                  <a:pt x="3" y="64"/>
                  <a:pt x="7" y="53"/>
                </a:cubicBezTo>
                <a:cubicBezTo>
                  <a:pt x="11" y="42"/>
                  <a:pt x="18" y="33"/>
                  <a:pt x="26" y="25"/>
                </a:cubicBezTo>
                <a:cubicBezTo>
                  <a:pt x="34" y="17"/>
                  <a:pt x="43" y="11"/>
                  <a:pt x="54" y="6"/>
                </a:cubicBezTo>
                <a:cubicBezTo>
                  <a:pt x="64" y="2"/>
                  <a:pt x="75" y="0"/>
                  <a:pt x="87" y="0"/>
                </a:cubicBezTo>
                <a:lnTo>
                  <a:pt x="6805" y="0"/>
                </a:lnTo>
                <a:cubicBezTo>
                  <a:pt x="6817" y="0"/>
                  <a:pt x="6828" y="2"/>
                  <a:pt x="6838" y="6"/>
                </a:cubicBezTo>
                <a:cubicBezTo>
                  <a:pt x="6849" y="11"/>
                  <a:pt x="6858" y="17"/>
                  <a:pt x="6866" y="25"/>
                </a:cubicBezTo>
                <a:cubicBezTo>
                  <a:pt x="6874" y="33"/>
                  <a:pt x="6880" y="42"/>
                  <a:pt x="6885" y="53"/>
                </a:cubicBezTo>
                <a:cubicBezTo>
                  <a:pt x="6889" y="64"/>
                  <a:pt x="6891" y="75"/>
                  <a:pt x="6891" y="86"/>
                </a:cubicBezTo>
                <a:lnTo>
                  <a:pt x="6891" y="1293"/>
                </a:lnTo>
                <a:cubicBezTo>
                  <a:pt x="6891" y="1304"/>
                  <a:pt x="6889" y="1315"/>
                  <a:pt x="6885" y="1326"/>
                </a:cubicBezTo>
                <a:cubicBezTo>
                  <a:pt x="6880" y="1336"/>
                  <a:pt x="6874" y="1346"/>
                  <a:pt x="6866" y="1354"/>
                </a:cubicBezTo>
                <a:cubicBezTo>
                  <a:pt x="6858" y="1362"/>
                  <a:pt x="6849" y="1368"/>
                  <a:pt x="6838" y="1372"/>
                </a:cubicBezTo>
                <a:cubicBezTo>
                  <a:pt x="6828" y="1377"/>
                  <a:pt x="6817" y="1379"/>
                  <a:pt x="6805" y="1379"/>
                </a:cubicBezTo>
                <a:lnTo>
                  <a:pt x="87" y="1379"/>
                </a:lnTo>
                <a:cubicBezTo>
                  <a:pt x="75" y="1379"/>
                  <a:pt x="64" y="1377"/>
                  <a:pt x="54" y="1372"/>
                </a:cubicBezTo>
                <a:cubicBezTo>
                  <a:pt x="43" y="1368"/>
                  <a:pt x="34" y="1362"/>
                  <a:pt x="26" y="1354"/>
                </a:cubicBezTo>
                <a:cubicBezTo>
                  <a:pt x="18" y="1346"/>
                  <a:pt x="11" y="1336"/>
                  <a:pt x="7" y="1326"/>
                </a:cubicBezTo>
                <a:cubicBezTo>
                  <a:pt x="3" y="1315"/>
                  <a:pt x="0" y="1304"/>
                  <a:pt x="0" y="1293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92" name="图片 491"/>
          <p:cNvPicPr/>
          <p:nvPr/>
        </p:nvPicPr>
        <p:blipFill>
          <a:blip r:embed="rId7"/>
          <a:stretch/>
        </p:blipFill>
        <p:spPr>
          <a:xfrm>
            <a:off x="6851880" y="4456800"/>
            <a:ext cx="8496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3" name="文本框 492"/>
          <p:cNvSpPr txBox="1"/>
          <p:nvPr/>
        </p:nvSpPr>
        <p:spPr>
          <a:xfrm>
            <a:off x="6914160" y="4042800"/>
            <a:ext cx="1975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应对用户访问高峰，确保系统稳定性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4" name="文本框 493"/>
          <p:cNvSpPr txBox="1"/>
          <p:nvPr/>
        </p:nvSpPr>
        <p:spPr>
          <a:xfrm>
            <a:off x="7025400" y="4445280"/>
            <a:ext cx="21146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特点：资源丰富，可扩展性强，依赖网络连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5" name="文本框 494"/>
          <p:cNvSpPr txBox="1"/>
          <p:nvPr/>
        </p:nvSpPr>
        <p:spPr>
          <a:xfrm>
            <a:off x="6878160" y="4600440"/>
            <a:ext cx="11196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接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6" name="文本框 495"/>
          <p:cNvSpPr txBox="1"/>
          <p:nvPr/>
        </p:nvSpPr>
        <p:spPr>
          <a:xfrm>
            <a:off x="9384840" y="521640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10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7" name="图片 496"/>
          <p:cNvPicPr/>
          <p:nvPr/>
        </p:nvPicPr>
        <p:blipFill>
          <a:blip r:embed="rId2"/>
          <a:stretch/>
        </p:blipFill>
        <p:spPr>
          <a:xfrm>
            <a:off x="0" y="0"/>
            <a:ext cx="10294200" cy="7141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8" name="图片 497"/>
          <p:cNvPicPr/>
          <p:nvPr/>
        </p:nvPicPr>
        <p:blipFill>
          <a:blip r:embed="rId3"/>
          <a:stretch/>
        </p:blipFill>
        <p:spPr>
          <a:xfrm>
            <a:off x="-804240" y="-120636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9" name="图片 498"/>
          <p:cNvPicPr/>
          <p:nvPr/>
        </p:nvPicPr>
        <p:blipFill>
          <a:blip r:embed="rId4"/>
          <a:stretch/>
        </p:blipFill>
        <p:spPr>
          <a:xfrm>
            <a:off x="7479720" y="472896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00" name="图片 499"/>
          <p:cNvPicPr/>
          <p:nvPr/>
        </p:nvPicPr>
        <p:blipFill>
          <a:blip r:embed="rId5"/>
          <a:stretch/>
        </p:blipFill>
        <p:spPr>
          <a:xfrm>
            <a:off x="0" y="0"/>
            <a:ext cx="10294200" cy="714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1" name="任意多边形: 形状 500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2" name="文本框 501"/>
          <p:cNvSpPr txBox="1"/>
          <p:nvPr/>
        </p:nvSpPr>
        <p:spPr>
          <a:xfrm>
            <a:off x="514800" y="364680"/>
            <a:ext cx="376488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智能代理与大语言模型的关系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3" name="图片 502"/>
          <p:cNvPicPr/>
          <p:nvPr/>
        </p:nvPicPr>
        <p:blipFill>
          <a:blip r:embed="rId6"/>
          <a:stretch/>
        </p:blipFill>
        <p:spPr>
          <a:xfrm>
            <a:off x="514800" y="1447560"/>
            <a:ext cx="9264600" cy="192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4" name="任意多边形: 形状 503"/>
          <p:cNvSpPr/>
          <p:nvPr/>
        </p:nvSpPr>
        <p:spPr>
          <a:xfrm>
            <a:off x="514440" y="3570840"/>
            <a:ext cx="2960280" cy="1222560"/>
          </a:xfrm>
          <a:custGeom>
            <a:avLst/>
            <a:gdLst/>
            <a:ahLst/>
            <a:cxnLst/>
            <a:rect l="0" t="0" r="r" b="b"/>
            <a:pathLst>
              <a:path w="8223" h="3396">
                <a:moveTo>
                  <a:pt x="0" y="3128"/>
                </a:moveTo>
                <a:lnTo>
                  <a:pt x="0" y="268"/>
                </a:lnTo>
                <a:cubicBezTo>
                  <a:pt x="0" y="250"/>
                  <a:pt x="2" y="233"/>
                  <a:pt x="5" y="215"/>
                </a:cubicBezTo>
                <a:cubicBezTo>
                  <a:pt x="9" y="198"/>
                  <a:pt x="14" y="181"/>
                  <a:pt x="21" y="165"/>
                </a:cubicBezTo>
                <a:cubicBezTo>
                  <a:pt x="27" y="149"/>
                  <a:pt x="36" y="133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1"/>
                  <a:pt x="251" y="0"/>
                  <a:pt x="268" y="0"/>
                </a:cubicBezTo>
                <a:lnTo>
                  <a:pt x="7954" y="0"/>
                </a:lnTo>
                <a:cubicBezTo>
                  <a:pt x="7972" y="0"/>
                  <a:pt x="7989" y="1"/>
                  <a:pt x="8007" y="5"/>
                </a:cubicBezTo>
                <a:cubicBezTo>
                  <a:pt x="8024" y="8"/>
                  <a:pt x="8041" y="13"/>
                  <a:pt x="8057" y="20"/>
                </a:cubicBezTo>
                <a:cubicBezTo>
                  <a:pt x="8073" y="27"/>
                  <a:pt x="8089" y="35"/>
                  <a:pt x="8103" y="45"/>
                </a:cubicBezTo>
                <a:cubicBezTo>
                  <a:pt x="8118" y="55"/>
                  <a:pt x="8132" y="66"/>
                  <a:pt x="8144" y="78"/>
                </a:cubicBezTo>
                <a:cubicBezTo>
                  <a:pt x="8156" y="91"/>
                  <a:pt x="8168" y="104"/>
                  <a:pt x="8177" y="119"/>
                </a:cubicBezTo>
                <a:cubicBezTo>
                  <a:pt x="8187" y="133"/>
                  <a:pt x="8195" y="149"/>
                  <a:pt x="8202" y="165"/>
                </a:cubicBezTo>
                <a:cubicBezTo>
                  <a:pt x="8209" y="181"/>
                  <a:pt x="8214" y="198"/>
                  <a:pt x="8217" y="215"/>
                </a:cubicBezTo>
                <a:cubicBezTo>
                  <a:pt x="8221" y="233"/>
                  <a:pt x="8223" y="250"/>
                  <a:pt x="8223" y="268"/>
                </a:cubicBezTo>
                <a:lnTo>
                  <a:pt x="8223" y="3128"/>
                </a:lnTo>
                <a:cubicBezTo>
                  <a:pt x="8223" y="3146"/>
                  <a:pt x="8221" y="3163"/>
                  <a:pt x="8217" y="3181"/>
                </a:cubicBezTo>
                <a:cubicBezTo>
                  <a:pt x="8214" y="3198"/>
                  <a:pt x="8209" y="3215"/>
                  <a:pt x="8202" y="3231"/>
                </a:cubicBezTo>
                <a:cubicBezTo>
                  <a:pt x="8195" y="3247"/>
                  <a:pt x="8187" y="3263"/>
                  <a:pt x="8177" y="3277"/>
                </a:cubicBezTo>
                <a:cubicBezTo>
                  <a:pt x="8168" y="3292"/>
                  <a:pt x="8156" y="3305"/>
                  <a:pt x="8144" y="3318"/>
                </a:cubicBezTo>
                <a:cubicBezTo>
                  <a:pt x="8132" y="3330"/>
                  <a:pt x="8118" y="3341"/>
                  <a:pt x="8103" y="3351"/>
                </a:cubicBezTo>
                <a:cubicBezTo>
                  <a:pt x="8089" y="3361"/>
                  <a:pt x="8073" y="3369"/>
                  <a:pt x="8057" y="3376"/>
                </a:cubicBezTo>
                <a:cubicBezTo>
                  <a:pt x="8041" y="3383"/>
                  <a:pt x="8024" y="3388"/>
                  <a:pt x="8007" y="3391"/>
                </a:cubicBezTo>
                <a:cubicBezTo>
                  <a:pt x="7989" y="3395"/>
                  <a:pt x="7972" y="3396"/>
                  <a:pt x="7954" y="3396"/>
                </a:cubicBezTo>
                <a:lnTo>
                  <a:pt x="268" y="3396"/>
                </a:lnTo>
                <a:cubicBezTo>
                  <a:pt x="251" y="3396"/>
                  <a:pt x="233" y="3395"/>
                  <a:pt x="216" y="3391"/>
                </a:cubicBezTo>
                <a:cubicBezTo>
                  <a:pt x="199" y="3388"/>
                  <a:pt x="182" y="3383"/>
                  <a:pt x="166" y="3376"/>
                </a:cubicBezTo>
                <a:cubicBezTo>
                  <a:pt x="150" y="3369"/>
                  <a:pt x="134" y="3361"/>
                  <a:pt x="119" y="3351"/>
                </a:cubicBezTo>
                <a:cubicBezTo>
                  <a:pt x="105" y="3341"/>
                  <a:pt x="91" y="3330"/>
                  <a:pt x="79" y="3318"/>
                </a:cubicBezTo>
                <a:cubicBezTo>
                  <a:pt x="66" y="3305"/>
                  <a:pt x="55" y="3292"/>
                  <a:pt x="45" y="3277"/>
                </a:cubicBezTo>
                <a:cubicBezTo>
                  <a:pt x="36" y="3263"/>
                  <a:pt x="27" y="3247"/>
                  <a:pt x="21" y="3231"/>
                </a:cubicBezTo>
                <a:cubicBezTo>
                  <a:pt x="14" y="3215"/>
                  <a:pt x="9" y="3198"/>
                  <a:pt x="5" y="3181"/>
                </a:cubicBezTo>
                <a:cubicBezTo>
                  <a:pt x="2" y="3163"/>
                  <a:pt x="0" y="3146"/>
                  <a:pt x="0" y="312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5" name="图片 504"/>
          <p:cNvPicPr/>
          <p:nvPr/>
        </p:nvPicPr>
        <p:blipFill>
          <a:blip r:embed="rId7"/>
          <a:stretch/>
        </p:blipFill>
        <p:spPr>
          <a:xfrm>
            <a:off x="675720" y="374796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6" name="文本框 505"/>
          <p:cNvSpPr txBox="1"/>
          <p:nvPr/>
        </p:nvSpPr>
        <p:spPr>
          <a:xfrm>
            <a:off x="514800" y="1043280"/>
            <a:ext cx="7201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大语言模型的发展推动了智能代理技术的演进，二者的结合为实现更智能、更灵活的系统奠定了基础。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文本框 506"/>
          <p:cNvSpPr txBox="1"/>
          <p:nvPr/>
        </p:nvSpPr>
        <p:spPr>
          <a:xfrm>
            <a:off x="965160" y="3753000"/>
            <a:ext cx="8694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技术演进关系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文本框 507"/>
          <p:cNvSpPr txBox="1"/>
          <p:nvPr/>
        </p:nvSpPr>
        <p:spPr>
          <a:xfrm>
            <a:off x="675720" y="4066200"/>
            <a:ext cx="25916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大语言模型通过庞大的语料库训练，为智能代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9" name="文本框 508"/>
          <p:cNvSpPr txBox="1"/>
          <p:nvPr/>
        </p:nvSpPr>
        <p:spPr>
          <a:xfrm>
            <a:off x="675720" y="4259160"/>
            <a:ext cx="25916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理提供了强大的语言处理支持，使其能够理解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3667320" y="3570840"/>
            <a:ext cx="2959920" cy="1222560"/>
          </a:xfrm>
          <a:custGeom>
            <a:avLst/>
            <a:gdLst/>
            <a:ahLst/>
            <a:cxnLst/>
            <a:rect l="0" t="0" r="r" b="b"/>
            <a:pathLst>
              <a:path w="8222" h="3396">
                <a:moveTo>
                  <a:pt x="0" y="3128"/>
                </a:moveTo>
                <a:lnTo>
                  <a:pt x="0" y="268"/>
                </a:lnTo>
                <a:cubicBezTo>
                  <a:pt x="0" y="250"/>
                  <a:pt x="1" y="233"/>
                  <a:pt x="5" y="215"/>
                </a:cubicBezTo>
                <a:cubicBezTo>
                  <a:pt x="8" y="198"/>
                  <a:pt x="13" y="181"/>
                  <a:pt x="20" y="165"/>
                </a:cubicBezTo>
                <a:cubicBezTo>
                  <a:pt x="27" y="149"/>
                  <a:pt x="35" y="133"/>
                  <a:pt x="45" y="119"/>
                </a:cubicBezTo>
                <a:cubicBezTo>
                  <a:pt x="55" y="104"/>
                  <a:pt x="66" y="91"/>
                  <a:pt x="78" y="78"/>
                </a:cubicBezTo>
                <a:cubicBezTo>
                  <a:pt x="91" y="66"/>
                  <a:pt x="104" y="55"/>
                  <a:pt x="119" y="45"/>
                </a:cubicBezTo>
                <a:cubicBezTo>
                  <a:pt x="133" y="35"/>
                  <a:pt x="149" y="27"/>
                  <a:pt x="165" y="20"/>
                </a:cubicBezTo>
                <a:cubicBezTo>
                  <a:pt x="181" y="13"/>
                  <a:pt x="198" y="8"/>
                  <a:pt x="215" y="5"/>
                </a:cubicBezTo>
                <a:cubicBezTo>
                  <a:pt x="233" y="1"/>
                  <a:pt x="250" y="0"/>
                  <a:pt x="268" y="0"/>
                </a:cubicBezTo>
                <a:lnTo>
                  <a:pt x="7954" y="0"/>
                </a:lnTo>
                <a:cubicBezTo>
                  <a:pt x="7971" y="0"/>
                  <a:pt x="7989" y="1"/>
                  <a:pt x="8006" y="5"/>
                </a:cubicBezTo>
                <a:cubicBezTo>
                  <a:pt x="8023" y="8"/>
                  <a:pt x="8040" y="13"/>
                  <a:pt x="8056" y="20"/>
                </a:cubicBezTo>
                <a:cubicBezTo>
                  <a:pt x="8073" y="27"/>
                  <a:pt x="8088" y="35"/>
                  <a:pt x="8103" y="45"/>
                </a:cubicBezTo>
                <a:cubicBezTo>
                  <a:pt x="8117" y="55"/>
                  <a:pt x="8131" y="66"/>
                  <a:pt x="8143" y="78"/>
                </a:cubicBezTo>
                <a:cubicBezTo>
                  <a:pt x="8156" y="91"/>
                  <a:pt x="8167" y="104"/>
                  <a:pt x="8177" y="119"/>
                </a:cubicBezTo>
                <a:cubicBezTo>
                  <a:pt x="8187" y="133"/>
                  <a:pt x="8195" y="149"/>
                  <a:pt x="8202" y="165"/>
                </a:cubicBezTo>
                <a:cubicBezTo>
                  <a:pt x="8208" y="181"/>
                  <a:pt x="8213" y="198"/>
                  <a:pt x="8217" y="215"/>
                </a:cubicBezTo>
                <a:cubicBezTo>
                  <a:pt x="8220" y="233"/>
                  <a:pt x="8222" y="250"/>
                  <a:pt x="8222" y="268"/>
                </a:cubicBezTo>
                <a:lnTo>
                  <a:pt x="8222" y="3128"/>
                </a:lnTo>
                <a:cubicBezTo>
                  <a:pt x="8222" y="3146"/>
                  <a:pt x="8220" y="3163"/>
                  <a:pt x="8217" y="3181"/>
                </a:cubicBezTo>
                <a:cubicBezTo>
                  <a:pt x="8213" y="3198"/>
                  <a:pt x="8208" y="3215"/>
                  <a:pt x="8202" y="3231"/>
                </a:cubicBezTo>
                <a:cubicBezTo>
                  <a:pt x="8195" y="3247"/>
                  <a:pt x="8187" y="3263"/>
                  <a:pt x="8177" y="3277"/>
                </a:cubicBezTo>
                <a:cubicBezTo>
                  <a:pt x="8167" y="3292"/>
                  <a:pt x="8156" y="3305"/>
                  <a:pt x="8143" y="3318"/>
                </a:cubicBezTo>
                <a:cubicBezTo>
                  <a:pt x="8131" y="3330"/>
                  <a:pt x="8117" y="3341"/>
                  <a:pt x="8103" y="3351"/>
                </a:cubicBezTo>
                <a:cubicBezTo>
                  <a:pt x="8088" y="3361"/>
                  <a:pt x="8073" y="3369"/>
                  <a:pt x="8056" y="3376"/>
                </a:cubicBezTo>
                <a:cubicBezTo>
                  <a:pt x="8040" y="3383"/>
                  <a:pt x="8023" y="3388"/>
                  <a:pt x="8006" y="3391"/>
                </a:cubicBezTo>
                <a:cubicBezTo>
                  <a:pt x="7989" y="3395"/>
                  <a:pt x="7971" y="3396"/>
                  <a:pt x="7954" y="3396"/>
                </a:cubicBezTo>
                <a:lnTo>
                  <a:pt x="268" y="3396"/>
                </a:lnTo>
                <a:cubicBezTo>
                  <a:pt x="250" y="3396"/>
                  <a:pt x="233" y="3395"/>
                  <a:pt x="215" y="3391"/>
                </a:cubicBezTo>
                <a:cubicBezTo>
                  <a:pt x="198" y="3388"/>
                  <a:pt x="181" y="3383"/>
                  <a:pt x="165" y="3376"/>
                </a:cubicBezTo>
                <a:cubicBezTo>
                  <a:pt x="149" y="3369"/>
                  <a:pt x="133" y="3361"/>
                  <a:pt x="119" y="3351"/>
                </a:cubicBezTo>
                <a:cubicBezTo>
                  <a:pt x="104" y="3341"/>
                  <a:pt x="91" y="3330"/>
                  <a:pt x="78" y="3318"/>
                </a:cubicBezTo>
                <a:cubicBezTo>
                  <a:pt x="66" y="3305"/>
                  <a:pt x="55" y="3292"/>
                  <a:pt x="45" y="3277"/>
                </a:cubicBezTo>
                <a:cubicBezTo>
                  <a:pt x="35" y="3263"/>
                  <a:pt x="27" y="3247"/>
                  <a:pt x="20" y="3231"/>
                </a:cubicBezTo>
                <a:cubicBezTo>
                  <a:pt x="13" y="3215"/>
                  <a:pt x="8" y="3198"/>
                  <a:pt x="5" y="3181"/>
                </a:cubicBezTo>
                <a:cubicBezTo>
                  <a:pt x="1" y="3163"/>
                  <a:pt x="0" y="3146"/>
                  <a:pt x="0" y="312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1" name="图片 510"/>
          <p:cNvPicPr/>
          <p:nvPr/>
        </p:nvPicPr>
        <p:blipFill>
          <a:blip r:embed="rId8"/>
          <a:stretch/>
        </p:blipFill>
        <p:spPr>
          <a:xfrm>
            <a:off x="3828240" y="374796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2" name="文本框 511"/>
          <p:cNvSpPr txBox="1"/>
          <p:nvPr/>
        </p:nvSpPr>
        <p:spPr>
          <a:xfrm>
            <a:off x="675720" y="4452120"/>
            <a:ext cx="10371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复杂的用户输入。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4117680" y="3753000"/>
            <a:ext cx="8694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能力增强关系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4" name="文本框 513"/>
          <p:cNvSpPr txBox="1"/>
          <p:nvPr/>
        </p:nvSpPr>
        <p:spPr>
          <a:xfrm>
            <a:off x="3828240" y="4066200"/>
            <a:ext cx="25916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智能代理通过大语言模型获取语言生成、语义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3828240" y="4259160"/>
            <a:ext cx="25916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分析等能力，能够处理复杂的用户需求，应对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6" name="任意多边形: 形状 515"/>
          <p:cNvSpPr/>
          <p:nvPr/>
        </p:nvSpPr>
        <p:spPr>
          <a:xfrm>
            <a:off x="6819840" y="3570840"/>
            <a:ext cx="2959920" cy="1222560"/>
          </a:xfrm>
          <a:custGeom>
            <a:avLst/>
            <a:gdLst/>
            <a:ahLst/>
            <a:cxnLst/>
            <a:rect l="0" t="0" r="r" b="b"/>
            <a:pathLst>
              <a:path w="8222" h="3396">
                <a:moveTo>
                  <a:pt x="0" y="3128"/>
                </a:moveTo>
                <a:lnTo>
                  <a:pt x="0" y="268"/>
                </a:lnTo>
                <a:cubicBezTo>
                  <a:pt x="0" y="250"/>
                  <a:pt x="2" y="233"/>
                  <a:pt x="5" y="215"/>
                </a:cubicBezTo>
                <a:cubicBezTo>
                  <a:pt x="9" y="198"/>
                  <a:pt x="14" y="181"/>
                  <a:pt x="21" y="165"/>
                </a:cubicBezTo>
                <a:cubicBezTo>
                  <a:pt x="27" y="149"/>
                  <a:pt x="36" y="133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49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1"/>
                  <a:pt x="251" y="0"/>
                  <a:pt x="268" y="0"/>
                </a:cubicBezTo>
                <a:lnTo>
                  <a:pt x="7954" y="0"/>
                </a:lnTo>
                <a:cubicBezTo>
                  <a:pt x="7972" y="0"/>
                  <a:pt x="7989" y="1"/>
                  <a:pt x="8007" y="5"/>
                </a:cubicBezTo>
                <a:cubicBezTo>
                  <a:pt x="8024" y="8"/>
                  <a:pt x="8041" y="13"/>
                  <a:pt x="8057" y="20"/>
                </a:cubicBezTo>
                <a:cubicBezTo>
                  <a:pt x="8073" y="27"/>
                  <a:pt x="8089" y="35"/>
                  <a:pt x="8103" y="45"/>
                </a:cubicBezTo>
                <a:cubicBezTo>
                  <a:pt x="8118" y="55"/>
                  <a:pt x="8131" y="66"/>
                  <a:pt x="8144" y="78"/>
                </a:cubicBezTo>
                <a:cubicBezTo>
                  <a:pt x="8156" y="91"/>
                  <a:pt x="8167" y="104"/>
                  <a:pt x="8177" y="119"/>
                </a:cubicBezTo>
                <a:cubicBezTo>
                  <a:pt x="8187" y="133"/>
                  <a:pt x="8195" y="149"/>
                  <a:pt x="8202" y="165"/>
                </a:cubicBezTo>
                <a:cubicBezTo>
                  <a:pt x="8209" y="181"/>
                  <a:pt x="8214" y="198"/>
                  <a:pt x="8217" y="215"/>
                </a:cubicBezTo>
                <a:cubicBezTo>
                  <a:pt x="8221" y="233"/>
                  <a:pt x="8222" y="250"/>
                  <a:pt x="8222" y="268"/>
                </a:cubicBezTo>
                <a:lnTo>
                  <a:pt x="8222" y="3128"/>
                </a:lnTo>
                <a:cubicBezTo>
                  <a:pt x="8222" y="3146"/>
                  <a:pt x="8221" y="3163"/>
                  <a:pt x="8217" y="3181"/>
                </a:cubicBezTo>
                <a:cubicBezTo>
                  <a:pt x="8214" y="3198"/>
                  <a:pt x="8209" y="3215"/>
                  <a:pt x="8202" y="3231"/>
                </a:cubicBezTo>
                <a:cubicBezTo>
                  <a:pt x="8195" y="3247"/>
                  <a:pt x="8187" y="3263"/>
                  <a:pt x="8177" y="3277"/>
                </a:cubicBezTo>
                <a:cubicBezTo>
                  <a:pt x="8167" y="3292"/>
                  <a:pt x="8156" y="3305"/>
                  <a:pt x="8144" y="3318"/>
                </a:cubicBezTo>
                <a:cubicBezTo>
                  <a:pt x="8131" y="3330"/>
                  <a:pt x="8118" y="3341"/>
                  <a:pt x="8103" y="3351"/>
                </a:cubicBezTo>
                <a:cubicBezTo>
                  <a:pt x="8089" y="3361"/>
                  <a:pt x="8073" y="3369"/>
                  <a:pt x="8057" y="3376"/>
                </a:cubicBezTo>
                <a:cubicBezTo>
                  <a:pt x="8041" y="3383"/>
                  <a:pt x="8024" y="3388"/>
                  <a:pt x="8007" y="3391"/>
                </a:cubicBezTo>
                <a:cubicBezTo>
                  <a:pt x="7989" y="3395"/>
                  <a:pt x="7972" y="3396"/>
                  <a:pt x="7954" y="3396"/>
                </a:cubicBezTo>
                <a:lnTo>
                  <a:pt x="268" y="3396"/>
                </a:lnTo>
                <a:cubicBezTo>
                  <a:pt x="251" y="3396"/>
                  <a:pt x="233" y="3395"/>
                  <a:pt x="216" y="3391"/>
                </a:cubicBezTo>
                <a:cubicBezTo>
                  <a:pt x="199" y="3388"/>
                  <a:pt x="182" y="3383"/>
                  <a:pt x="166" y="3376"/>
                </a:cubicBezTo>
                <a:cubicBezTo>
                  <a:pt x="149" y="3369"/>
                  <a:pt x="134" y="3361"/>
                  <a:pt x="119" y="3351"/>
                </a:cubicBezTo>
                <a:cubicBezTo>
                  <a:pt x="105" y="3341"/>
                  <a:pt x="91" y="3330"/>
                  <a:pt x="79" y="3318"/>
                </a:cubicBezTo>
                <a:cubicBezTo>
                  <a:pt x="66" y="3305"/>
                  <a:pt x="55" y="3292"/>
                  <a:pt x="45" y="3277"/>
                </a:cubicBezTo>
                <a:cubicBezTo>
                  <a:pt x="36" y="3263"/>
                  <a:pt x="27" y="3247"/>
                  <a:pt x="21" y="3231"/>
                </a:cubicBezTo>
                <a:cubicBezTo>
                  <a:pt x="14" y="3215"/>
                  <a:pt x="9" y="3198"/>
                  <a:pt x="5" y="3181"/>
                </a:cubicBezTo>
                <a:cubicBezTo>
                  <a:pt x="2" y="3163"/>
                  <a:pt x="0" y="3146"/>
                  <a:pt x="0" y="312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7" name="图片 516"/>
          <p:cNvPicPr/>
          <p:nvPr/>
        </p:nvPicPr>
        <p:blipFill>
          <a:blip r:embed="rId9"/>
          <a:stretch/>
        </p:blipFill>
        <p:spPr>
          <a:xfrm>
            <a:off x="6980760" y="374796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8" name="文本框 517"/>
          <p:cNvSpPr txBox="1"/>
          <p:nvPr/>
        </p:nvSpPr>
        <p:spPr>
          <a:xfrm>
            <a:off x="3828240" y="4452120"/>
            <a:ext cx="10371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动态变化的任务。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7270560" y="3753000"/>
            <a:ext cx="8694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应用集成关系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0" name="文本框 519"/>
          <p:cNvSpPr txBox="1"/>
          <p:nvPr/>
        </p:nvSpPr>
        <p:spPr>
          <a:xfrm>
            <a:off x="6980760" y="4066200"/>
            <a:ext cx="25916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智能代理作为应用层，将大语言模型的能力转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文本框 520"/>
          <p:cNvSpPr txBox="1"/>
          <p:nvPr/>
        </p:nvSpPr>
        <p:spPr>
          <a:xfrm>
            <a:off x="6980760" y="4259160"/>
            <a:ext cx="25916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化为特定领域的解决方案，使模型能力落地到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任意多边形: 形状 521"/>
          <p:cNvSpPr/>
          <p:nvPr/>
        </p:nvSpPr>
        <p:spPr>
          <a:xfrm>
            <a:off x="514440" y="4921920"/>
            <a:ext cx="4536360" cy="1029600"/>
          </a:xfrm>
          <a:custGeom>
            <a:avLst/>
            <a:gdLst/>
            <a:ahLst/>
            <a:cxnLst/>
            <a:rect l="0" t="0" r="r" b="b"/>
            <a:pathLst>
              <a:path w="12601" h="2860">
                <a:moveTo>
                  <a:pt x="0" y="2592"/>
                </a:moveTo>
                <a:lnTo>
                  <a:pt x="0" y="268"/>
                </a:lnTo>
                <a:cubicBezTo>
                  <a:pt x="0" y="250"/>
                  <a:pt x="2" y="233"/>
                  <a:pt x="5" y="216"/>
                </a:cubicBezTo>
                <a:cubicBezTo>
                  <a:pt x="9" y="198"/>
                  <a:pt x="14" y="182"/>
                  <a:pt x="21" y="165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12333" y="0"/>
                </a:lnTo>
                <a:cubicBezTo>
                  <a:pt x="12351" y="0"/>
                  <a:pt x="12368" y="2"/>
                  <a:pt x="12385" y="5"/>
                </a:cubicBezTo>
                <a:cubicBezTo>
                  <a:pt x="12403" y="8"/>
                  <a:pt x="12420" y="13"/>
                  <a:pt x="12436" y="20"/>
                </a:cubicBezTo>
                <a:cubicBezTo>
                  <a:pt x="12452" y="27"/>
                  <a:pt x="12467" y="35"/>
                  <a:pt x="12482" y="45"/>
                </a:cubicBezTo>
                <a:cubicBezTo>
                  <a:pt x="12497" y="55"/>
                  <a:pt x="12510" y="66"/>
                  <a:pt x="12523" y="78"/>
                </a:cubicBezTo>
                <a:cubicBezTo>
                  <a:pt x="12535" y="91"/>
                  <a:pt x="12546" y="104"/>
                  <a:pt x="12556" y="119"/>
                </a:cubicBezTo>
                <a:cubicBezTo>
                  <a:pt x="12566" y="134"/>
                  <a:pt x="12574" y="149"/>
                  <a:pt x="12581" y="165"/>
                </a:cubicBezTo>
                <a:cubicBezTo>
                  <a:pt x="12588" y="182"/>
                  <a:pt x="12593" y="198"/>
                  <a:pt x="12596" y="216"/>
                </a:cubicBezTo>
                <a:cubicBezTo>
                  <a:pt x="12600" y="233"/>
                  <a:pt x="12601" y="250"/>
                  <a:pt x="12601" y="268"/>
                </a:cubicBezTo>
                <a:lnTo>
                  <a:pt x="12601" y="2592"/>
                </a:lnTo>
                <a:cubicBezTo>
                  <a:pt x="12601" y="2610"/>
                  <a:pt x="12600" y="2627"/>
                  <a:pt x="12596" y="2645"/>
                </a:cubicBezTo>
                <a:cubicBezTo>
                  <a:pt x="12593" y="2662"/>
                  <a:pt x="12588" y="2679"/>
                  <a:pt x="12581" y="2695"/>
                </a:cubicBezTo>
                <a:cubicBezTo>
                  <a:pt x="12574" y="2711"/>
                  <a:pt x="12566" y="2727"/>
                  <a:pt x="12556" y="2741"/>
                </a:cubicBezTo>
                <a:cubicBezTo>
                  <a:pt x="12546" y="2756"/>
                  <a:pt x="12535" y="2769"/>
                  <a:pt x="12523" y="2782"/>
                </a:cubicBezTo>
                <a:cubicBezTo>
                  <a:pt x="12510" y="2794"/>
                  <a:pt x="12497" y="2805"/>
                  <a:pt x="12482" y="2815"/>
                </a:cubicBezTo>
                <a:cubicBezTo>
                  <a:pt x="12467" y="2825"/>
                  <a:pt x="12452" y="2833"/>
                  <a:pt x="12436" y="2840"/>
                </a:cubicBezTo>
                <a:cubicBezTo>
                  <a:pt x="12420" y="2847"/>
                  <a:pt x="12403" y="2852"/>
                  <a:pt x="12385" y="2855"/>
                </a:cubicBezTo>
                <a:cubicBezTo>
                  <a:pt x="12368" y="2859"/>
                  <a:pt x="12351" y="2860"/>
                  <a:pt x="12333" y="2860"/>
                </a:cubicBezTo>
                <a:lnTo>
                  <a:pt x="268" y="2860"/>
                </a:lnTo>
                <a:cubicBezTo>
                  <a:pt x="251" y="2860"/>
                  <a:pt x="233" y="2859"/>
                  <a:pt x="216" y="2855"/>
                </a:cubicBezTo>
                <a:cubicBezTo>
                  <a:pt x="199" y="2852"/>
                  <a:pt x="182" y="2847"/>
                  <a:pt x="166" y="2840"/>
                </a:cubicBezTo>
                <a:cubicBezTo>
                  <a:pt x="150" y="2833"/>
                  <a:pt x="134" y="2825"/>
                  <a:pt x="119" y="2815"/>
                </a:cubicBezTo>
                <a:cubicBezTo>
                  <a:pt x="105" y="2805"/>
                  <a:pt x="91" y="2794"/>
                  <a:pt x="79" y="2782"/>
                </a:cubicBezTo>
                <a:cubicBezTo>
                  <a:pt x="66" y="2769"/>
                  <a:pt x="55" y="2756"/>
                  <a:pt x="45" y="2741"/>
                </a:cubicBezTo>
                <a:cubicBezTo>
                  <a:pt x="36" y="2727"/>
                  <a:pt x="27" y="2711"/>
                  <a:pt x="21" y="2695"/>
                </a:cubicBezTo>
                <a:cubicBezTo>
                  <a:pt x="14" y="2679"/>
                  <a:pt x="9" y="2662"/>
                  <a:pt x="5" y="2645"/>
                </a:cubicBezTo>
                <a:cubicBezTo>
                  <a:pt x="2" y="2627"/>
                  <a:pt x="0" y="2610"/>
                  <a:pt x="0" y="259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3" name="图片 522"/>
          <p:cNvPicPr/>
          <p:nvPr/>
        </p:nvPicPr>
        <p:blipFill>
          <a:blip r:embed="rId10"/>
          <a:stretch/>
        </p:blipFill>
        <p:spPr>
          <a:xfrm>
            <a:off x="675720" y="509904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4" name="文本框 523"/>
          <p:cNvSpPr txBox="1"/>
          <p:nvPr/>
        </p:nvSpPr>
        <p:spPr>
          <a:xfrm>
            <a:off x="6980760" y="4452120"/>
            <a:ext cx="648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实际场景。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5" name="文本框 524"/>
          <p:cNvSpPr txBox="1"/>
          <p:nvPr/>
        </p:nvSpPr>
        <p:spPr>
          <a:xfrm>
            <a:off x="965160" y="5104440"/>
            <a:ext cx="7246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跨领域迁移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文本框 525"/>
          <p:cNvSpPr txBox="1"/>
          <p:nvPr/>
        </p:nvSpPr>
        <p:spPr>
          <a:xfrm>
            <a:off x="675720" y="5417280"/>
            <a:ext cx="41461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大语言模型具备知识迁移能力，使智能代理能够在多个领域中表现出色，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任意多边形: 形状 526"/>
          <p:cNvSpPr/>
          <p:nvPr/>
        </p:nvSpPr>
        <p:spPr>
          <a:xfrm>
            <a:off x="5243400" y="4921920"/>
            <a:ext cx="4536360" cy="1029600"/>
          </a:xfrm>
          <a:custGeom>
            <a:avLst/>
            <a:gdLst/>
            <a:ahLst/>
            <a:cxnLst/>
            <a:rect l="0" t="0" r="r" b="b"/>
            <a:pathLst>
              <a:path w="12601" h="2860">
                <a:moveTo>
                  <a:pt x="0" y="2592"/>
                </a:moveTo>
                <a:lnTo>
                  <a:pt x="0" y="268"/>
                </a:lnTo>
                <a:cubicBezTo>
                  <a:pt x="0" y="250"/>
                  <a:pt x="2" y="233"/>
                  <a:pt x="6" y="216"/>
                </a:cubicBezTo>
                <a:cubicBezTo>
                  <a:pt x="9" y="198"/>
                  <a:pt x="14" y="182"/>
                  <a:pt x="21" y="165"/>
                </a:cubicBezTo>
                <a:cubicBezTo>
                  <a:pt x="28" y="149"/>
                  <a:pt x="36" y="134"/>
                  <a:pt x="46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20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2"/>
                  <a:pt x="251" y="0"/>
                  <a:pt x="269" y="0"/>
                </a:cubicBezTo>
                <a:lnTo>
                  <a:pt x="12333" y="0"/>
                </a:lnTo>
                <a:cubicBezTo>
                  <a:pt x="12351" y="0"/>
                  <a:pt x="12368" y="2"/>
                  <a:pt x="12386" y="5"/>
                </a:cubicBezTo>
                <a:cubicBezTo>
                  <a:pt x="12403" y="8"/>
                  <a:pt x="12420" y="13"/>
                  <a:pt x="12436" y="20"/>
                </a:cubicBezTo>
                <a:cubicBezTo>
                  <a:pt x="12452" y="27"/>
                  <a:pt x="12468" y="35"/>
                  <a:pt x="12482" y="45"/>
                </a:cubicBezTo>
                <a:cubicBezTo>
                  <a:pt x="12497" y="55"/>
                  <a:pt x="12510" y="66"/>
                  <a:pt x="12523" y="78"/>
                </a:cubicBezTo>
                <a:cubicBezTo>
                  <a:pt x="12535" y="91"/>
                  <a:pt x="12546" y="104"/>
                  <a:pt x="12556" y="119"/>
                </a:cubicBezTo>
                <a:cubicBezTo>
                  <a:pt x="12566" y="134"/>
                  <a:pt x="12574" y="149"/>
                  <a:pt x="12581" y="165"/>
                </a:cubicBezTo>
                <a:cubicBezTo>
                  <a:pt x="12588" y="182"/>
                  <a:pt x="12593" y="198"/>
                  <a:pt x="12596" y="216"/>
                </a:cubicBezTo>
                <a:cubicBezTo>
                  <a:pt x="12600" y="233"/>
                  <a:pt x="12601" y="250"/>
                  <a:pt x="12601" y="268"/>
                </a:cubicBezTo>
                <a:lnTo>
                  <a:pt x="12601" y="2592"/>
                </a:lnTo>
                <a:cubicBezTo>
                  <a:pt x="12601" y="2610"/>
                  <a:pt x="12600" y="2627"/>
                  <a:pt x="12596" y="2645"/>
                </a:cubicBezTo>
                <a:cubicBezTo>
                  <a:pt x="12593" y="2662"/>
                  <a:pt x="12588" y="2679"/>
                  <a:pt x="12581" y="2695"/>
                </a:cubicBezTo>
                <a:cubicBezTo>
                  <a:pt x="12574" y="2711"/>
                  <a:pt x="12566" y="2727"/>
                  <a:pt x="12556" y="2741"/>
                </a:cubicBezTo>
                <a:cubicBezTo>
                  <a:pt x="12546" y="2756"/>
                  <a:pt x="12535" y="2769"/>
                  <a:pt x="12523" y="2782"/>
                </a:cubicBezTo>
                <a:cubicBezTo>
                  <a:pt x="12510" y="2794"/>
                  <a:pt x="12497" y="2805"/>
                  <a:pt x="12482" y="2815"/>
                </a:cubicBezTo>
                <a:cubicBezTo>
                  <a:pt x="12468" y="2825"/>
                  <a:pt x="12452" y="2833"/>
                  <a:pt x="12436" y="2840"/>
                </a:cubicBezTo>
                <a:cubicBezTo>
                  <a:pt x="12420" y="2847"/>
                  <a:pt x="12403" y="2852"/>
                  <a:pt x="12386" y="2855"/>
                </a:cubicBezTo>
                <a:cubicBezTo>
                  <a:pt x="12368" y="2859"/>
                  <a:pt x="12351" y="2860"/>
                  <a:pt x="12333" y="2860"/>
                </a:cubicBezTo>
                <a:lnTo>
                  <a:pt x="269" y="2860"/>
                </a:lnTo>
                <a:cubicBezTo>
                  <a:pt x="251" y="2860"/>
                  <a:pt x="233" y="2859"/>
                  <a:pt x="216" y="2855"/>
                </a:cubicBezTo>
                <a:cubicBezTo>
                  <a:pt x="199" y="2852"/>
                  <a:pt x="182" y="2847"/>
                  <a:pt x="166" y="2840"/>
                </a:cubicBezTo>
                <a:cubicBezTo>
                  <a:pt x="150" y="2833"/>
                  <a:pt x="134" y="2825"/>
                  <a:pt x="120" y="2815"/>
                </a:cubicBezTo>
                <a:cubicBezTo>
                  <a:pt x="105" y="2805"/>
                  <a:pt x="91" y="2794"/>
                  <a:pt x="79" y="2782"/>
                </a:cubicBezTo>
                <a:cubicBezTo>
                  <a:pt x="66" y="2769"/>
                  <a:pt x="55" y="2756"/>
                  <a:pt x="46" y="2741"/>
                </a:cubicBezTo>
                <a:cubicBezTo>
                  <a:pt x="36" y="2727"/>
                  <a:pt x="28" y="2711"/>
                  <a:pt x="21" y="2695"/>
                </a:cubicBezTo>
                <a:cubicBezTo>
                  <a:pt x="14" y="2679"/>
                  <a:pt x="9" y="2662"/>
                  <a:pt x="6" y="2645"/>
                </a:cubicBezTo>
                <a:cubicBezTo>
                  <a:pt x="2" y="2627"/>
                  <a:pt x="0" y="2610"/>
                  <a:pt x="0" y="259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8" name="图片 527"/>
          <p:cNvPicPr/>
          <p:nvPr/>
        </p:nvPicPr>
        <p:blipFill>
          <a:blip r:embed="rId11"/>
          <a:stretch/>
        </p:blipFill>
        <p:spPr>
          <a:xfrm>
            <a:off x="5404680" y="5099040"/>
            <a:ext cx="21672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9" name="文本框 528"/>
          <p:cNvSpPr txBox="1"/>
          <p:nvPr/>
        </p:nvSpPr>
        <p:spPr>
          <a:xfrm>
            <a:off x="675720" y="5610240"/>
            <a:ext cx="14256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如医疗、金融、教育等。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文本框 529"/>
          <p:cNvSpPr txBox="1"/>
          <p:nvPr/>
        </p:nvSpPr>
        <p:spPr>
          <a:xfrm>
            <a:off x="5718240" y="5104440"/>
            <a:ext cx="8694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推理能力提升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文本框 530"/>
          <p:cNvSpPr txBox="1"/>
          <p:nvPr/>
        </p:nvSpPr>
        <p:spPr>
          <a:xfrm>
            <a:off x="5404680" y="5417280"/>
            <a:ext cx="41461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大语言模型的推理能力提升了智能代理在多任务环境中的表现，通过多轮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5404680" y="5610240"/>
            <a:ext cx="2721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对话推理将用户模糊描述转换为清晰任务指令。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文本框 532"/>
          <p:cNvSpPr txBox="1"/>
          <p:nvPr/>
        </p:nvSpPr>
        <p:spPr>
          <a:xfrm>
            <a:off x="9737640" y="6023880"/>
            <a:ext cx="3974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11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图片 533"/>
          <p:cNvPicPr/>
          <p:nvPr/>
        </p:nvPicPr>
        <p:blipFill>
          <a:blip r:embed="rId2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35" name="图片 534"/>
          <p:cNvPicPr/>
          <p:nvPr/>
        </p:nvPicPr>
        <p:blipFill>
          <a:blip r:embed="rId3"/>
          <a:stretch/>
        </p:blipFill>
        <p:spPr>
          <a:xfrm>
            <a:off x="6820920" y="-155016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36" name="图片 535"/>
          <p:cNvPicPr/>
          <p:nvPr/>
        </p:nvPicPr>
        <p:blipFill>
          <a:blip r:embed="rId4"/>
          <a:stretch/>
        </p:blipFill>
        <p:spPr>
          <a:xfrm>
            <a:off x="-387720" y="480564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37" name="图片 536"/>
          <p:cNvPicPr/>
          <p:nvPr/>
        </p:nvPicPr>
        <p:blipFill>
          <a:blip r:embed="rId5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8" name="任意多边形: 形状 537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9" name="文本框 538"/>
          <p:cNvSpPr txBox="1"/>
          <p:nvPr/>
        </p:nvSpPr>
        <p:spPr>
          <a:xfrm>
            <a:off x="496080" y="351360"/>
            <a:ext cx="362628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大语言模型对智能代理的赋能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0" name="任意多边形: 形状 539"/>
          <p:cNvSpPr/>
          <p:nvPr/>
        </p:nvSpPr>
        <p:spPr>
          <a:xfrm>
            <a:off x="495720" y="1456920"/>
            <a:ext cx="2814120" cy="2759760"/>
          </a:xfrm>
          <a:custGeom>
            <a:avLst/>
            <a:gdLst/>
            <a:ahLst/>
            <a:cxnLst/>
            <a:rect l="0" t="0" r="r" b="b"/>
            <a:pathLst>
              <a:path w="7817" h="7666">
                <a:moveTo>
                  <a:pt x="0" y="7407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2"/>
                  <a:pt x="14" y="175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9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7559" y="0"/>
                </a:lnTo>
                <a:cubicBezTo>
                  <a:pt x="7576" y="0"/>
                  <a:pt x="7593" y="2"/>
                  <a:pt x="7609" y="5"/>
                </a:cubicBezTo>
                <a:cubicBezTo>
                  <a:pt x="7626" y="9"/>
                  <a:pt x="7642" y="13"/>
                  <a:pt x="7658" y="20"/>
                </a:cubicBezTo>
                <a:cubicBezTo>
                  <a:pt x="7673" y="26"/>
                  <a:pt x="7688" y="34"/>
                  <a:pt x="7702" y="44"/>
                </a:cubicBezTo>
                <a:cubicBezTo>
                  <a:pt x="7716" y="53"/>
                  <a:pt x="7730" y="64"/>
                  <a:pt x="7742" y="76"/>
                </a:cubicBezTo>
                <a:cubicBezTo>
                  <a:pt x="7754" y="88"/>
                  <a:pt x="7764" y="101"/>
                  <a:pt x="7774" y="115"/>
                </a:cubicBezTo>
                <a:cubicBezTo>
                  <a:pt x="7783" y="129"/>
                  <a:pt x="7791" y="144"/>
                  <a:pt x="7798" y="160"/>
                </a:cubicBezTo>
                <a:cubicBezTo>
                  <a:pt x="7804" y="175"/>
                  <a:pt x="7809" y="192"/>
                  <a:pt x="7812" y="208"/>
                </a:cubicBezTo>
                <a:cubicBezTo>
                  <a:pt x="7816" y="225"/>
                  <a:pt x="7817" y="242"/>
                  <a:pt x="7817" y="259"/>
                </a:cubicBezTo>
                <a:lnTo>
                  <a:pt x="7817" y="7407"/>
                </a:lnTo>
                <a:cubicBezTo>
                  <a:pt x="7817" y="7424"/>
                  <a:pt x="7816" y="7441"/>
                  <a:pt x="7812" y="7458"/>
                </a:cubicBezTo>
                <a:cubicBezTo>
                  <a:pt x="7809" y="7475"/>
                  <a:pt x="7804" y="7491"/>
                  <a:pt x="7798" y="7507"/>
                </a:cubicBezTo>
                <a:cubicBezTo>
                  <a:pt x="7791" y="7523"/>
                  <a:pt x="7783" y="7537"/>
                  <a:pt x="7774" y="7552"/>
                </a:cubicBezTo>
                <a:cubicBezTo>
                  <a:pt x="7764" y="7566"/>
                  <a:pt x="7754" y="7579"/>
                  <a:pt x="7742" y="7591"/>
                </a:cubicBezTo>
                <a:cubicBezTo>
                  <a:pt x="7730" y="7603"/>
                  <a:pt x="7716" y="7613"/>
                  <a:pt x="7702" y="7623"/>
                </a:cubicBezTo>
                <a:cubicBezTo>
                  <a:pt x="7688" y="7632"/>
                  <a:pt x="7673" y="7640"/>
                  <a:pt x="7658" y="7647"/>
                </a:cubicBezTo>
                <a:cubicBezTo>
                  <a:pt x="7642" y="7653"/>
                  <a:pt x="7626" y="7658"/>
                  <a:pt x="7609" y="7661"/>
                </a:cubicBezTo>
                <a:cubicBezTo>
                  <a:pt x="7593" y="7665"/>
                  <a:pt x="7576" y="7666"/>
                  <a:pt x="7559" y="7666"/>
                </a:cubicBezTo>
                <a:lnTo>
                  <a:pt x="259" y="7666"/>
                </a:lnTo>
                <a:cubicBezTo>
                  <a:pt x="242" y="7666"/>
                  <a:pt x="225" y="7665"/>
                  <a:pt x="208" y="7661"/>
                </a:cubicBezTo>
                <a:cubicBezTo>
                  <a:pt x="192" y="7658"/>
                  <a:pt x="176" y="7653"/>
                  <a:pt x="160" y="7647"/>
                </a:cubicBezTo>
                <a:cubicBezTo>
                  <a:pt x="144" y="7640"/>
                  <a:pt x="129" y="7632"/>
                  <a:pt x="115" y="7623"/>
                </a:cubicBezTo>
                <a:cubicBezTo>
                  <a:pt x="101" y="7613"/>
                  <a:pt x="88" y="7603"/>
                  <a:pt x="76" y="7591"/>
                </a:cubicBezTo>
                <a:cubicBezTo>
                  <a:pt x="64" y="7579"/>
                  <a:pt x="53" y="7566"/>
                  <a:pt x="44" y="7552"/>
                </a:cubicBezTo>
                <a:cubicBezTo>
                  <a:pt x="35" y="7537"/>
                  <a:pt x="27" y="7523"/>
                  <a:pt x="20" y="7507"/>
                </a:cubicBezTo>
                <a:cubicBezTo>
                  <a:pt x="14" y="7491"/>
                  <a:pt x="9" y="7475"/>
                  <a:pt x="5" y="7458"/>
                </a:cubicBezTo>
                <a:cubicBezTo>
                  <a:pt x="2" y="7441"/>
                  <a:pt x="0" y="7424"/>
                  <a:pt x="0" y="740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1" name="任意多边形: 形状 540"/>
          <p:cNvSpPr/>
          <p:nvPr/>
        </p:nvSpPr>
        <p:spPr>
          <a:xfrm>
            <a:off x="681840" y="1643040"/>
            <a:ext cx="496440" cy="496440"/>
          </a:xfrm>
          <a:custGeom>
            <a:avLst/>
            <a:gdLst/>
            <a:ahLst/>
            <a:cxnLst/>
            <a:rect l="0" t="0" r="r" b="b"/>
            <a:pathLst>
              <a:path w="1379" h="1379">
                <a:moveTo>
                  <a:pt x="1379" y="690"/>
                </a:moveTo>
                <a:cubicBezTo>
                  <a:pt x="1379" y="713"/>
                  <a:pt x="1378" y="735"/>
                  <a:pt x="1376" y="758"/>
                </a:cubicBezTo>
                <a:cubicBezTo>
                  <a:pt x="1374" y="780"/>
                  <a:pt x="1370" y="802"/>
                  <a:pt x="1366" y="824"/>
                </a:cubicBezTo>
                <a:cubicBezTo>
                  <a:pt x="1362" y="847"/>
                  <a:pt x="1356" y="868"/>
                  <a:pt x="1350" y="890"/>
                </a:cubicBezTo>
                <a:cubicBezTo>
                  <a:pt x="1343" y="912"/>
                  <a:pt x="1335" y="933"/>
                  <a:pt x="1327" y="954"/>
                </a:cubicBezTo>
                <a:cubicBezTo>
                  <a:pt x="1318" y="975"/>
                  <a:pt x="1308" y="995"/>
                  <a:pt x="1298" y="1015"/>
                </a:cubicBezTo>
                <a:cubicBezTo>
                  <a:pt x="1287" y="1035"/>
                  <a:pt x="1276" y="1054"/>
                  <a:pt x="1263" y="1073"/>
                </a:cubicBezTo>
                <a:cubicBezTo>
                  <a:pt x="1251" y="1092"/>
                  <a:pt x="1237" y="1110"/>
                  <a:pt x="1223" y="1127"/>
                </a:cubicBezTo>
                <a:cubicBezTo>
                  <a:pt x="1208" y="1145"/>
                  <a:pt x="1193" y="1161"/>
                  <a:pt x="1177" y="1177"/>
                </a:cubicBezTo>
                <a:cubicBezTo>
                  <a:pt x="1161" y="1193"/>
                  <a:pt x="1145" y="1208"/>
                  <a:pt x="1127" y="1223"/>
                </a:cubicBezTo>
                <a:cubicBezTo>
                  <a:pt x="1110" y="1237"/>
                  <a:pt x="1092" y="1250"/>
                  <a:pt x="1073" y="1263"/>
                </a:cubicBezTo>
                <a:cubicBezTo>
                  <a:pt x="1054" y="1275"/>
                  <a:pt x="1035" y="1287"/>
                  <a:pt x="1015" y="1298"/>
                </a:cubicBezTo>
                <a:cubicBezTo>
                  <a:pt x="995" y="1308"/>
                  <a:pt x="975" y="1318"/>
                  <a:pt x="954" y="1327"/>
                </a:cubicBezTo>
                <a:cubicBezTo>
                  <a:pt x="933" y="1335"/>
                  <a:pt x="912" y="1343"/>
                  <a:pt x="890" y="1349"/>
                </a:cubicBezTo>
                <a:cubicBezTo>
                  <a:pt x="869" y="1356"/>
                  <a:pt x="847" y="1361"/>
                  <a:pt x="825" y="1366"/>
                </a:cubicBezTo>
                <a:cubicBezTo>
                  <a:pt x="802" y="1370"/>
                  <a:pt x="780" y="1374"/>
                  <a:pt x="758" y="1376"/>
                </a:cubicBezTo>
                <a:cubicBezTo>
                  <a:pt x="735" y="1378"/>
                  <a:pt x="713" y="1379"/>
                  <a:pt x="690" y="1379"/>
                </a:cubicBezTo>
                <a:cubicBezTo>
                  <a:pt x="668" y="1379"/>
                  <a:pt x="645" y="1378"/>
                  <a:pt x="623" y="1376"/>
                </a:cubicBezTo>
                <a:cubicBezTo>
                  <a:pt x="600" y="1374"/>
                  <a:pt x="578" y="1370"/>
                  <a:pt x="556" y="1366"/>
                </a:cubicBezTo>
                <a:cubicBezTo>
                  <a:pt x="534" y="1361"/>
                  <a:pt x="512" y="1356"/>
                  <a:pt x="490" y="1349"/>
                </a:cubicBezTo>
                <a:cubicBezTo>
                  <a:pt x="469" y="1343"/>
                  <a:pt x="447" y="1335"/>
                  <a:pt x="427" y="1327"/>
                </a:cubicBezTo>
                <a:cubicBezTo>
                  <a:pt x="406" y="1318"/>
                  <a:pt x="385" y="1308"/>
                  <a:pt x="365" y="1298"/>
                </a:cubicBezTo>
                <a:cubicBezTo>
                  <a:pt x="346" y="1287"/>
                  <a:pt x="326" y="1275"/>
                  <a:pt x="307" y="1263"/>
                </a:cubicBezTo>
                <a:cubicBezTo>
                  <a:pt x="289" y="1250"/>
                  <a:pt x="271" y="1237"/>
                  <a:pt x="253" y="1223"/>
                </a:cubicBezTo>
                <a:cubicBezTo>
                  <a:pt x="236" y="1208"/>
                  <a:pt x="219" y="1193"/>
                  <a:pt x="203" y="1177"/>
                </a:cubicBezTo>
                <a:cubicBezTo>
                  <a:pt x="187" y="1161"/>
                  <a:pt x="171" y="1145"/>
                  <a:pt x="157" y="1127"/>
                </a:cubicBezTo>
                <a:cubicBezTo>
                  <a:pt x="142" y="1110"/>
                  <a:pt x="129" y="1092"/>
                  <a:pt x="116" y="1073"/>
                </a:cubicBezTo>
                <a:cubicBezTo>
                  <a:pt x="104" y="1054"/>
                  <a:pt x="92" y="1035"/>
                  <a:pt x="82" y="1015"/>
                </a:cubicBezTo>
                <a:cubicBezTo>
                  <a:pt x="71" y="995"/>
                  <a:pt x="61" y="975"/>
                  <a:pt x="53" y="954"/>
                </a:cubicBezTo>
                <a:cubicBezTo>
                  <a:pt x="44" y="933"/>
                  <a:pt x="36" y="912"/>
                  <a:pt x="30" y="890"/>
                </a:cubicBezTo>
                <a:cubicBezTo>
                  <a:pt x="23" y="868"/>
                  <a:pt x="18" y="847"/>
                  <a:pt x="13" y="824"/>
                </a:cubicBezTo>
                <a:cubicBezTo>
                  <a:pt x="9" y="802"/>
                  <a:pt x="6" y="780"/>
                  <a:pt x="4" y="758"/>
                </a:cubicBezTo>
                <a:cubicBezTo>
                  <a:pt x="1" y="735"/>
                  <a:pt x="0" y="713"/>
                  <a:pt x="0" y="690"/>
                </a:cubicBezTo>
                <a:cubicBezTo>
                  <a:pt x="0" y="667"/>
                  <a:pt x="1" y="645"/>
                  <a:pt x="4" y="623"/>
                </a:cubicBezTo>
                <a:cubicBezTo>
                  <a:pt x="6" y="600"/>
                  <a:pt x="9" y="578"/>
                  <a:pt x="13" y="556"/>
                </a:cubicBezTo>
                <a:cubicBezTo>
                  <a:pt x="18" y="534"/>
                  <a:pt x="23" y="512"/>
                  <a:pt x="30" y="490"/>
                </a:cubicBezTo>
                <a:cubicBezTo>
                  <a:pt x="36" y="468"/>
                  <a:pt x="44" y="447"/>
                  <a:pt x="53" y="426"/>
                </a:cubicBezTo>
                <a:cubicBezTo>
                  <a:pt x="61" y="406"/>
                  <a:pt x="71" y="385"/>
                  <a:pt x="82" y="365"/>
                </a:cubicBezTo>
                <a:cubicBezTo>
                  <a:pt x="92" y="345"/>
                  <a:pt x="104" y="326"/>
                  <a:pt x="116" y="307"/>
                </a:cubicBezTo>
                <a:cubicBezTo>
                  <a:pt x="129" y="289"/>
                  <a:pt x="142" y="270"/>
                  <a:pt x="157" y="252"/>
                </a:cubicBezTo>
                <a:cubicBezTo>
                  <a:pt x="171" y="235"/>
                  <a:pt x="187" y="218"/>
                  <a:pt x="203" y="202"/>
                </a:cubicBezTo>
                <a:cubicBezTo>
                  <a:pt x="219" y="186"/>
                  <a:pt x="236" y="171"/>
                  <a:pt x="253" y="156"/>
                </a:cubicBezTo>
                <a:cubicBezTo>
                  <a:pt x="271" y="142"/>
                  <a:pt x="289" y="129"/>
                  <a:pt x="307" y="116"/>
                </a:cubicBezTo>
                <a:cubicBezTo>
                  <a:pt x="326" y="104"/>
                  <a:pt x="346" y="92"/>
                  <a:pt x="365" y="81"/>
                </a:cubicBezTo>
                <a:cubicBezTo>
                  <a:pt x="385" y="71"/>
                  <a:pt x="406" y="61"/>
                  <a:pt x="427" y="53"/>
                </a:cubicBezTo>
                <a:cubicBezTo>
                  <a:pt x="447" y="44"/>
                  <a:pt x="469" y="36"/>
                  <a:pt x="490" y="30"/>
                </a:cubicBezTo>
                <a:cubicBezTo>
                  <a:pt x="512" y="23"/>
                  <a:pt x="534" y="18"/>
                  <a:pt x="556" y="13"/>
                </a:cubicBezTo>
                <a:cubicBezTo>
                  <a:pt x="578" y="9"/>
                  <a:pt x="600" y="6"/>
                  <a:pt x="623" y="3"/>
                </a:cubicBezTo>
                <a:cubicBezTo>
                  <a:pt x="645" y="1"/>
                  <a:pt x="668" y="0"/>
                  <a:pt x="690" y="0"/>
                </a:cubicBezTo>
                <a:cubicBezTo>
                  <a:pt x="713" y="0"/>
                  <a:pt x="735" y="1"/>
                  <a:pt x="758" y="3"/>
                </a:cubicBezTo>
                <a:cubicBezTo>
                  <a:pt x="780" y="6"/>
                  <a:pt x="802" y="9"/>
                  <a:pt x="825" y="13"/>
                </a:cubicBezTo>
                <a:cubicBezTo>
                  <a:pt x="847" y="18"/>
                  <a:pt x="869" y="23"/>
                  <a:pt x="890" y="30"/>
                </a:cubicBezTo>
                <a:cubicBezTo>
                  <a:pt x="912" y="36"/>
                  <a:pt x="933" y="44"/>
                  <a:pt x="954" y="53"/>
                </a:cubicBezTo>
                <a:cubicBezTo>
                  <a:pt x="975" y="61"/>
                  <a:pt x="995" y="71"/>
                  <a:pt x="1015" y="81"/>
                </a:cubicBezTo>
                <a:cubicBezTo>
                  <a:pt x="1035" y="92"/>
                  <a:pt x="1054" y="104"/>
                  <a:pt x="1073" y="116"/>
                </a:cubicBezTo>
                <a:cubicBezTo>
                  <a:pt x="1092" y="129"/>
                  <a:pt x="1110" y="142"/>
                  <a:pt x="1127" y="156"/>
                </a:cubicBezTo>
                <a:cubicBezTo>
                  <a:pt x="1145" y="171"/>
                  <a:pt x="1161" y="186"/>
                  <a:pt x="1177" y="202"/>
                </a:cubicBezTo>
                <a:cubicBezTo>
                  <a:pt x="1193" y="218"/>
                  <a:pt x="1208" y="235"/>
                  <a:pt x="1223" y="252"/>
                </a:cubicBezTo>
                <a:cubicBezTo>
                  <a:pt x="1237" y="270"/>
                  <a:pt x="1251" y="289"/>
                  <a:pt x="1263" y="307"/>
                </a:cubicBezTo>
                <a:cubicBezTo>
                  <a:pt x="1276" y="326"/>
                  <a:pt x="1287" y="345"/>
                  <a:pt x="1298" y="365"/>
                </a:cubicBezTo>
                <a:cubicBezTo>
                  <a:pt x="1308" y="385"/>
                  <a:pt x="1318" y="406"/>
                  <a:pt x="1327" y="426"/>
                </a:cubicBezTo>
                <a:cubicBezTo>
                  <a:pt x="1335" y="447"/>
                  <a:pt x="1343" y="468"/>
                  <a:pt x="1350" y="490"/>
                </a:cubicBezTo>
                <a:cubicBezTo>
                  <a:pt x="1356" y="512"/>
                  <a:pt x="1362" y="534"/>
                  <a:pt x="1366" y="556"/>
                </a:cubicBezTo>
                <a:cubicBezTo>
                  <a:pt x="1370" y="578"/>
                  <a:pt x="1374" y="600"/>
                  <a:pt x="1376" y="623"/>
                </a:cubicBezTo>
                <a:cubicBezTo>
                  <a:pt x="1378" y="645"/>
                  <a:pt x="1379" y="667"/>
                  <a:pt x="1379" y="690"/>
                </a:cubicBezTo>
                <a:close/>
              </a:path>
            </a:pathLst>
          </a:custGeom>
          <a:solidFill>
            <a:srgbClr val="4FD1C5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2" name="图片 541"/>
          <p:cNvPicPr/>
          <p:nvPr/>
        </p:nvPicPr>
        <p:blipFill>
          <a:blip r:embed="rId6"/>
          <a:stretch/>
        </p:blipFill>
        <p:spPr>
          <a:xfrm>
            <a:off x="783000" y="1775160"/>
            <a:ext cx="29412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3" name="文本框 542"/>
          <p:cNvSpPr txBox="1"/>
          <p:nvPr/>
        </p:nvSpPr>
        <p:spPr>
          <a:xfrm>
            <a:off x="496080" y="1005480"/>
            <a:ext cx="74620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大语言模型通过庞大的语料库训练，为智能代理提供了强大的语言处理支持，使其在多个维度实现能力提升。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文本框 543"/>
          <p:cNvSpPr txBox="1"/>
          <p:nvPr/>
        </p:nvSpPr>
        <p:spPr>
          <a:xfrm>
            <a:off x="1302120" y="1796400"/>
            <a:ext cx="1399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语言理解与生成能力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文本框 544"/>
          <p:cNvSpPr txBox="1"/>
          <p:nvPr/>
        </p:nvSpPr>
        <p:spPr>
          <a:xfrm>
            <a:off x="682200" y="230652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为智能代理提供深度的语言处理支持，使其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6" name="文本框 545"/>
          <p:cNvSpPr txBox="1"/>
          <p:nvPr/>
        </p:nvSpPr>
        <p:spPr>
          <a:xfrm>
            <a:off x="682200" y="2492640"/>
            <a:ext cx="2222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能准确捕捉用户意图并生成符合语境的回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7" name="文本框 546"/>
          <p:cNvSpPr txBox="1"/>
          <p:nvPr/>
        </p:nvSpPr>
        <p:spPr>
          <a:xfrm>
            <a:off x="682200" y="267876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答。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8" name="文本框 547"/>
          <p:cNvSpPr txBox="1"/>
          <p:nvPr/>
        </p:nvSpPr>
        <p:spPr>
          <a:xfrm>
            <a:off x="682200" y="298872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应用案例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837000" y="3236760"/>
            <a:ext cx="2222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客户支持场景中，将用户模糊描述转换为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0" name="任意多边形: 形状 549"/>
          <p:cNvSpPr/>
          <p:nvPr/>
        </p:nvSpPr>
        <p:spPr>
          <a:xfrm>
            <a:off x="681840" y="330192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7" y="120"/>
                </a:cubicBezTo>
                <a:cubicBezTo>
                  <a:pt x="163" y="130"/>
                  <a:pt x="156" y="140"/>
                  <a:pt x="148" y="148"/>
                </a:cubicBezTo>
                <a:cubicBezTo>
                  <a:pt x="140" y="156"/>
                  <a:pt x="131" y="162"/>
                  <a:pt x="120" y="166"/>
                </a:cubicBezTo>
                <a:cubicBezTo>
                  <a:pt x="110" y="171"/>
                  <a:pt x="99" y="173"/>
                  <a:pt x="87" y="173"/>
                </a:cubicBezTo>
                <a:cubicBezTo>
                  <a:pt x="75" y="173"/>
                  <a:pt x="64" y="171"/>
                  <a:pt x="53" y="166"/>
                </a:cubicBezTo>
                <a:cubicBezTo>
                  <a:pt x="43" y="162"/>
                  <a:pt x="34" y="156"/>
                  <a:pt x="25" y="148"/>
                </a:cubicBezTo>
                <a:cubicBezTo>
                  <a:pt x="17" y="140"/>
                  <a:pt x="11" y="130"/>
                  <a:pt x="7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5"/>
                  <a:pt x="2" y="64"/>
                  <a:pt x="7" y="54"/>
                </a:cubicBezTo>
                <a:cubicBezTo>
                  <a:pt x="11" y="43"/>
                  <a:pt x="17" y="34"/>
                  <a:pt x="25" y="25"/>
                </a:cubicBezTo>
                <a:cubicBezTo>
                  <a:pt x="34" y="17"/>
                  <a:pt x="43" y="11"/>
                  <a:pt x="53" y="6"/>
                </a:cubicBezTo>
                <a:cubicBezTo>
                  <a:pt x="64" y="2"/>
                  <a:pt x="75" y="0"/>
                  <a:pt x="87" y="0"/>
                </a:cubicBezTo>
                <a:cubicBezTo>
                  <a:pt x="99" y="0"/>
                  <a:pt x="110" y="2"/>
                  <a:pt x="120" y="6"/>
                </a:cubicBezTo>
                <a:cubicBezTo>
                  <a:pt x="131" y="11"/>
                  <a:pt x="140" y="17"/>
                  <a:pt x="148" y="25"/>
                </a:cubicBezTo>
                <a:cubicBezTo>
                  <a:pt x="156" y="34"/>
                  <a:pt x="163" y="43"/>
                  <a:pt x="167" y="54"/>
                </a:cubicBezTo>
                <a:cubicBezTo>
                  <a:pt x="171" y="64"/>
                  <a:pt x="173" y="75"/>
                  <a:pt x="173" y="87"/>
                </a:cubicBezTo>
                <a:close/>
              </a:path>
            </a:pathLst>
          </a:custGeom>
          <a:solidFill>
            <a:srgbClr val="4FD1C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837000" y="342288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清晰任务指令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文本框 551"/>
          <p:cNvSpPr txBox="1"/>
          <p:nvPr/>
        </p:nvSpPr>
        <p:spPr>
          <a:xfrm>
            <a:off x="837000" y="367092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当用户输入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3" name="文本框 552"/>
          <p:cNvSpPr txBox="1"/>
          <p:nvPr/>
        </p:nvSpPr>
        <p:spPr>
          <a:xfrm>
            <a:off x="1457280" y="367524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4" name="文本框 553"/>
          <p:cNvSpPr txBox="1"/>
          <p:nvPr/>
        </p:nvSpPr>
        <p:spPr>
          <a:xfrm>
            <a:off x="1514160" y="367092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卡片无法使用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5" name="文本框 554"/>
          <p:cNvSpPr txBox="1"/>
          <p:nvPr/>
        </p:nvSpPr>
        <p:spPr>
          <a:xfrm>
            <a:off x="2258280" y="367524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2315520" y="367092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时，智能识别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任意多边形: 形状 556"/>
          <p:cNvSpPr/>
          <p:nvPr/>
        </p:nvSpPr>
        <p:spPr>
          <a:xfrm>
            <a:off x="681840" y="3735720"/>
            <a:ext cx="62280" cy="62640"/>
          </a:xfrm>
          <a:custGeom>
            <a:avLst/>
            <a:gdLst/>
            <a:ahLst/>
            <a:cxnLst/>
            <a:rect l="0" t="0" r="r" b="b"/>
            <a:pathLst>
              <a:path w="173" h="174">
                <a:moveTo>
                  <a:pt x="173" y="88"/>
                </a:moveTo>
                <a:cubicBezTo>
                  <a:pt x="173" y="99"/>
                  <a:pt x="171" y="110"/>
                  <a:pt x="167" y="120"/>
                </a:cubicBezTo>
                <a:cubicBezTo>
                  <a:pt x="163" y="131"/>
                  <a:pt x="156" y="140"/>
                  <a:pt x="148" y="148"/>
                </a:cubicBezTo>
                <a:cubicBezTo>
                  <a:pt x="140" y="157"/>
                  <a:pt x="131" y="163"/>
                  <a:pt x="120" y="167"/>
                </a:cubicBezTo>
                <a:cubicBezTo>
                  <a:pt x="110" y="171"/>
                  <a:pt x="99" y="174"/>
                  <a:pt x="87" y="174"/>
                </a:cubicBezTo>
                <a:cubicBezTo>
                  <a:pt x="75" y="174"/>
                  <a:pt x="64" y="171"/>
                  <a:pt x="53" y="167"/>
                </a:cubicBezTo>
                <a:cubicBezTo>
                  <a:pt x="43" y="163"/>
                  <a:pt x="34" y="157"/>
                  <a:pt x="25" y="148"/>
                </a:cubicBezTo>
                <a:cubicBezTo>
                  <a:pt x="17" y="140"/>
                  <a:pt x="11" y="131"/>
                  <a:pt x="7" y="120"/>
                </a:cubicBezTo>
                <a:cubicBezTo>
                  <a:pt x="2" y="110"/>
                  <a:pt x="0" y="99"/>
                  <a:pt x="0" y="88"/>
                </a:cubicBezTo>
                <a:cubicBezTo>
                  <a:pt x="0" y="76"/>
                  <a:pt x="2" y="65"/>
                  <a:pt x="7" y="55"/>
                </a:cubicBezTo>
                <a:cubicBezTo>
                  <a:pt x="11" y="44"/>
                  <a:pt x="17" y="35"/>
                  <a:pt x="25" y="26"/>
                </a:cubicBezTo>
                <a:cubicBezTo>
                  <a:pt x="34" y="18"/>
                  <a:pt x="43" y="11"/>
                  <a:pt x="53" y="7"/>
                </a:cubicBezTo>
                <a:cubicBezTo>
                  <a:pt x="64" y="3"/>
                  <a:pt x="75" y="0"/>
                  <a:pt x="87" y="0"/>
                </a:cubicBezTo>
                <a:cubicBezTo>
                  <a:pt x="99" y="0"/>
                  <a:pt x="110" y="3"/>
                  <a:pt x="120" y="7"/>
                </a:cubicBezTo>
                <a:cubicBezTo>
                  <a:pt x="131" y="11"/>
                  <a:pt x="140" y="18"/>
                  <a:pt x="148" y="26"/>
                </a:cubicBezTo>
                <a:cubicBezTo>
                  <a:pt x="156" y="35"/>
                  <a:pt x="163" y="44"/>
                  <a:pt x="167" y="55"/>
                </a:cubicBezTo>
                <a:cubicBezTo>
                  <a:pt x="171" y="65"/>
                  <a:pt x="173" y="76"/>
                  <a:pt x="173" y="88"/>
                </a:cubicBezTo>
                <a:close/>
              </a:path>
            </a:pathLst>
          </a:custGeom>
          <a:solidFill>
            <a:srgbClr val="4FD1C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8" name="任意多边形: 形状 557"/>
          <p:cNvSpPr/>
          <p:nvPr/>
        </p:nvSpPr>
        <p:spPr>
          <a:xfrm>
            <a:off x="3557520" y="1456920"/>
            <a:ext cx="2806200" cy="2759760"/>
          </a:xfrm>
          <a:custGeom>
            <a:avLst/>
            <a:gdLst/>
            <a:ahLst/>
            <a:cxnLst/>
            <a:rect l="0" t="0" r="r" b="b"/>
            <a:pathLst>
              <a:path w="7795" h="7666">
                <a:moveTo>
                  <a:pt x="0" y="7407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8" y="192"/>
                  <a:pt x="13" y="175"/>
                  <a:pt x="20" y="160"/>
                </a:cubicBezTo>
                <a:cubicBezTo>
                  <a:pt x="26" y="144"/>
                  <a:pt x="34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5" y="13"/>
                  <a:pt x="192" y="9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7537" y="0"/>
                </a:lnTo>
                <a:cubicBezTo>
                  <a:pt x="7554" y="0"/>
                  <a:pt x="7571" y="2"/>
                  <a:pt x="7587" y="5"/>
                </a:cubicBezTo>
                <a:cubicBezTo>
                  <a:pt x="7604" y="9"/>
                  <a:pt x="7620" y="13"/>
                  <a:pt x="7636" y="20"/>
                </a:cubicBezTo>
                <a:cubicBezTo>
                  <a:pt x="7652" y="26"/>
                  <a:pt x="7666" y="34"/>
                  <a:pt x="7681" y="44"/>
                </a:cubicBezTo>
                <a:cubicBezTo>
                  <a:pt x="7695" y="53"/>
                  <a:pt x="7708" y="64"/>
                  <a:pt x="7720" y="76"/>
                </a:cubicBezTo>
                <a:cubicBezTo>
                  <a:pt x="7732" y="88"/>
                  <a:pt x="7742" y="101"/>
                  <a:pt x="7752" y="115"/>
                </a:cubicBezTo>
                <a:cubicBezTo>
                  <a:pt x="7761" y="129"/>
                  <a:pt x="7769" y="144"/>
                  <a:pt x="7776" y="160"/>
                </a:cubicBezTo>
                <a:cubicBezTo>
                  <a:pt x="7782" y="175"/>
                  <a:pt x="7787" y="192"/>
                  <a:pt x="7790" y="208"/>
                </a:cubicBezTo>
                <a:cubicBezTo>
                  <a:pt x="7794" y="225"/>
                  <a:pt x="7795" y="242"/>
                  <a:pt x="7795" y="259"/>
                </a:cubicBezTo>
                <a:lnTo>
                  <a:pt x="7795" y="7407"/>
                </a:lnTo>
                <a:cubicBezTo>
                  <a:pt x="7795" y="7424"/>
                  <a:pt x="7794" y="7441"/>
                  <a:pt x="7790" y="7458"/>
                </a:cubicBezTo>
                <a:cubicBezTo>
                  <a:pt x="7787" y="7475"/>
                  <a:pt x="7782" y="7491"/>
                  <a:pt x="7776" y="7507"/>
                </a:cubicBezTo>
                <a:cubicBezTo>
                  <a:pt x="7769" y="7523"/>
                  <a:pt x="7761" y="7537"/>
                  <a:pt x="7752" y="7552"/>
                </a:cubicBezTo>
                <a:cubicBezTo>
                  <a:pt x="7742" y="7566"/>
                  <a:pt x="7732" y="7579"/>
                  <a:pt x="7720" y="7591"/>
                </a:cubicBezTo>
                <a:cubicBezTo>
                  <a:pt x="7708" y="7603"/>
                  <a:pt x="7695" y="7613"/>
                  <a:pt x="7681" y="7623"/>
                </a:cubicBezTo>
                <a:cubicBezTo>
                  <a:pt x="7666" y="7632"/>
                  <a:pt x="7652" y="7640"/>
                  <a:pt x="7636" y="7647"/>
                </a:cubicBezTo>
                <a:cubicBezTo>
                  <a:pt x="7620" y="7653"/>
                  <a:pt x="7604" y="7658"/>
                  <a:pt x="7587" y="7661"/>
                </a:cubicBezTo>
                <a:cubicBezTo>
                  <a:pt x="7571" y="7665"/>
                  <a:pt x="7554" y="7666"/>
                  <a:pt x="7537" y="7666"/>
                </a:cubicBezTo>
                <a:lnTo>
                  <a:pt x="259" y="7666"/>
                </a:lnTo>
                <a:cubicBezTo>
                  <a:pt x="242" y="7666"/>
                  <a:pt x="225" y="7665"/>
                  <a:pt x="208" y="7661"/>
                </a:cubicBezTo>
                <a:cubicBezTo>
                  <a:pt x="192" y="7658"/>
                  <a:pt x="175" y="7653"/>
                  <a:pt x="160" y="7647"/>
                </a:cubicBezTo>
                <a:cubicBezTo>
                  <a:pt x="144" y="7640"/>
                  <a:pt x="129" y="7632"/>
                  <a:pt x="115" y="7623"/>
                </a:cubicBezTo>
                <a:cubicBezTo>
                  <a:pt x="101" y="7613"/>
                  <a:pt x="88" y="7603"/>
                  <a:pt x="76" y="7591"/>
                </a:cubicBezTo>
                <a:cubicBezTo>
                  <a:pt x="64" y="7579"/>
                  <a:pt x="53" y="7566"/>
                  <a:pt x="44" y="7552"/>
                </a:cubicBezTo>
                <a:cubicBezTo>
                  <a:pt x="34" y="7537"/>
                  <a:pt x="26" y="7523"/>
                  <a:pt x="20" y="7507"/>
                </a:cubicBezTo>
                <a:cubicBezTo>
                  <a:pt x="13" y="7491"/>
                  <a:pt x="8" y="7475"/>
                  <a:pt x="5" y="7458"/>
                </a:cubicBezTo>
                <a:cubicBezTo>
                  <a:pt x="2" y="7441"/>
                  <a:pt x="0" y="7424"/>
                  <a:pt x="0" y="740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9" name="任意多边形: 形状 558"/>
          <p:cNvSpPr/>
          <p:nvPr/>
        </p:nvSpPr>
        <p:spPr>
          <a:xfrm>
            <a:off x="3743640" y="1643040"/>
            <a:ext cx="496440" cy="496440"/>
          </a:xfrm>
          <a:custGeom>
            <a:avLst/>
            <a:gdLst/>
            <a:ahLst/>
            <a:cxnLst/>
            <a:rect l="0" t="0" r="r" b="b"/>
            <a:pathLst>
              <a:path w="1379" h="1379">
                <a:moveTo>
                  <a:pt x="1379" y="690"/>
                </a:moveTo>
                <a:cubicBezTo>
                  <a:pt x="1379" y="713"/>
                  <a:pt x="1378" y="735"/>
                  <a:pt x="1376" y="758"/>
                </a:cubicBezTo>
                <a:cubicBezTo>
                  <a:pt x="1373" y="780"/>
                  <a:pt x="1370" y="802"/>
                  <a:pt x="1366" y="824"/>
                </a:cubicBezTo>
                <a:cubicBezTo>
                  <a:pt x="1361" y="847"/>
                  <a:pt x="1356" y="868"/>
                  <a:pt x="1349" y="890"/>
                </a:cubicBezTo>
                <a:cubicBezTo>
                  <a:pt x="1343" y="912"/>
                  <a:pt x="1335" y="933"/>
                  <a:pt x="1326" y="954"/>
                </a:cubicBezTo>
                <a:cubicBezTo>
                  <a:pt x="1318" y="975"/>
                  <a:pt x="1308" y="995"/>
                  <a:pt x="1297" y="1015"/>
                </a:cubicBezTo>
                <a:cubicBezTo>
                  <a:pt x="1286" y="1035"/>
                  <a:pt x="1274" y="1054"/>
                  <a:pt x="1262" y="1073"/>
                </a:cubicBezTo>
                <a:cubicBezTo>
                  <a:pt x="1249" y="1092"/>
                  <a:pt x="1236" y="1110"/>
                  <a:pt x="1222" y="1127"/>
                </a:cubicBezTo>
                <a:cubicBezTo>
                  <a:pt x="1207" y="1145"/>
                  <a:pt x="1192" y="1161"/>
                  <a:pt x="1176" y="1177"/>
                </a:cubicBezTo>
                <a:cubicBezTo>
                  <a:pt x="1160" y="1193"/>
                  <a:pt x="1143" y="1208"/>
                  <a:pt x="1126" y="1223"/>
                </a:cubicBezTo>
                <a:cubicBezTo>
                  <a:pt x="1109" y="1237"/>
                  <a:pt x="1090" y="1250"/>
                  <a:pt x="1072" y="1263"/>
                </a:cubicBezTo>
                <a:cubicBezTo>
                  <a:pt x="1053" y="1275"/>
                  <a:pt x="1034" y="1287"/>
                  <a:pt x="1014" y="1298"/>
                </a:cubicBezTo>
                <a:cubicBezTo>
                  <a:pt x="994" y="1308"/>
                  <a:pt x="973" y="1318"/>
                  <a:pt x="953" y="1327"/>
                </a:cubicBezTo>
                <a:cubicBezTo>
                  <a:pt x="932" y="1335"/>
                  <a:pt x="911" y="1343"/>
                  <a:pt x="889" y="1349"/>
                </a:cubicBezTo>
                <a:cubicBezTo>
                  <a:pt x="867" y="1356"/>
                  <a:pt x="845" y="1361"/>
                  <a:pt x="823" y="1366"/>
                </a:cubicBezTo>
                <a:cubicBezTo>
                  <a:pt x="801" y="1370"/>
                  <a:pt x="779" y="1374"/>
                  <a:pt x="756" y="1376"/>
                </a:cubicBezTo>
                <a:cubicBezTo>
                  <a:pt x="734" y="1378"/>
                  <a:pt x="712" y="1379"/>
                  <a:pt x="689" y="1379"/>
                </a:cubicBezTo>
                <a:cubicBezTo>
                  <a:pt x="666" y="1379"/>
                  <a:pt x="644" y="1378"/>
                  <a:pt x="621" y="1376"/>
                </a:cubicBezTo>
                <a:cubicBezTo>
                  <a:pt x="599" y="1374"/>
                  <a:pt x="577" y="1370"/>
                  <a:pt x="555" y="1366"/>
                </a:cubicBezTo>
                <a:cubicBezTo>
                  <a:pt x="532" y="1361"/>
                  <a:pt x="511" y="1356"/>
                  <a:pt x="489" y="1349"/>
                </a:cubicBezTo>
                <a:cubicBezTo>
                  <a:pt x="467" y="1343"/>
                  <a:pt x="446" y="1335"/>
                  <a:pt x="425" y="1327"/>
                </a:cubicBezTo>
                <a:cubicBezTo>
                  <a:pt x="404" y="1318"/>
                  <a:pt x="384" y="1308"/>
                  <a:pt x="364" y="1298"/>
                </a:cubicBezTo>
                <a:cubicBezTo>
                  <a:pt x="344" y="1287"/>
                  <a:pt x="325" y="1275"/>
                  <a:pt x="306" y="1263"/>
                </a:cubicBezTo>
                <a:cubicBezTo>
                  <a:pt x="287" y="1250"/>
                  <a:pt x="269" y="1237"/>
                  <a:pt x="252" y="1223"/>
                </a:cubicBezTo>
                <a:cubicBezTo>
                  <a:pt x="234" y="1208"/>
                  <a:pt x="218" y="1193"/>
                  <a:pt x="202" y="1177"/>
                </a:cubicBezTo>
                <a:cubicBezTo>
                  <a:pt x="186" y="1161"/>
                  <a:pt x="171" y="1145"/>
                  <a:pt x="156" y="1127"/>
                </a:cubicBezTo>
                <a:cubicBezTo>
                  <a:pt x="142" y="1110"/>
                  <a:pt x="129" y="1092"/>
                  <a:pt x="116" y="1073"/>
                </a:cubicBezTo>
                <a:cubicBezTo>
                  <a:pt x="104" y="1054"/>
                  <a:pt x="92" y="1035"/>
                  <a:pt x="81" y="1015"/>
                </a:cubicBezTo>
                <a:cubicBezTo>
                  <a:pt x="71" y="995"/>
                  <a:pt x="61" y="975"/>
                  <a:pt x="52" y="954"/>
                </a:cubicBezTo>
                <a:cubicBezTo>
                  <a:pt x="44" y="933"/>
                  <a:pt x="36" y="912"/>
                  <a:pt x="30" y="890"/>
                </a:cubicBezTo>
                <a:cubicBezTo>
                  <a:pt x="23" y="868"/>
                  <a:pt x="18" y="847"/>
                  <a:pt x="13" y="824"/>
                </a:cubicBezTo>
                <a:cubicBezTo>
                  <a:pt x="9" y="802"/>
                  <a:pt x="5" y="780"/>
                  <a:pt x="3" y="758"/>
                </a:cubicBezTo>
                <a:cubicBezTo>
                  <a:pt x="1" y="735"/>
                  <a:pt x="0" y="713"/>
                  <a:pt x="0" y="690"/>
                </a:cubicBezTo>
                <a:cubicBezTo>
                  <a:pt x="0" y="667"/>
                  <a:pt x="1" y="645"/>
                  <a:pt x="3" y="623"/>
                </a:cubicBezTo>
                <a:cubicBezTo>
                  <a:pt x="5" y="600"/>
                  <a:pt x="9" y="578"/>
                  <a:pt x="13" y="556"/>
                </a:cubicBezTo>
                <a:cubicBezTo>
                  <a:pt x="18" y="534"/>
                  <a:pt x="23" y="512"/>
                  <a:pt x="30" y="490"/>
                </a:cubicBezTo>
                <a:cubicBezTo>
                  <a:pt x="36" y="468"/>
                  <a:pt x="44" y="447"/>
                  <a:pt x="52" y="426"/>
                </a:cubicBezTo>
                <a:cubicBezTo>
                  <a:pt x="61" y="406"/>
                  <a:pt x="71" y="385"/>
                  <a:pt x="81" y="365"/>
                </a:cubicBezTo>
                <a:cubicBezTo>
                  <a:pt x="92" y="345"/>
                  <a:pt x="104" y="326"/>
                  <a:pt x="116" y="307"/>
                </a:cubicBezTo>
                <a:cubicBezTo>
                  <a:pt x="129" y="289"/>
                  <a:pt x="142" y="270"/>
                  <a:pt x="156" y="252"/>
                </a:cubicBezTo>
                <a:cubicBezTo>
                  <a:pt x="171" y="235"/>
                  <a:pt x="186" y="218"/>
                  <a:pt x="202" y="202"/>
                </a:cubicBezTo>
                <a:cubicBezTo>
                  <a:pt x="218" y="186"/>
                  <a:pt x="234" y="171"/>
                  <a:pt x="252" y="156"/>
                </a:cubicBezTo>
                <a:cubicBezTo>
                  <a:pt x="269" y="142"/>
                  <a:pt x="287" y="129"/>
                  <a:pt x="306" y="116"/>
                </a:cubicBezTo>
                <a:cubicBezTo>
                  <a:pt x="325" y="104"/>
                  <a:pt x="344" y="92"/>
                  <a:pt x="364" y="81"/>
                </a:cubicBezTo>
                <a:cubicBezTo>
                  <a:pt x="384" y="71"/>
                  <a:pt x="404" y="61"/>
                  <a:pt x="425" y="53"/>
                </a:cubicBezTo>
                <a:cubicBezTo>
                  <a:pt x="446" y="44"/>
                  <a:pt x="467" y="36"/>
                  <a:pt x="489" y="30"/>
                </a:cubicBezTo>
                <a:cubicBezTo>
                  <a:pt x="511" y="23"/>
                  <a:pt x="532" y="18"/>
                  <a:pt x="555" y="13"/>
                </a:cubicBezTo>
                <a:cubicBezTo>
                  <a:pt x="577" y="9"/>
                  <a:pt x="599" y="6"/>
                  <a:pt x="621" y="3"/>
                </a:cubicBezTo>
                <a:cubicBezTo>
                  <a:pt x="644" y="1"/>
                  <a:pt x="666" y="0"/>
                  <a:pt x="689" y="0"/>
                </a:cubicBezTo>
                <a:cubicBezTo>
                  <a:pt x="712" y="0"/>
                  <a:pt x="734" y="1"/>
                  <a:pt x="756" y="3"/>
                </a:cubicBezTo>
                <a:cubicBezTo>
                  <a:pt x="779" y="6"/>
                  <a:pt x="801" y="9"/>
                  <a:pt x="823" y="13"/>
                </a:cubicBezTo>
                <a:cubicBezTo>
                  <a:pt x="845" y="18"/>
                  <a:pt x="867" y="23"/>
                  <a:pt x="889" y="30"/>
                </a:cubicBezTo>
                <a:cubicBezTo>
                  <a:pt x="911" y="36"/>
                  <a:pt x="932" y="44"/>
                  <a:pt x="953" y="53"/>
                </a:cubicBezTo>
                <a:cubicBezTo>
                  <a:pt x="973" y="61"/>
                  <a:pt x="994" y="71"/>
                  <a:pt x="1014" y="81"/>
                </a:cubicBezTo>
                <a:cubicBezTo>
                  <a:pt x="1034" y="92"/>
                  <a:pt x="1053" y="104"/>
                  <a:pt x="1072" y="116"/>
                </a:cubicBezTo>
                <a:cubicBezTo>
                  <a:pt x="1090" y="129"/>
                  <a:pt x="1109" y="142"/>
                  <a:pt x="1126" y="156"/>
                </a:cubicBezTo>
                <a:cubicBezTo>
                  <a:pt x="1143" y="171"/>
                  <a:pt x="1160" y="186"/>
                  <a:pt x="1176" y="202"/>
                </a:cubicBezTo>
                <a:cubicBezTo>
                  <a:pt x="1192" y="218"/>
                  <a:pt x="1207" y="235"/>
                  <a:pt x="1222" y="252"/>
                </a:cubicBezTo>
                <a:cubicBezTo>
                  <a:pt x="1236" y="270"/>
                  <a:pt x="1249" y="289"/>
                  <a:pt x="1262" y="307"/>
                </a:cubicBezTo>
                <a:cubicBezTo>
                  <a:pt x="1274" y="326"/>
                  <a:pt x="1286" y="345"/>
                  <a:pt x="1297" y="365"/>
                </a:cubicBezTo>
                <a:cubicBezTo>
                  <a:pt x="1308" y="385"/>
                  <a:pt x="1318" y="406"/>
                  <a:pt x="1326" y="426"/>
                </a:cubicBezTo>
                <a:cubicBezTo>
                  <a:pt x="1335" y="447"/>
                  <a:pt x="1343" y="468"/>
                  <a:pt x="1349" y="490"/>
                </a:cubicBezTo>
                <a:cubicBezTo>
                  <a:pt x="1356" y="512"/>
                  <a:pt x="1361" y="534"/>
                  <a:pt x="1366" y="556"/>
                </a:cubicBezTo>
                <a:cubicBezTo>
                  <a:pt x="1370" y="578"/>
                  <a:pt x="1373" y="600"/>
                  <a:pt x="1376" y="623"/>
                </a:cubicBezTo>
                <a:cubicBezTo>
                  <a:pt x="1378" y="645"/>
                  <a:pt x="1379" y="667"/>
                  <a:pt x="1379" y="690"/>
                </a:cubicBezTo>
                <a:close/>
              </a:path>
            </a:pathLst>
          </a:custGeom>
          <a:solidFill>
            <a:srgbClr val="4FD1C5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0" name="图片 559"/>
          <p:cNvPicPr/>
          <p:nvPr/>
        </p:nvPicPr>
        <p:blipFill>
          <a:blip r:embed="rId7"/>
          <a:stretch/>
        </p:blipFill>
        <p:spPr>
          <a:xfrm>
            <a:off x="3875400" y="1775160"/>
            <a:ext cx="23220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1" name="文本框 560"/>
          <p:cNvSpPr txBox="1"/>
          <p:nvPr/>
        </p:nvSpPr>
        <p:spPr>
          <a:xfrm>
            <a:off x="837000" y="3857040"/>
            <a:ext cx="1358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问题类型并提供解决方案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4361400" y="179640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推理能力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文本框 562"/>
          <p:cNvSpPr txBox="1"/>
          <p:nvPr/>
        </p:nvSpPr>
        <p:spPr>
          <a:xfrm>
            <a:off x="3741120" y="230652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提升智能代理在多任务环境中的表现，通过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文本框 563"/>
          <p:cNvSpPr txBox="1"/>
          <p:nvPr/>
        </p:nvSpPr>
        <p:spPr>
          <a:xfrm>
            <a:off x="3741120" y="249264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多轮对话推理，实现动态响应与任务优化。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文本框 564"/>
          <p:cNvSpPr txBox="1"/>
          <p:nvPr/>
        </p:nvSpPr>
        <p:spPr>
          <a:xfrm>
            <a:off x="3741120" y="298872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应用案例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文本框 565"/>
          <p:cNvSpPr txBox="1"/>
          <p:nvPr/>
        </p:nvSpPr>
        <p:spPr>
          <a:xfrm>
            <a:off x="3896280" y="3236760"/>
            <a:ext cx="2222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基于上下文判断用户潜在需求，提供针对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任意多边形: 形状 566"/>
          <p:cNvSpPr/>
          <p:nvPr/>
        </p:nvSpPr>
        <p:spPr>
          <a:xfrm>
            <a:off x="3743640" y="330192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7" y="120"/>
                </a:cubicBezTo>
                <a:cubicBezTo>
                  <a:pt x="162" y="130"/>
                  <a:pt x="156" y="140"/>
                  <a:pt x="148" y="148"/>
                </a:cubicBezTo>
                <a:cubicBezTo>
                  <a:pt x="140" y="156"/>
                  <a:pt x="131" y="162"/>
                  <a:pt x="120" y="166"/>
                </a:cubicBezTo>
                <a:cubicBezTo>
                  <a:pt x="109" y="171"/>
                  <a:pt x="98" y="173"/>
                  <a:pt x="87" y="173"/>
                </a:cubicBezTo>
                <a:cubicBezTo>
                  <a:pt x="76" y="173"/>
                  <a:pt x="65" y="171"/>
                  <a:pt x="54" y="166"/>
                </a:cubicBezTo>
                <a:cubicBezTo>
                  <a:pt x="44" y="162"/>
                  <a:pt x="34" y="156"/>
                  <a:pt x="26" y="148"/>
                </a:cubicBezTo>
                <a:cubicBezTo>
                  <a:pt x="18" y="140"/>
                  <a:pt x="12" y="130"/>
                  <a:pt x="8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5"/>
                  <a:pt x="2" y="64"/>
                  <a:pt x="8" y="54"/>
                </a:cubicBezTo>
                <a:cubicBezTo>
                  <a:pt x="12" y="43"/>
                  <a:pt x="18" y="34"/>
                  <a:pt x="26" y="25"/>
                </a:cubicBezTo>
                <a:cubicBezTo>
                  <a:pt x="34" y="17"/>
                  <a:pt x="44" y="11"/>
                  <a:pt x="54" y="6"/>
                </a:cubicBezTo>
                <a:cubicBezTo>
                  <a:pt x="65" y="2"/>
                  <a:pt x="76" y="0"/>
                  <a:pt x="87" y="0"/>
                </a:cubicBezTo>
                <a:cubicBezTo>
                  <a:pt x="98" y="0"/>
                  <a:pt x="109" y="2"/>
                  <a:pt x="120" y="6"/>
                </a:cubicBezTo>
                <a:cubicBezTo>
                  <a:pt x="131" y="11"/>
                  <a:pt x="140" y="17"/>
                  <a:pt x="148" y="25"/>
                </a:cubicBezTo>
                <a:cubicBezTo>
                  <a:pt x="156" y="34"/>
                  <a:pt x="162" y="43"/>
                  <a:pt x="167" y="54"/>
                </a:cubicBezTo>
                <a:cubicBezTo>
                  <a:pt x="171" y="64"/>
                  <a:pt x="173" y="75"/>
                  <a:pt x="173" y="87"/>
                </a:cubicBezTo>
                <a:close/>
              </a:path>
            </a:pathLst>
          </a:custGeom>
          <a:solidFill>
            <a:srgbClr val="4FD1C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8" name="文本框 567"/>
          <p:cNvSpPr txBox="1"/>
          <p:nvPr/>
        </p:nvSpPr>
        <p:spPr>
          <a:xfrm>
            <a:off x="3896280" y="3422880"/>
            <a:ext cx="371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性服务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9" name="文本框 568"/>
          <p:cNvSpPr txBox="1"/>
          <p:nvPr/>
        </p:nvSpPr>
        <p:spPr>
          <a:xfrm>
            <a:off x="3896280" y="3670920"/>
            <a:ext cx="2222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判断金融问题是否需要冻结卡片或提供临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任意多边形: 形状 569"/>
          <p:cNvSpPr/>
          <p:nvPr/>
        </p:nvSpPr>
        <p:spPr>
          <a:xfrm>
            <a:off x="3743640" y="3735720"/>
            <a:ext cx="62280" cy="62640"/>
          </a:xfrm>
          <a:custGeom>
            <a:avLst/>
            <a:gdLst/>
            <a:ahLst/>
            <a:cxnLst/>
            <a:rect l="0" t="0" r="r" b="b"/>
            <a:pathLst>
              <a:path w="173" h="174">
                <a:moveTo>
                  <a:pt x="173" y="88"/>
                </a:moveTo>
                <a:cubicBezTo>
                  <a:pt x="173" y="99"/>
                  <a:pt x="171" y="110"/>
                  <a:pt x="167" y="120"/>
                </a:cubicBezTo>
                <a:cubicBezTo>
                  <a:pt x="162" y="131"/>
                  <a:pt x="156" y="140"/>
                  <a:pt x="148" y="148"/>
                </a:cubicBezTo>
                <a:cubicBezTo>
                  <a:pt x="140" y="157"/>
                  <a:pt x="131" y="163"/>
                  <a:pt x="120" y="167"/>
                </a:cubicBezTo>
                <a:cubicBezTo>
                  <a:pt x="109" y="171"/>
                  <a:pt x="98" y="174"/>
                  <a:pt x="87" y="174"/>
                </a:cubicBezTo>
                <a:cubicBezTo>
                  <a:pt x="76" y="174"/>
                  <a:pt x="65" y="171"/>
                  <a:pt x="54" y="167"/>
                </a:cubicBezTo>
                <a:cubicBezTo>
                  <a:pt x="44" y="163"/>
                  <a:pt x="34" y="157"/>
                  <a:pt x="26" y="148"/>
                </a:cubicBezTo>
                <a:cubicBezTo>
                  <a:pt x="18" y="140"/>
                  <a:pt x="12" y="131"/>
                  <a:pt x="8" y="120"/>
                </a:cubicBezTo>
                <a:cubicBezTo>
                  <a:pt x="2" y="110"/>
                  <a:pt x="0" y="99"/>
                  <a:pt x="0" y="88"/>
                </a:cubicBezTo>
                <a:cubicBezTo>
                  <a:pt x="0" y="76"/>
                  <a:pt x="2" y="65"/>
                  <a:pt x="8" y="55"/>
                </a:cubicBezTo>
                <a:cubicBezTo>
                  <a:pt x="12" y="44"/>
                  <a:pt x="18" y="35"/>
                  <a:pt x="26" y="26"/>
                </a:cubicBezTo>
                <a:cubicBezTo>
                  <a:pt x="34" y="18"/>
                  <a:pt x="44" y="11"/>
                  <a:pt x="54" y="7"/>
                </a:cubicBezTo>
                <a:cubicBezTo>
                  <a:pt x="65" y="3"/>
                  <a:pt x="76" y="0"/>
                  <a:pt x="87" y="0"/>
                </a:cubicBezTo>
                <a:cubicBezTo>
                  <a:pt x="98" y="0"/>
                  <a:pt x="109" y="3"/>
                  <a:pt x="120" y="7"/>
                </a:cubicBezTo>
                <a:cubicBezTo>
                  <a:pt x="131" y="11"/>
                  <a:pt x="140" y="18"/>
                  <a:pt x="148" y="26"/>
                </a:cubicBezTo>
                <a:cubicBezTo>
                  <a:pt x="156" y="35"/>
                  <a:pt x="162" y="44"/>
                  <a:pt x="167" y="55"/>
                </a:cubicBezTo>
                <a:cubicBezTo>
                  <a:pt x="171" y="65"/>
                  <a:pt x="173" y="76"/>
                  <a:pt x="173" y="88"/>
                </a:cubicBezTo>
                <a:close/>
              </a:path>
            </a:pathLst>
          </a:custGeom>
          <a:solidFill>
            <a:srgbClr val="4FD1C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任意多边形: 形状 570"/>
          <p:cNvSpPr/>
          <p:nvPr/>
        </p:nvSpPr>
        <p:spPr>
          <a:xfrm>
            <a:off x="6611400" y="1456920"/>
            <a:ext cx="2814120" cy="2759760"/>
          </a:xfrm>
          <a:custGeom>
            <a:avLst/>
            <a:gdLst/>
            <a:ahLst/>
            <a:cxnLst/>
            <a:rect l="0" t="0" r="r" b="b"/>
            <a:pathLst>
              <a:path w="7817" h="7666">
                <a:moveTo>
                  <a:pt x="0" y="7407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2"/>
                  <a:pt x="14" y="175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9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7559" y="0"/>
                </a:lnTo>
                <a:cubicBezTo>
                  <a:pt x="7576" y="0"/>
                  <a:pt x="7593" y="2"/>
                  <a:pt x="7609" y="5"/>
                </a:cubicBezTo>
                <a:cubicBezTo>
                  <a:pt x="7626" y="9"/>
                  <a:pt x="7642" y="13"/>
                  <a:pt x="7658" y="20"/>
                </a:cubicBezTo>
                <a:cubicBezTo>
                  <a:pt x="7673" y="26"/>
                  <a:pt x="7688" y="34"/>
                  <a:pt x="7702" y="44"/>
                </a:cubicBezTo>
                <a:cubicBezTo>
                  <a:pt x="7716" y="53"/>
                  <a:pt x="7729" y="64"/>
                  <a:pt x="7741" y="76"/>
                </a:cubicBezTo>
                <a:cubicBezTo>
                  <a:pt x="7753" y="88"/>
                  <a:pt x="7764" y="101"/>
                  <a:pt x="7774" y="115"/>
                </a:cubicBezTo>
                <a:cubicBezTo>
                  <a:pt x="7783" y="129"/>
                  <a:pt x="7791" y="144"/>
                  <a:pt x="7797" y="160"/>
                </a:cubicBezTo>
                <a:cubicBezTo>
                  <a:pt x="7804" y="175"/>
                  <a:pt x="7809" y="192"/>
                  <a:pt x="7812" y="208"/>
                </a:cubicBezTo>
                <a:cubicBezTo>
                  <a:pt x="7815" y="225"/>
                  <a:pt x="7817" y="242"/>
                  <a:pt x="7817" y="259"/>
                </a:cubicBezTo>
                <a:lnTo>
                  <a:pt x="7817" y="7407"/>
                </a:lnTo>
                <a:cubicBezTo>
                  <a:pt x="7817" y="7424"/>
                  <a:pt x="7815" y="7441"/>
                  <a:pt x="7812" y="7458"/>
                </a:cubicBezTo>
                <a:cubicBezTo>
                  <a:pt x="7809" y="7475"/>
                  <a:pt x="7804" y="7491"/>
                  <a:pt x="7797" y="7507"/>
                </a:cubicBezTo>
                <a:cubicBezTo>
                  <a:pt x="7791" y="7523"/>
                  <a:pt x="7783" y="7537"/>
                  <a:pt x="7774" y="7552"/>
                </a:cubicBezTo>
                <a:cubicBezTo>
                  <a:pt x="7764" y="7566"/>
                  <a:pt x="7753" y="7579"/>
                  <a:pt x="7741" y="7591"/>
                </a:cubicBezTo>
                <a:cubicBezTo>
                  <a:pt x="7729" y="7603"/>
                  <a:pt x="7716" y="7613"/>
                  <a:pt x="7702" y="7623"/>
                </a:cubicBezTo>
                <a:cubicBezTo>
                  <a:pt x="7688" y="7632"/>
                  <a:pt x="7673" y="7640"/>
                  <a:pt x="7658" y="7647"/>
                </a:cubicBezTo>
                <a:cubicBezTo>
                  <a:pt x="7642" y="7653"/>
                  <a:pt x="7626" y="7658"/>
                  <a:pt x="7609" y="7661"/>
                </a:cubicBezTo>
                <a:cubicBezTo>
                  <a:pt x="7593" y="7665"/>
                  <a:pt x="7576" y="7666"/>
                  <a:pt x="7559" y="7666"/>
                </a:cubicBezTo>
                <a:lnTo>
                  <a:pt x="259" y="7666"/>
                </a:lnTo>
                <a:cubicBezTo>
                  <a:pt x="242" y="7666"/>
                  <a:pt x="225" y="7665"/>
                  <a:pt x="208" y="7661"/>
                </a:cubicBezTo>
                <a:cubicBezTo>
                  <a:pt x="192" y="7658"/>
                  <a:pt x="176" y="7653"/>
                  <a:pt x="160" y="7647"/>
                </a:cubicBezTo>
                <a:cubicBezTo>
                  <a:pt x="144" y="7640"/>
                  <a:pt x="129" y="7632"/>
                  <a:pt x="115" y="7623"/>
                </a:cubicBezTo>
                <a:cubicBezTo>
                  <a:pt x="101" y="7613"/>
                  <a:pt x="88" y="7603"/>
                  <a:pt x="76" y="7591"/>
                </a:cubicBezTo>
                <a:cubicBezTo>
                  <a:pt x="64" y="7579"/>
                  <a:pt x="53" y="7566"/>
                  <a:pt x="44" y="7552"/>
                </a:cubicBezTo>
                <a:cubicBezTo>
                  <a:pt x="35" y="7537"/>
                  <a:pt x="27" y="7523"/>
                  <a:pt x="20" y="7507"/>
                </a:cubicBezTo>
                <a:cubicBezTo>
                  <a:pt x="14" y="7491"/>
                  <a:pt x="9" y="7475"/>
                  <a:pt x="5" y="7458"/>
                </a:cubicBezTo>
                <a:cubicBezTo>
                  <a:pt x="2" y="7441"/>
                  <a:pt x="0" y="7424"/>
                  <a:pt x="0" y="740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任意多边形: 形状 571"/>
          <p:cNvSpPr/>
          <p:nvPr/>
        </p:nvSpPr>
        <p:spPr>
          <a:xfrm>
            <a:off x="6797520" y="1643040"/>
            <a:ext cx="496440" cy="496440"/>
          </a:xfrm>
          <a:custGeom>
            <a:avLst/>
            <a:gdLst/>
            <a:ahLst/>
            <a:cxnLst/>
            <a:rect l="0" t="0" r="r" b="b"/>
            <a:pathLst>
              <a:path w="1379" h="1379">
                <a:moveTo>
                  <a:pt x="1379" y="690"/>
                </a:moveTo>
                <a:cubicBezTo>
                  <a:pt x="1379" y="713"/>
                  <a:pt x="1378" y="735"/>
                  <a:pt x="1376" y="758"/>
                </a:cubicBezTo>
                <a:cubicBezTo>
                  <a:pt x="1374" y="780"/>
                  <a:pt x="1370" y="802"/>
                  <a:pt x="1366" y="824"/>
                </a:cubicBezTo>
                <a:cubicBezTo>
                  <a:pt x="1361" y="847"/>
                  <a:pt x="1356" y="868"/>
                  <a:pt x="1349" y="890"/>
                </a:cubicBezTo>
                <a:cubicBezTo>
                  <a:pt x="1343" y="912"/>
                  <a:pt x="1335" y="933"/>
                  <a:pt x="1327" y="954"/>
                </a:cubicBezTo>
                <a:cubicBezTo>
                  <a:pt x="1318" y="975"/>
                  <a:pt x="1308" y="995"/>
                  <a:pt x="1298" y="1015"/>
                </a:cubicBezTo>
                <a:cubicBezTo>
                  <a:pt x="1287" y="1035"/>
                  <a:pt x="1276" y="1054"/>
                  <a:pt x="1263" y="1073"/>
                </a:cubicBezTo>
                <a:cubicBezTo>
                  <a:pt x="1250" y="1092"/>
                  <a:pt x="1237" y="1110"/>
                  <a:pt x="1223" y="1127"/>
                </a:cubicBezTo>
                <a:cubicBezTo>
                  <a:pt x="1208" y="1145"/>
                  <a:pt x="1193" y="1161"/>
                  <a:pt x="1177" y="1177"/>
                </a:cubicBezTo>
                <a:cubicBezTo>
                  <a:pt x="1161" y="1193"/>
                  <a:pt x="1145" y="1208"/>
                  <a:pt x="1127" y="1223"/>
                </a:cubicBezTo>
                <a:cubicBezTo>
                  <a:pt x="1110" y="1237"/>
                  <a:pt x="1092" y="1250"/>
                  <a:pt x="1072" y="1263"/>
                </a:cubicBezTo>
                <a:cubicBezTo>
                  <a:pt x="1053" y="1275"/>
                  <a:pt x="1034" y="1287"/>
                  <a:pt x="1014" y="1298"/>
                </a:cubicBezTo>
                <a:cubicBezTo>
                  <a:pt x="994" y="1308"/>
                  <a:pt x="974" y="1318"/>
                  <a:pt x="953" y="1327"/>
                </a:cubicBezTo>
                <a:cubicBezTo>
                  <a:pt x="932" y="1335"/>
                  <a:pt x="911" y="1343"/>
                  <a:pt x="889" y="1349"/>
                </a:cubicBezTo>
                <a:cubicBezTo>
                  <a:pt x="868" y="1356"/>
                  <a:pt x="846" y="1361"/>
                  <a:pt x="824" y="1366"/>
                </a:cubicBezTo>
                <a:cubicBezTo>
                  <a:pt x="801" y="1370"/>
                  <a:pt x="779" y="1374"/>
                  <a:pt x="757" y="1376"/>
                </a:cubicBezTo>
                <a:cubicBezTo>
                  <a:pt x="734" y="1378"/>
                  <a:pt x="712" y="1379"/>
                  <a:pt x="689" y="1379"/>
                </a:cubicBezTo>
                <a:cubicBezTo>
                  <a:pt x="667" y="1379"/>
                  <a:pt x="644" y="1378"/>
                  <a:pt x="622" y="1376"/>
                </a:cubicBezTo>
                <a:cubicBezTo>
                  <a:pt x="599" y="1374"/>
                  <a:pt x="577" y="1370"/>
                  <a:pt x="555" y="1366"/>
                </a:cubicBezTo>
                <a:cubicBezTo>
                  <a:pt x="533" y="1361"/>
                  <a:pt x="511" y="1356"/>
                  <a:pt x="489" y="1349"/>
                </a:cubicBezTo>
                <a:cubicBezTo>
                  <a:pt x="468" y="1343"/>
                  <a:pt x="446" y="1335"/>
                  <a:pt x="425" y="1327"/>
                </a:cubicBezTo>
                <a:cubicBezTo>
                  <a:pt x="405" y="1318"/>
                  <a:pt x="384" y="1308"/>
                  <a:pt x="364" y="1298"/>
                </a:cubicBezTo>
                <a:cubicBezTo>
                  <a:pt x="344" y="1287"/>
                  <a:pt x="325" y="1275"/>
                  <a:pt x="306" y="1263"/>
                </a:cubicBezTo>
                <a:cubicBezTo>
                  <a:pt x="288" y="1250"/>
                  <a:pt x="269" y="1237"/>
                  <a:pt x="252" y="1223"/>
                </a:cubicBezTo>
                <a:cubicBezTo>
                  <a:pt x="235" y="1208"/>
                  <a:pt x="218" y="1193"/>
                  <a:pt x="202" y="1177"/>
                </a:cubicBezTo>
                <a:cubicBezTo>
                  <a:pt x="186" y="1161"/>
                  <a:pt x="171" y="1145"/>
                  <a:pt x="157" y="1127"/>
                </a:cubicBezTo>
                <a:cubicBezTo>
                  <a:pt x="142" y="1110"/>
                  <a:pt x="129" y="1092"/>
                  <a:pt x="116" y="1073"/>
                </a:cubicBezTo>
                <a:cubicBezTo>
                  <a:pt x="104" y="1054"/>
                  <a:pt x="92" y="1035"/>
                  <a:pt x="81" y="1015"/>
                </a:cubicBezTo>
                <a:cubicBezTo>
                  <a:pt x="71" y="995"/>
                  <a:pt x="61" y="975"/>
                  <a:pt x="53" y="954"/>
                </a:cubicBezTo>
                <a:cubicBezTo>
                  <a:pt x="44" y="933"/>
                  <a:pt x="36" y="912"/>
                  <a:pt x="30" y="890"/>
                </a:cubicBezTo>
                <a:cubicBezTo>
                  <a:pt x="23" y="868"/>
                  <a:pt x="18" y="847"/>
                  <a:pt x="13" y="824"/>
                </a:cubicBezTo>
                <a:cubicBezTo>
                  <a:pt x="9" y="802"/>
                  <a:pt x="6" y="780"/>
                  <a:pt x="3" y="758"/>
                </a:cubicBezTo>
                <a:cubicBezTo>
                  <a:pt x="1" y="735"/>
                  <a:pt x="0" y="713"/>
                  <a:pt x="0" y="690"/>
                </a:cubicBezTo>
                <a:cubicBezTo>
                  <a:pt x="0" y="667"/>
                  <a:pt x="1" y="645"/>
                  <a:pt x="3" y="623"/>
                </a:cubicBezTo>
                <a:cubicBezTo>
                  <a:pt x="6" y="600"/>
                  <a:pt x="9" y="578"/>
                  <a:pt x="13" y="556"/>
                </a:cubicBezTo>
                <a:cubicBezTo>
                  <a:pt x="18" y="534"/>
                  <a:pt x="23" y="512"/>
                  <a:pt x="30" y="490"/>
                </a:cubicBezTo>
                <a:cubicBezTo>
                  <a:pt x="36" y="468"/>
                  <a:pt x="44" y="447"/>
                  <a:pt x="53" y="426"/>
                </a:cubicBezTo>
                <a:cubicBezTo>
                  <a:pt x="61" y="406"/>
                  <a:pt x="71" y="385"/>
                  <a:pt x="81" y="365"/>
                </a:cubicBezTo>
                <a:cubicBezTo>
                  <a:pt x="92" y="345"/>
                  <a:pt x="104" y="326"/>
                  <a:pt x="116" y="307"/>
                </a:cubicBezTo>
                <a:cubicBezTo>
                  <a:pt x="129" y="289"/>
                  <a:pt x="142" y="270"/>
                  <a:pt x="157" y="252"/>
                </a:cubicBezTo>
                <a:cubicBezTo>
                  <a:pt x="171" y="235"/>
                  <a:pt x="186" y="218"/>
                  <a:pt x="202" y="202"/>
                </a:cubicBezTo>
                <a:cubicBezTo>
                  <a:pt x="218" y="186"/>
                  <a:pt x="235" y="171"/>
                  <a:pt x="252" y="156"/>
                </a:cubicBezTo>
                <a:cubicBezTo>
                  <a:pt x="269" y="142"/>
                  <a:pt x="288" y="129"/>
                  <a:pt x="306" y="116"/>
                </a:cubicBezTo>
                <a:cubicBezTo>
                  <a:pt x="325" y="104"/>
                  <a:pt x="344" y="92"/>
                  <a:pt x="364" y="81"/>
                </a:cubicBezTo>
                <a:cubicBezTo>
                  <a:pt x="384" y="71"/>
                  <a:pt x="405" y="61"/>
                  <a:pt x="425" y="53"/>
                </a:cubicBezTo>
                <a:cubicBezTo>
                  <a:pt x="446" y="44"/>
                  <a:pt x="468" y="36"/>
                  <a:pt x="489" y="30"/>
                </a:cubicBezTo>
                <a:cubicBezTo>
                  <a:pt x="511" y="23"/>
                  <a:pt x="533" y="18"/>
                  <a:pt x="555" y="13"/>
                </a:cubicBezTo>
                <a:cubicBezTo>
                  <a:pt x="577" y="9"/>
                  <a:pt x="599" y="6"/>
                  <a:pt x="622" y="3"/>
                </a:cubicBezTo>
                <a:cubicBezTo>
                  <a:pt x="644" y="1"/>
                  <a:pt x="667" y="0"/>
                  <a:pt x="689" y="0"/>
                </a:cubicBezTo>
                <a:cubicBezTo>
                  <a:pt x="712" y="0"/>
                  <a:pt x="734" y="1"/>
                  <a:pt x="757" y="3"/>
                </a:cubicBezTo>
                <a:cubicBezTo>
                  <a:pt x="779" y="6"/>
                  <a:pt x="801" y="9"/>
                  <a:pt x="824" y="13"/>
                </a:cubicBezTo>
                <a:cubicBezTo>
                  <a:pt x="846" y="18"/>
                  <a:pt x="868" y="23"/>
                  <a:pt x="889" y="30"/>
                </a:cubicBezTo>
                <a:cubicBezTo>
                  <a:pt x="911" y="36"/>
                  <a:pt x="932" y="44"/>
                  <a:pt x="953" y="53"/>
                </a:cubicBezTo>
                <a:cubicBezTo>
                  <a:pt x="974" y="61"/>
                  <a:pt x="994" y="71"/>
                  <a:pt x="1014" y="81"/>
                </a:cubicBezTo>
                <a:cubicBezTo>
                  <a:pt x="1034" y="92"/>
                  <a:pt x="1053" y="104"/>
                  <a:pt x="1072" y="116"/>
                </a:cubicBezTo>
                <a:cubicBezTo>
                  <a:pt x="1092" y="129"/>
                  <a:pt x="1110" y="142"/>
                  <a:pt x="1127" y="156"/>
                </a:cubicBezTo>
                <a:cubicBezTo>
                  <a:pt x="1145" y="171"/>
                  <a:pt x="1161" y="186"/>
                  <a:pt x="1177" y="202"/>
                </a:cubicBezTo>
                <a:cubicBezTo>
                  <a:pt x="1193" y="218"/>
                  <a:pt x="1208" y="235"/>
                  <a:pt x="1223" y="252"/>
                </a:cubicBezTo>
                <a:cubicBezTo>
                  <a:pt x="1237" y="270"/>
                  <a:pt x="1250" y="289"/>
                  <a:pt x="1263" y="307"/>
                </a:cubicBezTo>
                <a:cubicBezTo>
                  <a:pt x="1276" y="326"/>
                  <a:pt x="1287" y="345"/>
                  <a:pt x="1298" y="365"/>
                </a:cubicBezTo>
                <a:cubicBezTo>
                  <a:pt x="1308" y="385"/>
                  <a:pt x="1318" y="406"/>
                  <a:pt x="1327" y="426"/>
                </a:cubicBezTo>
                <a:cubicBezTo>
                  <a:pt x="1335" y="447"/>
                  <a:pt x="1343" y="468"/>
                  <a:pt x="1349" y="490"/>
                </a:cubicBezTo>
                <a:cubicBezTo>
                  <a:pt x="1356" y="512"/>
                  <a:pt x="1361" y="534"/>
                  <a:pt x="1366" y="556"/>
                </a:cubicBezTo>
                <a:cubicBezTo>
                  <a:pt x="1370" y="578"/>
                  <a:pt x="1374" y="600"/>
                  <a:pt x="1376" y="623"/>
                </a:cubicBezTo>
                <a:cubicBezTo>
                  <a:pt x="1378" y="645"/>
                  <a:pt x="1379" y="667"/>
                  <a:pt x="1379" y="690"/>
                </a:cubicBezTo>
                <a:close/>
              </a:path>
            </a:pathLst>
          </a:custGeom>
          <a:solidFill>
            <a:srgbClr val="4FD1C5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3" name="图片 572"/>
          <p:cNvPicPr/>
          <p:nvPr/>
        </p:nvPicPr>
        <p:blipFill>
          <a:blip r:embed="rId8"/>
          <a:stretch/>
        </p:blipFill>
        <p:spPr>
          <a:xfrm>
            <a:off x="6929640" y="1775160"/>
            <a:ext cx="23220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4" name="文本框 573"/>
          <p:cNvSpPr txBox="1"/>
          <p:nvPr/>
        </p:nvSpPr>
        <p:spPr>
          <a:xfrm>
            <a:off x="3896280" y="385704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时解决方案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文本框 574"/>
          <p:cNvSpPr txBox="1"/>
          <p:nvPr/>
        </p:nvSpPr>
        <p:spPr>
          <a:xfrm>
            <a:off x="7420320" y="1796400"/>
            <a:ext cx="933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知识迁移能力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文本框 575"/>
          <p:cNvSpPr txBox="1"/>
          <p:nvPr/>
        </p:nvSpPr>
        <p:spPr>
          <a:xfrm>
            <a:off x="6800400" y="230652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在多个领域中表现出色，微调后的模型可根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7" name="文本框 576"/>
          <p:cNvSpPr txBox="1"/>
          <p:nvPr/>
        </p:nvSpPr>
        <p:spPr>
          <a:xfrm>
            <a:off x="6800400" y="249264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据特定行业的数据优化，提高任务处理精准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8" name="文本框 577"/>
          <p:cNvSpPr txBox="1"/>
          <p:nvPr/>
        </p:nvSpPr>
        <p:spPr>
          <a:xfrm>
            <a:off x="6800400" y="267876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度。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9" name="文本框 578"/>
          <p:cNvSpPr txBox="1"/>
          <p:nvPr/>
        </p:nvSpPr>
        <p:spPr>
          <a:xfrm>
            <a:off x="6800400" y="298872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领域应用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0" name="文本框 579"/>
          <p:cNvSpPr txBox="1"/>
          <p:nvPr/>
        </p:nvSpPr>
        <p:spPr>
          <a:xfrm>
            <a:off x="6955200" y="3236760"/>
            <a:ext cx="2222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医疗领域：解析病历和诊断报告，为医生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1" name="任意多边形: 形状 580"/>
          <p:cNvSpPr/>
          <p:nvPr/>
        </p:nvSpPr>
        <p:spPr>
          <a:xfrm>
            <a:off x="6797520" y="330192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7" y="120"/>
                </a:cubicBezTo>
                <a:cubicBezTo>
                  <a:pt x="162" y="130"/>
                  <a:pt x="156" y="140"/>
                  <a:pt x="148" y="148"/>
                </a:cubicBezTo>
                <a:cubicBezTo>
                  <a:pt x="140" y="156"/>
                  <a:pt x="131" y="162"/>
                  <a:pt x="119" y="166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6"/>
                </a:cubicBezTo>
                <a:cubicBezTo>
                  <a:pt x="43" y="162"/>
                  <a:pt x="33" y="156"/>
                  <a:pt x="25" y="148"/>
                </a:cubicBezTo>
                <a:cubicBezTo>
                  <a:pt x="17" y="140"/>
                  <a:pt x="11" y="130"/>
                  <a:pt x="7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5"/>
                  <a:pt x="2" y="64"/>
                  <a:pt x="7" y="54"/>
                </a:cubicBezTo>
                <a:cubicBezTo>
                  <a:pt x="11" y="43"/>
                  <a:pt x="17" y="34"/>
                  <a:pt x="25" y="25"/>
                </a:cubicBezTo>
                <a:cubicBezTo>
                  <a:pt x="33" y="17"/>
                  <a:pt x="43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6"/>
                </a:cubicBezTo>
                <a:cubicBezTo>
                  <a:pt x="131" y="11"/>
                  <a:pt x="140" y="17"/>
                  <a:pt x="148" y="25"/>
                </a:cubicBezTo>
                <a:cubicBezTo>
                  <a:pt x="156" y="34"/>
                  <a:pt x="162" y="43"/>
                  <a:pt x="167" y="54"/>
                </a:cubicBezTo>
                <a:cubicBezTo>
                  <a:pt x="171" y="64"/>
                  <a:pt x="173" y="75"/>
                  <a:pt x="173" y="87"/>
                </a:cubicBezTo>
                <a:close/>
              </a:path>
            </a:pathLst>
          </a:custGeom>
          <a:solidFill>
            <a:srgbClr val="4FD1C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文本框 581"/>
          <p:cNvSpPr txBox="1"/>
          <p:nvPr/>
        </p:nvSpPr>
        <p:spPr>
          <a:xfrm>
            <a:off x="6955200" y="342288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提供辅助诊断建议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3" name="文本框 582"/>
          <p:cNvSpPr txBox="1"/>
          <p:nvPr/>
        </p:nvSpPr>
        <p:spPr>
          <a:xfrm>
            <a:off x="6955200" y="3670920"/>
            <a:ext cx="2222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金融领域：分析市场报告和新闻，为投资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任意多边形: 形状 583"/>
          <p:cNvSpPr/>
          <p:nvPr/>
        </p:nvSpPr>
        <p:spPr>
          <a:xfrm>
            <a:off x="6797520" y="3735720"/>
            <a:ext cx="62280" cy="62640"/>
          </a:xfrm>
          <a:custGeom>
            <a:avLst/>
            <a:gdLst/>
            <a:ahLst/>
            <a:cxnLst/>
            <a:rect l="0" t="0" r="r" b="b"/>
            <a:pathLst>
              <a:path w="173" h="174">
                <a:moveTo>
                  <a:pt x="173" y="88"/>
                </a:moveTo>
                <a:cubicBezTo>
                  <a:pt x="173" y="99"/>
                  <a:pt x="171" y="110"/>
                  <a:pt x="167" y="120"/>
                </a:cubicBezTo>
                <a:cubicBezTo>
                  <a:pt x="162" y="131"/>
                  <a:pt x="156" y="140"/>
                  <a:pt x="148" y="148"/>
                </a:cubicBezTo>
                <a:cubicBezTo>
                  <a:pt x="140" y="157"/>
                  <a:pt x="131" y="163"/>
                  <a:pt x="119" y="167"/>
                </a:cubicBezTo>
                <a:cubicBezTo>
                  <a:pt x="109" y="171"/>
                  <a:pt x="98" y="174"/>
                  <a:pt x="86" y="174"/>
                </a:cubicBezTo>
                <a:cubicBezTo>
                  <a:pt x="75" y="174"/>
                  <a:pt x="64" y="171"/>
                  <a:pt x="53" y="167"/>
                </a:cubicBezTo>
                <a:cubicBezTo>
                  <a:pt x="43" y="163"/>
                  <a:pt x="33" y="157"/>
                  <a:pt x="25" y="148"/>
                </a:cubicBezTo>
                <a:cubicBezTo>
                  <a:pt x="17" y="140"/>
                  <a:pt x="11" y="131"/>
                  <a:pt x="7" y="120"/>
                </a:cubicBezTo>
                <a:cubicBezTo>
                  <a:pt x="2" y="110"/>
                  <a:pt x="0" y="99"/>
                  <a:pt x="0" y="88"/>
                </a:cubicBezTo>
                <a:cubicBezTo>
                  <a:pt x="0" y="76"/>
                  <a:pt x="2" y="65"/>
                  <a:pt x="7" y="55"/>
                </a:cubicBezTo>
                <a:cubicBezTo>
                  <a:pt x="11" y="44"/>
                  <a:pt x="17" y="35"/>
                  <a:pt x="25" y="26"/>
                </a:cubicBezTo>
                <a:cubicBezTo>
                  <a:pt x="33" y="18"/>
                  <a:pt x="43" y="11"/>
                  <a:pt x="53" y="7"/>
                </a:cubicBezTo>
                <a:cubicBezTo>
                  <a:pt x="64" y="3"/>
                  <a:pt x="75" y="0"/>
                  <a:pt x="86" y="0"/>
                </a:cubicBezTo>
                <a:cubicBezTo>
                  <a:pt x="98" y="0"/>
                  <a:pt x="109" y="3"/>
                  <a:pt x="119" y="7"/>
                </a:cubicBezTo>
                <a:cubicBezTo>
                  <a:pt x="131" y="11"/>
                  <a:pt x="140" y="18"/>
                  <a:pt x="148" y="26"/>
                </a:cubicBezTo>
                <a:cubicBezTo>
                  <a:pt x="156" y="35"/>
                  <a:pt x="162" y="44"/>
                  <a:pt x="167" y="55"/>
                </a:cubicBezTo>
                <a:cubicBezTo>
                  <a:pt x="171" y="65"/>
                  <a:pt x="173" y="76"/>
                  <a:pt x="173" y="88"/>
                </a:cubicBezTo>
                <a:close/>
              </a:path>
            </a:pathLst>
          </a:custGeom>
          <a:solidFill>
            <a:srgbClr val="4FD1C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文本框 584"/>
          <p:cNvSpPr txBox="1"/>
          <p:nvPr/>
        </p:nvSpPr>
        <p:spPr>
          <a:xfrm>
            <a:off x="6955200" y="385704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者提供策略支持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6" name="文本框 585"/>
          <p:cNvSpPr txBox="1"/>
          <p:nvPr/>
        </p:nvSpPr>
        <p:spPr>
          <a:xfrm>
            <a:off x="9384840" y="428652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12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图片 586"/>
          <p:cNvPicPr/>
          <p:nvPr/>
        </p:nvPicPr>
        <p:blipFill>
          <a:blip r:embed="rId2"/>
          <a:stretch/>
        </p:blipFill>
        <p:spPr>
          <a:xfrm>
            <a:off x="0" y="0"/>
            <a:ext cx="10294200" cy="7254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8" name="图片 587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9" name="图片 588"/>
          <p:cNvPicPr/>
          <p:nvPr/>
        </p:nvPicPr>
        <p:blipFill>
          <a:blip r:embed="rId4"/>
          <a:stretch/>
        </p:blipFill>
        <p:spPr>
          <a:xfrm>
            <a:off x="7479720" y="524376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90" name="图片 589"/>
          <p:cNvPicPr/>
          <p:nvPr/>
        </p:nvPicPr>
        <p:blipFill>
          <a:blip r:embed="rId5"/>
          <a:stretch/>
        </p:blipFill>
        <p:spPr>
          <a:xfrm>
            <a:off x="0" y="0"/>
            <a:ext cx="10294200" cy="725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1" name="任意多边形: 形状 590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2" name="文本框 591"/>
          <p:cNvSpPr txBox="1"/>
          <p:nvPr/>
        </p:nvSpPr>
        <p:spPr>
          <a:xfrm>
            <a:off x="514800" y="364680"/>
            <a:ext cx="434412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智能代理与大语言模型的集成方式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3" name="图片 592"/>
          <p:cNvPicPr/>
          <p:nvPr/>
        </p:nvPicPr>
        <p:blipFill>
          <a:blip r:embed="rId6"/>
          <a:stretch/>
        </p:blipFill>
        <p:spPr>
          <a:xfrm>
            <a:off x="4254480" y="5501160"/>
            <a:ext cx="11232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4" name="文本框 593"/>
          <p:cNvSpPr txBox="1"/>
          <p:nvPr/>
        </p:nvSpPr>
        <p:spPr>
          <a:xfrm>
            <a:off x="3546720" y="548172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智能代理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5" name="图片 594"/>
          <p:cNvPicPr/>
          <p:nvPr/>
        </p:nvPicPr>
        <p:blipFill>
          <a:blip r:embed="rId6"/>
          <a:stretch/>
        </p:blipFill>
        <p:spPr>
          <a:xfrm>
            <a:off x="5074920" y="5501160"/>
            <a:ext cx="11232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6" name="文本框 595"/>
          <p:cNvSpPr txBox="1"/>
          <p:nvPr/>
        </p:nvSpPr>
        <p:spPr>
          <a:xfrm>
            <a:off x="4463640" y="548172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集成选择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7" name="图片 596"/>
          <p:cNvPicPr/>
          <p:nvPr/>
        </p:nvPicPr>
        <p:blipFill>
          <a:blip r:embed="rId6"/>
          <a:stretch/>
        </p:blipFill>
        <p:spPr>
          <a:xfrm>
            <a:off x="6023880" y="5501160"/>
            <a:ext cx="11232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8" name="文本框 597"/>
          <p:cNvSpPr txBox="1"/>
          <p:nvPr/>
        </p:nvSpPr>
        <p:spPr>
          <a:xfrm>
            <a:off x="5284080" y="5481720"/>
            <a:ext cx="648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大语言模型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任意多边形: 形状 598"/>
          <p:cNvSpPr/>
          <p:nvPr/>
        </p:nvSpPr>
        <p:spPr>
          <a:xfrm>
            <a:off x="514440" y="1222200"/>
            <a:ext cx="4439880" cy="1834200"/>
          </a:xfrm>
          <a:custGeom>
            <a:avLst/>
            <a:gdLst/>
            <a:ahLst/>
            <a:cxnLst/>
            <a:rect l="0" t="0" r="r" b="b"/>
            <a:pathLst>
              <a:path w="12333" h="5095">
                <a:moveTo>
                  <a:pt x="0" y="4827"/>
                </a:moveTo>
                <a:lnTo>
                  <a:pt x="0" y="268"/>
                </a:lnTo>
                <a:cubicBezTo>
                  <a:pt x="0" y="251"/>
                  <a:pt x="2" y="233"/>
                  <a:pt x="5" y="216"/>
                </a:cubicBezTo>
                <a:cubicBezTo>
                  <a:pt x="9" y="199"/>
                  <a:pt x="14" y="182"/>
                  <a:pt x="21" y="166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5"/>
                  <a:pt x="66" y="91"/>
                  <a:pt x="79" y="79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6"/>
                  <a:pt x="150" y="27"/>
                  <a:pt x="166" y="21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12065" y="0"/>
                </a:lnTo>
                <a:cubicBezTo>
                  <a:pt x="12083" y="0"/>
                  <a:pt x="12100" y="2"/>
                  <a:pt x="12117" y="5"/>
                </a:cubicBezTo>
                <a:cubicBezTo>
                  <a:pt x="12135" y="9"/>
                  <a:pt x="12151" y="14"/>
                  <a:pt x="12168" y="21"/>
                </a:cubicBezTo>
                <a:cubicBezTo>
                  <a:pt x="12184" y="27"/>
                  <a:pt x="12199" y="36"/>
                  <a:pt x="12214" y="45"/>
                </a:cubicBezTo>
                <a:cubicBezTo>
                  <a:pt x="12229" y="55"/>
                  <a:pt x="12242" y="66"/>
                  <a:pt x="12255" y="79"/>
                </a:cubicBezTo>
                <a:cubicBezTo>
                  <a:pt x="12267" y="91"/>
                  <a:pt x="12278" y="105"/>
                  <a:pt x="12288" y="119"/>
                </a:cubicBezTo>
                <a:cubicBezTo>
                  <a:pt x="12298" y="134"/>
                  <a:pt x="12306" y="149"/>
                  <a:pt x="12313" y="166"/>
                </a:cubicBezTo>
                <a:cubicBezTo>
                  <a:pt x="12320" y="182"/>
                  <a:pt x="12325" y="199"/>
                  <a:pt x="12328" y="216"/>
                </a:cubicBezTo>
                <a:cubicBezTo>
                  <a:pt x="12331" y="233"/>
                  <a:pt x="12333" y="251"/>
                  <a:pt x="12333" y="268"/>
                </a:cubicBezTo>
                <a:lnTo>
                  <a:pt x="12333" y="4827"/>
                </a:lnTo>
                <a:cubicBezTo>
                  <a:pt x="12333" y="4844"/>
                  <a:pt x="12331" y="4862"/>
                  <a:pt x="12328" y="4879"/>
                </a:cubicBezTo>
                <a:cubicBezTo>
                  <a:pt x="12325" y="4896"/>
                  <a:pt x="12320" y="4913"/>
                  <a:pt x="12313" y="4929"/>
                </a:cubicBezTo>
                <a:cubicBezTo>
                  <a:pt x="12306" y="4946"/>
                  <a:pt x="12298" y="4961"/>
                  <a:pt x="12288" y="4976"/>
                </a:cubicBezTo>
                <a:cubicBezTo>
                  <a:pt x="12278" y="4990"/>
                  <a:pt x="12267" y="5004"/>
                  <a:pt x="12255" y="5016"/>
                </a:cubicBezTo>
                <a:cubicBezTo>
                  <a:pt x="12242" y="5029"/>
                  <a:pt x="12229" y="5040"/>
                  <a:pt x="12214" y="5050"/>
                </a:cubicBezTo>
                <a:cubicBezTo>
                  <a:pt x="12199" y="5059"/>
                  <a:pt x="12184" y="5068"/>
                  <a:pt x="12168" y="5074"/>
                </a:cubicBezTo>
                <a:cubicBezTo>
                  <a:pt x="12151" y="5081"/>
                  <a:pt x="12135" y="5086"/>
                  <a:pt x="12117" y="5090"/>
                </a:cubicBezTo>
                <a:cubicBezTo>
                  <a:pt x="12100" y="5093"/>
                  <a:pt x="12083" y="5095"/>
                  <a:pt x="12065" y="5095"/>
                </a:cubicBezTo>
                <a:lnTo>
                  <a:pt x="268" y="5095"/>
                </a:lnTo>
                <a:cubicBezTo>
                  <a:pt x="251" y="5095"/>
                  <a:pt x="233" y="5093"/>
                  <a:pt x="216" y="5090"/>
                </a:cubicBezTo>
                <a:cubicBezTo>
                  <a:pt x="199" y="5086"/>
                  <a:pt x="182" y="5081"/>
                  <a:pt x="166" y="5074"/>
                </a:cubicBezTo>
                <a:cubicBezTo>
                  <a:pt x="150" y="5068"/>
                  <a:pt x="134" y="5059"/>
                  <a:pt x="119" y="5050"/>
                </a:cubicBezTo>
                <a:cubicBezTo>
                  <a:pt x="105" y="5040"/>
                  <a:pt x="91" y="5029"/>
                  <a:pt x="79" y="5016"/>
                </a:cubicBezTo>
                <a:cubicBezTo>
                  <a:pt x="66" y="5004"/>
                  <a:pt x="55" y="4990"/>
                  <a:pt x="45" y="4976"/>
                </a:cubicBezTo>
                <a:cubicBezTo>
                  <a:pt x="36" y="4961"/>
                  <a:pt x="27" y="4946"/>
                  <a:pt x="21" y="4929"/>
                </a:cubicBezTo>
                <a:cubicBezTo>
                  <a:pt x="14" y="4913"/>
                  <a:pt x="9" y="4896"/>
                  <a:pt x="5" y="4879"/>
                </a:cubicBezTo>
                <a:cubicBezTo>
                  <a:pt x="2" y="4862"/>
                  <a:pt x="0" y="4844"/>
                  <a:pt x="0" y="482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任意多边形: 形状 599"/>
          <p:cNvSpPr/>
          <p:nvPr/>
        </p:nvSpPr>
        <p:spPr>
          <a:xfrm>
            <a:off x="707400" y="1415160"/>
            <a:ext cx="386640" cy="386640"/>
          </a:xfrm>
          <a:custGeom>
            <a:avLst/>
            <a:gdLst/>
            <a:ahLst/>
            <a:cxnLst/>
            <a:rect l="0" t="0" r="r" b="b"/>
            <a:pathLst>
              <a:path w="1074" h="1074">
                <a:moveTo>
                  <a:pt x="1074" y="537"/>
                </a:moveTo>
                <a:cubicBezTo>
                  <a:pt x="1074" y="572"/>
                  <a:pt x="1070" y="607"/>
                  <a:pt x="1063" y="641"/>
                </a:cubicBezTo>
                <a:cubicBezTo>
                  <a:pt x="1057" y="676"/>
                  <a:pt x="1046" y="709"/>
                  <a:pt x="1033" y="742"/>
                </a:cubicBezTo>
                <a:cubicBezTo>
                  <a:pt x="1020" y="774"/>
                  <a:pt x="1003" y="805"/>
                  <a:pt x="983" y="834"/>
                </a:cubicBezTo>
                <a:cubicBezTo>
                  <a:pt x="964" y="864"/>
                  <a:pt x="942" y="891"/>
                  <a:pt x="917" y="917"/>
                </a:cubicBezTo>
                <a:cubicBezTo>
                  <a:pt x="892" y="942"/>
                  <a:pt x="865" y="964"/>
                  <a:pt x="836" y="983"/>
                </a:cubicBezTo>
                <a:cubicBezTo>
                  <a:pt x="806" y="1003"/>
                  <a:pt x="775" y="1019"/>
                  <a:pt x="743" y="1033"/>
                </a:cubicBezTo>
                <a:cubicBezTo>
                  <a:pt x="709" y="1046"/>
                  <a:pt x="676" y="1057"/>
                  <a:pt x="641" y="1063"/>
                </a:cubicBezTo>
                <a:cubicBezTo>
                  <a:pt x="607" y="1070"/>
                  <a:pt x="572" y="1074"/>
                  <a:pt x="537" y="1074"/>
                </a:cubicBezTo>
                <a:cubicBezTo>
                  <a:pt x="501" y="1074"/>
                  <a:pt x="467" y="1070"/>
                  <a:pt x="432" y="1063"/>
                </a:cubicBezTo>
                <a:cubicBezTo>
                  <a:pt x="397" y="1057"/>
                  <a:pt x="364" y="1046"/>
                  <a:pt x="331" y="1033"/>
                </a:cubicBezTo>
                <a:cubicBezTo>
                  <a:pt x="299" y="1019"/>
                  <a:pt x="268" y="1003"/>
                  <a:pt x="239" y="983"/>
                </a:cubicBezTo>
                <a:cubicBezTo>
                  <a:pt x="209" y="964"/>
                  <a:pt x="182" y="942"/>
                  <a:pt x="157" y="917"/>
                </a:cubicBezTo>
                <a:cubicBezTo>
                  <a:pt x="133" y="891"/>
                  <a:pt x="110" y="864"/>
                  <a:pt x="91" y="834"/>
                </a:cubicBezTo>
                <a:cubicBezTo>
                  <a:pt x="71" y="805"/>
                  <a:pt x="55" y="774"/>
                  <a:pt x="41" y="742"/>
                </a:cubicBezTo>
                <a:cubicBezTo>
                  <a:pt x="28" y="709"/>
                  <a:pt x="18" y="676"/>
                  <a:pt x="11" y="641"/>
                </a:cubicBezTo>
                <a:cubicBezTo>
                  <a:pt x="4" y="607"/>
                  <a:pt x="0" y="572"/>
                  <a:pt x="0" y="537"/>
                </a:cubicBezTo>
                <a:cubicBezTo>
                  <a:pt x="0" y="501"/>
                  <a:pt x="4" y="467"/>
                  <a:pt x="11" y="432"/>
                </a:cubicBezTo>
                <a:cubicBezTo>
                  <a:pt x="18" y="397"/>
                  <a:pt x="28" y="364"/>
                  <a:pt x="41" y="331"/>
                </a:cubicBezTo>
                <a:cubicBezTo>
                  <a:pt x="55" y="299"/>
                  <a:pt x="71" y="268"/>
                  <a:pt x="91" y="239"/>
                </a:cubicBezTo>
                <a:cubicBezTo>
                  <a:pt x="110" y="209"/>
                  <a:pt x="133" y="182"/>
                  <a:pt x="157" y="157"/>
                </a:cubicBezTo>
                <a:cubicBezTo>
                  <a:pt x="182" y="133"/>
                  <a:pt x="209" y="110"/>
                  <a:pt x="239" y="91"/>
                </a:cubicBezTo>
                <a:cubicBezTo>
                  <a:pt x="268" y="71"/>
                  <a:pt x="299" y="55"/>
                  <a:pt x="331" y="41"/>
                </a:cubicBezTo>
                <a:cubicBezTo>
                  <a:pt x="364" y="28"/>
                  <a:pt x="397" y="18"/>
                  <a:pt x="432" y="11"/>
                </a:cubicBezTo>
                <a:cubicBezTo>
                  <a:pt x="467" y="4"/>
                  <a:pt x="501" y="0"/>
                  <a:pt x="537" y="0"/>
                </a:cubicBezTo>
                <a:cubicBezTo>
                  <a:pt x="572" y="0"/>
                  <a:pt x="607" y="4"/>
                  <a:pt x="641" y="11"/>
                </a:cubicBezTo>
                <a:cubicBezTo>
                  <a:pt x="676" y="18"/>
                  <a:pt x="709" y="28"/>
                  <a:pt x="743" y="41"/>
                </a:cubicBezTo>
                <a:cubicBezTo>
                  <a:pt x="775" y="55"/>
                  <a:pt x="806" y="71"/>
                  <a:pt x="836" y="91"/>
                </a:cubicBezTo>
                <a:cubicBezTo>
                  <a:pt x="865" y="110"/>
                  <a:pt x="892" y="133"/>
                  <a:pt x="917" y="157"/>
                </a:cubicBezTo>
                <a:cubicBezTo>
                  <a:pt x="942" y="182"/>
                  <a:pt x="964" y="209"/>
                  <a:pt x="983" y="239"/>
                </a:cubicBezTo>
                <a:cubicBezTo>
                  <a:pt x="1003" y="268"/>
                  <a:pt x="1020" y="299"/>
                  <a:pt x="1033" y="331"/>
                </a:cubicBezTo>
                <a:cubicBezTo>
                  <a:pt x="1046" y="364"/>
                  <a:pt x="1057" y="397"/>
                  <a:pt x="1063" y="432"/>
                </a:cubicBezTo>
                <a:cubicBezTo>
                  <a:pt x="1070" y="467"/>
                  <a:pt x="1074" y="501"/>
                  <a:pt x="1074" y="537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01" name="图片 600"/>
          <p:cNvPicPr/>
          <p:nvPr/>
        </p:nvPicPr>
        <p:blipFill>
          <a:blip r:embed="rId7"/>
          <a:stretch/>
        </p:blipFill>
        <p:spPr>
          <a:xfrm>
            <a:off x="780120" y="1512000"/>
            <a:ext cx="24084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2" name="文本框 601"/>
          <p:cNvSpPr txBox="1"/>
          <p:nvPr/>
        </p:nvSpPr>
        <p:spPr>
          <a:xfrm>
            <a:off x="6233040" y="548172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业务应用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3" name="文本框 602"/>
          <p:cNvSpPr txBox="1"/>
          <p:nvPr/>
        </p:nvSpPr>
        <p:spPr>
          <a:xfrm>
            <a:off x="1222560" y="1515600"/>
            <a:ext cx="301320" cy="186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6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4" name="文本框 603"/>
          <p:cNvSpPr txBox="1"/>
          <p:nvPr/>
        </p:nvSpPr>
        <p:spPr>
          <a:xfrm>
            <a:off x="1524600" y="1509840"/>
            <a:ext cx="32076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调用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文本框 604"/>
          <p:cNvSpPr txBox="1"/>
          <p:nvPr/>
        </p:nvSpPr>
        <p:spPr>
          <a:xfrm>
            <a:off x="707760" y="1942920"/>
            <a:ext cx="2850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最常见的集成方式，智能代理通过调用外部模型的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文本框 605"/>
          <p:cNvSpPr txBox="1"/>
          <p:nvPr/>
        </p:nvSpPr>
        <p:spPr>
          <a:xfrm>
            <a:off x="3538800" y="1947600"/>
            <a:ext cx="205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文本框 606"/>
          <p:cNvSpPr txBox="1"/>
          <p:nvPr/>
        </p:nvSpPr>
        <p:spPr>
          <a:xfrm>
            <a:off x="3742200" y="1942920"/>
            <a:ext cx="907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实现自然语言处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8" name="图片 607"/>
          <p:cNvPicPr/>
          <p:nvPr/>
        </p:nvPicPr>
        <p:blipFill>
          <a:blip r:embed="rId8"/>
          <a:stretch/>
        </p:blipFill>
        <p:spPr>
          <a:xfrm>
            <a:off x="707760" y="243684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9" name="文本框 608"/>
          <p:cNvSpPr txBox="1"/>
          <p:nvPr/>
        </p:nvSpPr>
        <p:spPr>
          <a:xfrm>
            <a:off x="707760" y="2135880"/>
            <a:ext cx="32392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理任务。无需部署复杂模型，只需发送请求并接收响应。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文本框 609"/>
          <p:cNvSpPr txBox="1"/>
          <p:nvPr/>
        </p:nvSpPr>
        <p:spPr>
          <a:xfrm>
            <a:off x="900720" y="243000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1" name="图片 610"/>
          <p:cNvPicPr/>
          <p:nvPr/>
        </p:nvPicPr>
        <p:blipFill>
          <a:blip r:embed="rId8"/>
          <a:stretch/>
        </p:blipFill>
        <p:spPr>
          <a:xfrm>
            <a:off x="707760" y="269424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2" name="文本框 611"/>
          <p:cNvSpPr txBox="1"/>
          <p:nvPr/>
        </p:nvSpPr>
        <p:spPr>
          <a:xfrm>
            <a:off x="941760" y="2425680"/>
            <a:ext cx="2850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适用于需要灵活扩展且对响应时间要求较高的场景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文本框 612"/>
          <p:cNvSpPr txBox="1"/>
          <p:nvPr/>
        </p:nvSpPr>
        <p:spPr>
          <a:xfrm>
            <a:off x="900720" y="268740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任意多边形: 形状 613"/>
          <p:cNvSpPr/>
          <p:nvPr/>
        </p:nvSpPr>
        <p:spPr>
          <a:xfrm>
            <a:off x="5340240" y="1222200"/>
            <a:ext cx="4439520" cy="1834200"/>
          </a:xfrm>
          <a:custGeom>
            <a:avLst/>
            <a:gdLst/>
            <a:ahLst/>
            <a:cxnLst/>
            <a:rect l="0" t="0" r="r" b="b"/>
            <a:pathLst>
              <a:path w="12332" h="5095">
                <a:moveTo>
                  <a:pt x="0" y="4827"/>
                </a:moveTo>
                <a:lnTo>
                  <a:pt x="0" y="268"/>
                </a:lnTo>
                <a:cubicBezTo>
                  <a:pt x="0" y="251"/>
                  <a:pt x="1" y="233"/>
                  <a:pt x="5" y="216"/>
                </a:cubicBezTo>
                <a:cubicBezTo>
                  <a:pt x="8" y="199"/>
                  <a:pt x="13" y="182"/>
                  <a:pt x="20" y="166"/>
                </a:cubicBezTo>
                <a:cubicBezTo>
                  <a:pt x="27" y="149"/>
                  <a:pt x="35" y="134"/>
                  <a:pt x="45" y="119"/>
                </a:cubicBezTo>
                <a:cubicBezTo>
                  <a:pt x="54" y="105"/>
                  <a:pt x="66" y="91"/>
                  <a:pt x="78" y="79"/>
                </a:cubicBezTo>
                <a:cubicBezTo>
                  <a:pt x="90" y="66"/>
                  <a:pt x="104" y="55"/>
                  <a:pt x="119" y="45"/>
                </a:cubicBezTo>
                <a:cubicBezTo>
                  <a:pt x="133" y="36"/>
                  <a:pt x="149" y="27"/>
                  <a:pt x="165" y="21"/>
                </a:cubicBezTo>
                <a:cubicBezTo>
                  <a:pt x="181" y="14"/>
                  <a:pt x="198" y="9"/>
                  <a:pt x="215" y="5"/>
                </a:cubicBezTo>
                <a:cubicBezTo>
                  <a:pt x="233" y="2"/>
                  <a:pt x="250" y="0"/>
                  <a:pt x="268" y="0"/>
                </a:cubicBezTo>
                <a:lnTo>
                  <a:pt x="12064" y="0"/>
                </a:lnTo>
                <a:cubicBezTo>
                  <a:pt x="12082" y="0"/>
                  <a:pt x="12099" y="2"/>
                  <a:pt x="12117" y="5"/>
                </a:cubicBezTo>
                <a:cubicBezTo>
                  <a:pt x="12134" y="9"/>
                  <a:pt x="12151" y="14"/>
                  <a:pt x="12167" y="21"/>
                </a:cubicBezTo>
                <a:cubicBezTo>
                  <a:pt x="12183" y="27"/>
                  <a:pt x="12199" y="36"/>
                  <a:pt x="12213" y="45"/>
                </a:cubicBezTo>
                <a:cubicBezTo>
                  <a:pt x="12228" y="55"/>
                  <a:pt x="12241" y="66"/>
                  <a:pt x="12254" y="79"/>
                </a:cubicBezTo>
                <a:cubicBezTo>
                  <a:pt x="12266" y="91"/>
                  <a:pt x="12277" y="105"/>
                  <a:pt x="12287" y="119"/>
                </a:cubicBezTo>
                <a:cubicBezTo>
                  <a:pt x="12297" y="134"/>
                  <a:pt x="12305" y="149"/>
                  <a:pt x="12312" y="166"/>
                </a:cubicBezTo>
                <a:cubicBezTo>
                  <a:pt x="12319" y="182"/>
                  <a:pt x="12324" y="199"/>
                  <a:pt x="12327" y="216"/>
                </a:cubicBezTo>
                <a:cubicBezTo>
                  <a:pt x="12331" y="233"/>
                  <a:pt x="12332" y="251"/>
                  <a:pt x="12332" y="268"/>
                </a:cubicBezTo>
                <a:lnTo>
                  <a:pt x="12332" y="4827"/>
                </a:lnTo>
                <a:cubicBezTo>
                  <a:pt x="12332" y="4844"/>
                  <a:pt x="12331" y="4862"/>
                  <a:pt x="12327" y="4879"/>
                </a:cubicBezTo>
                <a:cubicBezTo>
                  <a:pt x="12324" y="4896"/>
                  <a:pt x="12319" y="4913"/>
                  <a:pt x="12312" y="4929"/>
                </a:cubicBezTo>
                <a:cubicBezTo>
                  <a:pt x="12305" y="4946"/>
                  <a:pt x="12297" y="4961"/>
                  <a:pt x="12287" y="4976"/>
                </a:cubicBezTo>
                <a:cubicBezTo>
                  <a:pt x="12277" y="4990"/>
                  <a:pt x="12266" y="5004"/>
                  <a:pt x="12254" y="5016"/>
                </a:cubicBezTo>
                <a:cubicBezTo>
                  <a:pt x="12241" y="5029"/>
                  <a:pt x="12228" y="5040"/>
                  <a:pt x="12213" y="5050"/>
                </a:cubicBezTo>
                <a:cubicBezTo>
                  <a:pt x="12199" y="5059"/>
                  <a:pt x="12183" y="5068"/>
                  <a:pt x="12167" y="5074"/>
                </a:cubicBezTo>
                <a:cubicBezTo>
                  <a:pt x="12151" y="5081"/>
                  <a:pt x="12134" y="5086"/>
                  <a:pt x="12117" y="5090"/>
                </a:cubicBezTo>
                <a:cubicBezTo>
                  <a:pt x="12099" y="5093"/>
                  <a:pt x="12082" y="5095"/>
                  <a:pt x="12064" y="5095"/>
                </a:cubicBezTo>
                <a:lnTo>
                  <a:pt x="268" y="5095"/>
                </a:lnTo>
                <a:cubicBezTo>
                  <a:pt x="250" y="5095"/>
                  <a:pt x="233" y="5093"/>
                  <a:pt x="215" y="5090"/>
                </a:cubicBezTo>
                <a:cubicBezTo>
                  <a:pt x="198" y="5086"/>
                  <a:pt x="181" y="5081"/>
                  <a:pt x="165" y="5074"/>
                </a:cubicBezTo>
                <a:cubicBezTo>
                  <a:pt x="149" y="5068"/>
                  <a:pt x="133" y="5059"/>
                  <a:pt x="119" y="5050"/>
                </a:cubicBezTo>
                <a:cubicBezTo>
                  <a:pt x="104" y="5040"/>
                  <a:pt x="90" y="5029"/>
                  <a:pt x="78" y="5016"/>
                </a:cubicBezTo>
                <a:cubicBezTo>
                  <a:pt x="66" y="5004"/>
                  <a:pt x="54" y="4990"/>
                  <a:pt x="45" y="4976"/>
                </a:cubicBezTo>
                <a:cubicBezTo>
                  <a:pt x="35" y="4961"/>
                  <a:pt x="27" y="4946"/>
                  <a:pt x="20" y="4929"/>
                </a:cubicBezTo>
                <a:cubicBezTo>
                  <a:pt x="13" y="4913"/>
                  <a:pt x="8" y="4896"/>
                  <a:pt x="5" y="4879"/>
                </a:cubicBezTo>
                <a:cubicBezTo>
                  <a:pt x="1" y="4862"/>
                  <a:pt x="0" y="4844"/>
                  <a:pt x="0" y="482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任意多边形: 形状 614"/>
          <p:cNvSpPr/>
          <p:nvPr/>
        </p:nvSpPr>
        <p:spPr>
          <a:xfrm>
            <a:off x="5533200" y="1415160"/>
            <a:ext cx="386280" cy="386640"/>
          </a:xfrm>
          <a:custGeom>
            <a:avLst/>
            <a:gdLst/>
            <a:ahLst/>
            <a:cxnLst/>
            <a:rect l="0" t="0" r="r" b="b"/>
            <a:pathLst>
              <a:path w="1073" h="1074">
                <a:moveTo>
                  <a:pt x="1073" y="537"/>
                </a:moveTo>
                <a:cubicBezTo>
                  <a:pt x="1073" y="572"/>
                  <a:pt x="1070" y="607"/>
                  <a:pt x="1063" y="641"/>
                </a:cubicBezTo>
                <a:cubicBezTo>
                  <a:pt x="1056" y="676"/>
                  <a:pt x="1046" y="709"/>
                  <a:pt x="1032" y="742"/>
                </a:cubicBezTo>
                <a:cubicBezTo>
                  <a:pt x="1019" y="774"/>
                  <a:pt x="1002" y="805"/>
                  <a:pt x="983" y="834"/>
                </a:cubicBezTo>
                <a:cubicBezTo>
                  <a:pt x="963" y="864"/>
                  <a:pt x="941" y="891"/>
                  <a:pt x="916" y="917"/>
                </a:cubicBezTo>
                <a:cubicBezTo>
                  <a:pt x="891" y="942"/>
                  <a:pt x="864" y="964"/>
                  <a:pt x="835" y="983"/>
                </a:cubicBezTo>
                <a:cubicBezTo>
                  <a:pt x="805" y="1003"/>
                  <a:pt x="775" y="1019"/>
                  <a:pt x="742" y="1033"/>
                </a:cubicBezTo>
                <a:cubicBezTo>
                  <a:pt x="710" y="1046"/>
                  <a:pt x="676" y="1057"/>
                  <a:pt x="641" y="1063"/>
                </a:cubicBezTo>
                <a:cubicBezTo>
                  <a:pt x="607" y="1070"/>
                  <a:pt x="572" y="1074"/>
                  <a:pt x="537" y="1074"/>
                </a:cubicBezTo>
                <a:cubicBezTo>
                  <a:pt x="502" y="1074"/>
                  <a:pt x="467" y="1070"/>
                  <a:pt x="432" y="1063"/>
                </a:cubicBezTo>
                <a:cubicBezTo>
                  <a:pt x="398" y="1057"/>
                  <a:pt x="364" y="1046"/>
                  <a:pt x="332" y="1033"/>
                </a:cubicBezTo>
                <a:cubicBezTo>
                  <a:pt x="299" y="1019"/>
                  <a:pt x="268" y="1003"/>
                  <a:pt x="239" y="983"/>
                </a:cubicBezTo>
                <a:cubicBezTo>
                  <a:pt x="210" y="964"/>
                  <a:pt x="183" y="942"/>
                  <a:pt x="157" y="917"/>
                </a:cubicBezTo>
                <a:cubicBezTo>
                  <a:pt x="132" y="891"/>
                  <a:pt x="110" y="864"/>
                  <a:pt x="90" y="834"/>
                </a:cubicBezTo>
                <a:cubicBezTo>
                  <a:pt x="70" y="805"/>
                  <a:pt x="54" y="774"/>
                  <a:pt x="40" y="742"/>
                </a:cubicBezTo>
                <a:cubicBezTo>
                  <a:pt x="27" y="709"/>
                  <a:pt x="17" y="676"/>
                  <a:pt x="10" y="641"/>
                </a:cubicBezTo>
                <a:cubicBezTo>
                  <a:pt x="3" y="607"/>
                  <a:pt x="0" y="572"/>
                  <a:pt x="0" y="537"/>
                </a:cubicBezTo>
                <a:cubicBezTo>
                  <a:pt x="0" y="501"/>
                  <a:pt x="3" y="467"/>
                  <a:pt x="10" y="432"/>
                </a:cubicBezTo>
                <a:cubicBezTo>
                  <a:pt x="17" y="397"/>
                  <a:pt x="27" y="364"/>
                  <a:pt x="40" y="331"/>
                </a:cubicBezTo>
                <a:cubicBezTo>
                  <a:pt x="54" y="299"/>
                  <a:pt x="70" y="268"/>
                  <a:pt x="90" y="239"/>
                </a:cubicBezTo>
                <a:cubicBezTo>
                  <a:pt x="110" y="209"/>
                  <a:pt x="132" y="182"/>
                  <a:pt x="157" y="157"/>
                </a:cubicBezTo>
                <a:cubicBezTo>
                  <a:pt x="183" y="133"/>
                  <a:pt x="210" y="110"/>
                  <a:pt x="239" y="91"/>
                </a:cubicBezTo>
                <a:cubicBezTo>
                  <a:pt x="268" y="71"/>
                  <a:pt x="299" y="55"/>
                  <a:pt x="332" y="41"/>
                </a:cubicBezTo>
                <a:cubicBezTo>
                  <a:pt x="364" y="28"/>
                  <a:pt x="398" y="18"/>
                  <a:pt x="432" y="11"/>
                </a:cubicBezTo>
                <a:cubicBezTo>
                  <a:pt x="467" y="4"/>
                  <a:pt x="502" y="0"/>
                  <a:pt x="537" y="0"/>
                </a:cubicBezTo>
                <a:cubicBezTo>
                  <a:pt x="572" y="0"/>
                  <a:pt x="607" y="4"/>
                  <a:pt x="641" y="11"/>
                </a:cubicBezTo>
                <a:cubicBezTo>
                  <a:pt x="676" y="18"/>
                  <a:pt x="710" y="28"/>
                  <a:pt x="742" y="41"/>
                </a:cubicBezTo>
                <a:cubicBezTo>
                  <a:pt x="775" y="55"/>
                  <a:pt x="805" y="71"/>
                  <a:pt x="835" y="91"/>
                </a:cubicBezTo>
                <a:cubicBezTo>
                  <a:pt x="864" y="110"/>
                  <a:pt x="891" y="133"/>
                  <a:pt x="916" y="157"/>
                </a:cubicBezTo>
                <a:cubicBezTo>
                  <a:pt x="941" y="182"/>
                  <a:pt x="963" y="209"/>
                  <a:pt x="983" y="239"/>
                </a:cubicBezTo>
                <a:cubicBezTo>
                  <a:pt x="1002" y="268"/>
                  <a:pt x="1019" y="299"/>
                  <a:pt x="1032" y="331"/>
                </a:cubicBezTo>
                <a:cubicBezTo>
                  <a:pt x="1046" y="364"/>
                  <a:pt x="1056" y="397"/>
                  <a:pt x="1063" y="432"/>
                </a:cubicBezTo>
                <a:cubicBezTo>
                  <a:pt x="1070" y="467"/>
                  <a:pt x="1073" y="501"/>
                  <a:pt x="1073" y="537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16" name="图片 615"/>
          <p:cNvPicPr/>
          <p:nvPr/>
        </p:nvPicPr>
        <p:blipFill>
          <a:blip r:embed="rId9"/>
          <a:stretch/>
        </p:blipFill>
        <p:spPr>
          <a:xfrm>
            <a:off x="5629680" y="151200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7" name="文本框 616"/>
          <p:cNvSpPr txBox="1"/>
          <p:nvPr/>
        </p:nvSpPr>
        <p:spPr>
          <a:xfrm>
            <a:off x="941760" y="2683080"/>
            <a:ext cx="2462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如智能客服系统中，实时调用模型生成回答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文本框 617"/>
          <p:cNvSpPr txBox="1"/>
          <p:nvPr/>
        </p:nvSpPr>
        <p:spPr>
          <a:xfrm>
            <a:off x="6048000" y="1509840"/>
            <a:ext cx="11210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嵌入式模型部署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文本框 618"/>
          <p:cNvSpPr txBox="1"/>
          <p:nvPr/>
        </p:nvSpPr>
        <p:spPr>
          <a:xfrm>
            <a:off x="5533200" y="1942920"/>
            <a:ext cx="4016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适用于需要低延迟和本地化处理的任务，智能代理将经过微调的模型嵌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0" name="图片 619"/>
          <p:cNvPicPr/>
          <p:nvPr/>
        </p:nvPicPr>
        <p:blipFill>
          <a:blip r:embed="rId8"/>
          <a:stretch/>
        </p:blipFill>
        <p:spPr>
          <a:xfrm>
            <a:off x="5533200" y="243684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1" name="文本框 620"/>
          <p:cNvSpPr txBox="1"/>
          <p:nvPr/>
        </p:nvSpPr>
        <p:spPr>
          <a:xfrm>
            <a:off x="5533200" y="2135880"/>
            <a:ext cx="2073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入本地系统，以提升任务处理效率。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文本框 621"/>
          <p:cNvSpPr txBox="1"/>
          <p:nvPr/>
        </p:nvSpPr>
        <p:spPr>
          <a:xfrm>
            <a:off x="5726160" y="243000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3" name="图片 622"/>
          <p:cNvPicPr/>
          <p:nvPr/>
        </p:nvPicPr>
        <p:blipFill>
          <a:blip r:embed="rId8"/>
          <a:stretch/>
        </p:blipFill>
        <p:spPr>
          <a:xfrm>
            <a:off x="5533200" y="269424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4" name="文本框 623"/>
          <p:cNvSpPr txBox="1"/>
          <p:nvPr/>
        </p:nvSpPr>
        <p:spPr>
          <a:xfrm>
            <a:off x="5767200" y="2425680"/>
            <a:ext cx="19440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减少网络依赖，提高系统的稳定性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5726160" y="268740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6" name="任意多边形: 形状 625"/>
          <p:cNvSpPr/>
          <p:nvPr/>
        </p:nvSpPr>
        <p:spPr>
          <a:xfrm>
            <a:off x="514440" y="3441960"/>
            <a:ext cx="4439880" cy="1834200"/>
          </a:xfrm>
          <a:custGeom>
            <a:avLst/>
            <a:gdLst/>
            <a:ahLst/>
            <a:cxnLst/>
            <a:rect l="0" t="0" r="r" b="b"/>
            <a:pathLst>
              <a:path w="12333" h="5095">
                <a:moveTo>
                  <a:pt x="0" y="4827"/>
                </a:moveTo>
                <a:lnTo>
                  <a:pt x="0" y="268"/>
                </a:lnTo>
                <a:cubicBezTo>
                  <a:pt x="0" y="251"/>
                  <a:pt x="2" y="233"/>
                  <a:pt x="5" y="216"/>
                </a:cubicBezTo>
                <a:cubicBezTo>
                  <a:pt x="9" y="199"/>
                  <a:pt x="14" y="182"/>
                  <a:pt x="21" y="166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5"/>
                  <a:pt x="66" y="91"/>
                  <a:pt x="79" y="79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6"/>
                  <a:pt x="150" y="27"/>
                  <a:pt x="166" y="21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12065" y="0"/>
                </a:lnTo>
                <a:cubicBezTo>
                  <a:pt x="12083" y="0"/>
                  <a:pt x="12100" y="2"/>
                  <a:pt x="12117" y="5"/>
                </a:cubicBezTo>
                <a:cubicBezTo>
                  <a:pt x="12135" y="9"/>
                  <a:pt x="12151" y="14"/>
                  <a:pt x="12168" y="21"/>
                </a:cubicBezTo>
                <a:cubicBezTo>
                  <a:pt x="12184" y="27"/>
                  <a:pt x="12199" y="36"/>
                  <a:pt x="12214" y="45"/>
                </a:cubicBezTo>
                <a:cubicBezTo>
                  <a:pt x="12229" y="55"/>
                  <a:pt x="12242" y="66"/>
                  <a:pt x="12255" y="79"/>
                </a:cubicBezTo>
                <a:cubicBezTo>
                  <a:pt x="12267" y="91"/>
                  <a:pt x="12278" y="105"/>
                  <a:pt x="12288" y="119"/>
                </a:cubicBezTo>
                <a:cubicBezTo>
                  <a:pt x="12298" y="134"/>
                  <a:pt x="12306" y="149"/>
                  <a:pt x="12313" y="166"/>
                </a:cubicBezTo>
                <a:cubicBezTo>
                  <a:pt x="12320" y="182"/>
                  <a:pt x="12325" y="199"/>
                  <a:pt x="12328" y="216"/>
                </a:cubicBezTo>
                <a:cubicBezTo>
                  <a:pt x="12331" y="233"/>
                  <a:pt x="12333" y="251"/>
                  <a:pt x="12333" y="268"/>
                </a:cubicBezTo>
                <a:lnTo>
                  <a:pt x="12333" y="4827"/>
                </a:lnTo>
                <a:cubicBezTo>
                  <a:pt x="12333" y="4844"/>
                  <a:pt x="12331" y="4862"/>
                  <a:pt x="12328" y="4879"/>
                </a:cubicBezTo>
                <a:cubicBezTo>
                  <a:pt x="12325" y="4896"/>
                  <a:pt x="12320" y="4913"/>
                  <a:pt x="12313" y="4929"/>
                </a:cubicBezTo>
                <a:cubicBezTo>
                  <a:pt x="12306" y="4946"/>
                  <a:pt x="12298" y="4961"/>
                  <a:pt x="12288" y="4976"/>
                </a:cubicBezTo>
                <a:cubicBezTo>
                  <a:pt x="12278" y="4990"/>
                  <a:pt x="12267" y="5004"/>
                  <a:pt x="12255" y="5016"/>
                </a:cubicBezTo>
                <a:cubicBezTo>
                  <a:pt x="12242" y="5029"/>
                  <a:pt x="12229" y="5040"/>
                  <a:pt x="12214" y="5050"/>
                </a:cubicBezTo>
                <a:cubicBezTo>
                  <a:pt x="12199" y="5059"/>
                  <a:pt x="12184" y="5068"/>
                  <a:pt x="12168" y="5074"/>
                </a:cubicBezTo>
                <a:cubicBezTo>
                  <a:pt x="12151" y="5081"/>
                  <a:pt x="12135" y="5086"/>
                  <a:pt x="12117" y="5090"/>
                </a:cubicBezTo>
                <a:cubicBezTo>
                  <a:pt x="12100" y="5093"/>
                  <a:pt x="12083" y="5095"/>
                  <a:pt x="12065" y="5095"/>
                </a:cubicBezTo>
                <a:lnTo>
                  <a:pt x="268" y="5095"/>
                </a:lnTo>
                <a:cubicBezTo>
                  <a:pt x="251" y="5095"/>
                  <a:pt x="233" y="5093"/>
                  <a:pt x="216" y="5090"/>
                </a:cubicBezTo>
                <a:cubicBezTo>
                  <a:pt x="199" y="5086"/>
                  <a:pt x="182" y="5081"/>
                  <a:pt x="166" y="5074"/>
                </a:cubicBezTo>
                <a:cubicBezTo>
                  <a:pt x="150" y="5068"/>
                  <a:pt x="134" y="5059"/>
                  <a:pt x="119" y="5050"/>
                </a:cubicBezTo>
                <a:cubicBezTo>
                  <a:pt x="105" y="5040"/>
                  <a:pt x="91" y="5029"/>
                  <a:pt x="79" y="5016"/>
                </a:cubicBezTo>
                <a:cubicBezTo>
                  <a:pt x="66" y="5004"/>
                  <a:pt x="55" y="4990"/>
                  <a:pt x="45" y="4976"/>
                </a:cubicBezTo>
                <a:cubicBezTo>
                  <a:pt x="36" y="4961"/>
                  <a:pt x="27" y="4946"/>
                  <a:pt x="21" y="4929"/>
                </a:cubicBezTo>
                <a:cubicBezTo>
                  <a:pt x="14" y="4913"/>
                  <a:pt x="9" y="4896"/>
                  <a:pt x="5" y="4879"/>
                </a:cubicBezTo>
                <a:cubicBezTo>
                  <a:pt x="2" y="4862"/>
                  <a:pt x="0" y="4844"/>
                  <a:pt x="0" y="482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任意多边形: 形状 626"/>
          <p:cNvSpPr/>
          <p:nvPr/>
        </p:nvSpPr>
        <p:spPr>
          <a:xfrm>
            <a:off x="707400" y="3634920"/>
            <a:ext cx="386640" cy="386640"/>
          </a:xfrm>
          <a:custGeom>
            <a:avLst/>
            <a:gdLst/>
            <a:ahLst/>
            <a:cxnLst/>
            <a:rect l="0" t="0" r="r" b="b"/>
            <a:pathLst>
              <a:path w="1074" h="1074">
                <a:moveTo>
                  <a:pt x="1074" y="538"/>
                </a:moveTo>
                <a:cubicBezTo>
                  <a:pt x="1074" y="573"/>
                  <a:pt x="1070" y="608"/>
                  <a:pt x="1063" y="642"/>
                </a:cubicBezTo>
                <a:cubicBezTo>
                  <a:pt x="1057" y="677"/>
                  <a:pt x="1046" y="710"/>
                  <a:pt x="1033" y="743"/>
                </a:cubicBezTo>
                <a:cubicBezTo>
                  <a:pt x="1020" y="775"/>
                  <a:pt x="1003" y="806"/>
                  <a:pt x="983" y="835"/>
                </a:cubicBezTo>
                <a:cubicBezTo>
                  <a:pt x="964" y="865"/>
                  <a:pt x="942" y="892"/>
                  <a:pt x="917" y="917"/>
                </a:cubicBezTo>
                <a:cubicBezTo>
                  <a:pt x="892" y="942"/>
                  <a:pt x="865" y="964"/>
                  <a:pt x="836" y="983"/>
                </a:cubicBezTo>
                <a:cubicBezTo>
                  <a:pt x="806" y="1003"/>
                  <a:pt x="775" y="1019"/>
                  <a:pt x="743" y="1033"/>
                </a:cubicBezTo>
                <a:cubicBezTo>
                  <a:pt x="709" y="1046"/>
                  <a:pt x="676" y="1057"/>
                  <a:pt x="641" y="1063"/>
                </a:cubicBezTo>
                <a:cubicBezTo>
                  <a:pt x="607" y="1070"/>
                  <a:pt x="572" y="1074"/>
                  <a:pt x="537" y="1074"/>
                </a:cubicBezTo>
                <a:cubicBezTo>
                  <a:pt x="501" y="1074"/>
                  <a:pt x="467" y="1070"/>
                  <a:pt x="432" y="1063"/>
                </a:cubicBezTo>
                <a:cubicBezTo>
                  <a:pt x="397" y="1057"/>
                  <a:pt x="364" y="1046"/>
                  <a:pt x="331" y="1033"/>
                </a:cubicBezTo>
                <a:cubicBezTo>
                  <a:pt x="299" y="1019"/>
                  <a:pt x="268" y="1003"/>
                  <a:pt x="239" y="983"/>
                </a:cubicBezTo>
                <a:cubicBezTo>
                  <a:pt x="209" y="964"/>
                  <a:pt x="182" y="942"/>
                  <a:pt x="157" y="917"/>
                </a:cubicBezTo>
                <a:cubicBezTo>
                  <a:pt x="133" y="892"/>
                  <a:pt x="110" y="865"/>
                  <a:pt x="91" y="835"/>
                </a:cubicBezTo>
                <a:cubicBezTo>
                  <a:pt x="71" y="806"/>
                  <a:pt x="55" y="775"/>
                  <a:pt x="41" y="743"/>
                </a:cubicBezTo>
                <a:cubicBezTo>
                  <a:pt x="28" y="710"/>
                  <a:pt x="18" y="677"/>
                  <a:pt x="11" y="642"/>
                </a:cubicBezTo>
                <a:cubicBezTo>
                  <a:pt x="4" y="608"/>
                  <a:pt x="0" y="573"/>
                  <a:pt x="0" y="538"/>
                </a:cubicBezTo>
                <a:cubicBezTo>
                  <a:pt x="0" y="502"/>
                  <a:pt x="4" y="467"/>
                  <a:pt x="11" y="433"/>
                </a:cubicBezTo>
                <a:cubicBezTo>
                  <a:pt x="18" y="398"/>
                  <a:pt x="28" y="365"/>
                  <a:pt x="41" y="332"/>
                </a:cubicBezTo>
                <a:cubicBezTo>
                  <a:pt x="55" y="300"/>
                  <a:pt x="71" y="269"/>
                  <a:pt x="91" y="240"/>
                </a:cubicBezTo>
                <a:cubicBezTo>
                  <a:pt x="110" y="210"/>
                  <a:pt x="133" y="183"/>
                  <a:pt x="157" y="158"/>
                </a:cubicBezTo>
                <a:cubicBezTo>
                  <a:pt x="182" y="133"/>
                  <a:pt x="209" y="111"/>
                  <a:pt x="239" y="92"/>
                </a:cubicBezTo>
                <a:cubicBezTo>
                  <a:pt x="268" y="71"/>
                  <a:pt x="299" y="55"/>
                  <a:pt x="331" y="41"/>
                </a:cubicBezTo>
                <a:cubicBezTo>
                  <a:pt x="364" y="28"/>
                  <a:pt x="397" y="18"/>
                  <a:pt x="432" y="11"/>
                </a:cubicBezTo>
                <a:cubicBezTo>
                  <a:pt x="467" y="4"/>
                  <a:pt x="501" y="0"/>
                  <a:pt x="537" y="0"/>
                </a:cubicBezTo>
                <a:cubicBezTo>
                  <a:pt x="572" y="0"/>
                  <a:pt x="607" y="4"/>
                  <a:pt x="641" y="11"/>
                </a:cubicBezTo>
                <a:cubicBezTo>
                  <a:pt x="676" y="18"/>
                  <a:pt x="709" y="28"/>
                  <a:pt x="743" y="41"/>
                </a:cubicBezTo>
                <a:cubicBezTo>
                  <a:pt x="775" y="55"/>
                  <a:pt x="806" y="71"/>
                  <a:pt x="836" y="92"/>
                </a:cubicBezTo>
                <a:cubicBezTo>
                  <a:pt x="865" y="111"/>
                  <a:pt x="892" y="133"/>
                  <a:pt x="917" y="158"/>
                </a:cubicBezTo>
                <a:cubicBezTo>
                  <a:pt x="942" y="183"/>
                  <a:pt x="964" y="210"/>
                  <a:pt x="983" y="240"/>
                </a:cubicBezTo>
                <a:cubicBezTo>
                  <a:pt x="1003" y="269"/>
                  <a:pt x="1020" y="300"/>
                  <a:pt x="1033" y="332"/>
                </a:cubicBezTo>
                <a:cubicBezTo>
                  <a:pt x="1046" y="365"/>
                  <a:pt x="1057" y="398"/>
                  <a:pt x="1063" y="433"/>
                </a:cubicBezTo>
                <a:cubicBezTo>
                  <a:pt x="1070" y="467"/>
                  <a:pt x="1074" y="502"/>
                  <a:pt x="1074" y="53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28" name="图片 627"/>
          <p:cNvPicPr/>
          <p:nvPr/>
        </p:nvPicPr>
        <p:blipFill>
          <a:blip r:embed="rId10"/>
          <a:stretch/>
        </p:blipFill>
        <p:spPr>
          <a:xfrm>
            <a:off x="804240" y="373176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9" name="文本框 628"/>
          <p:cNvSpPr txBox="1"/>
          <p:nvPr/>
        </p:nvSpPr>
        <p:spPr>
          <a:xfrm>
            <a:off x="5767200" y="2683080"/>
            <a:ext cx="2850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如无人驾驶汽车中的嵌入式模型实现实时路况理解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0" name="文本框 629"/>
          <p:cNvSpPr txBox="1"/>
          <p:nvPr/>
        </p:nvSpPr>
        <p:spPr>
          <a:xfrm>
            <a:off x="1222560" y="3729600"/>
            <a:ext cx="801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上下文管理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707760" y="4162680"/>
            <a:ext cx="38869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智能代理通过缓存机制保存用户的上下文信息，确保多轮对话的连贯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2" name="图片 631"/>
          <p:cNvPicPr/>
          <p:nvPr/>
        </p:nvPicPr>
        <p:blipFill>
          <a:blip r:embed="rId8"/>
          <a:stretch/>
        </p:blipFill>
        <p:spPr>
          <a:xfrm>
            <a:off x="707760" y="465660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3" name="文本框 632"/>
          <p:cNvSpPr txBox="1"/>
          <p:nvPr/>
        </p:nvSpPr>
        <p:spPr>
          <a:xfrm>
            <a:off x="707760" y="4355640"/>
            <a:ext cx="4016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性。大语言模型的上下文长度有限，智能代理需设计合理的缓存策略。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文本框 633"/>
          <p:cNvSpPr txBox="1"/>
          <p:nvPr/>
        </p:nvSpPr>
        <p:spPr>
          <a:xfrm>
            <a:off x="900720" y="464976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5" name="图片 634"/>
          <p:cNvPicPr/>
          <p:nvPr/>
        </p:nvPicPr>
        <p:blipFill>
          <a:blip r:embed="rId8"/>
          <a:stretch/>
        </p:blipFill>
        <p:spPr>
          <a:xfrm>
            <a:off x="707760" y="491400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6" name="文本框 635"/>
          <p:cNvSpPr txBox="1"/>
          <p:nvPr/>
        </p:nvSpPr>
        <p:spPr>
          <a:xfrm>
            <a:off x="941760" y="4645440"/>
            <a:ext cx="25916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在任务链较长的场景中，按需加载上下文内容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900720" y="490716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任意多边形: 形状 637"/>
          <p:cNvSpPr/>
          <p:nvPr/>
        </p:nvSpPr>
        <p:spPr>
          <a:xfrm>
            <a:off x="5340240" y="3441960"/>
            <a:ext cx="4439520" cy="1834200"/>
          </a:xfrm>
          <a:custGeom>
            <a:avLst/>
            <a:gdLst/>
            <a:ahLst/>
            <a:cxnLst/>
            <a:rect l="0" t="0" r="r" b="b"/>
            <a:pathLst>
              <a:path w="12332" h="5095">
                <a:moveTo>
                  <a:pt x="0" y="4827"/>
                </a:moveTo>
                <a:lnTo>
                  <a:pt x="0" y="268"/>
                </a:lnTo>
                <a:cubicBezTo>
                  <a:pt x="0" y="251"/>
                  <a:pt x="1" y="233"/>
                  <a:pt x="5" y="216"/>
                </a:cubicBezTo>
                <a:cubicBezTo>
                  <a:pt x="8" y="199"/>
                  <a:pt x="13" y="182"/>
                  <a:pt x="20" y="166"/>
                </a:cubicBezTo>
                <a:cubicBezTo>
                  <a:pt x="27" y="149"/>
                  <a:pt x="35" y="134"/>
                  <a:pt x="45" y="119"/>
                </a:cubicBezTo>
                <a:cubicBezTo>
                  <a:pt x="54" y="105"/>
                  <a:pt x="66" y="91"/>
                  <a:pt x="78" y="79"/>
                </a:cubicBezTo>
                <a:cubicBezTo>
                  <a:pt x="90" y="66"/>
                  <a:pt x="104" y="55"/>
                  <a:pt x="119" y="45"/>
                </a:cubicBezTo>
                <a:cubicBezTo>
                  <a:pt x="133" y="36"/>
                  <a:pt x="149" y="27"/>
                  <a:pt x="165" y="21"/>
                </a:cubicBezTo>
                <a:cubicBezTo>
                  <a:pt x="181" y="14"/>
                  <a:pt x="198" y="9"/>
                  <a:pt x="215" y="5"/>
                </a:cubicBezTo>
                <a:cubicBezTo>
                  <a:pt x="233" y="2"/>
                  <a:pt x="250" y="0"/>
                  <a:pt x="268" y="0"/>
                </a:cubicBezTo>
                <a:lnTo>
                  <a:pt x="12064" y="0"/>
                </a:lnTo>
                <a:cubicBezTo>
                  <a:pt x="12082" y="0"/>
                  <a:pt x="12099" y="2"/>
                  <a:pt x="12117" y="5"/>
                </a:cubicBezTo>
                <a:cubicBezTo>
                  <a:pt x="12134" y="9"/>
                  <a:pt x="12151" y="14"/>
                  <a:pt x="12167" y="21"/>
                </a:cubicBezTo>
                <a:cubicBezTo>
                  <a:pt x="12183" y="27"/>
                  <a:pt x="12199" y="36"/>
                  <a:pt x="12213" y="45"/>
                </a:cubicBezTo>
                <a:cubicBezTo>
                  <a:pt x="12228" y="55"/>
                  <a:pt x="12241" y="66"/>
                  <a:pt x="12254" y="79"/>
                </a:cubicBezTo>
                <a:cubicBezTo>
                  <a:pt x="12266" y="91"/>
                  <a:pt x="12277" y="105"/>
                  <a:pt x="12287" y="119"/>
                </a:cubicBezTo>
                <a:cubicBezTo>
                  <a:pt x="12297" y="134"/>
                  <a:pt x="12305" y="149"/>
                  <a:pt x="12312" y="166"/>
                </a:cubicBezTo>
                <a:cubicBezTo>
                  <a:pt x="12319" y="182"/>
                  <a:pt x="12324" y="199"/>
                  <a:pt x="12327" y="216"/>
                </a:cubicBezTo>
                <a:cubicBezTo>
                  <a:pt x="12331" y="233"/>
                  <a:pt x="12332" y="251"/>
                  <a:pt x="12332" y="268"/>
                </a:cubicBezTo>
                <a:lnTo>
                  <a:pt x="12332" y="4827"/>
                </a:lnTo>
                <a:cubicBezTo>
                  <a:pt x="12332" y="4844"/>
                  <a:pt x="12331" y="4862"/>
                  <a:pt x="12327" y="4879"/>
                </a:cubicBezTo>
                <a:cubicBezTo>
                  <a:pt x="12324" y="4896"/>
                  <a:pt x="12319" y="4913"/>
                  <a:pt x="12312" y="4929"/>
                </a:cubicBezTo>
                <a:cubicBezTo>
                  <a:pt x="12305" y="4946"/>
                  <a:pt x="12297" y="4961"/>
                  <a:pt x="12287" y="4976"/>
                </a:cubicBezTo>
                <a:cubicBezTo>
                  <a:pt x="12277" y="4990"/>
                  <a:pt x="12266" y="5004"/>
                  <a:pt x="12254" y="5016"/>
                </a:cubicBezTo>
                <a:cubicBezTo>
                  <a:pt x="12241" y="5029"/>
                  <a:pt x="12228" y="5040"/>
                  <a:pt x="12213" y="5050"/>
                </a:cubicBezTo>
                <a:cubicBezTo>
                  <a:pt x="12199" y="5059"/>
                  <a:pt x="12183" y="5068"/>
                  <a:pt x="12167" y="5074"/>
                </a:cubicBezTo>
                <a:cubicBezTo>
                  <a:pt x="12151" y="5081"/>
                  <a:pt x="12134" y="5086"/>
                  <a:pt x="12117" y="5090"/>
                </a:cubicBezTo>
                <a:cubicBezTo>
                  <a:pt x="12099" y="5093"/>
                  <a:pt x="12082" y="5095"/>
                  <a:pt x="12064" y="5095"/>
                </a:cubicBezTo>
                <a:lnTo>
                  <a:pt x="268" y="5095"/>
                </a:lnTo>
                <a:cubicBezTo>
                  <a:pt x="250" y="5095"/>
                  <a:pt x="233" y="5093"/>
                  <a:pt x="215" y="5090"/>
                </a:cubicBezTo>
                <a:cubicBezTo>
                  <a:pt x="198" y="5086"/>
                  <a:pt x="181" y="5081"/>
                  <a:pt x="165" y="5074"/>
                </a:cubicBezTo>
                <a:cubicBezTo>
                  <a:pt x="149" y="5068"/>
                  <a:pt x="133" y="5059"/>
                  <a:pt x="119" y="5050"/>
                </a:cubicBezTo>
                <a:cubicBezTo>
                  <a:pt x="104" y="5040"/>
                  <a:pt x="90" y="5029"/>
                  <a:pt x="78" y="5016"/>
                </a:cubicBezTo>
                <a:cubicBezTo>
                  <a:pt x="66" y="5004"/>
                  <a:pt x="54" y="4990"/>
                  <a:pt x="45" y="4976"/>
                </a:cubicBezTo>
                <a:cubicBezTo>
                  <a:pt x="35" y="4961"/>
                  <a:pt x="27" y="4946"/>
                  <a:pt x="20" y="4929"/>
                </a:cubicBezTo>
                <a:cubicBezTo>
                  <a:pt x="13" y="4913"/>
                  <a:pt x="8" y="4896"/>
                  <a:pt x="5" y="4879"/>
                </a:cubicBezTo>
                <a:cubicBezTo>
                  <a:pt x="1" y="4862"/>
                  <a:pt x="0" y="4844"/>
                  <a:pt x="0" y="482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任意多边形: 形状 638"/>
          <p:cNvSpPr/>
          <p:nvPr/>
        </p:nvSpPr>
        <p:spPr>
          <a:xfrm>
            <a:off x="5533200" y="3634920"/>
            <a:ext cx="386280" cy="386640"/>
          </a:xfrm>
          <a:custGeom>
            <a:avLst/>
            <a:gdLst/>
            <a:ahLst/>
            <a:cxnLst/>
            <a:rect l="0" t="0" r="r" b="b"/>
            <a:pathLst>
              <a:path w="1073" h="1074">
                <a:moveTo>
                  <a:pt x="1073" y="538"/>
                </a:moveTo>
                <a:cubicBezTo>
                  <a:pt x="1073" y="573"/>
                  <a:pt x="1070" y="608"/>
                  <a:pt x="1063" y="642"/>
                </a:cubicBezTo>
                <a:cubicBezTo>
                  <a:pt x="1056" y="677"/>
                  <a:pt x="1046" y="710"/>
                  <a:pt x="1032" y="743"/>
                </a:cubicBezTo>
                <a:cubicBezTo>
                  <a:pt x="1019" y="775"/>
                  <a:pt x="1002" y="806"/>
                  <a:pt x="983" y="835"/>
                </a:cubicBezTo>
                <a:cubicBezTo>
                  <a:pt x="963" y="865"/>
                  <a:pt x="941" y="892"/>
                  <a:pt x="916" y="917"/>
                </a:cubicBezTo>
                <a:cubicBezTo>
                  <a:pt x="891" y="942"/>
                  <a:pt x="864" y="964"/>
                  <a:pt x="835" y="983"/>
                </a:cubicBezTo>
                <a:cubicBezTo>
                  <a:pt x="805" y="1003"/>
                  <a:pt x="775" y="1019"/>
                  <a:pt x="742" y="1033"/>
                </a:cubicBezTo>
                <a:cubicBezTo>
                  <a:pt x="710" y="1046"/>
                  <a:pt x="676" y="1057"/>
                  <a:pt x="641" y="1063"/>
                </a:cubicBezTo>
                <a:cubicBezTo>
                  <a:pt x="607" y="1070"/>
                  <a:pt x="572" y="1074"/>
                  <a:pt x="537" y="1074"/>
                </a:cubicBezTo>
                <a:cubicBezTo>
                  <a:pt x="502" y="1074"/>
                  <a:pt x="467" y="1070"/>
                  <a:pt x="432" y="1063"/>
                </a:cubicBezTo>
                <a:cubicBezTo>
                  <a:pt x="398" y="1057"/>
                  <a:pt x="364" y="1046"/>
                  <a:pt x="332" y="1033"/>
                </a:cubicBezTo>
                <a:cubicBezTo>
                  <a:pt x="299" y="1019"/>
                  <a:pt x="268" y="1003"/>
                  <a:pt x="239" y="983"/>
                </a:cubicBezTo>
                <a:cubicBezTo>
                  <a:pt x="210" y="964"/>
                  <a:pt x="183" y="942"/>
                  <a:pt x="157" y="917"/>
                </a:cubicBezTo>
                <a:cubicBezTo>
                  <a:pt x="132" y="892"/>
                  <a:pt x="110" y="865"/>
                  <a:pt x="90" y="835"/>
                </a:cubicBezTo>
                <a:cubicBezTo>
                  <a:pt x="70" y="806"/>
                  <a:pt x="54" y="775"/>
                  <a:pt x="40" y="743"/>
                </a:cubicBezTo>
                <a:cubicBezTo>
                  <a:pt x="27" y="710"/>
                  <a:pt x="17" y="677"/>
                  <a:pt x="10" y="642"/>
                </a:cubicBezTo>
                <a:cubicBezTo>
                  <a:pt x="3" y="608"/>
                  <a:pt x="0" y="573"/>
                  <a:pt x="0" y="538"/>
                </a:cubicBezTo>
                <a:cubicBezTo>
                  <a:pt x="0" y="502"/>
                  <a:pt x="3" y="467"/>
                  <a:pt x="10" y="433"/>
                </a:cubicBezTo>
                <a:cubicBezTo>
                  <a:pt x="17" y="398"/>
                  <a:pt x="27" y="365"/>
                  <a:pt x="40" y="332"/>
                </a:cubicBezTo>
                <a:cubicBezTo>
                  <a:pt x="54" y="300"/>
                  <a:pt x="70" y="269"/>
                  <a:pt x="90" y="240"/>
                </a:cubicBezTo>
                <a:cubicBezTo>
                  <a:pt x="110" y="210"/>
                  <a:pt x="132" y="183"/>
                  <a:pt x="157" y="158"/>
                </a:cubicBezTo>
                <a:cubicBezTo>
                  <a:pt x="183" y="133"/>
                  <a:pt x="210" y="111"/>
                  <a:pt x="239" y="92"/>
                </a:cubicBezTo>
                <a:cubicBezTo>
                  <a:pt x="268" y="71"/>
                  <a:pt x="299" y="55"/>
                  <a:pt x="332" y="41"/>
                </a:cubicBezTo>
                <a:cubicBezTo>
                  <a:pt x="364" y="28"/>
                  <a:pt x="398" y="18"/>
                  <a:pt x="432" y="11"/>
                </a:cubicBezTo>
                <a:cubicBezTo>
                  <a:pt x="467" y="4"/>
                  <a:pt x="502" y="0"/>
                  <a:pt x="537" y="0"/>
                </a:cubicBezTo>
                <a:cubicBezTo>
                  <a:pt x="572" y="0"/>
                  <a:pt x="607" y="4"/>
                  <a:pt x="641" y="11"/>
                </a:cubicBezTo>
                <a:cubicBezTo>
                  <a:pt x="676" y="18"/>
                  <a:pt x="710" y="28"/>
                  <a:pt x="742" y="41"/>
                </a:cubicBezTo>
                <a:cubicBezTo>
                  <a:pt x="775" y="55"/>
                  <a:pt x="805" y="71"/>
                  <a:pt x="835" y="92"/>
                </a:cubicBezTo>
                <a:cubicBezTo>
                  <a:pt x="864" y="111"/>
                  <a:pt x="891" y="133"/>
                  <a:pt x="916" y="158"/>
                </a:cubicBezTo>
                <a:cubicBezTo>
                  <a:pt x="941" y="183"/>
                  <a:pt x="963" y="210"/>
                  <a:pt x="983" y="240"/>
                </a:cubicBezTo>
                <a:cubicBezTo>
                  <a:pt x="1002" y="269"/>
                  <a:pt x="1019" y="300"/>
                  <a:pt x="1032" y="332"/>
                </a:cubicBezTo>
                <a:cubicBezTo>
                  <a:pt x="1046" y="365"/>
                  <a:pt x="1056" y="398"/>
                  <a:pt x="1063" y="433"/>
                </a:cubicBezTo>
                <a:cubicBezTo>
                  <a:pt x="1070" y="467"/>
                  <a:pt x="1073" y="502"/>
                  <a:pt x="1073" y="53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40" name="图片 639"/>
          <p:cNvPicPr/>
          <p:nvPr/>
        </p:nvPicPr>
        <p:blipFill>
          <a:blip r:embed="rId11"/>
          <a:stretch/>
        </p:blipFill>
        <p:spPr>
          <a:xfrm>
            <a:off x="5629680" y="373176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1" name="文本框 640"/>
          <p:cNvSpPr txBox="1"/>
          <p:nvPr/>
        </p:nvSpPr>
        <p:spPr>
          <a:xfrm>
            <a:off x="941760" y="4902840"/>
            <a:ext cx="16848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保持对话流畅性和任务连续性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文本框 641"/>
          <p:cNvSpPr txBox="1"/>
          <p:nvPr/>
        </p:nvSpPr>
        <p:spPr>
          <a:xfrm>
            <a:off x="6048000" y="372960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模型微调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文本框 642"/>
          <p:cNvSpPr txBox="1"/>
          <p:nvPr/>
        </p:nvSpPr>
        <p:spPr>
          <a:xfrm>
            <a:off x="5533200" y="4162680"/>
            <a:ext cx="4016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企业根据自身业务需求，使用特定领域的数据对模型进行微调，使其更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4" name="图片 643"/>
          <p:cNvPicPr/>
          <p:nvPr/>
        </p:nvPicPr>
        <p:blipFill>
          <a:blip r:embed="rId8"/>
          <a:stretch/>
        </p:blipFill>
        <p:spPr>
          <a:xfrm>
            <a:off x="5533200" y="465660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5" name="文本框 644"/>
          <p:cNvSpPr txBox="1"/>
          <p:nvPr/>
        </p:nvSpPr>
        <p:spPr>
          <a:xfrm>
            <a:off x="5533200" y="4355640"/>
            <a:ext cx="2073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贴近业务场景，提供更精准的服务。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文本框 645"/>
          <p:cNvSpPr txBox="1"/>
          <p:nvPr/>
        </p:nvSpPr>
        <p:spPr>
          <a:xfrm>
            <a:off x="5726160" y="464976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7" name="图片 646"/>
          <p:cNvPicPr/>
          <p:nvPr/>
        </p:nvPicPr>
        <p:blipFill>
          <a:blip r:embed="rId8"/>
          <a:stretch/>
        </p:blipFill>
        <p:spPr>
          <a:xfrm>
            <a:off x="5533200" y="491400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8" name="文本框 647"/>
          <p:cNvSpPr txBox="1"/>
          <p:nvPr/>
        </p:nvSpPr>
        <p:spPr>
          <a:xfrm>
            <a:off x="5767200" y="4645440"/>
            <a:ext cx="15552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为智能代理提供个性化优化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文本框 648"/>
          <p:cNvSpPr txBox="1"/>
          <p:nvPr/>
        </p:nvSpPr>
        <p:spPr>
          <a:xfrm>
            <a:off x="5726160" y="490716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0" name="文本框 649"/>
          <p:cNvSpPr txBox="1"/>
          <p:nvPr/>
        </p:nvSpPr>
        <p:spPr>
          <a:xfrm>
            <a:off x="5767200" y="4902840"/>
            <a:ext cx="29800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如法律领域的模型可生成符合法律术语和格式的文档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文本框 650"/>
          <p:cNvSpPr txBox="1"/>
          <p:nvPr/>
        </p:nvSpPr>
        <p:spPr>
          <a:xfrm>
            <a:off x="9737640" y="5734440"/>
            <a:ext cx="3974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13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图片 651"/>
          <p:cNvPicPr/>
          <p:nvPr/>
        </p:nvPicPr>
        <p:blipFill>
          <a:blip r:embed="rId2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53" name="图片 652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54" name="图片 653"/>
          <p:cNvPicPr/>
          <p:nvPr/>
        </p:nvPicPr>
        <p:blipFill>
          <a:blip r:embed="rId4"/>
          <a:stretch/>
        </p:blipFill>
        <p:spPr>
          <a:xfrm>
            <a:off x="7479720" y="498636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55" name="图片 654"/>
          <p:cNvPicPr/>
          <p:nvPr/>
        </p:nvPicPr>
        <p:blipFill>
          <a:blip r:embed="rId5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6" name="任意多边形: 形状 655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文本框 656"/>
          <p:cNvSpPr txBox="1"/>
          <p:nvPr/>
        </p:nvSpPr>
        <p:spPr>
          <a:xfrm>
            <a:off x="514800" y="364680"/>
            <a:ext cx="405468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大语言模型提升用户体验的方式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任意多边形: 形状 657"/>
          <p:cNvSpPr/>
          <p:nvPr/>
        </p:nvSpPr>
        <p:spPr>
          <a:xfrm>
            <a:off x="514440" y="1640520"/>
            <a:ext cx="4504320" cy="1673280"/>
          </a:xfrm>
          <a:custGeom>
            <a:avLst/>
            <a:gdLst/>
            <a:ahLst/>
            <a:cxnLst/>
            <a:rect l="0" t="0" r="r" b="b"/>
            <a:pathLst>
              <a:path w="12512" h="4648">
                <a:moveTo>
                  <a:pt x="21" y="165"/>
                </a:moveTo>
                <a:cubicBezTo>
                  <a:pt x="34" y="133"/>
                  <a:pt x="54" y="104"/>
                  <a:pt x="79" y="78"/>
                </a:cubicBezTo>
                <a:cubicBezTo>
                  <a:pt x="104" y="53"/>
                  <a:pt x="133" y="34"/>
                  <a:pt x="166" y="20"/>
                </a:cubicBezTo>
                <a:cubicBezTo>
                  <a:pt x="199" y="7"/>
                  <a:pt x="233" y="0"/>
                  <a:pt x="268" y="0"/>
                </a:cubicBezTo>
                <a:lnTo>
                  <a:pt x="12244" y="0"/>
                </a:lnTo>
                <a:cubicBezTo>
                  <a:pt x="12279" y="0"/>
                  <a:pt x="12314" y="7"/>
                  <a:pt x="12346" y="20"/>
                </a:cubicBezTo>
                <a:cubicBezTo>
                  <a:pt x="12379" y="34"/>
                  <a:pt x="12408" y="53"/>
                  <a:pt x="12433" y="78"/>
                </a:cubicBezTo>
                <a:cubicBezTo>
                  <a:pt x="12459" y="104"/>
                  <a:pt x="12478" y="133"/>
                  <a:pt x="12491" y="165"/>
                </a:cubicBezTo>
                <a:cubicBezTo>
                  <a:pt x="12505" y="198"/>
                  <a:pt x="12512" y="232"/>
                  <a:pt x="12512" y="268"/>
                </a:cubicBezTo>
                <a:lnTo>
                  <a:pt x="12512" y="4380"/>
                </a:lnTo>
                <a:cubicBezTo>
                  <a:pt x="12512" y="4415"/>
                  <a:pt x="12505" y="4449"/>
                  <a:pt x="12491" y="4482"/>
                </a:cubicBezTo>
                <a:cubicBezTo>
                  <a:pt x="12478" y="4515"/>
                  <a:pt x="12459" y="4544"/>
                  <a:pt x="12433" y="4569"/>
                </a:cubicBezTo>
                <a:cubicBezTo>
                  <a:pt x="12408" y="4594"/>
                  <a:pt x="12379" y="4614"/>
                  <a:pt x="12346" y="4627"/>
                </a:cubicBezTo>
                <a:cubicBezTo>
                  <a:pt x="12314" y="4641"/>
                  <a:pt x="12279" y="4648"/>
                  <a:pt x="12244" y="4648"/>
                </a:cubicBezTo>
                <a:lnTo>
                  <a:pt x="268" y="4648"/>
                </a:lnTo>
                <a:cubicBezTo>
                  <a:pt x="233" y="4648"/>
                  <a:pt x="199" y="4641"/>
                  <a:pt x="166" y="4627"/>
                </a:cubicBezTo>
                <a:cubicBezTo>
                  <a:pt x="133" y="4614"/>
                  <a:pt x="104" y="4594"/>
                  <a:pt x="79" y="4569"/>
                </a:cubicBezTo>
                <a:cubicBezTo>
                  <a:pt x="54" y="4544"/>
                  <a:pt x="34" y="4515"/>
                  <a:pt x="21" y="4482"/>
                </a:cubicBezTo>
                <a:cubicBezTo>
                  <a:pt x="7" y="4449"/>
                  <a:pt x="0" y="4415"/>
                  <a:pt x="0" y="4380"/>
                </a:cubicBez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任意多边形: 形状 658"/>
          <p:cNvSpPr/>
          <p:nvPr/>
        </p:nvSpPr>
        <p:spPr>
          <a:xfrm>
            <a:off x="514440" y="1640520"/>
            <a:ext cx="96840" cy="1673280"/>
          </a:xfrm>
          <a:custGeom>
            <a:avLst/>
            <a:gdLst/>
            <a:ahLst/>
            <a:cxnLst/>
            <a:rect l="0" t="0" r="r" b="b"/>
            <a:pathLst>
              <a:path w="269" h="4648">
                <a:moveTo>
                  <a:pt x="91" y="268"/>
                </a:moveTo>
                <a:lnTo>
                  <a:pt x="91" y="4380"/>
                </a:lnTo>
                <a:cubicBezTo>
                  <a:pt x="91" y="4415"/>
                  <a:pt x="95" y="4449"/>
                  <a:pt x="104" y="4482"/>
                </a:cubicBezTo>
                <a:cubicBezTo>
                  <a:pt x="113" y="4515"/>
                  <a:pt x="126" y="4544"/>
                  <a:pt x="143" y="4569"/>
                </a:cubicBezTo>
                <a:cubicBezTo>
                  <a:pt x="160" y="4594"/>
                  <a:pt x="179" y="4614"/>
                  <a:pt x="201" y="4627"/>
                </a:cubicBezTo>
                <a:cubicBezTo>
                  <a:pt x="223" y="4641"/>
                  <a:pt x="246" y="4648"/>
                  <a:pt x="269" y="4648"/>
                </a:cubicBezTo>
                <a:cubicBezTo>
                  <a:pt x="234" y="4648"/>
                  <a:pt x="200" y="4641"/>
                  <a:pt x="167" y="4627"/>
                </a:cubicBezTo>
                <a:cubicBezTo>
                  <a:pt x="134" y="4614"/>
                  <a:pt x="105" y="4594"/>
                  <a:pt x="80" y="4569"/>
                </a:cubicBezTo>
                <a:cubicBezTo>
                  <a:pt x="55" y="4544"/>
                  <a:pt x="34" y="4515"/>
                  <a:pt x="21" y="4482"/>
                </a:cubicBezTo>
                <a:cubicBezTo>
                  <a:pt x="7" y="4449"/>
                  <a:pt x="0" y="4415"/>
                  <a:pt x="0" y="4380"/>
                </a:cubicBez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ubicBezTo>
                  <a:pt x="34" y="133"/>
                  <a:pt x="55" y="104"/>
                  <a:pt x="80" y="78"/>
                </a:cubicBezTo>
                <a:cubicBezTo>
                  <a:pt x="105" y="53"/>
                  <a:pt x="134" y="34"/>
                  <a:pt x="167" y="20"/>
                </a:cubicBezTo>
                <a:cubicBezTo>
                  <a:pt x="200" y="7"/>
                  <a:pt x="234" y="0"/>
                  <a:pt x="269" y="0"/>
                </a:cubicBezTo>
                <a:cubicBezTo>
                  <a:pt x="246" y="0"/>
                  <a:pt x="223" y="7"/>
                  <a:pt x="201" y="20"/>
                </a:cubicBezTo>
                <a:cubicBezTo>
                  <a:pt x="179" y="34"/>
                  <a:pt x="160" y="53"/>
                  <a:pt x="143" y="78"/>
                </a:cubicBezTo>
                <a:cubicBezTo>
                  <a:pt x="126" y="104"/>
                  <a:pt x="113" y="133"/>
                  <a:pt x="104" y="165"/>
                </a:cubicBezTo>
                <a:cubicBezTo>
                  <a:pt x="95" y="198"/>
                  <a:pt x="91" y="232"/>
                  <a:pt x="91" y="268"/>
                </a:cubicBezTo>
                <a:close/>
              </a:path>
            </a:pathLst>
          </a:custGeom>
          <a:solidFill>
            <a:srgbClr val="38B2AC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任意多边形: 形状 659"/>
          <p:cNvSpPr/>
          <p:nvPr/>
        </p:nvSpPr>
        <p:spPr>
          <a:xfrm>
            <a:off x="739800" y="1833480"/>
            <a:ext cx="370080" cy="483120"/>
          </a:xfrm>
          <a:custGeom>
            <a:avLst/>
            <a:gdLst/>
            <a:ahLst/>
            <a:cxnLst/>
            <a:rect l="0" t="0" r="r" b="b"/>
            <a:pathLst>
              <a:path w="1028" h="1342">
                <a:moveTo>
                  <a:pt x="0" y="670"/>
                </a:moveTo>
                <a:cubicBezTo>
                  <a:pt x="0" y="648"/>
                  <a:pt x="1" y="626"/>
                  <a:pt x="2" y="605"/>
                </a:cubicBezTo>
                <a:cubicBezTo>
                  <a:pt x="4" y="583"/>
                  <a:pt x="6" y="561"/>
                  <a:pt x="10" y="540"/>
                </a:cubicBezTo>
                <a:cubicBezTo>
                  <a:pt x="13" y="518"/>
                  <a:pt x="17" y="497"/>
                  <a:pt x="22" y="476"/>
                </a:cubicBezTo>
                <a:cubicBezTo>
                  <a:pt x="27" y="455"/>
                  <a:pt x="32" y="434"/>
                  <a:pt x="39" y="414"/>
                </a:cubicBezTo>
                <a:cubicBezTo>
                  <a:pt x="45" y="394"/>
                  <a:pt x="52" y="374"/>
                  <a:pt x="60" y="354"/>
                </a:cubicBezTo>
                <a:cubicBezTo>
                  <a:pt x="68" y="335"/>
                  <a:pt x="77" y="316"/>
                  <a:pt x="86" y="298"/>
                </a:cubicBezTo>
                <a:cubicBezTo>
                  <a:pt x="95" y="280"/>
                  <a:pt x="105" y="262"/>
                  <a:pt x="116" y="245"/>
                </a:cubicBezTo>
                <a:cubicBezTo>
                  <a:pt x="126" y="228"/>
                  <a:pt x="138" y="212"/>
                  <a:pt x="149" y="196"/>
                </a:cubicBezTo>
                <a:cubicBezTo>
                  <a:pt x="161" y="181"/>
                  <a:pt x="174" y="166"/>
                  <a:pt x="186" y="152"/>
                </a:cubicBezTo>
                <a:cubicBezTo>
                  <a:pt x="199" y="138"/>
                  <a:pt x="213" y="125"/>
                  <a:pt x="227" y="113"/>
                </a:cubicBezTo>
                <a:cubicBezTo>
                  <a:pt x="241" y="101"/>
                  <a:pt x="255" y="90"/>
                  <a:pt x="270" y="79"/>
                </a:cubicBezTo>
                <a:cubicBezTo>
                  <a:pt x="284" y="69"/>
                  <a:pt x="300" y="60"/>
                  <a:pt x="315" y="51"/>
                </a:cubicBezTo>
                <a:cubicBezTo>
                  <a:pt x="330" y="43"/>
                  <a:pt x="346" y="35"/>
                  <a:pt x="362" y="29"/>
                </a:cubicBezTo>
                <a:cubicBezTo>
                  <a:pt x="378" y="23"/>
                  <a:pt x="394" y="17"/>
                  <a:pt x="411" y="13"/>
                </a:cubicBezTo>
                <a:cubicBezTo>
                  <a:pt x="427" y="9"/>
                  <a:pt x="444" y="5"/>
                  <a:pt x="460" y="3"/>
                </a:cubicBezTo>
                <a:cubicBezTo>
                  <a:pt x="477" y="1"/>
                  <a:pt x="494" y="0"/>
                  <a:pt x="510" y="0"/>
                </a:cubicBezTo>
                <a:lnTo>
                  <a:pt x="518" y="0"/>
                </a:lnTo>
                <a:cubicBezTo>
                  <a:pt x="535" y="0"/>
                  <a:pt x="551" y="1"/>
                  <a:pt x="568" y="3"/>
                </a:cubicBezTo>
                <a:cubicBezTo>
                  <a:pt x="585" y="5"/>
                  <a:pt x="601" y="9"/>
                  <a:pt x="618" y="13"/>
                </a:cubicBezTo>
                <a:cubicBezTo>
                  <a:pt x="634" y="17"/>
                  <a:pt x="650" y="23"/>
                  <a:pt x="666" y="29"/>
                </a:cubicBezTo>
                <a:cubicBezTo>
                  <a:pt x="682" y="35"/>
                  <a:pt x="698" y="43"/>
                  <a:pt x="713" y="51"/>
                </a:cubicBezTo>
                <a:cubicBezTo>
                  <a:pt x="729" y="60"/>
                  <a:pt x="744" y="69"/>
                  <a:pt x="759" y="79"/>
                </a:cubicBezTo>
                <a:cubicBezTo>
                  <a:pt x="773" y="90"/>
                  <a:pt x="788" y="101"/>
                  <a:pt x="802" y="113"/>
                </a:cubicBezTo>
                <a:cubicBezTo>
                  <a:pt x="815" y="125"/>
                  <a:pt x="829" y="138"/>
                  <a:pt x="842" y="152"/>
                </a:cubicBezTo>
                <a:cubicBezTo>
                  <a:pt x="855" y="166"/>
                  <a:pt x="867" y="181"/>
                  <a:pt x="879" y="196"/>
                </a:cubicBezTo>
                <a:cubicBezTo>
                  <a:pt x="891" y="212"/>
                  <a:pt x="902" y="228"/>
                  <a:pt x="913" y="245"/>
                </a:cubicBezTo>
                <a:cubicBezTo>
                  <a:pt x="923" y="262"/>
                  <a:pt x="933" y="280"/>
                  <a:pt x="942" y="298"/>
                </a:cubicBezTo>
                <a:cubicBezTo>
                  <a:pt x="952" y="316"/>
                  <a:pt x="960" y="335"/>
                  <a:pt x="968" y="354"/>
                </a:cubicBezTo>
                <a:cubicBezTo>
                  <a:pt x="976" y="374"/>
                  <a:pt x="983" y="394"/>
                  <a:pt x="990" y="414"/>
                </a:cubicBezTo>
                <a:cubicBezTo>
                  <a:pt x="996" y="434"/>
                  <a:pt x="1002" y="455"/>
                  <a:pt x="1006" y="476"/>
                </a:cubicBezTo>
                <a:cubicBezTo>
                  <a:pt x="1011" y="497"/>
                  <a:pt x="1015" y="518"/>
                  <a:pt x="1019" y="540"/>
                </a:cubicBezTo>
                <a:cubicBezTo>
                  <a:pt x="1022" y="561"/>
                  <a:pt x="1024" y="583"/>
                  <a:pt x="1026" y="605"/>
                </a:cubicBezTo>
                <a:cubicBezTo>
                  <a:pt x="1028" y="626"/>
                  <a:pt x="1028" y="648"/>
                  <a:pt x="1028" y="670"/>
                </a:cubicBezTo>
                <a:cubicBezTo>
                  <a:pt x="1028" y="692"/>
                  <a:pt x="1028" y="714"/>
                  <a:pt x="1026" y="736"/>
                </a:cubicBezTo>
                <a:cubicBezTo>
                  <a:pt x="1024" y="758"/>
                  <a:pt x="1022" y="780"/>
                  <a:pt x="1019" y="801"/>
                </a:cubicBezTo>
                <a:cubicBezTo>
                  <a:pt x="1015" y="823"/>
                  <a:pt x="1011" y="844"/>
                  <a:pt x="1006" y="865"/>
                </a:cubicBezTo>
                <a:cubicBezTo>
                  <a:pt x="1002" y="886"/>
                  <a:pt x="996" y="907"/>
                  <a:pt x="990" y="927"/>
                </a:cubicBezTo>
                <a:cubicBezTo>
                  <a:pt x="983" y="948"/>
                  <a:pt x="976" y="968"/>
                  <a:pt x="968" y="987"/>
                </a:cubicBezTo>
                <a:cubicBezTo>
                  <a:pt x="960" y="1007"/>
                  <a:pt x="952" y="1025"/>
                  <a:pt x="942" y="1044"/>
                </a:cubicBezTo>
                <a:cubicBezTo>
                  <a:pt x="933" y="1062"/>
                  <a:pt x="923" y="1080"/>
                  <a:pt x="913" y="1096"/>
                </a:cubicBezTo>
                <a:cubicBezTo>
                  <a:pt x="902" y="1113"/>
                  <a:pt x="891" y="1130"/>
                  <a:pt x="879" y="1145"/>
                </a:cubicBezTo>
                <a:cubicBezTo>
                  <a:pt x="867" y="1161"/>
                  <a:pt x="855" y="1175"/>
                  <a:pt x="842" y="1189"/>
                </a:cubicBezTo>
                <a:cubicBezTo>
                  <a:pt x="829" y="1203"/>
                  <a:pt x="815" y="1216"/>
                  <a:pt x="802" y="1229"/>
                </a:cubicBezTo>
                <a:cubicBezTo>
                  <a:pt x="788" y="1241"/>
                  <a:pt x="773" y="1252"/>
                  <a:pt x="759" y="1262"/>
                </a:cubicBezTo>
                <a:cubicBezTo>
                  <a:pt x="744" y="1273"/>
                  <a:pt x="729" y="1282"/>
                  <a:pt x="713" y="1291"/>
                </a:cubicBezTo>
                <a:cubicBezTo>
                  <a:pt x="698" y="1299"/>
                  <a:pt x="682" y="1306"/>
                  <a:pt x="666" y="1313"/>
                </a:cubicBezTo>
                <a:cubicBezTo>
                  <a:pt x="650" y="1319"/>
                  <a:pt x="634" y="1324"/>
                  <a:pt x="618" y="1329"/>
                </a:cubicBezTo>
                <a:cubicBezTo>
                  <a:pt x="601" y="1333"/>
                  <a:pt x="585" y="1336"/>
                  <a:pt x="568" y="1338"/>
                </a:cubicBezTo>
                <a:cubicBezTo>
                  <a:pt x="551" y="1340"/>
                  <a:pt x="535" y="1342"/>
                  <a:pt x="518" y="1342"/>
                </a:cubicBezTo>
                <a:lnTo>
                  <a:pt x="510" y="1342"/>
                </a:lnTo>
                <a:cubicBezTo>
                  <a:pt x="494" y="1342"/>
                  <a:pt x="477" y="1340"/>
                  <a:pt x="460" y="1338"/>
                </a:cubicBezTo>
                <a:cubicBezTo>
                  <a:pt x="444" y="1336"/>
                  <a:pt x="427" y="1333"/>
                  <a:pt x="411" y="1329"/>
                </a:cubicBezTo>
                <a:cubicBezTo>
                  <a:pt x="394" y="1324"/>
                  <a:pt x="378" y="1319"/>
                  <a:pt x="362" y="1313"/>
                </a:cubicBezTo>
                <a:cubicBezTo>
                  <a:pt x="346" y="1306"/>
                  <a:pt x="330" y="1299"/>
                  <a:pt x="315" y="1291"/>
                </a:cubicBezTo>
                <a:cubicBezTo>
                  <a:pt x="300" y="1282"/>
                  <a:pt x="284" y="1273"/>
                  <a:pt x="270" y="1262"/>
                </a:cubicBezTo>
                <a:cubicBezTo>
                  <a:pt x="255" y="1252"/>
                  <a:pt x="241" y="1241"/>
                  <a:pt x="227" y="1229"/>
                </a:cubicBezTo>
                <a:cubicBezTo>
                  <a:pt x="213" y="1216"/>
                  <a:pt x="199" y="1203"/>
                  <a:pt x="186" y="1189"/>
                </a:cubicBezTo>
                <a:cubicBezTo>
                  <a:pt x="174" y="1175"/>
                  <a:pt x="161" y="1161"/>
                  <a:pt x="149" y="1145"/>
                </a:cubicBezTo>
                <a:cubicBezTo>
                  <a:pt x="138" y="1130"/>
                  <a:pt x="126" y="1113"/>
                  <a:pt x="116" y="1096"/>
                </a:cubicBezTo>
                <a:cubicBezTo>
                  <a:pt x="105" y="1080"/>
                  <a:pt x="95" y="1062"/>
                  <a:pt x="86" y="1044"/>
                </a:cubicBezTo>
                <a:cubicBezTo>
                  <a:pt x="77" y="1025"/>
                  <a:pt x="68" y="1007"/>
                  <a:pt x="60" y="987"/>
                </a:cubicBezTo>
                <a:cubicBezTo>
                  <a:pt x="52" y="968"/>
                  <a:pt x="45" y="948"/>
                  <a:pt x="39" y="927"/>
                </a:cubicBezTo>
                <a:cubicBezTo>
                  <a:pt x="32" y="907"/>
                  <a:pt x="27" y="886"/>
                  <a:pt x="22" y="865"/>
                </a:cubicBezTo>
                <a:cubicBezTo>
                  <a:pt x="17" y="844"/>
                  <a:pt x="13" y="823"/>
                  <a:pt x="10" y="801"/>
                </a:cubicBezTo>
                <a:cubicBezTo>
                  <a:pt x="6" y="780"/>
                  <a:pt x="4" y="758"/>
                  <a:pt x="2" y="736"/>
                </a:cubicBezTo>
                <a:cubicBezTo>
                  <a:pt x="1" y="714"/>
                  <a:pt x="0" y="692"/>
                  <a:pt x="0" y="670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1" name="图片 660"/>
          <p:cNvPicPr/>
          <p:nvPr/>
        </p:nvPicPr>
        <p:blipFill>
          <a:blip r:embed="rId6"/>
          <a:stretch/>
        </p:blipFill>
        <p:spPr>
          <a:xfrm>
            <a:off x="772200" y="195444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2" name="任意多边形: 形状 661"/>
          <p:cNvSpPr/>
          <p:nvPr/>
        </p:nvSpPr>
        <p:spPr>
          <a:xfrm>
            <a:off x="1246320" y="2605680"/>
            <a:ext cx="3579480" cy="515160"/>
          </a:xfrm>
          <a:custGeom>
            <a:avLst/>
            <a:gdLst/>
            <a:ahLst/>
            <a:cxnLst/>
            <a:rect l="0" t="0" r="r" b="b"/>
            <a:pathLst>
              <a:path w="9943" h="1431">
                <a:moveTo>
                  <a:pt x="0" y="1252"/>
                </a:moveTo>
                <a:lnTo>
                  <a:pt x="0" y="179"/>
                </a:lnTo>
                <a:cubicBezTo>
                  <a:pt x="0" y="167"/>
                  <a:pt x="1" y="155"/>
                  <a:pt x="3" y="144"/>
                </a:cubicBezTo>
                <a:cubicBezTo>
                  <a:pt x="5" y="132"/>
                  <a:pt x="8" y="121"/>
                  <a:pt x="12" y="110"/>
                </a:cubicBezTo>
                <a:cubicBezTo>
                  <a:pt x="16" y="99"/>
                  <a:pt x="21" y="89"/>
                  <a:pt x="27" y="79"/>
                </a:cubicBezTo>
                <a:cubicBezTo>
                  <a:pt x="32" y="69"/>
                  <a:pt x="39" y="60"/>
                  <a:pt x="46" y="52"/>
                </a:cubicBezTo>
                <a:cubicBezTo>
                  <a:pt x="53" y="44"/>
                  <a:pt x="61" y="36"/>
                  <a:pt x="70" y="30"/>
                </a:cubicBezTo>
                <a:cubicBezTo>
                  <a:pt x="78" y="23"/>
                  <a:pt x="87" y="18"/>
                  <a:pt x="97" y="13"/>
                </a:cubicBezTo>
                <a:cubicBezTo>
                  <a:pt x="106" y="9"/>
                  <a:pt x="116" y="6"/>
                  <a:pt x="126" y="3"/>
                </a:cubicBezTo>
                <a:cubicBezTo>
                  <a:pt x="136" y="1"/>
                  <a:pt x="146" y="0"/>
                  <a:pt x="157" y="0"/>
                </a:cubicBezTo>
                <a:lnTo>
                  <a:pt x="9764" y="0"/>
                </a:lnTo>
                <a:cubicBezTo>
                  <a:pt x="9776" y="0"/>
                  <a:pt x="9787" y="1"/>
                  <a:pt x="9799" y="3"/>
                </a:cubicBezTo>
                <a:cubicBezTo>
                  <a:pt x="9810" y="6"/>
                  <a:pt x="9822" y="9"/>
                  <a:pt x="9832" y="13"/>
                </a:cubicBezTo>
                <a:cubicBezTo>
                  <a:pt x="9843" y="18"/>
                  <a:pt x="9854" y="23"/>
                  <a:pt x="9863" y="30"/>
                </a:cubicBezTo>
                <a:cubicBezTo>
                  <a:pt x="9873" y="36"/>
                  <a:pt x="9882" y="44"/>
                  <a:pt x="9890" y="52"/>
                </a:cubicBezTo>
                <a:cubicBezTo>
                  <a:pt x="9899" y="60"/>
                  <a:pt x="9906" y="69"/>
                  <a:pt x="9913" y="79"/>
                </a:cubicBezTo>
                <a:cubicBezTo>
                  <a:pt x="9919" y="89"/>
                  <a:pt x="9925" y="99"/>
                  <a:pt x="9929" y="110"/>
                </a:cubicBezTo>
                <a:cubicBezTo>
                  <a:pt x="9934" y="121"/>
                  <a:pt x="9937" y="132"/>
                  <a:pt x="9939" y="144"/>
                </a:cubicBezTo>
                <a:cubicBezTo>
                  <a:pt x="9942" y="155"/>
                  <a:pt x="9943" y="167"/>
                  <a:pt x="9943" y="179"/>
                </a:cubicBezTo>
                <a:lnTo>
                  <a:pt x="9943" y="1252"/>
                </a:lnTo>
                <a:cubicBezTo>
                  <a:pt x="9943" y="1264"/>
                  <a:pt x="9942" y="1275"/>
                  <a:pt x="9939" y="1287"/>
                </a:cubicBezTo>
                <a:cubicBezTo>
                  <a:pt x="9937" y="1298"/>
                  <a:pt x="9934" y="1309"/>
                  <a:pt x="9929" y="1320"/>
                </a:cubicBezTo>
                <a:cubicBezTo>
                  <a:pt x="9925" y="1331"/>
                  <a:pt x="9919" y="1341"/>
                  <a:pt x="9913" y="1351"/>
                </a:cubicBezTo>
                <a:cubicBezTo>
                  <a:pt x="9906" y="1361"/>
                  <a:pt x="9899" y="1370"/>
                  <a:pt x="9890" y="1378"/>
                </a:cubicBezTo>
                <a:cubicBezTo>
                  <a:pt x="9882" y="1387"/>
                  <a:pt x="9873" y="1394"/>
                  <a:pt x="9863" y="1400"/>
                </a:cubicBezTo>
                <a:cubicBezTo>
                  <a:pt x="9854" y="1407"/>
                  <a:pt x="9843" y="1412"/>
                  <a:pt x="9832" y="1417"/>
                </a:cubicBezTo>
                <a:cubicBezTo>
                  <a:pt x="9822" y="1421"/>
                  <a:pt x="9810" y="1425"/>
                  <a:pt x="9799" y="1427"/>
                </a:cubicBezTo>
                <a:cubicBezTo>
                  <a:pt x="9787" y="1429"/>
                  <a:pt x="9776" y="1431"/>
                  <a:pt x="9764" y="1431"/>
                </a:cubicBezTo>
                <a:lnTo>
                  <a:pt x="157" y="1431"/>
                </a:lnTo>
                <a:cubicBezTo>
                  <a:pt x="146" y="1431"/>
                  <a:pt x="136" y="1429"/>
                  <a:pt x="126" y="1427"/>
                </a:cubicBezTo>
                <a:cubicBezTo>
                  <a:pt x="116" y="1425"/>
                  <a:pt x="106" y="1421"/>
                  <a:pt x="97" y="1417"/>
                </a:cubicBezTo>
                <a:cubicBezTo>
                  <a:pt x="87" y="1412"/>
                  <a:pt x="78" y="1407"/>
                  <a:pt x="70" y="1400"/>
                </a:cubicBezTo>
                <a:cubicBezTo>
                  <a:pt x="61" y="1394"/>
                  <a:pt x="53" y="1387"/>
                  <a:pt x="46" y="1378"/>
                </a:cubicBezTo>
                <a:cubicBezTo>
                  <a:pt x="39" y="1370"/>
                  <a:pt x="32" y="1361"/>
                  <a:pt x="27" y="1351"/>
                </a:cubicBezTo>
                <a:cubicBezTo>
                  <a:pt x="21" y="1341"/>
                  <a:pt x="16" y="1331"/>
                  <a:pt x="12" y="1320"/>
                </a:cubicBezTo>
                <a:cubicBezTo>
                  <a:pt x="8" y="1309"/>
                  <a:pt x="5" y="1298"/>
                  <a:pt x="3" y="1287"/>
                </a:cubicBezTo>
                <a:cubicBezTo>
                  <a:pt x="1" y="1275"/>
                  <a:pt x="0" y="1264"/>
                  <a:pt x="0" y="1252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任意多边形: 形状 662"/>
          <p:cNvSpPr/>
          <p:nvPr/>
        </p:nvSpPr>
        <p:spPr>
          <a:xfrm>
            <a:off x="1238400" y="2605680"/>
            <a:ext cx="64800" cy="515160"/>
          </a:xfrm>
          <a:custGeom>
            <a:avLst/>
            <a:gdLst/>
            <a:ahLst/>
            <a:cxnLst/>
            <a:rect l="0" t="0" r="r" b="b"/>
            <a:pathLst>
              <a:path w="180" h="1431">
                <a:moveTo>
                  <a:pt x="0" y="0"/>
                </a:moveTo>
                <a:lnTo>
                  <a:pt x="180" y="0"/>
                </a:lnTo>
                <a:lnTo>
                  <a:pt x="180" y="1431"/>
                </a:lnTo>
                <a:lnTo>
                  <a:pt x="0" y="1431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4" name="文本框 663"/>
          <p:cNvSpPr txBox="1"/>
          <p:nvPr/>
        </p:nvSpPr>
        <p:spPr>
          <a:xfrm>
            <a:off x="514800" y="1107720"/>
            <a:ext cx="73616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大语言模型的应用大幅提升了智能代理在自然语言交互中的表现，使用户体验更加自然、智能和个性化。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文本框 664"/>
          <p:cNvSpPr txBox="1"/>
          <p:nvPr/>
        </p:nvSpPr>
        <p:spPr>
          <a:xfrm>
            <a:off x="1236240" y="1847520"/>
            <a:ext cx="960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多轮对话能力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文本框 665"/>
          <p:cNvSpPr txBox="1"/>
          <p:nvPr/>
        </p:nvSpPr>
        <p:spPr>
          <a:xfrm>
            <a:off x="1236240" y="2135880"/>
            <a:ext cx="3498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记住用户在不同轮次中的输入，在需要时引用相关信息，保证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7" name="图片 666"/>
          <p:cNvPicPr/>
          <p:nvPr/>
        </p:nvPicPr>
        <p:blipFill>
          <a:blip r:embed="rId7"/>
          <a:stretch/>
        </p:blipFill>
        <p:spPr>
          <a:xfrm>
            <a:off x="1351080" y="2726280"/>
            <a:ext cx="8820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8" name="文本框 667"/>
          <p:cNvSpPr txBox="1"/>
          <p:nvPr/>
        </p:nvSpPr>
        <p:spPr>
          <a:xfrm>
            <a:off x="1236240" y="2329200"/>
            <a:ext cx="907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对话的连贯性。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文本框 668"/>
          <p:cNvSpPr txBox="1"/>
          <p:nvPr/>
        </p:nvSpPr>
        <p:spPr>
          <a:xfrm>
            <a:off x="1501560" y="271836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0" name="文本框 669"/>
          <p:cNvSpPr txBox="1"/>
          <p:nvPr/>
        </p:nvSpPr>
        <p:spPr>
          <a:xfrm>
            <a:off x="1564560" y="2714400"/>
            <a:ext cx="34812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案例：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文本框 670"/>
          <p:cNvSpPr txBox="1"/>
          <p:nvPr/>
        </p:nvSpPr>
        <p:spPr>
          <a:xfrm>
            <a:off x="1875240" y="271836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文本框 671"/>
          <p:cNvSpPr txBox="1"/>
          <p:nvPr/>
        </p:nvSpPr>
        <p:spPr>
          <a:xfrm>
            <a:off x="1910880" y="2714400"/>
            <a:ext cx="28202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金融助理能够根据之前的对话，为用户生成完整的市场分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3" name="任意多边形: 形状 672"/>
          <p:cNvSpPr/>
          <p:nvPr/>
        </p:nvSpPr>
        <p:spPr>
          <a:xfrm>
            <a:off x="5275800" y="1640520"/>
            <a:ext cx="4503960" cy="1673280"/>
          </a:xfrm>
          <a:custGeom>
            <a:avLst/>
            <a:gdLst/>
            <a:ahLst/>
            <a:cxnLst/>
            <a:rect l="0" t="0" r="r" b="b"/>
            <a:pathLst>
              <a:path w="12511" h="4648">
                <a:moveTo>
                  <a:pt x="20" y="165"/>
                </a:moveTo>
                <a:cubicBezTo>
                  <a:pt x="34" y="133"/>
                  <a:pt x="53" y="104"/>
                  <a:pt x="78" y="78"/>
                </a:cubicBezTo>
                <a:cubicBezTo>
                  <a:pt x="103" y="53"/>
                  <a:pt x="132" y="34"/>
                  <a:pt x="165" y="20"/>
                </a:cubicBezTo>
                <a:cubicBezTo>
                  <a:pt x="198" y="7"/>
                  <a:pt x="232" y="0"/>
                  <a:pt x="268" y="0"/>
                </a:cubicBezTo>
                <a:lnTo>
                  <a:pt x="12243" y="0"/>
                </a:lnTo>
                <a:cubicBezTo>
                  <a:pt x="12279" y="0"/>
                  <a:pt x="12313" y="7"/>
                  <a:pt x="12346" y="20"/>
                </a:cubicBezTo>
                <a:cubicBezTo>
                  <a:pt x="12379" y="34"/>
                  <a:pt x="12408" y="53"/>
                  <a:pt x="12433" y="78"/>
                </a:cubicBezTo>
                <a:cubicBezTo>
                  <a:pt x="12458" y="104"/>
                  <a:pt x="12477" y="133"/>
                  <a:pt x="12491" y="165"/>
                </a:cubicBezTo>
                <a:cubicBezTo>
                  <a:pt x="12505" y="198"/>
                  <a:pt x="12511" y="232"/>
                  <a:pt x="12511" y="268"/>
                </a:cubicBezTo>
                <a:lnTo>
                  <a:pt x="12511" y="4380"/>
                </a:lnTo>
                <a:cubicBezTo>
                  <a:pt x="12511" y="4415"/>
                  <a:pt x="12505" y="4449"/>
                  <a:pt x="12491" y="4482"/>
                </a:cubicBezTo>
                <a:cubicBezTo>
                  <a:pt x="12477" y="4515"/>
                  <a:pt x="12458" y="4544"/>
                  <a:pt x="12433" y="4569"/>
                </a:cubicBezTo>
                <a:cubicBezTo>
                  <a:pt x="12408" y="4594"/>
                  <a:pt x="12379" y="4614"/>
                  <a:pt x="12346" y="4627"/>
                </a:cubicBezTo>
                <a:cubicBezTo>
                  <a:pt x="12313" y="4641"/>
                  <a:pt x="12279" y="4648"/>
                  <a:pt x="12243" y="4648"/>
                </a:cubicBezTo>
                <a:lnTo>
                  <a:pt x="268" y="4648"/>
                </a:lnTo>
                <a:cubicBezTo>
                  <a:pt x="232" y="4648"/>
                  <a:pt x="198" y="4641"/>
                  <a:pt x="165" y="4627"/>
                </a:cubicBezTo>
                <a:cubicBezTo>
                  <a:pt x="132" y="4614"/>
                  <a:pt x="103" y="4594"/>
                  <a:pt x="78" y="4569"/>
                </a:cubicBezTo>
                <a:cubicBezTo>
                  <a:pt x="53" y="4544"/>
                  <a:pt x="34" y="4515"/>
                  <a:pt x="20" y="4482"/>
                </a:cubicBezTo>
                <a:cubicBezTo>
                  <a:pt x="7" y="4449"/>
                  <a:pt x="0" y="4415"/>
                  <a:pt x="0" y="4380"/>
                </a:cubicBezTo>
                <a:lnTo>
                  <a:pt x="0" y="268"/>
                </a:lnTo>
                <a:cubicBezTo>
                  <a:pt x="0" y="232"/>
                  <a:pt x="7" y="198"/>
                  <a:pt x="20" y="1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4" name="任意多边形: 形状 673"/>
          <p:cNvSpPr/>
          <p:nvPr/>
        </p:nvSpPr>
        <p:spPr>
          <a:xfrm>
            <a:off x="5275800" y="1640520"/>
            <a:ext cx="96840" cy="1673280"/>
          </a:xfrm>
          <a:custGeom>
            <a:avLst/>
            <a:gdLst/>
            <a:ahLst/>
            <a:cxnLst/>
            <a:rect l="0" t="0" r="r" b="b"/>
            <a:pathLst>
              <a:path w="269" h="4648">
                <a:moveTo>
                  <a:pt x="89" y="268"/>
                </a:moveTo>
                <a:lnTo>
                  <a:pt x="89" y="4380"/>
                </a:lnTo>
                <a:cubicBezTo>
                  <a:pt x="89" y="4415"/>
                  <a:pt x="94" y="4449"/>
                  <a:pt x="103" y="4482"/>
                </a:cubicBezTo>
                <a:cubicBezTo>
                  <a:pt x="112" y="4515"/>
                  <a:pt x="125" y="4544"/>
                  <a:pt x="141" y="4569"/>
                </a:cubicBezTo>
                <a:cubicBezTo>
                  <a:pt x="158" y="4594"/>
                  <a:pt x="178" y="4614"/>
                  <a:pt x="199" y="4627"/>
                </a:cubicBezTo>
                <a:cubicBezTo>
                  <a:pt x="222" y="4641"/>
                  <a:pt x="245" y="4648"/>
                  <a:pt x="269" y="4648"/>
                </a:cubicBezTo>
                <a:cubicBezTo>
                  <a:pt x="233" y="4648"/>
                  <a:pt x="198" y="4641"/>
                  <a:pt x="165" y="4627"/>
                </a:cubicBezTo>
                <a:cubicBezTo>
                  <a:pt x="132" y="4614"/>
                  <a:pt x="103" y="4594"/>
                  <a:pt x="78" y="4569"/>
                </a:cubicBezTo>
                <a:cubicBezTo>
                  <a:pt x="53" y="4544"/>
                  <a:pt x="34" y="4515"/>
                  <a:pt x="20" y="4482"/>
                </a:cubicBezTo>
                <a:cubicBezTo>
                  <a:pt x="7" y="4449"/>
                  <a:pt x="0" y="4415"/>
                  <a:pt x="0" y="4380"/>
                </a:cubicBezTo>
                <a:lnTo>
                  <a:pt x="0" y="268"/>
                </a:lnTo>
                <a:cubicBezTo>
                  <a:pt x="0" y="232"/>
                  <a:pt x="7" y="198"/>
                  <a:pt x="20" y="165"/>
                </a:cubicBezTo>
                <a:cubicBezTo>
                  <a:pt x="34" y="133"/>
                  <a:pt x="53" y="104"/>
                  <a:pt x="78" y="78"/>
                </a:cubicBezTo>
                <a:cubicBezTo>
                  <a:pt x="103" y="53"/>
                  <a:pt x="132" y="34"/>
                  <a:pt x="165" y="20"/>
                </a:cubicBezTo>
                <a:cubicBezTo>
                  <a:pt x="198" y="7"/>
                  <a:pt x="233" y="0"/>
                  <a:pt x="269" y="0"/>
                </a:cubicBezTo>
                <a:cubicBezTo>
                  <a:pt x="245" y="0"/>
                  <a:pt x="222" y="7"/>
                  <a:pt x="199" y="20"/>
                </a:cubicBezTo>
                <a:cubicBezTo>
                  <a:pt x="178" y="34"/>
                  <a:pt x="158" y="53"/>
                  <a:pt x="141" y="78"/>
                </a:cubicBezTo>
                <a:cubicBezTo>
                  <a:pt x="125" y="104"/>
                  <a:pt x="112" y="133"/>
                  <a:pt x="103" y="165"/>
                </a:cubicBezTo>
                <a:cubicBezTo>
                  <a:pt x="94" y="198"/>
                  <a:pt x="89" y="232"/>
                  <a:pt x="89" y="268"/>
                </a:cubicBezTo>
                <a:close/>
              </a:path>
            </a:pathLst>
          </a:custGeom>
          <a:solidFill>
            <a:srgbClr val="38B2AC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5" name="任意多边形: 形状 674"/>
          <p:cNvSpPr/>
          <p:nvPr/>
        </p:nvSpPr>
        <p:spPr>
          <a:xfrm>
            <a:off x="5500800" y="1833480"/>
            <a:ext cx="322200" cy="483120"/>
          </a:xfrm>
          <a:custGeom>
            <a:avLst/>
            <a:gdLst/>
            <a:ahLst/>
            <a:cxnLst/>
            <a:rect l="0" t="0" r="r" b="b"/>
            <a:pathLst>
              <a:path w="895" h="1342">
                <a:moveTo>
                  <a:pt x="0" y="670"/>
                </a:moveTo>
                <a:cubicBezTo>
                  <a:pt x="0" y="648"/>
                  <a:pt x="1" y="626"/>
                  <a:pt x="2" y="605"/>
                </a:cubicBezTo>
                <a:cubicBezTo>
                  <a:pt x="4" y="583"/>
                  <a:pt x="6" y="561"/>
                  <a:pt x="9" y="540"/>
                </a:cubicBezTo>
                <a:cubicBezTo>
                  <a:pt x="12" y="518"/>
                  <a:pt x="15" y="497"/>
                  <a:pt x="19" y="476"/>
                </a:cubicBezTo>
                <a:cubicBezTo>
                  <a:pt x="24" y="455"/>
                  <a:pt x="29" y="434"/>
                  <a:pt x="34" y="414"/>
                </a:cubicBezTo>
                <a:cubicBezTo>
                  <a:pt x="40" y="394"/>
                  <a:pt x="46" y="374"/>
                  <a:pt x="53" y="354"/>
                </a:cubicBezTo>
                <a:cubicBezTo>
                  <a:pt x="60" y="335"/>
                  <a:pt x="67" y="316"/>
                  <a:pt x="75" y="298"/>
                </a:cubicBezTo>
                <a:cubicBezTo>
                  <a:pt x="83" y="280"/>
                  <a:pt x="92" y="262"/>
                  <a:pt x="101" y="245"/>
                </a:cubicBezTo>
                <a:cubicBezTo>
                  <a:pt x="110" y="228"/>
                  <a:pt x="120" y="212"/>
                  <a:pt x="130" y="196"/>
                </a:cubicBezTo>
                <a:cubicBezTo>
                  <a:pt x="140" y="181"/>
                  <a:pt x="151" y="166"/>
                  <a:pt x="162" y="152"/>
                </a:cubicBezTo>
                <a:cubicBezTo>
                  <a:pt x="174" y="138"/>
                  <a:pt x="185" y="125"/>
                  <a:pt x="197" y="113"/>
                </a:cubicBezTo>
                <a:cubicBezTo>
                  <a:pt x="209" y="101"/>
                  <a:pt x="222" y="90"/>
                  <a:pt x="235" y="79"/>
                </a:cubicBezTo>
                <a:cubicBezTo>
                  <a:pt x="247" y="69"/>
                  <a:pt x="261" y="60"/>
                  <a:pt x="274" y="51"/>
                </a:cubicBezTo>
                <a:cubicBezTo>
                  <a:pt x="287" y="43"/>
                  <a:pt x="301" y="35"/>
                  <a:pt x="315" y="29"/>
                </a:cubicBezTo>
                <a:cubicBezTo>
                  <a:pt x="329" y="23"/>
                  <a:pt x="343" y="17"/>
                  <a:pt x="358" y="13"/>
                </a:cubicBezTo>
                <a:cubicBezTo>
                  <a:pt x="372" y="9"/>
                  <a:pt x="387" y="5"/>
                  <a:pt x="401" y="3"/>
                </a:cubicBezTo>
                <a:cubicBezTo>
                  <a:pt x="416" y="1"/>
                  <a:pt x="430" y="0"/>
                  <a:pt x="445" y="0"/>
                </a:cubicBezTo>
                <a:lnTo>
                  <a:pt x="452" y="0"/>
                </a:lnTo>
                <a:cubicBezTo>
                  <a:pt x="466" y="0"/>
                  <a:pt x="481" y="1"/>
                  <a:pt x="495" y="3"/>
                </a:cubicBezTo>
                <a:cubicBezTo>
                  <a:pt x="510" y="5"/>
                  <a:pt x="524" y="9"/>
                  <a:pt x="538" y="13"/>
                </a:cubicBezTo>
                <a:cubicBezTo>
                  <a:pt x="552" y="17"/>
                  <a:pt x="566" y="23"/>
                  <a:pt x="580" y="29"/>
                </a:cubicBezTo>
                <a:cubicBezTo>
                  <a:pt x="594" y="35"/>
                  <a:pt x="608" y="43"/>
                  <a:pt x="621" y="51"/>
                </a:cubicBezTo>
                <a:cubicBezTo>
                  <a:pt x="635" y="60"/>
                  <a:pt x="648" y="69"/>
                  <a:pt x="661" y="79"/>
                </a:cubicBezTo>
                <a:cubicBezTo>
                  <a:pt x="673" y="90"/>
                  <a:pt x="686" y="101"/>
                  <a:pt x="698" y="113"/>
                </a:cubicBezTo>
                <a:cubicBezTo>
                  <a:pt x="710" y="125"/>
                  <a:pt x="722" y="138"/>
                  <a:pt x="733" y="152"/>
                </a:cubicBezTo>
                <a:cubicBezTo>
                  <a:pt x="744" y="166"/>
                  <a:pt x="755" y="181"/>
                  <a:pt x="765" y="196"/>
                </a:cubicBezTo>
                <a:cubicBezTo>
                  <a:pt x="775" y="212"/>
                  <a:pt x="785" y="228"/>
                  <a:pt x="794" y="245"/>
                </a:cubicBezTo>
                <a:cubicBezTo>
                  <a:pt x="804" y="262"/>
                  <a:pt x="812" y="280"/>
                  <a:pt x="820" y="298"/>
                </a:cubicBezTo>
                <a:cubicBezTo>
                  <a:pt x="828" y="316"/>
                  <a:pt x="836" y="335"/>
                  <a:pt x="843" y="354"/>
                </a:cubicBezTo>
                <a:cubicBezTo>
                  <a:pt x="849" y="374"/>
                  <a:pt x="856" y="394"/>
                  <a:pt x="861" y="414"/>
                </a:cubicBezTo>
                <a:cubicBezTo>
                  <a:pt x="867" y="434"/>
                  <a:pt x="872" y="455"/>
                  <a:pt x="876" y="476"/>
                </a:cubicBezTo>
                <a:cubicBezTo>
                  <a:pt x="880" y="497"/>
                  <a:pt x="884" y="518"/>
                  <a:pt x="886" y="540"/>
                </a:cubicBezTo>
                <a:cubicBezTo>
                  <a:pt x="889" y="561"/>
                  <a:pt x="891" y="583"/>
                  <a:pt x="893" y="605"/>
                </a:cubicBezTo>
                <a:cubicBezTo>
                  <a:pt x="894" y="626"/>
                  <a:pt x="895" y="648"/>
                  <a:pt x="895" y="670"/>
                </a:cubicBezTo>
                <a:cubicBezTo>
                  <a:pt x="895" y="692"/>
                  <a:pt x="894" y="714"/>
                  <a:pt x="893" y="736"/>
                </a:cubicBezTo>
                <a:cubicBezTo>
                  <a:pt x="891" y="758"/>
                  <a:pt x="889" y="780"/>
                  <a:pt x="886" y="801"/>
                </a:cubicBezTo>
                <a:cubicBezTo>
                  <a:pt x="884" y="823"/>
                  <a:pt x="880" y="844"/>
                  <a:pt x="876" y="865"/>
                </a:cubicBezTo>
                <a:cubicBezTo>
                  <a:pt x="872" y="886"/>
                  <a:pt x="867" y="907"/>
                  <a:pt x="861" y="927"/>
                </a:cubicBezTo>
                <a:cubicBezTo>
                  <a:pt x="856" y="948"/>
                  <a:pt x="849" y="968"/>
                  <a:pt x="843" y="987"/>
                </a:cubicBezTo>
                <a:cubicBezTo>
                  <a:pt x="836" y="1007"/>
                  <a:pt x="828" y="1025"/>
                  <a:pt x="820" y="1044"/>
                </a:cubicBezTo>
                <a:cubicBezTo>
                  <a:pt x="812" y="1062"/>
                  <a:pt x="804" y="1080"/>
                  <a:pt x="794" y="1096"/>
                </a:cubicBezTo>
                <a:cubicBezTo>
                  <a:pt x="785" y="1113"/>
                  <a:pt x="775" y="1130"/>
                  <a:pt x="765" y="1145"/>
                </a:cubicBezTo>
                <a:cubicBezTo>
                  <a:pt x="755" y="1161"/>
                  <a:pt x="744" y="1175"/>
                  <a:pt x="733" y="1189"/>
                </a:cubicBezTo>
                <a:cubicBezTo>
                  <a:pt x="722" y="1203"/>
                  <a:pt x="710" y="1216"/>
                  <a:pt x="698" y="1229"/>
                </a:cubicBezTo>
                <a:cubicBezTo>
                  <a:pt x="686" y="1241"/>
                  <a:pt x="673" y="1252"/>
                  <a:pt x="661" y="1262"/>
                </a:cubicBezTo>
                <a:cubicBezTo>
                  <a:pt x="648" y="1273"/>
                  <a:pt x="635" y="1282"/>
                  <a:pt x="621" y="1291"/>
                </a:cubicBezTo>
                <a:cubicBezTo>
                  <a:pt x="608" y="1299"/>
                  <a:pt x="594" y="1306"/>
                  <a:pt x="580" y="1313"/>
                </a:cubicBezTo>
                <a:cubicBezTo>
                  <a:pt x="566" y="1319"/>
                  <a:pt x="552" y="1324"/>
                  <a:pt x="538" y="1329"/>
                </a:cubicBezTo>
                <a:cubicBezTo>
                  <a:pt x="524" y="1333"/>
                  <a:pt x="510" y="1336"/>
                  <a:pt x="495" y="1338"/>
                </a:cubicBezTo>
                <a:cubicBezTo>
                  <a:pt x="481" y="1340"/>
                  <a:pt x="466" y="1342"/>
                  <a:pt x="452" y="1342"/>
                </a:cubicBezTo>
                <a:lnTo>
                  <a:pt x="445" y="1342"/>
                </a:lnTo>
                <a:cubicBezTo>
                  <a:pt x="430" y="1342"/>
                  <a:pt x="416" y="1340"/>
                  <a:pt x="401" y="1338"/>
                </a:cubicBezTo>
                <a:cubicBezTo>
                  <a:pt x="387" y="1336"/>
                  <a:pt x="372" y="1333"/>
                  <a:pt x="358" y="1329"/>
                </a:cubicBezTo>
                <a:cubicBezTo>
                  <a:pt x="343" y="1324"/>
                  <a:pt x="329" y="1319"/>
                  <a:pt x="315" y="1313"/>
                </a:cubicBezTo>
                <a:cubicBezTo>
                  <a:pt x="301" y="1306"/>
                  <a:pt x="287" y="1299"/>
                  <a:pt x="274" y="1291"/>
                </a:cubicBezTo>
                <a:cubicBezTo>
                  <a:pt x="261" y="1282"/>
                  <a:pt x="247" y="1273"/>
                  <a:pt x="235" y="1262"/>
                </a:cubicBezTo>
                <a:cubicBezTo>
                  <a:pt x="222" y="1252"/>
                  <a:pt x="209" y="1241"/>
                  <a:pt x="197" y="1229"/>
                </a:cubicBezTo>
                <a:cubicBezTo>
                  <a:pt x="185" y="1216"/>
                  <a:pt x="174" y="1203"/>
                  <a:pt x="162" y="1189"/>
                </a:cubicBezTo>
                <a:cubicBezTo>
                  <a:pt x="151" y="1175"/>
                  <a:pt x="140" y="1161"/>
                  <a:pt x="130" y="1145"/>
                </a:cubicBezTo>
                <a:cubicBezTo>
                  <a:pt x="120" y="1130"/>
                  <a:pt x="110" y="1113"/>
                  <a:pt x="101" y="1096"/>
                </a:cubicBezTo>
                <a:cubicBezTo>
                  <a:pt x="92" y="1080"/>
                  <a:pt x="83" y="1062"/>
                  <a:pt x="75" y="1044"/>
                </a:cubicBezTo>
                <a:cubicBezTo>
                  <a:pt x="67" y="1025"/>
                  <a:pt x="60" y="1007"/>
                  <a:pt x="53" y="987"/>
                </a:cubicBezTo>
                <a:cubicBezTo>
                  <a:pt x="46" y="968"/>
                  <a:pt x="40" y="948"/>
                  <a:pt x="34" y="927"/>
                </a:cubicBezTo>
                <a:cubicBezTo>
                  <a:pt x="29" y="907"/>
                  <a:pt x="24" y="886"/>
                  <a:pt x="19" y="865"/>
                </a:cubicBezTo>
                <a:cubicBezTo>
                  <a:pt x="15" y="844"/>
                  <a:pt x="12" y="823"/>
                  <a:pt x="9" y="801"/>
                </a:cubicBezTo>
                <a:cubicBezTo>
                  <a:pt x="6" y="780"/>
                  <a:pt x="4" y="758"/>
                  <a:pt x="2" y="736"/>
                </a:cubicBezTo>
                <a:cubicBezTo>
                  <a:pt x="1" y="714"/>
                  <a:pt x="0" y="692"/>
                  <a:pt x="0" y="670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6" name="图片 675"/>
          <p:cNvPicPr/>
          <p:nvPr/>
        </p:nvPicPr>
        <p:blipFill>
          <a:blip r:embed="rId8"/>
          <a:stretch/>
        </p:blipFill>
        <p:spPr>
          <a:xfrm>
            <a:off x="5525280" y="1954440"/>
            <a:ext cx="2732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7" name="任意多边形: 形状 676"/>
          <p:cNvSpPr/>
          <p:nvPr/>
        </p:nvSpPr>
        <p:spPr>
          <a:xfrm>
            <a:off x="5959440" y="2605680"/>
            <a:ext cx="3627360" cy="515160"/>
          </a:xfrm>
          <a:custGeom>
            <a:avLst/>
            <a:gdLst/>
            <a:ahLst/>
            <a:cxnLst/>
            <a:rect l="0" t="0" r="r" b="b"/>
            <a:pathLst>
              <a:path w="10076" h="1431">
                <a:moveTo>
                  <a:pt x="0" y="1252"/>
                </a:moveTo>
                <a:lnTo>
                  <a:pt x="0" y="179"/>
                </a:lnTo>
                <a:cubicBezTo>
                  <a:pt x="0" y="167"/>
                  <a:pt x="1" y="155"/>
                  <a:pt x="3" y="144"/>
                </a:cubicBezTo>
                <a:cubicBezTo>
                  <a:pt x="5" y="132"/>
                  <a:pt x="8" y="121"/>
                  <a:pt x="12" y="110"/>
                </a:cubicBezTo>
                <a:cubicBezTo>
                  <a:pt x="16" y="99"/>
                  <a:pt x="20" y="89"/>
                  <a:pt x="26" y="79"/>
                </a:cubicBezTo>
                <a:cubicBezTo>
                  <a:pt x="32" y="69"/>
                  <a:pt x="38" y="60"/>
                  <a:pt x="46" y="52"/>
                </a:cubicBezTo>
                <a:cubicBezTo>
                  <a:pt x="53" y="44"/>
                  <a:pt x="61" y="36"/>
                  <a:pt x="69" y="30"/>
                </a:cubicBezTo>
                <a:cubicBezTo>
                  <a:pt x="78" y="23"/>
                  <a:pt x="87" y="18"/>
                  <a:pt x="96" y="13"/>
                </a:cubicBezTo>
                <a:cubicBezTo>
                  <a:pt x="106" y="9"/>
                  <a:pt x="116" y="6"/>
                  <a:pt x="126" y="3"/>
                </a:cubicBezTo>
                <a:cubicBezTo>
                  <a:pt x="136" y="1"/>
                  <a:pt x="146" y="0"/>
                  <a:pt x="156" y="0"/>
                </a:cubicBezTo>
                <a:lnTo>
                  <a:pt x="9898" y="0"/>
                </a:lnTo>
                <a:cubicBezTo>
                  <a:pt x="9909" y="0"/>
                  <a:pt x="9921" y="1"/>
                  <a:pt x="9932" y="3"/>
                </a:cubicBezTo>
                <a:cubicBezTo>
                  <a:pt x="9944" y="6"/>
                  <a:pt x="9955" y="9"/>
                  <a:pt x="9966" y="13"/>
                </a:cubicBezTo>
                <a:cubicBezTo>
                  <a:pt x="9977" y="18"/>
                  <a:pt x="9987" y="23"/>
                  <a:pt x="9997" y="30"/>
                </a:cubicBezTo>
                <a:cubicBezTo>
                  <a:pt x="10007" y="36"/>
                  <a:pt x="10016" y="44"/>
                  <a:pt x="10024" y="52"/>
                </a:cubicBezTo>
                <a:cubicBezTo>
                  <a:pt x="10032" y="60"/>
                  <a:pt x="10040" y="69"/>
                  <a:pt x="10046" y="79"/>
                </a:cubicBezTo>
                <a:cubicBezTo>
                  <a:pt x="10053" y="89"/>
                  <a:pt x="10058" y="99"/>
                  <a:pt x="10063" y="110"/>
                </a:cubicBezTo>
                <a:cubicBezTo>
                  <a:pt x="10067" y="121"/>
                  <a:pt x="10071" y="132"/>
                  <a:pt x="10073" y="144"/>
                </a:cubicBezTo>
                <a:cubicBezTo>
                  <a:pt x="10075" y="155"/>
                  <a:pt x="10076" y="167"/>
                  <a:pt x="10076" y="179"/>
                </a:cubicBezTo>
                <a:lnTo>
                  <a:pt x="10076" y="1252"/>
                </a:lnTo>
                <a:cubicBezTo>
                  <a:pt x="10076" y="1264"/>
                  <a:pt x="10075" y="1275"/>
                  <a:pt x="10073" y="1287"/>
                </a:cubicBezTo>
                <a:cubicBezTo>
                  <a:pt x="10071" y="1298"/>
                  <a:pt x="10067" y="1309"/>
                  <a:pt x="10063" y="1320"/>
                </a:cubicBezTo>
                <a:cubicBezTo>
                  <a:pt x="10058" y="1331"/>
                  <a:pt x="10053" y="1341"/>
                  <a:pt x="10046" y="1351"/>
                </a:cubicBezTo>
                <a:cubicBezTo>
                  <a:pt x="10040" y="1361"/>
                  <a:pt x="10032" y="1370"/>
                  <a:pt x="10024" y="1378"/>
                </a:cubicBezTo>
                <a:cubicBezTo>
                  <a:pt x="10016" y="1387"/>
                  <a:pt x="10007" y="1394"/>
                  <a:pt x="9997" y="1400"/>
                </a:cubicBezTo>
                <a:cubicBezTo>
                  <a:pt x="9987" y="1407"/>
                  <a:pt x="9977" y="1412"/>
                  <a:pt x="9966" y="1417"/>
                </a:cubicBezTo>
                <a:cubicBezTo>
                  <a:pt x="9955" y="1421"/>
                  <a:pt x="9944" y="1425"/>
                  <a:pt x="9932" y="1427"/>
                </a:cubicBezTo>
                <a:cubicBezTo>
                  <a:pt x="9921" y="1429"/>
                  <a:pt x="9909" y="1431"/>
                  <a:pt x="9898" y="1431"/>
                </a:cubicBezTo>
                <a:lnTo>
                  <a:pt x="156" y="1431"/>
                </a:lnTo>
                <a:cubicBezTo>
                  <a:pt x="146" y="1431"/>
                  <a:pt x="136" y="1429"/>
                  <a:pt x="126" y="1427"/>
                </a:cubicBezTo>
                <a:cubicBezTo>
                  <a:pt x="116" y="1425"/>
                  <a:pt x="106" y="1421"/>
                  <a:pt x="96" y="1417"/>
                </a:cubicBezTo>
                <a:cubicBezTo>
                  <a:pt x="87" y="1412"/>
                  <a:pt x="78" y="1407"/>
                  <a:pt x="69" y="1400"/>
                </a:cubicBezTo>
                <a:cubicBezTo>
                  <a:pt x="61" y="1394"/>
                  <a:pt x="53" y="1387"/>
                  <a:pt x="46" y="1378"/>
                </a:cubicBezTo>
                <a:cubicBezTo>
                  <a:pt x="38" y="1370"/>
                  <a:pt x="32" y="1361"/>
                  <a:pt x="26" y="1351"/>
                </a:cubicBezTo>
                <a:cubicBezTo>
                  <a:pt x="20" y="1341"/>
                  <a:pt x="16" y="1331"/>
                  <a:pt x="12" y="1320"/>
                </a:cubicBezTo>
                <a:cubicBezTo>
                  <a:pt x="8" y="1309"/>
                  <a:pt x="5" y="1298"/>
                  <a:pt x="3" y="1287"/>
                </a:cubicBezTo>
                <a:cubicBezTo>
                  <a:pt x="1" y="1275"/>
                  <a:pt x="0" y="1264"/>
                  <a:pt x="0" y="1252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任意多边形: 形状 677"/>
          <p:cNvSpPr/>
          <p:nvPr/>
        </p:nvSpPr>
        <p:spPr>
          <a:xfrm>
            <a:off x="5951160" y="2605680"/>
            <a:ext cx="64800" cy="515160"/>
          </a:xfrm>
          <a:custGeom>
            <a:avLst/>
            <a:gdLst/>
            <a:ahLst/>
            <a:cxnLst/>
            <a:rect l="0" t="0" r="r" b="b"/>
            <a:pathLst>
              <a:path w="180" h="1431">
                <a:moveTo>
                  <a:pt x="0" y="0"/>
                </a:moveTo>
                <a:lnTo>
                  <a:pt x="180" y="0"/>
                </a:lnTo>
                <a:lnTo>
                  <a:pt x="180" y="1431"/>
                </a:lnTo>
                <a:lnTo>
                  <a:pt x="0" y="1431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9" name="文本框 678"/>
          <p:cNvSpPr txBox="1"/>
          <p:nvPr/>
        </p:nvSpPr>
        <p:spPr>
          <a:xfrm>
            <a:off x="1348920" y="2875320"/>
            <a:ext cx="11286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析和针对性投资建议。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0" name="文本框 679"/>
          <p:cNvSpPr txBox="1"/>
          <p:nvPr/>
        </p:nvSpPr>
        <p:spPr>
          <a:xfrm>
            <a:off x="5949000" y="1847520"/>
            <a:ext cx="960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情感分析能力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1" name="文本框 680"/>
          <p:cNvSpPr txBox="1"/>
          <p:nvPr/>
        </p:nvSpPr>
        <p:spPr>
          <a:xfrm>
            <a:off x="5949000" y="2135880"/>
            <a:ext cx="36277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分析用户输入的语气和情绪，调整回应的语调与内容，提高用户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2" name="图片 681"/>
          <p:cNvPicPr/>
          <p:nvPr/>
        </p:nvPicPr>
        <p:blipFill>
          <a:blip r:embed="rId7"/>
          <a:stretch/>
        </p:blipFill>
        <p:spPr>
          <a:xfrm>
            <a:off x="6064200" y="2726280"/>
            <a:ext cx="8820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3" name="文本框 682"/>
          <p:cNvSpPr txBox="1"/>
          <p:nvPr/>
        </p:nvSpPr>
        <p:spPr>
          <a:xfrm>
            <a:off x="5949000" y="232920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满意度。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4" name="文本框 683"/>
          <p:cNvSpPr txBox="1"/>
          <p:nvPr/>
        </p:nvSpPr>
        <p:spPr>
          <a:xfrm>
            <a:off x="6214320" y="271836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文本框 684"/>
          <p:cNvSpPr txBox="1"/>
          <p:nvPr/>
        </p:nvSpPr>
        <p:spPr>
          <a:xfrm>
            <a:off x="6277320" y="2714400"/>
            <a:ext cx="34812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案例：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文本框 685"/>
          <p:cNvSpPr txBox="1"/>
          <p:nvPr/>
        </p:nvSpPr>
        <p:spPr>
          <a:xfrm>
            <a:off x="6588000" y="271836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7" name="文本框 686"/>
          <p:cNvSpPr txBox="1"/>
          <p:nvPr/>
        </p:nvSpPr>
        <p:spPr>
          <a:xfrm>
            <a:off x="6623640" y="2714400"/>
            <a:ext cx="28202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客户投诉处理中，检测到用户情绪激动时，智能代理会自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8" name="任意多边形: 形状 687"/>
          <p:cNvSpPr/>
          <p:nvPr/>
        </p:nvSpPr>
        <p:spPr>
          <a:xfrm>
            <a:off x="514440" y="3570840"/>
            <a:ext cx="4504320" cy="1672920"/>
          </a:xfrm>
          <a:custGeom>
            <a:avLst/>
            <a:gdLst/>
            <a:ahLst/>
            <a:cxnLst/>
            <a:rect l="0" t="0" r="r" b="b"/>
            <a:pathLst>
              <a:path w="12512" h="4647">
                <a:moveTo>
                  <a:pt x="21" y="165"/>
                </a:moveTo>
                <a:cubicBezTo>
                  <a:pt x="34" y="132"/>
                  <a:pt x="54" y="103"/>
                  <a:pt x="79" y="78"/>
                </a:cubicBezTo>
                <a:cubicBezTo>
                  <a:pt x="104" y="53"/>
                  <a:pt x="133" y="34"/>
                  <a:pt x="166" y="20"/>
                </a:cubicBezTo>
                <a:cubicBezTo>
                  <a:pt x="199" y="6"/>
                  <a:pt x="233" y="0"/>
                  <a:pt x="268" y="0"/>
                </a:cubicBezTo>
                <a:lnTo>
                  <a:pt x="12244" y="0"/>
                </a:lnTo>
                <a:cubicBezTo>
                  <a:pt x="12279" y="0"/>
                  <a:pt x="12314" y="6"/>
                  <a:pt x="12346" y="20"/>
                </a:cubicBezTo>
                <a:cubicBezTo>
                  <a:pt x="12379" y="34"/>
                  <a:pt x="12408" y="53"/>
                  <a:pt x="12433" y="78"/>
                </a:cubicBezTo>
                <a:cubicBezTo>
                  <a:pt x="12459" y="103"/>
                  <a:pt x="12478" y="132"/>
                  <a:pt x="12491" y="165"/>
                </a:cubicBezTo>
                <a:cubicBezTo>
                  <a:pt x="12505" y="198"/>
                  <a:pt x="12512" y="232"/>
                  <a:pt x="12512" y="268"/>
                </a:cubicBezTo>
                <a:lnTo>
                  <a:pt x="12512" y="4379"/>
                </a:lnTo>
                <a:cubicBezTo>
                  <a:pt x="12512" y="4415"/>
                  <a:pt x="12505" y="4449"/>
                  <a:pt x="12491" y="4482"/>
                </a:cubicBezTo>
                <a:cubicBezTo>
                  <a:pt x="12478" y="4515"/>
                  <a:pt x="12459" y="4544"/>
                  <a:pt x="12433" y="4569"/>
                </a:cubicBezTo>
                <a:cubicBezTo>
                  <a:pt x="12408" y="4594"/>
                  <a:pt x="12379" y="4613"/>
                  <a:pt x="12346" y="4627"/>
                </a:cubicBezTo>
                <a:cubicBezTo>
                  <a:pt x="12314" y="4641"/>
                  <a:pt x="12279" y="4647"/>
                  <a:pt x="12244" y="4647"/>
                </a:cubicBezTo>
                <a:lnTo>
                  <a:pt x="268" y="4647"/>
                </a:lnTo>
                <a:cubicBezTo>
                  <a:pt x="233" y="4647"/>
                  <a:pt x="199" y="4641"/>
                  <a:pt x="166" y="4627"/>
                </a:cubicBezTo>
                <a:cubicBezTo>
                  <a:pt x="133" y="4613"/>
                  <a:pt x="104" y="4594"/>
                  <a:pt x="79" y="4569"/>
                </a:cubicBezTo>
                <a:cubicBezTo>
                  <a:pt x="54" y="4544"/>
                  <a:pt x="34" y="4515"/>
                  <a:pt x="21" y="4482"/>
                </a:cubicBezTo>
                <a:cubicBezTo>
                  <a:pt x="7" y="4449"/>
                  <a:pt x="0" y="4415"/>
                  <a:pt x="0" y="4379"/>
                </a:cubicBez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任意多边形: 形状 688"/>
          <p:cNvSpPr/>
          <p:nvPr/>
        </p:nvSpPr>
        <p:spPr>
          <a:xfrm>
            <a:off x="514440" y="3570840"/>
            <a:ext cx="96840" cy="1672920"/>
          </a:xfrm>
          <a:custGeom>
            <a:avLst/>
            <a:gdLst/>
            <a:ahLst/>
            <a:cxnLst/>
            <a:rect l="0" t="0" r="r" b="b"/>
            <a:pathLst>
              <a:path w="269" h="4647">
                <a:moveTo>
                  <a:pt x="91" y="268"/>
                </a:moveTo>
                <a:lnTo>
                  <a:pt x="91" y="4379"/>
                </a:lnTo>
                <a:cubicBezTo>
                  <a:pt x="91" y="4415"/>
                  <a:pt x="95" y="4449"/>
                  <a:pt x="104" y="4482"/>
                </a:cubicBezTo>
                <a:cubicBezTo>
                  <a:pt x="113" y="4515"/>
                  <a:pt x="126" y="4544"/>
                  <a:pt x="143" y="4569"/>
                </a:cubicBezTo>
                <a:cubicBezTo>
                  <a:pt x="160" y="4594"/>
                  <a:pt x="179" y="4613"/>
                  <a:pt x="201" y="4627"/>
                </a:cubicBezTo>
                <a:cubicBezTo>
                  <a:pt x="223" y="4641"/>
                  <a:pt x="246" y="4647"/>
                  <a:pt x="269" y="4647"/>
                </a:cubicBezTo>
                <a:cubicBezTo>
                  <a:pt x="234" y="4647"/>
                  <a:pt x="200" y="4641"/>
                  <a:pt x="167" y="4627"/>
                </a:cubicBezTo>
                <a:cubicBezTo>
                  <a:pt x="134" y="4613"/>
                  <a:pt x="105" y="4594"/>
                  <a:pt x="80" y="4569"/>
                </a:cubicBezTo>
                <a:cubicBezTo>
                  <a:pt x="55" y="4544"/>
                  <a:pt x="34" y="4515"/>
                  <a:pt x="21" y="4482"/>
                </a:cubicBezTo>
                <a:cubicBezTo>
                  <a:pt x="7" y="4449"/>
                  <a:pt x="0" y="4415"/>
                  <a:pt x="0" y="4379"/>
                </a:cubicBez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ubicBezTo>
                  <a:pt x="34" y="132"/>
                  <a:pt x="55" y="103"/>
                  <a:pt x="80" y="78"/>
                </a:cubicBezTo>
                <a:cubicBezTo>
                  <a:pt x="105" y="53"/>
                  <a:pt x="134" y="34"/>
                  <a:pt x="167" y="20"/>
                </a:cubicBezTo>
                <a:cubicBezTo>
                  <a:pt x="200" y="6"/>
                  <a:pt x="234" y="0"/>
                  <a:pt x="269" y="0"/>
                </a:cubicBezTo>
                <a:cubicBezTo>
                  <a:pt x="246" y="0"/>
                  <a:pt x="223" y="6"/>
                  <a:pt x="201" y="20"/>
                </a:cubicBezTo>
                <a:cubicBezTo>
                  <a:pt x="179" y="34"/>
                  <a:pt x="160" y="53"/>
                  <a:pt x="143" y="78"/>
                </a:cubicBezTo>
                <a:cubicBezTo>
                  <a:pt x="126" y="103"/>
                  <a:pt x="113" y="132"/>
                  <a:pt x="104" y="165"/>
                </a:cubicBezTo>
                <a:cubicBezTo>
                  <a:pt x="95" y="198"/>
                  <a:pt x="91" y="232"/>
                  <a:pt x="91" y="268"/>
                </a:cubicBezTo>
                <a:close/>
              </a:path>
            </a:pathLst>
          </a:custGeom>
          <a:solidFill>
            <a:srgbClr val="38B2AC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0" name="任意多边形: 形状 689"/>
          <p:cNvSpPr/>
          <p:nvPr/>
        </p:nvSpPr>
        <p:spPr>
          <a:xfrm>
            <a:off x="739800" y="3763800"/>
            <a:ext cx="410400" cy="482760"/>
          </a:xfrm>
          <a:custGeom>
            <a:avLst/>
            <a:gdLst/>
            <a:ahLst/>
            <a:cxnLst/>
            <a:rect l="0" t="0" r="r" b="b"/>
            <a:pathLst>
              <a:path w="1140" h="1341">
                <a:moveTo>
                  <a:pt x="0" y="673"/>
                </a:moveTo>
                <a:lnTo>
                  <a:pt x="0" y="667"/>
                </a:lnTo>
                <a:cubicBezTo>
                  <a:pt x="0" y="645"/>
                  <a:pt x="1" y="623"/>
                  <a:pt x="3" y="601"/>
                </a:cubicBezTo>
                <a:cubicBezTo>
                  <a:pt x="4" y="579"/>
                  <a:pt x="7" y="558"/>
                  <a:pt x="11" y="536"/>
                </a:cubicBezTo>
                <a:cubicBezTo>
                  <a:pt x="14" y="515"/>
                  <a:pt x="19" y="494"/>
                  <a:pt x="24" y="473"/>
                </a:cubicBezTo>
                <a:cubicBezTo>
                  <a:pt x="30" y="452"/>
                  <a:pt x="36" y="432"/>
                  <a:pt x="43" y="411"/>
                </a:cubicBezTo>
                <a:cubicBezTo>
                  <a:pt x="50" y="391"/>
                  <a:pt x="58" y="371"/>
                  <a:pt x="67" y="352"/>
                </a:cubicBezTo>
                <a:cubicBezTo>
                  <a:pt x="76" y="333"/>
                  <a:pt x="85" y="314"/>
                  <a:pt x="96" y="296"/>
                </a:cubicBezTo>
                <a:cubicBezTo>
                  <a:pt x="106" y="278"/>
                  <a:pt x="117" y="260"/>
                  <a:pt x="129" y="244"/>
                </a:cubicBezTo>
                <a:cubicBezTo>
                  <a:pt x="141" y="227"/>
                  <a:pt x="153" y="211"/>
                  <a:pt x="167" y="195"/>
                </a:cubicBezTo>
                <a:cubicBezTo>
                  <a:pt x="180" y="180"/>
                  <a:pt x="194" y="165"/>
                  <a:pt x="208" y="151"/>
                </a:cubicBezTo>
                <a:cubicBezTo>
                  <a:pt x="223" y="137"/>
                  <a:pt x="237" y="124"/>
                  <a:pt x="253" y="112"/>
                </a:cubicBezTo>
                <a:cubicBezTo>
                  <a:pt x="269" y="100"/>
                  <a:pt x="284" y="89"/>
                  <a:pt x="301" y="79"/>
                </a:cubicBezTo>
                <a:cubicBezTo>
                  <a:pt x="317" y="68"/>
                  <a:pt x="334" y="59"/>
                  <a:pt x="351" y="51"/>
                </a:cubicBezTo>
                <a:cubicBezTo>
                  <a:pt x="369" y="42"/>
                  <a:pt x="386" y="35"/>
                  <a:pt x="404" y="29"/>
                </a:cubicBezTo>
                <a:cubicBezTo>
                  <a:pt x="422" y="22"/>
                  <a:pt x="440" y="17"/>
                  <a:pt x="458" y="13"/>
                </a:cubicBezTo>
                <a:cubicBezTo>
                  <a:pt x="477" y="8"/>
                  <a:pt x="495" y="5"/>
                  <a:pt x="514" y="3"/>
                </a:cubicBezTo>
                <a:cubicBezTo>
                  <a:pt x="532" y="1"/>
                  <a:pt x="551" y="0"/>
                  <a:pt x="569" y="0"/>
                </a:cubicBezTo>
                <a:cubicBezTo>
                  <a:pt x="588" y="0"/>
                  <a:pt x="607" y="1"/>
                  <a:pt x="625" y="3"/>
                </a:cubicBezTo>
                <a:cubicBezTo>
                  <a:pt x="644" y="5"/>
                  <a:pt x="662" y="8"/>
                  <a:pt x="681" y="13"/>
                </a:cubicBezTo>
                <a:cubicBezTo>
                  <a:pt x="699" y="17"/>
                  <a:pt x="717" y="22"/>
                  <a:pt x="735" y="29"/>
                </a:cubicBezTo>
                <a:cubicBezTo>
                  <a:pt x="753" y="35"/>
                  <a:pt x="770" y="42"/>
                  <a:pt x="788" y="51"/>
                </a:cubicBezTo>
                <a:cubicBezTo>
                  <a:pt x="806" y="59"/>
                  <a:pt x="823" y="68"/>
                  <a:pt x="839" y="79"/>
                </a:cubicBezTo>
                <a:cubicBezTo>
                  <a:pt x="855" y="89"/>
                  <a:pt x="871" y="100"/>
                  <a:pt x="887" y="112"/>
                </a:cubicBezTo>
                <a:cubicBezTo>
                  <a:pt x="903" y="124"/>
                  <a:pt x="917" y="137"/>
                  <a:pt x="932" y="151"/>
                </a:cubicBezTo>
                <a:cubicBezTo>
                  <a:pt x="946" y="165"/>
                  <a:pt x="960" y="180"/>
                  <a:pt x="973" y="195"/>
                </a:cubicBezTo>
                <a:cubicBezTo>
                  <a:pt x="987" y="211"/>
                  <a:pt x="999" y="227"/>
                  <a:pt x="1011" y="244"/>
                </a:cubicBezTo>
                <a:cubicBezTo>
                  <a:pt x="1023" y="260"/>
                  <a:pt x="1034" y="278"/>
                  <a:pt x="1044" y="296"/>
                </a:cubicBezTo>
                <a:cubicBezTo>
                  <a:pt x="1055" y="314"/>
                  <a:pt x="1064" y="333"/>
                  <a:pt x="1073" y="352"/>
                </a:cubicBezTo>
                <a:cubicBezTo>
                  <a:pt x="1082" y="371"/>
                  <a:pt x="1090" y="391"/>
                  <a:pt x="1097" y="411"/>
                </a:cubicBezTo>
                <a:cubicBezTo>
                  <a:pt x="1104" y="432"/>
                  <a:pt x="1110" y="452"/>
                  <a:pt x="1116" y="473"/>
                </a:cubicBezTo>
                <a:cubicBezTo>
                  <a:pt x="1121" y="494"/>
                  <a:pt x="1126" y="515"/>
                  <a:pt x="1129" y="536"/>
                </a:cubicBezTo>
                <a:cubicBezTo>
                  <a:pt x="1133" y="558"/>
                  <a:pt x="1136" y="579"/>
                  <a:pt x="1137" y="601"/>
                </a:cubicBezTo>
                <a:cubicBezTo>
                  <a:pt x="1139" y="623"/>
                  <a:pt x="1140" y="645"/>
                  <a:pt x="1140" y="667"/>
                </a:cubicBezTo>
                <a:lnTo>
                  <a:pt x="1140" y="673"/>
                </a:lnTo>
                <a:cubicBezTo>
                  <a:pt x="1140" y="695"/>
                  <a:pt x="1139" y="717"/>
                  <a:pt x="1137" y="739"/>
                </a:cubicBezTo>
                <a:cubicBezTo>
                  <a:pt x="1136" y="761"/>
                  <a:pt x="1133" y="782"/>
                  <a:pt x="1129" y="804"/>
                </a:cubicBezTo>
                <a:cubicBezTo>
                  <a:pt x="1126" y="825"/>
                  <a:pt x="1121" y="846"/>
                  <a:pt x="1116" y="867"/>
                </a:cubicBezTo>
                <a:cubicBezTo>
                  <a:pt x="1110" y="888"/>
                  <a:pt x="1104" y="908"/>
                  <a:pt x="1097" y="929"/>
                </a:cubicBezTo>
                <a:cubicBezTo>
                  <a:pt x="1090" y="950"/>
                  <a:pt x="1082" y="970"/>
                  <a:pt x="1073" y="989"/>
                </a:cubicBezTo>
                <a:cubicBezTo>
                  <a:pt x="1064" y="1008"/>
                  <a:pt x="1055" y="1027"/>
                  <a:pt x="1044" y="1045"/>
                </a:cubicBezTo>
                <a:cubicBezTo>
                  <a:pt x="1034" y="1063"/>
                  <a:pt x="1023" y="1081"/>
                  <a:pt x="1011" y="1097"/>
                </a:cubicBezTo>
                <a:cubicBezTo>
                  <a:pt x="999" y="1114"/>
                  <a:pt x="987" y="1130"/>
                  <a:pt x="973" y="1146"/>
                </a:cubicBezTo>
                <a:cubicBezTo>
                  <a:pt x="960" y="1161"/>
                  <a:pt x="946" y="1176"/>
                  <a:pt x="932" y="1190"/>
                </a:cubicBezTo>
                <a:cubicBezTo>
                  <a:pt x="917" y="1204"/>
                  <a:pt x="903" y="1217"/>
                  <a:pt x="887" y="1229"/>
                </a:cubicBezTo>
                <a:cubicBezTo>
                  <a:pt x="871" y="1241"/>
                  <a:pt x="855" y="1252"/>
                  <a:pt x="839" y="1262"/>
                </a:cubicBezTo>
                <a:cubicBezTo>
                  <a:pt x="823" y="1273"/>
                  <a:pt x="806" y="1282"/>
                  <a:pt x="788" y="1290"/>
                </a:cubicBezTo>
                <a:cubicBezTo>
                  <a:pt x="770" y="1299"/>
                  <a:pt x="753" y="1306"/>
                  <a:pt x="735" y="1313"/>
                </a:cubicBezTo>
                <a:cubicBezTo>
                  <a:pt x="717" y="1319"/>
                  <a:pt x="699" y="1324"/>
                  <a:pt x="681" y="1328"/>
                </a:cubicBezTo>
                <a:cubicBezTo>
                  <a:pt x="662" y="1333"/>
                  <a:pt x="644" y="1336"/>
                  <a:pt x="625" y="1338"/>
                </a:cubicBezTo>
                <a:cubicBezTo>
                  <a:pt x="607" y="1340"/>
                  <a:pt x="588" y="1341"/>
                  <a:pt x="569" y="1341"/>
                </a:cubicBezTo>
                <a:cubicBezTo>
                  <a:pt x="551" y="1341"/>
                  <a:pt x="532" y="1340"/>
                  <a:pt x="514" y="1338"/>
                </a:cubicBezTo>
                <a:cubicBezTo>
                  <a:pt x="495" y="1336"/>
                  <a:pt x="477" y="1333"/>
                  <a:pt x="458" y="1328"/>
                </a:cubicBezTo>
                <a:cubicBezTo>
                  <a:pt x="440" y="1324"/>
                  <a:pt x="422" y="1319"/>
                  <a:pt x="404" y="1313"/>
                </a:cubicBezTo>
                <a:cubicBezTo>
                  <a:pt x="386" y="1306"/>
                  <a:pt x="369" y="1299"/>
                  <a:pt x="351" y="1290"/>
                </a:cubicBezTo>
                <a:cubicBezTo>
                  <a:pt x="334" y="1282"/>
                  <a:pt x="317" y="1273"/>
                  <a:pt x="301" y="1262"/>
                </a:cubicBezTo>
                <a:cubicBezTo>
                  <a:pt x="284" y="1252"/>
                  <a:pt x="269" y="1241"/>
                  <a:pt x="253" y="1229"/>
                </a:cubicBezTo>
                <a:cubicBezTo>
                  <a:pt x="237" y="1217"/>
                  <a:pt x="223" y="1204"/>
                  <a:pt x="208" y="1190"/>
                </a:cubicBezTo>
                <a:cubicBezTo>
                  <a:pt x="194" y="1176"/>
                  <a:pt x="180" y="1161"/>
                  <a:pt x="167" y="1146"/>
                </a:cubicBezTo>
                <a:cubicBezTo>
                  <a:pt x="153" y="1130"/>
                  <a:pt x="141" y="1114"/>
                  <a:pt x="129" y="1097"/>
                </a:cubicBezTo>
                <a:cubicBezTo>
                  <a:pt x="117" y="1081"/>
                  <a:pt x="106" y="1063"/>
                  <a:pt x="96" y="1045"/>
                </a:cubicBezTo>
                <a:cubicBezTo>
                  <a:pt x="85" y="1027"/>
                  <a:pt x="76" y="1008"/>
                  <a:pt x="67" y="989"/>
                </a:cubicBezTo>
                <a:cubicBezTo>
                  <a:pt x="58" y="970"/>
                  <a:pt x="50" y="950"/>
                  <a:pt x="43" y="929"/>
                </a:cubicBezTo>
                <a:cubicBezTo>
                  <a:pt x="36" y="908"/>
                  <a:pt x="30" y="888"/>
                  <a:pt x="24" y="867"/>
                </a:cubicBezTo>
                <a:cubicBezTo>
                  <a:pt x="19" y="846"/>
                  <a:pt x="14" y="825"/>
                  <a:pt x="11" y="804"/>
                </a:cubicBezTo>
                <a:cubicBezTo>
                  <a:pt x="7" y="782"/>
                  <a:pt x="4" y="761"/>
                  <a:pt x="3" y="739"/>
                </a:cubicBezTo>
                <a:cubicBezTo>
                  <a:pt x="1" y="717"/>
                  <a:pt x="0" y="695"/>
                  <a:pt x="0" y="673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1" name="图片 690"/>
          <p:cNvPicPr/>
          <p:nvPr/>
        </p:nvPicPr>
        <p:blipFill>
          <a:blip r:embed="rId9"/>
          <a:stretch/>
        </p:blipFill>
        <p:spPr>
          <a:xfrm>
            <a:off x="796320" y="388440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2" name="任意多边形: 形状 691"/>
          <p:cNvSpPr/>
          <p:nvPr/>
        </p:nvSpPr>
        <p:spPr>
          <a:xfrm>
            <a:off x="1286640" y="4535640"/>
            <a:ext cx="3539160" cy="515160"/>
          </a:xfrm>
          <a:custGeom>
            <a:avLst/>
            <a:gdLst/>
            <a:ahLst/>
            <a:cxnLst/>
            <a:rect l="0" t="0" r="r" b="b"/>
            <a:pathLst>
              <a:path w="9831" h="1431">
                <a:moveTo>
                  <a:pt x="0" y="1253"/>
                </a:moveTo>
                <a:lnTo>
                  <a:pt x="0" y="179"/>
                </a:lnTo>
                <a:cubicBezTo>
                  <a:pt x="0" y="167"/>
                  <a:pt x="1" y="156"/>
                  <a:pt x="3" y="144"/>
                </a:cubicBezTo>
                <a:cubicBezTo>
                  <a:pt x="5" y="133"/>
                  <a:pt x="8" y="122"/>
                  <a:pt x="12" y="111"/>
                </a:cubicBezTo>
                <a:cubicBezTo>
                  <a:pt x="16" y="100"/>
                  <a:pt x="21" y="90"/>
                  <a:pt x="26" y="80"/>
                </a:cubicBezTo>
                <a:cubicBezTo>
                  <a:pt x="32" y="70"/>
                  <a:pt x="39" y="61"/>
                  <a:pt x="46" y="53"/>
                </a:cubicBezTo>
                <a:cubicBezTo>
                  <a:pt x="53" y="45"/>
                  <a:pt x="61" y="37"/>
                  <a:pt x="69" y="31"/>
                </a:cubicBezTo>
                <a:cubicBezTo>
                  <a:pt x="78" y="24"/>
                  <a:pt x="87" y="19"/>
                  <a:pt x="96" y="14"/>
                </a:cubicBezTo>
                <a:cubicBezTo>
                  <a:pt x="106" y="10"/>
                  <a:pt x="116" y="6"/>
                  <a:pt x="126" y="4"/>
                </a:cubicBezTo>
                <a:cubicBezTo>
                  <a:pt x="136" y="2"/>
                  <a:pt x="146" y="0"/>
                  <a:pt x="156" y="0"/>
                </a:cubicBezTo>
                <a:lnTo>
                  <a:pt x="9652" y="0"/>
                </a:lnTo>
                <a:cubicBezTo>
                  <a:pt x="9664" y="0"/>
                  <a:pt x="9675" y="2"/>
                  <a:pt x="9687" y="4"/>
                </a:cubicBezTo>
                <a:cubicBezTo>
                  <a:pt x="9698" y="6"/>
                  <a:pt x="9710" y="10"/>
                  <a:pt x="9720" y="14"/>
                </a:cubicBezTo>
                <a:cubicBezTo>
                  <a:pt x="9731" y="19"/>
                  <a:pt x="9742" y="24"/>
                  <a:pt x="9751" y="31"/>
                </a:cubicBezTo>
                <a:cubicBezTo>
                  <a:pt x="9761" y="37"/>
                  <a:pt x="9770" y="45"/>
                  <a:pt x="9778" y="53"/>
                </a:cubicBezTo>
                <a:cubicBezTo>
                  <a:pt x="9787" y="61"/>
                  <a:pt x="9794" y="70"/>
                  <a:pt x="9801" y="80"/>
                </a:cubicBezTo>
                <a:cubicBezTo>
                  <a:pt x="9807" y="90"/>
                  <a:pt x="9813" y="100"/>
                  <a:pt x="9817" y="111"/>
                </a:cubicBezTo>
                <a:cubicBezTo>
                  <a:pt x="9822" y="122"/>
                  <a:pt x="9825" y="133"/>
                  <a:pt x="9827" y="144"/>
                </a:cubicBezTo>
                <a:cubicBezTo>
                  <a:pt x="9830" y="156"/>
                  <a:pt x="9831" y="167"/>
                  <a:pt x="9831" y="179"/>
                </a:cubicBezTo>
                <a:lnTo>
                  <a:pt x="9831" y="1253"/>
                </a:lnTo>
                <a:cubicBezTo>
                  <a:pt x="9831" y="1264"/>
                  <a:pt x="9830" y="1276"/>
                  <a:pt x="9827" y="1287"/>
                </a:cubicBezTo>
                <a:cubicBezTo>
                  <a:pt x="9825" y="1299"/>
                  <a:pt x="9822" y="1310"/>
                  <a:pt x="9817" y="1321"/>
                </a:cubicBezTo>
                <a:cubicBezTo>
                  <a:pt x="9813" y="1332"/>
                  <a:pt x="9807" y="1342"/>
                  <a:pt x="9801" y="1352"/>
                </a:cubicBezTo>
                <a:cubicBezTo>
                  <a:pt x="9794" y="1362"/>
                  <a:pt x="9787" y="1371"/>
                  <a:pt x="9778" y="1379"/>
                </a:cubicBezTo>
                <a:cubicBezTo>
                  <a:pt x="9770" y="1387"/>
                  <a:pt x="9761" y="1395"/>
                  <a:pt x="9751" y="1401"/>
                </a:cubicBezTo>
                <a:cubicBezTo>
                  <a:pt x="9742" y="1408"/>
                  <a:pt x="9731" y="1413"/>
                  <a:pt x="9720" y="1418"/>
                </a:cubicBezTo>
                <a:cubicBezTo>
                  <a:pt x="9710" y="1422"/>
                  <a:pt x="9698" y="1426"/>
                  <a:pt x="9687" y="1428"/>
                </a:cubicBezTo>
                <a:cubicBezTo>
                  <a:pt x="9675" y="1430"/>
                  <a:pt x="9664" y="1431"/>
                  <a:pt x="9652" y="1431"/>
                </a:cubicBezTo>
                <a:lnTo>
                  <a:pt x="156" y="1431"/>
                </a:lnTo>
                <a:cubicBezTo>
                  <a:pt x="146" y="1431"/>
                  <a:pt x="136" y="1430"/>
                  <a:pt x="126" y="1428"/>
                </a:cubicBezTo>
                <a:cubicBezTo>
                  <a:pt x="116" y="1426"/>
                  <a:pt x="106" y="1422"/>
                  <a:pt x="96" y="1418"/>
                </a:cubicBezTo>
                <a:cubicBezTo>
                  <a:pt x="87" y="1413"/>
                  <a:pt x="78" y="1408"/>
                  <a:pt x="69" y="1401"/>
                </a:cubicBezTo>
                <a:cubicBezTo>
                  <a:pt x="61" y="1395"/>
                  <a:pt x="53" y="1387"/>
                  <a:pt x="46" y="1379"/>
                </a:cubicBezTo>
                <a:cubicBezTo>
                  <a:pt x="39" y="1371"/>
                  <a:pt x="32" y="1362"/>
                  <a:pt x="26" y="1352"/>
                </a:cubicBezTo>
                <a:cubicBezTo>
                  <a:pt x="21" y="1342"/>
                  <a:pt x="16" y="1332"/>
                  <a:pt x="12" y="1321"/>
                </a:cubicBezTo>
                <a:cubicBezTo>
                  <a:pt x="8" y="1310"/>
                  <a:pt x="5" y="1299"/>
                  <a:pt x="3" y="1287"/>
                </a:cubicBezTo>
                <a:cubicBezTo>
                  <a:pt x="1" y="1276"/>
                  <a:pt x="0" y="1264"/>
                  <a:pt x="0" y="1253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任意多边形: 形状 692"/>
          <p:cNvSpPr/>
          <p:nvPr/>
        </p:nvSpPr>
        <p:spPr>
          <a:xfrm>
            <a:off x="1278720" y="4535640"/>
            <a:ext cx="64440" cy="515160"/>
          </a:xfrm>
          <a:custGeom>
            <a:avLst/>
            <a:gdLst/>
            <a:ahLst/>
            <a:cxnLst/>
            <a:rect l="0" t="0" r="r" b="b"/>
            <a:pathLst>
              <a:path w="179" h="1431">
                <a:moveTo>
                  <a:pt x="0" y="0"/>
                </a:moveTo>
                <a:lnTo>
                  <a:pt x="179" y="0"/>
                </a:lnTo>
                <a:lnTo>
                  <a:pt x="179" y="1431"/>
                </a:lnTo>
                <a:lnTo>
                  <a:pt x="0" y="1431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6061680" y="2875320"/>
            <a:ext cx="19180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动切换至更加安抚和礼貌的回复风格。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1280880" y="3777840"/>
            <a:ext cx="801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多语言支持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文本框 695"/>
          <p:cNvSpPr txBox="1"/>
          <p:nvPr/>
        </p:nvSpPr>
        <p:spPr>
          <a:xfrm>
            <a:off x="1280880" y="4066200"/>
            <a:ext cx="3498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在不同语言之间进行无缝切换，为用户提供实时翻译和多语言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7" name="图片 696"/>
          <p:cNvPicPr/>
          <p:nvPr/>
        </p:nvPicPr>
        <p:blipFill>
          <a:blip r:embed="rId10"/>
          <a:stretch/>
        </p:blipFill>
        <p:spPr>
          <a:xfrm>
            <a:off x="1391400" y="4656600"/>
            <a:ext cx="8820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8" name="文本框 697"/>
          <p:cNvSpPr txBox="1"/>
          <p:nvPr/>
        </p:nvSpPr>
        <p:spPr>
          <a:xfrm>
            <a:off x="1280880" y="4259160"/>
            <a:ext cx="389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9" name="文本框 698"/>
          <p:cNvSpPr txBox="1"/>
          <p:nvPr/>
        </p:nvSpPr>
        <p:spPr>
          <a:xfrm>
            <a:off x="1546200" y="464868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0" name="文本框 699"/>
          <p:cNvSpPr txBox="1"/>
          <p:nvPr/>
        </p:nvSpPr>
        <p:spPr>
          <a:xfrm>
            <a:off x="1609200" y="4644720"/>
            <a:ext cx="34812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案例：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1" name="文本框 700"/>
          <p:cNvSpPr txBox="1"/>
          <p:nvPr/>
        </p:nvSpPr>
        <p:spPr>
          <a:xfrm>
            <a:off x="1919880" y="464868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2" name="文本框 701"/>
          <p:cNvSpPr txBox="1"/>
          <p:nvPr/>
        </p:nvSpPr>
        <p:spPr>
          <a:xfrm>
            <a:off x="1955520" y="4644720"/>
            <a:ext cx="27072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在跨国企业和旅游场景中，帮助用户克服语言障碍，实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3" name="任意多边形: 形状 702"/>
          <p:cNvSpPr/>
          <p:nvPr/>
        </p:nvSpPr>
        <p:spPr>
          <a:xfrm>
            <a:off x="5275800" y="3570840"/>
            <a:ext cx="4503960" cy="1672920"/>
          </a:xfrm>
          <a:custGeom>
            <a:avLst/>
            <a:gdLst/>
            <a:ahLst/>
            <a:cxnLst/>
            <a:rect l="0" t="0" r="r" b="b"/>
            <a:pathLst>
              <a:path w="12511" h="4647">
                <a:moveTo>
                  <a:pt x="20" y="165"/>
                </a:moveTo>
                <a:cubicBezTo>
                  <a:pt x="34" y="132"/>
                  <a:pt x="53" y="103"/>
                  <a:pt x="78" y="78"/>
                </a:cubicBezTo>
                <a:cubicBezTo>
                  <a:pt x="103" y="53"/>
                  <a:pt x="132" y="34"/>
                  <a:pt x="165" y="20"/>
                </a:cubicBezTo>
                <a:cubicBezTo>
                  <a:pt x="198" y="6"/>
                  <a:pt x="232" y="0"/>
                  <a:pt x="268" y="0"/>
                </a:cubicBezTo>
                <a:lnTo>
                  <a:pt x="12243" y="0"/>
                </a:lnTo>
                <a:cubicBezTo>
                  <a:pt x="12279" y="0"/>
                  <a:pt x="12313" y="6"/>
                  <a:pt x="12346" y="20"/>
                </a:cubicBezTo>
                <a:cubicBezTo>
                  <a:pt x="12379" y="34"/>
                  <a:pt x="12408" y="53"/>
                  <a:pt x="12433" y="78"/>
                </a:cubicBezTo>
                <a:cubicBezTo>
                  <a:pt x="12458" y="103"/>
                  <a:pt x="12477" y="132"/>
                  <a:pt x="12491" y="165"/>
                </a:cubicBezTo>
                <a:cubicBezTo>
                  <a:pt x="12505" y="198"/>
                  <a:pt x="12511" y="232"/>
                  <a:pt x="12511" y="268"/>
                </a:cubicBezTo>
                <a:lnTo>
                  <a:pt x="12511" y="4379"/>
                </a:lnTo>
                <a:cubicBezTo>
                  <a:pt x="12511" y="4415"/>
                  <a:pt x="12505" y="4449"/>
                  <a:pt x="12491" y="4482"/>
                </a:cubicBezTo>
                <a:cubicBezTo>
                  <a:pt x="12477" y="4515"/>
                  <a:pt x="12458" y="4544"/>
                  <a:pt x="12433" y="4569"/>
                </a:cubicBezTo>
                <a:cubicBezTo>
                  <a:pt x="12408" y="4594"/>
                  <a:pt x="12379" y="4613"/>
                  <a:pt x="12346" y="4627"/>
                </a:cubicBezTo>
                <a:cubicBezTo>
                  <a:pt x="12313" y="4641"/>
                  <a:pt x="12279" y="4647"/>
                  <a:pt x="12243" y="4647"/>
                </a:cubicBezTo>
                <a:lnTo>
                  <a:pt x="268" y="4647"/>
                </a:lnTo>
                <a:cubicBezTo>
                  <a:pt x="232" y="4647"/>
                  <a:pt x="198" y="4641"/>
                  <a:pt x="165" y="4627"/>
                </a:cubicBezTo>
                <a:cubicBezTo>
                  <a:pt x="132" y="4613"/>
                  <a:pt x="103" y="4594"/>
                  <a:pt x="78" y="4569"/>
                </a:cubicBezTo>
                <a:cubicBezTo>
                  <a:pt x="53" y="4544"/>
                  <a:pt x="34" y="4515"/>
                  <a:pt x="20" y="4482"/>
                </a:cubicBezTo>
                <a:cubicBezTo>
                  <a:pt x="7" y="4449"/>
                  <a:pt x="0" y="4415"/>
                  <a:pt x="0" y="4379"/>
                </a:cubicBezTo>
                <a:lnTo>
                  <a:pt x="0" y="268"/>
                </a:lnTo>
                <a:cubicBezTo>
                  <a:pt x="0" y="232"/>
                  <a:pt x="7" y="198"/>
                  <a:pt x="20" y="1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任意多边形: 形状 703"/>
          <p:cNvSpPr/>
          <p:nvPr/>
        </p:nvSpPr>
        <p:spPr>
          <a:xfrm>
            <a:off x="5275800" y="3570840"/>
            <a:ext cx="96840" cy="1672920"/>
          </a:xfrm>
          <a:custGeom>
            <a:avLst/>
            <a:gdLst/>
            <a:ahLst/>
            <a:cxnLst/>
            <a:rect l="0" t="0" r="r" b="b"/>
            <a:pathLst>
              <a:path w="269" h="4647">
                <a:moveTo>
                  <a:pt x="89" y="268"/>
                </a:moveTo>
                <a:lnTo>
                  <a:pt x="89" y="4379"/>
                </a:lnTo>
                <a:cubicBezTo>
                  <a:pt x="89" y="4415"/>
                  <a:pt x="94" y="4449"/>
                  <a:pt x="103" y="4482"/>
                </a:cubicBezTo>
                <a:cubicBezTo>
                  <a:pt x="112" y="4515"/>
                  <a:pt x="125" y="4544"/>
                  <a:pt x="141" y="4569"/>
                </a:cubicBezTo>
                <a:cubicBezTo>
                  <a:pt x="158" y="4594"/>
                  <a:pt x="178" y="4613"/>
                  <a:pt x="199" y="4627"/>
                </a:cubicBezTo>
                <a:cubicBezTo>
                  <a:pt x="222" y="4641"/>
                  <a:pt x="245" y="4647"/>
                  <a:pt x="269" y="4647"/>
                </a:cubicBezTo>
                <a:cubicBezTo>
                  <a:pt x="233" y="4647"/>
                  <a:pt x="198" y="4641"/>
                  <a:pt x="165" y="4627"/>
                </a:cubicBezTo>
                <a:cubicBezTo>
                  <a:pt x="132" y="4613"/>
                  <a:pt x="103" y="4594"/>
                  <a:pt x="78" y="4569"/>
                </a:cubicBezTo>
                <a:cubicBezTo>
                  <a:pt x="53" y="4544"/>
                  <a:pt x="34" y="4515"/>
                  <a:pt x="20" y="4482"/>
                </a:cubicBezTo>
                <a:cubicBezTo>
                  <a:pt x="7" y="4449"/>
                  <a:pt x="0" y="4415"/>
                  <a:pt x="0" y="4379"/>
                </a:cubicBezTo>
                <a:lnTo>
                  <a:pt x="0" y="268"/>
                </a:lnTo>
                <a:cubicBezTo>
                  <a:pt x="0" y="232"/>
                  <a:pt x="7" y="198"/>
                  <a:pt x="20" y="165"/>
                </a:cubicBezTo>
                <a:cubicBezTo>
                  <a:pt x="34" y="132"/>
                  <a:pt x="53" y="103"/>
                  <a:pt x="78" y="78"/>
                </a:cubicBezTo>
                <a:cubicBezTo>
                  <a:pt x="103" y="53"/>
                  <a:pt x="132" y="34"/>
                  <a:pt x="165" y="20"/>
                </a:cubicBezTo>
                <a:cubicBezTo>
                  <a:pt x="198" y="6"/>
                  <a:pt x="233" y="0"/>
                  <a:pt x="269" y="0"/>
                </a:cubicBezTo>
                <a:cubicBezTo>
                  <a:pt x="245" y="0"/>
                  <a:pt x="222" y="6"/>
                  <a:pt x="199" y="20"/>
                </a:cubicBezTo>
                <a:cubicBezTo>
                  <a:pt x="178" y="34"/>
                  <a:pt x="158" y="53"/>
                  <a:pt x="141" y="78"/>
                </a:cubicBezTo>
                <a:cubicBezTo>
                  <a:pt x="125" y="103"/>
                  <a:pt x="112" y="132"/>
                  <a:pt x="103" y="165"/>
                </a:cubicBezTo>
                <a:cubicBezTo>
                  <a:pt x="94" y="198"/>
                  <a:pt x="89" y="232"/>
                  <a:pt x="89" y="268"/>
                </a:cubicBezTo>
                <a:close/>
              </a:path>
            </a:pathLst>
          </a:custGeom>
          <a:solidFill>
            <a:srgbClr val="38B2AC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5" name="任意多边形: 形状 704"/>
          <p:cNvSpPr/>
          <p:nvPr/>
        </p:nvSpPr>
        <p:spPr>
          <a:xfrm>
            <a:off x="5500800" y="3763800"/>
            <a:ext cx="338400" cy="482760"/>
          </a:xfrm>
          <a:custGeom>
            <a:avLst/>
            <a:gdLst/>
            <a:ahLst/>
            <a:cxnLst/>
            <a:rect l="0" t="0" r="r" b="b"/>
            <a:pathLst>
              <a:path w="940" h="1341">
                <a:moveTo>
                  <a:pt x="0" y="671"/>
                </a:moveTo>
                <a:lnTo>
                  <a:pt x="0" y="669"/>
                </a:lnTo>
                <a:cubicBezTo>
                  <a:pt x="0" y="647"/>
                  <a:pt x="1" y="625"/>
                  <a:pt x="3" y="603"/>
                </a:cubicBezTo>
                <a:cubicBezTo>
                  <a:pt x="4" y="582"/>
                  <a:pt x="6" y="560"/>
                  <a:pt x="9" y="538"/>
                </a:cubicBezTo>
                <a:cubicBezTo>
                  <a:pt x="12" y="517"/>
                  <a:pt x="16" y="496"/>
                  <a:pt x="21" y="475"/>
                </a:cubicBezTo>
                <a:cubicBezTo>
                  <a:pt x="25" y="454"/>
                  <a:pt x="30" y="433"/>
                  <a:pt x="36" y="413"/>
                </a:cubicBezTo>
                <a:cubicBezTo>
                  <a:pt x="42" y="393"/>
                  <a:pt x="48" y="373"/>
                  <a:pt x="56" y="354"/>
                </a:cubicBezTo>
                <a:cubicBezTo>
                  <a:pt x="63" y="334"/>
                  <a:pt x="71" y="315"/>
                  <a:pt x="79" y="297"/>
                </a:cubicBezTo>
                <a:cubicBezTo>
                  <a:pt x="88" y="279"/>
                  <a:pt x="97" y="261"/>
                  <a:pt x="107" y="244"/>
                </a:cubicBezTo>
                <a:cubicBezTo>
                  <a:pt x="117" y="228"/>
                  <a:pt x="127" y="211"/>
                  <a:pt x="138" y="196"/>
                </a:cubicBezTo>
                <a:cubicBezTo>
                  <a:pt x="149" y="180"/>
                  <a:pt x="160" y="166"/>
                  <a:pt x="172" y="152"/>
                </a:cubicBezTo>
                <a:cubicBezTo>
                  <a:pt x="184" y="138"/>
                  <a:pt x="196" y="125"/>
                  <a:pt x="210" y="113"/>
                </a:cubicBezTo>
                <a:cubicBezTo>
                  <a:pt x="223" y="100"/>
                  <a:pt x="236" y="89"/>
                  <a:pt x="249" y="79"/>
                </a:cubicBezTo>
                <a:cubicBezTo>
                  <a:pt x="263" y="68"/>
                  <a:pt x="277" y="59"/>
                  <a:pt x="291" y="51"/>
                </a:cubicBezTo>
                <a:cubicBezTo>
                  <a:pt x="305" y="42"/>
                  <a:pt x="320" y="35"/>
                  <a:pt x="334" y="29"/>
                </a:cubicBezTo>
                <a:cubicBezTo>
                  <a:pt x="349" y="22"/>
                  <a:pt x="364" y="17"/>
                  <a:pt x="379" y="13"/>
                </a:cubicBezTo>
                <a:cubicBezTo>
                  <a:pt x="394" y="8"/>
                  <a:pt x="409" y="5"/>
                  <a:pt x="424" y="3"/>
                </a:cubicBezTo>
                <a:cubicBezTo>
                  <a:pt x="440" y="1"/>
                  <a:pt x="455" y="0"/>
                  <a:pt x="470" y="0"/>
                </a:cubicBezTo>
                <a:cubicBezTo>
                  <a:pt x="486" y="0"/>
                  <a:pt x="501" y="1"/>
                  <a:pt x="516" y="3"/>
                </a:cubicBezTo>
                <a:cubicBezTo>
                  <a:pt x="532" y="5"/>
                  <a:pt x="547" y="8"/>
                  <a:pt x="562" y="13"/>
                </a:cubicBezTo>
                <a:cubicBezTo>
                  <a:pt x="577" y="17"/>
                  <a:pt x="592" y="22"/>
                  <a:pt x="607" y="29"/>
                </a:cubicBezTo>
                <a:cubicBezTo>
                  <a:pt x="621" y="35"/>
                  <a:pt x="636" y="42"/>
                  <a:pt x="650" y="51"/>
                </a:cubicBezTo>
                <a:cubicBezTo>
                  <a:pt x="664" y="59"/>
                  <a:pt x="678" y="68"/>
                  <a:pt x="692" y="79"/>
                </a:cubicBezTo>
                <a:cubicBezTo>
                  <a:pt x="705" y="89"/>
                  <a:pt x="718" y="100"/>
                  <a:pt x="731" y="113"/>
                </a:cubicBezTo>
                <a:cubicBezTo>
                  <a:pt x="744" y="125"/>
                  <a:pt x="756" y="138"/>
                  <a:pt x="768" y="152"/>
                </a:cubicBezTo>
                <a:cubicBezTo>
                  <a:pt x="780" y="166"/>
                  <a:pt x="791" y="180"/>
                  <a:pt x="802" y="196"/>
                </a:cubicBezTo>
                <a:cubicBezTo>
                  <a:pt x="813" y="211"/>
                  <a:pt x="823" y="228"/>
                  <a:pt x="833" y="244"/>
                </a:cubicBezTo>
                <a:cubicBezTo>
                  <a:pt x="843" y="261"/>
                  <a:pt x="852" y="279"/>
                  <a:pt x="861" y="297"/>
                </a:cubicBezTo>
                <a:cubicBezTo>
                  <a:pt x="869" y="315"/>
                  <a:pt x="877" y="334"/>
                  <a:pt x="884" y="354"/>
                </a:cubicBezTo>
                <a:cubicBezTo>
                  <a:pt x="891" y="373"/>
                  <a:pt x="898" y="393"/>
                  <a:pt x="904" y="413"/>
                </a:cubicBezTo>
                <a:cubicBezTo>
                  <a:pt x="910" y="433"/>
                  <a:pt x="915" y="454"/>
                  <a:pt x="919" y="475"/>
                </a:cubicBezTo>
                <a:cubicBezTo>
                  <a:pt x="924" y="496"/>
                  <a:pt x="928" y="517"/>
                  <a:pt x="931" y="538"/>
                </a:cubicBezTo>
                <a:cubicBezTo>
                  <a:pt x="934" y="560"/>
                  <a:pt x="936" y="582"/>
                  <a:pt x="937" y="603"/>
                </a:cubicBezTo>
                <a:cubicBezTo>
                  <a:pt x="939" y="625"/>
                  <a:pt x="940" y="647"/>
                  <a:pt x="940" y="669"/>
                </a:cubicBezTo>
                <a:lnTo>
                  <a:pt x="940" y="671"/>
                </a:lnTo>
                <a:cubicBezTo>
                  <a:pt x="940" y="693"/>
                  <a:pt x="939" y="715"/>
                  <a:pt x="937" y="737"/>
                </a:cubicBezTo>
                <a:cubicBezTo>
                  <a:pt x="936" y="758"/>
                  <a:pt x="934" y="780"/>
                  <a:pt x="931" y="802"/>
                </a:cubicBezTo>
                <a:cubicBezTo>
                  <a:pt x="928" y="823"/>
                  <a:pt x="924" y="844"/>
                  <a:pt x="919" y="865"/>
                </a:cubicBezTo>
                <a:cubicBezTo>
                  <a:pt x="915" y="886"/>
                  <a:pt x="910" y="907"/>
                  <a:pt x="904" y="927"/>
                </a:cubicBezTo>
                <a:cubicBezTo>
                  <a:pt x="898" y="948"/>
                  <a:pt x="891" y="968"/>
                  <a:pt x="884" y="987"/>
                </a:cubicBezTo>
                <a:cubicBezTo>
                  <a:pt x="877" y="1007"/>
                  <a:pt x="869" y="1026"/>
                  <a:pt x="861" y="1044"/>
                </a:cubicBezTo>
                <a:cubicBezTo>
                  <a:pt x="852" y="1062"/>
                  <a:pt x="843" y="1080"/>
                  <a:pt x="833" y="1097"/>
                </a:cubicBezTo>
                <a:cubicBezTo>
                  <a:pt x="823" y="1113"/>
                  <a:pt x="813" y="1130"/>
                  <a:pt x="802" y="1145"/>
                </a:cubicBezTo>
                <a:cubicBezTo>
                  <a:pt x="791" y="1161"/>
                  <a:pt x="780" y="1175"/>
                  <a:pt x="768" y="1189"/>
                </a:cubicBezTo>
                <a:cubicBezTo>
                  <a:pt x="756" y="1203"/>
                  <a:pt x="744" y="1216"/>
                  <a:pt x="731" y="1228"/>
                </a:cubicBezTo>
                <a:cubicBezTo>
                  <a:pt x="718" y="1241"/>
                  <a:pt x="705" y="1252"/>
                  <a:pt x="692" y="1262"/>
                </a:cubicBezTo>
                <a:cubicBezTo>
                  <a:pt x="678" y="1273"/>
                  <a:pt x="664" y="1282"/>
                  <a:pt x="650" y="1290"/>
                </a:cubicBezTo>
                <a:cubicBezTo>
                  <a:pt x="636" y="1299"/>
                  <a:pt x="621" y="1306"/>
                  <a:pt x="607" y="1312"/>
                </a:cubicBezTo>
                <a:cubicBezTo>
                  <a:pt x="592" y="1319"/>
                  <a:pt x="577" y="1324"/>
                  <a:pt x="562" y="1328"/>
                </a:cubicBezTo>
                <a:cubicBezTo>
                  <a:pt x="547" y="1333"/>
                  <a:pt x="532" y="1336"/>
                  <a:pt x="516" y="1338"/>
                </a:cubicBezTo>
                <a:cubicBezTo>
                  <a:pt x="501" y="1340"/>
                  <a:pt x="486" y="1341"/>
                  <a:pt x="470" y="1341"/>
                </a:cubicBezTo>
                <a:cubicBezTo>
                  <a:pt x="455" y="1341"/>
                  <a:pt x="440" y="1340"/>
                  <a:pt x="424" y="1338"/>
                </a:cubicBezTo>
                <a:cubicBezTo>
                  <a:pt x="409" y="1336"/>
                  <a:pt x="394" y="1333"/>
                  <a:pt x="379" y="1328"/>
                </a:cubicBezTo>
                <a:cubicBezTo>
                  <a:pt x="364" y="1324"/>
                  <a:pt x="349" y="1319"/>
                  <a:pt x="334" y="1312"/>
                </a:cubicBezTo>
                <a:cubicBezTo>
                  <a:pt x="320" y="1306"/>
                  <a:pt x="305" y="1299"/>
                  <a:pt x="291" y="1290"/>
                </a:cubicBezTo>
                <a:cubicBezTo>
                  <a:pt x="277" y="1282"/>
                  <a:pt x="263" y="1273"/>
                  <a:pt x="249" y="1262"/>
                </a:cubicBezTo>
                <a:cubicBezTo>
                  <a:pt x="236" y="1252"/>
                  <a:pt x="223" y="1241"/>
                  <a:pt x="210" y="1228"/>
                </a:cubicBezTo>
                <a:cubicBezTo>
                  <a:pt x="196" y="1216"/>
                  <a:pt x="184" y="1203"/>
                  <a:pt x="172" y="1189"/>
                </a:cubicBezTo>
                <a:cubicBezTo>
                  <a:pt x="160" y="1175"/>
                  <a:pt x="149" y="1161"/>
                  <a:pt x="138" y="1145"/>
                </a:cubicBezTo>
                <a:cubicBezTo>
                  <a:pt x="127" y="1130"/>
                  <a:pt x="117" y="1113"/>
                  <a:pt x="107" y="1097"/>
                </a:cubicBezTo>
                <a:cubicBezTo>
                  <a:pt x="97" y="1080"/>
                  <a:pt x="88" y="1062"/>
                  <a:pt x="79" y="1044"/>
                </a:cubicBezTo>
                <a:cubicBezTo>
                  <a:pt x="71" y="1026"/>
                  <a:pt x="63" y="1007"/>
                  <a:pt x="56" y="987"/>
                </a:cubicBezTo>
                <a:cubicBezTo>
                  <a:pt x="48" y="968"/>
                  <a:pt x="42" y="948"/>
                  <a:pt x="36" y="927"/>
                </a:cubicBezTo>
                <a:cubicBezTo>
                  <a:pt x="30" y="907"/>
                  <a:pt x="25" y="886"/>
                  <a:pt x="21" y="865"/>
                </a:cubicBezTo>
                <a:cubicBezTo>
                  <a:pt x="16" y="844"/>
                  <a:pt x="12" y="823"/>
                  <a:pt x="9" y="802"/>
                </a:cubicBezTo>
                <a:cubicBezTo>
                  <a:pt x="6" y="780"/>
                  <a:pt x="4" y="758"/>
                  <a:pt x="3" y="737"/>
                </a:cubicBezTo>
                <a:cubicBezTo>
                  <a:pt x="1" y="715"/>
                  <a:pt x="0" y="693"/>
                  <a:pt x="0" y="671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6" name="图片 705"/>
          <p:cNvPicPr/>
          <p:nvPr/>
        </p:nvPicPr>
        <p:blipFill>
          <a:blip r:embed="rId11"/>
          <a:stretch/>
        </p:blipFill>
        <p:spPr>
          <a:xfrm>
            <a:off x="5549400" y="388440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7" name="任意多边形: 形状 706"/>
          <p:cNvSpPr/>
          <p:nvPr/>
        </p:nvSpPr>
        <p:spPr>
          <a:xfrm>
            <a:off x="5975280" y="4535640"/>
            <a:ext cx="3611520" cy="515160"/>
          </a:xfrm>
          <a:custGeom>
            <a:avLst/>
            <a:gdLst/>
            <a:ahLst/>
            <a:cxnLst/>
            <a:rect l="0" t="0" r="r" b="b"/>
            <a:pathLst>
              <a:path w="10032" h="1431">
                <a:moveTo>
                  <a:pt x="0" y="1253"/>
                </a:moveTo>
                <a:lnTo>
                  <a:pt x="0" y="179"/>
                </a:lnTo>
                <a:cubicBezTo>
                  <a:pt x="0" y="167"/>
                  <a:pt x="1" y="156"/>
                  <a:pt x="3" y="144"/>
                </a:cubicBezTo>
                <a:cubicBezTo>
                  <a:pt x="5" y="133"/>
                  <a:pt x="8" y="122"/>
                  <a:pt x="12" y="111"/>
                </a:cubicBezTo>
                <a:cubicBezTo>
                  <a:pt x="16" y="100"/>
                  <a:pt x="21" y="90"/>
                  <a:pt x="27" y="80"/>
                </a:cubicBezTo>
                <a:cubicBezTo>
                  <a:pt x="32" y="70"/>
                  <a:pt x="39" y="61"/>
                  <a:pt x="46" y="53"/>
                </a:cubicBezTo>
                <a:cubicBezTo>
                  <a:pt x="53" y="45"/>
                  <a:pt x="61" y="37"/>
                  <a:pt x="70" y="31"/>
                </a:cubicBezTo>
                <a:cubicBezTo>
                  <a:pt x="78" y="24"/>
                  <a:pt x="87" y="19"/>
                  <a:pt x="97" y="14"/>
                </a:cubicBezTo>
                <a:cubicBezTo>
                  <a:pt x="106" y="10"/>
                  <a:pt x="116" y="6"/>
                  <a:pt x="126" y="4"/>
                </a:cubicBezTo>
                <a:cubicBezTo>
                  <a:pt x="136" y="2"/>
                  <a:pt x="147" y="0"/>
                  <a:pt x="157" y="0"/>
                </a:cubicBezTo>
                <a:lnTo>
                  <a:pt x="9854" y="0"/>
                </a:lnTo>
                <a:cubicBezTo>
                  <a:pt x="9865" y="0"/>
                  <a:pt x="9877" y="2"/>
                  <a:pt x="9888" y="4"/>
                </a:cubicBezTo>
                <a:cubicBezTo>
                  <a:pt x="9900" y="6"/>
                  <a:pt x="9911" y="10"/>
                  <a:pt x="9922" y="14"/>
                </a:cubicBezTo>
                <a:cubicBezTo>
                  <a:pt x="9933" y="19"/>
                  <a:pt x="9943" y="24"/>
                  <a:pt x="9953" y="31"/>
                </a:cubicBezTo>
                <a:cubicBezTo>
                  <a:pt x="9963" y="37"/>
                  <a:pt x="9972" y="45"/>
                  <a:pt x="9980" y="53"/>
                </a:cubicBezTo>
                <a:cubicBezTo>
                  <a:pt x="9988" y="61"/>
                  <a:pt x="9996" y="70"/>
                  <a:pt x="10002" y="80"/>
                </a:cubicBezTo>
                <a:cubicBezTo>
                  <a:pt x="10009" y="90"/>
                  <a:pt x="10014" y="100"/>
                  <a:pt x="10019" y="111"/>
                </a:cubicBezTo>
                <a:cubicBezTo>
                  <a:pt x="10023" y="122"/>
                  <a:pt x="10027" y="133"/>
                  <a:pt x="10029" y="144"/>
                </a:cubicBezTo>
                <a:cubicBezTo>
                  <a:pt x="10031" y="156"/>
                  <a:pt x="10032" y="167"/>
                  <a:pt x="10032" y="179"/>
                </a:cubicBezTo>
                <a:lnTo>
                  <a:pt x="10032" y="1253"/>
                </a:lnTo>
                <a:cubicBezTo>
                  <a:pt x="10032" y="1264"/>
                  <a:pt x="10031" y="1276"/>
                  <a:pt x="10029" y="1287"/>
                </a:cubicBezTo>
                <a:cubicBezTo>
                  <a:pt x="10027" y="1299"/>
                  <a:pt x="10023" y="1310"/>
                  <a:pt x="10019" y="1321"/>
                </a:cubicBezTo>
                <a:cubicBezTo>
                  <a:pt x="10014" y="1332"/>
                  <a:pt x="10009" y="1342"/>
                  <a:pt x="10002" y="1352"/>
                </a:cubicBezTo>
                <a:cubicBezTo>
                  <a:pt x="9996" y="1362"/>
                  <a:pt x="9988" y="1371"/>
                  <a:pt x="9980" y="1379"/>
                </a:cubicBezTo>
                <a:cubicBezTo>
                  <a:pt x="9972" y="1387"/>
                  <a:pt x="9963" y="1395"/>
                  <a:pt x="9953" y="1401"/>
                </a:cubicBezTo>
                <a:cubicBezTo>
                  <a:pt x="9943" y="1408"/>
                  <a:pt x="9933" y="1413"/>
                  <a:pt x="9922" y="1418"/>
                </a:cubicBezTo>
                <a:cubicBezTo>
                  <a:pt x="9911" y="1422"/>
                  <a:pt x="9900" y="1426"/>
                  <a:pt x="9888" y="1428"/>
                </a:cubicBezTo>
                <a:cubicBezTo>
                  <a:pt x="9877" y="1430"/>
                  <a:pt x="9865" y="1431"/>
                  <a:pt x="9854" y="1431"/>
                </a:cubicBezTo>
                <a:lnTo>
                  <a:pt x="157" y="1431"/>
                </a:lnTo>
                <a:cubicBezTo>
                  <a:pt x="147" y="1431"/>
                  <a:pt x="136" y="1430"/>
                  <a:pt x="126" y="1428"/>
                </a:cubicBezTo>
                <a:cubicBezTo>
                  <a:pt x="116" y="1426"/>
                  <a:pt x="106" y="1422"/>
                  <a:pt x="97" y="1418"/>
                </a:cubicBezTo>
                <a:cubicBezTo>
                  <a:pt x="87" y="1413"/>
                  <a:pt x="78" y="1408"/>
                  <a:pt x="70" y="1401"/>
                </a:cubicBezTo>
                <a:cubicBezTo>
                  <a:pt x="61" y="1395"/>
                  <a:pt x="53" y="1387"/>
                  <a:pt x="46" y="1379"/>
                </a:cubicBezTo>
                <a:cubicBezTo>
                  <a:pt x="39" y="1371"/>
                  <a:pt x="32" y="1362"/>
                  <a:pt x="27" y="1352"/>
                </a:cubicBezTo>
                <a:cubicBezTo>
                  <a:pt x="21" y="1342"/>
                  <a:pt x="16" y="1332"/>
                  <a:pt x="12" y="1321"/>
                </a:cubicBezTo>
                <a:cubicBezTo>
                  <a:pt x="8" y="1310"/>
                  <a:pt x="5" y="1299"/>
                  <a:pt x="3" y="1287"/>
                </a:cubicBezTo>
                <a:cubicBezTo>
                  <a:pt x="1" y="1276"/>
                  <a:pt x="0" y="1264"/>
                  <a:pt x="0" y="1253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任意多边形: 形状 707"/>
          <p:cNvSpPr/>
          <p:nvPr/>
        </p:nvSpPr>
        <p:spPr>
          <a:xfrm>
            <a:off x="5967360" y="4535640"/>
            <a:ext cx="64800" cy="515160"/>
          </a:xfrm>
          <a:custGeom>
            <a:avLst/>
            <a:gdLst/>
            <a:ahLst/>
            <a:cxnLst/>
            <a:rect l="0" t="0" r="r" b="b"/>
            <a:pathLst>
              <a:path w="180" h="1431">
                <a:moveTo>
                  <a:pt x="0" y="0"/>
                </a:moveTo>
                <a:lnTo>
                  <a:pt x="180" y="0"/>
                </a:lnTo>
                <a:lnTo>
                  <a:pt x="180" y="1431"/>
                </a:lnTo>
                <a:lnTo>
                  <a:pt x="0" y="1431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9" name="文本框 708"/>
          <p:cNvSpPr txBox="1"/>
          <p:nvPr/>
        </p:nvSpPr>
        <p:spPr>
          <a:xfrm>
            <a:off x="1393560" y="4805640"/>
            <a:ext cx="6775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现高效沟通。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0" name="文本框 709"/>
          <p:cNvSpPr txBox="1"/>
          <p:nvPr/>
        </p:nvSpPr>
        <p:spPr>
          <a:xfrm>
            <a:off x="5968080" y="377784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记忆功能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1" name="文本框 710"/>
          <p:cNvSpPr txBox="1"/>
          <p:nvPr/>
        </p:nvSpPr>
        <p:spPr>
          <a:xfrm>
            <a:off x="5968080" y="4066200"/>
            <a:ext cx="36277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通过大语言模型的知识管理能力，积累用户的习惯和偏好，提供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2" name="图片 711"/>
          <p:cNvPicPr/>
          <p:nvPr/>
        </p:nvPicPr>
        <p:blipFill>
          <a:blip r:embed="rId10"/>
          <a:stretch/>
        </p:blipFill>
        <p:spPr>
          <a:xfrm>
            <a:off x="6080040" y="4656600"/>
            <a:ext cx="8820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3" name="文本框 712"/>
          <p:cNvSpPr txBox="1"/>
          <p:nvPr/>
        </p:nvSpPr>
        <p:spPr>
          <a:xfrm>
            <a:off x="5968080" y="4259160"/>
            <a:ext cx="777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个性化服务。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6233400" y="464868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6296400" y="4644720"/>
            <a:ext cx="34812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案例：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6" name="文本框 715"/>
          <p:cNvSpPr txBox="1"/>
          <p:nvPr/>
        </p:nvSpPr>
        <p:spPr>
          <a:xfrm>
            <a:off x="6607080" y="464868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7" name="文本框 716"/>
          <p:cNvSpPr txBox="1"/>
          <p:nvPr/>
        </p:nvSpPr>
        <p:spPr>
          <a:xfrm>
            <a:off x="6642720" y="4644720"/>
            <a:ext cx="28202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虚拟购物助理基于用户的购买记录，自动推荐符合其风格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文本框 717"/>
          <p:cNvSpPr txBox="1"/>
          <p:nvPr/>
        </p:nvSpPr>
        <p:spPr>
          <a:xfrm>
            <a:off x="6080760" y="4805640"/>
            <a:ext cx="15796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和需求的商品，提升购物体验。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文本框 718"/>
          <p:cNvSpPr txBox="1"/>
          <p:nvPr/>
        </p:nvSpPr>
        <p:spPr>
          <a:xfrm>
            <a:off x="9737640" y="5316120"/>
            <a:ext cx="3974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14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" name="图片 719"/>
          <p:cNvPicPr/>
          <p:nvPr/>
        </p:nvPicPr>
        <p:blipFill>
          <a:blip r:embed="rId2"/>
          <a:stretch/>
        </p:blipFill>
        <p:spPr>
          <a:xfrm>
            <a:off x="0" y="0"/>
            <a:ext cx="9921240" cy="7130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1" name="图片 720"/>
          <p:cNvPicPr/>
          <p:nvPr/>
        </p:nvPicPr>
        <p:blipFill>
          <a:blip r:embed="rId3"/>
          <a:stretch/>
        </p:blipFill>
        <p:spPr>
          <a:xfrm>
            <a:off x="6820920" y="480564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2" name="图片 721"/>
          <p:cNvPicPr/>
          <p:nvPr/>
        </p:nvPicPr>
        <p:blipFill>
          <a:blip r:embed="rId4"/>
          <a:stretch/>
        </p:blipFill>
        <p:spPr>
          <a:xfrm>
            <a:off x="-387720" y="-116280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3" name="图片 722"/>
          <p:cNvPicPr/>
          <p:nvPr/>
        </p:nvPicPr>
        <p:blipFill>
          <a:blip r:embed="rId5"/>
          <a:stretch/>
        </p:blipFill>
        <p:spPr>
          <a:xfrm>
            <a:off x="0" y="0"/>
            <a:ext cx="9921240" cy="7130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4" name="任意多边形: 形状 723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5" name="图片 724"/>
          <p:cNvPicPr/>
          <p:nvPr/>
        </p:nvPicPr>
        <p:blipFill>
          <a:blip r:embed="rId6"/>
          <a:stretch/>
        </p:blipFill>
        <p:spPr>
          <a:xfrm>
            <a:off x="496080" y="102312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6" name="文本框 725"/>
          <p:cNvSpPr txBox="1"/>
          <p:nvPr/>
        </p:nvSpPr>
        <p:spPr>
          <a:xfrm>
            <a:off x="496080" y="351360"/>
            <a:ext cx="390528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大语言模型的局限性与应对策略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7" name="图片 726"/>
          <p:cNvPicPr/>
          <p:nvPr/>
        </p:nvPicPr>
        <p:blipFill>
          <a:blip r:embed="rId7"/>
          <a:stretch/>
        </p:blipFill>
        <p:spPr>
          <a:xfrm>
            <a:off x="5208840" y="102312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8" name="文本框 727"/>
          <p:cNvSpPr txBox="1"/>
          <p:nvPr/>
        </p:nvSpPr>
        <p:spPr>
          <a:xfrm>
            <a:off x="775080" y="999000"/>
            <a:ext cx="93024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模型局限性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9" name="任意多边形: 形状 728"/>
          <p:cNvSpPr/>
          <p:nvPr/>
        </p:nvSpPr>
        <p:spPr>
          <a:xfrm>
            <a:off x="511560" y="1364040"/>
            <a:ext cx="4201200" cy="775440"/>
          </a:xfrm>
          <a:custGeom>
            <a:avLst/>
            <a:gdLst/>
            <a:ahLst/>
            <a:cxnLst/>
            <a:rect l="0" t="0" r="r" b="b"/>
            <a:pathLst>
              <a:path w="11670" h="2154">
                <a:moveTo>
                  <a:pt x="0" y="1896"/>
                </a:moveTo>
                <a:lnTo>
                  <a:pt x="0" y="258"/>
                </a:lnTo>
                <a:cubicBezTo>
                  <a:pt x="0" y="241"/>
                  <a:pt x="1" y="225"/>
                  <a:pt x="4" y="208"/>
                </a:cubicBezTo>
                <a:cubicBezTo>
                  <a:pt x="6" y="191"/>
                  <a:pt x="11" y="175"/>
                  <a:pt x="16" y="159"/>
                </a:cubicBezTo>
                <a:cubicBezTo>
                  <a:pt x="21" y="144"/>
                  <a:pt x="28" y="129"/>
                  <a:pt x="36" y="115"/>
                </a:cubicBezTo>
                <a:cubicBezTo>
                  <a:pt x="44" y="101"/>
                  <a:pt x="53" y="88"/>
                  <a:pt x="63" y="76"/>
                </a:cubicBezTo>
                <a:cubicBezTo>
                  <a:pt x="73" y="64"/>
                  <a:pt x="83" y="53"/>
                  <a:pt x="95" y="43"/>
                </a:cubicBezTo>
                <a:cubicBezTo>
                  <a:pt x="107" y="34"/>
                  <a:pt x="119" y="26"/>
                  <a:pt x="132" y="20"/>
                </a:cubicBezTo>
                <a:cubicBezTo>
                  <a:pt x="146" y="13"/>
                  <a:pt x="159" y="8"/>
                  <a:pt x="173" y="5"/>
                </a:cubicBezTo>
                <a:cubicBezTo>
                  <a:pt x="187" y="2"/>
                  <a:pt x="201" y="0"/>
                  <a:pt x="215" y="0"/>
                </a:cubicBezTo>
                <a:lnTo>
                  <a:pt x="11412" y="0"/>
                </a:lnTo>
                <a:cubicBezTo>
                  <a:pt x="11429" y="0"/>
                  <a:pt x="11446" y="2"/>
                  <a:pt x="11462" y="5"/>
                </a:cubicBezTo>
                <a:cubicBezTo>
                  <a:pt x="11479" y="8"/>
                  <a:pt x="11495" y="13"/>
                  <a:pt x="11511" y="20"/>
                </a:cubicBezTo>
                <a:cubicBezTo>
                  <a:pt x="11526" y="26"/>
                  <a:pt x="11541" y="34"/>
                  <a:pt x="11555" y="43"/>
                </a:cubicBezTo>
                <a:cubicBezTo>
                  <a:pt x="11570" y="53"/>
                  <a:pt x="11583" y="64"/>
                  <a:pt x="11595" y="76"/>
                </a:cubicBezTo>
                <a:cubicBezTo>
                  <a:pt x="11607" y="88"/>
                  <a:pt x="11617" y="101"/>
                  <a:pt x="11627" y="115"/>
                </a:cubicBezTo>
                <a:cubicBezTo>
                  <a:pt x="11636" y="129"/>
                  <a:pt x="11644" y="144"/>
                  <a:pt x="11651" y="159"/>
                </a:cubicBezTo>
                <a:cubicBezTo>
                  <a:pt x="11657" y="175"/>
                  <a:pt x="11662" y="191"/>
                  <a:pt x="11665" y="208"/>
                </a:cubicBezTo>
                <a:cubicBezTo>
                  <a:pt x="11669" y="225"/>
                  <a:pt x="11670" y="241"/>
                  <a:pt x="11670" y="258"/>
                </a:cubicBezTo>
                <a:lnTo>
                  <a:pt x="11670" y="1896"/>
                </a:lnTo>
                <a:cubicBezTo>
                  <a:pt x="11670" y="1913"/>
                  <a:pt x="11669" y="1929"/>
                  <a:pt x="11665" y="1946"/>
                </a:cubicBezTo>
                <a:cubicBezTo>
                  <a:pt x="11662" y="1963"/>
                  <a:pt x="11657" y="1979"/>
                  <a:pt x="11651" y="1995"/>
                </a:cubicBezTo>
                <a:cubicBezTo>
                  <a:pt x="11644" y="2010"/>
                  <a:pt x="11636" y="2025"/>
                  <a:pt x="11627" y="2039"/>
                </a:cubicBezTo>
                <a:cubicBezTo>
                  <a:pt x="11617" y="2053"/>
                  <a:pt x="11607" y="2066"/>
                  <a:pt x="11595" y="2078"/>
                </a:cubicBezTo>
                <a:cubicBezTo>
                  <a:pt x="11583" y="2090"/>
                  <a:pt x="11570" y="2101"/>
                  <a:pt x="11555" y="2110"/>
                </a:cubicBezTo>
                <a:cubicBezTo>
                  <a:pt x="11541" y="2120"/>
                  <a:pt x="11526" y="2128"/>
                  <a:pt x="11511" y="2134"/>
                </a:cubicBezTo>
                <a:cubicBezTo>
                  <a:pt x="11495" y="2141"/>
                  <a:pt x="11479" y="2146"/>
                  <a:pt x="11462" y="2149"/>
                </a:cubicBezTo>
                <a:cubicBezTo>
                  <a:pt x="11446" y="2152"/>
                  <a:pt x="11429" y="2154"/>
                  <a:pt x="11412" y="2154"/>
                </a:cubicBezTo>
                <a:lnTo>
                  <a:pt x="215" y="2154"/>
                </a:lnTo>
                <a:cubicBezTo>
                  <a:pt x="201" y="2154"/>
                  <a:pt x="187" y="2152"/>
                  <a:pt x="173" y="2149"/>
                </a:cubicBezTo>
                <a:cubicBezTo>
                  <a:pt x="159" y="2146"/>
                  <a:pt x="146" y="2141"/>
                  <a:pt x="132" y="2134"/>
                </a:cubicBezTo>
                <a:cubicBezTo>
                  <a:pt x="119" y="2128"/>
                  <a:pt x="107" y="2120"/>
                  <a:pt x="95" y="2110"/>
                </a:cubicBezTo>
                <a:cubicBezTo>
                  <a:pt x="83" y="2101"/>
                  <a:pt x="73" y="2090"/>
                  <a:pt x="63" y="2078"/>
                </a:cubicBezTo>
                <a:cubicBezTo>
                  <a:pt x="53" y="2066"/>
                  <a:pt x="44" y="2053"/>
                  <a:pt x="36" y="2039"/>
                </a:cubicBezTo>
                <a:cubicBezTo>
                  <a:pt x="28" y="2025"/>
                  <a:pt x="21" y="2010"/>
                  <a:pt x="16" y="1995"/>
                </a:cubicBezTo>
                <a:cubicBezTo>
                  <a:pt x="11" y="1979"/>
                  <a:pt x="6" y="1963"/>
                  <a:pt x="4" y="1946"/>
                </a:cubicBezTo>
                <a:cubicBezTo>
                  <a:pt x="1" y="1929"/>
                  <a:pt x="0" y="1913"/>
                  <a:pt x="0" y="189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0" name="任意多边形: 形状 729"/>
          <p:cNvSpPr/>
          <p:nvPr/>
        </p:nvSpPr>
        <p:spPr>
          <a:xfrm>
            <a:off x="495720" y="1364040"/>
            <a:ext cx="93600" cy="775440"/>
          </a:xfrm>
          <a:custGeom>
            <a:avLst/>
            <a:gdLst/>
            <a:ahLst/>
            <a:cxnLst/>
            <a:rect l="0" t="0" r="r" b="b"/>
            <a:pathLst>
              <a:path w="260" h="2154">
                <a:moveTo>
                  <a:pt x="194" y="20"/>
                </a:moveTo>
                <a:cubicBezTo>
                  <a:pt x="173" y="33"/>
                  <a:pt x="154" y="51"/>
                  <a:pt x="138" y="76"/>
                </a:cubicBezTo>
                <a:cubicBezTo>
                  <a:pt x="122" y="100"/>
                  <a:pt x="109" y="128"/>
                  <a:pt x="101" y="159"/>
                </a:cubicBezTo>
                <a:cubicBezTo>
                  <a:pt x="92" y="191"/>
                  <a:pt x="88" y="224"/>
                  <a:pt x="88" y="258"/>
                </a:cubicBezTo>
                <a:lnTo>
                  <a:pt x="88" y="1896"/>
                </a:lnTo>
                <a:cubicBezTo>
                  <a:pt x="88" y="1930"/>
                  <a:pt x="92" y="1963"/>
                  <a:pt x="101" y="1995"/>
                </a:cubicBezTo>
                <a:cubicBezTo>
                  <a:pt x="109" y="2026"/>
                  <a:pt x="122" y="2054"/>
                  <a:pt x="138" y="2078"/>
                </a:cubicBezTo>
                <a:cubicBezTo>
                  <a:pt x="154" y="2103"/>
                  <a:pt x="173" y="2121"/>
                  <a:pt x="194" y="2134"/>
                </a:cubicBezTo>
                <a:cubicBezTo>
                  <a:pt x="215" y="2147"/>
                  <a:pt x="237" y="2154"/>
                  <a:pt x="260" y="2154"/>
                </a:cubicBezTo>
                <a:cubicBezTo>
                  <a:pt x="226" y="2154"/>
                  <a:pt x="193" y="2147"/>
                  <a:pt x="161" y="2134"/>
                </a:cubicBezTo>
                <a:cubicBezTo>
                  <a:pt x="129" y="2121"/>
                  <a:pt x="101" y="2103"/>
                  <a:pt x="77" y="2078"/>
                </a:cubicBezTo>
                <a:cubicBezTo>
                  <a:pt x="53" y="2054"/>
                  <a:pt x="33" y="2026"/>
                  <a:pt x="20" y="1995"/>
                </a:cubicBezTo>
                <a:cubicBezTo>
                  <a:pt x="7" y="1963"/>
                  <a:pt x="0" y="1930"/>
                  <a:pt x="0" y="1896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3" y="100"/>
                  <a:pt x="77" y="76"/>
                </a:cubicBezTo>
                <a:cubicBezTo>
                  <a:pt x="101" y="51"/>
                  <a:pt x="129" y="33"/>
                  <a:pt x="161" y="20"/>
                </a:cubicBezTo>
                <a:cubicBezTo>
                  <a:pt x="193" y="7"/>
                  <a:pt x="226" y="0"/>
                  <a:pt x="260" y="0"/>
                </a:cubicBezTo>
                <a:cubicBezTo>
                  <a:pt x="237" y="0"/>
                  <a:pt x="215" y="7"/>
                  <a:pt x="194" y="20"/>
                </a:cubicBezTo>
                <a:close/>
              </a:path>
            </a:pathLst>
          </a:custGeom>
          <a:solidFill>
            <a:srgbClr val="FC81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任意多边形: 形状 730"/>
          <p:cNvSpPr/>
          <p:nvPr/>
        </p:nvSpPr>
        <p:spPr>
          <a:xfrm>
            <a:off x="650880" y="1487880"/>
            <a:ext cx="248400" cy="310680"/>
          </a:xfrm>
          <a:custGeom>
            <a:avLst/>
            <a:gdLst/>
            <a:ahLst/>
            <a:cxnLst/>
            <a:rect l="0" t="0" r="r" b="b"/>
            <a:pathLst>
              <a:path w="690" h="863">
                <a:moveTo>
                  <a:pt x="0" y="517"/>
                </a:moveTo>
                <a:lnTo>
                  <a:pt x="0" y="345"/>
                </a:lnTo>
                <a:cubicBezTo>
                  <a:pt x="0" y="322"/>
                  <a:pt x="2" y="300"/>
                  <a:pt x="7" y="278"/>
                </a:cubicBezTo>
                <a:cubicBezTo>
                  <a:pt x="11" y="256"/>
                  <a:pt x="18" y="234"/>
                  <a:pt x="26" y="213"/>
                </a:cubicBezTo>
                <a:cubicBezTo>
                  <a:pt x="35" y="192"/>
                  <a:pt x="46" y="172"/>
                  <a:pt x="58" y="154"/>
                </a:cubicBezTo>
                <a:cubicBezTo>
                  <a:pt x="71" y="135"/>
                  <a:pt x="85" y="117"/>
                  <a:pt x="101" y="101"/>
                </a:cubicBezTo>
                <a:cubicBezTo>
                  <a:pt x="117" y="85"/>
                  <a:pt x="134" y="71"/>
                  <a:pt x="153" y="58"/>
                </a:cubicBezTo>
                <a:cubicBezTo>
                  <a:pt x="172" y="46"/>
                  <a:pt x="192" y="35"/>
                  <a:pt x="213" y="27"/>
                </a:cubicBezTo>
                <a:cubicBezTo>
                  <a:pt x="234" y="18"/>
                  <a:pt x="255" y="11"/>
                  <a:pt x="277" y="7"/>
                </a:cubicBezTo>
                <a:cubicBezTo>
                  <a:pt x="300" y="3"/>
                  <a:pt x="322" y="0"/>
                  <a:pt x="345" y="0"/>
                </a:cubicBezTo>
                <a:cubicBezTo>
                  <a:pt x="367" y="0"/>
                  <a:pt x="390" y="3"/>
                  <a:pt x="412" y="7"/>
                </a:cubicBezTo>
                <a:cubicBezTo>
                  <a:pt x="434" y="11"/>
                  <a:pt x="456" y="18"/>
                  <a:pt x="476" y="27"/>
                </a:cubicBezTo>
                <a:cubicBezTo>
                  <a:pt x="497" y="35"/>
                  <a:pt x="517" y="46"/>
                  <a:pt x="536" y="58"/>
                </a:cubicBezTo>
                <a:cubicBezTo>
                  <a:pt x="555" y="71"/>
                  <a:pt x="572" y="85"/>
                  <a:pt x="588" y="101"/>
                </a:cubicBezTo>
                <a:cubicBezTo>
                  <a:pt x="605" y="117"/>
                  <a:pt x="619" y="135"/>
                  <a:pt x="632" y="154"/>
                </a:cubicBezTo>
                <a:cubicBezTo>
                  <a:pt x="645" y="172"/>
                  <a:pt x="655" y="192"/>
                  <a:pt x="664" y="213"/>
                </a:cubicBezTo>
                <a:cubicBezTo>
                  <a:pt x="673" y="234"/>
                  <a:pt x="679" y="256"/>
                  <a:pt x="683" y="278"/>
                </a:cubicBezTo>
                <a:cubicBezTo>
                  <a:pt x="688" y="300"/>
                  <a:pt x="690" y="322"/>
                  <a:pt x="690" y="345"/>
                </a:cubicBezTo>
                <a:lnTo>
                  <a:pt x="690" y="517"/>
                </a:lnTo>
                <a:cubicBezTo>
                  <a:pt x="690" y="540"/>
                  <a:pt x="688" y="562"/>
                  <a:pt x="683" y="584"/>
                </a:cubicBezTo>
                <a:cubicBezTo>
                  <a:pt x="679" y="608"/>
                  <a:pt x="673" y="629"/>
                  <a:pt x="664" y="650"/>
                </a:cubicBezTo>
                <a:cubicBezTo>
                  <a:pt x="655" y="671"/>
                  <a:pt x="645" y="691"/>
                  <a:pt x="632" y="710"/>
                </a:cubicBezTo>
                <a:cubicBezTo>
                  <a:pt x="619" y="728"/>
                  <a:pt x="605" y="746"/>
                  <a:pt x="588" y="762"/>
                </a:cubicBezTo>
                <a:cubicBezTo>
                  <a:pt x="572" y="778"/>
                  <a:pt x="555" y="792"/>
                  <a:pt x="536" y="805"/>
                </a:cubicBezTo>
                <a:cubicBezTo>
                  <a:pt x="517" y="817"/>
                  <a:pt x="497" y="828"/>
                  <a:pt x="476" y="836"/>
                </a:cubicBezTo>
                <a:cubicBezTo>
                  <a:pt x="456" y="845"/>
                  <a:pt x="434" y="852"/>
                  <a:pt x="412" y="856"/>
                </a:cubicBezTo>
                <a:cubicBezTo>
                  <a:pt x="390" y="860"/>
                  <a:pt x="367" y="863"/>
                  <a:pt x="345" y="863"/>
                </a:cubicBezTo>
                <a:cubicBezTo>
                  <a:pt x="322" y="863"/>
                  <a:pt x="300" y="860"/>
                  <a:pt x="277" y="856"/>
                </a:cubicBezTo>
                <a:cubicBezTo>
                  <a:pt x="255" y="852"/>
                  <a:pt x="234" y="845"/>
                  <a:pt x="213" y="836"/>
                </a:cubicBezTo>
                <a:cubicBezTo>
                  <a:pt x="192" y="828"/>
                  <a:pt x="172" y="817"/>
                  <a:pt x="153" y="805"/>
                </a:cubicBezTo>
                <a:cubicBezTo>
                  <a:pt x="134" y="792"/>
                  <a:pt x="117" y="778"/>
                  <a:pt x="101" y="762"/>
                </a:cubicBezTo>
                <a:cubicBezTo>
                  <a:pt x="85" y="746"/>
                  <a:pt x="71" y="728"/>
                  <a:pt x="58" y="710"/>
                </a:cubicBezTo>
                <a:cubicBezTo>
                  <a:pt x="46" y="691"/>
                  <a:pt x="35" y="671"/>
                  <a:pt x="26" y="650"/>
                </a:cubicBezTo>
                <a:cubicBezTo>
                  <a:pt x="18" y="629"/>
                  <a:pt x="11" y="608"/>
                  <a:pt x="7" y="584"/>
                </a:cubicBezTo>
                <a:cubicBezTo>
                  <a:pt x="2" y="562"/>
                  <a:pt x="0" y="540"/>
                  <a:pt x="0" y="517"/>
                </a:cubicBezTo>
                <a:close/>
              </a:path>
            </a:pathLst>
          </a:custGeom>
          <a:solidFill>
            <a:srgbClr val="F87171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32" name="图片 731"/>
          <p:cNvPicPr/>
          <p:nvPr/>
        </p:nvPicPr>
        <p:blipFill>
          <a:blip r:embed="rId8"/>
          <a:stretch/>
        </p:blipFill>
        <p:spPr>
          <a:xfrm>
            <a:off x="713160" y="15735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3" name="文本框 732"/>
          <p:cNvSpPr txBox="1"/>
          <p:nvPr/>
        </p:nvSpPr>
        <p:spPr>
          <a:xfrm>
            <a:off x="5487840" y="99900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应对策略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4" name="文本框 733"/>
          <p:cNvSpPr txBox="1"/>
          <p:nvPr/>
        </p:nvSpPr>
        <p:spPr>
          <a:xfrm>
            <a:off x="992160" y="150876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成本与资源限制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文本框 734"/>
          <p:cNvSpPr txBox="1"/>
          <p:nvPr/>
        </p:nvSpPr>
        <p:spPr>
          <a:xfrm>
            <a:off x="992160" y="1716840"/>
            <a:ext cx="3571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模型训练需要庞大的语料库和计算资源，更新与部署成本高昂，限制了模型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6" name="任意多边形: 形状 735"/>
          <p:cNvSpPr/>
          <p:nvPr/>
        </p:nvSpPr>
        <p:spPr>
          <a:xfrm>
            <a:off x="511560" y="2263320"/>
            <a:ext cx="4201200" cy="775440"/>
          </a:xfrm>
          <a:custGeom>
            <a:avLst/>
            <a:gdLst/>
            <a:ahLst/>
            <a:cxnLst/>
            <a:rect l="0" t="0" r="r" b="b"/>
            <a:pathLst>
              <a:path w="11670" h="2154">
                <a:moveTo>
                  <a:pt x="0" y="1895"/>
                </a:moveTo>
                <a:lnTo>
                  <a:pt x="0" y="258"/>
                </a:lnTo>
                <a:cubicBezTo>
                  <a:pt x="0" y="241"/>
                  <a:pt x="1" y="224"/>
                  <a:pt x="4" y="208"/>
                </a:cubicBezTo>
                <a:cubicBezTo>
                  <a:pt x="6" y="191"/>
                  <a:pt x="11" y="175"/>
                  <a:pt x="16" y="159"/>
                </a:cubicBezTo>
                <a:cubicBezTo>
                  <a:pt x="21" y="143"/>
                  <a:pt x="28" y="128"/>
                  <a:pt x="36" y="114"/>
                </a:cubicBezTo>
                <a:cubicBezTo>
                  <a:pt x="44" y="100"/>
                  <a:pt x="53" y="87"/>
                  <a:pt x="63" y="75"/>
                </a:cubicBezTo>
                <a:cubicBezTo>
                  <a:pt x="73" y="63"/>
                  <a:pt x="83" y="53"/>
                  <a:pt x="95" y="43"/>
                </a:cubicBezTo>
                <a:cubicBezTo>
                  <a:pt x="107" y="34"/>
                  <a:pt x="119" y="26"/>
                  <a:pt x="132" y="19"/>
                </a:cubicBezTo>
                <a:cubicBezTo>
                  <a:pt x="146" y="13"/>
                  <a:pt x="159" y="8"/>
                  <a:pt x="173" y="5"/>
                </a:cubicBezTo>
                <a:cubicBezTo>
                  <a:pt x="187" y="1"/>
                  <a:pt x="201" y="0"/>
                  <a:pt x="215" y="0"/>
                </a:cubicBezTo>
                <a:lnTo>
                  <a:pt x="11412" y="0"/>
                </a:lnTo>
                <a:cubicBezTo>
                  <a:pt x="11429" y="0"/>
                  <a:pt x="11446" y="1"/>
                  <a:pt x="11462" y="5"/>
                </a:cubicBezTo>
                <a:cubicBezTo>
                  <a:pt x="11479" y="8"/>
                  <a:pt x="11495" y="13"/>
                  <a:pt x="11511" y="19"/>
                </a:cubicBezTo>
                <a:cubicBezTo>
                  <a:pt x="11526" y="26"/>
                  <a:pt x="11541" y="34"/>
                  <a:pt x="11555" y="43"/>
                </a:cubicBezTo>
                <a:cubicBezTo>
                  <a:pt x="11570" y="53"/>
                  <a:pt x="11583" y="63"/>
                  <a:pt x="11595" y="75"/>
                </a:cubicBezTo>
                <a:cubicBezTo>
                  <a:pt x="11607" y="87"/>
                  <a:pt x="11617" y="100"/>
                  <a:pt x="11627" y="114"/>
                </a:cubicBezTo>
                <a:cubicBezTo>
                  <a:pt x="11636" y="128"/>
                  <a:pt x="11644" y="143"/>
                  <a:pt x="11651" y="159"/>
                </a:cubicBezTo>
                <a:cubicBezTo>
                  <a:pt x="11657" y="175"/>
                  <a:pt x="11662" y="191"/>
                  <a:pt x="11665" y="208"/>
                </a:cubicBezTo>
                <a:cubicBezTo>
                  <a:pt x="11669" y="224"/>
                  <a:pt x="11670" y="241"/>
                  <a:pt x="11670" y="258"/>
                </a:cubicBezTo>
                <a:lnTo>
                  <a:pt x="11670" y="1895"/>
                </a:lnTo>
                <a:cubicBezTo>
                  <a:pt x="11670" y="1912"/>
                  <a:pt x="11669" y="1929"/>
                  <a:pt x="11665" y="1946"/>
                </a:cubicBezTo>
                <a:cubicBezTo>
                  <a:pt x="11662" y="1962"/>
                  <a:pt x="11657" y="1978"/>
                  <a:pt x="11651" y="1994"/>
                </a:cubicBezTo>
                <a:cubicBezTo>
                  <a:pt x="11644" y="2010"/>
                  <a:pt x="11636" y="2025"/>
                  <a:pt x="11627" y="2039"/>
                </a:cubicBezTo>
                <a:cubicBezTo>
                  <a:pt x="11617" y="2053"/>
                  <a:pt x="11607" y="2066"/>
                  <a:pt x="11595" y="2078"/>
                </a:cubicBezTo>
                <a:cubicBezTo>
                  <a:pt x="11583" y="2090"/>
                  <a:pt x="11570" y="2101"/>
                  <a:pt x="11555" y="2110"/>
                </a:cubicBezTo>
                <a:cubicBezTo>
                  <a:pt x="11541" y="2120"/>
                  <a:pt x="11526" y="2127"/>
                  <a:pt x="11511" y="2134"/>
                </a:cubicBezTo>
                <a:cubicBezTo>
                  <a:pt x="11495" y="2140"/>
                  <a:pt x="11479" y="2145"/>
                  <a:pt x="11462" y="2149"/>
                </a:cubicBezTo>
                <a:cubicBezTo>
                  <a:pt x="11446" y="2152"/>
                  <a:pt x="11429" y="2154"/>
                  <a:pt x="11412" y="2154"/>
                </a:cubicBezTo>
                <a:lnTo>
                  <a:pt x="215" y="2154"/>
                </a:lnTo>
                <a:cubicBezTo>
                  <a:pt x="201" y="2154"/>
                  <a:pt x="187" y="2152"/>
                  <a:pt x="173" y="2149"/>
                </a:cubicBezTo>
                <a:cubicBezTo>
                  <a:pt x="159" y="2145"/>
                  <a:pt x="146" y="2140"/>
                  <a:pt x="132" y="2134"/>
                </a:cubicBezTo>
                <a:cubicBezTo>
                  <a:pt x="119" y="2127"/>
                  <a:pt x="107" y="2120"/>
                  <a:pt x="95" y="2110"/>
                </a:cubicBezTo>
                <a:cubicBezTo>
                  <a:pt x="83" y="2101"/>
                  <a:pt x="73" y="2090"/>
                  <a:pt x="63" y="2078"/>
                </a:cubicBezTo>
                <a:cubicBezTo>
                  <a:pt x="53" y="2066"/>
                  <a:pt x="44" y="2053"/>
                  <a:pt x="36" y="2039"/>
                </a:cubicBezTo>
                <a:cubicBezTo>
                  <a:pt x="28" y="2025"/>
                  <a:pt x="21" y="2010"/>
                  <a:pt x="16" y="1994"/>
                </a:cubicBezTo>
                <a:cubicBezTo>
                  <a:pt x="11" y="1978"/>
                  <a:pt x="6" y="1962"/>
                  <a:pt x="4" y="1946"/>
                </a:cubicBezTo>
                <a:cubicBezTo>
                  <a:pt x="1" y="1929"/>
                  <a:pt x="0" y="1912"/>
                  <a:pt x="0" y="189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7" name="任意多边形: 形状 736"/>
          <p:cNvSpPr/>
          <p:nvPr/>
        </p:nvSpPr>
        <p:spPr>
          <a:xfrm>
            <a:off x="495720" y="2263320"/>
            <a:ext cx="93600" cy="775440"/>
          </a:xfrm>
          <a:custGeom>
            <a:avLst/>
            <a:gdLst/>
            <a:ahLst/>
            <a:cxnLst/>
            <a:rect l="0" t="0" r="r" b="b"/>
            <a:pathLst>
              <a:path w="260" h="2154">
                <a:moveTo>
                  <a:pt x="194" y="19"/>
                </a:moveTo>
                <a:cubicBezTo>
                  <a:pt x="173" y="32"/>
                  <a:pt x="154" y="51"/>
                  <a:pt x="138" y="75"/>
                </a:cubicBezTo>
                <a:cubicBezTo>
                  <a:pt x="122" y="99"/>
                  <a:pt x="109" y="127"/>
                  <a:pt x="101" y="159"/>
                </a:cubicBezTo>
                <a:cubicBezTo>
                  <a:pt x="92" y="191"/>
                  <a:pt x="88" y="224"/>
                  <a:pt x="88" y="258"/>
                </a:cubicBezTo>
                <a:lnTo>
                  <a:pt x="88" y="1895"/>
                </a:lnTo>
                <a:cubicBezTo>
                  <a:pt x="88" y="1930"/>
                  <a:pt x="92" y="1962"/>
                  <a:pt x="101" y="1994"/>
                </a:cubicBezTo>
                <a:cubicBezTo>
                  <a:pt x="109" y="2026"/>
                  <a:pt x="122" y="2054"/>
                  <a:pt x="138" y="2078"/>
                </a:cubicBezTo>
                <a:cubicBezTo>
                  <a:pt x="154" y="2102"/>
                  <a:pt x="173" y="2121"/>
                  <a:pt x="194" y="2134"/>
                </a:cubicBezTo>
                <a:cubicBezTo>
                  <a:pt x="215" y="2147"/>
                  <a:pt x="237" y="2154"/>
                  <a:pt x="260" y="2154"/>
                </a:cubicBezTo>
                <a:cubicBezTo>
                  <a:pt x="226" y="2154"/>
                  <a:pt x="193" y="2147"/>
                  <a:pt x="161" y="2134"/>
                </a:cubicBezTo>
                <a:cubicBezTo>
                  <a:pt x="129" y="2121"/>
                  <a:pt x="101" y="2102"/>
                  <a:pt x="77" y="2078"/>
                </a:cubicBezTo>
                <a:cubicBezTo>
                  <a:pt x="53" y="2054"/>
                  <a:pt x="33" y="2026"/>
                  <a:pt x="20" y="1994"/>
                </a:cubicBezTo>
                <a:cubicBezTo>
                  <a:pt x="7" y="1962"/>
                  <a:pt x="0" y="1930"/>
                  <a:pt x="0" y="1895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7"/>
                  <a:pt x="53" y="99"/>
                  <a:pt x="77" y="75"/>
                </a:cubicBezTo>
                <a:cubicBezTo>
                  <a:pt x="101" y="51"/>
                  <a:pt x="129" y="32"/>
                  <a:pt x="161" y="19"/>
                </a:cubicBezTo>
                <a:cubicBezTo>
                  <a:pt x="193" y="6"/>
                  <a:pt x="226" y="0"/>
                  <a:pt x="260" y="0"/>
                </a:cubicBezTo>
                <a:cubicBezTo>
                  <a:pt x="237" y="0"/>
                  <a:pt x="215" y="6"/>
                  <a:pt x="194" y="19"/>
                </a:cubicBezTo>
                <a:close/>
              </a:path>
            </a:pathLst>
          </a:custGeom>
          <a:solidFill>
            <a:srgbClr val="FC81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8" name="任意多边形: 形状 737"/>
          <p:cNvSpPr/>
          <p:nvPr/>
        </p:nvSpPr>
        <p:spPr>
          <a:xfrm>
            <a:off x="650880" y="2387160"/>
            <a:ext cx="279360" cy="310320"/>
          </a:xfrm>
          <a:custGeom>
            <a:avLst/>
            <a:gdLst/>
            <a:ahLst/>
            <a:cxnLst/>
            <a:rect l="0" t="0" r="r" b="b"/>
            <a:pathLst>
              <a:path w="776" h="862">
                <a:moveTo>
                  <a:pt x="0" y="474"/>
                </a:moveTo>
                <a:lnTo>
                  <a:pt x="0" y="388"/>
                </a:lnTo>
                <a:cubicBezTo>
                  <a:pt x="0" y="362"/>
                  <a:pt x="3" y="337"/>
                  <a:pt x="8" y="312"/>
                </a:cubicBezTo>
                <a:cubicBezTo>
                  <a:pt x="13" y="287"/>
                  <a:pt x="20" y="263"/>
                  <a:pt x="30" y="239"/>
                </a:cubicBezTo>
                <a:cubicBezTo>
                  <a:pt x="39" y="216"/>
                  <a:pt x="51" y="193"/>
                  <a:pt x="65" y="172"/>
                </a:cubicBezTo>
                <a:cubicBezTo>
                  <a:pt x="80" y="151"/>
                  <a:pt x="96" y="132"/>
                  <a:pt x="114" y="114"/>
                </a:cubicBezTo>
                <a:cubicBezTo>
                  <a:pt x="133" y="96"/>
                  <a:pt x="152" y="79"/>
                  <a:pt x="173" y="65"/>
                </a:cubicBezTo>
                <a:cubicBezTo>
                  <a:pt x="194" y="51"/>
                  <a:pt x="217" y="39"/>
                  <a:pt x="240" y="30"/>
                </a:cubicBezTo>
                <a:cubicBezTo>
                  <a:pt x="264" y="20"/>
                  <a:pt x="288" y="12"/>
                  <a:pt x="313" y="7"/>
                </a:cubicBezTo>
                <a:cubicBezTo>
                  <a:pt x="338" y="3"/>
                  <a:pt x="363" y="0"/>
                  <a:pt x="389" y="0"/>
                </a:cubicBezTo>
                <a:cubicBezTo>
                  <a:pt x="414" y="0"/>
                  <a:pt x="439" y="3"/>
                  <a:pt x="464" y="7"/>
                </a:cubicBezTo>
                <a:cubicBezTo>
                  <a:pt x="489" y="12"/>
                  <a:pt x="513" y="20"/>
                  <a:pt x="537" y="30"/>
                </a:cubicBezTo>
                <a:cubicBezTo>
                  <a:pt x="560" y="39"/>
                  <a:pt x="583" y="51"/>
                  <a:pt x="604" y="65"/>
                </a:cubicBezTo>
                <a:cubicBezTo>
                  <a:pt x="625" y="79"/>
                  <a:pt x="645" y="96"/>
                  <a:pt x="663" y="114"/>
                </a:cubicBezTo>
                <a:cubicBezTo>
                  <a:pt x="681" y="132"/>
                  <a:pt x="697" y="151"/>
                  <a:pt x="711" y="172"/>
                </a:cubicBezTo>
                <a:cubicBezTo>
                  <a:pt x="725" y="193"/>
                  <a:pt x="737" y="216"/>
                  <a:pt x="747" y="239"/>
                </a:cubicBezTo>
                <a:cubicBezTo>
                  <a:pt x="756" y="263"/>
                  <a:pt x="764" y="287"/>
                  <a:pt x="769" y="312"/>
                </a:cubicBezTo>
                <a:cubicBezTo>
                  <a:pt x="774" y="337"/>
                  <a:pt x="776" y="362"/>
                  <a:pt x="776" y="388"/>
                </a:cubicBezTo>
                <a:lnTo>
                  <a:pt x="776" y="474"/>
                </a:lnTo>
                <a:cubicBezTo>
                  <a:pt x="776" y="499"/>
                  <a:pt x="774" y="524"/>
                  <a:pt x="769" y="549"/>
                </a:cubicBezTo>
                <a:cubicBezTo>
                  <a:pt x="764" y="574"/>
                  <a:pt x="756" y="599"/>
                  <a:pt x="747" y="622"/>
                </a:cubicBezTo>
                <a:cubicBezTo>
                  <a:pt x="737" y="646"/>
                  <a:pt x="725" y="668"/>
                  <a:pt x="711" y="690"/>
                </a:cubicBezTo>
                <a:cubicBezTo>
                  <a:pt x="697" y="711"/>
                  <a:pt x="681" y="731"/>
                  <a:pt x="663" y="749"/>
                </a:cubicBezTo>
                <a:cubicBezTo>
                  <a:pt x="645" y="767"/>
                  <a:pt x="625" y="783"/>
                  <a:pt x="604" y="797"/>
                </a:cubicBezTo>
                <a:cubicBezTo>
                  <a:pt x="583" y="811"/>
                  <a:pt x="560" y="823"/>
                  <a:pt x="537" y="833"/>
                </a:cubicBezTo>
                <a:cubicBezTo>
                  <a:pt x="513" y="843"/>
                  <a:pt x="489" y="850"/>
                  <a:pt x="464" y="855"/>
                </a:cubicBezTo>
                <a:cubicBezTo>
                  <a:pt x="439" y="860"/>
                  <a:pt x="414" y="862"/>
                  <a:pt x="389" y="862"/>
                </a:cubicBezTo>
                <a:cubicBezTo>
                  <a:pt x="363" y="862"/>
                  <a:pt x="338" y="860"/>
                  <a:pt x="313" y="855"/>
                </a:cubicBezTo>
                <a:cubicBezTo>
                  <a:pt x="288" y="850"/>
                  <a:pt x="264" y="843"/>
                  <a:pt x="240" y="833"/>
                </a:cubicBezTo>
                <a:cubicBezTo>
                  <a:pt x="217" y="823"/>
                  <a:pt x="194" y="811"/>
                  <a:pt x="173" y="797"/>
                </a:cubicBezTo>
                <a:cubicBezTo>
                  <a:pt x="152" y="783"/>
                  <a:pt x="133" y="767"/>
                  <a:pt x="114" y="749"/>
                </a:cubicBezTo>
                <a:cubicBezTo>
                  <a:pt x="96" y="731"/>
                  <a:pt x="80" y="711"/>
                  <a:pt x="65" y="690"/>
                </a:cubicBezTo>
                <a:cubicBezTo>
                  <a:pt x="51" y="668"/>
                  <a:pt x="39" y="646"/>
                  <a:pt x="30" y="622"/>
                </a:cubicBezTo>
                <a:cubicBezTo>
                  <a:pt x="20" y="599"/>
                  <a:pt x="13" y="574"/>
                  <a:pt x="8" y="549"/>
                </a:cubicBezTo>
                <a:cubicBezTo>
                  <a:pt x="3" y="524"/>
                  <a:pt x="0" y="499"/>
                  <a:pt x="0" y="474"/>
                </a:cubicBezTo>
                <a:close/>
              </a:path>
            </a:pathLst>
          </a:custGeom>
          <a:solidFill>
            <a:srgbClr val="F87171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39" name="图片 738"/>
          <p:cNvPicPr/>
          <p:nvPr/>
        </p:nvPicPr>
        <p:blipFill>
          <a:blip r:embed="rId9"/>
          <a:stretch/>
        </p:blipFill>
        <p:spPr>
          <a:xfrm>
            <a:off x="713160" y="2472480"/>
            <a:ext cx="1548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0" name="文本框 739"/>
          <p:cNvSpPr txBox="1"/>
          <p:nvPr/>
        </p:nvSpPr>
        <p:spPr>
          <a:xfrm>
            <a:off x="992160" y="1872000"/>
            <a:ext cx="974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的迭代与优化速度。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1" name="文本框 740"/>
          <p:cNvSpPr txBox="1"/>
          <p:nvPr/>
        </p:nvSpPr>
        <p:spPr>
          <a:xfrm>
            <a:off x="1023120" y="2408040"/>
            <a:ext cx="11224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偏见与公平性问题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2" name="文本框 741"/>
          <p:cNvSpPr txBox="1"/>
          <p:nvPr/>
        </p:nvSpPr>
        <p:spPr>
          <a:xfrm>
            <a:off x="1023120" y="2616120"/>
            <a:ext cx="34632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由于训练数据来源广泛，模型可能无意中反映出社会偏见。在客户服务领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3" name="任意多边形: 形状 742"/>
          <p:cNvSpPr/>
          <p:nvPr/>
        </p:nvSpPr>
        <p:spPr>
          <a:xfrm>
            <a:off x="511560" y="3162240"/>
            <a:ext cx="4201200" cy="775440"/>
          </a:xfrm>
          <a:custGeom>
            <a:avLst/>
            <a:gdLst/>
            <a:ahLst/>
            <a:cxnLst/>
            <a:rect l="0" t="0" r="r" b="b"/>
            <a:pathLst>
              <a:path w="11670" h="2154">
                <a:moveTo>
                  <a:pt x="0" y="1896"/>
                </a:moveTo>
                <a:lnTo>
                  <a:pt x="0" y="258"/>
                </a:lnTo>
                <a:cubicBezTo>
                  <a:pt x="0" y="242"/>
                  <a:pt x="1" y="225"/>
                  <a:pt x="4" y="208"/>
                </a:cubicBezTo>
                <a:cubicBezTo>
                  <a:pt x="6" y="191"/>
                  <a:pt x="11" y="175"/>
                  <a:pt x="16" y="160"/>
                </a:cubicBezTo>
                <a:cubicBezTo>
                  <a:pt x="21" y="144"/>
                  <a:pt x="28" y="129"/>
                  <a:pt x="36" y="115"/>
                </a:cubicBezTo>
                <a:cubicBezTo>
                  <a:pt x="44" y="101"/>
                  <a:pt x="53" y="88"/>
                  <a:pt x="63" y="76"/>
                </a:cubicBezTo>
                <a:cubicBezTo>
                  <a:pt x="73" y="64"/>
                  <a:pt x="83" y="53"/>
                  <a:pt x="95" y="44"/>
                </a:cubicBezTo>
                <a:cubicBezTo>
                  <a:pt x="107" y="34"/>
                  <a:pt x="119" y="26"/>
                  <a:pt x="132" y="20"/>
                </a:cubicBezTo>
                <a:cubicBezTo>
                  <a:pt x="146" y="13"/>
                  <a:pt x="159" y="8"/>
                  <a:pt x="173" y="5"/>
                </a:cubicBezTo>
                <a:cubicBezTo>
                  <a:pt x="187" y="2"/>
                  <a:pt x="201" y="0"/>
                  <a:pt x="215" y="0"/>
                </a:cubicBezTo>
                <a:lnTo>
                  <a:pt x="11412" y="0"/>
                </a:lnTo>
                <a:cubicBezTo>
                  <a:pt x="11429" y="0"/>
                  <a:pt x="11446" y="2"/>
                  <a:pt x="11462" y="5"/>
                </a:cubicBezTo>
                <a:cubicBezTo>
                  <a:pt x="11479" y="8"/>
                  <a:pt x="11495" y="13"/>
                  <a:pt x="11511" y="20"/>
                </a:cubicBezTo>
                <a:cubicBezTo>
                  <a:pt x="11526" y="26"/>
                  <a:pt x="11541" y="34"/>
                  <a:pt x="11555" y="44"/>
                </a:cubicBezTo>
                <a:cubicBezTo>
                  <a:pt x="11570" y="53"/>
                  <a:pt x="11583" y="64"/>
                  <a:pt x="11595" y="76"/>
                </a:cubicBezTo>
                <a:cubicBezTo>
                  <a:pt x="11607" y="88"/>
                  <a:pt x="11617" y="101"/>
                  <a:pt x="11627" y="115"/>
                </a:cubicBezTo>
                <a:cubicBezTo>
                  <a:pt x="11636" y="129"/>
                  <a:pt x="11644" y="144"/>
                  <a:pt x="11651" y="160"/>
                </a:cubicBezTo>
                <a:cubicBezTo>
                  <a:pt x="11657" y="175"/>
                  <a:pt x="11662" y="191"/>
                  <a:pt x="11665" y="208"/>
                </a:cubicBezTo>
                <a:cubicBezTo>
                  <a:pt x="11669" y="225"/>
                  <a:pt x="11670" y="242"/>
                  <a:pt x="11670" y="258"/>
                </a:cubicBezTo>
                <a:lnTo>
                  <a:pt x="11670" y="1896"/>
                </a:lnTo>
                <a:cubicBezTo>
                  <a:pt x="11670" y="1913"/>
                  <a:pt x="11669" y="1930"/>
                  <a:pt x="11665" y="1946"/>
                </a:cubicBezTo>
                <a:cubicBezTo>
                  <a:pt x="11662" y="1963"/>
                  <a:pt x="11657" y="1979"/>
                  <a:pt x="11651" y="1995"/>
                </a:cubicBezTo>
                <a:cubicBezTo>
                  <a:pt x="11644" y="2010"/>
                  <a:pt x="11636" y="2025"/>
                  <a:pt x="11627" y="2039"/>
                </a:cubicBezTo>
                <a:cubicBezTo>
                  <a:pt x="11617" y="2053"/>
                  <a:pt x="11607" y="2067"/>
                  <a:pt x="11595" y="2079"/>
                </a:cubicBezTo>
                <a:cubicBezTo>
                  <a:pt x="11583" y="2091"/>
                  <a:pt x="11570" y="2101"/>
                  <a:pt x="11555" y="2111"/>
                </a:cubicBezTo>
                <a:cubicBezTo>
                  <a:pt x="11541" y="2120"/>
                  <a:pt x="11526" y="2128"/>
                  <a:pt x="11511" y="2135"/>
                </a:cubicBezTo>
                <a:cubicBezTo>
                  <a:pt x="11495" y="2141"/>
                  <a:pt x="11479" y="2146"/>
                  <a:pt x="11462" y="2149"/>
                </a:cubicBezTo>
                <a:cubicBezTo>
                  <a:pt x="11446" y="2153"/>
                  <a:pt x="11429" y="2154"/>
                  <a:pt x="11412" y="2154"/>
                </a:cubicBezTo>
                <a:lnTo>
                  <a:pt x="215" y="2154"/>
                </a:lnTo>
                <a:cubicBezTo>
                  <a:pt x="201" y="2154"/>
                  <a:pt x="187" y="2153"/>
                  <a:pt x="173" y="2149"/>
                </a:cubicBezTo>
                <a:cubicBezTo>
                  <a:pt x="159" y="2146"/>
                  <a:pt x="146" y="2141"/>
                  <a:pt x="132" y="2135"/>
                </a:cubicBezTo>
                <a:cubicBezTo>
                  <a:pt x="119" y="2128"/>
                  <a:pt x="107" y="2120"/>
                  <a:pt x="95" y="2111"/>
                </a:cubicBezTo>
                <a:cubicBezTo>
                  <a:pt x="83" y="2101"/>
                  <a:pt x="73" y="2091"/>
                  <a:pt x="63" y="2079"/>
                </a:cubicBezTo>
                <a:cubicBezTo>
                  <a:pt x="53" y="2067"/>
                  <a:pt x="44" y="2053"/>
                  <a:pt x="36" y="2039"/>
                </a:cubicBezTo>
                <a:cubicBezTo>
                  <a:pt x="28" y="2025"/>
                  <a:pt x="21" y="2010"/>
                  <a:pt x="16" y="1995"/>
                </a:cubicBezTo>
                <a:cubicBezTo>
                  <a:pt x="11" y="1979"/>
                  <a:pt x="6" y="1963"/>
                  <a:pt x="4" y="1946"/>
                </a:cubicBezTo>
                <a:cubicBezTo>
                  <a:pt x="1" y="1930"/>
                  <a:pt x="0" y="1913"/>
                  <a:pt x="0" y="189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4" name="任意多边形: 形状 743"/>
          <p:cNvSpPr/>
          <p:nvPr/>
        </p:nvSpPr>
        <p:spPr>
          <a:xfrm>
            <a:off x="495720" y="3162240"/>
            <a:ext cx="93600" cy="775440"/>
          </a:xfrm>
          <a:custGeom>
            <a:avLst/>
            <a:gdLst/>
            <a:ahLst/>
            <a:cxnLst/>
            <a:rect l="0" t="0" r="r" b="b"/>
            <a:pathLst>
              <a:path w="260" h="2154">
                <a:moveTo>
                  <a:pt x="194" y="20"/>
                </a:moveTo>
                <a:cubicBezTo>
                  <a:pt x="173" y="33"/>
                  <a:pt x="154" y="52"/>
                  <a:pt x="138" y="76"/>
                </a:cubicBezTo>
                <a:cubicBezTo>
                  <a:pt x="122" y="100"/>
                  <a:pt x="109" y="128"/>
                  <a:pt x="101" y="160"/>
                </a:cubicBezTo>
                <a:cubicBezTo>
                  <a:pt x="92" y="191"/>
                  <a:pt x="88" y="224"/>
                  <a:pt x="88" y="258"/>
                </a:cubicBezTo>
                <a:lnTo>
                  <a:pt x="88" y="1896"/>
                </a:lnTo>
                <a:cubicBezTo>
                  <a:pt x="88" y="1930"/>
                  <a:pt x="92" y="1963"/>
                  <a:pt x="101" y="1995"/>
                </a:cubicBezTo>
                <a:cubicBezTo>
                  <a:pt x="109" y="2026"/>
                  <a:pt x="122" y="2054"/>
                  <a:pt x="138" y="2079"/>
                </a:cubicBezTo>
                <a:cubicBezTo>
                  <a:pt x="154" y="2103"/>
                  <a:pt x="173" y="2121"/>
                  <a:pt x="194" y="2135"/>
                </a:cubicBezTo>
                <a:cubicBezTo>
                  <a:pt x="215" y="2148"/>
                  <a:pt x="237" y="2154"/>
                  <a:pt x="260" y="2154"/>
                </a:cubicBezTo>
                <a:cubicBezTo>
                  <a:pt x="226" y="2154"/>
                  <a:pt x="193" y="2148"/>
                  <a:pt x="161" y="2135"/>
                </a:cubicBezTo>
                <a:cubicBezTo>
                  <a:pt x="129" y="2121"/>
                  <a:pt x="101" y="2103"/>
                  <a:pt x="77" y="2079"/>
                </a:cubicBezTo>
                <a:cubicBezTo>
                  <a:pt x="53" y="2054"/>
                  <a:pt x="33" y="2026"/>
                  <a:pt x="20" y="1995"/>
                </a:cubicBezTo>
                <a:cubicBezTo>
                  <a:pt x="7" y="1963"/>
                  <a:pt x="0" y="1930"/>
                  <a:pt x="0" y="1896"/>
                </a:cubicBezTo>
                <a:lnTo>
                  <a:pt x="0" y="258"/>
                </a:lnTo>
                <a:cubicBezTo>
                  <a:pt x="0" y="224"/>
                  <a:pt x="7" y="191"/>
                  <a:pt x="20" y="160"/>
                </a:cubicBezTo>
                <a:cubicBezTo>
                  <a:pt x="33" y="128"/>
                  <a:pt x="53" y="100"/>
                  <a:pt x="77" y="76"/>
                </a:cubicBezTo>
                <a:cubicBezTo>
                  <a:pt x="101" y="52"/>
                  <a:pt x="129" y="33"/>
                  <a:pt x="161" y="20"/>
                </a:cubicBezTo>
                <a:cubicBezTo>
                  <a:pt x="193" y="7"/>
                  <a:pt x="226" y="0"/>
                  <a:pt x="260" y="0"/>
                </a:cubicBezTo>
                <a:cubicBezTo>
                  <a:pt x="237" y="0"/>
                  <a:pt x="215" y="7"/>
                  <a:pt x="194" y="20"/>
                </a:cubicBezTo>
                <a:close/>
              </a:path>
            </a:pathLst>
          </a:custGeom>
          <a:solidFill>
            <a:srgbClr val="FC81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5" name="任意多边形: 形状 744"/>
          <p:cNvSpPr/>
          <p:nvPr/>
        </p:nvSpPr>
        <p:spPr>
          <a:xfrm>
            <a:off x="650880" y="3286440"/>
            <a:ext cx="279360" cy="310320"/>
          </a:xfrm>
          <a:custGeom>
            <a:avLst/>
            <a:gdLst/>
            <a:ahLst/>
            <a:cxnLst/>
            <a:rect l="0" t="0" r="r" b="b"/>
            <a:pathLst>
              <a:path w="776" h="862">
                <a:moveTo>
                  <a:pt x="0" y="473"/>
                </a:moveTo>
                <a:lnTo>
                  <a:pt x="0" y="387"/>
                </a:lnTo>
                <a:cubicBezTo>
                  <a:pt x="0" y="362"/>
                  <a:pt x="3" y="337"/>
                  <a:pt x="8" y="312"/>
                </a:cubicBezTo>
                <a:cubicBezTo>
                  <a:pt x="13" y="287"/>
                  <a:pt x="20" y="262"/>
                  <a:pt x="30" y="239"/>
                </a:cubicBezTo>
                <a:cubicBezTo>
                  <a:pt x="39" y="215"/>
                  <a:pt x="51" y="193"/>
                  <a:pt x="65" y="172"/>
                </a:cubicBezTo>
                <a:cubicBezTo>
                  <a:pt x="80" y="151"/>
                  <a:pt x="96" y="131"/>
                  <a:pt x="114" y="113"/>
                </a:cubicBezTo>
                <a:cubicBezTo>
                  <a:pt x="133" y="95"/>
                  <a:pt x="152" y="79"/>
                  <a:pt x="173" y="65"/>
                </a:cubicBezTo>
                <a:cubicBezTo>
                  <a:pt x="194" y="51"/>
                  <a:pt x="217" y="39"/>
                  <a:pt x="240" y="29"/>
                </a:cubicBezTo>
                <a:cubicBezTo>
                  <a:pt x="264" y="19"/>
                  <a:pt x="288" y="12"/>
                  <a:pt x="313" y="7"/>
                </a:cubicBezTo>
                <a:cubicBezTo>
                  <a:pt x="338" y="2"/>
                  <a:pt x="363" y="0"/>
                  <a:pt x="389" y="0"/>
                </a:cubicBezTo>
                <a:cubicBezTo>
                  <a:pt x="414" y="0"/>
                  <a:pt x="439" y="2"/>
                  <a:pt x="464" y="7"/>
                </a:cubicBezTo>
                <a:cubicBezTo>
                  <a:pt x="489" y="12"/>
                  <a:pt x="513" y="19"/>
                  <a:pt x="537" y="29"/>
                </a:cubicBezTo>
                <a:cubicBezTo>
                  <a:pt x="560" y="39"/>
                  <a:pt x="583" y="51"/>
                  <a:pt x="604" y="65"/>
                </a:cubicBezTo>
                <a:cubicBezTo>
                  <a:pt x="625" y="79"/>
                  <a:pt x="645" y="95"/>
                  <a:pt x="663" y="113"/>
                </a:cubicBezTo>
                <a:cubicBezTo>
                  <a:pt x="681" y="131"/>
                  <a:pt x="697" y="151"/>
                  <a:pt x="711" y="172"/>
                </a:cubicBezTo>
                <a:cubicBezTo>
                  <a:pt x="725" y="193"/>
                  <a:pt x="737" y="215"/>
                  <a:pt x="747" y="239"/>
                </a:cubicBezTo>
                <a:cubicBezTo>
                  <a:pt x="756" y="262"/>
                  <a:pt x="764" y="287"/>
                  <a:pt x="769" y="312"/>
                </a:cubicBezTo>
                <a:cubicBezTo>
                  <a:pt x="774" y="337"/>
                  <a:pt x="776" y="362"/>
                  <a:pt x="776" y="387"/>
                </a:cubicBezTo>
                <a:lnTo>
                  <a:pt x="776" y="473"/>
                </a:lnTo>
                <a:cubicBezTo>
                  <a:pt x="776" y="499"/>
                  <a:pt x="774" y="524"/>
                  <a:pt x="769" y="549"/>
                </a:cubicBezTo>
                <a:cubicBezTo>
                  <a:pt x="764" y="574"/>
                  <a:pt x="756" y="598"/>
                  <a:pt x="747" y="622"/>
                </a:cubicBezTo>
                <a:cubicBezTo>
                  <a:pt x="737" y="645"/>
                  <a:pt x="725" y="667"/>
                  <a:pt x="711" y="689"/>
                </a:cubicBezTo>
                <a:cubicBezTo>
                  <a:pt x="697" y="710"/>
                  <a:pt x="681" y="729"/>
                  <a:pt x="663" y="747"/>
                </a:cubicBezTo>
                <a:cubicBezTo>
                  <a:pt x="645" y="765"/>
                  <a:pt x="625" y="782"/>
                  <a:pt x="604" y="797"/>
                </a:cubicBezTo>
                <a:cubicBezTo>
                  <a:pt x="583" y="811"/>
                  <a:pt x="560" y="823"/>
                  <a:pt x="537" y="832"/>
                </a:cubicBezTo>
                <a:cubicBezTo>
                  <a:pt x="513" y="842"/>
                  <a:pt x="489" y="849"/>
                  <a:pt x="464" y="854"/>
                </a:cubicBezTo>
                <a:cubicBezTo>
                  <a:pt x="439" y="859"/>
                  <a:pt x="414" y="862"/>
                  <a:pt x="389" y="862"/>
                </a:cubicBezTo>
                <a:cubicBezTo>
                  <a:pt x="363" y="862"/>
                  <a:pt x="338" y="859"/>
                  <a:pt x="313" y="854"/>
                </a:cubicBezTo>
                <a:cubicBezTo>
                  <a:pt x="288" y="849"/>
                  <a:pt x="264" y="842"/>
                  <a:pt x="240" y="832"/>
                </a:cubicBezTo>
                <a:cubicBezTo>
                  <a:pt x="217" y="823"/>
                  <a:pt x="194" y="811"/>
                  <a:pt x="173" y="797"/>
                </a:cubicBezTo>
                <a:cubicBezTo>
                  <a:pt x="152" y="782"/>
                  <a:pt x="133" y="765"/>
                  <a:pt x="114" y="747"/>
                </a:cubicBezTo>
                <a:cubicBezTo>
                  <a:pt x="96" y="729"/>
                  <a:pt x="80" y="710"/>
                  <a:pt x="65" y="689"/>
                </a:cubicBezTo>
                <a:cubicBezTo>
                  <a:pt x="51" y="667"/>
                  <a:pt x="39" y="645"/>
                  <a:pt x="30" y="622"/>
                </a:cubicBezTo>
                <a:cubicBezTo>
                  <a:pt x="20" y="598"/>
                  <a:pt x="13" y="574"/>
                  <a:pt x="8" y="549"/>
                </a:cubicBezTo>
                <a:cubicBezTo>
                  <a:pt x="3" y="524"/>
                  <a:pt x="0" y="499"/>
                  <a:pt x="0" y="473"/>
                </a:cubicBezTo>
                <a:close/>
              </a:path>
            </a:pathLst>
          </a:custGeom>
          <a:solidFill>
            <a:srgbClr val="F87171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46" name="图片 745"/>
          <p:cNvPicPr/>
          <p:nvPr/>
        </p:nvPicPr>
        <p:blipFill>
          <a:blip r:embed="rId10"/>
          <a:stretch/>
        </p:blipFill>
        <p:spPr>
          <a:xfrm>
            <a:off x="713160" y="3371760"/>
            <a:ext cx="1548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7" name="文本框 746"/>
          <p:cNvSpPr txBox="1"/>
          <p:nvPr/>
        </p:nvSpPr>
        <p:spPr>
          <a:xfrm>
            <a:off x="1023120" y="2771280"/>
            <a:ext cx="2056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域，不当言论会对企业形象造成负面影响。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8" name="文本框 747"/>
          <p:cNvSpPr txBox="1"/>
          <p:nvPr/>
        </p:nvSpPr>
        <p:spPr>
          <a:xfrm>
            <a:off x="1023120" y="3307320"/>
            <a:ext cx="126252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数据隐私与安全挑战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9" name="文本框 748"/>
          <p:cNvSpPr txBox="1"/>
          <p:nvPr/>
        </p:nvSpPr>
        <p:spPr>
          <a:xfrm>
            <a:off x="1023120" y="3515400"/>
            <a:ext cx="34632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处理敏感信息时，如用户个人数据或商业机密，存在信息泄露风险。模型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0" name="任意多边形: 形状 749"/>
          <p:cNvSpPr/>
          <p:nvPr/>
        </p:nvSpPr>
        <p:spPr>
          <a:xfrm>
            <a:off x="511560" y="4061520"/>
            <a:ext cx="4201200" cy="775440"/>
          </a:xfrm>
          <a:custGeom>
            <a:avLst/>
            <a:gdLst/>
            <a:ahLst/>
            <a:cxnLst/>
            <a:rect l="0" t="0" r="r" b="b"/>
            <a:pathLst>
              <a:path w="11670" h="2154">
                <a:moveTo>
                  <a:pt x="0" y="1895"/>
                </a:moveTo>
                <a:lnTo>
                  <a:pt x="0" y="258"/>
                </a:lnTo>
                <a:cubicBezTo>
                  <a:pt x="0" y="241"/>
                  <a:pt x="1" y="224"/>
                  <a:pt x="4" y="208"/>
                </a:cubicBezTo>
                <a:cubicBezTo>
                  <a:pt x="6" y="191"/>
                  <a:pt x="11" y="175"/>
                  <a:pt x="16" y="159"/>
                </a:cubicBezTo>
                <a:cubicBezTo>
                  <a:pt x="21" y="144"/>
                  <a:pt x="28" y="129"/>
                  <a:pt x="36" y="115"/>
                </a:cubicBezTo>
                <a:cubicBezTo>
                  <a:pt x="44" y="100"/>
                  <a:pt x="53" y="87"/>
                  <a:pt x="63" y="75"/>
                </a:cubicBezTo>
                <a:cubicBezTo>
                  <a:pt x="73" y="63"/>
                  <a:pt x="83" y="53"/>
                  <a:pt x="95" y="43"/>
                </a:cubicBezTo>
                <a:cubicBezTo>
                  <a:pt x="107" y="34"/>
                  <a:pt x="119" y="26"/>
                  <a:pt x="132" y="19"/>
                </a:cubicBezTo>
                <a:cubicBezTo>
                  <a:pt x="146" y="13"/>
                  <a:pt x="159" y="8"/>
                  <a:pt x="173" y="5"/>
                </a:cubicBezTo>
                <a:cubicBezTo>
                  <a:pt x="187" y="1"/>
                  <a:pt x="201" y="0"/>
                  <a:pt x="215" y="0"/>
                </a:cubicBezTo>
                <a:lnTo>
                  <a:pt x="11412" y="0"/>
                </a:lnTo>
                <a:cubicBezTo>
                  <a:pt x="11429" y="0"/>
                  <a:pt x="11446" y="1"/>
                  <a:pt x="11462" y="5"/>
                </a:cubicBezTo>
                <a:cubicBezTo>
                  <a:pt x="11479" y="8"/>
                  <a:pt x="11495" y="13"/>
                  <a:pt x="11511" y="19"/>
                </a:cubicBezTo>
                <a:cubicBezTo>
                  <a:pt x="11526" y="26"/>
                  <a:pt x="11541" y="34"/>
                  <a:pt x="11555" y="43"/>
                </a:cubicBezTo>
                <a:cubicBezTo>
                  <a:pt x="11570" y="53"/>
                  <a:pt x="11583" y="63"/>
                  <a:pt x="11595" y="75"/>
                </a:cubicBezTo>
                <a:cubicBezTo>
                  <a:pt x="11607" y="87"/>
                  <a:pt x="11617" y="100"/>
                  <a:pt x="11627" y="115"/>
                </a:cubicBezTo>
                <a:cubicBezTo>
                  <a:pt x="11636" y="129"/>
                  <a:pt x="11644" y="144"/>
                  <a:pt x="11651" y="159"/>
                </a:cubicBezTo>
                <a:cubicBezTo>
                  <a:pt x="11657" y="175"/>
                  <a:pt x="11662" y="191"/>
                  <a:pt x="11665" y="208"/>
                </a:cubicBezTo>
                <a:cubicBezTo>
                  <a:pt x="11669" y="224"/>
                  <a:pt x="11670" y="241"/>
                  <a:pt x="11670" y="258"/>
                </a:cubicBezTo>
                <a:lnTo>
                  <a:pt x="11670" y="1895"/>
                </a:lnTo>
                <a:cubicBezTo>
                  <a:pt x="11670" y="1912"/>
                  <a:pt x="11669" y="1929"/>
                  <a:pt x="11665" y="1946"/>
                </a:cubicBezTo>
                <a:cubicBezTo>
                  <a:pt x="11662" y="1962"/>
                  <a:pt x="11657" y="1979"/>
                  <a:pt x="11651" y="1994"/>
                </a:cubicBezTo>
                <a:cubicBezTo>
                  <a:pt x="11644" y="2010"/>
                  <a:pt x="11636" y="2025"/>
                  <a:pt x="11627" y="2039"/>
                </a:cubicBezTo>
                <a:cubicBezTo>
                  <a:pt x="11617" y="2053"/>
                  <a:pt x="11607" y="2066"/>
                  <a:pt x="11595" y="2078"/>
                </a:cubicBezTo>
                <a:cubicBezTo>
                  <a:pt x="11583" y="2090"/>
                  <a:pt x="11570" y="2101"/>
                  <a:pt x="11555" y="2110"/>
                </a:cubicBezTo>
                <a:cubicBezTo>
                  <a:pt x="11541" y="2120"/>
                  <a:pt x="11526" y="2128"/>
                  <a:pt x="11511" y="2134"/>
                </a:cubicBezTo>
                <a:cubicBezTo>
                  <a:pt x="11495" y="2141"/>
                  <a:pt x="11479" y="2146"/>
                  <a:pt x="11462" y="2149"/>
                </a:cubicBezTo>
                <a:cubicBezTo>
                  <a:pt x="11446" y="2152"/>
                  <a:pt x="11429" y="2154"/>
                  <a:pt x="11412" y="2154"/>
                </a:cubicBezTo>
                <a:lnTo>
                  <a:pt x="215" y="2154"/>
                </a:lnTo>
                <a:cubicBezTo>
                  <a:pt x="201" y="2154"/>
                  <a:pt x="187" y="2152"/>
                  <a:pt x="173" y="2149"/>
                </a:cubicBezTo>
                <a:cubicBezTo>
                  <a:pt x="159" y="2146"/>
                  <a:pt x="146" y="2141"/>
                  <a:pt x="132" y="2134"/>
                </a:cubicBezTo>
                <a:cubicBezTo>
                  <a:pt x="119" y="2128"/>
                  <a:pt x="107" y="2120"/>
                  <a:pt x="95" y="2110"/>
                </a:cubicBezTo>
                <a:cubicBezTo>
                  <a:pt x="83" y="2101"/>
                  <a:pt x="73" y="2090"/>
                  <a:pt x="63" y="2078"/>
                </a:cubicBezTo>
                <a:cubicBezTo>
                  <a:pt x="53" y="2066"/>
                  <a:pt x="44" y="2053"/>
                  <a:pt x="36" y="2039"/>
                </a:cubicBezTo>
                <a:cubicBezTo>
                  <a:pt x="28" y="2025"/>
                  <a:pt x="21" y="2010"/>
                  <a:pt x="16" y="1994"/>
                </a:cubicBezTo>
                <a:cubicBezTo>
                  <a:pt x="11" y="1979"/>
                  <a:pt x="6" y="1962"/>
                  <a:pt x="4" y="1946"/>
                </a:cubicBezTo>
                <a:cubicBezTo>
                  <a:pt x="1" y="1929"/>
                  <a:pt x="0" y="1912"/>
                  <a:pt x="0" y="189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1" name="任意多边形: 形状 750"/>
          <p:cNvSpPr/>
          <p:nvPr/>
        </p:nvSpPr>
        <p:spPr>
          <a:xfrm>
            <a:off x="495720" y="4061520"/>
            <a:ext cx="93600" cy="775440"/>
          </a:xfrm>
          <a:custGeom>
            <a:avLst/>
            <a:gdLst/>
            <a:ahLst/>
            <a:cxnLst/>
            <a:rect l="0" t="0" r="r" b="b"/>
            <a:pathLst>
              <a:path w="260" h="2154">
                <a:moveTo>
                  <a:pt x="260" y="0"/>
                </a:moveTo>
                <a:cubicBezTo>
                  <a:pt x="237" y="0"/>
                  <a:pt x="215" y="6"/>
                  <a:pt x="194" y="19"/>
                </a:cubicBezTo>
                <a:cubicBezTo>
                  <a:pt x="173" y="32"/>
                  <a:pt x="154" y="51"/>
                  <a:pt x="138" y="75"/>
                </a:cubicBezTo>
                <a:cubicBezTo>
                  <a:pt x="122" y="100"/>
                  <a:pt x="109" y="128"/>
                  <a:pt x="101" y="159"/>
                </a:cubicBezTo>
                <a:cubicBezTo>
                  <a:pt x="92" y="191"/>
                  <a:pt x="88" y="224"/>
                  <a:pt x="88" y="258"/>
                </a:cubicBezTo>
                <a:lnTo>
                  <a:pt x="88" y="1895"/>
                </a:lnTo>
                <a:cubicBezTo>
                  <a:pt x="88" y="1930"/>
                  <a:pt x="92" y="1963"/>
                  <a:pt x="101" y="1994"/>
                </a:cubicBezTo>
                <a:cubicBezTo>
                  <a:pt x="109" y="2026"/>
                  <a:pt x="122" y="2054"/>
                  <a:pt x="138" y="2078"/>
                </a:cubicBezTo>
                <a:cubicBezTo>
                  <a:pt x="154" y="2102"/>
                  <a:pt x="173" y="2121"/>
                  <a:pt x="194" y="2134"/>
                </a:cubicBezTo>
                <a:cubicBezTo>
                  <a:pt x="215" y="2147"/>
                  <a:pt x="237" y="2154"/>
                  <a:pt x="260" y="2154"/>
                </a:cubicBezTo>
                <a:cubicBezTo>
                  <a:pt x="226" y="2154"/>
                  <a:pt x="193" y="2147"/>
                  <a:pt x="161" y="2134"/>
                </a:cubicBezTo>
                <a:cubicBezTo>
                  <a:pt x="129" y="2121"/>
                  <a:pt x="101" y="2102"/>
                  <a:pt x="77" y="2078"/>
                </a:cubicBezTo>
                <a:cubicBezTo>
                  <a:pt x="53" y="2054"/>
                  <a:pt x="33" y="2026"/>
                  <a:pt x="20" y="1994"/>
                </a:cubicBezTo>
                <a:cubicBezTo>
                  <a:pt x="7" y="1963"/>
                  <a:pt x="0" y="1930"/>
                  <a:pt x="0" y="1895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3" y="100"/>
                  <a:pt x="77" y="75"/>
                </a:cubicBezTo>
                <a:cubicBezTo>
                  <a:pt x="101" y="51"/>
                  <a:pt x="129" y="32"/>
                  <a:pt x="161" y="19"/>
                </a:cubicBezTo>
                <a:cubicBezTo>
                  <a:pt x="193" y="6"/>
                  <a:pt x="226" y="0"/>
                  <a:pt x="260" y="0"/>
                </a:cubicBezTo>
                <a:close/>
              </a:path>
            </a:pathLst>
          </a:custGeom>
          <a:solidFill>
            <a:srgbClr val="FC81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2" name="任意多边形: 形状 751"/>
          <p:cNvSpPr/>
          <p:nvPr/>
        </p:nvSpPr>
        <p:spPr>
          <a:xfrm>
            <a:off x="650880" y="4185360"/>
            <a:ext cx="248400" cy="310320"/>
          </a:xfrm>
          <a:custGeom>
            <a:avLst/>
            <a:gdLst/>
            <a:ahLst/>
            <a:cxnLst/>
            <a:rect l="0" t="0" r="r" b="b"/>
            <a:pathLst>
              <a:path w="690" h="862">
                <a:moveTo>
                  <a:pt x="0" y="517"/>
                </a:moveTo>
                <a:lnTo>
                  <a:pt x="0" y="345"/>
                </a:lnTo>
                <a:cubicBezTo>
                  <a:pt x="0" y="322"/>
                  <a:pt x="2" y="300"/>
                  <a:pt x="7" y="277"/>
                </a:cubicBezTo>
                <a:cubicBezTo>
                  <a:pt x="11" y="255"/>
                  <a:pt x="18" y="234"/>
                  <a:pt x="26" y="213"/>
                </a:cubicBezTo>
                <a:cubicBezTo>
                  <a:pt x="35" y="192"/>
                  <a:pt x="46" y="172"/>
                  <a:pt x="58" y="153"/>
                </a:cubicBezTo>
                <a:cubicBezTo>
                  <a:pt x="71" y="135"/>
                  <a:pt x="85" y="117"/>
                  <a:pt x="101" y="101"/>
                </a:cubicBezTo>
                <a:cubicBezTo>
                  <a:pt x="117" y="85"/>
                  <a:pt x="134" y="71"/>
                  <a:pt x="153" y="58"/>
                </a:cubicBezTo>
                <a:cubicBezTo>
                  <a:pt x="172" y="46"/>
                  <a:pt x="192" y="35"/>
                  <a:pt x="213" y="26"/>
                </a:cubicBezTo>
                <a:cubicBezTo>
                  <a:pt x="234" y="18"/>
                  <a:pt x="255" y="11"/>
                  <a:pt x="277" y="7"/>
                </a:cubicBezTo>
                <a:cubicBezTo>
                  <a:pt x="300" y="2"/>
                  <a:pt x="322" y="0"/>
                  <a:pt x="345" y="0"/>
                </a:cubicBezTo>
                <a:cubicBezTo>
                  <a:pt x="367" y="0"/>
                  <a:pt x="390" y="2"/>
                  <a:pt x="412" y="7"/>
                </a:cubicBezTo>
                <a:cubicBezTo>
                  <a:pt x="434" y="11"/>
                  <a:pt x="456" y="18"/>
                  <a:pt x="476" y="26"/>
                </a:cubicBezTo>
                <a:cubicBezTo>
                  <a:pt x="497" y="35"/>
                  <a:pt x="517" y="46"/>
                  <a:pt x="536" y="58"/>
                </a:cubicBezTo>
                <a:cubicBezTo>
                  <a:pt x="555" y="71"/>
                  <a:pt x="572" y="85"/>
                  <a:pt x="588" y="101"/>
                </a:cubicBezTo>
                <a:cubicBezTo>
                  <a:pt x="605" y="117"/>
                  <a:pt x="619" y="135"/>
                  <a:pt x="632" y="153"/>
                </a:cubicBezTo>
                <a:cubicBezTo>
                  <a:pt x="645" y="172"/>
                  <a:pt x="655" y="192"/>
                  <a:pt x="664" y="213"/>
                </a:cubicBezTo>
                <a:cubicBezTo>
                  <a:pt x="673" y="234"/>
                  <a:pt x="679" y="255"/>
                  <a:pt x="683" y="277"/>
                </a:cubicBezTo>
                <a:cubicBezTo>
                  <a:pt x="688" y="300"/>
                  <a:pt x="690" y="322"/>
                  <a:pt x="690" y="345"/>
                </a:cubicBezTo>
                <a:lnTo>
                  <a:pt x="690" y="517"/>
                </a:lnTo>
                <a:cubicBezTo>
                  <a:pt x="690" y="540"/>
                  <a:pt x="688" y="562"/>
                  <a:pt x="683" y="584"/>
                </a:cubicBezTo>
                <a:cubicBezTo>
                  <a:pt x="679" y="606"/>
                  <a:pt x="673" y="628"/>
                  <a:pt x="664" y="649"/>
                </a:cubicBezTo>
                <a:cubicBezTo>
                  <a:pt x="655" y="670"/>
                  <a:pt x="645" y="690"/>
                  <a:pt x="632" y="708"/>
                </a:cubicBezTo>
                <a:cubicBezTo>
                  <a:pt x="619" y="727"/>
                  <a:pt x="605" y="745"/>
                  <a:pt x="588" y="761"/>
                </a:cubicBezTo>
                <a:cubicBezTo>
                  <a:pt x="572" y="777"/>
                  <a:pt x="555" y="791"/>
                  <a:pt x="536" y="803"/>
                </a:cubicBezTo>
                <a:cubicBezTo>
                  <a:pt x="517" y="816"/>
                  <a:pt x="497" y="827"/>
                  <a:pt x="476" y="835"/>
                </a:cubicBezTo>
                <a:cubicBezTo>
                  <a:pt x="456" y="844"/>
                  <a:pt x="434" y="850"/>
                  <a:pt x="412" y="855"/>
                </a:cubicBezTo>
                <a:cubicBezTo>
                  <a:pt x="390" y="860"/>
                  <a:pt x="367" y="862"/>
                  <a:pt x="345" y="862"/>
                </a:cubicBezTo>
                <a:cubicBezTo>
                  <a:pt x="322" y="862"/>
                  <a:pt x="300" y="860"/>
                  <a:pt x="277" y="855"/>
                </a:cubicBezTo>
                <a:cubicBezTo>
                  <a:pt x="255" y="850"/>
                  <a:pt x="234" y="844"/>
                  <a:pt x="213" y="835"/>
                </a:cubicBezTo>
                <a:cubicBezTo>
                  <a:pt x="192" y="827"/>
                  <a:pt x="172" y="816"/>
                  <a:pt x="153" y="803"/>
                </a:cubicBezTo>
                <a:cubicBezTo>
                  <a:pt x="134" y="791"/>
                  <a:pt x="117" y="777"/>
                  <a:pt x="101" y="761"/>
                </a:cubicBezTo>
                <a:cubicBezTo>
                  <a:pt x="85" y="745"/>
                  <a:pt x="71" y="727"/>
                  <a:pt x="58" y="708"/>
                </a:cubicBezTo>
                <a:cubicBezTo>
                  <a:pt x="46" y="690"/>
                  <a:pt x="35" y="670"/>
                  <a:pt x="26" y="649"/>
                </a:cubicBezTo>
                <a:cubicBezTo>
                  <a:pt x="18" y="628"/>
                  <a:pt x="11" y="606"/>
                  <a:pt x="7" y="584"/>
                </a:cubicBezTo>
                <a:cubicBezTo>
                  <a:pt x="2" y="562"/>
                  <a:pt x="0" y="540"/>
                  <a:pt x="0" y="517"/>
                </a:cubicBezTo>
                <a:close/>
              </a:path>
            </a:pathLst>
          </a:custGeom>
          <a:solidFill>
            <a:srgbClr val="F87171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53" name="图片 752"/>
          <p:cNvPicPr/>
          <p:nvPr/>
        </p:nvPicPr>
        <p:blipFill>
          <a:blip r:embed="rId11"/>
          <a:stretch/>
        </p:blipFill>
        <p:spPr>
          <a:xfrm>
            <a:off x="713160" y="427104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4" name="文本框 753"/>
          <p:cNvSpPr txBox="1"/>
          <p:nvPr/>
        </p:nvSpPr>
        <p:spPr>
          <a:xfrm>
            <a:off x="1023120" y="3670200"/>
            <a:ext cx="2056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调用过程中的数据传输安全成为关键问题。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5" name="文本框 754"/>
          <p:cNvSpPr txBox="1"/>
          <p:nvPr/>
        </p:nvSpPr>
        <p:spPr>
          <a:xfrm>
            <a:off x="992160" y="420624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领域适应性不足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6" name="文本框 755"/>
          <p:cNvSpPr txBox="1"/>
          <p:nvPr/>
        </p:nvSpPr>
        <p:spPr>
          <a:xfrm>
            <a:off x="992160" y="4414320"/>
            <a:ext cx="3571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在特定领域或少数语言中，由于训练数据覆盖不足，模型的推理能力可能受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7" name="任意多边形: 形状 756"/>
          <p:cNvSpPr/>
          <p:nvPr/>
        </p:nvSpPr>
        <p:spPr>
          <a:xfrm>
            <a:off x="5223960" y="1364040"/>
            <a:ext cx="4201560" cy="775440"/>
          </a:xfrm>
          <a:custGeom>
            <a:avLst/>
            <a:gdLst/>
            <a:ahLst/>
            <a:cxnLst/>
            <a:rect l="0" t="0" r="r" b="b"/>
            <a:pathLst>
              <a:path w="11671" h="2154">
                <a:moveTo>
                  <a:pt x="0" y="1896"/>
                </a:moveTo>
                <a:lnTo>
                  <a:pt x="0" y="258"/>
                </a:lnTo>
                <a:cubicBezTo>
                  <a:pt x="0" y="241"/>
                  <a:pt x="2" y="225"/>
                  <a:pt x="4" y="208"/>
                </a:cubicBezTo>
                <a:cubicBezTo>
                  <a:pt x="7" y="191"/>
                  <a:pt x="11" y="175"/>
                  <a:pt x="17" y="159"/>
                </a:cubicBezTo>
                <a:cubicBezTo>
                  <a:pt x="22" y="144"/>
                  <a:pt x="29" y="129"/>
                  <a:pt x="37" y="115"/>
                </a:cubicBezTo>
                <a:cubicBezTo>
                  <a:pt x="44" y="101"/>
                  <a:pt x="53" y="88"/>
                  <a:pt x="63" y="76"/>
                </a:cubicBezTo>
                <a:cubicBezTo>
                  <a:pt x="73" y="64"/>
                  <a:pt x="84" y="53"/>
                  <a:pt x="96" y="43"/>
                </a:cubicBezTo>
                <a:cubicBezTo>
                  <a:pt x="108" y="34"/>
                  <a:pt x="120" y="26"/>
                  <a:pt x="133" y="20"/>
                </a:cubicBezTo>
                <a:cubicBezTo>
                  <a:pt x="146" y="13"/>
                  <a:pt x="160" y="8"/>
                  <a:pt x="174" y="5"/>
                </a:cubicBezTo>
                <a:cubicBezTo>
                  <a:pt x="188" y="2"/>
                  <a:pt x="202" y="0"/>
                  <a:pt x="216" y="0"/>
                </a:cubicBezTo>
                <a:lnTo>
                  <a:pt x="11413" y="0"/>
                </a:lnTo>
                <a:cubicBezTo>
                  <a:pt x="11430" y="0"/>
                  <a:pt x="11447" y="2"/>
                  <a:pt x="11463" y="5"/>
                </a:cubicBezTo>
                <a:cubicBezTo>
                  <a:pt x="11480" y="8"/>
                  <a:pt x="11496" y="13"/>
                  <a:pt x="11512" y="20"/>
                </a:cubicBezTo>
                <a:cubicBezTo>
                  <a:pt x="11527" y="26"/>
                  <a:pt x="11542" y="34"/>
                  <a:pt x="11556" y="43"/>
                </a:cubicBezTo>
                <a:cubicBezTo>
                  <a:pt x="11570" y="53"/>
                  <a:pt x="11583" y="64"/>
                  <a:pt x="11595" y="76"/>
                </a:cubicBezTo>
                <a:cubicBezTo>
                  <a:pt x="11607" y="88"/>
                  <a:pt x="11618" y="101"/>
                  <a:pt x="11628" y="115"/>
                </a:cubicBezTo>
                <a:cubicBezTo>
                  <a:pt x="11637" y="129"/>
                  <a:pt x="11645" y="144"/>
                  <a:pt x="11651" y="159"/>
                </a:cubicBezTo>
                <a:cubicBezTo>
                  <a:pt x="11658" y="175"/>
                  <a:pt x="11663" y="191"/>
                  <a:pt x="11666" y="208"/>
                </a:cubicBezTo>
                <a:cubicBezTo>
                  <a:pt x="11669" y="225"/>
                  <a:pt x="11671" y="241"/>
                  <a:pt x="11671" y="258"/>
                </a:cubicBezTo>
                <a:lnTo>
                  <a:pt x="11671" y="1896"/>
                </a:lnTo>
                <a:cubicBezTo>
                  <a:pt x="11671" y="1913"/>
                  <a:pt x="11669" y="1929"/>
                  <a:pt x="11666" y="1946"/>
                </a:cubicBezTo>
                <a:cubicBezTo>
                  <a:pt x="11663" y="1963"/>
                  <a:pt x="11658" y="1979"/>
                  <a:pt x="11651" y="1995"/>
                </a:cubicBezTo>
                <a:cubicBezTo>
                  <a:pt x="11645" y="2010"/>
                  <a:pt x="11637" y="2025"/>
                  <a:pt x="11628" y="2039"/>
                </a:cubicBezTo>
                <a:cubicBezTo>
                  <a:pt x="11618" y="2053"/>
                  <a:pt x="11607" y="2066"/>
                  <a:pt x="11595" y="2078"/>
                </a:cubicBezTo>
                <a:cubicBezTo>
                  <a:pt x="11583" y="2090"/>
                  <a:pt x="11570" y="2101"/>
                  <a:pt x="11556" y="2110"/>
                </a:cubicBezTo>
                <a:cubicBezTo>
                  <a:pt x="11542" y="2120"/>
                  <a:pt x="11527" y="2128"/>
                  <a:pt x="11512" y="2134"/>
                </a:cubicBezTo>
                <a:cubicBezTo>
                  <a:pt x="11496" y="2141"/>
                  <a:pt x="11480" y="2146"/>
                  <a:pt x="11463" y="2149"/>
                </a:cubicBezTo>
                <a:cubicBezTo>
                  <a:pt x="11447" y="2152"/>
                  <a:pt x="11430" y="2154"/>
                  <a:pt x="11413" y="2154"/>
                </a:cubicBezTo>
                <a:lnTo>
                  <a:pt x="216" y="2154"/>
                </a:lnTo>
                <a:cubicBezTo>
                  <a:pt x="202" y="2154"/>
                  <a:pt x="188" y="2152"/>
                  <a:pt x="174" y="2149"/>
                </a:cubicBezTo>
                <a:cubicBezTo>
                  <a:pt x="160" y="2146"/>
                  <a:pt x="146" y="2141"/>
                  <a:pt x="133" y="2134"/>
                </a:cubicBezTo>
                <a:cubicBezTo>
                  <a:pt x="120" y="2128"/>
                  <a:pt x="108" y="2120"/>
                  <a:pt x="96" y="2110"/>
                </a:cubicBezTo>
                <a:cubicBezTo>
                  <a:pt x="84" y="2101"/>
                  <a:pt x="73" y="2090"/>
                  <a:pt x="63" y="2078"/>
                </a:cubicBezTo>
                <a:cubicBezTo>
                  <a:pt x="53" y="2066"/>
                  <a:pt x="44" y="2053"/>
                  <a:pt x="37" y="2039"/>
                </a:cubicBezTo>
                <a:cubicBezTo>
                  <a:pt x="29" y="2025"/>
                  <a:pt x="22" y="2010"/>
                  <a:pt x="17" y="1995"/>
                </a:cubicBezTo>
                <a:cubicBezTo>
                  <a:pt x="11" y="1979"/>
                  <a:pt x="7" y="1963"/>
                  <a:pt x="4" y="1946"/>
                </a:cubicBezTo>
                <a:cubicBezTo>
                  <a:pt x="2" y="1929"/>
                  <a:pt x="0" y="1913"/>
                  <a:pt x="0" y="189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8" name="任意多边形: 形状 757"/>
          <p:cNvSpPr/>
          <p:nvPr/>
        </p:nvSpPr>
        <p:spPr>
          <a:xfrm>
            <a:off x="5208480" y="1364040"/>
            <a:ext cx="93600" cy="775440"/>
          </a:xfrm>
          <a:custGeom>
            <a:avLst/>
            <a:gdLst/>
            <a:ahLst/>
            <a:cxnLst/>
            <a:rect l="0" t="0" r="r" b="b"/>
            <a:pathLst>
              <a:path w="260" h="2154">
                <a:moveTo>
                  <a:pt x="194" y="20"/>
                </a:moveTo>
                <a:cubicBezTo>
                  <a:pt x="173" y="33"/>
                  <a:pt x="154" y="51"/>
                  <a:pt x="138" y="76"/>
                </a:cubicBezTo>
                <a:cubicBezTo>
                  <a:pt x="122" y="100"/>
                  <a:pt x="108" y="128"/>
                  <a:pt x="100" y="159"/>
                </a:cubicBezTo>
                <a:cubicBezTo>
                  <a:pt x="91" y="191"/>
                  <a:pt x="86" y="224"/>
                  <a:pt x="86" y="258"/>
                </a:cubicBezTo>
                <a:lnTo>
                  <a:pt x="86" y="1896"/>
                </a:lnTo>
                <a:cubicBezTo>
                  <a:pt x="86" y="1930"/>
                  <a:pt x="91" y="1963"/>
                  <a:pt x="100" y="1995"/>
                </a:cubicBezTo>
                <a:cubicBezTo>
                  <a:pt x="108" y="2026"/>
                  <a:pt x="122" y="2054"/>
                  <a:pt x="138" y="2078"/>
                </a:cubicBezTo>
                <a:cubicBezTo>
                  <a:pt x="154" y="2103"/>
                  <a:pt x="173" y="2121"/>
                  <a:pt x="194" y="2134"/>
                </a:cubicBezTo>
                <a:cubicBezTo>
                  <a:pt x="215" y="2147"/>
                  <a:pt x="237" y="2154"/>
                  <a:pt x="260" y="2154"/>
                </a:cubicBezTo>
                <a:cubicBezTo>
                  <a:pt x="225" y="2154"/>
                  <a:pt x="192" y="2147"/>
                  <a:pt x="161" y="2134"/>
                </a:cubicBezTo>
                <a:cubicBezTo>
                  <a:pt x="129" y="2121"/>
                  <a:pt x="100" y="2103"/>
                  <a:pt x="76" y="2078"/>
                </a:cubicBezTo>
                <a:cubicBezTo>
                  <a:pt x="52" y="2054"/>
                  <a:pt x="33" y="2026"/>
                  <a:pt x="20" y="1995"/>
                </a:cubicBezTo>
                <a:cubicBezTo>
                  <a:pt x="7" y="1963"/>
                  <a:pt x="0" y="1930"/>
                  <a:pt x="0" y="1896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2" y="100"/>
                  <a:pt x="76" y="76"/>
                </a:cubicBezTo>
                <a:cubicBezTo>
                  <a:pt x="100" y="51"/>
                  <a:pt x="129" y="33"/>
                  <a:pt x="161" y="20"/>
                </a:cubicBezTo>
                <a:cubicBezTo>
                  <a:pt x="192" y="7"/>
                  <a:pt x="225" y="0"/>
                  <a:pt x="260" y="0"/>
                </a:cubicBezTo>
                <a:cubicBezTo>
                  <a:pt x="237" y="0"/>
                  <a:pt x="215" y="7"/>
                  <a:pt x="194" y="20"/>
                </a:cubicBezTo>
                <a:close/>
              </a:path>
            </a:pathLst>
          </a:custGeom>
          <a:solidFill>
            <a:srgbClr val="68D39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9" name="任意多边形: 形状 758"/>
          <p:cNvSpPr/>
          <p:nvPr/>
        </p:nvSpPr>
        <p:spPr>
          <a:xfrm>
            <a:off x="5363640" y="1487880"/>
            <a:ext cx="248400" cy="310680"/>
          </a:xfrm>
          <a:custGeom>
            <a:avLst/>
            <a:gdLst/>
            <a:ahLst/>
            <a:cxnLst/>
            <a:rect l="0" t="0" r="r" b="b"/>
            <a:pathLst>
              <a:path w="690" h="863">
                <a:moveTo>
                  <a:pt x="0" y="517"/>
                </a:moveTo>
                <a:lnTo>
                  <a:pt x="0" y="345"/>
                </a:lnTo>
                <a:cubicBezTo>
                  <a:pt x="0" y="322"/>
                  <a:pt x="2" y="300"/>
                  <a:pt x="7" y="278"/>
                </a:cubicBezTo>
                <a:cubicBezTo>
                  <a:pt x="11" y="256"/>
                  <a:pt x="17" y="234"/>
                  <a:pt x="26" y="213"/>
                </a:cubicBezTo>
                <a:cubicBezTo>
                  <a:pt x="35" y="192"/>
                  <a:pt x="45" y="172"/>
                  <a:pt x="58" y="154"/>
                </a:cubicBezTo>
                <a:cubicBezTo>
                  <a:pt x="71" y="135"/>
                  <a:pt x="85" y="117"/>
                  <a:pt x="101" y="101"/>
                </a:cubicBezTo>
                <a:cubicBezTo>
                  <a:pt x="117" y="85"/>
                  <a:pt x="134" y="71"/>
                  <a:pt x="153" y="58"/>
                </a:cubicBezTo>
                <a:cubicBezTo>
                  <a:pt x="172" y="46"/>
                  <a:pt x="192" y="35"/>
                  <a:pt x="213" y="27"/>
                </a:cubicBezTo>
                <a:cubicBezTo>
                  <a:pt x="233" y="18"/>
                  <a:pt x="255" y="11"/>
                  <a:pt x="277" y="7"/>
                </a:cubicBezTo>
                <a:cubicBezTo>
                  <a:pt x="299" y="3"/>
                  <a:pt x="322" y="0"/>
                  <a:pt x="344" y="0"/>
                </a:cubicBezTo>
                <a:cubicBezTo>
                  <a:pt x="367" y="0"/>
                  <a:pt x="389" y="3"/>
                  <a:pt x="412" y="7"/>
                </a:cubicBezTo>
                <a:cubicBezTo>
                  <a:pt x="434" y="11"/>
                  <a:pt x="455" y="18"/>
                  <a:pt x="476" y="27"/>
                </a:cubicBezTo>
                <a:cubicBezTo>
                  <a:pt x="497" y="35"/>
                  <a:pt x="517" y="46"/>
                  <a:pt x="536" y="58"/>
                </a:cubicBezTo>
                <a:cubicBezTo>
                  <a:pt x="555" y="71"/>
                  <a:pt x="572" y="85"/>
                  <a:pt x="589" y="101"/>
                </a:cubicBezTo>
                <a:cubicBezTo>
                  <a:pt x="605" y="117"/>
                  <a:pt x="619" y="135"/>
                  <a:pt x="632" y="154"/>
                </a:cubicBezTo>
                <a:cubicBezTo>
                  <a:pt x="644" y="172"/>
                  <a:pt x="655" y="192"/>
                  <a:pt x="664" y="213"/>
                </a:cubicBezTo>
                <a:cubicBezTo>
                  <a:pt x="672" y="234"/>
                  <a:pt x="679" y="256"/>
                  <a:pt x="683" y="278"/>
                </a:cubicBezTo>
                <a:cubicBezTo>
                  <a:pt x="688" y="300"/>
                  <a:pt x="690" y="322"/>
                  <a:pt x="690" y="345"/>
                </a:cubicBezTo>
                <a:lnTo>
                  <a:pt x="690" y="517"/>
                </a:lnTo>
                <a:cubicBezTo>
                  <a:pt x="690" y="540"/>
                  <a:pt x="688" y="562"/>
                  <a:pt x="683" y="584"/>
                </a:cubicBezTo>
                <a:cubicBezTo>
                  <a:pt x="679" y="608"/>
                  <a:pt x="672" y="629"/>
                  <a:pt x="664" y="650"/>
                </a:cubicBezTo>
                <a:cubicBezTo>
                  <a:pt x="655" y="671"/>
                  <a:pt x="644" y="691"/>
                  <a:pt x="632" y="710"/>
                </a:cubicBezTo>
                <a:cubicBezTo>
                  <a:pt x="619" y="728"/>
                  <a:pt x="605" y="746"/>
                  <a:pt x="589" y="762"/>
                </a:cubicBezTo>
                <a:cubicBezTo>
                  <a:pt x="572" y="778"/>
                  <a:pt x="555" y="792"/>
                  <a:pt x="536" y="805"/>
                </a:cubicBezTo>
                <a:cubicBezTo>
                  <a:pt x="517" y="817"/>
                  <a:pt x="497" y="828"/>
                  <a:pt x="476" y="836"/>
                </a:cubicBezTo>
                <a:cubicBezTo>
                  <a:pt x="455" y="845"/>
                  <a:pt x="434" y="852"/>
                  <a:pt x="412" y="856"/>
                </a:cubicBezTo>
                <a:cubicBezTo>
                  <a:pt x="389" y="860"/>
                  <a:pt x="367" y="863"/>
                  <a:pt x="344" y="863"/>
                </a:cubicBezTo>
                <a:cubicBezTo>
                  <a:pt x="322" y="863"/>
                  <a:pt x="299" y="860"/>
                  <a:pt x="277" y="856"/>
                </a:cubicBezTo>
                <a:cubicBezTo>
                  <a:pt x="255" y="852"/>
                  <a:pt x="233" y="845"/>
                  <a:pt x="213" y="836"/>
                </a:cubicBezTo>
                <a:cubicBezTo>
                  <a:pt x="192" y="828"/>
                  <a:pt x="172" y="817"/>
                  <a:pt x="153" y="805"/>
                </a:cubicBezTo>
                <a:cubicBezTo>
                  <a:pt x="134" y="792"/>
                  <a:pt x="117" y="778"/>
                  <a:pt x="101" y="762"/>
                </a:cubicBezTo>
                <a:cubicBezTo>
                  <a:pt x="85" y="746"/>
                  <a:pt x="71" y="728"/>
                  <a:pt x="58" y="710"/>
                </a:cubicBezTo>
                <a:cubicBezTo>
                  <a:pt x="45" y="691"/>
                  <a:pt x="35" y="671"/>
                  <a:pt x="26" y="650"/>
                </a:cubicBezTo>
                <a:cubicBezTo>
                  <a:pt x="17" y="629"/>
                  <a:pt x="11" y="608"/>
                  <a:pt x="7" y="584"/>
                </a:cubicBezTo>
                <a:cubicBezTo>
                  <a:pt x="2" y="562"/>
                  <a:pt x="0" y="540"/>
                  <a:pt x="0" y="517"/>
                </a:cubicBezTo>
                <a:close/>
              </a:path>
            </a:pathLst>
          </a:custGeom>
          <a:solidFill>
            <a:srgbClr val="34D399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0" name="图片 759"/>
          <p:cNvPicPr/>
          <p:nvPr/>
        </p:nvPicPr>
        <p:blipFill>
          <a:blip r:embed="rId12"/>
          <a:stretch/>
        </p:blipFill>
        <p:spPr>
          <a:xfrm>
            <a:off x="5425920" y="15735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1" name="文本框 760"/>
          <p:cNvSpPr txBox="1"/>
          <p:nvPr/>
        </p:nvSpPr>
        <p:spPr>
          <a:xfrm>
            <a:off x="992160" y="4569480"/>
            <a:ext cx="1082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限，表现不尽如人意。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2" name="文本框 761"/>
          <p:cNvSpPr txBox="1"/>
          <p:nvPr/>
        </p:nvSpPr>
        <p:spPr>
          <a:xfrm>
            <a:off x="5704920" y="1508760"/>
            <a:ext cx="8420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偏见检测机制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文本框 762"/>
          <p:cNvSpPr txBox="1"/>
          <p:nvPr/>
        </p:nvSpPr>
        <p:spPr>
          <a:xfrm>
            <a:off x="5704920" y="1716840"/>
            <a:ext cx="3571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引入监控和过滤机制，对模型输出进行实时检查，确保内容符合企业标准，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4" name="任意多边形: 形状 763"/>
          <p:cNvSpPr/>
          <p:nvPr/>
        </p:nvSpPr>
        <p:spPr>
          <a:xfrm>
            <a:off x="5223960" y="2263320"/>
            <a:ext cx="4201560" cy="775440"/>
          </a:xfrm>
          <a:custGeom>
            <a:avLst/>
            <a:gdLst/>
            <a:ahLst/>
            <a:cxnLst/>
            <a:rect l="0" t="0" r="r" b="b"/>
            <a:pathLst>
              <a:path w="11671" h="2154">
                <a:moveTo>
                  <a:pt x="0" y="1895"/>
                </a:moveTo>
                <a:lnTo>
                  <a:pt x="0" y="258"/>
                </a:lnTo>
                <a:cubicBezTo>
                  <a:pt x="0" y="241"/>
                  <a:pt x="2" y="224"/>
                  <a:pt x="4" y="208"/>
                </a:cubicBezTo>
                <a:cubicBezTo>
                  <a:pt x="7" y="191"/>
                  <a:pt x="11" y="175"/>
                  <a:pt x="17" y="159"/>
                </a:cubicBezTo>
                <a:cubicBezTo>
                  <a:pt x="22" y="143"/>
                  <a:pt x="29" y="128"/>
                  <a:pt x="37" y="114"/>
                </a:cubicBezTo>
                <a:cubicBezTo>
                  <a:pt x="44" y="100"/>
                  <a:pt x="53" y="87"/>
                  <a:pt x="63" y="75"/>
                </a:cubicBezTo>
                <a:cubicBezTo>
                  <a:pt x="73" y="63"/>
                  <a:pt x="84" y="53"/>
                  <a:pt x="96" y="43"/>
                </a:cubicBezTo>
                <a:cubicBezTo>
                  <a:pt x="108" y="34"/>
                  <a:pt x="120" y="26"/>
                  <a:pt x="133" y="19"/>
                </a:cubicBezTo>
                <a:cubicBezTo>
                  <a:pt x="146" y="13"/>
                  <a:pt x="160" y="8"/>
                  <a:pt x="174" y="5"/>
                </a:cubicBezTo>
                <a:cubicBezTo>
                  <a:pt x="188" y="1"/>
                  <a:pt x="202" y="0"/>
                  <a:pt x="216" y="0"/>
                </a:cubicBezTo>
                <a:lnTo>
                  <a:pt x="11413" y="0"/>
                </a:lnTo>
                <a:cubicBezTo>
                  <a:pt x="11430" y="0"/>
                  <a:pt x="11447" y="1"/>
                  <a:pt x="11463" y="5"/>
                </a:cubicBezTo>
                <a:cubicBezTo>
                  <a:pt x="11480" y="8"/>
                  <a:pt x="11496" y="13"/>
                  <a:pt x="11512" y="19"/>
                </a:cubicBezTo>
                <a:cubicBezTo>
                  <a:pt x="11527" y="26"/>
                  <a:pt x="11542" y="34"/>
                  <a:pt x="11556" y="43"/>
                </a:cubicBezTo>
                <a:cubicBezTo>
                  <a:pt x="11570" y="53"/>
                  <a:pt x="11583" y="63"/>
                  <a:pt x="11595" y="75"/>
                </a:cubicBezTo>
                <a:cubicBezTo>
                  <a:pt x="11607" y="87"/>
                  <a:pt x="11618" y="100"/>
                  <a:pt x="11628" y="114"/>
                </a:cubicBezTo>
                <a:cubicBezTo>
                  <a:pt x="11637" y="128"/>
                  <a:pt x="11645" y="143"/>
                  <a:pt x="11651" y="159"/>
                </a:cubicBezTo>
                <a:cubicBezTo>
                  <a:pt x="11658" y="175"/>
                  <a:pt x="11663" y="191"/>
                  <a:pt x="11666" y="208"/>
                </a:cubicBezTo>
                <a:cubicBezTo>
                  <a:pt x="11669" y="224"/>
                  <a:pt x="11671" y="241"/>
                  <a:pt x="11671" y="258"/>
                </a:cubicBezTo>
                <a:lnTo>
                  <a:pt x="11671" y="1895"/>
                </a:lnTo>
                <a:cubicBezTo>
                  <a:pt x="11671" y="1912"/>
                  <a:pt x="11669" y="1929"/>
                  <a:pt x="11666" y="1946"/>
                </a:cubicBezTo>
                <a:cubicBezTo>
                  <a:pt x="11663" y="1962"/>
                  <a:pt x="11658" y="1978"/>
                  <a:pt x="11651" y="1994"/>
                </a:cubicBezTo>
                <a:cubicBezTo>
                  <a:pt x="11645" y="2010"/>
                  <a:pt x="11637" y="2025"/>
                  <a:pt x="11628" y="2039"/>
                </a:cubicBezTo>
                <a:cubicBezTo>
                  <a:pt x="11618" y="2053"/>
                  <a:pt x="11607" y="2066"/>
                  <a:pt x="11595" y="2078"/>
                </a:cubicBezTo>
                <a:cubicBezTo>
                  <a:pt x="11583" y="2090"/>
                  <a:pt x="11570" y="2101"/>
                  <a:pt x="11556" y="2110"/>
                </a:cubicBezTo>
                <a:cubicBezTo>
                  <a:pt x="11542" y="2120"/>
                  <a:pt x="11527" y="2127"/>
                  <a:pt x="11512" y="2134"/>
                </a:cubicBezTo>
                <a:cubicBezTo>
                  <a:pt x="11496" y="2140"/>
                  <a:pt x="11480" y="2145"/>
                  <a:pt x="11463" y="2149"/>
                </a:cubicBezTo>
                <a:cubicBezTo>
                  <a:pt x="11447" y="2152"/>
                  <a:pt x="11430" y="2154"/>
                  <a:pt x="11413" y="2154"/>
                </a:cubicBezTo>
                <a:lnTo>
                  <a:pt x="216" y="2154"/>
                </a:lnTo>
                <a:cubicBezTo>
                  <a:pt x="202" y="2154"/>
                  <a:pt x="188" y="2152"/>
                  <a:pt x="174" y="2149"/>
                </a:cubicBezTo>
                <a:cubicBezTo>
                  <a:pt x="160" y="2145"/>
                  <a:pt x="146" y="2140"/>
                  <a:pt x="133" y="2134"/>
                </a:cubicBezTo>
                <a:cubicBezTo>
                  <a:pt x="120" y="2127"/>
                  <a:pt x="108" y="2120"/>
                  <a:pt x="96" y="2110"/>
                </a:cubicBezTo>
                <a:cubicBezTo>
                  <a:pt x="84" y="2101"/>
                  <a:pt x="73" y="2090"/>
                  <a:pt x="63" y="2078"/>
                </a:cubicBezTo>
                <a:cubicBezTo>
                  <a:pt x="53" y="2066"/>
                  <a:pt x="44" y="2053"/>
                  <a:pt x="37" y="2039"/>
                </a:cubicBezTo>
                <a:cubicBezTo>
                  <a:pt x="29" y="2025"/>
                  <a:pt x="22" y="2010"/>
                  <a:pt x="17" y="1994"/>
                </a:cubicBezTo>
                <a:cubicBezTo>
                  <a:pt x="11" y="1978"/>
                  <a:pt x="7" y="1962"/>
                  <a:pt x="4" y="1946"/>
                </a:cubicBezTo>
                <a:cubicBezTo>
                  <a:pt x="2" y="1929"/>
                  <a:pt x="0" y="1912"/>
                  <a:pt x="0" y="189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5" name="任意多边形: 形状 764"/>
          <p:cNvSpPr/>
          <p:nvPr/>
        </p:nvSpPr>
        <p:spPr>
          <a:xfrm>
            <a:off x="5208480" y="2263320"/>
            <a:ext cx="93600" cy="775440"/>
          </a:xfrm>
          <a:custGeom>
            <a:avLst/>
            <a:gdLst/>
            <a:ahLst/>
            <a:cxnLst/>
            <a:rect l="0" t="0" r="r" b="b"/>
            <a:pathLst>
              <a:path w="260" h="2154">
                <a:moveTo>
                  <a:pt x="194" y="19"/>
                </a:moveTo>
                <a:cubicBezTo>
                  <a:pt x="173" y="32"/>
                  <a:pt x="154" y="51"/>
                  <a:pt x="138" y="75"/>
                </a:cubicBezTo>
                <a:cubicBezTo>
                  <a:pt x="122" y="99"/>
                  <a:pt x="108" y="127"/>
                  <a:pt x="100" y="159"/>
                </a:cubicBezTo>
                <a:cubicBezTo>
                  <a:pt x="91" y="191"/>
                  <a:pt x="86" y="224"/>
                  <a:pt x="86" y="258"/>
                </a:cubicBezTo>
                <a:lnTo>
                  <a:pt x="86" y="1895"/>
                </a:lnTo>
                <a:cubicBezTo>
                  <a:pt x="86" y="1930"/>
                  <a:pt x="91" y="1962"/>
                  <a:pt x="100" y="1994"/>
                </a:cubicBezTo>
                <a:cubicBezTo>
                  <a:pt x="108" y="2026"/>
                  <a:pt x="122" y="2054"/>
                  <a:pt x="138" y="2078"/>
                </a:cubicBezTo>
                <a:cubicBezTo>
                  <a:pt x="154" y="2102"/>
                  <a:pt x="173" y="2121"/>
                  <a:pt x="194" y="2134"/>
                </a:cubicBezTo>
                <a:cubicBezTo>
                  <a:pt x="215" y="2147"/>
                  <a:pt x="237" y="2154"/>
                  <a:pt x="260" y="2154"/>
                </a:cubicBezTo>
                <a:cubicBezTo>
                  <a:pt x="225" y="2154"/>
                  <a:pt x="192" y="2147"/>
                  <a:pt x="161" y="2134"/>
                </a:cubicBezTo>
                <a:cubicBezTo>
                  <a:pt x="129" y="2121"/>
                  <a:pt x="100" y="2102"/>
                  <a:pt x="76" y="2078"/>
                </a:cubicBezTo>
                <a:cubicBezTo>
                  <a:pt x="52" y="2054"/>
                  <a:pt x="33" y="2026"/>
                  <a:pt x="20" y="1994"/>
                </a:cubicBezTo>
                <a:cubicBezTo>
                  <a:pt x="7" y="1963"/>
                  <a:pt x="0" y="1930"/>
                  <a:pt x="0" y="1895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7"/>
                  <a:pt x="52" y="99"/>
                  <a:pt x="76" y="75"/>
                </a:cubicBezTo>
                <a:cubicBezTo>
                  <a:pt x="100" y="51"/>
                  <a:pt x="129" y="32"/>
                  <a:pt x="161" y="19"/>
                </a:cubicBezTo>
                <a:cubicBezTo>
                  <a:pt x="192" y="6"/>
                  <a:pt x="225" y="0"/>
                  <a:pt x="260" y="0"/>
                </a:cubicBezTo>
                <a:cubicBezTo>
                  <a:pt x="237" y="0"/>
                  <a:pt x="215" y="6"/>
                  <a:pt x="194" y="19"/>
                </a:cubicBezTo>
                <a:close/>
              </a:path>
            </a:pathLst>
          </a:custGeom>
          <a:solidFill>
            <a:srgbClr val="68D39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任意多边形: 形状 765"/>
          <p:cNvSpPr/>
          <p:nvPr/>
        </p:nvSpPr>
        <p:spPr>
          <a:xfrm>
            <a:off x="5363640" y="2387160"/>
            <a:ext cx="232920" cy="310320"/>
          </a:xfrm>
          <a:custGeom>
            <a:avLst/>
            <a:gdLst/>
            <a:ahLst/>
            <a:cxnLst/>
            <a:rect l="0" t="0" r="r" b="b"/>
            <a:pathLst>
              <a:path w="647" h="862">
                <a:moveTo>
                  <a:pt x="0" y="538"/>
                </a:moveTo>
                <a:lnTo>
                  <a:pt x="0" y="323"/>
                </a:lnTo>
                <a:cubicBezTo>
                  <a:pt x="0" y="302"/>
                  <a:pt x="2" y="281"/>
                  <a:pt x="6" y="260"/>
                </a:cubicBezTo>
                <a:cubicBezTo>
                  <a:pt x="10" y="239"/>
                  <a:pt x="16" y="219"/>
                  <a:pt x="24" y="199"/>
                </a:cubicBezTo>
                <a:cubicBezTo>
                  <a:pt x="33" y="180"/>
                  <a:pt x="43" y="161"/>
                  <a:pt x="54" y="144"/>
                </a:cubicBezTo>
                <a:cubicBezTo>
                  <a:pt x="66" y="126"/>
                  <a:pt x="80" y="110"/>
                  <a:pt x="95" y="95"/>
                </a:cubicBezTo>
                <a:cubicBezTo>
                  <a:pt x="110" y="80"/>
                  <a:pt x="126" y="66"/>
                  <a:pt x="143" y="54"/>
                </a:cubicBezTo>
                <a:cubicBezTo>
                  <a:pt x="161" y="43"/>
                  <a:pt x="180" y="33"/>
                  <a:pt x="199" y="25"/>
                </a:cubicBezTo>
                <a:cubicBezTo>
                  <a:pt x="219" y="16"/>
                  <a:pt x="239" y="10"/>
                  <a:pt x="261" y="6"/>
                </a:cubicBezTo>
                <a:cubicBezTo>
                  <a:pt x="282" y="2"/>
                  <a:pt x="303" y="0"/>
                  <a:pt x="324" y="0"/>
                </a:cubicBezTo>
                <a:cubicBezTo>
                  <a:pt x="345" y="0"/>
                  <a:pt x="366" y="2"/>
                  <a:pt x="387" y="6"/>
                </a:cubicBezTo>
                <a:cubicBezTo>
                  <a:pt x="408" y="10"/>
                  <a:pt x="428" y="16"/>
                  <a:pt x="447" y="25"/>
                </a:cubicBezTo>
                <a:cubicBezTo>
                  <a:pt x="467" y="33"/>
                  <a:pt x="486" y="43"/>
                  <a:pt x="503" y="54"/>
                </a:cubicBezTo>
                <a:cubicBezTo>
                  <a:pt x="521" y="66"/>
                  <a:pt x="537" y="80"/>
                  <a:pt x="552" y="95"/>
                </a:cubicBezTo>
                <a:cubicBezTo>
                  <a:pt x="567" y="110"/>
                  <a:pt x="581" y="126"/>
                  <a:pt x="592" y="144"/>
                </a:cubicBezTo>
                <a:cubicBezTo>
                  <a:pt x="604" y="161"/>
                  <a:pt x="614" y="180"/>
                  <a:pt x="622" y="199"/>
                </a:cubicBezTo>
                <a:cubicBezTo>
                  <a:pt x="630" y="219"/>
                  <a:pt x="636" y="239"/>
                  <a:pt x="641" y="260"/>
                </a:cubicBezTo>
                <a:cubicBezTo>
                  <a:pt x="645" y="281"/>
                  <a:pt x="647" y="302"/>
                  <a:pt x="647" y="323"/>
                </a:cubicBezTo>
                <a:lnTo>
                  <a:pt x="647" y="538"/>
                </a:lnTo>
                <a:cubicBezTo>
                  <a:pt x="647" y="560"/>
                  <a:pt x="645" y="581"/>
                  <a:pt x="641" y="601"/>
                </a:cubicBezTo>
                <a:cubicBezTo>
                  <a:pt x="636" y="622"/>
                  <a:pt x="630" y="642"/>
                  <a:pt x="622" y="662"/>
                </a:cubicBezTo>
                <a:cubicBezTo>
                  <a:pt x="614" y="681"/>
                  <a:pt x="604" y="701"/>
                  <a:pt x="592" y="719"/>
                </a:cubicBezTo>
                <a:cubicBezTo>
                  <a:pt x="581" y="736"/>
                  <a:pt x="567" y="753"/>
                  <a:pt x="552" y="768"/>
                </a:cubicBezTo>
                <a:cubicBezTo>
                  <a:pt x="537" y="783"/>
                  <a:pt x="521" y="796"/>
                  <a:pt x="503" y="808"/>
                </a:cubicBezTo>
                <a:cubicBezTo>
                  <a:pt x="486" y="820"/>
                  <a:pt x="467" y="830"/>
                  <a:pt x="447" y="838"/>
                </a:cubicBezTo>
                <a:cubicBezTo>
                  <a:pt x="428" y="846"/>
                  <a:pt x="408" y="852"/>
                  <a:pt x="387" y="856"/>
                </a:cubicBezTo>
                <a:cubicBezTo>
                  <a:pt x="366" y="860"/>
                  <a:pt x="345" y="862"/>
                  <a:pt x="324" y="862"/>
                </a:cubicBezTo>
                <a:cubicBezTo>
                  <a:pt x="303" y="862"/>
                  <a:pt x="282" y="860"/>
                  <a:pt x="261" y="856"/>
                </a:cubicBezTo>
                <a:cubicBezTo>
                  <a:pt x="239" y="852"/>
                  <a:pt x="219" y="846"/>
                  <a:pt x="199" y="838"/>
                </a:cubicBezTo>
                <a:cubicBezTo>
                  <a:pt x="180" y="830"/>
                  <a:pt x="161" y="820"/>
                  <a:pt x="143" y="808"/>
                </a:cubicBezTo>
                <a:cubicBezTo>
                  <a:pt x="126" y="796"/>
                  <a:pt x="110" y="783"/>
                  <a:pt x="95" y="768"/>
                </a:cubicBezTo>
                <a:cubicBezTo>
                  <a:pt x="80" y="753"/>
                  <a:pt x="66" y="736"/>
                  <a:pt x="54" y="719"/>
                </a:cubicBezTo>
                <a:cubicBezTo>
                  <a:pt x="43" y="701"/>
                  <a:pt x="33" y="681"/>
                  <a:pt x="24" y="662"/>
                </a:cubicBezTo>
                <a:cubicBezTo>
                  <a:pt x="16" y="642"/>
                  <a:pt x="10" y="622"/>
                  <a:pt x="6" y="601"/>
                </a:cubicBezTo>
                <a:cubicBezTo>
                  <a:pt x="2" y="581"/>
                  <a:pt x="0" y="560"/>
                  <a:pt x="0" y="538"/>
                </a:cubicBezTo>
                <a:close/>
              </a:path>
            </a:pathLst>
          </a:custGeom>
          <a:solidFill>
            <a:srgbClr val="34D399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7" name="图片 766"/>
          <p:cNvPicPr/>
          <p:nvPr/>
        </p:nvPicPr>
        <p:blipFill>
          <a:blip r:embed="rId13"/>
          <a:stretch/>
        </p:blipFill>
        <p:spPr>
          <a:xfrm>
            <a:off x="5425920" y="2472480"/>
            <a:ext cx="1080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8" name="文本框 767"/>
          <p:cNvSpPr txBox="1"/>
          <p:nvPr/>
        </p:nvSpPr>
        <p:spPr>
          <a:xfrm>
            <a:off x="5704920" y="1872000"/>
            <a:ext cx="1731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避免不当言论对用户造成负面影响。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文本框 768"/>
          <p:cNvSpPr txBox="1"/>
          <p:nvPr/>
        </p:nvSpPr>
        <p:spPr>
          <a:xfrm>
            <a:off x="5689440" y="2408040"/>
            <a:ext cx="84204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数据安全保障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0" name="文本框 769"/>
          <p:cNvSpPr txBox="1"/>
          <p:nvPr/>
        </p:nvSpPr>
        <p:spPr>
          <a:xfrm>
            <a:off x="5689440" y="2616120"/>
            <a:ext cx="3571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采用加密通信和严格的访问控制策略，保护用户隐私和敏感信息。建立数据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任意多边形: 形状 770"/>
          <p:cNvSpPr/>
          <p:nvPr/>
        </p:nvSpPr>
        <p:spPr>
          <a:xfrm>
            <a:off x="5223960" y="3162240"/>
            <a:ext cx="4201560" cy="775440"/>
          </a:xfrm>
          <a:custGeom>
            <a:avLst/>
            <a:gdLst/>
            <a:ahLst/>
            <a:cxnLst/>
            <a:rect l="0" t="0" r="r" b="b"/>
            <a:pathLst>
              <a:path w="11671" h="2154">
                <a:moveTo>
                  <a:pt x="0" y="1896"/>
                </a:moveTo>
                <a:lnTo>
                  <a:pt x="0" y="258"/>
                </a:lnTo>
                <a:cubicBezTo>
                  <a:pt x="0" y="242"/>
                  <a:pt x="2" y="225"/>
                  <a:pt x="4" y="208"/>
                </a:cubicBezTo>
                <a:cubicBezTo>
                  <a:pt x="7" y="191"/>
                  <a:pt x="11" y="175"/>
                  <a:pt x="17" y="160"/>
                </a:cubicBezTo>
                <a:cubicBezTo>
                  <a:pt x="22" y="144"/>
                  <a:pt x="29" y="129"/>
                  <a:pt x="37" y="115"/>
                </a:cubicBezTo>
                <a:cubicBezTo>
                  <a:pt x="44" y="101"/>
                  <a:pt x="53" y="88"/>
                  <a:pt x="63" y="76"/>
                </a:cubicBezTo>
                <a:cubicBezTo>
                  <a:pt x="73" y="64"/>
                  <a:pt x="84" y="53"/>
                  <a:pt x="96" y="44"/>
                </a:cubicBezTo>
                <a:cubicBezTo>
                  <a:pt x="108" y="34"/>
                  <a:pt x="120" y="26"/>
                  <a:pt x="133" y="20"/>
                </a:cubicBezTo>
                <a:cubicBezTo>
                  <a:pt x="146" y="13"/>
                  <a:pt x="160" y="8"/>
                  <a:pt x="174" y="5"/>
                </a:cubicBezTo>
                <a:cubicBezTo>
                  <a:pt x="188" y="2"/>
                  <a:pt x="202" y="0"/>
                  <a:pt x="216" y="0"/>
                </a:cubicBezTo>
                <a:lnTo>
                  <a:pt x="11413" y="0"/>
                </a:lnTo>
                <a:cubicBezTo>
                  <a:pt x="11430" y="0"/>
                  <a:pt x="11447" y="2"/>
                  <a:pt x="11463" y="5"/>
                </a:cubicBezTo>
                <a:cubicBezTo>
                  <a:pt x="11480" y="8"/>
                  <a:pt x="11496" y="13"/>
                  <a:pt x="11512" y="20"/>
                </a:cubicBezTo>
                <a:cubicBezTo>
                  <a:pt x="11527" y="26"/>
                  <a:pt x="11542" y="34"/>
                  <a:pt x="11556" y="44"/>
                </a:cubicBezTo>
                <a:cubicBezTo>
                  <a:pt x="11570" y="53"/>
                  <a:pt x="11583" y="64"/>
                  <a:pt x="11595" y="76"/>
                </a:cubicBezTo>
                <a:cubicBezTo>
                  <a:pt x="11607" y="88"/>
                  <a:pt x="11618" y="101"/>
                  <a:pt x="11628" y="115"/>
                </a:cubicBezTo>
                <a:cubicBezTo>
                  <a:pt x="11637" y="129"/>
                  <a:pt x="11645" y="144"/>
                  <a:pt x="11651" y="160"/>
                </a:cubicBezTo>
                <a:cubicBezTo>
                  <a:pt x="11658" y="175"/>
                  <a:pt x="11663" y="191"/>
                  <a:pt x="11666" y="208"/>
                </a:cubicBezTo>
                <a:cubicBezTo>
                  <a:pt x="11669" y="225"/>
                  <a:pt x="11671" y="242"/>
                  <a:pt x="11671" y="258"/>
                </a:cubicBezTo>
                <a:lnTo>
                  <a:pt x="11671" y="1896"/>
                </a:lnTo>
                <a:cubicBezTo>
                  <a:pt x="11671" y="1913"/>
                  <a:pt x="11669" y="1930"/>
                  <a:pt x="11666" y="1946"/>
                </a:cubicBezTo>
                <a:cubicBezTo>
                  <a:pt x="11663" y="1963"/>
                  <a:pt x="11658" y="1979"/>
                  <a:pt x="11651" y="1995"/>
                </a:cubicBezTo>
                <a:cubicBezTo>
                  <a:pt x="11645" y="2010"/>
                  <a:pt x="11637" y="2025"/>
                  <a:pt x="11628" y="2039"/>
                </a:cubicBezTo>
                <a:cubicBezTo>
                  <a:pt x="11618" y="2053"/>
                  <a:pt x="11607" y="2067"/>
                  <a:pt x="11595" y="2079"/>
                </a:cubicBezTo>
                <a:cubicBezTo>
                  <a:pt x="11583" y="2091"/>
                  <a:pt x="11570" y="2101"/>
                  <a:pt x="11556" y="2111"/>
                </a:cubicBezTo>
                <a:cubicBezTo>
                  <a:pt x="11542" y="2120"/>
                  <a:pt x="11527" y="2128"/>
                  <a:pt x="11512" y="2135"/>
                </a:cubicBezTo>
                <a:cubicBezTo>
                  <a:pt x="11496" y="2141"/>
                  <a:pt x="11480" y="2146"/>
                  <a:pt x="11463" y="2149"/>
                </a:cubicBezTo>
                <a:cubicBezTo>
                  <a:pt x="11447" y="2153"/>
                  <a:pt x="11430" y="2154"/>
                  <a:pt x="11413" y="2154"/>
                </a:cubicBezTo>
                <a:lnTo>
                  <a:pt x="216" y="2154"/>
                </a:lnTo>
                <a:cubicBezTo>
                  <a:pt x="202" y="2154"/>
                  <a:pt x="188" y="2153"/>
                  <a:pt x="174" y="2149"/>
                </a:cubicBezTo>
                <a:cubicBezTo>
                  <a:pt x="160" y="2146"/>
                  <a:pt x="146" y="2141"/>
                  <a:pt x="133" y="2135"/>
                </a:cubicBezTo>
                <a:cubicBezTo>
                  <a:pt x="120" y="2128"/>
                  <a:pt x="108" y="2120"/>
                  <a:pt x="96" y="2111"/>
                </a:cubicBezTo>
                <a:cubicBezTo>
                  <a:pt x="84" y="2101"/>
                  <a:pt x="73" y="2091"/>
                  <a:pt x="63" y="2079"/>
                </a:cubicBezTo>
                <a:cubicBezTo>
                  <a:pt x="53" y="2067"/>
                  <a:pt x="44" y="2053"/>
                  <a:pt x="37" y="2039"/>
                </a:cubicBezTo>
                <a:cubicBezTo>
                  <a:pt x="29" y="2025"/>
                  <a:pt x="22" y="2010"/>
                  <a:pt x="17" y="1995"/>
                </a:cubicBezTo>
                <a:cubicBezTo>
                  <a:pt x="11" y="1979"/>
                  <a:pt x="7" y="1963"/>
                  <a:pt x="4" y="1946"/>
                </a:cubicBezTo>
                <a:cubicBezTo>
                  <a:pt x="2" y="1930"/>
                  <a:pt x="0" y="1913"/>
                  <a:pt x="0" y="189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任意多边形: 形状 771"/>
          <p:cNvSpPr/>
          <p:nvPr/>
        </p:nvSpPr>
        <p:spPr>
          <a:xfrm>
            <a:off x="5208480" y="3162240"/>
            <a:ext cx="93600" cy="775440"/>
          </a:xfrm>
          <a:custGeom>
            <a:avLst/>
            <a:gdLst/>
            <a:ahLst/>
            <a:cxnLst/>
            <a:rect l="0" t="0" r="r" b="b"/>
            <a:pathLst>
              <a:path w="260" h="2154">
                <a:moveTo>
                  <a:pt x="194" y="20"/>
                </a:moveTo>
                <a:cubicBezTo>
                  <a:pt x="173" y="33"/>
                  <a:pt x="154" y="52"/>
                  <a:pt x="138" y="76"/>
                </a:cubicBezTo>
                <a:cubicBezTo>
                  <a:pt x="122" y="100"/>
                  <a:pt x="108" y="128"/>
                  <a:pt x="100" y="160"/>
                </a:cubicBezTo>
                <a:cubicBezTo>
                  <a:pt x="91" y="191"/>
                  <a:pt x="86" y="224"/>
                  <a:pt x="86" y="258"/>
                </a:cubicBezTo>
                <a:lnTo>
                  <a:pt x="86" y="1896"/>
                </a:lnTo>
                <a:cubicBezTo>
                  <a:pt x="86" y="1930"/>
                  <a:pt x="91" y="1963"/>
                  <a:pt x="100" y="1995"/>
                </a:cubicBezTo>
                <a:cubicBezTo>
                  <a:pt x="108" y="2026"/>
                  <a:pt x="122" y="2054"/>
                  <a:pt x="138" y="2079"/>
                </a:cubicBezTo>
                <a:cubicBezTo>
                  <a:pt x="154" y="2103"/>
                  <a:pt x="173" y="2121"/>
                  <a:pt x="194" y="2135"/>
                </a:cubicBezTo>
                <a:cubicBezTo>
                  <a:pt x="215" y="2148"/>
                  <a:pt x="237" y="2154"/>
                  <a:pt x="260" y="2154"/>
                </a:cubicBezTo>
                <a:cubicBezTo>
                  <a:pt x="225" y="2154"/>
                  <a:pt x="192" y="2148"/>
                  <a:pt x="161" y="2135"/>
                </a:cubicBezTo>
                <a:cubicBezTo>
                  <a:pt x="129" y="2121"/>
                  <a:pt x="100" y="2103"/>
                  <a:pt x="76" y="2079"/>
                </a:cubicBezTo>
                <a:cubicBezTo>
                  <a:pt x="52" y="2054"/>
                  <a:pt x="33" y="2026"/>
                  <a:pt x="20" y="1995"/>
                </a:cubicBezTo>
                <a:cubicBezTo>
                  <a:pt x="7" y="1963"/>
                  <a:pt x="0" y="1930"/>
                  <a:pt x="0" y="1896"/>
                </a:cubicBezTo>
                <a:lnTo>
                  <a:pt x="0" y="258"/>
                </a:lnTo>
                <a:cubicBezTo>
                  <a:pt x="0" y="224"/>
                  <a:pt x="7" y="191"/>
                  <a:pt x="20" y="160"/>
                </a:cubicBezTo>
                <a:cubicBezTo>
                  <a:pt x="33" y="128"/>
                  <a:pt x="52" y="100"/>
                  <a:pt x="76" y="76"/>
                </a:cubicBezTo>
                <a:cubicBezTo>
                  <a:pt x="100" y="52"/>
                  <a:pt x="129" y="33"/>
                  <a:pt x="161" y="20"/>
                </a:cubicBezTo>
                <a:cubicBezTo>
                  <a:pt x="192" y="7"/>
                  <a:pt x="225" y="0"/>
                  <a:pt x="260" y="0"/>
                </a:cubicBezTo>
                <a:cubicBezTo>
                  <a:pt x="237" y="0"/>
                  <a:pt x="215" y="7"/>
                  <a:pt x="194" y="20"/>
                </a:cubicBezTo>
                <a:close/>
              </a:path>
            </a:pathLst>
          </a:custGeom>
          <a:solidFill>
            <a:srgbClr val="68D39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任意多边形: 形状 772"/>
          <p:cNvSpPr/>
          <p:nvPr/>
        </p:nvSpPr>
        <p:spPr>
          <a:xfrm>
            <a:off x="5363640" y="3286440"/>
            <a:ext cx="248400" cy="310320"/>
          </a:xfrm>
          <a:custGeom>
            <a:avLst/>
            <a:gdLst/>
            <a:ahLst/>
            <a:cxnLst/>
            <a:rect l="0" t="0" r="r" b="b"/>
            <a:pathLst>
              <a:path w="690" h="862">
                <a:moveTo>
                  <a:pt x="0" y="516"/>
                </a:moveTo>
                <a:lnTo>
                  <a:pt x="0" y="344"/>
                </a:lnTo>
                <a:cubicBezTo>
                  <a:pt x="0" y="321"/>
                  <a:pt x="2" y="299"/>
                  <a:pt x="7" y="277"/>
                </a:cubicBezTo>
                <a:cubicBezTo>
                  <a:pt x="11" y="255"/>
                  <a:pt x="17" y="233"/>
                  <a:pt x="26" y="212"/>
                </a:cubicBezTo>
                <a:cubicBezTo>
                  <a:pt x="35" y="191"/>
                  <a:pt x="45" y="172"/>
                  <a:pt x="58" y="153"/>
                </a:cubicBezTo>
                <a:cubicBezTo>
                  <a:pt x="71" y="134"/>
                  <a:pt x="85" y="117"/>
                  <a:pt x="101" y="101"/>
                </a:cubicBezTo>
                <a:cubicBezTo>
                  <a:pt x="117" y="85"/>
                  <a:pt x="134" y="70"/>
                  <a:pt x="153" y="58"/>
                </a:cubicBezTo>
                <a:cubicBezTo>
                  <a:pt x="172" y="45"/>
                  <a:pt x="192" y="35"/>
                  <a:pt x="213" y="26"/>
                </a:cubicBezTo>
                <a:cubicBezTo>
                  <a:pt x="233" y="17"/>
                  <a:pt x="255" y="11"/>
                  <a:pt x="277" y="6"/>
                </a:cubicBezTo>
                <a:cubicBezTo>
                  <a:pt x="299" y="2"/>
                  <a:pt x="322" y="0"/>
                  <a:pt x="344" y="0"/>
                </a:cubicBezTo>
                <a:cubicBezTo>
                  <a:pt x="367" y="0"/>
                  <a:pt x="389" y="2"/>
                  <a:pt x="412" y="6"/>
                </a:cubicBezTo>
                <a:cubicBezTo>
                  <a:pt x="434" y="11"/>
                  <a:pt x="455" y="17"/>
                  <a:pt x="476" y="26"/>
                </a:cubicBezTo>
                <a:cubicBezTo>
                  <a:pt x="497" y="35"/>
                  <a:pt x="517" y="45"/>
                  <a:pt x="536" y="58"/>
                </a:cubicBezTo>
                <a:cubicBezTo>
                  <a:pt x="555" y="70"/>
                  <a:pt x="572" y="85"/>
                  <a:pt x="589" y="101"/>
                </a:cubicBezTo>
                <a:cubicBezTo>
                  <a:pt x="605" y="117"/>
                  <a:pt x="619" y="134"/>
                  <a:pt x="632" y="153"/>
                </a:cubicBezTo>
                <a:cubicBezTo>
                  <a:pt x="644" y="172"/>
                  <a:pt x="655" y="191"/>
                  <a:pt x="664" y="212"/>
                </a:cubicBezTo>
                <a:cubicBezTo>
                  <a:pt x="672" y="233"/>
                  <a:pt x="679" y="255"/>
                  <a:pt x="683" y="277"/>
                </a:cubicBezTo>
                <a:cubicBezTo>
                  <a:pt x="688" y="299"/>
                  <a:pt x="690" y="321"/>
                  <a:pt x="690" y="344"/>
                </a:cubicBezTo>
                <a:lnTo>
                  <a:pt x="690" y="516"/>
                </a:lnTo>
                <a:cubicBezTo>
                  <a:pt x="690" y="539"/>
                  <a:pt x="688" y="561"/>
                  <a:pt x="683" y="584"/>
                </a:cubicBezTo>
                <a:cubicBezTo>
                  <a:pt x="679" y="606"/>
                  <a:pt x="672" y="627"/>
                  <a:pt x="664" y="648"/>
                </a:cubicBezTo>
                <a:cubicBezTo>
                  <a:pt x="655" y="669"/>
                  <a:pt x="644" y="689"/>
                  <a:pt x="632" y="708"/>
                </a:cubicBezTo>
                <a:cubicBezTo>
                  <a:pt x="619" y="727"/>
                  <a:pt x="605" y="744"/>
                  <a:pt x="589" y="760"/>
                </a:cubicBezTo>
                <a:cubicBezTo>
                  <a:pt x="572" y="777"/>
                  <a:pt x="555" y="791"/>
                  <a:pt x="536" y="804"/>
                </a:cubicBezTo>
                <a:cubicBezTo>
                  <a:pt x="517" y="816"/>
                  <a:pt x="497" y="827"/>
                  <a:pt x="476" y="836"/>
                </a:cubicBezTo>
                <a:cubicBezTo>
                  <a:pt x="455" y="844"/>
                  <a:pt x="434" y="851"/>
                  <a:pt x="412" y="855"/>
                </a:cubicBezTo>
                <a:cubicBezTo>
                  <a:pt x="389" y="860"/>
                  <a:pt x="367" y="862"/>
                  <a:pt x="344" y="862"/>
                </a:cubicBezTo>
                <a:cubicBezTo>
                  <a:pt x="322" y="862"/>
                  <a:pt x="299" y="860"/>
                  <a:pt x="277" y="855"/>
                </a:cubicBezTo>
                <a:cubicBezTo>
                  <a:pt x="255" y="851"/>
                  <a:pt x="233" y="844"/>
                  <a:pt x="213" y="836"/>
                </a:cubicBezTo>
                <a:cubicBezTo>
                  <a:pt x="192" y="827"/>
                  <a:pt x="172" y="816"/>
                  <a:pt x="153" y="804"/>
                </a:cubicBezTo>
                <a:cubicBezTo>
                  <a:pt x="134" y="791"/>
                  <a:pt x="117" y="777"/>
                  <a:pt x="101" y="760"/>
                </a:cubicBezTo>
                <a:cubicBezTo>
                  <a:pt x="85" y="744"/>
                  <a:pt x="71" y="727"/>
                  <a:pt x="58" y="708"/>
                </a:cubicBezTo>
                <a:cubicBezTo>
                  <a:pt x="45" y="689"/>
                  <a:pt x="35" y="669"/>
                  <a:pt x="26" y="648"/>
                </a:cubicBezTo>
                <a:cubicBezTo>
                  <a:pt x="17" y="627"/>
                  <a:pt x="11" y="606"/>
                  <a:pt x="7" y="584"/>
                </a:cubicBezTo>
                <a:cubicBezTo>
                  <a:pt x="2" y="561"/>
                  <a:pt x="0" y="539"/>
                  <a:pt x="0" y="516"/>
                </a:cubicBezTo>
                <a:close/>
              </a:path>
            </a:pathLst>
          </a:custGeom>
          <a:solidFill>
            <a:srgbClr val="34D399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4" name="图片 773"/>
          <p:cNvPicPr/>
          <p:nvPr/>
        </p:nvPicPr>
        <p:blipFill>
          <a:blip r:embed="rId14"/>
          <a:stretch/>
        </p:blipFill>
        <p:spPr>
          <a:xfrm>
            <a:off x="5425920" y="33717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5" name="文本框 774"/>
          <p:cNvSpPr txBox="1"/>
          <p:nvPr/>
        </p:nvSpPr>
        <p:spPr>
          <a:xfrm>
            <a:off x="5689440" y="2771280"/>
            <a:ext cx="1948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处理规范，确保符合各国法律法规要求。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5704920" y="330732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微调与领域适配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5704920" y="3515400"/>
            <a:ext cx="3571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通过特定领域的数据对模型进行微调，提升在专业领域的表现。例如，法律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8" name="任意多边形: 形状 777"/>
          <p:cNvSpPr/>
          <p:nvPr/>
        </p:nvSpPr>
        <p:spPr>
          <a:xfrm>
            <a:off x="5223960" y="4061520"/>
            <a:ext cx="4201560" cy="775440"/>
          </a:xfrm>
          <a:custGeom>
            <a:avLst/>
            <a:gdLst/>
            <a:ahLst/>
            <a:cxnLst/>
            <a:rect l="0" t="0" r="r" b="b"/>
            <a:pathLst>
              <a:path w="11671" h="2154">
                <a:moveTo>
                  <a:pt x="0" y="1895"/>
                </a:moveTo>
                <a:lnTo>
                  <a:pt x="0" y="258"/>
                </a:lnTo>
                <a:cubicBezTo>
                  <a:pt x="0" y="241"/>
                  <a:pt x="2" y="224"/>
                  <a:pt x="4" y="208"/>
                </a:cubicBezTo>
                <a:cubicBezTo>
                  <a:pt x="7" y="191"/>
                  <a:pt x="11" y="175"/>
                  <a:pt x="17" y="159"/>
                </a:cubicBezTo>
                <a:cubicBezTo>
                  <a:pt x="22" y="144"/>
                  <a:pt x="29" y="129"/>
                  <a:pt x="37" y="115"/>
                </a:cubicBezTo>
                <a:cubicBezTo>
                  <a:pt x="44" y="100"/>
                  <a:pt x="53" y="87"/>
                  <a:pt x="63" y="75"/>
                </a:cubicBezTo>
                <a:cubicBezTo>
                  <a:pt x="73" y="63"/>
                  <a:pt x="84" y="53"/>
                  <a:pt x="96" y="43"/>
                </a:cubicBezTo>
                <a:cubicBezTo>
                  <a:pt x="108" y="34"/>
                  <a:pt x="120" y="26"/>
                  <a:pt x="133" y="19"/>
                </a:cubicBezTo>
                <a:cubicBezTo>
                  <a:pt x="146" y="13"/>
                  <a:pt x="160" y="8"/>
                  <a:pt x="174" y="5"/>
                </a:cubicBezTo>
                <a:cubicBezTo>
                  <a:pt x="188" y="1"/>
                  <a:pt x="202" y="0"/>
                  <a:pt x="216" y="0"/>
                </a:cubicBezTo>
                <a:lnTo>
                  <a:pt x="11413" y="0"/>
                </a:lnTo>
                <a:cubicBezTo>
                  <a:pt x="11430" y="0"/>
                  <a:pt x="11447" y="1"/>
                  <a:pt x="11463" y="5"/>
                </a:cubicBezTo>
                <a:cubicBezTo>
                  <a:pt x="11480" y="8"/>
                  <a:pt x="11496" y="13"/>
                  <a:pt x="11512" y="19"/>
                </a:cubicBezTo>
                <a:cubicBezTo>
                  <a:pt x="11527" y="26"/>
                  <a:pt x="11542" y="34"/>
                  <a:pt x="11556" y="43"/>
                </a:cubicBezTo>
                <a:cubicBezTo>
                  <a:pt x="11570" y="53"/>
                  <a:pt x="11583" y="63"/>
                  <a:pt x="11595" y="75"/>
                </a:cubicBezTo>
                <a:cubicBezTo>
                  <a:pt x="11607" y="87"/>
                  <a:pt x="11618" y="100"/>
                  <a:pt x="11628" y="115"/>
                </a:cubicBezTo>
                <a:cubicBezTo>
                  <a:pt x="11637" y="129"/>
                  <a:pt x="11645" y="144"/>
                  <a:pt x="11651" y="159"/>
                </a:cubicBezTo>
                <a:cubicBezTo>
                  <a:pt x="11658" y="175"/>
                  <a:pt x="11663" y="191"/>
                  <a:pt x="11666" y="208"/>
                </a:cubicBezTo>
                <a:cubicBezTo>
                  <a:pt x="11669" y="224"/>
                  <a:pt x="11671" y="241"/>
                  <a:pt x="11671" y="258"/>
                </a:cubicBezTo>
                <a:lnTo>
                  <a:pt x="11671" y="1895"/>
                </a:lnTo>
                <a:cubicBezTo>
                  <a:pt x="11671" y="1912"/>
                  <a:pt x="11669" y="1929"/>
                  <a:pt x="11666" y="1946"/>
                </a:cubicBezTo>
                <a:cubicBezTo>
                  <a:pt x="11663" y="1962"/>
                  <a:pt x="11658" y="1979"/>
                  <a:pt x="11651" y="1994"/>
                </a:cubicBezTo>
                <a:cubicBezTo>
                  <a:pt x="11645" y="2010"/>
                  <a:pt x="11637" y="2025"/>
                  <a:pt x="11628" y="2039"/>
                </a:cubicBezTo>
                <a:cubicBezTo>
                  <a:pt x="11618" y="2053"/>
                  <a:pt x="11607" y="2066"/>
                  <a:pt x="11595" y="2078"/>
                </a:cubicBezTo>
                <a:cubicBezTo>
                  <a:pt x="11583" y="2090"/>
                  <a:pt x="11570" y="2101"/>
                  <a:pt x="11556" y="2110"/>
                </a:cubicBezTo>
                <a:cubicBezTo>
                  <a:pt x="11542" y="2120"/>
                  <a:pt x="11527" y="2128"/>
                  <a:pt x="11512" y="2134"/>
                </a:cubicBezTo>
                <a:cubicBezTo>
                  <a:pt x="11496" y="2141"/>
                  <a:pt x="11480" y="2146"/>
                  <a:pt x="11463" y="2149"/>
                </a:cubicBezTo>
                <a:cubicBezTo>
                  <a:pt x="11447" y="2152"/>
                  <a:pt x="11430" y="2154"/>
                  <a:pt x="11413" y="2154"/>
                </a:cubicBezTo>
                <a:lnTo>
                  <a:pt x="216" y="2154"/>
                </a:lnTo>
                <a:cubicBezTo>
                  <a:pt x="202" y="2154"/>
                  <a:pt x="188" y="2152"/>
                  <a:pt x="174" y="2149"/>
                </a:cubicBezTo>
                <a:cubicBezTo>
                  <a:pt x="160" y="2146"/>
                  <a:pt x="146" y="2141"/>
                  <a:pt x="133" y="2134"/>
                </a:cubicBezTo>
                <a:cubicBezTo>
                  <a:pt x="120" y="2128"/>
                  <a:pt x="108" y="2120"/>
                  <a:pt x="96" y="2110"/>
                </a:cubicBezTo>
                <a:cubicBezTo>
                  <a:pt x="84" y="2101"/>
                  <a:pt x="73" y="2090"/>
                  <a:pt x="63" y="2078"/>
                </a:cubicBezTo>
                <a:cubicBezTo>
                  <a:pt x="53" y="2066"/>
                  <a:pt x="44" y="2053"/>
                  <a:pt x="37" y="2039"/>
                </a:cubicBezTo>
                <a:cubicBezTo>
                  <a:pt x="29" y="2025"/>
                  <a:pt x="22" y="2010"/>
                  <a:pt x="17" y="1994"/>
                </a:cubicBezTo>
                <a:cubicBezTo>
                  <a:pt x="11" y="1979"/>
                  <a:pt x="7" y="1962"/>
                  <a:pt x="4" y="1946"/>
                </a:cubicBezTo>
                <a:cubicBezTo>
                  <a:pt x="2" y="1929"/>
                  <a:pt x="0" y="1912"/>
                  <a:pt x="0" y="189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9" name="任意多边形: 形状 778"/>
          <p:cNvSpPr/>
          <p:nvPr/>
        </p:nvSpPr>
        <p:spPr>
          <a:xfrm>
            <a:off x="5208480" y="4061520"/>
            <a:ext cx="93600" cy="775440"/>
          </a:xfrm>
          <a:custGeom>
            <a:avLst/>
            <a:gdLst/>
            <a:ahLst/>
            <a:cxnLst/>
            <a:rect l="0" t="0" r="r" b="b"/>
            <a:pathLst>
              <a:path w="260" h="2154">
                <a:moveTo>
                  <a:pt x="260" y="0"/>
                </a:moveTo>
                <a:cubicBezTo>
                  <a:pt x="237" y="0"/>
                  <a:pt x="215" y="6"/>
                  <a:pt x="194" y="19"/>
                </a:cubicBezTo>
                <a:cubicBezTo>
                  <a:pt x="173" y="32"/>
                  <a:pt x="154" y="51"/>
                  <a:pt x="138" y="75"/>
                </a:cubicBezTo>
                <a:cubicBezTo>
                  <a:pt x="122" y="100"/>
                  <a:pt x="108" y="128"/>
                  <a:pt x="100" y="159"/>
                </a:cubicBezTo>
                <a:cubicBezTo>
                  <a:pt x="91" y="191"/>
                  <a:pt x="86" y="224"/>
                  <a:pt x="86" y="258"/>
                </a:cubicBezTo>
                <a:lnTo>
                  <a:pt x="86" y="1895"/>
                </a:lnTo>
                <a:cubicBezTo>
                  <a:pt x="86" y="1930"/>
                  <a:pt x="91" y="1963"/>
                  <a:pt x="100" y="1994"/>
                </a:cubicBezTo>
                <a:cubicBezTo>
                  <a:pt x="108" y="2026"/>
                  <a:pt x="122" y="2054"/>
                  <a:pt x="138" y="2078"/>
                </a:cubicBezTo>
                <a:cubicBezTo>
                  <a:pt x="154" y="2102"/>
                  <a:pt x="173" y="2121"/>
                  <a:pt x="194" y="2134"/>
                </a:cubicBezTo>
                <a:cubicBezTo>
                  <a:pt x="215" y="2147"/>
                  <a:pt x="237" y="2154"/>
                  <a:pt x="260" y="2154"/>
                </a:cubicBezTo>
                <a:cubicBezTo>
                  <a:pt x="225" y="2154"/>
                  <a:pt x="192" y="2147"/>
                  <a:pt x="161" y="2134"/>
                </a:cubicBezTo>
                <a:cubicBezTo>
                  <a:pt x="129" y="2121"/>
                  <a:pt x="100" y="2102"/>
                  <a:pt x="76" y="2078"/>
                </a:cubicBezTo>
                <a:cubicBezTo>
                  <a:pt x="52" y="2054"/>
                  <a:pt x="33" y="2026"/>
                  <a:pt x="20" y="1994"/>
                </a:cubicBezTo>
                <a:cubicBezTo>
                  <a:pt x="7" y="1963"/>
                  <a:pt x="0" y="1930"/>
                  <a:pt x="0" y="1896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2" y="100"/>
                  <a:pt x="76" y="75"/>
                </a:cubicBezTo>
                <a:cubicBezTo>
                  <a:pt x="100" y="51"/>
                  <a:pt x="129" y="32"/>
                  <a:pt x="161" y="19"/>
                </a:cubicBezTo>
                <a:cubicBezTo>
                  <a:pt x="192" y="6"/>
                  <a:pt x="225" y="0"/>
                  <a:pt x="260" y="0"/>
                </a:cubicBezTo>
                <a:close/>
              </a:path>
            </a:pathLst>
          </a:custGeom>
          <a:solidFill>
            <a:srgbClr val="68D39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0" name="任意多边形: 形状 779"/>
          <p:cNvSpPr/>
          <p:nvPr/>
        </p:nvSpPr>
        <p:spPr>
          <a:xfrm>
            <a:off x="5363640" y="4185360"/>
            <a:ext cx="263880" cy="310320"/>
          </a:xfrm>
          <a:custGeom>
            <a:avLst/>
            <a:gdLst/>
            <a:ahLst/>
            <a:cxnLst/>
            <a:rect l="0" t="0" r="r" b="b"/>
            <a:pathLst>
              <a:path w="733" h="862">
                <a:moveTo>
                  <a:pt x="0" y="495"/>
                </a:moveTo>
                <a:lnTo>
                  <a:pt x="0" y="366"/>
                </a:lnTo>
                <a:cubicBezTo>
                  <a:pt x="0" y="342"/>
                  <a:pt x="2" y="318"/>
                  <a:pt x="7" y="295"/>
                </a:cubicBezTo>
                <a:cubicBezTo>
                  <a:pt x="12" y="271"/>
                  <a:pt x="19" y="248"/>
                  <a:pt x="28" y="226"/>
                </a:cubicBezTo>
                <a:cubicBezTo>
                  <a:pt x="37" y="204"/>
                  <a:pt x="48" y="183"/>
                  <a:pt x="62" y="163"/>
                </a:cubicBezTo>
                <a:cubicBezTo>
                  <a:pt x="75" y="143"/>
                  <a:pt x="90" y="124"/>
                  <a:pt x="108" y="107"/>
                </a:cubicBezTo>
                <a:cubicBezTo>
                  <a:pt x="125" y="90"/>
                  <a:pt x="144" y="75"/>
                  <a:pt x="164" y="62"/>
                </a:cubicBezTo>
                <a:cubicBezTo>
                  <a:pt x="184" y="49"/>
                  <a:pt x="205" y="37"/>
                  <a:pt x="227" y="28"/>
                </a:cubicBezTo>
                <a:cubicBezTo>
                  <a:pt x="249" y="19"/>
                  <a:pt x="272" y="12"/>
                  <a:pt x="296" y="7"/>
                </a:cubicBezTo>
                <a:cubicBezTo>
                  <a:pt x="319" y="3"/>
                  <a:pt x="343" y="0"/>
                  <a:pt x="367" y="0"/>
                </a:cubicBezTo>
                <a:cubicBezTo>
                  <a:pt x="391" y="0"/>
                  <a:pt x="415" y="3"/>
                  <a:pt x="438" y="7"/>
                </a:cubicBezTo>
                <a:cubicBezTo>
                  <a:pt x="462" y="12"/>
                  <a:pt x="485" y="19"/>
                  <a:pt x="507" y="28"/>
                </a:cubicBezTo>
                <a:cubicBezTo>
                  <a:pt x="529" y="37"/>
                  <a:pt x="550" y="49"/>
                  <a:pt x="570" y="62"/>
                </a:cubicBezTo>
                <a:cubicBezTo>
                  <a:pt x="590" y="75"/>
                  <a:pt x="609" y="90"/>
                  <a:pt x="626" y="107"/>
                </a:cubicBezTo>
                <a:cubicBezTo>
                  <a:pt x="643" y="124"/>
                  <a:pt x="658" y="143"/>
                  <a:pt x="671" y="163"/>
                </a:cubicBezTo>
                <a:cubicBezTo>
                  <a:pt x="685" y="183"/>
                  <a:pt x="696" y="204"/>
                  <a:pt x="705" y="226"/>
                </a:cubicBezTo>
                <a:cubicBezTo>
                  <a:pt x="714" y="248"/>
                  <a:pt x="721" y="271"/>
                  <a:pt x="726" y="295"/>
                </a:cubicBezTo>
                <a:cubicBezTo>
                  <a:pt x="731" y="318"/>
                  <a:pt x="733" y="342"/>
                  <a:pt x="733" y="366"/>
                </a:cubicBezTo>
                <a:lnTo>
                  <a:pt x="733" y="495"/>
                </a:lnTo>
                <a:cubicBezTo>
                  <a:pt x="733" y="519"/>
                  <a:pt x="731" y="543"/>
                  <a:pt x="726" y="567"/>
                </a:cubicBezTo>
                <a:cubicBezTo>
                  <a:pt x="721" y="590"/>
                  <a:pt x="714" y="613"/>
                  <a:pt x="705" y="635"/>
                </a:cubicBezTo>
                <a:cubicBezTo>
                  <a:pt x="696" y="658"/>
                  <a:pt x="685" y="679"/>
                  <a:pt x="671" y="699"/>
                </a:cubicBezTo>
                <a:cubicBezTo>
                  <a:pt x="658" y="719"/>
                  <a:pt x="643" y="737"/>
                  <a:pt x="626" y="754"/>
                </a:cubicBezTo>
                <a:cubicBezTo>
                  <a:pt x="609" y="771"/>
                  <a:pt x="590" y="786"/>
                  <a:pt x="570" y="800"/>
                </a:cubicBezTo>
                <a:cubicBezTo>
                  <a:pt x="550" y="813"/>
                  <a:pt x="529" y="824"/>
                  <a:pt x="507" y="834"/>
                </a:cubicBezTo>
                <a:cubicBezTo>
                  <a:pt x="485" y="843"/>
                  <a:pt x="462" y="850"/>
                  <a:pt x="438" y="854"/>
                </a:cubicBezTo>
                <a:cubicBezTo>
                  <a:pt x="415" y="860"/>
                  <a:pt x="391" y="862"/>
                  <a:pt x="367" y="862"/>
                </a:cubicBezTo>
                <a:cubicBezTo>
                  <a:pt x="343" y="862"/>
                  <a:pt x="319" y="860"/>
                  <a:pt x="296" y="854"/>
                </a:cubicBezTo>
                <a:cubicBezTo>
                  <a:pt x="272" y="850"/>
                  <a:pt x="249" y="843"/>
                  <a:pt x="227" y="834"/>
                </a:cubicBezTo>
                <a:cubicBezTo>
                  <a:pt x="205" y="824"/>
                  <a:pt x="184" y="813"/>
                  <a:pt x="164" y="800"/>
                </a:cubicBezTo>
                <a:cubicBezTo>
                  <a:pt x="144" y="786"/>
                  <a:pt x="125" y="771"/>
                  <a:pt x="108" y="754"/>
                </a:cubicBezTo>
                <a:cubicBezTo>
                  <a:pt x="90" y="737"/>
                  <a:pt x="75" y="719"/>
                  <a:pt x="62" y="699"/>
                </a:cubicBezTo>
                <a:cubicBezTo>
                  <a:pt x="48" y="679"/>
                  <a:pt x="37" y="658"/>
                  <a:pt x="28" y="635"/>
                </a:cubicBezTo>
                <a:cubicBezTo>
                  <a:pt x="19" y="613"/>
                  <a:pt x="12" y="590"/>
                  <a:pt x="7" y="567"/>
                </a:cubicBezTo>
                <a:cubicBezTo>
                  <a:pt x="2" y="543"/>
                  <a:pt x="0" y="519"/>
                  <a:pt x="0" y="495"/>
                </a:cubicBezTo>
                <a:close/>
              </a:path>
            </a:pathLst>
          </a:custGeom>
          <a:solidFill>
            <a:srgbClr val="34D399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1" name="图片 780"/>
          <p:cNvPicPr/>
          <p:nvPr/>
        </p:nvPicPr>
        <p:blipFill>
          <a:blip r:embed="rId15"/>
          <a:stretch/>
        </p:blipFill>
        <p:spPr>
          <a:xfrm>
            <a:off x="5425920" y="4271040"/>
            <a:ext cx="13932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2" name="文本框 781"/>
          <p:cNvSpPr txBox="1"/>
          <p:nvPr/>
        </p:nvSpPr>
        <p:spPr>
          <a:xfrm>
            <a:off x="5704920" y="367020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领域的模型可优化为生成符合法律术语和格式的文档。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3" name="文本框 782"/>
          <p:cNvSpPr txBox="1"/>
          <p:nvPr/>
        </p:nvSpPr>
        <p:spPr>
          <a:xfrm>
            <a:off x="5720400" y="420624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多模型协作策略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文本框 783"/>
          <p:cNvSpPr txBox="1"/>
          <p:nvPr/>
        </p:nvSpPr>
        <p:spPr>
          <a:xfrm>
            <a:off x="5720400" y="4414320"/>
            <a:ext cx="3571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在关键业务场景中采用不同模型负责特定任务，互为补充。例如，医疗诊断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文本框 784"/>
          <p:cNvSpPr txBox="1"/>
          <p:nvPr/>
        </p:nvSpPr>
        <p:spPr>
          <a:xfrm>
            <a:off x="5720400" y="4569480"/>
            <a:ext cx="2922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可结合多个模型的推理结果，为医生提供更全面的参考意见。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6" name="文本框 785"/>
          <p:cNvSpPr txBox="1"/>
          <p:nvPr/>
        </p:nvSpPr>
        <p:spPr>
          <a:xfrm>
            <a:off x="9384840" y="490644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15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7" name="图片 786"/>
          <p:cNvPicPr/>
          <p:nvPr/>
        </p:nvPicPr>
        <p:blipFill>
          <a:blip r:embed="rId2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88" name="图片 787"/>
          <p:cNvPicPr/>
          <p:nvPr/>
        </p:nvPicPr>
        <p:blipFill>
          <a:blip r:embed="rId3"/>
          <a:stretch/>
        </p:blipFill>
        <p:spPr>
          <a:xfrm>
            <a:off x="6820920" y="-155016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89" name="图片 788"/>
          <p:cNvPicPr/>
          <p:nvPr/>
        </p:nvPicPr>
        <p:blipFill>
          <a:blip r:embed="rId4"/>
          <a:stretch/>
        </p:blipFill>
        <p:spPr>
          <a:xfrm>
            <a:off x="-387720" y="480564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0" name="图片 789"/>
          <p:cNvPicPr/>
          <p:nvPr/>
        </p:nvPicPr>
        <p:blipFill>
          <a:blip r:embed="rId5"/>
          <a:stretch/>
        </p:blipFill>
        <p:spPr>
          <a:xfrm>
            <a:off x="-759811" y="400768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1" name="任意多边形: 形状 790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2" name="文本框 791"/>
          <p:cNvSpPr txBox="1"/>
          <p:nvPr/>
        </p:nvSpPr>
        <p:spPr>
          <a:xfrm>
            <a:off x="331051" y="4070295"/>
            <a:ext cx="251064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智能代理的类型分类</a:t>
            </a:r>
            <a:endParaRPr lang="en-US" sz="219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3" name="文本框 792"/>
          <p:cNvSpPr txBox="1"/>
          <p:nvPr/>
        </p:nvSpPr>
        <p:spPr>
          <a:xfrm>
            <a:off x="180720" y="89640"/>
            <a:ext cx="3420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 dirty="0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按功能划分，智能代理可分为以下四种主要类型：</a:t>
            </a:r>
            <a:endParaRPr lang="en-US" sz="12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4" name="任意多边形: 形状 793"/>
          <p:cNvSpPr/>
          <p:nvPr/>
        </p:nvSpPr>
        <p:spPr>
          <a:xfrm>
            <a:off x="1906560" y="2294280"/>
            <a:ext cx="1969200" cy="1085400"/>
          </a:xfrm>
          <a:custGeom>
            <a:avLst/>
            <a:gdLst/>
            <a:ahLst/>
            <a:cxnLst/>
            <a:rect l="0" t="0" r="r" b="b"/>
            <a:pathLst>
              <a:path w="5470" h="3015">
                <a:moveTo>
                  <a:pt x="0" y="2757"/>
                </a:moveTo>
                <a:lnTo>
                  <a:pt x="0" y="258"/>
                </a:lnTo>
                <a:cubicBezTo>
                  <a:pt x="0" y="241"/>
                  <a:pt x="1" y="224"/>
                  <a:pt x="4" y="208"/>
                </a:cubicBezTo>
                <a:cubicBezTo>
                  <a:pt x="7" y="191"/>
                  <a:pt x="11" y="175"/>
                  <a:pt x="17" y="159"/>
                </a:cubicBezTo>
                <a:cubicBezTo>
                  <a:pt x="22" y="143"/>
                  <a:pt x="29" y="129"/>
                  <a:pt x="36" y="114"/>
                </a:cubicBezTo>
                <a:cubicBezTo>
                  <a:pt x="44" y="100"/>
                  <a:pt x="53" y="87"/>
                  <a:pt x="63" y="75"/>
                </a:cubicBezTo>
                <a:cubicBezTo>
                  <a:pt x="73" y="63"/>
                  <a:pt x="84" y="53"/>
                  <a:pt x="96" y="43"/>
                </a:cubicBezTo>
                <a:cubicBezTo>
                  <a:pt x="108" y="34"/>
                  <a:pt x="120" y="26"/>
                  <a:pt x="133" y="19"/>
                </a:cubicBezTo>
                <a:cubicBezTo>
                  <a:pt x="146" y="13"/>
                  <a:pt x="160" y="8"/>
                  <a:pt x="173" y="5"/>
                </a:cubicBezTo>
                <a:cubicBezTo>
                  <a:pt x="187" y="1"/>
                  <a:pt x="201" y="0"/>
                  <a:pt x="215" y="0"/>
                </a:cubicBezTo>
                <a:lnTo>
                  <a:pt x="5212" y="0"/>
                </a:lnTo>
                <a:cubicBezTo>
                  <a:pt x="5229" y="0"/>
                  <a:pt x="5245" y="1"/>
                  <a:pt x="5262" y="5"/>
                </a:cubicBezTo>
                <a:cubicBezTo>
                  <a:pt x="5279" y="8"/>
                  <a:pt x="5295" y="13"/>
                  <a:pt x="5310" y="19"/>
                </a:cubicBezTo>
                <a:cubicBezTo>
                  <a:pt x="5326" y="26"/>
                  <a:pt x="5341" y="34"/>
                  <a:pt x="5355" y="43"/>
                </a:cubicBezTo>
                <a:cubicBezTo>
                  <a:pt x="5369" y="53"/>
                  <a:pt x="5382" y="63"/>
                  <a:pt x="5394" y="75"/>
                </a:cubicBezTo>
                <a:cubicBezTo>
                  <a:pt x="5406" y="87"/>
                  <a:pt x="5417" y="100"/>
                  <a:pt x="5426" y="114"/>
                </a:cubicBezTo>
                <a:cubicBezTo>
                  <a:pt x="5436" y="129"/>
                  <a:pt x="5444" y="143"/>
                  <a:pt x="5450" y="159"/>
                </a:cubicBezTo>
                <a:cubicBezTo>
                  <a:pt x="5457" y="175"/>
                  <a:pt x="5462" y="191"/>
                  <a:pt x="5465" y="208"/>
                </a:cubicBezTo>
                <a:cubicBezTo>
                  <a:pt x="5468" y="224"/>
                  <a:pt x="5470" y="241"/>
                  <a:pt x="5470" y="258"/>
                </a:cubicBezTo>
                <a:lnTo>
                  <a:pt x="5470" y="2757"/>
                </a:lnTo>
                <a:cubicBezTo>
                  <a:pt x="5470" y="2774"/>
                  <a:pt x="5468" y="2790"/>
                  <a:pt x="5465" y="2807"/>
                </a:cubicBezTo>
                <a:cubicBezTo>
                  <a:pt x="5462" y="2824"/>
                  <a:pt x="5457" y="2840"/>
                  <a:pt x="5450" y="2855"/>
                </a:cubicBezTo>
                <a:cubicBezTo>
                  <a:pt x="5444" y="2871"/>
                  <a:pt x="5436" y="2886"/>
                  <a:pt x="5426" y="2900"/>
                </a:cubicBezTo>
                <a:cubicBezTo>
                  <a:pt x="5417" y="2914"/>
                  <a:pt x="5406" y="2927"/>
                  <a:pt x="5394" y="2939"/>
                </a:cubicBezTo>
                <a:cubicBezTo>
                  <a:pt x="5382" y="2951"/>
                  <a:pt x="5369" y="2962"/>
                  <a:pt x="5355" y="2971"/>
                </a:cubicBezTo>
                <a:cubicBezTo>
                  <a:pt x="5341" y="2981"/>
                  <a:pt x="5326" y="2989"/>
                  <a:pt x="5310" y="2995"/>
                </a:cubicBezTo>
                <a:cubicBezTo>
                  <a:pt x="5295" y="3002"/>
                  <a:pt x="5279" y="3007"/>
                  <a:pt x="5262" y="3010"/>
                </a:cubicBezTo>
                <a:cubicBezTo>
                  <a:pt x="5245" y="3013"/>
                  <a:pt x="5229" y="3015"/>
                  <a:pt x="5212" y="3015"/>
                </a:cubicBezTo>
                <a:lnTo>
                  <a:pt x="215" y="3015"/>
                </a:lnTo>
                <a:cubicBezTo>
                  <a:pt x="201" y="3015"/>
                  <a:pt x="187" y="3013"/>
                  <a:pt x="173" y="3010"/>
                </a:cubicBezTo>
                <a:cubicBezTo>
                  <a:pt x="160" y="3007"/>
                  <a:pt x="146" y="3002"/>
                  <a:pt x="133" y="2995"/>
                </a:cubicBezTo>
                <a:cubicBezTo>
                  <a:pt x="120" y="2989"/>
                  <a:pt x="108" y="2981"/>
                  <a:pt x="96" y="2971"/>
                </a:cubicBezTo>
                <a:cubicBezTo>
                  <a:pt x="84" y="2962"/>
                  <a:pt x="73" y="2951"/>
                  <a:pt x="63" y="2939"/>
                </a:cubicBezTo>
                <a:cubicBezTo>
                  <a:pt x="53" y="2927"/>
                  <a:pt x="44" y="2914"/>
                  <a:pt x="36" y="2900"/>
                </a:cubicBezTo>
                <a:cubicBezTo>
                  <a:pt x="29" y="2886"/>
                  <a:pt x="22" y="2871"/>
                  <a:pt x="17" y="2855"/>
                </a:cubicBezTo>
                <a:cubicBezTo>
                  <a:pt x="11" y="2840"/>
                  <a:pt x="7" y="2824"/>
                  <a:pt x="4" y="2807"/>
                </a:cubicBezTo>
                <a:cubicBezTo>
                  <a:pt x="1" y="2790"/>
                  <a:pt x="0" y="2774"/>
                  <a:pt x="0" y="275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5" name="任意多边形: 形状 794"/>
          <p:cNvSpPr/>
          <p:nvPr/>
        </p:nvSpPr>
        <p:spPr>
          <a:xfrm>
            <a:off x="1891080" y="2294280"/>
            <a:ext cx="93240" cy="1085400"/>
          </a:xfrm>
          <a:custGeom>
            <a:avLst/>
            <a:gdLst/>
            <a:ahLst/>
            <a:cxnLst/>
            <a:rect l="0" t="0" r="r" b="b"/>
            <a:pathLst>
              <a:path w="259" h="3015">
                <a:moveTo>
                  <a:pt x="194" y="19"/>
                </a:moveTo>
                <a:cubicBezTo>
                  <a:pt x="172" y="32"/>
                  <a:pt x="154" y="51"/>
                  <a:pt x="138" y="75"/>
                </a:cubicBezTo>
                <a:cubicBezTo>
                  <a:pt x="121" y="100"/>
                  <a:pt x="109" y="128"/>
                  <a:pt x="100" y="159"/>
                </a:cubicBezTo>
                <a:cubicBezTo>
                  <a:pt x="92" y="191"/>
                  <a:pt x="87" y="224"/>
                  <a:pt x="87" y="258"/>
                </a:cubicBezTo>
                <a:lnTo>
                  <a:pt x="87" y="2757"/>
                </a:lnTo>
                <a:cubicBezTo>
                  <a:pt x="87" y="2791"/>
                  <a:pt x="92" y="2824"/>
                  <a:pt x="100" y="2855"/>
                </a:cubicBezTo>
                <a:cubicBezTo>
                  <a:pt x="109" y="2887"/>
                  <a:pt x="121" y="2915"/>
                  <a:pt x="138" y="2939"/>
                </a:cubicBezTo>
                <a:cubicBezTo>
                  <a:pt x="154" y="2964"/>
                  <a:pt x="172" y="2982"/>
                  <a:pt x="194" y="2995"/>
                </a:cubicBezTo>
                <a:cubicBezTo>
                  <a:pt x="215" y="3008"/>
                  <a:pt x="237" y="3015"/>
                  <a:pt x="259" y="3015"/>
                </a:cubicBezTo>
                <a:cubicBezTo>
                  <a:pt x="225" y="3015"/>
                  <a:pt x="192" y="3008"/>
                  <a:pt x="161" y="2995"/>
                </a:cubicBezTo>
                <a:cubicBezTo>
                  <a:pt x="129" y="2982"/>
                  <a:pt x="101" y="2964"/>
                  <a:pt x="77" y="2939"/>
                </a:cubicBezTo>
                <a:cubicBezTo>
                  <a:pt x="52" y="2915"/>
                  <a:pt x="33" y="2887"/>
                  <a:pt x="20" y="2855"/>
                </a:cubicBezTo>
                <a:cubicBezTo>
                  <a:pt x="7" y="2824"/>
                  <a:pt x="0" y="2791"/>
                  <a:pt x="0" y="2757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2" y="100"/>
                  <a:pt x="77" y="75"/>
                </a:cubicBezTo>
                <a:cubicBezTo>
                  <a:pt x="101" y="51"/>
                  <a:pt x="129" y="32"/>
                  <a:pt x="161" y="19"/>
                </a:cubicBezTo>
                <a:cubicBezTo>
                  <a:pt x="192" y="6"/>
                  <a:pt x="225" y="0"/>
                  <a:pt x="259" y="0"/>
                </a:cubicBezTo>
                <a:cubicBezTo>
                  <a:pt x="237" y="0"/>
                  <a:pt x="215" y="6"/>
                  <a:pt x="194" y="19"/>
                </a:cubicBez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6" name="图片 795"/>
          <p:cNvPicPr/>
          <p:nvPr/>
        </p:nvPicPr>
        <p:blipFill>
          <a:blip r:embed="rId6"/>
          <a:stretch/>
        </p:blipFill>
        <p:spPr>
          <a:xfrm>
            <a:off x="2077200" y="246492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7" name="文本框 796"/>
          <p:cNvSpPr txBox="1"/>
          <p:nvPr/>
        </p:nvSpPr>
        <p:spPr>
          <a:xfrm>
            <a:off x="3847320" y="1654920"/>
            <a:ext cx="233712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以上各类型智能代理将在后续幻灯片中详细介绍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8" name="文本框 797"/>
          <p:cNvSpPr txBox="1"/>
          <p:nvPr/>
        </p:nvSpPr>
        <p:spPr>
          <a:xfrm>
            <a:off x="2403000" y="2462760"/>
            <a:ext cx="10890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对话型智能代理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文本框 798"/>
          <p:cNvSpPr txBox="1"/>
          <p:nvPr/>
        </p:nvSpPr>
        <p:spPr>
          <a:xfrm>
            <a:off x="2077200" y="277128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 dirty="0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用于处理多轮对话，通过自然语言</a:t>
            </a:r>
            <a:endParaRPr lang="en-US" sz="86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0" name="文本框 799"/>
          <p:cNvSpPr txBox="1"/>
          <p:nvPr/>
        </p:nvSpPr>
        <p:spPr>
          <a:xfrm>
            <a:off x="2077200" y="292608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理解与生成技术与用户互动，应用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1" name="任意多边形: 形状 800"/>
          <p:cNvSpPr/>
          <p:nvPr/>
        </p:nvSpPr>
        <p:spPr>
          <a:xfrm>
            <a:off x="7487640" y="2326163"/>
            <a:ext cx="1969200" cy="1085400"/>
          </a:xfrm>
          <a:custGeom>
            <a:avLst/>
            <a:gdLst/>
            <a:ahLst/>
            <a:cxnLst/>
            <a:rect l="0" t="0" r="r" b="b"/>
            <a:pathLst>
              <a:path w="5470" h="3015">
                <a:moveTo>
                  <a:pt x="0" y="2757"/>
                </a:moveTo>
                <a:lnTo>
                  <a:pt x="0" y="258"/>
                </a:lnTo>
                <a:cubicBezTo>
                  <a:pt x="0" y="241"/>
                  <a:pt x="2" y="224"/>
                  <a:pt x="4" y="208"/>
                </a:cubicBezTo>
                <a:cubicBezTo>
                  <a:pt x="7" y="191"/>
                  <a:pt x="11" y="175"/>
                  <a:pt x="17" y="159"/>
                </a:cubicBezTo>
                <a:cubicBezTo>
                  <a:pt x="22" y="143"/>
                  <a:pt x="29" y="129"/>
                  <a:pt x="37" y="114"/>
                </a:cubicBezTo>
                <a:cubicBezTo>
                  <a:pt x="44" y="100"/>
                  <a:pt x="53" y="87"/>
                  <a:pt x="63" y="75"/>
                </a:cubicBezTo>
                <a:cubicBezTo>
                  <a:pt x="73" y="63"/>
                  <a:pt x="84" y="53"/>
                  <a:pt x="96" y="43"/>
                </a:cubicBezTo>
                <a:cubicBezTo>
                  <a:pt x="108" y="34"/>
                  <a:pt x="120" y="26"/>
                  <a:pt x="133" y="19"/>
                </a:cubicBezTo>
                <a:cubicBezTo>
                  <a:pt x="146" y="13"/>
                  <a:pt x="160" y="8"/>
                  <a:pt x="174" y="5"/>
                </a:cubicBezTo>
                <a:cubicBezTo>
                  <a:pt x="187" y="1"/>
                  <a:pt x="201" y="0"/>
                  <a:pt x="216" y="0"/>
                </a:cubicBezTo>
                <a:lnTo>
                  <a:pt x="5212" y="0"/>
                </a:lnTo>
                <a:cubicBezTo>
                  <a:pt x="5229" y="0"/>
                  <a:pt x="5246" y="1"/>
                  <a:pt x="5262" y="5"/>
                </a:cubicBezTo>
                <a:cubicBezTo>
                  <a:pt x="5279" y="8"/>
                  <a:pt x="5295" y="13"/>
                  <a:pt x="5311" y="19"/>
                </a:cubicBezTo>
                <a:cubicBezTo>
                  <a:pt x="5326" y="26"/>
                  <a:pt x="5341" y="34"/>
                  <a:pt x="5355" y="43"/>
                </a:cubicBezTo>
                <a:cubicBezTo>
                  <a:pt x="5369" y="53"/>
                  <a:pt x="5382" y="63"/>
                  <a:pt x="5394" y="75"/>
                </a:cubicBezTo>
                <a:cubicBezTo>
                  <a:pt x="5406" y="87"/>
                  <a:pt x="5417" y="100"/>
                  <a:pt x="5427" y="114"/>
                </a:cubicBezTo>
                <a:cubicBezTo>
                  <a:pt x="5436" y="129"/>
                  <a:pt x="5444" y="143"/>
                  <a:pt x="5450" y="159"/>
                </a:cubicBezTo>
                <a:cubicBezTo>
                  <a:pt x="5457" y="175"/>
                  <a:pt x="5462" y="191"/>
                  <a:pt x="5465" y="208"/>
                </a:cubicBezTo>
                <a:cubicBezTo>
                  <a:pt x="5468" y="224"/>
                  <a:pt x="5470" y="241"/>
                  <a:pt x="5470" y="258"/>
                </a:cubicBezTo>
                <a:lnTo>
                  <a:pt x="5470" y="2757"/>
                </a:lnTo>
                <a:cubicBezTo>
                  <a:pt x="5470" y="2774"/>
                  <a:pt x="5468" y="2790"/>
                  <a:pt x="5465" y="2807"/>
                </a:cubicBezTo>
                <a:cubicBezTo>
                  <a:pt x="5462" y="2824"/>
                  <a:pt x="5457" y="2840"/>
                  <a:pt x="5450" y="2855"/>
                </a:cubicBezTo>
                <a:cubicBezTo>
                  <a:pt x="5444" y="2871"/>
                  <a:pt x="5436" y="2886"/>
                  <a:pt x="5427" y="2900"/>
                </a:cubicBezTo>
                <a:cubicBezTo>
                  <a:pt x="5417" y="2914"/>
                  <a:pt x="5406" y="2927"/>
                  <a:pt x="5394" y="2939"/>
                </a:cubicBezTo>
                <a:cubicBezTo>
                  <a:pt x="5382" y="2951"/>
                  <a:pt x="5369" y="2962"/>
                  <a:pt x="5355" y="2971"/>
                </a:cubicBezTo>
                <a:cubicBezTo>
                  <a:pt x="5341" y="2981"/>
                  <a:pt x="5326" y="2989"/>
                  <a:pt x="5311" y="2995"/>
                </a:cubicBezTo>
                <a:cubicBezTo>
                  <a:pt x="5295" y="3002"/>
                  <a:pt x="5279" y="3007"/>
                  <a:pt x="5262" y="3010"/>
                </a:cubicBezTo>
                <a:cubicBezTo>
                  <a:pt x="5246" y="3013"/>
                  <a:pt x="5229" y="3015"/>
                  <a:pt x="5212" y="3015"/>
                </a:cubicBezTo>
                <a:lnTo>
                  <a:pt x="216" y="3015"/>
                </a:lnTo>
                <a:cubicBezTo>
                  <a:pt x="201" y="3015"/>
                  <a:pt x="187" y="3013"/>
                  <a:pt x="174" y="3010"/>
                </a:cubicBezTo>
                <a:cubicBezTo>
                  <a:pt x="160" y="3007"/>
                  <a:pt x="146" y="3002"/>
                  <a:pt x="133" y="2995"/>
                </a:cubicBezTo>
                <a:cubicBezTo>
                  <a:pt x="120" y="2989"/>
                  <a:pt x="108" y="2981"/>
                  <a:pt x="96" y="2971"/>
                </a:cubicBezTo>
                <a:cubicBezTo>
                  <a:pt x="84" y="2962"/>
                  <a:pt x="73" y="2951"/>
                  <a:pt x="63" y="2939"/>
                </a:cubicBezTo>
                <a:cubicBezTo>
                  <a:pt x="53" y="2927"/>
                  <a:pt x="44" y="2914"/>
                  <a:pt x="37" y="2900"/>
                </a:cubicBezTo>
                <a:cubicBezTo>
                  <a:pt x="29" y="2886"/>
                  <a:pt x="22" y="2871"/>
                  <a:pt x="17" y="2855"/>
                </a:cubicBezTo>
                <a:cubicBezTo>
                  <a:pt x="11" y="2840"/>
                  <a:pt x="7" y="2824"/>
                  <a:pt x="4" y="2807"/>
                </a:cubicBezTo>
                <a:cubicBezTo>
                  <a:pt x="2" y="2790"/>
                  <a:pt x="0" y="2774"/>
                  <a:pt x="0" y="275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任意多边形: 形状 801"/>
          <p:cNvSpPr/>
          <p:nvPr/>
        </p:nvSpPr>
        <p:spPr>
          <a:xfrm>
            <a:off x="7440840" y="2294280"/>
            <a:ext cx="93600" cy="1085400"/>
          </a:xfrm>
          <a:custGeom>
            <a:avLst/>
            <a:gdLst/>
            <a:ahLst/>
            <a:cxnLst/>
            <a:rect l="0" t="0" r="r" b="b"/>
            <a:pathLst>
              <a:path w="260" h="3015">
                <a:moveTo>
                  <a:pt x="194" y="19"/>
                </a:moveTo>
                <a:cubicBezTo>
                  <a:pt x="173" y="32"/>
                  <a:pt x="154" y="51"/>
                  <a:pt x="138" y="75"/>
                </a:cubicBezTo>
                <a:cubicBezTo>
                  <a:pt x="122" y="100"/>
                  <a:pt x="109" y="128"/>
                  <a:pt x="99" y="159"/>
                </a:cubicBezTo>
                <a:cubicBezTo>
                  <a:pt x="91" y="191"/>
                  <a:pt x="86" y="224"/>
                  <a:pt x="86" y="258"/>
                </a:cubicBezTo>
                <a:lnTo>
                  <a:pt x="86" y="2757"/>
                </a:lnTo>
                <a:cubicBezTo>
                  <a:pt x="86" y="2791"/>
                  <a:pt x="91" y="2824"/>
                  <a:pt x="99" y="2855"/>
                </a:cubicBezTo>
                <a:cubicBezTo>
                  <a:pt x="109" y="2887"/>
                  <a:pt x="122" y="2915"/>
                  <a:pt x="138" y="2939"/>
                </a:cubicBezTo>
                <a:cubicBezTo>
                  <a:pt x="154" y="2964"/>
                  <a:pt x="173" y="2982"/>
                  <a:pt x="194" y="2995"/>
                </a:cubicBezTo>
                <a:cubicBezTo>
                  <a:pt x="215" y="3008"/>
                  <a:pt x="237" y="3015"/>
                  <a:pt x="260" y="3015"/>
                </a:cubicBezTo>
                <a:cubicBezTo>
                  <a:pt x="225" y="3015"/>
                  <a:pt x="192" y="3008"/>
                  <a:pt x="161" y="2995"/>
                </a:cubicBezTo>
                <a:cubicBezTo>
                  <a:pt x="129" y="2982"/>
                  <a:pt x="101" y="2964"/>
                  <a:pt x="76" y="2939"/>
                </a:cubicBezTo>
                <a:cubicBezTo>
                  <a:pt x="52" y="2915"/>
                  <a:pt x="33" y="2887"/>
                  <a:pt x="20" y="2855"/>
                </a:cubicBezTo>
                <a:cubicBezTo>
                  <a:pt x="7" y="2824"/>
                  <a:pt x="0" y="2791"/>
                  <a:pt x="0" y="2757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2" y="100"/>
                  <a:pt x="76" y="75"/>
                </a:cubicBezTo>
                <a:cubicBezTo>
                  <a:pt x="101" y="51"/>
                  <a:pt x="129" y="32"/>
                  <a:pt x="161" y="19"/>
                </a:cubicBezTo>
                <a:cubicBezTo>
                  <a:pt x="192" y="6"/>
                  <a:pt x="225" y="0"/>
                  <a:pt x="260" y="0"/>
                </a:cubicBezTo>
                <a:cubicBezTo>
                  <a:pt x="237" y="0"/>
                  <a:pt x="215" y="6"/>
                  <a:pt x="194" y="19"/>
                </a:cubicBezTo>
                <a:close/>
              </a:path>
            </a:pathLst>
          </a:custGeom>
          <a:solidFill>
            <a:srgbClr val="10B9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3" name="图片 802"/>
          <p:cNvPicPr/>
          <p:nvPr/>
        </p:nvPicPr>
        <p:blipFill>
          <a:blip r:embed="rId7"/>
          <a:stretch/>
        </p:blipFill>
        <p:spPr>
          <a:xfrm>
            <a:off x="7626960" y="246492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4" name="文本框 803"/>
          <p:cNvSpPr txBox="1"/>
          <p:nvPr/>
        </p:nvSpPr>
        <p:spPr>
          <a:xfrm>
            <a:off x="2077200" y="3081240"/>
            <a:ext cx="1515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 dirty="0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于客户服务、语音助手等场景。</a:t>
            </a:r>
            <a:endParaRPr lang="en-US" sz="86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5" name="文本框 804"/>
          <p:cNvSpPr txBox="1"/>
          <p:nvPr/>
        </p:nvSpPr>
        <p:spPr>
          <a:xfrm>
            <a:off x="7906320" y="2462760"/>
            <a:ext cx="10890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推荐型智能代理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6" name="文本框 805"/>
          <p:cNvSpPr txBox="1"/>
          <p:nvPr/>
        </p:nvSpPr>
        <p:spPr>
          <a:xfrm>
            <a:off x="7626960" y="277128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 dirty="0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基于用户行为数据和兴趣偏好进行</a:t>
            </a:r>
            <a:endParaRPr lang="en-US" sz="86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7" name="文本框 806"/>
          <p:cNvSpPr txBox="1"/>
          <p:nvPr/>
        </p:nvSpPr>
        <p:spPr>
          <a:xfrm>
            <a:off x="7626960" y="292608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个性化推送，主要应用于电商、流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任意多边形: 形状 807"/>
          <p:cNvSpPr/>
          <p:nvPr/>
        </p:nvSpPr>
        <p:spPr>
          <a:xfrm>
            <a:off x="1906560" y="433800"/>
            <a:ext cx="1969200" cy="1085760"/>
          </a:xfrm>
          <a:custGeom>
            <a:avLst/>
            <a:gdLst/>
            <a:ahLst/>
            <a:cxnLst/>
            <a:rect l="0" t="0" r="r" b="b"/>
            <a:pathLst>
              <a:path w="5470" h="3016">
                <a:moveTo>
                  <a:pt x="0" y="2757"/>
                </a:moveTo>
                <a:lnTo>
                  <a:pt x="0" y="259"/>
                </a:lnTo>
                <a:cubicBezTo>
                  <a:pt x="0" y="242"/>
                  <a:pt x="1" y="225"/>
                  <a:pt x="4" y="208"/>
                </a:cubicBezTo>
                <a:cubicBezTo>
                  <a:pt x="7" y="192"/>
                  <a:pt x="11" y="175"/>
                  <a:pt x="17" y="160"/>
                </a:cubicBezTo>
                <a:cubicBezTo>
                  <a:pt x="22" y="144"/>
                  <a:pt x="29" y="129"/>
                  <a:pt x="36" y="115"/>
                </a:cubicBezTo>
                <a:cubicBezTo>
                  <a:pt x="44" y="101"/>
                  <a:pt x="53" y="88"/>
                  <a:pt x="63" y="76"/>
                </a:cubicBezTo>
                <a:cubicBezTo>
                  <a:pt x="73" y="64"/>
                  <a:pt x="84" y="53"/>
                  <a:pt x="96" y="44"/>
                </a:cubicBezTo>
                <a:cubicBezTo>
                  <a:pt x="108" y="34"/>
                  <a:pt x="120" y="26"/>
                  <a:pt x="133" y="20"/>
                </a:cubicBezTo>
                <a:cubicBezTo>
                  <a:pt x="146" y="13"/>
                  <a:pt x="160" y="9"/>
                  <a:pt x="173" y="5"/>
                </a:cubicBezTo>
                <a:cubicBezTo>
                  <a:pt x="187" y="2"/>
                  <a:pt x="201" y="0"/>
                  <a:pt x="215" y="0"/>
                </a:cubicBezTo>
                <a:lnTo>
                  <a:pt x="5212" y="0"/>
                </a:lnTo>
                <a:cubicBezTo>
                  <a:pt x="5229" y="0"/>
                  <a:pt x="5245" y="2"/>
                  <a:pt x="5262" y="5"/>
                </a:cubicBezTo>
                <a:cubicBezTo>
                  <a:pt x="5279" y="9"/>
                  <a:pt x="5295" y="13"/>
                  <a:pt x="5310" y="20"/>
                </a:cubicBezTo>
                <a:cubicBezTo>
                  <a:pt x="5326" y="26"/>
                  <a:pt x="5341" y="34"/>
                  <a:pt x="5355" y="44"/>
                </a:cubicBezTo>
                <a:cubicBezTo>
                  <a:pt x="5369" y="53"/>
                  <a:pt x="5382" y="64"/>
                  <a:pt x="5394" y="76"/>
                </a:cubicBezTo>
                <a:cubicBezTo>
                  <a:pt x="5406" y="88"/>
                  <a:pt x="5417" y="101"/>
                  <a:pt x="5426" y="115"/>
                </a:cubicBezTo>
                <a:cubicBezTo>
                  <a:pt x="5436" y="129"/>
                  <a:pt x="5444" y="144"/>
                  <a:pt x="5450" y="160"/>
                </a:cubicBezTo>
                <a:cubicBezTo>
                  <a:pt x="5457" y="175"/>
                  <a:pt x="5462" y="192"/>
                  <a:pt x="5465" y="208"/>
                </a:cubicBezTo>
                <a:cubicBezTo>
                  <a:pt x="5468" y="225"/>
                  <a:pt x="5470" y="242"/>
                  <a:pt x="5470" y="259"/>
                </a:cubicBezTo>
                <a:lnTo>
                  <a:pt x="5470" y="2757"/>
                </a:lnTo>
                <a:cubicBezTo>
                  <a:pt x="5470" y="2774"/>
                  <a:pt x="5468" y="2791"/>
                  <a:pt x="5465" y="2808"/>
                </a:cubicBezTo>
                <a:cubicBezTo>
                  <a:pt x="5462" y="2824"/>
                  <a:pt x="5457" y="2840"/>
                  <a:pt x="5450" y="2856"/>
                </a:cubicBezTo>
                <a:cubicBezTo>
                  <a:pt x="5444" y="2872"/>
                  <a:pt x="5436" y="2887"/>
                  <a:pt x="5426" y="2901"/>
                </a:cubicBezTo>
                <a:cubicBezTo>
                  <a:pt x="5417" y="2915"/>
                  <a:pt x="5406" y="2928"/>
                  <a:pt x="5394" y="2940"/>
                </a:cubicBezTo>
                <a:cubicBezTo>
                  <a:pt x="5382" y="2952"/>
                  <a:pt x="5369" y="2963"/>
                  <a:pt x="5355" y="2972"/>
                </a:cubicBezTo>
                <a:cubicBezTo>
                  <a:pt x="5341" y="2981"/>
                  <a:pt x="5326" y="2989"/>
                  <a:pt x="5310" y="2996"/>
                </a:cubicBezTo>
                <a:cubicBezTo>
                  <a:pt x="5295" y="3002"/>
                  <a:pt x="5279" y="3007"/>
                  <a:pt x="5262" y="3011"/>
                </a:cubicBezTo>
                <a:cubicBezTo>
                  <a:pt x="5245" y="3014"/>
                  <a:pt x="5229" y="3016"/>
                  <a:pt x="5212" y="3016"/>
                </a:cubicBezTo>
                <a:lnTo>
                  <a:pt x="215" y="3016"/>
                </a:lnTo>
                <a:cubicBezTo>
                  <a:pt x="201" y="3016"/>
                  <a:pt x="187" y="3014"/>
                  <a:pt x="173" y="3011"/>
                </a:cubicBezTo>
                <a:cubicBezTo>
                  <a:pt x="160" y="3007"/>
                  <a:pt x="146" y="3002"/>
                  <a:pt x="133" y="2996"/>
                </a:cubicBezTo>
                <a:cubicBezTo>
                  <a:pt x="120" y="2989"/>
                  <a:pt x="108" y="2981"/>
                  <a:pt x="96" y="2972"/>
                </a:cubicBezTo>
                <a:cubicBezTo>
                  <a:pt x="84" y="2963"/>
                  <a:pt x="73" y="2952"/>
                  <a:pt x="63" y="2940"/>
                </a:cubicBezTo>
                <a:cubicBezTo>
                  <a:pt x="53" y="2928"/>
                  <a:pt x="44" y="2915"/>
                  <a:pt x="36" y="2901"/>
                </a:cubicBezTo>
                <a:cubicBezTo>
                  <a:pt x="29" y="2887"/>
                  <a:pt x="22" y="2872"/>
                  <a:pt x="17" y="2856"/>
                </a:cubicBezTo>
                <a:cubicBezTo>
                  <a:pt x="11" y="2840"/>
                  <a:pt x="7" y="2824"/>
                  <a:pt x="4" y="2808"/>
                </a:cubicBezTo>
                <a:cubicBezTo>
                  <a:pt x="1" y="2791"/>
                  <a:pt x="0" y="2774"/>
                  <a:pt x="0" y="275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任意多边形: 形状 808"/>
          <p:cNvSpPr/>
          <p:nvPr/>
        </p:nvSpPr>
        <p:spPr>
          <a:xfrm>
            <a:off x="1891080" y="433800"/>
            <a:ext cx="93240" cy="1085760"/>
          </a:xfrm>
          <a:custGeom>
            <a:avLst/>
            <a:gdLst/>
            <a:ahLst/>
            <a:cxnLst/>
            <a:rect l="0" t="0" r="r" b="b"/>
            <a:pathLst>
              <a:path w="259" h="3016">
                <a:moveTo>
                  <a:pt x="194" y="20"/>
                </a:moveTo>
                <a:cubicBezTo>
                  <a:pt x="172" y="33"/>
                  <a:pt x="154" y="52"/>
                  <a:pt x="138" y="76"/>
                </a:cubicBezTo>
                <a:cubicBezTo>
                  <a:pt x="121" y="100"/>
                  <a:pt x="109" y="128"/>
                  <a:pt x="100" y="160"/>
                </a:cubicBezTo>
                <a:cubicBezTo>
                  <a:pt x="92" y="191"/>
                  <a:pt x="87" y="224"/>
                  <a:pt x="87" y="259"/>
                </a:cubicBezTo>
                <a:lnTo>
                  <a:pt x="87" y="2757"/>
                </a:lnTo>
                <a:cubicBezTo>
                  <a:pt x="87" y="2791"/>
                  <a:pt x="92" y="2824"/>
                  <a:pt x="100" y="2856"/>
                </a:cubicBezTo>
                <a:cubicBezTo>
                  <a:pt x="109" y="2888"/>
                  <a:pt x="121" y="2916"/>
                  <a:pt x="138" y="2940"/>
                </a:cubicBezTo>
                <a:cubicBezTo>
                  <a:pt x="154" y="2964"/>
                  <a:pt x="172" y="2983"/>
                  <a:pt x="194" y="2996"/>
                </a:cubicBezTo>
                <a:cubicBezTo>
                  <a:pt x="215" y="3009"/>
                  <a:pt x="237" y="3016"/>
                  <a:pt x="259" y="3016"/>
                </a:cubicBezTo>
                <a:cubicBezTo>
                  <a:pt x="225" y="3016"/>
                  <a:pt x="192" y="3009"/>
                  <a:pt x="161" y="2996"/>
                </a:cubicBezTo>
                <a:cubicBezTo>
                  <a:pt x="129" y="2983"/>
                  <a:pt x="101" y="2964"/>
                  <a:pt x="77" y="2940"/>
                </a:cubicBezTo>
                <a:cubicBezTo>
                  <a:pt x="52" y="2916"/>
                  <a:pt x="33" y="2888"/>
                  <a:pt x="20" y="2856"/>
                </a:cubicBezTo>
                <a:cubicBezTo>
                  <a:pt x="7" y="2824"/>
                  <a:pt x="0" y="2791"/>
                  <a:pt x="0" y="2757"/>
                </a:cubicBezTo>
                <a:lnTo>
                  <a:pt x="0" y="259"/>
                </a:lnTo>
                <a:cubicBezTo>
                  <a:pt x="0" y="224"/>
                  <a:pt x="7" y="191"/>
                  <a:pt x="20" y="160"/>
                </a:cubicBezTo>
                <a:cubicBezTo>
                  <a:pt x="33" y="128"/>
                  <a:pt x="52" y="100"/>
                  <a:pt x="77" y="76"/>
                </a:cubicBezTo>
                <a:cubicBezTo>
                  <a:pt x="101" y="52"/>
                  <a:pt x="129" y="33"/>
                  <a:pt x="161" y="20"/>
                </a:cubicBezTo>
                <a:cubicBezTo>
                  <a:pt x="192" y="7"/>
                  <a:pt x="225" y="0"/>
                  <a:pt x="259" y="0"/>
                </a:cubicBezTo>
                <a:cubicBezTo>
                  <a:pt x="237" y="0"/>
                  <a:pt x="215" y="7"/>
                  <a:pt x="194" y="20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0" name="图片 809"/>
          <p:cNvPicPr/>
          <p:nvPr/>
        </p:nvPicPr>
        <p:blipFill>
          <a:blip r:embed="rId8"/>
          <a:stretch/>
        </p:blipFill>
        <p:spPr>
          <a:xfrm>
            <a:off x="2077200" y="60444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1" name="文本框 810"/>
          <p:cNvSpPr txBox="1"/>
          <p:nvPr/>
        </p:nvSpPr>
        <p:spPr>
          <a:xfrm>
            <a:off x="7626960" y="3081240"/>
            <a:ext cx="866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媒体和社交平台。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2" name="文本框 811"/>
          <p:cNvSpPr txBox="1"/>
          <p:nvPr/>
        </p:nvSpPr>
        <p:spPr>
          <a:xfrm>
            <a:off x="2403000" y="602640"/>
            <a:ext cx="10890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自动化智能代理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3" name="文本框 812"/>
          <p:cNvSpPr txBox="1"/>
          <p:nvPr/>
        </p:nvSpPr>
        <p:spPr>
          <a:xfrm>
            <a:off x="2077200" y="91080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 dirty="0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致力于提高业务流程效率，应用于</a:t>
            </a:r>
            <a:endParaRPr lang="en-US" sz="86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4" name="文本框 813"/>
          <p:cNvSpPr txBox="1"/>
          <p:nvPr/>
        </p:nvSpPr>
        <p:spPr>
          <a:xfrm>
            <a:off x="2077200" y="1065960"/>
            <a:ext cx="1515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 dirty="0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财务管理、供应链调度和智能物</a:t>
            </a:r>
            <a:endParaRPr lang="en-US" sz="86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5" name="文本框 814"/>
          <p:cNvSpPr txBox="1"/>
          <p:nvPr/>
        </p:nvSpPr>
        <p:spPr>
          <a:xfrm>
            <a:off x="2077200" y="1221120"/>
            <a:ext cx="325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流，如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6" name="文本框 815"/>
          <p:cNvSpPr txBox="1"/>
          <p:nvPr/>
        </p:nvSpPr>
        <p:spPr>
          <a:xfrm>
            <a:off x="2403000" y="1224720"/>
            <a:ext cx="2152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RPA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7" name="任意多边形: 形状 816"/>
          <p:cNvSpPr/>
          <p:nvPr/>
        </p:nvSpPr>
        <p:spPr>
          <a:xfrm>
            <a:off x="7456320" y="433800"/>
            <a:ext cx="1969200" cy="1085760"/>
          </a:xfrm>
          <a:custGeom>
            <a:avLst/>
            <a:gdLst/>
            <a:ahLst/>
            <a:cxnLst/>
            <a:rect l="0" t="0" r="r" b="b"/>
            <a:pathLst>
              <a:path w="5470" h="3016">
                <a:moveTo>
                  <a:pt x="0" y="2757"/>
                </a:moveTo>
                <a:lnTo>
                  <a:pt x="0" y="259"/>
                </a:lnTo>
                <a:cubicBezTo>
                  <a:pt x="0" y="242"/>
                  <a:pt x="2" y="225"/>
                  <a:pt x="4" y="208"/>
                </a:cubicBezTo>
                <a:cubicBezTo>
                  <a:pt x="7" y="192"/>
                  <a:pt x="11" y="175"/>
                  <a:pt x="17" y="160"/>
                </a:cubicBezTo>
                <a:cubicBezTo>
                  <a:pt x="22" y="144"/>
                  <a:pt x="29" y="129"/>
                  <a:pt x="37" y="115"/>
                </a:cubicBezTo>
                <a:cubicBezTo>
                  <a:pt x="44" y="101"/>
                  <a:pt x="53" y="88"/>
                  <a:pt x="63" y="76"/>
                </a:cubicBezTo>
                <a:cubicBezTo>
                  <a:pt x="73" y="64"/>
                  <a:pt x="84" y="53"/>
                  <a:pt x="96" y="44"/>
                </a:cubicBezTo>
                <a:cubicBezTo>
                  <a:pt x="108" y="34"/>
                  <a:pt x="120" y="26"/>
                  <a:pt x="133" y="20"/>
                </a:cubicBezTo>
                <a:cubicBezTo>
                  <a:pt x="146" y="13"/>
                  <a:pt x="160" y="9"/>
                  <a:pt x="174" y="5"/>
                </a:cubicBezTo>
                <a:cubicBezTo>
                  <a:pt x="187" y="2"/>
                  <a:pt x="201" y="0"/>
                  <a:pt x="216" y="0"/>
                </a:cubicBezTo>
                <a:lnTo>
                  <a:pt x="5212" y="0"/>
                </a:lnTo>
                <a:cubicBezTo>
                  <a:pt x="5229" y="0"/>
                  <a:pt x="5246" y="2"/>
                  <a:pt x="5262" y="5"/>
                </a:cubicBezTo>
                <a:cubicBezTo>
                  <a:pt x="5279" y="9"/>
                  <a:pt x="5295" y="13"/>
                  <a:pt x="5311" y="20"/>
                </a:cubicBezTo>
                <a:cubicBezTo>
                  <a:pt x="5326" y="26"/>
                  <a:pt x="5341" y="34"/>
                  <a:pt x="5355" y="44"/>
                </a:cubicBezTo>
                <a:cubicBezTo>
                  <a:pt x="5369" y="53"/>
                  <a:pt x="5382" y="64"/>
                  <a:pt x="5394" y="76"/>
                </a:cubicBezTo>
                <a:cubicBezTo>
                  <a:pt x="5406" y="88"/>
                  <a:pt x="5417" y="101"/>
                  <a:pt x="5427" y="115"/>
                </a:cubicBezTo>
                <a:cubicBezTo>
                  <a:pt x="5436" y="129"/>
                  <a:pt x="5444" y="144"/>
                  <a:pt x="5450" y="160"/>
                </a:cubicBezTo>
                <a:cubicBezTo>
                  <a:pt x="5457" y="175"/>
                  <a:pt x="5462" y="192"/>
                  <a:pt x="5465" y="208"/>
                </a:cubicBezTo>
                <a:cubicBezTo>
                  <a:pt x="5468" y="225"/>
                  <a:pt x="5470" y="242"/>
                  <a:pt x="5470" y="259"/>
                </a:cubicBezTo>
                <a:lnTo>
                  <a:pt x="5470" y="2757"/>
                </a:lnTo>
                <a:cubicBezTo>
                  <a:pt x="5470" y="2774"/>
                  <a:pt x="5468" y="2791"/>
                  <a:pt x="5465" y="2808"/>
                </a:cubicBezTo>
                <a:cubicBezTo>
                  <a:pt x="5462" y="2824"/>
                  <a:pt x="5457" y="2840"/>
                  <a:pt x="5450" y="2856"/>
                </a:cubicBezTo>
                <a:cubicBezTo>
                  <a:pt x="5444" y="2872"/>
                  <a:pt x="5436" y="2887"/>
                  <a:pt x="5427" y="2901"/>
                </a:cubicBezTo>
                <a:cubicBezTo>
                  <a:pt x="5417" y="2915"/>
                  <a:pt x="5406" y="2928"/>
                  <a:pt x="5394" y="2940"/>
                </a:cubicBezTo>
                <a:cubicBezTo>
                  <a:pt x="5382" y="2952"/>
                  <a:pt x="5369" y="2963"/>
                  <a:pt x="5355" y="2972"/>
                </a:cubicBezTo>
                <a:cubicBezTo>
                  <a:pt x="5341" y="2981"/>
                  <a:pt x="5326" y="2989"/>
                  <a:pt x="5311" y="2996"/>
                </a:cubicBezTo>
                <a:cubicBezTo>
                  <a:pt x="5295" y="3002"/>
                  <a:pt x="5279" y="3007"/>
                  <a:pt x="5262" y="3011"/>
                </a:cubicBezTo>
                <a:cubicBezTo>
                  <a:pt x="5246" y="3014"/>
                  <a:pt x="5229" y="3016"/>
                  <a:pt x="5212" y="3016"/>
                </a:cubicBezTo>
                <a:lnTo>
                  <a:pt x="216" y="3016"/>
                </a:lnTo>
                <a:cubicBezTo>
                  <a:pt x="201" y="3016"/>
                  <a:pt x="187" y="3014"/>
                  <a:pt x="174" y="3011"/>
                </a:cubicBezTo>
                <a:cubicBezTo>
                  <a:pt x="160" y="3007"/>
                  <a:pt x="146" y="3002"/>
                  <a:pt x="133" y="2996"/>
                </a:cubicBezTo>
                <a:cubicBezTo>
                  <a:pt x="120" y="2989"/>
                  <a:pt x="108" y="2981"/>
                  <a:pt x="96" y="2972"/>
                </a:cubicBezTo>
                <a:cubicBezTo>
                  <a:pt x="84" y="2963"/>
                  <a:pt x="73" y="2952"/>
                  <a:pt x="63" y="2940"/>
                </a:cubicBezTo>
                <a:cubicBezTo>
                  <a:pt x="53" y="2928"/>
                  <a:pt x="44" y="2915"/>
                  <a:pt x="37" y="2901"/>
                </a:cubicBezTo>
                <a:cubicBezTo>
                  <a:pt x="29" y="2887"/>
                  <a:pt x="22" y="2872"/>
                  <a:pt x="17" y="2856"/>
                </a:cubicBezTo>
                <a:cubicBezTo>
                  <a:pt x="11" y="2840"/>
                  <a:pt x="7" y="2824"/>
                  <a:pt x="4" y="2808"/>
                </a:cubicBezTo>
                <a:cubicBezTo>
                  <a:pt x="2" y="2791"/>
                  <a:pt x="0" y="2774"/>
                  <a:pt x="0" y="275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任意多边形: 形状 817"/>
          <p:cNvSpPr/>
          <p:nvPr/>
        </p:nvSpPr>
        <p:spPr>
          <a:xfrm>
            <a:off x="7440840" y="433800"/>
            <a:ext cx="93600" cy="1085760"/>
          </a:xfrm>
          <a:custGeom>
            <a:avLst/>
            <a:gdLst/>
            <a:ahLst/>
            <a:cxnLst/>
            <a:rect l="0" t="0" r="r" b="b"/>
            <a:pathLst>
              <a:path w="260" h="3016">
                <a:moveTo>
                  <a:pt x="194" y="20"/>
                </a:moveTo>
                <a:cubicBezTo>
                  <a:pt x="173" y="33"/>
                  <a:pt x="154" y="52"/>
                  <a:pt x="138" y="76"/>
                </a:cubicBezTo>
                <a:cubicBezTo>
                  <a:pt x="122" y="100"/>
                  <a:pt x="109" y="128"/>
                  <a:pt x="99" y="160"/>
                </a:cubicBezTo>
                <a:cubicBezTo>
                  <a:pt x="91" y="191"/>
                  <a:pt x="86" y="224"/>
                  <a:pt x="86" y="259"/>
                </a:cubicBezTo>
                <a:lnTo>
                  <a:pt x="86" y="2757"/>
                </a:lnTo>
                <a:cubicBezTo>
                  <a:pt x="86" y="2791"/>
                  <a:pt x="91" y="2824"/>
                  <a:pt x="99" y="2856"/>
                </a:cubicBezTo>
                <a:cubicBezTo>
                  <a:pt x="109" y="2888"/>
                  <a:pt x="122" y="2916"/>
                  <a:pt x="138" y="2940"/>
                </a:cubicBezTo>
                <a:cubicBezTo>
                  <a:pt x="154" y="2964"/>
                  <a:pt x="173" y="2983"/>
                  <a:pt x="194" y="2996"/>
                </a:cubicBezTo>
                <a:cubicBezTo>
                  <a:pt x="215" y="3009"/>
                  <a:pt x="237" y="3016"/>
                  <a:pt x="260" y="3016"/>
                </a:cubicBezTo>
                <a:cubicBezTo>
                  <a:pt x="225" y="3016"/>
                  <a:pt x="192" y="3009"/>
                  <a:pt x="161" y="2996"/>
                </a:cubicBezTo>
                <a:cubicBezTo>
                  <a:pt x="129" y="2983"/>
                  <a:pt x="101" y="2964"/>
                  <a:pt x="76" y="2940"/>
                </a:cubicBezTo>
                <a:cubicBezTo>
                  <a:pt x="52" y="2916"/>
                  <a:pt x="33" y="2888"/>
                  <a:pt x="20" y="2856"/>
                </a:cubicBezTo>
                <a:cubicBezTo>
                  <a:pt x="7" y="2824"/>
                  <a:pt x="0" y="2792"/>
                  <a:pt x="0" y="2757"/>
                </a:cubicBezTo>
                <a:lnTo>
                  <a:pt x="0" y="258"/>
                </a:lnTo>
                <a:cubicBezTo>
                  <a:pt x="0" y="224"/>
                  <a:pt x="7" y="191"/>
                  <a:pt x="20" y="160"/>
                </a:cubicBezTo>
                <a:cubicBezTo>
                  <a:pt x="33" y="128"/>
                  <a:pt x="52" y="100"/>
                  <a:pt x="76" y="76"/>
                </a:cubicBezTo>
                <a:cubicBezTo>
                  <a:pt x="101" y="52"/>
                  <a:pt x="129" y="33"/>
                  <a:pt x="161" y="20"/>
                </a:cubicBezTo>
                <a:cubicBezTo>
                  <a:pt x="192" y="7"/>
                  <a:pt x="225" y="0"/>
                  <a:pt x="260" y="0"/>
                </a:cubicBezTo>
                <a:cubicBezTo>
                  <a:pt x="237" y="0"/>
                  <a:pt x="215" y="7"/>
                  <a:pt x="194" y="20"/>
                </a:cubicBezTo>
                <a:close/>
              </a:path>
            </a:pathLst>
          </a:custGeom>
          <a:solidFill>
            <a:srgbClr val="8B5C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9" name="图片 818"/>
          <p:cNvPicPr/>
          <p:nvPr/>
        </p:nvPicPr>
        <p:blipFill>
          <a:blip r:embed="rId9"/>
          <a:stretch/>
        </p:blipFill>
        <p:spPr>
          <a:xfrm>
            <a:off x="7626960" y="60444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0" name="文本框 819"/>
          <p:cNvSpPr txBox="1"/>
          <p:nvPr/>
        </p:nvSpPr>
        <p:spPr>
          <a:xfrm>
            <a:off x="2611080" y="1221120"/>
            <a:ext cx="1082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 dirty="0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自动执行重复性任务。</a:t>
            </a:r>
            <a:endParaRPr lang="en-US" sz="86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1" name="文本框 820"/>
          <p:cNvSpPr txBox="1"/>
          <p:nvPr/>
        </p:nvSpPr>
        <p:spPr>
          <a:xfrm>
            <a:off x="7952760" y="602640"/>
            <a:ext cx="10890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协同型智能代理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2" name="文本框 821"/>
          <p:cNvSpPr txBox="1"/>
          <p:nvPr/>
        </p:nvSpPr>
        <p:spPr>
          <a:xfrm>
            <a:off x="7626960" y="91080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注重团队协作与任务分配，在智能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3" name="文本框 822"/>
          <p:cNvSpPr txBox="1"/>
          <p:nvPr/>
        </p:nvSpPr>
        <p:spPr>
          <a:xfrm>
            <a:off x="7626960" y="106596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办公、项目管理和协同设计中发挥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4" name="文本框 823"/>
          <p:cNvSpPr txBox="1"/>
          <p:nvPr/>
        </p:nvSpPr>
        <p:spPr>
          <a:xfrm>
            <a:off x="7626960" y="122112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作用，实现实时互动与任务跟踪。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5" name="任意多边形: 形状 824"/>
          <p:cNvSpPr/>
          <p:nvPr/>
        </p:nvSpPr>
        <p:spPr>
          <a:xfrm>
            <a:off x="3720240" y="279000"/>
            <a:ext cx="1240560" cy="1240560"/>
          </a:xfrm>
          <a:custGeom>
            <a:avLst/>
            <a:gdLst/>
            <a:ahLst/>
            <a:cxnLst/>
            <a:rect l="0" t="0" r="r" b="b"/>
            <a:pathLst>
              <a:path w="3446" h="3446">
                <a:moveTo>
                  <a:pt x="3446" y="1723"/>
                </a:moveTo>
                <a:cubicBezTo>
                  <a:pt x="3446" y="1780"/>
                  <a:pt x="3444" y="1836"/>
                  <a:pt x="3438" y="1892"/>
                </a:cubicBezTo>
                <a:cubicBezTo>
                  <a:pt x="3432" y="1948"/>
                  <a:pt x="3424" y="2004"/>
                  <a:pt x="3413" y="2059"/>
                </a:cubicBezTo>
                <a:cubicBezTo>
                  <a:pt x="3402" y="2114"/>
                  <a:pt x="3389" y="2169"/>
                  <a:pt x="3372" y="2223"/>
                </a:cubicBezTo>
                <a:cubicBezTo>
                  <a:pt x="3356" y="2277"/>
                  <a:pt x="3337" y="2330"/>
                  <a:pt x="3315" y="2382"/>
                </a:cubicBezTo>
                <a:cubicBezTo>
                  <a:pt x="3294" y="2434"/>
                  <a:pt x="3270" y="2485"/>
                  <a:pt x="3243" y="2535"/>
                </a:cubicBezTo>
                <a:cubicBezTo>
                  <a:pt x="3216" y="2585"/>
                  <a:pt x="3187" y="2633"/>
                  <a:pt x="3156" y="2680"/>
                </a:cubicBezTo>
                <a:cubicBezTo>
                  <a:pt x="3125" y="2727"/>
                  <a:pt x="3091" y="2772"/>
                  <a:pt x="3055" y="2816"/>
                </a:cubicBezTo>
                <a:cubicBezTo>
                  <a:pt x="3020" y="2859"/>
                  <a:pt x="2982" y="2901"/>
                  <a:pt x="2942" y="2941"/>
                </a:cubicBezTo>
                <a:cubicBezTo>
                  <a:pt x="2902" y="2981"/>
                  <a:pt x="2860" y="3019"/>
                  <a:pt x="2817" y="3055"/>
                </a:cubicBezTo>
                <a:cubicBezTo>
                  <a:pt x="2773" y="3090"/>
                  <a:pt x="2728" y="3124"/>
                  <a:pt x="2681" y="3155"/>
                </a:cubicBezTo>
                <a:cubicBezTo>
                  <a:pt x="2634" y="3187"/>
                  <a:pt x="2586" y="3216"/>
                  <a:pt x="2536" y="3242"/>
                </a:cubicBezTo>
                <a:cubicBezTo>
                  <a:pt x="2486" y="3269"/>
                  <a:pt x="2435" y="3293"/>
                  <a:pt x="2383" y="3314"/>
                </a:cubicBezTo>
                <a:cubicBezTo>
                  <a:pt x="2331" y="3336"/>
                  <a:pt x="2278" y="3355"/>
                  <a:pt x="2224" y="3371"/>
                </a:cubicBezTo>
                <a:cubicBezTo>
                  <a:pt x="2170" y="3388"/>
                  <a:pt x="2115" y="3401"/>
                  <a:pt x="2060" y="3412"/>
                </a:cubicBezTo>
                <a:cubicBezTo>
                  <a:pt x="2005" y="3423"/>
                  <a:pt x="1949" y="3432"/>
                  <a:pt x="1893" y="3437"/>
                </a:cubicBezTo>
                <a:cubicBezTo>
                  <a:pt x="1837" y="3443"/>
                  <a:pt x="1780" y="3446"/>
                  <a:pt x="1724" y="3446"/>
                </a:cubicBezTo>
                <a:cubicBezTo>
                  <a:pt x="1666" y="3446"/>
                  <a:pt x="1610" y="3443"/>
                  <a:pt x="1554" y="3437"/>
                </a:cubicBezTo>
                <a:cubicBezTo>
                  <a:pt x="1498" y="3432"/>
                  <a:pt x="1442" y="3423"/>
                  <a:pt x="1387" y="3412"/>
                </a:cubicBezTo>
                <a:cubicBezTo>
                  <a:pt x="1331" y="3401"/>
                  <a:pt x="1277" y="3388"/>
                  <a:pt x="1223" y="3371"/>
                </a:cubicBezTo>
                <a:cubicBezTo>
                  <a:pt x="1169" y="3355"/>
                  <a:pt x="1116" y="3336"/>
                  <a:pt x="1064" y="3314"/>
                </a:cubicBezTo>
                <a:cubicBezTo>
                  <a:pt x="1012" y="3293"/>
                  <a:pt x="961" y="3269"/>
                  <a:pt x="911" y="3242"/>
                </a:cubicBezTo>
                <a:cubicBezTo>
                  <a:pt x="861" y="3216"/>
                  <a:pt x="813" y="3187"/>
                  <a:pt x="766" y="3155"/>
                </a:cubicBezTo>
                <a:cubicBezTo>
                  <a:pt x="719" y="3124"/>
                  <a:pt x="674" y="3090"/>
                  <a:pt x="630" y="3055"/>
                </a:cubicBezTo>
                <a:cubicBezTo>
                  <a:pt x="586" y="3019"/>
                  <a:pt x="545" y="2981"/>
                  <a:pt x="505" y="2941"/>
                </a:cubicBezTo>
                <a:cubicBezTo>
                  <a:pt x="465" y="2901"/>
                  <a:pt x="427" y="2859"/>
                  <a:pt x="391" y="2816"/>
                </a:cubicBezTo>
                <a:cubicBezTo>
                  <a:pt x="356" y="2772"/>
                  <a:pt x="322" y="2727"/>
                  <a:pt x="291" y="2680"/>
                </a:cubicBezTo>
                <a:cubicBezTo>
                  <a:pt x="259" y="2633"/>
                  <a:pt x="230" y="2585"/>
                  <a:pt x="204" y="2535"/>
                </a:cubicBezTo>
                <a:cubicBezTo>
                  <a:pt x="177" y="2485"/>
                  <a:pt x="153" y="2434"/>
                  <a:pt x="131" y="2382"/>
                </a:cubicBezTo>
                <a:cubicBezTo>
                  <a:pt x="110" y="2330"/>
                  <a:pt x="91" y="2277"/>
                  <a:pt x="75" y="2223"/>
                </a:cubicBezTo>
                <a:cubicBezTo>
                  <a:pt x="58" y="2169"/>
                  <a:pt x="44" y="2114"/>
                  <a:pt x="33" y="2059"/>
                </a:cubicBezTo>
                <a:cubicBezTo>
                  <a:pt x="22" y="2004"/>
                  <a:pt x="14" y="1948"/>
                  <a:pt x="9" y="1892"/>
                </a:cubicBezTo>
                <a:cubicBezTo>
                  <a:pt x="3" y="1836"/>
                  <a:pt x="0" y="1780"/>
                  <a:pt x="0" y="1723"/>
                </a:cubicBezTo>
                <a:cubicBezTo>
                  <a:pt x="0" y="1667"/>
                  <a:pt x="3" y="1610"/>
                  <a:pt x="9" y="1554"/>
                </a:cubicBezTo>
                <a:cubicBezTo>
                  <a:pt x="14" y="1498"/>
                  <a:pt x="22" y="1442"/>
                  <a:pt x="33" y="1387"/>
                </a:cubicBezTo>
                <a:cubicBezTo>
                  <a:pt x="44" y="1332"/>
                  <a:pt x="58" y="1277"/>
                  <a:pt x="75" y="1223"/>
                </a:cubicBezTo>
                <a:cubicBezTo>
                  <a:pt x="91" y="1169"/>
                  <a:pt x="110" y="1116"/>
                  <a:pt x="131" y="1064"/>
                </a:cubicBezTo>
                <a:cubicBezTo>
                  <a:pt x="153" y="1012"/>
                  <a:pt x="177" y="961"/>
                  <a:pt x="204" y="910"/>
                </a:cubicBezTo>
                <a:cubicBezTo>
                  <a:pt x="230" y="860"/>
                  <a:pt x="259" y="812"/>
                  <a:pt x="291" y="765"/>
                </a:cubicBezTo>
                <a:cubicBezTo>
                  <a:pt x="322" y="718"/>
                  <a:pt x="356" y="673"/>
                  <a:pt x="391" y="629"/>
                </a:cubicBezTo>
                <a:cubicBezTo>
                  <a:pt x="427" y="586"/>
                  <a:pt x="465" y="544"/>
                  <a:pt x="505" y="504"/>
                </a:cubicBezTo>
                <a:cubicBezTo>
                  <a:pt x="545" y="464"/>
                  <a:pt x="586" y="426"/>
                  <a:pt x="630" y="391"/>
                </a:cubicBezTo>
                <a:cubicBezTo>
                  <a:pt x="674" y="355"/>
                  <a:pt x="719" y="321"/>
                  <a:pt x="766" y="290"/>
                </a:cubicBezTo>
                <a:cubicBezTo>
                  <a:pt x="813" y="259"/>
                  <a:pt x="861" y="230"/>
                  <a:pt x="911" y="203"/>
                </a:cubicBezTo>
                <a:cubicBezTo>
                  <a:pt x="961" y="176"/>
                  <a:pt x="1012" y="152"/>
                  <a:pt x="1064" y="131"/>
                </a:cubicBezTo>
                <a:cubicBezTo>
                  <a:pt x="1116" y="109"/>
                  <a:pt x="1169" y="90"/>
                  <a:pt x="1223" y="74"/>
                </a:cubicBezTo>
                <a:cubicBezTo>
                  <a:pt x="1277" y="57"/>
                  <a:pt x="1331" y="44"/>
                  <a:pt x="1387" y="33"/>
                </a:cubicBezTo>
                <a:cubicBezTo>
                  <a:pt x="1442" y="22"/>
                  <a:pt x="1498" y="13"/>
                  <a:pt x="1554" y="8"/>
                </a:cubicBezTo>
                <a:cubicBezTo>
                  <a:pt x="1610" y="2"/>
                  <a:pt x="1666" y="0"/>
                  <a:pt x="1724" y="0"/>
                </a:cubicBezTo>
                <a:cubicBezTo>
                  <a:pt x="1780" y="0"/>
                  <a:pt x="1837" y="2"/>
                  <a:pt x="1893" y="8"/>
                </a:cubicBezTo>
                <a:cubicBezTo>
                  <a:pt x="1949" y="13"/>
                  <a:pt x="2005" y="22"/>
                  <a:pt x="2060" y="33"/>
                </a:cubicBezTo>
                <a:cubicBezTo>
                  <a:pt x="2115" y="44"/>
                  <a:pt x="2170" y="57"/>
                  <a:pt x="2224" y="74"/>
                </a:cubicBezTo>
                <a:cubicBezTo>
                  <a:pt x="2278" y="90"/>
                  <a:pt x="2331" y="109"/>
                  <a:pt x="2383" y="131"/>
                </a:cubicBezTo>
                <a:cubicBezTo>
                  <a:pt x="2435" y="152"/>
                  <a:pt x="2486" y="176"/>
                  <a:pt x="2536" y="203"/>
                </a:cubicBezTo>
                <a:cubicBezTo>
                  <a:pt x="2586" y="230"/>
                  <a:pt x="2634" y="259"/>
                  <a:pt x="2681" y="290"/>
                </a:cubicBezTo>
                <a:cubicBezTo>
                  <a:pt x="2728" y="321"/>
                  <a:pt x="2773" y="355"/>
                  <a:pt x="2817" y="391"/>
                </a:cubicBezTo>
                <a:cubicBezTo>
                  <a:pt x="2860" y="426"/>
                  <a:pt x="2902" y="464"/>
                  <a:pt x="2942" y="504"/>
                </a:cubicBezTo>
                <a:cubicBezTo>
                  <a:pt x="2982" y="544"/>
                  <a:pt x="3020" y="586"/>
                  <a:pt x="3055" y="629"/>
                </a:cubicBezTo>
                <a:cubicBezTo>
                  <a:pt x="3091" y="673"/>
                  <a:pt x="3125" y="718"/>
                  <a:pt x="3156" y="765"/>
                </a:cubicBezTo>
                <a:cubicBezTo>
                  <a:pt x="3187" y="812"/>
                  <a:pt x="3216" y="860"/>
                  <a:pt x="3243" y="910"/>
                </a:cubicBezTo>
                <a:cubicBezTo>
                  <a:pt x="3270" y="961"/>
                  <a:pt x="3294" y="1012"/>
                  <a:pt x="3315" y="1064"/>
                </a:cubicBezTo>
                <a:cubicBezTo>
                  <a:pt x="3337" y="1116"/>
                  <a:pt x="3356" y="1169"/>
                  <a:pt x="3372" y="1223"/>
                </a:cubicBezTo>
                <a:cubicBezTo>
                  <a:pt x="3389" y="1277"/>
                  <a:pt x="3402" y="1332"/>
                  <a:pt x="3413" y="1387"/>
                </a:cubicBezTo>
                <a:cubicBezTo>
                  <a:pt x="3424" y="1442"/>
                  <a:pt x="3432" y="1498"/>
                  <a:pt x="3438" y="1554"/>
                </a:cubicBezTo>
                <a:cubicBezTo>
                  <a:pt x="3444" y="1610"/>
                  <a:pt x="3446" y="1667"/>
                  <a:pt x="3446" y="172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6" name="图片 825"/>
          <p:cNvPicPr/>
          <p:nvPr/>
        </p:nvPicPr>
        <p:blipFill>
          <a:blip r:embed="rId10"/>
          <a:stretch/>
        </p:blipFill>
        <p:spPr>
          <a:xfrm>
            <a:off x="4170240" y="558000"/>
            <a:ext cx="348480" cy="27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7" name="文本框 826"/>
          <p:cNvSpPr txBox="1"/>
          <p:nvPr/>
        </p:nvSpPr>
        <p:spPr>
          <a:xfrm>
            <a:off x="9384840" y="186804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16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8" name="文本框 827"/>
          <p:cNvSpPr txBox="1"/>
          <p:nvPr/>
        </p:nvSpPr>
        <p:spPr>
          <a:xfrm>
            <a:off x="4092480" y="91152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9" name="文本框 828"/>
          <p:cNvSpPr txBox="1"/>
          <p:nvPr/>
        </p:nvSpPr>
        <p:spPr>
          <a:xfrm>
            <a:off x="4069440" y="1096920"/>
            <a:ext cx="541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按功能分类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0" name="图片 829"/>
          <p:cNvPicPr/>
          <p:nvPr/>
        </p:nvPicPr>
        <p:blipFill>
          <a:blip r:embed="rId2"/>
          <a:stretch/>
        </p:blipFill>
        <p:spPr>
          <a:xfrm>
            <a:off x="0" y="0"/>
            <a:ext cx="9921240" cy="8797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31" name="图片 830"/>
          <p:cNvPicPr/>
          <p:nvPr/>
        </p:nvPicPr>
        <p:blipFill>
          <a:blip r:embed="rId3"/>
          <a:stretch/>
        </p:blipFill>
        <p:spPr>
          <a:xfrm>
            <a:off x="6820920" y="647208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32" name="图片 831"/>
          <p:cNvPicPr/>
          <p:nvPr/>
        </p:nvPicPr>
        <p:blipFill>
          <a:blip r:embed="rId4"/>
          <a:stretch/>
        </p:blipFill>
        <p:spPr>
          <a:xfrm>
            <a:off x="387720" y="-775080"/>
            <a:ext cx="2324880" cy="23248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33" name="图片 832"/>
          <p:cNvPicPr/>
          <p:nvPr/>
        </p:nvPicPr>
        <p:blipFill>
          <a:blip r:embed="rId5"/>
          <a:stretch/>
        </p:blipFill>
        <p:spPr>
          <a:xfrm>
            <a:off x="0" y="0"/>
            <a:ext cx="9921240" cy="8797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4" name="任意多边形: 形状 833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5" name="文本框 834"/>
          <p:cNvSpPr txBox="1"/>
          <p:nvPr/>
        </p:nvSpPr>
        <p:spPr>
          <a:xfrm>
            <a:off x="496080" y="351360"/>
            <a:ext cx="195300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对话型智能代理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6" name="文本框 835"/>
          <p:cNvSpPr txBox="1"/>
          <p:nvPr/>
        </p:nvSpPr>
        <p:spPr>
          <a:xfrm>
            <a:off x="496080" y="1020960"/>
            <a:ext cx="46641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对话型智能代理是最常见的智能代理类型之一，通过自然语言理解（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7" name="文本框 836"/>
          <p:cNvSpPr txBox="1"/>
          <p:nvPr/>
        </p:nvSpPr>
        <p:spPr>
          <a:xfrm>
            <a:off x="5146920" y="1026720"/>
            <a:ext cx="3175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NLU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8" name="文本框 837"/>
          <p:cNvSpPr txBox="1"/>
          <p:nvPr/>
        </p:nvSpPr>
        <p:spPr>
          <a:xfrm>
            <a:off x="5454720" y="1020960"/>
            <a:ext cx="1399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）和自然语言生成（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9" name="文本框 838"/>
          <p:cNvSpPr txBox="1"/>
          <p:nvPr/>
        </p:nvSpPr>
        <p:spPr>
          <a:xfrm>
            <a:off x="6850080" y="1026720"/>
            <a:ext cx="3240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NLG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0" name="文本框 839"/>
          <p:cNvSpPr txBox="1"/>
          <p:nvPr/>
        </p:nvSpPr>
        <p:spPr>
          <a:xfrm>
            <a:off x="7172640" y="102096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）技术，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1" name="文本框 840"/>
          <p:cNvSpPr txBox="1"/>
          <p:nvPr/>
        </p:nvSpPr>
        <p:spPr>
          <a:xfrm>
            <a:off x="7792560" y="1026720"/>
            <a:ext cx="1548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2" name="文本框 841"/>
          <p:cNvSpPr txBox="1"/>
          <p:nvPr/>
        </p:nvSpPr>
        <p:spPr>
          <a:xfrm>
            <a:off x="7841880" y="1020960"/>
            <a:ext cx="15552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处理多轮对话，实现与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文本框 842"/>
          <p:cNvSpPr txBox="1"/>
          <p:nvPr/>
        </p:nvSpPr>
        <p:spPr>
          <a:xfrm>
            <a:off x="496080" y="1276920"/>
            <a:ext cx="12441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用户的自然交流。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4" name="文本框 843"/>
          <p:cNvSpPr txBox="1"/>
          <p:nvPr/>
        </p:nvSpPr>
        <p:spPr>
          <a:xfrm>
            <a:off x="496080" y="168876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应用场景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5" name="图片 844"/>
          <p:cNvPicPr/>
          <p:nvPr/>
        </p:nvPicPr>
        <p:blipFill>
          <a:blip r:embed="rId6"/>
          <a:stretch/>
        </p:blipFill>
        <p:spPr>
          <a:xfrm>
            <a:off x="496080" y="4596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6" name="文本框 845"/>
          <p:cNvSpPr txBox="1"/>
          <p:nvPr/>
        </p:nvSpPr>
        <p:spPr>
          <a:xfrm>
            <a:off x="496080" y="420012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核心特点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7" name="图片 846"/>
          <p:cNvPicPr/>
          <p:nvPr/>
        </p:nvPicPr>
        <p:blipFill>
          <a:blip r:embed="rId6"/>
          <a:stretch/>
        </p:blipFill>
        <p:spPr>
          <a:xfrm>
            <a:off x="496080" y="48445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8" name="文本框 847"/>
          <p:cNvSpPr txBox="1"/>
          <p:nvPr/>
        </p:nvSpPr>
        <p:spPr>
          <a:xfrm>
            <a:off x="682200" y="4577760"/>
            <a:ext cx="2593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多轮对话能力，保持对话的连贯性和上下文理解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9" name="文本框 848"/>
          <p:cNvSpPr txBox="1"/>
          <p:nvPr/>
        </p:nvSpPr>
        <p:spPr>
          <a:xfrm>
            <a:off x="682200" y="482580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自然语言理解（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文本框 849"/>
          <p:cNvSpPr txBox="1"/>
          <p:nvPr/>
        </p:nvSpPr>
        <p:spPr>
          <a:xfrm>
            <a:off x="1550160" y="4830120"/>
            <a:ext cx="2523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NLU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1" name="文本框 850"/>
          <p:cNvSpPr txBox="1"/>
          <p:nvPr/>
        </p:nvSpPr>
        <p:spPr>
          <a:xfrm>
            <a:off x="1796760" y="4825800"/>
            <a:ext cx="1111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）与自然语言生成（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2" name="文本框 851"/>
          <p:cNvSpPr txBox="1"/>
          <p:nvPr/>
        </p:nvSpPr>
        <p:spPr>
          <a:xfrm>
            <a:off x="2912760" y="4830120"/>
            <a:ext cx="25740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NLG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3" name="图片 852"/>
          <p:cNvPicPr/>
          <p:nvPr/>
        </p:nvPicPr>
        <p:blipFill>
          <a:blip r:embed="rId6"/>
          <a:stretch/>
        </p:blipFill>
        <p:spPr>
          <a:xfrm>
            <a:off x="496080" y="50925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4" name="文本框 853"/>
          <p:cNvSpPr txBox="1"/>
          <p:nvPr/>
        </p:nvSpPr>
        <p:spPr>
          <a:xfrm>
            <a:off x="3170880" y="482580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）技术支持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5" name="任意多边形: 形状 854"/>
          <p:cNvSpPr/>
          <p:nvPr/>
        </p:nvSpPr>
        <p:spPr>
          <a:xfrm>
            <a:off x="5088600" y="2057760"/>
            <a:ext cx="4332960" cy="4534920"/>
          </a:xfrm>
          <a:custGeom>
            <a:avLst/>
            <a:gdLst/>
            <a:ahLst/>
            <a:cxnLst/>
            <a:rect l="0" t="0" r="r" b="b"/>
            <a:pathLst>
              <a:path w="12036" h="12597">
                <a:moveTo>
                  <a:pt x="0" y="12435"/>
                </a:moveTo>
                <a:lnTo>
                  <a:pt x="0" y="161"/>
                </a:lnTo>
                <a:cubicBezTo>
                  <a:pt x="0" y="151"/>
                  <a:pt x="1" y="140"/>
                  <a:pt x="3" y="130"/>
                </a:cubicBezTo>
                <a:cubicBezTo>
                  <a:pt x="5" y="120"/>
                  <a:pt x="8" y="109"/>
                  <a:pt x="12" y="100"/>
                </a:cubicBezTo>
                <a:cubicBezTo>
                  <a:pt x="16" y="90"/>
                  <a:pt x="21" y="81"/>
                  <a:pt x="27" y="72"/>
                </a:cubicBezTo>
                <a:cubicBezTo>
                  <a:pt x="33" y="63"/>
                  <a:pt x="39" y="55"/>
                  <a:pt x="47" y="47"/>
                </a:cubicBezTo>
                <a:cubicBezTo>
                  <a:pt x="54" y="40"/>
                  <a:pt x="63" y="33"/>
                  <a:pt x="71" y="27"/>
                </a:cubicBezTo>
                <a:cubicBezTo>
                  <a:pt x="80" y="21"/>
                  <a:pt x="89" y="16"/>
                  <a:pt x="99" y="12"/>
                </a:cubicBezTo>
                <a:cubicBezTo>
                  <a:pt x="109" y="8"/>
                  <a:pt x="119" y="5"/>
                  <a:pt x="130" y="3"/>
                </a:cubicBezTo>
                <a:cubicBezTo>
                  <a:pt x="140" y="1"/>
                  <a:pt x="150" y="0"/>
                  <a:pt x="161" y="0"/>
                </a:cubicBezTo>
                <a:lnTo>
                  <a:pt x="11875" y="0"/>
                </a:lnTo>
                <a:cubicBezTo>
                  <a:pt x="11885" y="0"/>
                  <a:pt x="11896" y="1"/>
                  <a:pt x="11906" y="3"/>
                </a:cubicBezTo>
                <a:cubicBezTo>
                  <a:pt x="11917" y="5"/>
                  <a:pt x="11927" y="8"/>
                  <a:pt x="11937" y="12"/>
                </a:cubicBezTo>
                <a:cubicBezTo>
                  <a:pt x="11946" y="16"/>
                  <a:pt x="11956" y="21"/>
                  <a:pt x="11965" y="27"/>
                </a:cubicBezTo>
                <a:cubicBezTo>
                  <a:pt x="11973" y="33"/>
                  <a:pt x="11982" y="40"/>
                  <a:pt x="11989" y="47"/>
                </a:cubicBezTo>
                <a:cubicBezTo>
                  <a:pt x="11997" y="55"/>
                  <a:pt x="12003" y="63"/>
                  <a:pt x="12009" y="72"/>
                </a:cubicBezTo>
                <a:cubicBezTo>
                  <a:pt x="12015" y="81"/>
                  <a:pt x="12020" y="90"/>
                  <a:pt x="12024" y="100"/>
                </a:cubicBezTo>
                <a:cubicBezTo>
                  <a:pt x="12028" y="109"/>
                  <a:pt x="12031" y="120"/>
                  <a:pt x="12033" y="130"/>
                </a:cubicBezTo>
                <a:cubicBezTo>
                  <a:pt x="12035" y="140"/>
                  <a:pt x="12036" y="151"/>
                  <a:pt x="12036" y="161"/>
                </a:cubicBezTo>
                <a:lnTo>
                  <a:pt x="12036" y="12435"/>
                </a:lnTo>
                <a:cubicBezTo>
                  <a:pt x="12036" y="12446"/>
                  <a:pt x="12035" y="12456"/>
                  <a:pt x="12033" y="12467"/>
                </a:cubicBezTo>
                <a:cubicBezTo>
                  <a:pt x="12031" y="12477"/>
                  <a:pt x="12028" y="12487"/>
                  <a:pt x="12024" y="12497"/>
                </a:cubicBezTo>
                <a:cubicBezTo>
                  <a:pt x="12020" y="12507"/>
                  <a:pt x="12015" y="12516"/>
                  <a:pt x="12009" y="12525"/>
                </a:cubicBezTo>
                <a:cubicBezTo>
                  <a:pt x="12003" y="12534"/>
                  <a:pt x="11997" y="12542"/>
                  <a:pt x="11989" y="12549"/>
                </a:cubicBezTo>
                <a:cubicBezTo>
                  <a:pt x="11982" y="12557"/>
                  <a:pt x="11973" y="12563"/>
                  <a:pt x="11965" y="12569"/>
                </a:cubicBezTo>
                <a:cubicBezTo>
                  <a:pt x="11956" y="12575"/>
                  <a:pt x="11946" y="12580"/>
                  <a:pt x="11937" y="12584"/>
                </a:cubicBezTo>
                <a:cubicBezTo>
                  <a:pt x="11927" y="12588"/>
                  <a:pt x="11917" y="12591"/>
                  <a:pt x="11906" y="12593"/>
                </a:cubicBezTo>
                <a:cubicBezTo>
                  <a:pt x="11896" y="12596"/>
                  <a:pt x="11885" y="12597"/>
                  <a:pt x="11875" y="12597"/>
                </a:cubicBezTo>
                <a:lnTo>
                  <a:pt x="161" y="12597"/>
                </a:lnTo>
                <a:cubicBezTo>
                  <a:pt x="150" y="12597"/>
                  <a:pt x="140" y="12596"/>
                  <a:pt x="130" y="12593"/>
                </a:cubicBezTo>
                <a:cubicBezTo>
                  <a:pt x="119" y="12591"/>
                  <a:pt x="109" y="12588"/>
                  <a:pt x="99" y="12584"/>
                </a:cubicBezTo>
                <a:cubicBezTo>
                  <a:pt x="89" y="12580"/>
                  <a:pt x="80" y="12575"/>
                  <a:pt x="71" y="12569"/>
                </a:cubicBezTo>
                <a:cubicBezTo>
                  <a:pt x="63" y="12563"/>
                  <a:pt x="54" y="12557"/>
                  <a:pt x="47" y="12549"/>
                </a:cubicBezTo>
                <a:cubicBezTo>
                  <a:pt x="39" y="12542"/>
                  <a:pt x="33" y="12534"/>
                  <a:pt x="27" y="12525"/>
                </a:cubicBezTo>
                <a:cubicBezTo>
                  <a:pt x="21" y="12516"/>
                  <a:pt x="16" y="12507"/>
                  <a:pt x="12" y="12497"/>
                </a:cubicBezTo>
                <a:cubicBezTo>
                  <a:pt x="8" y="12487"/>
                  <a:pt x="5" y="12477"/>
                  <a:pt x="3" y="12467"/>
                </a:cubicBezTo>
                <a:cubicBezTo>
                  <a:pt x="1" y="12456"/>
                  <a:pt x="0" y="12446"/>
                  <a:pt x="0" y="12435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6" name="任意多边形: 形状 855"/>
          <p:cNvSpPr/>
          <p:nvPr/>
        </p:nvSpPr>
        <p:spPr>
          <a:xfrm>
            <a:off x="5088600" y="2057760"/>
            <a:ext cx="4332960" cy="4534920"/>
          </a:xfrm>
          <a:custGeom>
            <a:avLst/>
            <a:gdLst/>
            <a:ahLst/>
            <a:cxnLst/>
            <a:rect l="0" t="0" r="r" b="b"/>
            <a:pathLst>
              <a:path w="12036" h="12597" fill="none">
                <a:moveTo>
                  <a:pt x="0" y="12435"/>
                </a:moveTo>
                <a:lnTo>
                  <a:pt x="0" y="161"/>
                </a:lnTo>
                <a:cubicBezTo>
                  <a:pt x="0" y="151"/>
                  <a:pt x="1" y="140"/>
                  <a:pt x="3" y="130"/>
                </a:cubicBezTo>
                <a:cubicBezTo>
                  <a:pt x="5" y="120"/>
                  <a:pt x="8" y="109"/>
                  <a:pt x="12" y="100"/>
                </a:cubicBezTo>
                <a:cubicBezTo>
                  <a:pt x="16" y="90"/>
                  <a:pt x="21" y="81"/>
                  <a:pt x="27" y="72"/>
                </a:cubicBezTo>
                <a:cubicBezTo>
                  <a:pt x="33" y="63"/>
                  <a:pt x="39" y="55"/>
                  <a:pt x="47" y="47"/>
                </a:cubicBezTo>
                <a:cubicBezTo>
                  <a:pt x="54" y="40"/>
                  <a:pt x="63" y="33"/>
                  <a:pt x="71" y="27"/>
                </a:cubicBezTo>
                <a:cubicBezTo>
                  <a:pt x="80" y="21"/>
                  <a:pt x="89" y="16"/>
                  <a:pt x="99" y="12"/>
                </a:cubicBezTo>
                <a:cubicBezTo>
                  <a:pt x="109" y="8"/>
                  <a:pt x="119" y="5"/>
                  <a:pt x="130" y="3"/>
                </a:cubicBezTo>
                <a:cubicBezTo>
                  <a:pt x="140" y="1"/>
                  <a:pt x="150" y="0"/>
                  <a:pt x="161" y="0"/>
                </a:cubicBezTo>
                <a:lnTo>
                  <a:pt x="11875" y="0"/>
                </a:lnTo>
                <a:cubicBezTo>
                  <a:pt x="11885" y="0"/>
                  <a:pt x="11896" y="1"/>
                  <a:pt x="11906" y="3"/>
                </a:cubicBezTo>
                <a:cubicBezTo>
                  <a:pt x="11917" y="5"/>
                  <a:pt x="11927" y="8"/>
                  <a:pt x="11937" y="12"/>
                </a:cubicBezTo>
                <a:cubicBezTo>
                  <a:pt x="11946" y="16"/>
                  <a:pt x="11956" y="21"/>
                  <a:pt x="11965" y="27"/>
                </a:cubicBezTo>
                <a:cubicBezTo>
                  <a:pt x="11973" y="33"/>
                  <a:pt x="11982" y="40"/>
                  <a:pt x="11989" y="47"/>
                </a:cubicBezTo>
                <a:cubicBezTo>
                  <a:pt x="11997" y="55"/>
                  <a:pt x="12003" y="63"/>
                  <a:pt x="12009" y="72"/>
                </a:cubicBezTo>
                <a:cubicBezTo>
                  <a:pt x="12015" y="81"/>
                  <a:pt x="12020" y="90"/>
                  <a:pt x="12024" y="100"/>
                </a:cubicBezTo>
                <a:cubicBezTo>
                  <a:pt x="12028" y="109"/>
                  <a:pt x="12031" y="120"/>
                  <a:pt x="12033" y="130"/>
                </a:cubicBezTo>
                <a:cubicBezTo>
                  <a:pt x="12035" y="140"/>
                  <a:pt x="12036" y="151"/>
                  <a:pt x="12036" y="161"/>
                </a:cubicBezTo>
                <a:lnTo>
                  <a:pt x="12036" y="12435"/>
                </a:lnTo>
                <a:cubicBezTo>
                  <a:pt x="12036" y="12446"/>
                  <a:pt x="12035" y="12456"/>
                  <a:pt x="12033" y="12467"/>
                </a:cubicBezTo>
                <a:cubicBezTo>
                  <a:pt x="12031" y="12477"/>
                  <a:pt x="12028" y="12487"/>
                  <a:pt x="12024" y="12497"/>
                </a:cubicBezTo>
                <a:cubicBezTo>
                  <a:pt x="12020" y="12507"/>
                  <a:pt x="12015" y="12516"/>
                  <a:pt x="12009" y="12525"/>
                </a:cubicBezTo>
                <a:cubicBezTo>
                  <a:pt x="12003" y="12534"/>
                  <a:pt x="11997" y="12542"/>
                  <a:pt x="11989" y="12549"/>
                </a:cubicBezTo>
                <a:cubicBezTo>
                  <a:pt x="11982" y="12557"/>
                  <a:pt x="11973" y="12563"/>
                  <a:pt x="11965" y="12569"/>
                </a:cubicBezTo>
                <a:cubicBezTo>
                  <a:pt x="11956" y="12575"/>
                  <a:pt x="11946" y="12580"/>
                  <a:pt x="11937" y="12584"/>
                </a:cubicBezTo>
                <a:cubicBezTo>
                  <a:pt x="11927" y="12588"/>
                  <a:pt x="11917" y="12591"/>
                  <a:pt x="11906" y="12593"/>
                </a:cubicBezTo>
                <a:cubicBezTo>
                  <a:pt x="11896" y="12596"/>
                  <a:pt x="11885" y="12597"/>
                  <a:pt x="11875" y="12597"/>
                </a:cubicBezTo>
                <a:lnTo>
                  <a:pt x="161" y="12597"/>
                </a:lnTo>
                <a:cubicBezTo>
                  <a:pt x="150" y="12597"/>
                  <a:pt x="140" y="12596"/>
                  <a:pt x="130" y="12593"/>
                </a:cubicBezTo>
                <a:cubicBezTo>
                  <a:pt x="119" y="12591"/>
                  <a:pt x="109" y="12588"/>
                  <a:pt x="99" y="12584"/>
                </a:cubicBezTo>
                <a:cubicBezTo>
                  <a:pt x="89" y="12580"/>
                  <a:pt x="80" y="12575"/>
                  <a:pt x="71" y="12569"/>
                </a:cubicBezTo>
                <a:cubicBezTo>
                  <a:pt x="63" y="12563"/>
                  <a:pt x="54" y="12557"/>
                  <a:pt x="47" y="12549"/>
                </a:cubicBezTo>
                <a:cubicBezTo>
                  <a:pt x="39" y="12542"/>
                  <a:pt x="33" y="12534"/>
                  <a:pt x="27" y="12525"/>
                </a:cubicBezTo>
                <a:cubicBezTo>
                  <a:pt x="21" y="12516"/>
                  <a:pt x="16" y="12507"/>
                  <a:pt x="12" y="12497"/>
                </a:cubicBezTo>
                <a:cubicBezTo>
                  <a:pt x="8" y="12487"/>
                  <a:pt x="5" y="12477"/>
                  <a:pt x="3" y="12467"/>
                </a:cubicBezTo>
                <a:cubicBezTo>
                  <a:pt x="1" y="12456"/>
                  <a:pt x="0" y="12446"/>
                  <a:pt x="0" y="12435"/>
                </a:cubicBezTo>
              </a:path>
            </a:pathLst>
          </a:custGeom>
          <a:ln w="7560">
            <a:solidFill>
              <a:srgbClr val="1D4ED8"/>
            </a:solidFill>
            <a:miter/>
          </a:ln>
        </p:spPr>
        <p:txBody>
          <a:bodyPr lIns="3600" tIns="3600" rIns="3600" bIns="360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7" name="文本框 856"/>
          <p:cNvSpPr txBox="1"/>
          <p:nvPr/>
        </p:nvSpPr>
        <p:spPr>
          <a:xfrm>
            <a:off x="682200" y="507384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基于大语言模型，能够理解复杂指令和语义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8" name="文本框 857"/>
          <p:cNvSpPr txBox="1"/>
          <p:nvPr/>
        </p:nvSpPr>
        <p:spPr>
          <a:xfrm>
            <a:off x="5084640" y="1688760"/>
            <a:ext cx="74448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对话示例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9" name="任意多边形: 形状 858"/>
          <p:cNvSpPr/>
          <p:nvPr/>
        </p:nvSpPr>
        <p:spPr>
          <a:xfrm>
            <a:off x="495720" y="2053800"/>
            <a:ext cx="2108880" cy="992520"/>
          </a:xfrm>
          <a:custGeom>
            <a:avLst/>
            <a:gdLst/>
            <a:ahLst/>
            <a:cxnLst/>
            <a:rect l="0" t="0" r="r" b="b"/>
            <a:pathLst>
              <a:path w="5858" h="2757">
                <a:moveTo>
                  <a:pt x="0" y="2499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2"/>
                  <a:pt x="14" y="175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5600" y="0"/>
                </a:lnTo>
                <a:cubicBezTo>
                  <a:pt x="5616" y="0"/>
                  <a:pt x="5633" y="2"/>
                  <a:pt x="5650" y="5"/>
                </a:cubicBezTo>
                <a:cubicBezTo>
                  <a:pt x="5667" y="8"/>
                  <a:pt x="5683" y="13"/>
                  <a:pt x="5698" y="20"/>
                </a:cubicBezTo>
                <a:cubicBezTo>
                  <a:pt x="5714" y="26"/>
                  <a:pt x="5729" y="34"/>
                  <a:pt x="5743" y="44"/>
                </a:cubicBezTo>
                <a:cubicBezTo>
                  <a:pt x="5757" y="53"/>
                  <a:pt x="5770" y="64"/>
                  <a:pt x="5782" y="76"/>
                </a:cubicBezTo>
                <a:cubicBezTo>
                  <a:pt x="5794" y="88"/>
                  <a:pt x="5805" y="101"/>
                  <a:pt x="5814" y="115"/>
                </a:cubicBezTo>
                <a:cubicBezTo>
                  <a:pt x="5824" y="129"/>
                  <a:pt x="5832" y="144"/>
                  <a:pt x="5838" y="160"/>
                </a:cubicBezTo>
                <a:cubicBezTo>
                  <a:pt x="5845" y="175"/>
                  <a:pt x="5850" y="192"/>
                  <a:pt x="5853" y="208"/>
                </a:cubicBezTo>
                <a:cubicBezTo>
                  <a:pt x="5856" y="225"/>
                  <a:pt x="5858" y="242"/>
                  <a:pt x="5858" y="259"/>
                </a:cubicBezTo>
                <a:lnTo>
                  <a:pt x="5858" y="2499"/>
                </a:lnTo>
                <a:cubicBezTo>
                  <a:pt x="5858" y="2516"/>
                  <a:pt x="5856" y="2533"/>
                  <a:pt x="5853" y="2549"/>
                </a:cubicBezTo>
                <a:cubicBezTo>
                  <a:pt x="5850" y="2566"/>
                  <a:pt x="5845" y="2582"/>
                  <a:pt x="5838" y="2598"/>
                </a:cubicBezTo>
                <a:cubicBezTo>
                  <a:pt x="5832" y="2613"/>
                  <a:pt x="5824" y="2628"/>
                  <a:pt x="5814" y="2642"/>
                </a:cubicBezTo>
                <a:cubicBezTo>
                  <a:pt x="5805" y="2656"/>
                  <a:pt x="5794" y="2669"/>
                  <a:pt x="5782" y="2681"/>
                </a:cubicBezTo>
                <a:cubicBezTo>
                  <a:pt x="5770" y="2693"/>
                  <a:pt x="5757" y="2704"/>
                  <a:pt x="5743" y="2714"/>
                </a:cubicBezTo>
                <a:cubicBezTo>
                  <a:pt x="5729" y="2723"/>
                  <a:pt x="5714" y="2731"/>
                  <a:pt x="5698" y="2737"/>
                </a:cubicBezTo>
                <a:cubicBezTo>
                  <a:pt x="5683" y="2744"/>
                  <a:pt x="5667" y="2749"/>
                  <a:pt x="5650" y="2752"/>
                </a:cubicBezTo>
                <a:cubicBezTo>
                  <a:pt x="5633" y="2756"/>
                  <a:pt x="5616" y="2757"/>
                  <a:pt x="5600" y="2757"/>
                </a:cubicBezTo>
                <a:lnTo>
                  <a:pt x="259" y="2757"/>
                </a:lnTo>
                <a:cubicBezTo>
                  <a:pt x="242" y="2757"/>
                  <a:pt x="225" y="2756"/>
                  <a:pt x="208" y="2752"/>
                </a:cubicBezTo>
                <a:cubicBezTo>
                  <a:pt x="192" y="2749"/>
                  <a:pt x="176" y="2744"/>
                  <a:pt x="160" y="2737"/>
                </a:cubicBezTo>
                <a:cubicBezTo>
                  <a:pt x="144" y="2731"/>
                  <a:pt x="129" y="2723"/>
                  <a:pt x="115" y="2714"/>
                </a:cubicBezTo>
                <a:cubicBezTo>
                  <a:pt x="101" y="2704"/>
                  <a:pt x="88" y="2693"/>
                  <a:pt x="76" y="2681"/>
                </a:cubicBezTo>
                <a:cubicBezTo>
                  <a:pt x="64" y="2669"/>
                  <a:pt x="53" y="2656"/>
                  <a:pt x="44" y="2642"/>
                </a:cubicBezTo>
                <a:cubicBezTo>
                  <a:pt x="35" y="2628"/>
                  <a:pt x="27" y="2613"/>
                  <a:pt x="20" y="2598"/>
                </a:cubicBezTo>
                <a:cubicBezTo>
                  <a:pt x="14" y="2582"/>
                  <a:pt x="9" y="2566"/>
                  <a:pt x="5" y="2549"/>
                </a:cubicBezTo>
                <a:cubicBezTo>
                  <a:pt x="2" y="2533"/>
                  <a:pt x="0" y="2516"/>
                  <a:pt x="0" y="249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0" name="图片 859"/>
          <p:cNvPicPr/>
          <p:nvPr/>
        </p:nvPicPr>
        <p:blipFill>
          <a:blip r:embed="rId7"/>
          <a:stretch/>
        </p:blipFill>
        <p:spPr>
          <a:xfrm>
            <a:off x="619920" y="219348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1" name="文本框 860"/>
          <p:cNvSpPr txBox="1"/>
          <p:nvPr/>
        </p:nvSpPr>
        <p:spPr>
          <a:xfrm>
            <a:off x="5165280" y="6732000"/>
            <a:ext cx="43394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对话型智能代理能够理解用户意图，保持多轮对话的连贯性，并根据上下文提供相应服务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2" name="文本框 861"/>
          <p:cNvSpPr txBox="1"/>
          <p:nvPr/>
        </p:nvSpPr>
        <p:spPr>
          <a:xfrm>
            <a:off x="899280" y="21988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客户服务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3" name="文本框 862"/>
          <p:cNvSpPr txBox="1"/>
          <p:nvPr/>
        </p:nvSpPr>
        <p:spPr>
          <a:xfrm>
            <a:off x="619920" y="2468880"/>
            <a:ext cx="162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处理客户咨询、投诉和反馈，提供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4" name="文本框 863"/>
          <p:cNvSpPr txBox="1"/>
          <p:nvPr/>
        </p:nvSpPr>
        <p:spPr>
          <a:xfrm>
            <a:off x="619920" y="2627640"/>
            <a:ext cx="24372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24/7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5" name="文本框 864"/>
          <p:cNvSpPr txBox="1"/>
          <p:nvPr/>
        </p:nvSpPr>
        <p:spPr>
          <a:xfrm>
            <a:off x="863640" y="2624040"/>
            <a:ext cx="1407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全天候服务，降低企业客服成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6" name="任意多边形: 形状 865"/>
          <p:cNvSpPr/>
          <p:nvPr/>
        </p:nvSpPr>
        <p:spPr>
          <a:xfrm>
            <a:off x="2728080" y="2053800"/>
            <a:ext cx="2108880" cy="992520"/>
          </a:xfrm>
          <a:custGeom>
            <a:avLst/>
            <a:gdLst/>
            <a:ahLst/>
            <a:cxnLst/>
            <a:rect l="0" t="0" r="r" b="b"/>
            <a:pathLst>
              <a:path w="5858" h="2757">
                <a:moveTo>
                  <a:pt x="0" y="2499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2"/>
                  <a:pt x="14" y="175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5599" y="0"/>
                </a:lnTo>
                <a:cubicBezTo>
                  <a:pt x="5616" y="0"/>
                  <a:pt x="5633" y="2"/>
                  <a:pt x="5650" y="5"/>
                </a:cubicBezTo>
                <a:cubicBezTo>
                  <a:pt x="5666" y="8"/>
                  <a:pt x="5683" y="13"/>
                  <a:pt x="5698" y="20"/>
                </a:cubicBezTo>
                <a:cubicBezTo>
                  <a:pt x="5714" y="26"/>
                  <a:pt x="5729" y="34"/>
                  <a:pt x="5743" y="44"/>
                </a:cubicBezTo>
                <a:cubicBezTo>
                  <a:pt x="5757" y="53"/>
                  <a:pt x="5770" y="64"/>
                  <a:pt x="5782" y="76"/>
                </a:cubicBezTo>
                <a:cubicBezTo>
                  <a:pt x="5794" y="88"/>
                  <a:pt x="5805" y="101"/>
                  <a:pt x="5814" y="115"/>
                </a:cubicBezTo>
                <a:cubicBezTo>
                  <a:pt x="5824" y="129"/>
                  <a:pt x="5832" y="144"/>
                  <a:pt x="5838" y="160"/>
                </a:cubicBezTo>
                <a:cubicBezTo>
                  <a:pt x="5845" y="175"/>
                  <a:pt x="5850" y="192"/>
                  <a:pt x="5853" y="208"/>
                </a:cubicBezTo>
                <a:cubicBezTo>
                  <a:pt x="5856" y="225"/>
                  <a:pt x="5858" y="242"/>
                  <a:pt x="5858" y="259"/>
                </a:cubicBezTo>
                <a:lnTo>
                  <a:pt x="5858" y="2499"/>
                </a:lnTo>
                <a:cubicBezTo>
                  <a:pt x="5858" y="2516"/>
                  <a:pt x="5856" y="2533"/>
                  <a:pt x="5853" y="2549"/>
                </a:cubicBezTo>
                <a:cubicBezTo>
                  <a:pt x="5850" y="2566"/>
                  <a:pt x="5845" y="2582"/>
                  <a:pt x="5838" y="2598"/>
                </a:cubicBezTo>
                <a:cubicBezTo>
                  <a:pt x="5832" y="2613"/>
                  <a:pt x="5824" y="2628"/>
                  <a:pt x="5814" y="2642"/>
                </a:cubicBezTo>
                <a:cubicBezTo>
                  <a:pt x="5805" y="2656"/>
                  <a:pt x="5794" y="2669"/>
                  <a:pt x="5782" y="2681"/>
                </a:cubicBezTo>
                <a:cubicBezTo>
                  <a:pt x="5770" y="2693"/>
                  <a:pt x="5757" y="2704"/>
                  <a:pt x="5743" y="2714"/>
                </a:cubicBezTo>
                <a:cubicBezTo>
                  <a:pt x="5729" y="2723"/>
                  <a:pt x="5714" y="2731"/>
                  <a:pt x="5698" y="2737"/>
                </a:cubicBezTo>
                <a:cubicBezTo>
                  <a:pt x="5683" y="2744"/>
                  <a:pt x="5666" y="2749"/>
                  <a:pt x="5650" y="2752"/>
                </a:cubicBezTo>
                <a:cubicBezTo>
                  <a:pt x="5633" y="2756"/>
                  <a:pt x="5616" y="2757"/>
                  <a:pt x="5599" y="2757"/>
                </a:cubicBezTo>
                <a:lnTo>
                  <a:pt x="259" y="2757"/>
                </a:lnTo>
                <a:cubicBezTo>
                  <a:pt x="242" y="2757"/>
                  <a:pt x="225" y="2756"/>
                  <a:pt x="208" y="2752"/>
                </a:cubicBezTo>
                <a:cubicBezTo>
                  <a:pt x="192" y="2749"/>
                  <a:pt x="176" y="2744"/>
                  <a:pt x="160" y="2737"/>
                </a:cubicBezTo>
                <a:cubicBezTo>
                  <a:pt x="144" y="2731"/>
                  <a:pt x="129" y="2723"/>
                  <a:pt x="115" y="2714"/>
                </a:cubicBezTo>
                <a:cubicBezTo>
                  <a:pt x="101" y="2704"/>
                  <a:pt x="88" y="2693"/>
                  <a:pt x="76" y="2681"/>
                </a:cubicBezTo>
                <a:cubicBezTo>
                  <a:pt x="64" y="2669"/>
                  <a:pt x="53" y="2656"/>
                  <a:pt x="44" y="2642"/>
                </a:cubicBezTo>
                <a:cubicBezTo>
                  <a:pt x="35" y="2628"/>
                  <a:pt x="27" y="2613"/>
                  <a:pt x="20" y="2598"/>
                </a:cubicBezTo>
                <a:cubicBezTo>
                  <a:pt x="14" y="2582"/>
                  <a:pt x="9" y="2566"/>
                  <a:pt x="5" y="2549"/>
                </a:cubicBezTo>
                <a:cubicBezTo>
                  <a:pt x="2" y="2533"/>
                  <a:pt x="0" y="2516"/>
                  <a:pt x="0" y="249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67" name="图片 866"/>
          <p:cNvPicPr/>
          <p:nvPr/>
        </p:nvPicPr>
        <p:blipFill>
          <a:blip r:embed="rId8"/>
          <a:stretch/>
        </p:blipFill>
        <p:spPr>
          <a:xfrm>
            <a:off x="2852280" y="2193480"/>
            <a:ext cx="13932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8" name="文本框 867"/>
          <p:cNvSpPr txBox="1"/>
          <p:nvPr/>
        </p:nvSpPr>
        <p:spPr>
          <a:xfrm>
            <a:off x="619920" y="277884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本。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9" name="文本框 868"/>
          <p:cNvSpPr txBox="1"/>
          <p:nvPr/>
        </p:nvSpPr>
        <p:spPr>
          <a:xfrm>
            <a:off x="3084840" y="21988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语音助手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0" name="文本框 869"/>
          <p:cNvSpPr txBox="1"/>
          <p:nvPr/>
        </p:nvSpPr>
        <p:spPr>
          <a:xfrm>
            <a:off x="2852280" y="2468880"/>
            <a:ext cx="109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1" name="文本框 870"/>
          <p:cNvSpPr txBox="1"/>
          <p:nvPr/>
        </p:nvSpPr>
        <p:spPr>
          <a:xfrm>
            <a:off x="2961000" y="2472840"/>
            <a:ext cx="3016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Alexa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2" name="文本框 871"/>
          <p:cNvSpPr txBox="1"/>
          <p:nvPr/>
        </p:nvSpPr>
        <p:spPr>
          <a:xfrm>
            <a:off x="3260880" y="2468880"/>
            <a:ext cx="109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3" name="文本框 872"/>
          <p:cNvSpPr txBox="1"/>
          <p:nvPr/>
        </p:nvSpPr>
        <p:spPr>
          <a:xfrm>
            <a:off x="3369240" y="2472840"/>
            <a:ext cx="1738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Siri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4" name="文本框 873"/>
          <p:cNvSpPr txBox="1"/>
          <p:nvPr/>
        </p:nvSpPr>
        <p:spPr>
          <a:xfrm>
            <a:off x="3543120" y="2468880"/>
            <a:ext cx="1082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等虚拟语音助手，通过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5" name="任意多边形: 形状 874"/>
          <p:cNvSpPr/>
          <p:nvPr/>
        </p:nvSpPr>
        <p:spPr>
          <a:xfrm>
            <a:off x="495720" y="3170160"/>
            <a:ext cx="2108880" cy="837360"/>
          </a:xfrm>
          <a:custGeom>
            <a:avLst/>
            <a:gdLst/>
            <a:ahLst/>
            <a:cxnLst/>
            <a:rect l="0" t="0" r="r" b="b"/>
            <a:pathLst>
              <a:path w="5858" h="2326">
                <a:moveTo>
                  <a:pt x="0" y="2068"/>
                </a:moveTo>
                <a:lnTo>
                  <a:pt x="0" y="258"/>
                </a:lnTo>
                <a:cubicBezTo>
                  <a:pt x="0" y="241"/>
                  <a:pt x="2" y="224"/>
                  <a:pt x="5" y="208"/>
                </a:cubicBezTo>
                <a:cubicBezTo>
                  <a:pt x="9" y="191"/>
                  <a:pt x="14" y="175"/>
                  <a:pt x="20" y="159"/>
                </a:cubicBezTo>
                <a:cubicBezTo>
                  <a:pt x="27" y="143"/>
                  <a:pt x="35" y="129"/>
                  <a:pt x="44" y="114"/>
                </a:cubicBezTo>
                <a:cubicBezTo>
                  <a:pt x="53" y="100"/>
                  <a:pt x="64" y="87"/>
                  <a:pt x="76" y="75"/>
                </a:cubicBezTo>
                <a:cubicBezTo>
                  <a:pt x="88" y="63"/>
                  <a:pt x="101" y="53"/>
                  <a:pt x="115" y="43"/>
                </a:cubicBezTo>
                <a:cubicBezTo>
                  <a:pt x="129" y="34"/>
                  <a:pt x="144" y="26"/>
                  <a:pt x="160" y="19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1"/>
                  <a:pt x="242" y="0"/>
                  <a:pt x="259" y="0"/>
                </a:cubicBezTo>
                <a:lnTo>
                  <a:pt x="5600" y="0"/>
                </a:lnTo>
                <a:cubicBezTo>
                  <a:pt x="5616" y="0"/>
                  <a:pt x="5633" y="1"/>
                  <a:pt x="5650" y="5"/>
                </a:cubicBezTo>
                <a:cubicBezTo>
                  <a:pt x="5667" y="8"/>
                  <a:pt x="5683" y="13"/>
                  <a:pt x="5698" y="19"/>
                </a:cubicBezTo>
                <a:cubicBezTo>
                  <a:pt x="5714" y="26"/>
                  <a:pt x="5729" y="34"/>
                  <a:pt x="5743" y="43"/>
                </a:cubicBezTo>
                <a:cubicBezTo>
                  <a:pt x="5757" y="53"/>
                  <a:pt x="5770" y="63"/>
                  <a:pt x="5782" y="75"/>
                </a:cubicBezTo>
                <a:cubicBezTo>
                  <a:pt x="5794" y="87"/>
                  <a:pt x="5805" y="100"/>
                  <a:pt x="5814" y="114"/>
                </a:cubicBezTo>
                <a:cubicBezTo>
                  <a:pt x="5824" y="129"/>
                  <a:pt x="5832" y="143"/>
                  <a:pt x="5838" y="159"/>
                </a:cubicBezTo>
                <a:cubicBezTo>
                  <a:pt x="5845" y="175"/>
                  <a:pt x="5850" y="191"/>
                  <a:pt x="5853" y="208"/>
                </a:cubicBezTo>
                <a:cubicBezTo>
                  <a:pt x="5856" y="224"/>
                  <a:pt x="5858" y="241"/>
                  <a:pt x="5858" y="258"/>
                </a:cubicBezTo>
                <a:lnTo>
                  <a:pt x="5858" y="2068"/>
                </a:lnTo>
                <a:cubicBezTo>
                  <a:pt x="5858" y="2085"/>
                  <a:pt x="5856" y="2101"/>
                  <a:pt x="5853" y="2118"/>
                </a:cubicBezTo>
                <a:cubicBezTo>
                  <a:pt x="5850" y="2135"/>
                  <a:pt x="5845" y="2151"/>
                  <a:pt x="5838" y="2167"/>
                </a:cubicBezTo>
                <a:cubicBezTo>
                  <a:pt x="5832" y="2182"/>
                  <a:pt x="5824" y="2197"/>
                  <a:pt x="5814" y="2211"/>
                </a:cubicBezTo>
                <a:cubicBezTo>
                  <a:pt x="5805" y="2225"/>
                  <a:pt x="5794" y="2238"/>
                  <a:pt x="5782" y="2250"/>
                </a:cubicBezTo>
                <a:cubicBezTo>
                  <a:pt x="5770" y="2262"/>
                  <a:pt x="5757" y="2273"/>
                  <a:pt x="5743" y="2282"/>
                </a:cubicBezTo>
                <a:cubicBezTo>
                  <a:pt x="5729" y="2292"/>
                  <a:pt x="5714" y="2300"/>
                  <a:pt x="5698" y="2306"/>
                </a:cubicBezTo>
                <a:cubicBezTo>
                  <a:pt x="5683" y="2313"/>
                  <a:pt x="5667" y="2318"/>
                  <a:pt x="5650" y="2321"/>
                </a:cubicBezTo>
                <a:cubicBezTo>
                  <a:pt x="5633" y="2324"/>
                  <a:pt x="5616" y="2326"/>
                  <a:pt x="5600" y="2326"/>
                </a:cubicBezTo>
                <a:lnTo>
                  <a:pt x="259" y="2326"/>
                </a:lnTo>
                <a:cubicBezTo>
                  <a:pt x="242" y="2326"/>
                  <a:pt x="225" y="2324"/>
                  <a:pt x="208" y="2321"/>
                </a:cubicBezTo>
                <a:cubicBezTo>
                  <a:pt x="192" y="2318"/>
                  <a:pt x="176" y="2313"/>
                  <a:pt x="160" y="2306"/>
                </a:cubicBezTo>
                <a:cubicBezTo>
                  <a:pt x="144" y="2300"/>
                  <a:pt x="129" y="2292"/>
                  <a:pt x="115" y="2282"/>
                </a:cubicBezTo>
                <a:cubicBezTo>
                  <a:pt x="101" y="2273"/>
                  <a:pt x="88" y="2262"/>
                  <a:pt x="76" y="2250"/>
                </a:cubicBezTo>
                <a:cubicBezTo>
                  <a:pt x="64" y="2238"/>
                  <a:pt x="53" y="2225"/>
                  <a:pt x="44" y="2211"/>
                </a:cubicBezTo>
                <a:cubicBezTo>
                  <a:pt x="35" y="2197"/>
                  <a:pt x="27" y="2182"/>
                  <a:pt x="20" y="2167"/>
                </a:cubicBezTo>
                <a:cubicBezTo>
                  <a:pt x="14" y="2151"/>
                  <a:pt x="9" y="2135"/>
                  <a:pt x="5" y="2118"/>
                </a:cubicBezTo>
                <a:cubicBezTo>
                  <a:pt x="2" y="2101"/>
                  <a:pt x="0" y="2085"/>
                  <a:pt x="0" y="206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6" name="图片 875"/>
          <p:cNvPicPr/>
          <p:nvPr/>
        </p:nvPicPr>
        <p:blipFill>
          <a:blip r:embed="rId9"/>
          <a:stretch/>
        </p:blipFill>
        <p:spPr>
          <a:xfrm>
            <a:off x="619920" y="330984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7" name="文本框 876"/>
          <p:cNvSpPr txBox="1"/>
          <p:nvPr/>
        </p:nvSpPr>
        <p:spPr>
          <a:xfrm>
            <a:off x="2852280" y="2624040"/>
            <a:ext cx="1731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语音识别技术理解并执行用户指令。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8" name="文本框 877"/>
          <p:cNvSpPr txBox="1"/>
          <p:nvPr/>
        </p:nvSpPr>
        <p:spPr>
          <a:xfrm>
            <a:off x="922320" y="33148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电商导购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9" name="文本框 878"/>
          <p:cNvSpPr txBox="1"/>
          <p:nvPr/>
        </p:nvSpPr>
        <p:spPr>
          <a:xfrm>
            <a:off x="619920" y="3584880"/>
            <a:ext cx="1731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引导用户浏览产品，回答产品相关问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0" name="任意多边形: 形状 879"/>
          <p:cNvSpPr/>
          <p:nvPr/>
        </p:nvSpPr>
        <p:spPr>
          <a:xfrm>
            <a:off x="2728080" y="3170160"/>
            <a:ext cx="2108880" cy="837360"/>
          </a:xfrm>
          <a:custGeom>
            <a:avLst/>
            <a:gdLst/>
            <a:ahLst/>
            <a:cxnLst/>
            <a:rect l="0" t="0" r="r" b="b"/>
            <a:pathLst>
              <a:path w="5858" h="2326">
                <a:moveTo>
                  <a:pt x="0" y="2068"/>
                </a:moveTo>
                <a:lnTo>
                  <a:pt x="0" y="258"/>
                </a:lnTo>
                <a:cubicBezTo>
                  <a:pt x="0" y="241"/>
                  <a:pt x="2" y="224"/>
                  <a:pt x="5" y="208"/>
                </a:cubicBezTo>
                <a:cubicBezTo>
                  <a:pt x="9" y="191"/>
                  <a:pt x="14" y="175"/>
                  <a:pt x="20" y="159"/>
                </a:cubicBezTo>
                <a:cubicBezTo>
                  <a:pt x="27" y="143"/>
                  <a:pt x="35" y="129"/>
                  <a:pt x="44" y="114"/>
                </a:cubicBezTo>
                <a:cubicBezTo>
                  <a:pt x="53" y="100"/>
                  <a:pt x="64" y="87"/>
                  <a:pt x="76" y="75"/>
                </a:cubicBezTo>
                <a:cubicBezTo>
                  <a:pt x="88" y="63"/>
                  <a:pt x="101" y="53"/>
                  <a:pt x="115" y="43"/>
                </a:cubicBezTo>
                <a:cubicBezTo>
                  <a:pt x="129" y="34"/>
                  <a:pt x="144" y="26"/>
                  <a:pt x="160" y="19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1"/>
                  <a:pt x="242" y="0"/>
                  <a:pt x="259" y="0"/>
                </a:cubicBezTo>
                <a:lnTo>
                  <a:pt x="5599" y="0"/>
                </a:lnTo>
                <a:cubicBezTo>
                  <a:pt x="5616" y="0"/>
                  <a:pt x="5633" y="1"/>
                  <a:pt x="5650" y="5"/>
                </a:cubicBezTo>
                <a:cubicBezTo>
                  <a:pt x="5666" y="8"/>
                  <a:pt x="5683" y="13"/>
                  <a:pt x="5698" y="19"/>
                </a:cubicBezTo>
                <a:cubicBezTo>
                  <a:pt x="5714" y="26"/>
                  <a:pt x="5729" y="34"/>
                  <a:pt x="5743" y="43"/>
                </a:cubicBezTo>
                <a:cubicBezTo>
                  <a:pt x="5757" y="53"/>
                  <a:pt x="5770" y="63"/>
                  <a:pt x="5782" y="75"/>
                </a:cubicBezTo>
                <a:cubicBezTo>
                  <a:pt x="5794" y="87"/>
                  <a:pt x="5805" y="100"/>
                  <a:pt x="5814" y="114"/>
                </a:cubicBezTo>
                <a:cubicBezTo>
                  <a:pt x="5824" y="129"/>
                  <a:pt x="5832" y="143"/>
                  <a:pt x="5838" y="159"/>
                </a:cubicBezTo>
                <a:cubicBezTo>
                  <a:pt x="5845" y="175"/>
                  <a:pt x="5850" y="191"/>
                  <a:pt x="5853" y="208"/>
                </a:cubicBezTo>
                <a:cubicBezTo>
                  <a:pt x="5856" y="224"/>
                  <a:pt x="5858" y="241"/>
                  <a:pt x="5858" y="258"/>
                </a:cubicBezTo>
                <a:lnTo>
                  <a:pt x="5858" y="2068"/>
                </a:lnTo>
                <a:cubicBezTo>
                  <a:pt x="5858" y="2085"/>
                  <a:pt x="5856" y="2101"/>
                  <a:pt x="5853" y="2118"/>
                </a:cubicBezTo>
                <a:cubicBezTo>
                  <a:pt x="5850" y="2135"/>
                  <a:pt x="5845" y="2151"/>
                  <a:pt x="5838" y="2167"/>
                </a:cubicBezTo>
                <a:cubicBezTo>
                  <a:pt x="5832" y="2182"/>
                  <a:pt x="5824" y="2197"/>
                  <a:pt x="5814" y="2211"/>
                </a:cubicBezTo>
                <a:cubicBezTo>
                  <a:pt x="5805" y="2225"/>
                  <a:pt x="5794" y="2238"/>
                  <a:pt x="5782" y="2250"/>
                </a:cubicBezTo>
                <a:cubicBezTo>
                  <a:pt x="5770" y="2262"/>
                  <a:pt x="5757" y="2273"/>
                  <a:pt x="5743" y="2282"/>
                </a:cubicBezTo>
                <a:cubicBezTo>
                  <a:pt x="5729" y="2292"/>
                  <a:pt x="5714" y="2300"/>
                  <a:pt x="5698" y="2306"/>
                </a:cubicBezTo>
                <a:cubicBezTo>
                  <a:pt x="5683" y="2313"/>
                  <a:pt x="5666" y="2318"/>
                  <a:pt x="5650" y="2321"/>
                </a:cubicBezTo>
                <a:cubicBezTo>
                  <a:pt x="5633" y="2324"/>
                  <a:pt x="5616" y="2326"/>
                  <a:pt x="5599" y="2326"/>
                </a:cubicBezTo>
                <a:lnTo>
                  <a:pt x="259" y="2326"/>
                </a:lnTo>
                <a:cubicBezTo>
                  <a:pt x="242" y="2326"/>
                  <a:pt x="225" y="2324"/>
                  <a:pt x="208" y="2321"/>
                </a:cubicBezTo>
                <a:cubicBezTo>
                  <a:pt x="192" y="2318"/>
                  <a:pt x="176" y="2313"/>
                  <a:pt x="160" y="2306"/>
                </a:cubicBezTo>
                <a:cubicBezTo>
                  <a:pt x="144" y="2300"/>
                  <a:pt x="129" y="2292"/>
                  <a:pt x="115" y="2282"/>
                </a:cubicBezTo>
                <a:cubicBezTo>
                  <a:pt x="101" y="2273"/>
                  <a:pt x="88" y="2262"/>
                  <a:pt x="76" y="2250"/>
                </a:cubicBezTo>
                <a:cubicBezTo>
                  <a:pt x="64" y="2238"/>
                  <a:pt x="53" y="2225"/>
                  <a:pt x="44" y="2211"/>
                </a:cubicBezTo>
                <a:cubicBezTo>
                  <a:pt x="35" y="2197"/>
                  <a:pt x="27" y="2182"/>
                  <a:pt x="20" y="2167"/>
                </a:cubicBezTo>
                <a:cubicBezTo>
                  <a:pt x="14" y="2151"/>
                  <a:pt x="9" y="2135"/>
                  <a:pt x="5" y="2118"/>
                </a:cubicBezTo>
                <a:cubicBezTo>
                  <a:pt x="2" y="2101"/>
                  <a:pt x="0" y="2085"/>
                  <a:pt x="0" y="206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1" name="图片 880"/>
          <p:cNvPicPr/>
          <p:nvPr/>
        </p:nvPicPr>
        <p:blipFill>
          <a:blip r:embed="rId10"/>
          <a:stretch/>
        </p:blipFill>
        <p:spPr>
          <a:xfrm>
            <a:off x="2852280" y="330984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2" name="文本框 881"/>
          <p:cNvSpPr txBox="1"/>
          <p:nvPr/>
        </p:nvSpPr>
        <p:spPr>
          <a:xfrm>
            <a:off x="619920" y="3740040"/>
            <a:ext cx="1299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题，提供个性化购物建议。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3" name="文本框 882"/>
          <p:cNvSpPr txBox="1"/>
          <p:nvPr/>
        </p:nvSpPr>
        <p:spPr>
          <a:xfrm>
            <a:off x="3178080" y="33148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教育辅导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4" name="文本框 883"/>
          <p:cNvSpPr txBox="1"/>
          <p:nvPr/>
        </p:nvSpPr>
        <p:spPr>
          <a:xfrm>
            <a:off x="2852280" y="3584880"/>
            <a:ext cx="1840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提供个性化学习指导，回答学生问题，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5" name="任意多边形: 形状 884"/>
          <p:cNvSpPr/>
          <p:nvPr/>
        </p:nvSpPr>
        <p:spPr>
          <a:xfrm>
            <a:off x="6030360" y="2185560"/>
            <a:ext cx="3263400" cy="372600"/>
          </a:xfrm>
          <a:custGeom>
            <a:avLst/>
            <a:gdLst/>
            <a:ahLst/>
            <a:cxnLst/>
            <a:rect l="0" t="0" r="r" b="b"/>
            <a:pathLst>
              <a:path w="9065" h="1035">
                <a:moveTo>
                  <a:pt x="0" y="647"/>
                </a:moveTo>
                <a:lnTo>
                  <a:pt x="0" y="388"/>
                </a:lnTo>
                <a:cubicBezTo>
                  <a:pt x="0" y="362"/>
                  <a:pt x="2" y="337"/>
                  <a:pt x="7" y="312"/>
                </a:cubicBezTo>
                <a:cubicBezTo>
                  <a:pt x="12" y="287"/>
                  <a:pt x="19" y="263"/>
                  <a:pt x="29" y="239"/>
                </a:cubicBezTo>
                <a:cubicBezTo>
                  <a:pt x="39" y="216"/>
                  <a:pt x="51" y="194"/>
                  <a:pt x="65" y="172"/>
                </a:cubicBezTo>
                <a:cubicBezTo>
                  <a:pt x="79" y="151"/>
                  <a:pt x="95" y="132"/>
                  <a:pt x="113" y="114"/>
                </a:cubicBezTo>
                <a:cubicBezTo>
                  <a:pt x="131" y="96"/>
                  <a:pt x="151" y="80"/>
                  <a:pt x="172" y="66"/>
                </a:cubicBezTo>
                <a:cubicBezTo>
                  <a:pt x="193" y="51"/>
                  <a:pt x="215" y="39"/>
                  <a:pt x="239" y="30"/>
                </a:cubicBezTo>
                <a:cubicBezTo>
                  <a:pt x="262" y="20"/>
                  <a:pt x="287" y="13"/>
                  <a:pt x="312" y="8"/>
                </a:cubicBezTo>
                <a:cubicBezTo>
                  <a:pt x="336" y="3"/>
                  <a:pt x="362" y="0"/>
                  <a:pt x="387" y="0"/>
                </a:cubicBezTo>
                <a:lnTo>
                  <a:pt x="8979" y="0"/>
                </a:lnTo>
                <a:cubicBezTo>
                  <a:pt x="8990" y="0"/>
                  <a:pt x="9001" y="2"/>
                  <a:pt x="9012" y="7"/>
                </a:cubicBezTo>
                <a:cubicBezTo>
                  <a:pt x="9022" y="11"/>
                  <a:pt x="9032" y="17"/>
                  <a:pt x="9040" y="25"/>
                </a:cubicBezTo>
                <a:cubicBezTo>
                  <a:pt x="9048" y="34"/>
                  <a:pt x="9054" y="43"/>
                  <a:pt x="9059" y="53"/>
                </a:cubicBezTo>
                <a:cubicBezTo>
                  <a:pt x="9063" y="64"/>
                  <a:pt x="9065" y="75"/>
                  <a:pt x="9065" y="86"/>
                </a:cubicBezTo>
                <a:lnTo>
                  <a:pt x="9065" y="647"/>
                </a:lnTo>
                <a:cubicBezTo>
                  <a:pt x="9065" y="673"/>
                  <a:pt x="9063" y="698"/>
                  <a:pt x="9058" y="723"/>
                </a:cubicBezTo>
                <a:cubicBezTo>
                  <a:pt x="9053" y="748"/>
                  <a:pt x="9045" y="772"/>
                  <a:pt x="9036" y="795"/>
                </a:cubicBezTo>
                <a:cubicBezTo>
                  <a:pt x="9026" y="819"/>
                  <a:pt x="9014" y="841"/>
                  <a:pt x="9000" y="862"/>
                </a:cubicBezTo>
                <a:cubicBezTo>
                  <a:pt x="8986" y="884"/>
                  <a:pt x="8970" y="903"/>
                  <a:pt x="8952" y="921"/>
                </a:cubicBezTo>
                <a:cubicBezTo>
                  <a:pt x="8934" y="939"/>
                  <a:pt x="8914" y="955"/>
                  <a:pt x="8893" y="969"/>
                </a:cubicBezTo>
                <a:cubicBezTo>
                  <a:pt x="8872" y="984"/>
                  <a:pt x="8849" y="995"/>
                  <a:pt x="8826" y="1005"/>
                </a:cubicBezTo>
                <a:cubicBezTo>
                  <a:pt x="8802" y="1015"/>
                  <a:pt x="8778" y="1022"/>
                  <a:pt x="8753" y="1027"/>
                </a:cubicBezTo>
                <a:cubicBezTo>
                  <a:pt x="8728" y="1032"/>
                  <a:pt x="8703" y="1035"/>
                  <a:pt x="8678" y="1035"/>
                </a:cubicBezTo>
                <a:lnTo>
                  <a:pt x="387" y="1035"/>
                </a:lnTo>
                <a:cubicBezTo>
                  <a:pt x="362" y="1035"/>
                  <a:pt x="336" y="1032"/>
                  <a:pt x="312" y="1027"/>
                </a:cubicBezTo>
                <a:cubicBezTo>
                  <a:pt x="287" y="1022"/>
                  <a:pt x="262" y="1015"/>
                  <a:pt x="239" y="1005"/>
                </a:cubicBezTo>
                <a:cubicBezTo>
                  <a:pt x="215" y="995"/>
                  <a:pt x="193" y="984"/>
                  <a:pt x="172" y="969"/>
                </a:cubicBezTo>
                <a:cubicBezTo>
                  <a:pt x="151" y="955"/>
                  <a:pt x="131" y="939"/>
                  <a:pt x="113" y="921"/>
                </a:cubicBezTo>
                <a:cubicBezTo>
                  <a:pt x="95" y="903"/>
                  <a:pt x="79" y="884"/>
                  <a:pt x="65" y="862"/>
                </a:cubicBezTo>
                <a:cubicBezTo>
                  <a:pt x="51" y="841"/>
                  <a:pt x="39" y="819"/>
                  <a:pt x="29" y="795"/>
                </a:cubicBezTo>
                <a:cubicBezTo>
                  <a:pt x="19" y="772"/>
                  <a:pt x="12" y="748"/>
                  <a:pt x="7" y="723"/>
                </a:cubicBezTo>
                <a:cubicBezTo>
                  <a:pt x="2" y="698"/>
                  <a:pt x="0" y="673"/>
                  <a:pt x="0" y="647"/>
                </a:cubicBezTo>
                <a:close/>
              </a:path>
            </a:pathLst>
          </a:custGeom>
          <a:solidFill>
            <a:srgbClr val="6366F1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6" name="文本框 885"/>
          <p:cNvSpPr txBox="1"/>
          <p:nvPr/>
        </p:nvSpPr>
        <p:spPr>
          <a:xfrm>
            <a:off x="2852280" y="3740040"/>
            <a:ext cx="974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模拟教学对话场景。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7" name="任意多边形: 形状 886"/>
          <p:cNvSpPr/>
          <p:nvPr/>
        </p:nvSpPr>
        <p:spPr>
          <a:xfrm>
            <a:off x="5216400" y="2681640"/>
            <a:ext cx="3263400" cy="930600"/>
          </a:xfrm>
          <a:custGeom>
            <a:avLst/>
            <a:gdLst/>
            <a:ahLst/>
            <a:cxnLst/>
            <a:rect l="0" t="0" r="r" b="b"/>
            <a:pathLst>
              <a:path w="9065" h="2585">
                <a:moveTo>
                  <a:pt x="0" y="2197"/>
                </a:moveTo>
                <a:lnTo>
                  <a:pt x="0" y="86"/>
                </a:lnTo>
                <a:cubicBezTo>
                  <a:pt x="0" y="75"/>
                  <a:pt x="2" y="64"/>
                  <a:pt x="6" y="53"/>
                </a:cubicBezTo>
                <a:cubicBezTo>
                  <a:pt x="11" y="43"/>
                  <a:pt x="17" y="34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4" y="2"/>
                  <a:pt x="75" y="0"/>
                  <a:pt x="86" y="0"/>
                </a:cubicBezTo>
                <a:lnTo>
                  <a:pt x="8678" y="0"/>
                </a:lnTo>
                <a:cubicBezTo>
                  <a:pt x="8703" y="0"/>
                  <a:pt x="8728" y="3"/>
                  <a:pt x="8753" y="8"/>
                </a:cubicBezTo>
                <a:cubicBezTo>
                  <a:pt x="8778" y="13"/>
                  <a:pt x="8803" y="20"/>
                  <a:pt x="8826" y="30"/>
                </a:cubicBezTo>
                <a:cubicBezTo>
                  <a:pt x="8850" y="39"/>
                  <a:pt x="8872" y="51"/>
                  <a:pt x="8893" y="66"/>
                </a:cubicBezTo>
                <a:cubicBezTo>
                  <a:pt x="8914" y="80"/>
                  <a:pt x="8934" y="96"/>
                  <a:pt x="8952" y="114"/>
                </a:cubicBezTo>
                <a:cubicBezTo>
                  <a:pt x="8970" y="132"/>
                  <a:pt x="8986" y="151"/>
                  <a:pt x="9000" y="172"/>
                </a:cubicBezTo>
                <a:cubicBezTo>
                  <a:pt x="9014" y="194"/>
                  <a:pt x="9026" y="216"/>
                  <a:pt x="9036" y="239"/>
                </a:cubicBezTo>
                <a:cubicBezTo>
                  <a:pt x="9046" y="263"/>
                  <a:pt x="9053" y="287"/>
                  <a:pt x="9058" y="312"/>
                </a:cubicBezTo>
                <a:cubicBezTo>
                  <a:pt x="9063" y="337"/>
                  <a:pt x="9065" y="362"/>
                  <a:pt x="9065" y="388"/>
                </a:cubicBezTo>
                <a:lnTo>
                  <a:pt x="9065" y="2197"/>
                </a:lnTo>
                <a:cubicBezTo>
                  <a:pt x="9065" y="2223"/>
                  <a:pt x="9063" y="2248"/>
                  <a:pt x="9058" y="2273"/>
                </a:cubicBezTo>
                <a:cubicBezTo>
                  <a:pt x="9053" y="2298"/>
                  <a:pt x="9046" y="2322"/>
                  <a:pt x="9036" y="2346"/>
                </a:cubicBezTo>
                <a:cubicBezTo>
                  <a:pt x="9026" y="2369"/>
                  <a:pt x="9014" y="2392"/>
                  <a:pt x="9000" y="2413"/>
                </a:cubicBezTo>
                <a:cubicBezTo>
                  <a:pt x="8986" y="2434"/>
                  <a:pt x="8970" y="2453"/>
                  <a:pt x="8952" y="2471"/>
                </a:cubicBezTo>
                <a:cubicBezTo>
                  <a:pt x="8934" y="2489"/>
                  <a:pt x="8914" y="2505"/>
                  <a:pt x="8893" y="2520"/>
                </a:cubicBezTo>
                <a:cubicBezTo>
                  <a:pt x="8872" y="2534"/>
                  <a:pt x="8850" y="2546"/>
                  <a:pt x="8826" y="2555"/>
                </a:cubicBezTo>
                <a:cubicBezTo>
                  <a:pt x="8803" y="2565"/>
                  <a:pt x="8778" y="2573"/>
                  <a:pt x="8753" y="2577"/>
                </a:cubicBezTo>
                <a:cubicBezTo>
                  <a:pt x="8728" y="2582"/>
                  <a:pt x="8703" y="2585"/>
                  <a:pt x="8678" y="2585"/>
                </a:cubicBezTo>
                <a:lnTo>
                  <a:pt x="387" y="2585"/>
                </a:lnTo>
                <a:cubicBezTo>
                  <a:pt x="362" y="2585"/>
                  <a:pt x="337" y="2582"/>
                  <a:pt x="312" y="2577"/>
                </a:cubicBezTo>
                <a:cubicBezTo>
                  <a:pt x="287" y="2573"/>
                  <a:pt x="263" y="2565"/>
                  <a:pt x="239" y="2555"/>
                </a:cubicBezTo>
                <a:cubicBezTo>
                  <a:pt x="216" y="2546"/>
                  <a:pt x="193" y="2534"/>
                  <a:pt x="172" y="2520"/>
                </a:cubicBezTo>
                <a:cubicBezTo>
                  <a:pt x="151" y="2505"/>
                  <a:pt x="131" y="2489"/>
                  <a:pt x="113" y="2471"/>
                </a:cubicBezTo>
                <a:cubicBezTo>
                  <a:pt x="95" y="2453"/>
                  <a:pt x="79" y="2434"/>
                  <a:pt x="65" y="2413"/>
                </a:cubicBezTo>
                <a:cubicBezTo>
                  <a:pt x="51" y="2392"/>
                  <a:pt x="39" y="2369"/>
                  <a:pt x="29" y="2346"/>
                </a:cubicBezTo>
                <a:cubicBezTo>
                  <a:pt x="20" y="2322"/>
                  <a:pt x="12" y="2298"/>
                  <a:pt x="7" y="2273"/>
                </a:cubicBezTo>
                <a:cubicBezTo>
                  <a:pt x="2" y="2248"/>
                  <a:pt x="0" y="2223"/>
                  <a:pt x="0" y="2197"/>
                </a:cubicBezTo>
                <a:close/>
              </a:path>
            </a:pathLst>
          </a:custGeom>
          <a:solidFill>
            <a:srgbClr val="8B5CF6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8" name="文本框 887"/>
          <p:cNvSpPr txBox="1"/>
          <p:nvPr/>
        </p:nvSpPr>
        <p:spPr>
          <a:xfrm>
            <a:off x="6156000" y="229104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我想了解一下你们的退款政策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9" name="文本框 888"/>
          <p:cNvSpPr txBox="1"/>
          <p:nvPr/>
        </p:nvSpPr>
        <p:spPr>
          <a:xfrm>
            <a:off x="5340600" y="278712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您好！我们的退款政策规定，在收到商品后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0" name="文本框 889"/>
          <p:cNvSpPr txBox="1"/>
          <p:nvPr/>
        </p:nvSpPr>
        <p:spPr>
          <a:xfrm>
            <a:off x="7696800" y="279144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7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1" name="文本框 890"/>
          <p:cNvSpPr txBox="1"/>
          <p:nvPr/>
        </p:nvSpPr>
        <p:spPr>
          <a:xfrm>
            <a:off x="7775640" y="2787120"/>
            <a:ext cx="494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天内，如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2" name="文本框 891"/>
          <p:cNvSpPr txBox="1"/>
          <p:nvPr/>
        </p:nvSpPr>
        <p:spPr>
          <a:xfrm>
            <a:off x="5340600" y="2973240"/>
            <a:ext cx="28400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商品未拆封可申请全额退款；已拆封但未使用可退款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3" name="文本框 892"/>
          <p:cNvSpPr txBox="1"/>
          <p:nvPr/>
        </p:nvSpPr>
        <p:spPr>
          <a:xfrm>
            <a:off x="5340600" y="3163680"/>
            <a:ext cx="2750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90%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4" name="文本框 893"/>
          <p:cNvSpPr txBox="1"/>
          <p:nvPr/>
        </p:nvSpPr>
        <p:spPr>
          <a:xfrm>
            <a:off x="5616360" y="3159360"/>
            <a:ext cx="2716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；使用后有质量问题可根据具体情况处理。您想了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5" name="任意多边形: 形状 894"/>
          <p:cNvSpPr/>
          <p:nvPr/>
        </p:nvSpPr>
        <p:spPr>
          <a:xfrm>
            <a:off x="6030360" y="3735720"/>
            <a:ext cx="3263400" cy="372600"/>
          </a:xfrm>
          <a:custGeom>
            <a:avLst/>
            <a:gdLst/>
            <a:ahLst/>
            <a:cxnLst/>
            <a:rect l="0" t="0" r="r" b="b"/>
            <a:pathLst>
              <a:path w="9065" h="1035">
                <a:moveTo>
                  <a:pt x="0" y="647"/>
                </a:moveTo>
                <a:lnTo>
                  <a:pt x="0" y="388"/>
                </a:lnTo>
                <a:cubicBezTo>
                  <a:pt x="0" y="363"/>
                  <a:pt x="2" y="337"/>
                  <a:pt x="7" y="312"/>
                </a:cubicBezTo>
                <a:cubicBezTo>
                  <a:pt x="12" y="287"/>
                  <a:pt x="19" y="263"/>
                  <a:pt x="29" y="240"/>
                </a:cubicBezTo>
                <a:cubicBezTo>
                  <a:pt x="39" y="216"/>
                  <a:pt x="51" y="194"/>
                  <a:pt x="65" y="173"/>
                </a:cubicBezTo>
                <a:cubicBezTo>
                  <a:pt x="79" y="151"/>
                  <a:pt x="95" y="132"/>
                  <a:pt x="113" y="114"/>
                </a:cubicBezTo>
                <a:cubicBezTo>
                  <a:pt x="131" y="96"/>
                  <a:pt x="151" y="80"/>
                  <a:pt x="172" y="66"/>
                </a:cubicBezTo>
                <a:cubicBezTo>
                  <a:pt x="193" y="52"/>
                  <a:pt x="215" y="40"/>
                  <a:pt x="239" y="30"/>
                </a:cubicBezTo>
                <a:cubicBezTo>
                  <a:pt x="262" y="20"/>
                  <a:pt x="287" y="13"/>
                  <a:pt x="312" y="8"/>
                </a:cubicBezTo>
                <a:cubicBezTo>
                  <a:pt x="336" y="3"/>
                  <a:pt x="362" y="0"/>
                  <a:pt x="387" y="0"/>
                </a:cubicBezTo>
                <a:lnTo>
                  <a:pt x="8979" y="0"/>
                </a:lnTo>
                <a:cubicBezTo>
                  <a:pt x="8990" y="0"/>
                  <a:pt x="9001" y="3"/>
                  <a:pt x="9012" y="7"/>
                </a:cubicBezTo>
                <a:cubicBezTo>
                  <a:pt x="9022" y="11"/>
                  <a:pt x="9032" y="18"/>
                  <a:pt x="9040" y="26"/>
                </a:cubicBezTo>
                <a:cubicBezTo>
                  <a:pt x="9048" y="34"/>
                  <a:pt x="9054" y="43"/>
                  <a:pt x="9059" y="54"/>
                </a:cubicBezTo>
                <a:cubicBezTo>
                  <a:pt x="9063" y="64"/>
                  <a:pt x="9065" y="75"/>
                  <a:pt x="9065" y="87"/>
                </a:cubicBezTo>
                <a:lnTo>
                  <a:pt x="9065" y="647"/>
                </a:lnTo>
                <a:cubicBezTo>
                  <a:pt x="9065" y="673"/>
                  <a:pt x="9063" y="698"/>
                  <a:pt x="9058" y="723"/>
                </a:cubicBezTo>
                <a:cubicBezTo>
                  <a:pt x="9053" y="748"/>
                  <a:pt x="9045" y="772"/>
                  <a:pt x="9036" y="796"/>
                </a:cubicBezTo>
                <a:cubicBezTo>
                  <a:pt x="9026" y="819"/>
                  <a:pt x="9014" y="842"/>
                  <a:pt x="9000" y="863"/>
                </a:cubicBezTo>
                <a:cubicBezTo>
                  <a:pt x="8986" y="884"/>
                  <a:pt x="8970" y="903"/>
                  <a:pt x="8952" y="921"/>
                </a:cubicBezTo>
                <a:cubicBezTo>
                  <a:pt x="8934" y="939"/>
                  <a:pt x="8914" y="955"/>
                  <a:pt x="8893" y="970"/>
                </a:cubicBezTo>
                <a:cubicBezTo>
                  <a:pt x="8872" y="984"/>
                  <a:pt x="8849" y="996"/>
                  <a:pt x="8826" y="1005"/>
                </a:cubicBezTo>
                <a:cubicBezTo>
                  <a:pt x="8802" y="1015"/>
                  <a:pt x="8778" y="1022"/>
                  <a:pt x="8753" y="1027"/>
                </a:cubicBezTo>
                <a:cubicBezTo>
                  <a:pt x="8728" y="1032"/>
                  <a:pt x="8703" y="1035"/>
                  <a:pt x="8678" y="1035"/>
                </a:cubicBezTo>
                <a:lnTo>
                  <a:pt x="387" y="1035"/>
                </a:lnTo>
                <a:cubicBezTo>
                  <a:pt x="362" y="1035"/>
                  <a:pt x="336" y="1032"/>
                  <a:pt x="312" y="1027"/>
                </a:cubicBezTo>
                <a:cubicBezTo>
                  <a:pt x="287" y="1022"/>
                  <a:pt x="262" y="1015"/>
                  <a:pt x="239" y="1005"/>
                </a:cubicBezTo>
                <a:cubicBezTo>
                  <a:pt x="215" y="996"/>
                  <a:pt x="193" y="984"/>
                  <a:pt x="172" y="970"/>
                </a:cubicBezTo>
                <a:cubicBezTo>
                  <a:pt x="151" y="955"/>
                  <a:pt x="131" y="939"/>
                  <a:pt x="113" y="921"/>
                </a:cubicBezTo>
                <a:cubicBezTo>
                  <a:pt x="95" y="903"/>
                  <a:pt x="79" y="884"/>
                  <a:pt x="65" y="863"/>
                </a:cubicBezTo>
                <a:cubicBezTo>
                  <a:pt x="51" y="841"/>
                  <a:pt x="39" y="819"/>
                  <a:pt x="29" y="796"/>
                </a:cubicBezTo>
                <a:cubicBezTo>
                  <a:pt x="19" y="772"/>
                  <a:pt x="12" y="748"/>
                  <a:pt x="7" y="723"/>
                </a:cubicBezTo>
                <a:cubicBezTo>
                  <a:pt x="2" y="698"/>
                  <a:pt x="0" y="673"/>
                  <a:pt x="0" y="647"/>
                </a:cubicBezTo>
                <a:close/>
              </a:path>
            </a:pathLst>
          </a:custGeom>
          <a:solidFill>
            <a:srgbClr val="6366F1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96" name="文本框 895"/>
          <p:cNvSpPr txBox="1"/>
          <p:nvPr/>
        </p:nvSpPr>
        <p:spPr>
          <a:xfrm>
            <a:off x="5340600" y="334548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解哪种情况？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7" name="任意多边形: 形状 896"/>
          <p:cNvSpPr/>
          <p:nvPr/>
        </p:nvSpPr>
        <p:spPr>
          <a:xfrm>
            <a:off x="5216400" y="4231800"/>
            <a:ext cx="3263400" cy="744480"/>
          </a:xfrm>
          <a:custGeom>
            <a:avLst/>
            <a:gdLst/>
            <a:ahLst/>
            <a:cxnLst/>
            <a:rect l="0" t="0" r="r" b="b"/>
            <a:pathLst>
              <a:path w="9065" h="2068">
                <a:moveTo>
                  <a:pt x="0" y="1681"/>
                </a:moveTo>
                <a:lnTo>
                  <a:pt x="0" y="87"/>
                </a:lnTo>
                <a:cubicBezTo>
                  <a:pt x="0" y="75"/>
                  <a:pt x="2" y="64"/>
                  <a:pt x="6" y="54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8"/>
                  <a:pt x="42" y="11"/>
                  <a:pt x="53" y="7"/>
                </a:cubicBezTo>
                <a:cubicBezTo>
                  <a:pt x="64" y="3"/>
                  <a:pt x="75" y="0"/>
                  <a:pt x="86" y="0"/>
                </a:cubicBezTo>
                <a:lnTo>
                  <a:pt x="8678" y="0"/>
                </a:lnTo>
                <a:cubicBezTo>
                  <a:pt x="8703" y="0"/>
                  <a:pt x="8728" y="3"/>
                  <a:pt x="8753" y="8"/>
                </a:cubicBezTo>
                <a:cubicBezTo>
                  <a:pt x="8778" y="13"/>
                  <a:pt x="8803" y="20"/>
                  <a:pt x="8826" y="30"/>
                </a:cubicBezTo>
                <a:cubicBezTo>
                  <a:pt x="8850" y="40"/>
                  <a:pt x="8872" y="52"/>
                  <a:pt x="8893" y="66"/>
                </a:cubicBezTo>
                <a:cubicBezTo>
                  <a:pt x="8914" y="80"/>
                  <a:pt x="8934" y="96"/>
                  <a:pt x="8952" y="114"/>
                </a:cubicBezTo>
                <a:cubicBezTo>
                  <a:pt x="8970" y="132"/>
                  <a:pt x="8986" y="151"/>
                  <a:pt x="9000" y="173"/>
                </a:cubicBezTo>
                <a:cubicBezTo>
                  <a:pt x="9014" y="194"/>
                  <a:pt x="9026" y="216"/>
                  <a:pt x="9036" y="240"/>
                </a:cubicBezTo>
                <a:cubicBezTo>
                  <a:pt x="9046" y="263"/>
                  <a:pt x="9053" y="287"/>
                  <a:pt x="9058" y="312"/>
                </a:cubicBezTo>
                <a:cubicBezTo>
                  <a:pt x="9063" y="337"/>
                  <a:pt x="9065" y="363"/>
                  <a:pt x="9065" y="388"/>
                </a:cubicBezTo>
                <a:lnTo>
                  <a:pt x="9065" y="1681"/>
                </a:lnTo>
                <a:cubicBezTo>
                  <a:pt x="9065" y="1706"/>
                  <a:pt x="9063" y="1731"/>
                  <a:pt x="9058" y="1756"/>
                </a:cubicBezTo>
                <a:cubicBezTo>
                  <a:pt x="9053" y="1781"/>
                  <a:pt x="9046" y="1806"/>
                  <a:pt x="9036" y="1829"/>
                </a:cubicBezTo>
                <a:cubicBezTo>
                  <a:pt x="9026" y="1853"/>
                  <a:pt x="9014" y="1875"/>
                  <a:pt x="9000" y="1896"/>
                </a:cubicBezTo>
                <a:cubicBezTo>
                  <a:pt x="8986" y="1917"/>
                  <a:pt x="8970" y="1937"/>
                  <a:pt x="8952" y="1955"/>
                </a:cubicBezTo>
                <a:cubicBezTo>
                  <a:pt x="8934" y="1973"/>
                  <a:pt x="8914" y="1989"/>
                  <a:pt x="8893" y="2003"/>
                </a:cubicBezTo>
                <a:cubicBezTo>
                  <a:pt x="8872" y="2017"/>
                  <a:pt x="8850" y="2029"/>
                  <a:pt x="8826" y="2039"/>
                </a:cubicBezTo>
                <a:cubicBezTo>
                  <a:pt x="8803" y="2049"/>
                  <a:pt x="8778" y="2056"/>
                  <a:pt x="8753" y="2061"/>
                </a:cubicBezTo>
                <a:cubicBezTo>
                  <a:pt x="8728" y="2066"/>
                  <a:pt x="8703" y="2068"/>
                  <a:pt x="8678" y="2068"/>
                </a:cubicBezTo>
                <a:lnTo>
                  <a:pt x="387" y="2068"/>
                </a:lnTo>
                <a:cubicBezTo>
                  <a:pt x="362" y="2068"/>
                  <a:pt x="337" y="2066"/>
                  <a:pt x="312" y="2061"/>
                </a:cubicBezTo>
                <a:cubicBezTo>
                  <a:pt x="287" y="2056"/>
                  <a:pt x="263" y="2049"/>
                  <a:pt x="239" y="2039"/>
                </a:cubicBezTo>
                <a:cubicBezTo>
                  <a:pt x="216" y="2029"/>
                  <a:pt x="193" y="2017"/>
                  <a:pt x="172" y="2003"/>
                </a:cubicBezTo>
                <a:cubicBezTo>
                  <a:pt x="151" y="1989"/>
                  <a:pt x="131" y="1973"/>
                  <a:pt x="113" y="1955"/>
                </a:cubicBezTo>
                <a:cubicBezTo>
                  <a:pt x="95" y="1937"/>
                  <a:pt x="79" y="1917"/>
                  <a:pt x="65" y="1896"/>
                </a:cubicBezTo>
                <a:cubicBezTo>
                  <a:pt x="51" y="1875"/>
                  <a:pt x="39" y="1853"/>
                  <a:pt x="29" y="1829"/>
                </a:cubicBezTo>
                <a:cubicBezTo>
                  <a:pt x="20" y="1806"/>
                  <a:pt x="12" y="1781"/>
                  <a:pt x="7" y="1756"/>
                </a:cubicBezTo>
                <a:cubicBezTo>
                  <a:pt x="2" y="1731"/>
                  <a:pt x="0" y="1706"/>
                  <a:pt x="0" y="1681"/>
                </a:cubicBezTo>
                <a:close/>
              </a:path>
            </a:pathLst>
          </a:custGeom>
          <a:solidFill>
            <a:srgbClr val="8B5CF6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98" name="文本框 897"/>
          <p:cNvSpPr txBox="1"/>
          <p:nvPr/>
        </p:nvSpPr>
        <p:spPr>
          <a:xfrm>
            <a:off x="6156000" y="3841560"/>
            <a:ext cx="2346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我收到的产品有质量问题，已经使用了两天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9" name="文本框 898"/>
          <p:cNvSpPr txBox="1"/>
          <p:nvPr/>
        </p:nvSpPr>
        <p:spPr>
          <a:xfrm>
            <a:off x="5340600" y="4337640"/>
            <a:ext cx="29635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非常抱歉给您带来不便。对于有质量问题的产品，您可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0" name="文本框 899"/>
          <p:cNvSpPr txBox="1"/>
          <p:nvPr/>
        </p:nvSpPr>
        <p:spPr>
          <a:xfrm>
            <a:off x="5340600" y="4523400"/>
            <a:ext cx="29635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以提供产品问题的照片或视频证明，我们将为您安排全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1" name="任意多边形: 形状 900"/>
          <p:cNvSpPr/>
          <p:nvPr/>
        </p:nvSpPr>
        <p:spPr>
          <a:xfrm>
            <a:off x="6030360" y="5100120"/>
            <a:ext cx="3263400" cy="372240"/>
          </a:xfrm>
          <a:custGeom>
            <a:avLst/>
            <a:gdLst/>
            <a:ahLst/>
            <a:cxnLst/>
            <a:rect l="0" t="0" r="r" b="b"/>
            <a:pathLst>
              <a:path w="9065" h="1034">
                <a:moveTo>
                  <a:pt x="0" y="646"/>
                </a:moveTo>
                <a:lnTo>
                  <a:pt x="0" y="387"/>
                </a:lnTo>
                <a:cubicBezTo>
                  <a:pt x="0" y="362"/>
                  <a:pt x="2" y="337"/>
                  <a:pt x="7" y="312"/>
                </a:cubicBezTo>
                <a:cubicBezTo>
                  <a:pt x="12" y="287"/>
                  <a:pt x="19" y="263"/>
                  <a:pt x="29" y="239"/>
                </a:cubicBezTo>
                <a:cubicBezTo>
                  <a:pt x="39" y="216"/>
                  <a:pt x="51" y="193"/>
                  <a:pt x="65" y="172"/>
                </a:cubicBezTo>
                <a:cubicBezTo>
                  <a:pt x="79" y="151"/>
                  <a:pt x="95" y="131"/>
                  <a:pt x="113" y="113"/>
                </a:cubicBezTo>
                <a:cubicBezTo>
                  <a:pt x="131" y="95"/>
                  <a:pt x="151" y="79"/>
                  <a:pt x="172" y="65"/>
                </a:cubicBezTo>
                <a:cubicBezTo>
                  <a:pt x="193" y="51"/>
                  <a:pt x="215" y="39"/>
                  <a:pt x="239" y="29"/>
                </a:cubicBezTo>
                <a:cubicBezTo>
                  <a:pt x="262" y="20"/>
                  <a:pt x="287" y="12"/>
                  <a:pt x="312" y="7"/>
                </a:cubicBezTo>
                <a:cubicBezTo>
                  <a:pt x="336" y="2"/>
                  <a:pt x="362" y="0"/>
                  <a:pt x="387" y="0"/>
                </a:cubicBezTo>
                <a:lnTo>
                  <a:pt x="8979" y="0"/>
                </a:lnTo>
                <a:cubicBezTo>
                  <a:pt x="8990" y="0"/>
                  <a:pt x="9001" y="2"/>
                  <a:pt x="9012" y="6"/>
                </a:cubicBezTo>
                <a:cubicBezTo>
                  <a:pt x="9022" y="11"/>
                  <a:pt x="9032" y="17"/>
                  <a:pt x="9040" y="25"/>
                </a:cubicBezTo>
                <a:cubicBezTo>
                  <a:pt x="9048" y="33"/>
                  <a:pt x="9054" y="42"/>
                  <a:pt x="9059" y="53"/>
                </a:cubicBezTo>
                <a:cubicBezTo>
                  <a:pt x="9063" y="64"/>
                  <a:pt x="9065" y="75"/>
                  <a:pt x="9065" y="86"/>
                </a:cubicBezTo>
                <a:lnTo>
                  <a:pt x="9065" y="646"/>
                </a:lnTo>
                <a:cubicBezTo>
                  <a:pt x="9065" y="671"/>
                  <a:pt x="9063" y="696"/>
                  <a:pt x="9058" y="721"/>
                </a:cubicBezTo>
                <a:cubicBezTo>
                  <a:pt x="9053" y="746"/>
                  <a:pt x="9045" y="771"/>
                  <a:pt x="9036" y="794"/>
                </a:cubicBezTo>
                <a:cubicBezTo>
                  <a:pt x="9026" y="819"/>
                  <a:pt x="9014" y="841"/>
                  <a:pt x="9000" y="862"/>
                </a:cubicBezTo>
                <a:cubicBezTo>
                  <a:pt x="8986" y="883"/>
                  <a:pt x="8970" y="903"/>
                  <a:pt x="8952" y="921"/>
                </a:cubicBezTo>
                <a:cubicBezTo>
                  <a:pt x="8934" y="939"/>
                  <a:pt x="8914" y="955"/>
                  <a:pt x="8893" y="969"/>
                </a:cubicBezTo>
                <a:cubicBezTo>
                  <a:pt x="8872" y="983"/>
                  <a:pt x="8849" y="995"/>
                  <a:pt x="8826" y="1005"/>
                </a:cubicBezTo>
                <a:cubicBezTo>
                  <a:pt x="8802" y="1015"/>
                  <a:pt x="8778" y="1022"/>
                  <a:pt x="8753" y="1027"/>
                </a:cubicBezTo>
                <a:cubicBezTo>
                  <a:pt x="8728" y="1032"/>
                  <a:pt x="8703" y="1034"/>
                  <a:pt x="8678" y="1034"/>
                </a:cubicBezTo>
                <a:lnTo>
                  <a:pt x="387" y="1034"/>
                </a:lnTo>
                <a:cubicBezTo>
                  <a:pt x="362" y="1034"/>
                  <a:pt x="336" y="1032"/>
                  <a:pt x="312" y="1027"/>
                </a:cubicBezTo>
                <a:cubicBezTo>
                  <a:pt x="287" y="1022"/>
                  <a:pt x="262" y="1015"/>
                  <a:pt x="239" y="1005"/>
                </a:cubicBezTo>
                <a:cubicBezTo>
                  <a:pt x="215" y="995"/>
                  <a:pt x="193" y="983"/>
                  <a:pt x="172" y="969"/>
                </a:cubicBezTo>
                <a:cubicBezTo>
                  <a:pt x="151" y="955"/>
                  <a:pt x="131" y="939"/>
                  <a:pt x="113" y="921"/>
                </a:cubicBezTo>
                <a:cubicBezTo>
                  <a:pt x="95" y="903"/>
                  <a:pt x="79" y="883"/>
                  <a:pt x="65" y="862"/>
                </a:cubicBezTo>
                <a:cubicBezTo>
                  <a:pt x="51" y="841"/>
                  <a:pt x="39" y="819"/>
                  <a:pt x="29" y="794"/>
                </a:cubicBezTo>
                <a:cubicBezTo>
                  <a:pt x="19" y="771"/>
                  <a:pt x="12" y="746"/>
                  <a:pt x="7" y="721"/>
                </a:cubicBezTo>
                <a:cubicBezTo>
                  <a:pt x="2" y="696"/>
                  <a:pt x="0" y="671"/>
                  <a:pt x="0" y="646"/>
                </a:cubicBezTo>
                <a:close/>
              </a:path>
            </a:pathLst>
          </a:custGeom>
          <a:solidFill>
            <a:srgbClr val="6366F1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02" name="文本框 901"/>
          <p:cNvSpPr txBox="1"/>
          <p:nvPr/>
        </p:nvSpPr>
        <p:spPr>
          <a:xfrm>
            <a:off x="5340600" y="4709520"/>
            <a:ext cx="28400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额退款或免费更换新品。您更倾向于哪种解决方案？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3" name="任意多边形: 形状 902"/>
          <p:cNvSpPr/>
          <p:nvPr/>
        </p:nvSpPr>
        <p:spPr>
          <a:xfrm>
            <a:off x="5216400" y="5596200"/>
            <a:ext cx="3263400" cy="744480"/>
          </a:xfrm>
          <a:custGeom>
            <a:avLst/>
            <a:gdLst/>
            <a:ahLst/>
            <a:cxnLst/>
            <a:rect l="0" t="0" r="r" b="b"/>
            <a:pathLst>
              <a:path w="9065" h="2068">
                <a:moveTo>
                  <a:pt x="0" y="1679"/>
                </a:moveTo>
                <a:lnTo>
                  <a:pt x="0" y="86"/>
                </a:lnTo>
                <a:cubicBezTo>
                  <a:pt x="0" y="75"/>
                  <a:pt x="2" y="64"/>
                  <a:pt x="6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2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lnTo>
                  <a:pt x="8678" y="0"/>
                </a:lnTo>
                <a:cubicBezTo>
                  <a:pt x="8703" y="0"/>
                  <a:pt x="8728" y="2"/>
                  <a:pt x="8753" y="7"/>
                </a:cubicBezTo>
                <a:cubicBezTo>
                  <a:pt x="8778" y="12"/>
                  <a:pt x="8803" y="20"/>
                  <a:pt x="8826" y="29"/>
                </a:cubicBezTo>
                <a:cubicBezTo>
                  <a:pt x="8850" y="39"/>
                  <a:pt x="8872" y="51"/>
                  <a:pt x="8893" y="65"/>
                </a:cubicBezTo>
                <a:cubicBezTo>
                  <a:pt x="8914" y="79"/>
                  <a:pt x="8934" y="95"/>
                  <a:pt x="8952" y="113"/>
                </a:cubicBezTo>
                <a:cubicBezTo>
                  <a:pt x="8970" y="131"/>
                  <a:pt x="8986" y="151"/>
                  <a:pt x="9000" y="172"/>
                </a:cubicBezTo>
                <a:cubicBezTo>
                  <a:pt x="9014" y="193"/>
                  <a:pt x="9026" y="216"/>
                  <a:pt x="9036" y="239"/>
                </a:cubicBezTo>
                <a:cubicBezTo>
                  <a:pt x="9046" y="263"/>
                  <a:pt x="9053" y="287"/>
                  <a:pt x="9058" y="312"/>
                </a:cubicBezTo>
                <a:cubicBezTo>
                  <a:pt x="9063" y="337"/>
                  <a:pt x="9065" y="362"/>
                  <a:pt x="9065" y="387"/>
                </a:cubicBezTo>
                <a:lnTo>
                  <a:pt x="9065" y="1679"/>
                </a:lnTo>
                <a:cubicBezTo>
                  <a:pt x="9065" y="1705"/>
                  <a:pt x="9063" y="1730"/>
                  <a:pt x="9058" y="1755"/>
                </a:cubicBezTo>
                <a:cubicBezTo>
                  <a:pt x="9053" y="1780"/>
                  <a:pt x="9046" y="1804"/>
                  <a:pt x="9036" y="1828"/>
                </a:cubicBezTo>
                <a:cubicBezTo>
                  <a:pt x="9026" y="1851"/>
                  <a:pt x="9014" y="1873"/>
                  <a:pt x="9000" y="1895"/>
                </a:cubicBezTo>
                <a:cubicBezTo>
                  <a:pt x="8986" y="1916"/>
                  <a:pt x="8970" y="1935"/>
                  <a:pt x="8952" y="1953"/>
                </a:cubicBezTo>
                <a:cubicBezTo>
                  <a:pt x="8934" y="1971"/>
                  <a:pt x="8914" y="1987"/>
                  <a:pt x="8893" y="2001"/>
                </a:cubicBezTo>
                <a:cubicBezTo>
                  <a:pt x="8872" y="2017"/>
                  <a:pt x="8850" y="2029"/>
                  <a:pt x="8826" y="2038"/>
                </a:cubicBezTo>
                <a:cubicBezTo>
                  <a:pt x="8803" y="2048"/>
                  <a:pt x="8778" y="2055"/>
                  <a:pt x="8753" y="2060"/>
                </a:cubicBezTo>
                <a:cubicBezTo>
                  <a:pt x="8728" y="2065"/>
                  <a:pt x="8703" y="2068"/>
                  <a:pt x="8678" y="2068"/>
                </a:cubicBezTo>
                <a:lnTo>
                  <a:pt x="387" y="2068"/>
                </a:lnTo>
                <a:cubicBezTo>
                  <a:pt x="362" y="2068"/>
                  <a:pt x="337" y="2065"/>
                  <a:pt x="312" y="2060"/>
                </a:cubicBezTo>
                <a:cubicBezTo>
                  <a:pt x="287" y="2055"/>
                  <a:pt x="263" y="2048"/>
                  <a:pt x="239" y="2038"/>
                </a:cubicBezTo>
                <a:cubicBezTo>
                  <a:pt x="216" y="2029"/>
                  <a:pt x="193" y="2017"/>
                  <a:pt x="172" y="2001"/>
                </a:cubicBezTo>
                <a:cubicBezTo>
                  <a:pt x="151" y="1987"/>
                  <a:pt x="131" y="1971"/>
                  <a:pt x="113" y="1953"/>
                </a:cubicBezTo>
                <a:cubicBezTo>
                  <a:pt x="95" y="1935"/>
                  <a:pt x="79" y="1916"/>
                  <a:pt x="65" y="1895"/>
                </a:cubicBezTo>
                <a:cubicBezTo>
                  <a:pt x="51" y="1873"/>
                  <a:pt x="39" y="1851"/>
                  <a:pt x="29" y="1828"/>
                </a:cubicBezTo>
                <a:cubicBezTo>
                  <a:pt x="20" y="1804"/>
                  <a:pt x="12" y="1780"/>
                  <a:pt x="7" y="1755"/>
                </a:cubicBezTo>
                <a:cubicBezTo>
                  <a:pt x="2" y="1730"/>
                  <a:pt x="0" y="1705"/>
                  <a:pt x="0" y="1679"/>
                </a:cubicBezTo>
                <a:close/>
              </a:path>
            </a:pathLst>
          </a:custGeom>
          <a:solidFill>
            <a:srgbClr val="8B5CF6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04" name="文本框 903"/>
          <p:cNvSpPr txBox="1"/>
          <p:nvPr/>
        </p:nvSpPr>
        <p:spPr>
          <a:xfrm>
            <a:off x="6156000" y="5205600"/>
            <a:ext cx="988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我想更换一个新的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5" name="文本框 904"/>
          <p:cNvSpPr txBox="1"/>
          <p:nvPr/>
        </p:nvSpPr>
        <p:spPr>
          <a:xfrm>
            <a:off x="5340600" y="5701680"/>
            <a:ext cx="29635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好的，我会为您安排产品更换。请您提供订单号和收货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6" name="文本框 905"/>
          <p:cNvSpPr txBox="1"/>
          <p:nvPr/>
        </p:nvSpPr>
        <p:spPr>
          <a:xfrm>
            <a:off x="5340600" y="5887800"/>
            <a:ext cx="29635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地址，我们会尽快安排新产品的发货，并安排快递上门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7" name="文本框 906"/>
          <p:cNvSpPr txBox="1"/>
          <p:nvPr/>
        </p:nvSpPr>
        <p:spPr>
          <a:xfrm>
            <a:off x="5340600" y="607356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取回问题产品。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8" name="文本框 907"/>
          <p:cNvSpPr txBox="1"/>
          <p:nvPr/>
        </p:nvSpPr>
        <p:spPr>
          <a:xfrm>
            <a:off x="9384840" y="694512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17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9" name="图片 908"/>
          <p:cNvPicPr/>
          <p:nvPr/>
        </p:nvPicPr>
        <p:blipFill>
          <a:blip r:embed="rId2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10" name="图片 909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11" name="图片 910"/>
          <p:cNvPicPr/>
          <p:nvPr/>
        </p:nvPicPr>
        <p:blipFill>
          <a:blip r:embed="rId4"/>
          <a:stretch/>
        </p:blipFill>
        <p:spPr>
          <a:xfrm>
            <a:off x="7479720" y="498636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12" name="图片 911"/>
          <p:cNvPicPr/>
          <p:nvPr/>
        </p:nvPicPr>
        <p:blipFill>
          <a:blip r:embed="rId5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3" name="任意多边形: 形状 912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4" name="任意多边形: 形状 913"/>
          <p:cNvSpPr/>
          <p:nvPr/>
        </p:nvSpPr>
        <p:spPr>
          <a:xfrm>
            <a:off x="514440" y="1093680"/>
            <a:ext cx="4431960" cy="3764160"/>
          </a:xfrm>
          <a:custGeom>
            <a:avLst/>
            <a:gdLst/>
            <a:ahLst/>
            <a:cxnLst/>
            <a:rect l="0" t="0" r="r" b="b"/>
            <a:pathLst>
              <a:path w="12311" h="10456">
                <a:moveTo>
                  <a:pt x="0" y="10188"/>
                </a:moveTo>
                <a:lnTo>
                  <a:pt x="0" y="268"/>
                </a:lnTo>
                <a:cubicBezTo>
                  <a:pt x="0" y="250"/>
                  <a:pt x="2" y="233"/>
                  <a:pt x="5" y="216"/>
                </a:cubicBezTo>
                <a:cubicBezTo>
                  <a:pt x="9" y="198"/>
                  <a:pt x="14" y="182"/>
                  <a:pt x="21" y="165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12043" y="0"/>
                </a:lnTo>
                <a:cubicBezTo>
                  <a:pt x="12060" y="0"/>
                  <a:pt x="12078" y="2"/>
                  <a:pt x="12095" y="5"/>
                </a:cubicBezTo>
                <a:cubicBezTo>
                  <a:pt x="12112" y="8"/>
                  <a:pt x="12129" y="13"/>
                  <a:pt x="12145" y="20"/>
                </a:cubicBezTo>
                <a:cubicBezTo>
                  <a:pt x="12162" y="27"/>
                  <a:pt x="12177" y="35"/>
                  <a:pt x="12192" y="45"/>
                </a:cubicBezTo>
                <a:cubicBezTo>
                  <a:pt x="12206" y="55"/>
                  <a:pt x="12220" y="66"/>
                  <a:pt x="12232" y="78"/>
                </a:cubicBezTo>
                <a:cubicBezTo>
                  <a:pt x="12245" y="91"/>
                  <a:pt x="12256" y="104"/>
                  <a:pt x="12266" y="119"/>
                </a:cubicBezTo>
                <a:cubicBezTo>
                  <a:pt x="12275" y="134"/>
                  <a:pt x="12284" y="149"/>
                  <a:pt x="12290" y="165"/>
                </a:cubicBezTo>
                <a:cubicBezTo>
                  <a:pt x="12297" y="182"/>
                  <a:pt x="12302" y="198"/>
                  <a:pt x="12306" y="216"/>
                </a:cubicBezTo>
                <a:cubicBezTo>
                  <a:pt x="12309" y="233"/>
                  <a:pt x="12311" y="250"/>
                  <a:pt x="12311" y="268"/>
                </a:cubicBezTo>
                <a:lnTo>
                  <a:pt x="12311" y="10188"/>
                </a:lnTo>
                <a:cubicBezTo>
                  <a:pt x="12311" y="10206"/>
                  <a:pt x="12309" y="10223"/>
                  <a:pt x="12306" y="10240"/>
                </a:cubicBezTo>
                <a:cubicBezTo>
                  <a:pt x="12302" y="10258"/>
                  <a:pt x="12297" y="10274"/>
                  <a:pt x="12290" y="10291"/>
                </a:cubicBezTo>
                <a:cubicBezTo>
                  <a:pt x="12284" y="10307"/>
                  <a:pt x="12275" y="10322"/>
                  <a:pt x="12266" y="10337"/>
                </a:cubicBezTo>
                <a:cubicBezTo>
                  <a:pt x="12256" y="10352"/>
                  <a:pt x="12245" y="10365"/>
                  <a:pt x="12232" y="10378"/>
                </a:cubicBezTo>
                <a:cubicBezTo>
                  <a:pt x="12220" y="10390"/>
                  <a:pt x="12206" y="10401"/>
                  <a:pt x="12192" y="10411"/>
                </a:cubicBezTo>
                <a:cubicBezTo>
                  <a:pt x="12177" y="10421"/>
                  <a:pt x="12162" y="10429"/>
                  <a:pt x="12145" y="10436"/>
                </a:cubicBezTo>
                <a:cubicBezTo>
                  <a:pt x="12129" y="10442"/>
                  <a:pt x="12112" y="10448"/>
                  <a:pt x="12095" y="10451"/>
                </a:cubicBezTo>
                <a:cubicBezTo>
                  <a:pt x="12078" y="10454"/>
                  <a:pt x="12060" y="10456"/>
                  <a:pt x="12043" y="10456"/>
                </a:cubicBezTo>
                <a:lnTo>
                  <a:pt x="268" y="10456"/>
                </a:lnTo>
                <a:cubicBezTo>
                  <a:pt x="251" y="10456"/>
                  <a:pt x="233" y="10454"/>
                  <a:pt x="216" y="10451"/>
                </a:cubicBezTo>
                <a:cubicBezTo>
                  <a:pt x="199" y="10448"/>
                  <a:pt x="182" y="10442"/>
                  <a:pt x="166" y="10436"/>
                </a:cubicBezTo>
                <a:cubicBezTo>
                  <a:pt x="150" y="10429"/>
                  <a:pt x="134" y="10421"/>
                  <a:pt x="119" y="10411"/>
                </a:cubicBezTo>
                <a:cubicBezTo>
                  <a:pt x="105" y="10401"/>
                  <a:pt x="91" y="10390"/>
                  <a:pt x="79" y="10378"/>
                </a:cubicBezTo>
                <a:cubicBezTo>
                  <a:pt x="66" y="10365"/>
                  <a:pt x="55" y="10352"/>
                  <a:pt x="45" y="10337"/>
                </a:cubicBezTo>
                <a:cubicBezTo>
                  <a:pt x="36" y="10322"/>
                  <a:pt x="27" y="10307"/>
                  <a:pt x="21" y="10291"/>
                </a:cubicBezTo>
                <a:cubicBezTo>
                  <a:pt x="14" y="10274"/>
                  <a:pt x="9" y="10258"/>
                  <a:pt x="5" y="10240"/>
                </a:cubicBezTo>
                <a:cubicBezTo>
                  <a:pt x="2" y="10223"/>
                  <a:pt x="0" y="10206"/>
                  <a:pt x="0" y="1018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5" name="图片 914"/>
          <p:cNvPicPr/>
          <p:nvPr/>
        </p:nvPicPr>
        <p:blipFill>
          <a:blip r:embed="rId6"/>
          <a:stretch/>
        </p:blipFill>
        <p:spPr>
          <a:xfrm>
            <a:off x="707760" y="129492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6" name="文本框 915"/>
          <p:cNvSpPr txBox="1"/>
          <p:nvPr/>
        </p:nvSpPr>
        <p:spPr>
          <a:xfrm>
            <a:off x="514800" y="364680"/>
            <a:ext cx="318600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推荐型与自动化智能代理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7" name="文本框 916"/>
          <p:cNvSpPr txBox="1"/>
          <p:nvPr/>
        </p:nvSpPr>
        <p:spPr>
          <a:xfrm>
            <a:off x="1077840" y="1293840"/>
            <a:ext cx="1355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推荐型智能代理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8" name="文本框 917"/>
          <p:cNvSpPr txBox="1"/>
          <p:nvPr/>
        </p:nvSpPr>
        <p:spPr>
          <a:xfrm>
            <a:off x="707760" y="1717920"/>
            <a:ext cx="4016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基于用户行为数据和兴趣偏好进行个性化推送，主要应用于电商、流媒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9" name="文本框 918"/>
          <p:cNvSpPr txBox="1"/>
          <p:nvPr/>
        </p:nvSpPr>
        <p:spPr>
          <a:xfrm>
            <a:off x="707760" y="1910880"/>
            <a:ext cx="907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体和社交平台。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0" name="图片 919"/>
          <p:cNvPicPr/>
          <p:nvPr/>
        </p:nvPicPr>
        <p:blipFill>
          <a:blip r:embed="rId7"/>
          <a:stretch/>
        </p:blipFill>
        <p:spPr>
          <a:xfrm>
            <a:off x="707760" y="260568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1" name="文本框 920"/>
          <p:cNvSpPr txBox="1"/>
          <p:nvPr/>
        </p:nvSpPr>
        <p:spPr>
          <a:xfrm>
            <a:off x="707760" y="226584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核心特点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2" name="图片 921"/>
          <p:cNvPicPr/>
          <p:nvPr/>
        </p:nvPicPr>
        <p:blipFill>
          <a:blip r:embed="rId8"/>
          <a:stretch/>
        </p:blipFill>
        <p:spPr>
          <a:xfrm>
            <a:off x="707760" y="2895480"/>
            <a:ext cx="1605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3" name="文本框 922"/>
          <p:cNvSpPr txBox="1"/>
          <p:nvPr/>
        </p:nvSpPr>
        <p:spPr>
          <a:xfrm>
            <a:off x="932760" y="2586240"/>
            <a:ext cx="16848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利用协同过滤和内容推荐算法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4" name="图片 923"/>
          <p:cNvPicPr/>
          <p:nvPr/>
        </p:nvPicPr>
        <p:blipFill>
          <a:blip r:embed="rId9"/>
          <a:stretch/>
        </p:blipFill>
        <p:spPr>
          <a:xfrm>
            <a:off x="707760" y="318492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5" name="文本框 924"/>
          <p:cNvSpPr txBox="1"/>
          <p:nvPr/>
        </p:nvSpPr>
        <p:spPr>
          <a:xfrm>
            <a:off x="965160" y="2876040"/>
            <a:ext cx="16848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根据用户偏好提供个性化内容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6" name="文本框 925"/>
          <p:cNvSpPr txBox="1"/>
          <p:nvPr/>
        </p:nvSpPr>
        <p:spPr>
          <a:xfrm>
            <a:off x="932760" y="3165480"/>
            <a:ext cx="15552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基于历史行为进行动态调整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7" name="任意多边形: 形状 926"/>
          <p:cNvSpPr/>
          <p:nvPr/>
        </p:nvSpPr>
        <p:spPr>
          <a:xfrm>
            <a:off x="707400" y="3828240"/>
            <a:ext cx="1978920" cy="836640"/>
          </a:xfrm>
          <a:custGeom>
            <a:avLst/>
            <a:gdLst/>
            <a:ahLst/>
            <a:cxnLst/>
            <a:rect l="0" t="0" r="r" b="b"/>
            <a:pathLst>
              <a:path w="5497" h="2324">
                <a:moveTo>
                  <a:pt x="0" y="2145"/>
                </a:moveTo>
                <a:lnTo>
                  <a:pt x="0" y="178"/>
                </a:lnTo>
                <a:cubicBezTo>
                  <a:pt x="0" y="167"/>
                  <a:pt x="2" y="155"/>
                  <a:pt x="4" y="143"/>
                </a:cubicBezTo>
                <a:cubicBezTo>
                  <a:pt x="6" y="132"/>
                  <a:pt x="10" y="121"/>
                  <a:pt x="14" y="110"/>
                </a:cubicBezTo>
                <a:cubicBezTo>
                  <a:pt x="19" y="99"/>
                  <a:pt x="24" y="89"/>
                  <a:pt x="31" y="79"/>
                </a:cubicBezTo>
                <a:cubicBezTo>
                  <a:pt x="37" y="69"/>
                  <a:pt x="45" y="60"/>
                  <a:pt x="53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90" y="23"/>
                  <a:pt x="100" y="18"/>
                  <a:pt x="111" y="13"/>
                </a:cubicBezTo>
                <a:cubicBezTo>
                  <a:pt x="122" y="9"/>
                  <a:pt x="133" y="5"/>
                  <a:pt x="144" y="3"/>
                </a:cubicBezTo>
                <a:cubicBezTo>
                  <a:pt x="156" y="1"/>
                  <a:pt x="167" y="0"/>
                  <a:pt x="179" y="0"/>
                </a:cubicBezTo>
                <a:lnTo>
                  <a:pt x="5318" y="0"/>
                </a:lnTo>
                <a:cubicBezTo>
                  <a:pt x="5330" y="0"/>
                  <a:pt x="5342" y="1"/>
                  <a:pt x="5353" y="3"/>
                </a:cubicBezTo>
                <a:cubicBezTo>
                  <a:pt x="5365" y="5"/>
                  <a:pt x="5376" y="9"/>
                  <a:pt x="5387" y="13"/>
                </a:cubicBezTo>
                <a:cubicBezTo>
                  <a:pt x="5398" y="18"/>
                  <a:pt x="5408" y="23"/>
                  <a:pt x="5418" y="30"/>
                </a:cubicBezTo>
                <a:cubicBezTo>
                  <a:pt x="5428" y="36"/>
                  <a:pt x="5437" y="44"/>
                  <a:pt x="5445" y="52"/>
                </a:cubicBezTo>
                <a:cubicBezTo>
                  <a:pt x="5453" y="60"/>
                  <a:pt x="5461" y="69"/>
                  <a:pt x="5467" y="79"/>
                </a:cubicBezTo>
                <a:cubicBezTo>
                  <a:pt x="5474" y="89"/>
                  <a:pt x="5479" y="99"/>
                  <a:pt x="5484" y="110"/>
                </a:cubicBezTo>
                <a:cubicBezTo>
                  <a:pt x="5488" y="121"/>
                  <a:pt x="5491" y="132"/>
                  <a:pt x="5494" y="143"/>
                </a:cubicBezTo>
                <a:cubicBezTo>
                  <a:pt x="5496" y="155"/>
                  <a:pt x="5497" y="167"/>
                  <a:pt x="5497" y="178"/>
                </a:cubicBezTo>
                <a:lnTo>
                  <a:pt x="5497" y="2145"/>
                </a:lnTo>
                <a:cubicBezTo>
                  <a:pt x="5497" y="2157"/>
                  <a:pt x="5496" y="2169"/>
                  <a:pt x="5494" y="2180"/>
                </a:cubicBezTo>
                <a:cubicBezTo>
                  <a:pt x="5491" y="2192"/>
                  <a:pt x="5488" y="2203"/>
                  <a:pt x="5484" y="2214"/>
                </a:cubicBezTo>
                <a:cubicBezTo>
                  <a:pt x="5479" y="2224"/>
                  <a:pt x="5474" y="2235"/>
                  <a:pt x="5467" y="2244"/>
                </a:cubicBezTo>
                <a:cubicBezTo>
                  <a:pt x="5461" y="2254"/>
                  <a:pt x="5453" y="2263"/>
                  <a:pt x="5445" y="2272"/>
                </a:cubicBezTo>
                <a:cubicBezTo>
                  <a:pt x="5437" y="2280"/>
                  <a:pt x="5428" y="2287"/>
                  <a:pt x="5418" y="2294"/>
                </a:cubicBezTo>
                <a:cubicBezTo>
                  <a:pt x="5408" y="2300"/>
                  <a:pt x="5398" y="2306"/>
                  <a:pt x="5387" y="2310"/>
                </a:cubicBezTo>
                <a:cubicBezTo>
                  <a:pt x="5376" y="2315"/>
                  <a:pt x="5365" y="2318"/>
                  <a:pt x="5353" y="2320"/>
                </a:cubicBezTo>
                <a:cubicBezTo>
                  <a:pt x="5342" y="2323"/>
                  <a:pt x="5330" y="2324"/>
                  <a:pt x="5318" y="2324"/>
                </a:cubicBezTo>
                <a:lnTo>
                  <a:pt x="179" y="2324"/>
                </a:lnTo>
                <a:cubicBezTo>
                  <a:pt x="167" y="2324"/>
                  <a:pt x="156" y="2323"/>
                  <a:pt x="144" y="2320"/>
                </a:cubicBezTo>
                <a:cubicBezTo>
                  <a:pt x="133" y="2318"/>
                  <a:pt x="122" y="2315"/>
                  <a:pt x="111" y="2310"/>
                </a:cubicBezTo>
                <a:cubicBezTo>
                  <a:pt x="100" y="2306"/>
                  <a:pt x="90" y="2300"/>
                  <a:pt x="80" y="2294"/>
                </a:cubicBezTo>
                <a:cubicBezTo>
                  <a:pt x="70" y="2287"/>
                  <a:pt x="61" y="2280"/>
                  <a:pt x="53" y="2272"/>
                </a:cubicBezTo>
                <a:cubicBezTo>
                  <a:pt x="45" y="2263"/>
                  <a:pt x="37" y="2254"/>
                  <a:pt x="31" y="2244"/>
                </a:cubicBezTo>
                <a:cubicBezTo>
                  <a:pt x="24" y="2235"/>
                  <a:pt x="19" y="2224"/>
                  <a:pt x="14" y="2214"/>
                </a:cubicBezTo>
                <a:cubicBezTo>
                  <a:pt x="10" y="2203"/>
                  <a:pt x="6" y="2192"/>
                  <a:pt x="4" y="2180"/>
                </a:cubicBezTo>
                <a:cubicBezTo>
                  <a:pt x="2" y="2169"/>
                  <a:pt x="0" y="2157"/>
                  <a:pt x="0" y="2145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28" name="图片 927"/>
          <p:cNvPicPr/>
          <p:nvPr/>
        </p:nvPicPr>
        <p:blipFill>
          <a:blip r:embed="rId10"/>
          <a:stretch/>
        </p:blipFill>
        <p:spPr>
          <a:xfrm>
            <a:off x="836280" y="3989160"/>
            <a:ext cx="1443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9" name="文本框 928"/>
          <p:cNvSpPr txBox="1"/>
          <p:nvPr/>
        </p:nvSpPr>
        <p:spPr>
          <a:xfrm>
            <a:off x="707760" y="352044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应用场景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0" name="文本框 929"/>
          <p:cNvSpPr txBox="1"/>
          <p:nvPr/>
        </p:nvSpPr>
        <p:spPr>
          <a:xfrm>
            <a:off x="1045440" y="396972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电商平台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1" name="文本框 930"/>
          <p:cNvSpPr txBox="1"/>
          <p:nvPr/>
        </p:nvSpPr>
        <p:spPr>
          <a:xfrm>
            <a:off x="836280" y="422640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根据用户的购买历史和浏览记录，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2" name="任意多边形: 形状 931"/>
          <p:cNvSpPr/>
          <p:nvPr/>
        </p:nvSpPr>
        <p:spPr>
          <a:xfrm>
            <a:off x="2782440" y="3828240"/>
            <a:ext cx="1971000" cy="836640"/>
          </a:xfrm>
          <a:custGeom>
            <a:avLst/>
            <a:gdLst/>
            <a:ahLst/>
            <a:cxnLst/>
            <a:rect l="0" t="0" r="r" b="b"/>
            <a:pathLst>
              <a:path w="5475" h="2324">
                <a:moveTo>
                  <a:pt x="0" y="2145"/>
                </a:moveTo>
                <a:lnTo>
                  <a:pt x="0" y="178"/>
                </a:lnTo>
                <a:cubicBezTo>
                  <a:pt x="0" y="167"/>
                  <a:pt x="1" y="155"/>
                  <a:pt x="4" y="143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99"/>
                  <a:pt x="24" y="89"/>
                  <a:pt x="30" y="79"/>
                </a:cubicBezTo>
                <a:cubicBezTo>
                  <a:pt x="37" y="69"/>
                  <a:pt x="44" y="60"/>
                  <a:pt x="53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89" y="23"/>
                  <a:pt x="100" y="18"/>
                  <a:pt x="111" y="13"/>
                </a:cubicBezTo>
                <a:cubicBezTo>
                  <a:pt x="121" y="9"/>
                  <a:pt x="133" y="5"/>
                  <a:pt x="144" y="3"/>
                </a:cubicBezTo>
                <a:cubicBezTo>
                  <a:pt x="156" y="1"/>
                  <a:pt x="167" y="0"/>
                  <a:pt x="179" y="0"/>
                </a:cubicBezTo>
                <a:lnTo>
                  <a:pt x="5296" y="0"/>
                </a:lnTo>
                <a:cubicBezTo>
                  <a:pt x="5308" y="0"/>
                  <a:pt x="5319" y="1"/>
                  <a:pt x="5331" y="3"/>
                </a:cubicBezTo>
                <a:cubicBezTo>
                  <a:pt x="5342" y="5"/>
                  <a:pt x="5353" y="9"/>
                  <a:pt x="5364" y="13"/>
                </a:cubicBezTo>
                <a:cubicBezTo>
                  <a:pt x="5375" y="18"/>
                  <a:pt x="5385" y="23"/>
                  <a:pt x="5395" y="30"/>
                </a:cubicBezTo>
                <a:cubicBezTo>
                  <a:pt x="5405" y="36"/>
                  <a:pt x="5414" y="44"/>
                  <a:pt x="5422" y="52"/>
                </a:cubicBezTo>
                <a:cubicBezTo>
                  <a:pt x="5431" y="60"/>
                  <a:pt x="5438" y="69"/>
                  <a:pt x="5445" y="79"/>
                </a:cubicBezTo>
                <a:cubicBezTo>
                  <a:pt x="5451" y="89"/>
                  <a:pt x="5457" y="99"/>
                  <a:pt x="5461" y="110"/>
                </a:cubicBezTo>
                <a:cubicBezTo>
                  <a:pt x="5466" y="121"/>
                  <a:pt x="5469" y="132"/>
                  <a:pt x="5471" y="143"/>
                </a:cubicBezTo>
                <a:cubicBezTo>
                  <a:pt x="5474" y="155"/>
                  <a:pt x="5475" y="167"/>
                  <a:pt x="5475" y="178"/>
                </a:cubicBezTo>
                <a:lnTo>
                  <a:pt x="5475" y="2145"/>
                </a:lnTo>
                <a:cubicBezTo>
                  <a:pt x="5475" y="2157"/>
                  <a:pt x="5474" y="2169"/>
                  <a:pt x="5471" y="2180"/>
                </a:cubicBezTo>
                <a:cubicBezTo>
                  <a:pt x="5469" y="2192"/>
                  <a:pt x="5466" y="2203"/>
                  <a:pt x="5461" y="2214"/>
                </a:cubicBezTo>
                <a:cubicBezTo>
                  <a:pt x="5457" y="2224"/>
                  <a:pt x="5451" y="2235"/>
                  <a:pt x="5445" y="2244"/>
                </a:cubicBezTo>
                <a:cubicBezTo>
                  <a:pt x="5438" y="2254"/>
                  <a:pt x="5431" y="2263"/>
                  <a:pt x="5422" y="2272"/>
                </a:cubicBezTo>
                <a:cubicBezTo>
                  <a:pt x="5414" y="2280"/>
                  <a:pt x="5405" y="2287"/>
                  <a:pt x="5395" y="2294"/>
                </a:cubicBezTo>
                <a:cubicBezTo>
                  <a:pt x="5385" y="2300"/>
                  <a:pt x="5375" y="2306"/>
                  <a:pt x="5364" y="2310"/>
                </a:cubicBezTo>
                <a:cubicBezTo>
                  <a:pt x="5353" y="2315"/>
                  <a:pt x="5342" y="2318"/>
                  <a:pt x="5331" y="2320"/>
                </a:cubicBezTo>
                <a:cubicBezTo>
                  <a:pt x="5319" y="2323"/>
                  <a:pt x="5308" y="2324"/>
                  <a:pt x="5296" y="2324"/>
                </a:cubicBezTo>
                <a:lnTo>
                  <a:pt x="179" y="2324"/>
                </a:lnTo>
                <a:cubicBezTo>
                  <a:pt x="167" y="2324"/>
                  <a:pt x="156" y="2323"/>
                  <a:pt x="144" y="2320"/>
                </a:cubicBezTo>
                <a:cubicBezTo>
                  <a:pt x="133" y="2318"/>
                  <a:pt x="121" y="2315"/>
                  <a:pt x="111" y="2310"/>
                </a:cubicBezTo>
                <a:cubicBezTo>
                  <a:pt x="100" y="2306"/>
                  <a:pt x="89" y="2300"/>
                  <a:pt x="80" y="2294"/>
                </a:cubicBezTo>
                <a:cubicBezTo>
                  <a:pt x="70" y="2287"/>
                  <a:pt x="61" y="2280"/>
                  <a:pt x="53" y="2272"/>
                </a:cubicBezTo>
                <a:cubicBezTo>
                  <a:pt x="44" y="2263"/>
                  <a:pt x="37" y="2254"/>
                  <a:pt x="30" y="2244"/>
                </a:cubicBezTo>
                <a:cubicBezTo>
                  <a:pt x="24" y="2235"/>
                  <a:pt x="18" y="2224"/>
                  <a:pt x="14" y="2214"/>
                </a:cubicBezTo>
                <a:cubicBezTo>
                  <a:pt x="9" y="2203"/>
                  <a:pt x="6" y="2192"/>
                  <a:pt x="4" y="2180"/>
                </a:cubicBezTo>
                <a:cubicBezTo>
                  <a:pt x="1" y="2169"/>
                  <a:pt x="0" y="2157"/>
                  <a:pt x="0" y="2145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33" name="图片 932"/>
          <p:cNvPicPr/>
          <p:nvPr/>
        </p:nvPicPr>
        <p:blipFill>
          <a:blip r:embed="rId11"/>
          <a:stretch/>
        </p:blipFill>
        <p:spPr>
          <a:xfrm>
            <a:off x="2911320" y="398916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4" name="文本框 933"/>
          <p:cNvSpPr txBox="1"/>
          <p:nvPr/>
        </p:nvSpPr>
        <p:spPr>
          <a:xfrm>
            <a:off x="836280" y="4387320"/>
            <a:ext cx="14666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推荐相关商品，提升购物体验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5" name="文本框 934"/>
          <p:cNvSpPr txBox="1"/>
          <p:nvPr/>
        </p:nvSpPr>
        <p:spPr>
          <a:xfrm>
            <a:off x="3100320" y="3969720"/>
            <a:ext cx="648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流媒体平台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6" name="文本框 935"/>
          <p:cNvSpPr txBox="1"/>
          <p:nvPr/>
        </p:nvSpPr>
        <p:spPr>
          <a:xfrm>
            <a:off x="2907360" y="422640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基于观看历史和偏好，动态推荐影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7" name="任意多边形: 形状 936"/>
          <p:cNvSpPr/>
          <p:nvPr/>
        </p:nvSpPr>
        <p:spPr>
          <a:xfrm>
            <a:off x="5348160" y="1093680"/>
            <a:ext cx="4431600" cy="3764160"/>
          </a:xfrm>
          <a:custGeom>
            <a:avLst/>
            <a:gdLst/>
            <a:ahLst/>
            <a:cxnLst/>
            <a:rect l="0" t="0" r="r" b="b"/>
            <a:pathLst>
              <a:path w="12310" h="10456">
                <a:moveTo>
                  <a:pt x="0" y="10188"/>
                </a:moveTo>
                <a:lnTo>
                  <a:pt x="0" y="268"/>
                </a:lnTo>
                <a:cubicBezTo>
                  <a:pt x="0" y="250"/>
                  <a:pt x="2" y="233"/>
                  <a:pt x="5" y="216"/>
                </a:cubicBezTo>
                <a:cubicBezTo>
                  <a:pt x="8" y="198"/>
                  <a:pt x="14" y="182"/>
                  <a:pt x="20" y="165"/>
                </a:cubicBezTo>
                <a:cubicBezTo>
                  <a:pt x="27" y="149"/>
                  <a:pt x="35" y="134"/>
                  <a:pt x="45" y="119"/>
                </a:cubicBezTo>
                <a:cubicBezTo>
                  <a:pt x="55" y="104"/>
                  <a:pt x="66" y="91"/>
                  <a:pt x="78" y="78"/>
                </a:cubicBezTo>
                <a:cubicBezTo>
                  <a:pt x="91" y="66"/>
                  <a:pt x="104" y="55"/>
                  <a:pt x="119" y="45"/>
                </a:cubicBezTo>
                <a:cubicBezTo>
                  <a:pt x="134" y="35"/>
                  <a:pt x="149" y="27"/>
                  <a:pt x="165" y="20"/>
                </a:cubicBezTo>
                <a:cubicBezTo>
                  <a:pt x="182" y="13"/>
                  <a:pt x="198" y="8"/>
                  <a:pt x="216" y="5"/>
                </a:cubicBezTo>
                <a:cubicBezTo>
                  <a:pt x="233" y="2"/>
                  <a:pt x="250" y="0"/>
                  <a:pt x="268" y="0"/>
                </a:cubicBezTo>
                <a:lnTo>
                  <a:pt x="12042" y="0"/>
                </a:lnTo>
                <a:cubicBezTo>
                  <a:pt x="12060" y="0"/>
                  <a:pt x="12077" y="2"/>
                  <a:pt x="12095" y="5"/>
                </a:cubicBezTo>
                <a:cubicBezTo>
                  <a:pt x="12112" y="8"/>
                  <a:pt x="12129" y="13"/>
                  <a:pt x="12145" y="20"/>
                </a:cubicBezTo>
                <a:cubicBezTo>
                  <a:pt x="12161" y="27"/>
                  <a:pt x="12177" y="35"/>
                  <a:pt x="12191" y="45"/>
                </a:cubicBezTo>
                <a:cubicBezTo>
                  <a:pt x="12206" y="55"/>
                  <a:pt x="12219" y="66"/>
                  <a:pt x="12232" y="78"/>
                </a:cubicBezTo>
                <a:cubicBezTo>
                  <a:pt x="12244" y="91"/>
                  <a:pt x="12255" y="104"/>
                  <a:pt x="12265" y="119"/>
                </a:cubicBezTo>
                <a:cubicBezTo>
                  <a:pt x="12275" y="134"/>
                  <a:pt x="12283" y="149"/>
                  <a:pt x="12290" y="165"/>
                </a:cubicBezTo>
                <a:cubicBezTo>
                  <a:pt x="12297" y="182"/>
                  <a:pt x="12302" y="198"/>
                  <a:pt x="12305" y="216"/>
                </a:cubicBezTo>
                <a:cubicBezTo>
                  <a:pt x="12309" y="233"/>
                  <a:pt x="12310" y="250"/>
                  <a:pt x="12310" y="268"/>
                </a:cubicBezTo>
                <a:lnTo>
                  <a:pt x="12310" y="10188"/>
                </a:lnTo>
                <a:cubicBezTo>
                  <a:pt x="12310" y="10206"/>
                  <a:pt x="12309" y="10223"/>
                  <a:pt x="12305" y="10240"/>
                </a:cubicBezTo>
                <a:cubicBezTo>
                  <a:pt x="12302" y="10258"/>
                  <a:pt x="12297" y="10274"/>
                  <a:pt x="12290" y="10291"/>
                </a:cubicBezTo>
                <a:cubicBezTo>
                  <a:pt x="12283" y="10307"/>
                  <a:pt x="12275" y="10322"/>
                  <a:pt x="12265" y="10337"/>
                </a:cubicBezTo>
                <a:cubicBezTo>
                  <a:pt x="12255" y="10352"/>
                  <a:pt x="12244" y="10365"/>
                  <a:pt x="12232" y="10378"/>
                </a:cubicBezTo>
                <a:cubicBezTo>
                  <a:pt x="12219" y="10390"/>
                  <a:pt x="12206" y="10401"/>
                  <a:pt x="12191" y="10411"/>
                </a:cubicBezTo>
                <a:cubicBezTo>
                  <a:pt x="12177" y="10421"/>
                  <a:pt x="12161" y="10429"/>
                  <a:pt x="12145" y="10436"/>
                </a:cubicBezTo>
                <a:cubicBezTo>
                  <a:pt x="12129" y="10442"/>
                  <a:pt x="12112" y="10448"/>
                  <a:pt x="12095" y="10451"/>
                </a:cubicBezTo>
                <a:cubicBezTo>
                  <a:pt x="12077" y="10454"/>
                  <a:pt x="12060" y="10456"/>
                  <a:pt x="12042" y="10456"/>
                </a:cubicBezTo>
                <a:lnTo>
                  <a:pt x="268" y="10456"/>
                </a:lnTo>
                <a:cubicBezTo>
                  <a:pt x="250" y="10456"/>
                  <a:pt x="233" y="10454"/>
                  <a:pt x="216" y="10451"/>
                </a:cubicBezTo>
                <a:cubicBezTo>
                  <a:pt x="198" y="10448"/>
                  <a:pt x="182" y="10442"/>
                  <a:pt x="165" y="10436"/>
                </a:cubicBezTo>
                <a:cubicBezTo>
                  <a:pt x="149" y="10429"/>
                  <a:pt x="134" y="10421"/>
                  <a:pt x="119" y="10411"/>
                </a:cubicBezTo>
                <a:cubicBezTo>
                  <a:pt x="104" y="10401"/>
                  <a:pt x="91" y="10390"/>
                  <a:pt x="78" y="10378"/>
                </a:cubicBezTo>
                <a:cubicBezTo>
                  <a:pt x="66" y="10365"/>
                  <a:pt x="55" y="10352"/>
                  <a:pt x="45" y="10337"/>
                </a:cubicBezTo>
                <a:cubicBezTo>
                  <a:pt x="35" y="10322"/>
                  <a:pt x="27" y="10307"/>
                  <a:pt x="20" y="10291"/>
                </a:cubicBezTo>
                <a:cubicBezTo>
                  <a:pt x="14" y="10274"/>
                  <a:pt x="8" y="10258"/>
                  <a:pt x="5" y="10240"/>
                </a:cubicBezTo>
                <a:cubicBezTo>
                  <a:pt x="2" y="10223"/>
                  <a:pt x="0" y="10206"/>
                  <a:pt x="0" y="1018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8" name="图片 937"/>
          <p:cNvPicPr/>
          <p:nvPr/>
        </p:nvPicPr>
        <p:blipFill>
          <a:blip r:embed="rId12"/>
          <a:stretch/>
        </p:blipFill>
        <p:spPr>
          <a:xfrm>
            <a:off x="5541480" y="129492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9" name="文本框 938"/>
          <p:cNvSpPr txBox="1"/>
          <p:nvPr/>
        </p:nvSpPr>
        <p:spPr>
          <a:xfrm>
            <a:off x="2907360" y="4387320"/>
            <a:ext cx="12412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片和节目，增强用户黏性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0" name="文本框 939"/>
          <p:cNvSpPr txBox="1"/>
          <p:nvPr/>
        </p:nvSpPr>
        <p:spPr>
          <a:xfrm>
            <a:off x="5975640" y="1293840"/>
            <a:ext cx="1355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自动化智能代理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1" name="文本框 940"/>
          <p:cNvSpPr txBox="1"/>
          <p:nvPr/>
        </p:nvSpPr>
        <p:spPr>
          <a:xfrm>
            <a:off x="5541480" y="1717920"/>
            <a:ext cx="4016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致力于提高业务流程的效率，主要应用于财务管理、供应链调度和智能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2" name="文本框 941"/>
          <p:cNvSpPr txBox="1"/>
          <p:nvPr/>
        </p:nvSpPr>
        <p:spPr>
          <a:xfrm>
            <a:off x="5541480" y="1910880"/>
            <a:ext cx="777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物流等场景。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43" name="图片 942"/>
          <p:cNvPicPr/>
          <p:nvPr/>
        </p:nvPicPr>
        <p:blipFill>
          <a:blip r:embed="rId13"/>
          <a:stretch/>
        </p:blipFill>
        <p:spPr>
          <a:xfrm>
            <a:off x="5541480" y="2605680"/>
            <a:ext cx="1605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4" name="文本框 943"/>
          <p:cNvSpPr txBox="1"/>
          <p:nvPr/>
        </p:nvSpPr>
        <p:spPr>
          <a:xfrm>
            <a:off x="5541480" y="226584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核心特点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45" name="图片 944"/>
          <p:cNvPicPr/>
          <p:nvPr/>
        </p:nvPicPr>
        <p:blipFill>
          <a:blip r:embed="rId14"/>
          <a:stretch/>
        </p:blipFill>
        <p:spPr>
          <a:xfrm>
            <a:off x="5541480" y="289548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6" name="文本框 945"/>
          <p:cNvSpPr txBox="1"/>
          <p:nvPr/>
        </p:nvSpPr>
        <p:spPr>
          <a:xfrm>
            <a:off x="5798520" y="2586240"/>
            <a:ext cx="19440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自动执行重复性高、结构化的任务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47" name="图片 946"/>
          <p:cNvPicPr/>
          <p:nvPr/>
        </p:nvPicPr>
        <p:blipFill>
          <a:blip r:embed="rId15"/>
          <a:stretch/>
        </p:blipFill>
        <p:spPr>
          <a:xfrm>
            <a:off x="5541480" y="318492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8" name="文本框 947"/>
          <p:cNvSpPr txBox="1"/>
          <p:nvPr/>
        </p:nvSpPr>
        <p:spPr>
          <a:xfrm>
            <a:off x="5766480" y="2876040"/>
            <a:ext cx="16848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优化业务流程，提高工作效率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9" name="文本框 948"/>
          <p:cNvSpPr txBox="1"/>
          <p:nvPr/>
        </p:nvSpPr>
        <p:spPr>
          <a:xfrm>
            <a:off x="5766480" y="3165480"/>
            <a:ext cx="18144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降低人为错误，提高任务准确性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0" name="任意多边形: 形状 949"/>
          <p:cNvSpPr/>
          <p:nvPr/>
        </p:nvSpPr>
        <p:spPr>
          <a:xfrm>
            <a:off x="5541120" y="3828240"/>
            <a:ext cx="1978920" cy="836640"/>
          </a:xfrm>
          <a:custGeom>
            <a:avLst/>
            <a:gdLst/>
            <a:ahLst/>
            <a:cxnLst/>
            <a:rect l="0" t="0" r="r" b="b"/>
            <a:pathLst>
              <a:path w="5497" h="2324">
                <a:moveTo>
                  <a:pt x="0" y="2145"/>
                </a:moveTo>
                <a:lnTo>
                  <a:pt x="0" y="178"/>
                </a:lnTo>
                <a:cubicBezTo>
                  <a:pt x="0" y="167"/>
                  <a:pt x="1" y="155"/>
                  <a:pt x="3" y="143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99"/>
                  <a:pt x="24" y="89"/>
                  <a:pt x="30" y="79"/>
                </a:cubicBezTo>
                <a:cubicBezTo>
                  <a:pt x="37" y="69"/>
                  <a:pt x="44" y="60"/>
                  <a:pt x="52" y="52"/>
                </a:cubicBezTo>
                <a:cubicBezTo>
                  <a:pt x="61" y="44"/>
                  <a:pt x="70" y="36"/>
                  <a:pt x="79" y="30"/>
                </a:cubicBezTo>
                <a:cubicBezTo>
                  <a:pt x="89" y="23"/>
                  <a:pt x="100" y="18"/>
                  <a:pt x="110" y="13"/>
                </a:cubicBezTo>
                <a:cubicBezTo>
                  <a:pt x="121" y="9"/>
                  <a:pt x="132" y="5"/>
                  <a:pt x="144" y="3"/>
                </a:cubicBezTo>
                <a:cubicBezTo>
                  <a:pt x="155" y="1"/>
                  <a:pt x="167" y="0"/>
                  <a:pt x="179" y="0"/>
                </a:cubicBezTo>
                <a:lnTo>
                  <a:pt x="5318" y="0"/>
                </a:lnTo>
                <a:cubicBezTo>
                  <a:pt x="5330" y="0"/>
                  <a:pt x="5341" y="1"/>
                  <a:pt x="5353" y="3"/>
                </a:cubicBezTo>
                <a:cubicBezTo>
                  <a:pt x="5364" y="5"/>
                  <a:pt x="5376" y="9"/>
                  <a:pt x="5386" y="13"/>
                </a:cubicBezTo>
                <a:cubicBezTo>
                  <a:pt x="5397" y="18"/>
                  <a:pt x="5408" y="23"/>
                  <a:pt x="5417" y="30"/>
                </a:cubicBezTo>
                <a:cubicBezTo>
                  <a:pt x="5427" y="36"/>
                  <a:pt x="5436" y="44"/>
                  <a:pt x="5444" y="52"/>
                </a:cubicBezTo>
                <a:cubicBezTo>
                  <a:pt x="5453" y="60"/>
                  <a:pt x="5460" y="69"/>
                  <a:pt x="5467" y="79"/>
                </a:cubicBezTo>
                <a:cubicBezTo>
                  <a:pt x="5473" y="89"/>
                  <a:pt x="5479" y="99"/>
                  <a:pt x="5483" y="110"/>
                </a:cubicBezTo>
                <a:cubicBezTo>
                  <a:pt x="5488" y="121"/>
                  <a:pt x="5491" y="132"/>
                  <a:pt x="5493" y="143"/>
                </a:cubicBezTo>
                <a:cubicBezTo>
                  <a:pt x="5496" y="155"/>
                  <a:pt x="5497" y="167"/>
                  <a:pt x="5497" y="178"/>
                </a:cubicBezTo>
                <a:lnTo>
                  <a:pt x="5497" y="2145"/>
                </a:lnTo>
                <a:cubicBezTo>
                  <a:pt x="5497" y="2157"/>
                  <a:pt x="5496" y="2169"/>
                  <a:pt x="5493" y="2180"/>
                </a:cubicBezTo>
                <a:cubicBezTo>
                  <a:pt x="5491" y="2192"/>
                  <a:pt x="5488" y="2203"/>
                  <a:pt x="5483" y="2214"/>
                </a:cubicBezTo>
                <a:cubicBezTo>
                  <a:pt x="5479" y="2224"/>
                  <a:pt x="5473" y="2235"/>
                  <a:pt x="5467" y="2244"/>
                </a:cubicBezTo>
                <a:cubicBezTo>
                  <a:pt x="5460" y="2254"/>
                  <a:pt x="5453" y="2263"/>
                  <a:pt x="5444" y="2272"/>
                </a:cubicBezTo>
                <a:cubicBezTo>
                  <a:pt x="5436" y="2280"/>
                  <a:pt x="5427" y="2287"/>
                  <a:pt x="5417" y="2294"/>
                </a:cubicBezTo>
                <a:cubicBezTo>
                  <a:pt x="5408" y="2300"/>
                  <a:pt x="5397" y="2306"/>
                  <a:pt x="5386" y="2310"/>
                </a:cubicBezTo>
                <a:cubicBezTo>
                  <a:pt x="5376" y="2315"/>
                  <a:pt x="5364" y="2318"/>
                  <a:pt x="5353" y="2320"/>
                </a:cubicBezTo>
                <a:cubicBezTo>
                  <a:pt x="5341" y="2323"/>
                  <a:pt x="5330" y="2324"/>
                  <a:pt x="5318" y="2324"/>
                </a:cubicBezTo>
                <a:lnTo>
                  <a:pt x="179" y="2324"/>
                </a:lnTo>
                <a:cubicBezTo>
                  <a:pt x="167" y="2324"/>
                  <a:pt x="155" y="2323"/>
                  <a:pt x="144" y="2320"/>
                </a:cubicBezTo>
                <a:cubicBezTo>
                  <a:pt x="132" y="2318"/>
                  <a:pt x="121" y="2315"/>
                  <a:pt x="110" y="2310"/>
                </a:cubicBezTo>
                <a:cubicBezTo>
                  <a:pt x="100" y="2306"/>
                  <a:pt x="89" y="2300"/>
                  <a:pt x="79" y="2294"/>
                </a:cubicBezTo>
                <a:cubicBezTo>
                  <a:pt x="70" y="2287"/>
                  <a:pt x="61" y="2280"/>
                  <a:pt x="52" y="2272"/>
                </a:cubicBezTo>
                <a:cubicBezTo>
                  <a:pt x="44" y="2263"/>
                  <a:pt x="37" y="2254"/>
                  <a:pt x="30" y="2244"/>
                </a:cubicBezTo>
                <a:cubicBezTo>
                  <a:pt x="24" y="2235"/>
                  <a:pt x="18" y="2224"/>
                  <a:pt x="14" y="2214"/>
                </a:cubicBezTo>
                <a:cubicBezTo>
                  <a:pt x="9" y="2203"/>
                  <a:pt x="6" y="2192"/>
                  <a:pt x="3" y="2180"/>
                </a:cubicBezTo>
                <a:cubicBezTo>
                  <a:pt x="1" y="2169"/>
                  <a:pt x="0" y="2157"/>
                  <a:pt x="0" y="2145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51" name="图片 950"/>
          <p:cNvPicPr/>
          <p:nvPr/>
        </p:nvPicPr>
        <p:blipFill>
          <a:blip r:embed="rId16"/>
          <a:stretch/>
        </p:blipFill>
        <p:spPr>
          <a:xfrm>
            <a:off x="5670000" y="3989160"/>
            <a:ext cx="9612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2" name="文本框 951"/>
          <p:cNvSpPr txBox="1"/>
          <p:nvPr/>
        </p:nvSpPr>
        <p:spPr>
          <a:xfrm>
            <a:off x="5541480" y="352044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应用场景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3" name="文本框 952"/>
          <p:cNvSpPr txBox="1"/>
          <p:nvPr/>
        </p:nvSpPr>
        <p:spPr>
          <a:xfrm>
            <a:off x="5830920" y="396972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财务管理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4" name="文本框 953"/>
          <p:cNvSpPr txBox="1"/>
          <p:nvPr/>
        </p:nvSpPr>
        <p:spPr>
          <a:xfrm>
            <a:off x="5670000" y="4226400"/>
            <a:ext cx="15796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自动生成财务报表，处理审批流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5" name="任意多边形: 形状 954"/>
          <p:cNvSpPr/>
          <p:nvPr/>
        </p:nvSpPr>
        <p:spPr>
          <a:xfrm>
            <a:off x="7616160" y="3828240"/>
            <a:ext cx="1970640" cy="836640"/>
          </a:xfrm>
          <a:custGeom>
            <a:avLst/>
            <a:gdLst/>
            <a:ahLst/>
            <a:cxnLst/>
            <a:rect l="0" t="0" r="r" b="b"/>
            <a:pathLst>
              <a:path w="5474" h="2324">
                <a:moveTo>
                  <a:pt x="0" y="2145"/>
                </a:moveTo>
                <a:lnTo>
                  <a:pt x="0" y="178"/>
                </a:lnTo>
                <a:cubicBezTo>
                  <a:pt x="0" y="167"/>
                  <a:pt x="1" y="155"/>
                  <a:pt x="3" y="143"/>
                </a:cubicBezTo>
                <a:cubicBezTo>
                  <a:pt x="6" y="132"/>
                  <a:pt x="9" y="121"/>
                  <a:pt x="13" y="110"/>
                </a:cubicBezTo>
                <a:cubicBezTo>
                  <a:pt x="18" y="99"/>
                  <a:pt x="23" y="89"/>
                  <a:pt x="30" y="79"/>
                </a:cubicBezTo>
                <a:cubicBezTo>
                  <a:pt x="36" y="69"/>
                  <a:pt x="44" y="60"/>
                  <a:pt x="52" y="52"/>
                </a:cubicBezTo>
                <a:cubicBezTo>
                  <a:pt x="60" y="44"/>
                  <a:pt x="70" y="36"/>
                  <a:pt x="79" y="30"/>
                </a:cubicBezTo>
                <a:cubicBezTo>
                  <a:pt x="89" y="23"/>
                  <a:pt x="99" y="18"/>
                  <a:pt x="110" y="13"/>
                </a:cubicBezTo>
                <a:cubicBezTo>
                  <a:pt x="121" y="9"/>
                  <a:pt x="132" y="5"/>
                  <a:pt x="144" y="3"/>
                </a:cubicBezTo>
                <a:cubicBezTo>
                  <a:pt x="155" y="1"/>
                  <a:pt x="167" y="0"/>
                  <a:pt x="179" y="0"/>
                </a:cubicBezTo>
                <a:lnTo>
                  <a:pt x="5296" y="0"/>
                </a:lnTo>
                <a:cubicBezTo>
                  <a:pt x="5307" y="0"/>
                  <a:pt x="5319" y="1"/>
                  <a:pt x="5330" y="3"/>
                </a:cubicBezTo>
                <a:cubicBezTo>
                  <a:pt x="5342" y="5"/>
                  <a:pt x="5353" y="9"/>
                  <a:pt x="5364" y="13"/>
                </a:cubicBezTo>
                <a:cubicBezTo>
                  <a:pt x="5375" y="18"/>
                  <a:pt x="5385" y="23"/>
                  <a:pt x="5395" y="30"/>
                </a:cubicBezTo>
                <a:cubicBezTo>
                  <a:pt x="5405" y="36"/>
                  <a:pt x="5414" y="44"/>
                  <a:pt x="5422" y="52"/>
                </a:cubicBezTo>
                <a:cubicBezTo>
                  <a:pt x="5430" y="60"/>
                  <a:pt x="5438" y="69"/>
                  <a:pt x="5444" y="79"/>
                </a:cubicBezTo>
                <a:cubicBezTo>
                  <a:pt x="5451" y="89"/>
                  <a:pt x="5456" y="99"/>
                  <a:pt x="5461" y="110"/>
                </a:cubicBezTo>
                <a:cubicBezTo>
                  <a:pt x="5465" y="121"/>
                  <a:pt x="5469" y="132"/>
                  <a:pt x="5471" y="143"/>
                </a:cubicBezTo>
                <a:cubicBezTo>
                  <a:pt x="5473" y="155"/>
                  <a:pt x="5474" y="167"/>
                  <a:pt x="5474" y="178"/>
                </a:cubicBezTo>
                <a:lnTo>
                  <a:pt x="5474" y="2145"/>
                </a:lnTo>
                <a:cubicBezTo>
                  <a:pt x="5474" y="2157"/>
                  <a:pt x="5473" y="2169"/>
                  <a:pt x="5471" y="2180"/>
                </a:cubicBezTo>
                <a:cubicBezTo>
                  <a:pt x="5469" y="2192"/>
                  <a:pt x="5465" y="2203"/>
                  <a:pt x="5461" y="2214"/>
                </a:cubicBezTo>
                <a:cubicBezTo>
                  <a:pt x="5456" y="2224"/>
                  <a:pt x="5451" y="2235"/>
                  <a:pt x="5444" y="2244"/>
                </a:cubicBezTo>
                <a:cubicBezTo>
                  <a:pt x="5438" y="2254"/>
                  <a:pt x="5430" y="2263"/>
                  <a:pt x="5422" y="2272"/>
                </a:cubicBezTo>
                <a:cubicBezTo>
                  <a:pt x="5414" y="2280"/>
                  <a:pt x="5405" y="2287"/>
                  <a:pt x="5395" y="2294"/>
                </a:cubicBezTo>
                <a:cubicBezTo>
                  <a:pt x="5385" y="2300"/>
                  <a:pt x="5375" y="2306"/>
                  <a:pt x="5364" y="2310"/>
                </a:cubicBezTo>
                <a:cubicBezTo>
                  <a:pt x="5353" y="2315"/>
                  <a:pt x="5342" y="2318"/>
                  <a:pt x="5330" y="2320"/>
                </a:cubicBezTo>
                <a:cubicBezTo>
                  <a:pt x="5319" y="2323"/>
                  <a:pt x="5307" y="2324"/>
                  <a:pt x="5296" y="2324"/>
                </a:cubicBezTo>
                <a:lnTo>
                  <a:pt x="179" y="2324"/>
                </a:lnTo>
                <a:cubicBezTo>
                  <a:pt x="167" y="2324"/>
                  <a:pt x="155" y="2323"/>
                  <a:pt x="144" y="2320"/>
                </a:cubicBezTo>
                <a:cubicBezTo>
                  <a:pt x="132" y="2318"/>
                  <a:pt x="121" y="2315"/>
                  <a:pt x="110" y="2310"/>
                </a:cubicBezTo>
                <a:cubicBezTo>
                  <a:pt x="99" y="2306"/>
                  <a:pt x="89" y="2300"/>
                  <a:pt x="79" y="2294"/>
                </a:cubicBezTo>
                <a:cubicBezTo>
                  <a:pt x="70" y="2287"/>
                  <a:pt x="60" y="2280"/>
                  <a:pt x="52" y="2272"/>
                </a:cubicBezTo>
                <a:cubicBezTo>
                  <a:pt x="44" y="2263"/>
                  <a:pt x="36" y="2254"/>
                  <a:pt x="30" y="2244"/>
                </a:cubicBezTo>
                <a:cubicBezTo>
                  <a:pt x="23" y="2235"/>
                  <a:pt x="18" y="2224"/>
                  <a:pt x="13" y="2214"/>
                </a:cubicBezTo>
                <a:cubicBezTo>
                  <a:pt x="9" y="2203"/>
                  <a:pt x="6" y="2192"/>
                  <a:pt x="3" y="2180"/>
                </a:cubicBezTo>
                <a:cubicBezTo>
                  <a:pt x="1" y="2169"/>
                  <a:pt x="0" y="2157"/>
                  <a:pt x="0" y="2145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56" name="图片 955"/>
          <p:cNvPicPr/>
          <p:nvPr/>
        </p:nvPicPr>
        <p:blipFill>
          <a:blip r:embed="rId17"/>
          <a:stretch/>
        </p:blipFill>
        <p:spPr>
          <a:xfrm>
            <a:off x="7745040" y="3989160"/>
            <a:ext cx="1605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7" name="文本框 956"/>
          <p:cNvSpPr txBox="1"/>
          <p:nvPr/>
        </p:nvSpPr>
        <p:spPr>
          <a:xfrm>
            <a:off x="5670000" y="4387320"/>
            <a:ext cx="11286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程，提高财务工作效率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8" name="文本框 957"/>
          <p:cNvSpPr txBox="1"/>
          <p:nvPr/>
        </p:nvSpPr>
        <p:spPr>
          <a:xfrm>
            <a:off x="7966080" y="3969720"/>
            <a:ext cx="777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供应链与物流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9" name="文本框 958"/>
          <p:cNvSpPr txBox="1"/>
          <p:nvPr/>
        </p:nvSpPr>
        <p:spPr>
          <a:xfrm>
            <a:off x="7741080" y="4230360"/>
            <a:ext cx="2242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RPA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0" name="文本框 959"/>
          <p:cNvSpPr txBox="1"/>
          <p:nvPr/>
        </p:nvSpPr>
        <p:spPr>
          <a:xfrm>
            <a:off x="7956720" y="4226400"/>
            <a:ext cx="14666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技术优化调度流程，实现仓储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1" name="文本框 960"/>
          <p:cNvSpPr txBox="1"/>
          <p:nvPr/>
        </p:nvSpPr>
        <p:spPr>
          <a:xfrm>
            <a:off x="7741080" y="4387320"/>
            <a:ext cx="14666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管理和配送路线规划的自动化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2" name="文本框 961"/>
          <p:cNvSpPr txBox="1"/>
          <p:nvPr/>
        </p:nvSpPr>
        <p:spPr>
          <a:xfrm>
            <a:off x="9737640" y="4930200"/>
            <a:ext cx="3974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18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3" name="图片 962"/>
          <p:cNvPicPr/>
          <p:nvPr/>
        </p:nvPicPr>
        <p:blipFill>
          <a:blip r:embed="rId2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64" name="图片 963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65" name="图片 964"/>
          <p:cNvPicPr/>
          <p:nvPr/>
        </p:nvPicPr>
        <p:blipFill>
          <a:blip r:embed="rId4"/>
          <a:stretch/>
        </p:blipFill>
        <p:spPr>
          <a:xfrm>
            <a:off x="7479720" y="498636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66" name="图片 965"/>
          <p:cNvPicPr/>
          <p:nvPr/>
        </p:nvPicPr>
        <p:blipFill>
          <a:blip r:embed="rId5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7" name="任意多边形: 形状 966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8" name="文本框 967"/>
          <p:cNvSpPr txBox="1"/>
          <p:nvPr/>
        </p:nvSpPr>
        <p:spPr>
          <a:xfrm>
            <a:off x="514800" y="364680"/>
            <a:ext cx="202752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协同型智能代理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9" name="文本框 968"/>
          <p:cNvSpPr txBox="1"/>
          <p:nvPr/>
        </p:nvSpPr>
        <p:spPr>
          <a:xfrm>
            <a:off x="514800" y="1059480"/>
            <a:ext cx="65617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协同型智能代理专注于</a:t>
            </a:r>
            <a:r>
              <a:rPr lang="zh-CN" sz="126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团队协作</a:t>
            </a:r>
            <a:r>
              <a:rPr lang="zh-CN" sz="12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r>
              <a:rPr lang="zh-CN" sz="126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任务分配</a:t>
            </a:r>
            <a:r>
              <a:rPr lang="zh-CN" sz="12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，通过与多用户的实时互动，实现高效协同工作。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0" name="文本框 969"/>
          <p:cNvSpPr txBox="1"/>
          <p:nvPr/>
        </p:nvSpPr>
        <p:spPr>
          <a:xfrm>
            <a:off x="514800" y="1495080"/>
            <a:ext cx="7750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应用场景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1" name="图片 970"/>
          <p:cNvPicPr/>
          <p:nvPr/>
        </p:nvPicPr>
        <p:blipFill>
          <a:blip r:embed="rId6"/>
          <a:stretch/>
        </p:blipFill>
        <p:spPr>
          <a:xfrm>
            <a:off x="5275800" y="1890000"/>
            <a:ext cx="20088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2" name="文本框 971"/>
          <p:cNvSpPr txBox="1"/>
          <p:nvPr/>
        </p:nvSpPr>
        <p:spPr>
          <a:xfrm>
            <a:off x="5275800" y="1495080"/>
            <a:ext cx="7750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核心能力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3" name="图片 972"/>
          <p:cNvPicPr/>
          <p:nvPr/>
        </p:nvPicPr>
        <p:blipFill>
          <a:blip r:embed="rId7"/>
          <a:stretch/>
        </p:blipFill>
        <p:spPr>
          <a:xfrm>
            <a:off x="5275800" y="217944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4" name="文本框 973"/>
          <p:cNvSpPr txBox="1"/>
          <p:nvPr/>
        </p:nvSpPr>
        <p:spPr>
          <a:xfrm>
            <a:off x="5573520" y="1886760"/>
            <a:ext cx="2462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多用户实时互动，支持同步通信和信息共享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5" name="图片 974"/>
          <p:cNvPicPr/>
          <p:nvPr/>
        </p:nvPicPr>
        <p:blipFill>
          <a:blip r:embed="rId8"/>
          <a:stretch/>
        </p:blipFill>
        <p:spPr>
          <a:xfrm>
            <a:off x="5275800" y="2468880"/>
            <a:ext cx="12024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6" name="文本框 975"/>
          <p:cNvSpPr txBox="1"/>
          <p:nvPr/>
        </p:nvSpPr>
        <p:spPr>
          <a:xfrm>
            <a:off x="5517360" y="2176200"/>
            <a:ext cx="2073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会议调度与日程安排，优化时间管理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7" name="图片 976"/>
          <p:cNvPicPr/>
          <p:nvPr/>
        </p:nvPicPr>
        <p:blipFill>
          <a:blip r:embed="rId9"/>
          <a:stretch/>
        </p:blipFill>
        <p:spPr>
          <a:xfrm>
            <a:off x="5275800" y="275868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8" name="文本框 977"/>
          <p:cNvSpPr txBox="1"/>
          <p:nvPr/>
        </p:nvSpPr>
        <p:spPr>
          <a:xfrm>
            <a:off x="5492880" y="2465640"/>
            <a:ext cx="2462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文档协同编辑，确保内容一致性与版本控制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9" name="图片 978"/>
          <p:cNvPicPr/>
          <p:nvPr/>
        </p:nvPicPr>
        <p:blipFill>
          <a:blip r:embed="rId10"/>
          <a:stretch/>
        </p:blipFill>
        <p:spPr>
          <a:xfrm>
            <a:off x="5275800" y="304812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0" name="文本框 979"/>
          <p:cNvSpPr txBox="1"/>
          <p:nvPr/>
        </p:nvSpPr>
        <p:spPr>
          <a:xfrm>
            <a:off x="5533200" y="2755440"/>
            <a:ext cx="2332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任务进度跟踪，提供实时状态更新和提醒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1" name="文本框 980"/>
          <p:cNvSpPr txBox="1"/>
          <p:nvPr/>
        </p:nvSpPr>
        <p:spPr>
          <a:xfrm>
            <a:off x="5533200" y="3044880"/>
            <a:ext cx="2073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资源分配与协调，优化团队工作流程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2" name="任意多边形: 形状 981"/>
          <p:cNvSpPr/>
          <p:nvPr/>
        </p:nvSpPr>
        <p:spPr>
          <a:xfrm>
            <a:off x="530640" y="1873800"/>
            <a:ext cx="4488120" cy="804600"/>
          </a:xfrm>
          <a:custGeom>
            <a:avLst/>
            <a:gdLst/>
            <a:ahLst/>
            <a:cxnLst/>
            <a:rect l="0" t="0" r="r" b="b"/>
            <a:pathLst>
              <a:path w="12467" h="2235">
                <a:moveTo>
                  <a:pt x="0" y="1967"/>
                </a:moveTo>
                <a:lnTo>
                  <a:pt x="0" y="268"/>
                </a:lnTo>
                <a:cubicBezTo>
                  <a:pt x="0" y="250"/>
                  <a:pt x="1" y="233"/>
                  <a:pt x="4" y="216"/>
                </a:cubicBezTo>
                <a:cubicBezTo>
                  <a:pt x="7" y="198"/>
                  <a:pt x="11" y="182"/>
                  <a:pt x="17" y="165"/>
                </a:cubicBezTo>
                <a:cubicBezTo>
                  <a:pt x="23" y="149"/>
                  <a:pt x="29" y="134"/>
                  <a:pt x="38" y="119"/>
                </a:cubicBezTo>
                <a:cubicBezTo>
                  <a:pt x="46" y="104"/>
                  <a:pt x="55" y="91"/>
                  <a:pt x="65" y="78"/>
                </a:cubicBezTo>
                <a:cubicBezTo>
                  <a:pt x="76" y="66"/>
                  <a:pt x="87" y="55"/>
                  <a:pt x="99" y="45"/>
                </a:cubicBezTo>
                <a:cubicBezTo>
                  <a:pt x="111" y="35"/>
                  <a:pt x="124" y="27"/>
                  <a:pt x="138" y="20"/>
                </a:cubicBezTo>
                <a:cubicBezTo>
                  <a:pt x="151" y="13"/>
                  <a:pt x="165" y="8"/>
                  <a:pt x="180" y="5"/>
                </a:cubicBezTo>
                <a:cubicBezTo>
                  <a:pt x="194" y="2"/>
                  <a:pt x="209" y="0"/>
                  <a:pt x="223" y="0"/>
                </a:cubicBezTo>
                <a:lnTo>
                  <a:pt x="12199" y="0"/>
                </a:lnTo>
                <a:cubicBezTo>
                  <a:pt x="12216" y="0"/>
                  <a:pt x="12234" y="2"/>
                  <a:pt x="12251" y="5"/>
                </a:cubicBezTo>
                <a:cubicBezTo>
                  <a:pt x="12268" y="8"/>
                  <a:pt x="12285" y="13"/>
                  <a:pt x="12301" y="20"/>
                </a:cubicBezTo>
                <a:cubicBezTo>
                  <a:pt x="12318" y="27"/>
                  <a:pt x="12333" y="35"/>
                  <a:pt x="12348" y="45"/>
                </a:cubicBezTo>
                <a:cubicBezTo>
                  <a:pt x="12362" y="55"/>
                  <a:pt x="12376" y="66"/>
                  <a:pt x="12388" y="78"/>
                </a:cubicBezTo>
                <a:cubicBezTo>
                  <a:pt x="12401" y="91"/>
                  <a:pt x="12412" y="104"/>
                  <a:pt x="12422" y="119"/>
                </a:cubicBezTo>
                <a:cubicBezTo>
                  <a:pt x="12431" y="134"/>
                  <a:pt x="12440" y="149"/>
                  <a:pt x="12446" y="165"/>
                </a:cubicBezTo>
                <a:cubicBezTo>
                  <a:pt x="12453" y="182"/>
                  <a:pt x="12458" y="198"/>
                  <a:pt x="12462" y="216"/>
                </a:cubicBezTo>
                <a:cubicBezTo>
                  <a:pt x="12465" y="233"/>
                  <a:pt x="12467" y="250"/>
                  <a:pt x="12467" y="268"/>
                </a:cubicBezTo>
                <a:lnTo>
                  <a:pt x="12467" y="1967"/>
                </a:lnTo>
                <a:cubicBezTo>
                  <a:pt x="12467" y="1984"/>
                  <a:pt x="12465" y="2002"/>
                  <a:pt x="12462" y="2019"/>
                </a:cubicBezTo>
                <a:cubicBezTo>
                  <a:pt x="12458" y="2036"/>
                  <a:pt x="12453" y="2053"/>
                  <a:pt x="12446" y="2069"/>
                </a:cubicBezTo>
                <a:cubicBezTo>
                  <a:pt x="12440" y="2086"/>
                  <a:pt x="12431" y="2101"/>
                  <a:pt x="12422" y="2116"/>
                </a:cubicBezTo>
                <a:cubicBezTo>
                  <a:pt x="12412" y="2130"/>
                  <a:pt x="12401" y="2144"/>
                  <a:pt x="12388" y="2156"/>
                </a:cubicBezTo>
                <a:cubicBezTo>
                  <a:pt x="12376" y="2169"/>
                  <a:pt x="12362" y="2180"/>
                  <a:pt x="12348" y="2190"/>
                </a:cubicBezTo>
                <a:cubicBezTo>
                  <a:pt x="12333" y="2199"/>
                  <a:pt x="12318" y="2208"/>
                  <a:pt x="12301" y="2214"/>
                </a:cubicBezTo>
                <a:cubicBezTo>
                  <a:pt x="12285" y="2221"/>
                  <a:pt x="12268" y="2226"/>
                  <a:pt x="12251" y="2230"/>
                </a:cubicBezTo>
                <a:cubicBezTo>
                  <a:pt x="12234" y="2233"/>
                  <a:pt x="12216" y="2235"/>
                  <a:pt x="12199" y="2235"/>
                </a:cubicBezTo>
                <a:lnTo>
                  <a:pt x="223" y="2235"/>
                </a:lnTo>
                <a:cubicBezTo>
                  <a:pt x="209" y="2235"/>
                  <a:pt x="194" y="2233"/>
                  <a:pt x="180" y="2230"/>
                </a:cubicBezTo>
                <a:cubicBezTo>
                  <a:pt x="165" y="2226"/>
                  <a:pt x="151" y="2221"/>
                  <a:pt x="138" y="2214"/>
                </a:cubicBezTo>
                <a:cubicBezTo>
                  <a:pt x="124" y="2208"/>
                  <a:pt x="111" y="2199"/>
                  <a:pt x="99" y="2190"/>
                </a:cubicBezTo>
                <a:cubicBezTo>
                  <a:pt x="87" y="2180"/>
                  <a:pt x="76" y="2169"/>
                  <a:pt x="65" y="2156"/>
                </a:cubicBezTo>
                <a:cubicBezTo>
                  <a:pt x="55" y="2144"/>
                  <a:pt x="46" y="2130"/>
                  <a:pt x="38" y="2116"/>
                </a:cubicBezTo>
                <a:cubicBezTo>
                  <a:pt x="29" y="2101"/>
                  <a:pt x="23" y="2086"/>
                  <a:pt x="17" y="2069"/>
                </a:cubicBezTo>
                <a:cubicBezTo>
                  <a:pt x="11" y="2053"/>
                  <a:pt x="7" y="2036"/>
                  <a:pt x="4" y="2019"/>
                </a:cubicBezTo>
                <a:cubicBezTo>
                  <a:pt x="1" y="2002"/>
                  <a:pt x="0" y="1984"/>
                  <a:pt x="0" y="196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3" name="任意多边形: 形状 982"/>
          <p:cNvSpPr/>
          <p:nvPr/>
        </p:nvSpPr>
        <p:spPr>
          <a:xfrm>
            <a:off x="514440" y="1873800"/>
            <a:ext cx="96840" cy="804600"/>
          </a:xfrm>
          <a:custGeom>
            <a:avLst/>
            <a:gdLst/>
            <a:ahLst/>
            <a:cxnLst/>
            <a:rect l="0" t="0" r="r" b="b"/>
            <a:pathLst>
              <a:path w="269" h="2235">
                <a:moveTo>
                  <a:pt x="201" y="20"/>
                </a:moveTo>
                <a:cubicBezTo>
                  <a:pt x="179" y="34"/>
                  <a:pt x="160" y="53"/>
                  <a:pt x="143" y="78"/>
                </a:cubicBezTo>
                <a:cubicBezTo>
                  <a:pt x="126" y="103"/>
                  <a:pt x="113" y="132"/>
                  <a:pt x="104" y="165"/>
                </a:cubicBezTo>
                <a:cubicBezTo>
                  <a:pt x="95" y="198"/>
                  <a:pt x="91" y="232"/>
                  <a:pt x="91" y="268"/>
                </a:cubicBezTo>
                <a:lnTo>
                  <a:pt x="91" y="1967"/>
                </a:lnTo>
                <a:cubicBezTo>
                  <a:pt x="91" y="2002"/>
                  <a:pt x="95" y="2037"/>
                  <a:pt x="104" y="2069"/>
                </a:cubicBezTo>
                <a:cubicBezTo>
                  <a:pt x="113" y="2102"/>
                  <a:pt x="126" y="2131"/>
                  <a:pt x="143" y="2156"/>
                </a:cubicBezTo>
                <a:cubicBezTo>
                  <a:pt x="160" y="2181"/>
                  <a:pt x="179" y="2201"/>
                  <a:pt x="201" y="2214"/>
                </a:cubicBezTo>
                <a:cubicBezTo>
                  <a:pt x="223" y="2228"/>
                  <a:pt x="246" y="2235"/>
                  <a:pt x="269" y="2235"/>
                </a:cubicBezTo>
                <a:cubicBezTo>
                  <a:pt x="234" y="2235"/>
                  <a:pt x="200" y="2228"/>
                  <a:pt x="167" y="2214"/>
                </a:cubicBezTo>
                <a:cubicBezTo>
                  <a:pt x="134" y="2201"/>
                  <a:pt x="105" y="2181"/>
                  <a:pt x="80" y="2156"/>
                </a:cubicBezTo>
                <a:cubicBezTo>
                  <a:pt x="55" y="2131"/>
                  <a:pt x="34" y="2102"/>
                  <a:pt x="21" y="2069"/>
                </a:cubicBezTo>
                <a:cubicBezTo>
                  <a:pt x="7" y="2037"/>
                  <a:pt x="0" y="2002"/>
                  <a:pt x="0" y="1967"/>
                </a:cubicBez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ubicBezTo>
                  <a:pt x="34" y="132"/>
                  <a:pt x="55" y="103"/>
                  <a:pt x="80" y="78"/>
                </a:cubicBezTo>
                <a:cubicBezTo>
                  <a:pt x="105" y="53"/>
                  <a:pt x="134" y="34"/>
                  <a:pt x="167" y="20"/>
                </a:cubicBezTo>
                <a:cubicBezTo>
                  <a:pt x="200" y="7"/>
                  <a:pt x="234" y="0"/>
                  <a:pt x="269" y="0"/>
                </a:cubicBezTo>
                <a:cubicBezTo>
                  <a:pt x="246" y="0"/>
                  <a:pt x="223" y="7"/>
                  <a:pt x="201" y="20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4" name="图片 983"/>
          <p:cNvPicPr/>
          <p:nvPr/>
        </p:nvPicPr>
        <p:blipFill>
          <a:blip r:embed="rId11"/>
          <a:stretch/>
        </p:blipFill>
        <p:spPr>
          <a:xfrm>
            <a:off x="707760" y="2050920"/>
            <a:ext cx="14436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5" name="文本框 984"/>
          <p:cNvSpPr txBox="1"/>
          <p:nvPr/>
        </p:nvSpPr>
        <p:spPr>
          <a:xfrm>
            <a:off x="5275800" y="3425400"/>
            <a:ext cx="212976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与多智能代理系统的关系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6" name="文本框 985"/>
          <p:cNvSpPr txBox="1"/>
          <p:nvPr/>
        </p:nvSpPr>
        <p:spPr>
          <a:xfrm>
            <a:off x="948960" y="205632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智能办公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7" name="任意多边形: 形状 986"/>
          <p:cNvSpPr/>
          <p:nvPr/>
        </p:nvSpPr>
        <p:spPr>
          <a:xfrm>
            <a:off x="530640" y="2806560"/>
            <a:ext cx="4488120" cy="804600"/>
          </a:xfrm>
          <a:custGeom>
            <a:avLst/>
            <a:gdLst/>
            <a:ahLst/>
            <a:cxnLst/>
            <a:rect l="0" t="0" r="r" b="b"/>
            <a:pathLst>
              <a:path w="12467" h="2235">
                <a:moveTo>
                  <a:pt x="0" y="1967"/>
                </a:moveTo>
                <a:lnTo>
                  <a:pt x="0" y="269"/>
                </a:lnTo>
                <a:cubicBezTo>
                  <a:pt x="0" y="252"/>
                  <a:pt x="1" y="234"/>
                  <a:pt x="4" y="217"/>
                </a:cubicBezTo>
                <a:cubicBezTo>
                  <a:pt x="7" y="200"/>
                  <a:pt x="11" y="183"/>
                  <a:pt x="17" y="167"/>
                </a:cubicBezTo>
                <a:cubicBezTo>
                  <a:pt x="23" y="151"/>
                  <a:pt x="29" y="135"/>
                  <a:pt x="38" y="120"/>
                </a:cubicBezTo>
                <a:cubicBezTo>
                  <a:pt x="46" y="106"/>
                  <a:pt x="55" y="92"/>
                  <a:pt x="65" y="80"/>
                </a:cubicBezTo>
                <a:cubicBezTo>
                  <a:pt x="76" y="67"/>
                  <a:pt x="87" y="56"/>
                  <a:pt x="99" y="46"/>
                </a:cubicBezTo>
                <a:cubicBezTo>
                  <a:pt x="111" y="37"/>
                  <a:pt x="124" y="28"/>
                  <a:pt x="138" y="21"/>
                </a:cubicBezTo>
                <a:cubicBezTo>
                  <a:pt x="151" y="14"/>
                  <a:pt x="165" y="9"/>
                  <a:pt x="180" y="5"/>
                </a:cubicBezTo>
                <a:cubicBezTo>
                  <a:pt x="194" y="2"/>
                  <a:pt x="209" y="0"/>
                  <a:pt x="223" y="0"/>
                </a:cubicBezTo>
                <a:lnTo>
                  <a:pt x="12199" y="0"/>
                </a:lnTo>
                <a:cubicBezTo>
                  <a:pt x="12216" y="0"/>
                  <a:pt x="12234" y="2"/>
                  <a:pt x="12251" y="5"/>
                </a:cubicBezTo>
                <a:cubicBezTo>
                  <a:pt x="12268" y="9"/>
                  <a:pt x="12285" y="14"/>
                  <a:pt x="12301" y="21"/>
                </a:cubicBezTo>
                <a:cubicBezTo>
                  <a:pt x="12318" y="28"/>
                  <a:pt x="12333" y="37"/>
                  <a:pt x="12348" y="46"/>
                </a:cubicBezTo>
                <a:cubicBezTo>
                  <a:pt x="12362" y="56"/>
                  <a:pt x="12376" y="67"/>
                  <a:pt x="12388" y="80"/>
                </a:cubicBezTo>
                <a:cubicBezTo>
                  <a:pt x="12401" y="92"/>
                  <a:pt x="12412" y="106"/>
                  <a:pt x="12422" y="120"/>
                </a:cubicBezTo>
                <a:cubicBezTo>
                  <a:pt x="12431" y="135"/>
                  <a:pt x="12440" y="151"/>
                  <a:pt x="12446" y="167"/>
                </a:cubicBezTo>
                <a:cubicBezTo>
                  <a:pt x="12453" y="183"/>
                  <a:pt x="12458" y="200"/>
                  <a:pt x="12462" y="217"/>
                </a:cubicBezTo>
                <a:cubicBezTo>
                  <a:pt x="12465" y="234"/>
                  <a:pt x="12467" y="252"/>
                  <a:pt x="12467" y="269"/>
                </a:cubicBezTo>
                <a:lnTo>
                  <a:pt x="12467" y="1967"/>
                </a:lnTo>
                <a:cubicBezTo>
                  <a:pt x="12467" y="1985"/>
                  <a:pt x="12465" y="2002"/>
                  <a:pt x="12462" y="2020"/>
                </a:cubicBezTo>
                <a:cubicBezTo>
                  <a:pt x="12458" y="2037"/>
                  <a:pt x="12453" y="2054"/>
                  <a:pt x="12446" y="2070"/>
                </a:cubicBezTo>
                <a:cubicBezTo>
                  <a:pt x="12440" y="2086"/>
                  <a:pt x="12431" y="2102"/>
                  <a:pt x="12422" y="2116"/>
                </a:cubicBezTo>
                <a:cubicBezTo>
                  <a:pt x="12412" y="2131"/>
                  <a:pt x="12401" y="2144"/>
                  <a:pt x="12388" y="2157"/>
                </a:cubicBezTo>
                <a:cubicBezTo>
                  <a:pt x="12376" y="2169"/>
                  <a:pt x="12362" y="2180"/>
                  <a:pt x="12348" y="2190"/>
                </a:cubicBezTo>
                <a:cubicBezTo>
                  <a:pt x="12333" y="2200"/>
                  <a:pt x="12318" y="2208"/>
                  <a:pt x="12301" y="2215"/>
                </a:cubicBezTo>
                <a:cubicBezTo>
                  <a:pt x="12285" y="2222"/>
                  <a:pt x="12268" y="2227"/>
                  <a:pt x="12251" y="2230"/>
                </a:cubicBezTo>
                <a:cubicBezTo>
                  <a:pt x="12234" y="2234"/>
                  <a:pt x="12216" y="2235"/>
                  <a:pt x="12199" y="2235"/>
                </a:cubicBezTo>
                <a:lnTo>
                  <a:pt x="223" y="2235"/>
                </a:lnTo>
                <a:cubicBezTo>
                  <a:pt x="209" y="2235"/>
                  <a:pt x="194" y="2234"/>
                  <a:pt x="180" y="2230"/>
                </a:cubicBezTo>
                <a:cubicBezTo>
                  <a:pt x="165" y="2227"/>
                  <a:pt x="151" y="2222"/>
                  <a:pt x="138" y="2215"/>
                </a:cubicBezTo>
                <a:cubicBezTo>
                  <a:pt x="124" y="2208"/>
                  <a:pt x="111" y="2200"/>
                  <a:pt x="99" y="2190"/>
                </a:cubicBezTo>
                <a:cubicBezTo>
                  <a:pt x="87" y="2180"/>
                  <a:pt x="76" y="2169"/>
                  <a:pt x="65" y="2157"/>
                </a:cubicBezTo>
                <a:cubicBezTo>
                  <a:pt x="55" y="2144"/>
                  <a:pt x="46" y="2131"/>
                  <a:pt x="38" y="2116"/>
                </a:cubicBezTo>
                <a:cubicBezTo>
                  <a:pt x="29" y="2102"/>
                  <a:pt x="23" y="2086"/>
                  <a:pt x="17" y="2070"/>
                </a:cubicBezTo>
                <a:cubicBezTo>
                  <a:pt x="11" y="2054"/>
                  <a:pt x="7" y="2037"/>
                  <a:pt x="4" y="2020"/>
                </a:cubicBezTo>
                <a:cubicBezTo>
                  <a:pt x="1" y="2002"/>
                  <a:pt x="0" y="1985"/>
                  <a:pt x="0" y="196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8" name="任意多边形: 形状 987"/>
          <p:cNvSpPr/>
          <p:nvPr/>
        </p:nvSpPr>
        <p:spPr>
          <a:xfrm>
            <a:off x="514440" y="2806560"/>
            <a:ext cx="96840" cy="804600"/>
          </a:xfrm>
          <a:custGeom>
            <a:avLst/>
            <a:gdLst/>
            <a:ahLst/>
            <a:cxnLst/>
            <a:rect l="0" t="0" r="r" b="b"/>
            <a:pathLst>
              <a:path w="269" h="2235">
                <a:moveTo>
                  <a:pt x="201" y="21"/>
                </a:moveTo>
                <a:cubicBezTo>
                  <a:pt x="179" y="35"/>
                  <a:pt x="160" y="55"/>
                  <a:pt x="143" y="80"/>
                </a:cubicBezTo>
                <a:cubicBezTo>
                  <a:pt x="126" y="105"/>
                  <a:pt x="113" y="134"/>
                  <a:pt x="104" y="167"/>
                </a:cubicBezTo>
                <a:cubicBezTo>
                  <a:pt x="95" y="200"/>
                  <a:pt x="91" y="234"/>
                  <a:pt x="91" y="269"/>
                </a:cubicBezTo>
                <a:lnTo>
                  <a:pt x="91" y="1967"/>
                </a:lnTo>
                <a:cubicBezTo>
                  <a:pt x="91" y="2003"/>
                  <a:pt x="95" y="2037"/>
                  <a:pt x="104" y="2070"/>
                </a:cubicBezTo>
                <a:cubicBezTo>
                  <a:pt x="113" y="2103"/>
                  <a:pt x="126" y="2132"/>
                  <a:pt x="143" y="2157"/>
                </a:cubicBezTo>
                <a:cubicBezTo>
                  <a:pt x="160" y="2182"/>
                  <a:pt x="179" y="2201"/>
                  <a:pt x="201" y="2215"/>
                </a:cubicBezTo>
                <a:cubicBezTo>
                  <a:pt x="223" y="2229"/>
                  <a:pt x="246" y="2235"/>
                  <a:pt x="269" y="2235"/>
                </a:cubicBezTo>
                <a:cubicBezTo>
                  <a:pt x="234" y="2235"/>
                  <a:pt x="200" y="2229"/>
                  <a:pt x="167" y="2215"/>
                </a:cubicBezTo>
                <a:cubicBezTo>
                  <a:pt x="134" y="2201"/>
                  <a:pt x="105" y="2182"/>
                  <a:pt x="80" y="2157"/>
                </a:cubicBezTo>
                <a:cubicBezTo>
                  <a:pt x="55" y="2132"/>
                  <a:pt x="34" y="2103"/>
                  <a:pt x="21" y="2070"/>
                </a:cubicBezTo>
                <a:cubicBezTo>
                  <a:pt x="7" y="2037"/>
                  <a:pt x="0" y="2003"/>
                  <a:pt x="0" y="1967"/>
                </a:cubicBezTo>
                <a:lnTo>
                  <a:pt x="0" y="269"/>
                </a:lnTo>
                <a:cubicBezTo>
                  <a:pt x="0" y="234"/>
                  <a:pt x="7" y="200"/>
                  <a:pt x="21" y="167"/>
                </a:cubicBezTo>
                <a:cubicBezTo>
                  <a:pt x="34" y="134"/>
                  <a:pt x="55" y="105"/>
                  <a:pt x="80" y="80"/>
                </a:cubicBezTo>
                <a:cubicBezTo>
                  <a:pt x="105" y="55"/>
                  <a:pt x="134" y="35"/>
                  <a:pt x="167" y="21"/>
                </a:cubicBezTo>
                <a:cubicBezTo>
                  <a:pt x="200" y="7"/>
                  <a:pt x="234" y="0"/>
                  <a:pt x="269" y="0"/>
                </a:cubicBezTo>
                <a:cubicBezTo>
                  <a:pt x="246" y="0"/>
                  <a:pt x="223" y="7"/>
                  <a:pt x="201" y="21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9" name="图片 988"/>
          <p:cNvPicPr/>
          <p:nvPr/>
        </p:nvPicPr>
        <p:blipFill>
          <a:blip r:embed="rId12"/>
          <a:stretch/>
        </p:blipFill>
        <p:spPr>
          <a:xfrm>
            <a:off x="707760" y="298368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0" name="文本框 989"/>
          <p:cNvSpPr txBox="1"/>
          <p:nvPr/>
        </p:nvSpPr>
        <p:spPr>
          <a:xfrm>
            <a:off x="707760" y="2337120"/>
            <a:ext cx="4016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自动安排会议、管理日程、分配工作空间，提升办公效率和团队协作。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1" name="文本框 990"/>
          <p:cNvSpPr txBox="1"/>
          <p:nvPr/>
        </p:nvSpPr>
        <p:spPr>
          <a:xfrm>
            <a:off x="997200" y="298908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项目管理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2" name="任意多边形: 形状 991"/>
          <p:cNvSpPr/>
          <p:nvPr/>
        </p:nvSpPr>
        <p:spPr>
          <a:xfrm>
            <a:off x="530640" y="3739680"/>
            <a:ext cx="4488120" cy="804600"/>
          </a:xfrm>
          <a:custGeom>
            <a:avLst/>
            <a:gdLst/>
            <a:ahLst/>
            <a:cxnLst/>
            <a:rect l="0" t="0" r="r" b="b"/>
            <a:pathLst>
              <a:path w="12467" h="2235">
                <a:moveTo>
                  <a:pt x="0" y="1967"/>
                </a:moveTo>
                <a:lnTo>
                  <a:pt x="0" y="268"/>
                </a:lnTo>
                <a:cubicBezTo>
                  <a:pt x="0" y="250"/>
                  <a:pt x="1" y="233"/>
                  <a:pt x="4" y="216"/>
                </a:cubicBezTo>
                <a:cubicBezTo>
                  <a:pt x="7" y="198"/>
                  <a:pt x="11" y="182"/>
                  <a:pt x="17" y="165"/>
                </a:cubicBezTo>
                <a:cubicBezTo>
                  <a:pt x="23" y="149"/>
                  <a:pt x="29" y="134"/>
                  <a:pt x="38" y="119"/>
                </a:cubicBezTo>
                <a:cubicBezTo>
                  <a:pt x="46" y="104"/>
                  <a:pt x="55" y="91"/>
                  <a:pt x="65" y="78"/>
                </a:cubicBezTo>
                <a:cubicBezTo>
                  <a:pt x="76" y="66"/>
                  <a:pt x="87" y="55"/>
                  <a:pt x="99" y="45"/>
                </a:cubicBezTo>
                <a:cubicBezTo>
                  <a:pt x="111" y="35"/>
                  <a:pt x="124" y="27"/>
                  <a:pt x="138" y="20"/>
                </a:cubicBezTo>
                <a:cubicBezTo>
                  <a:pt x="151" y="13"/>
                  <a:pt x="165" y="8"/>
                  <a:pt x="180" y="5"/>
                </a:cubicBezTo>
                <a:cubicBezTo>
                  <a:pt x="194" y="1"/>
                  <a:pt x="209" y="0"/>
                  <a:pt x="223" y="0"/>
                </a:cubicBezTo>
                <a:lnTo>
                  <a:pt x="12199" y="0"/>
                </a:lnTo>
                <a:cubicBezTo>
                  <a:pt x="12216" y="0"/>
                  <a:pt x="12234" y="1"/>
                  <a:pt x="12251" y="5"/>
                </a:cubicBezTo>
                <a:cubicBezTo>
                  <a:pt x="12268" y="8"/>
                  <a:pt x="12285" y="13"/>
                  <a:pt x="12301" y="20"/>
                </a:cubicBezTo>
                <a:cubicBezTo>
                  <a:pt x="12318" y="27"/>
                  <a:pt x="12333" y="35"/>
                  <a:pt x="12348" y="45"/>
                </a:cubicBezTo>
                <a:cubicBezTo>
                  <a:pt x="12362" y="55"/>
                  <a:pt x="12376" y="66"/>
                  <a:pt x="12388" y="78"/>
                </a:cubicBezTo>
                <a:cubicBezTo>
                  <a:pt x="12401" y="91"/>
                  <a:pt x="12412" y="104"/>
                  <a:pt x="12422" y="119"/>
                </a:cubicBezTo>
                <a:cubicBezTo>
                  <a:pt x="12431" y="134"/>
                  <a:pt x="12440" y="149"/>
                  <a:pt x="12446" y="165"/>
                </a:cubicBezTo>
                <a:cubicBezTo>
                  <a:pt x="12453" y="182"/>
                  <a:pt x="12458" y="198"/>
                  <a:pt x="12462" y="216"/>
                </a:cubicBezTo>
                <a:cubicBezTo>
                  <a:pt x="12465" y="233"/>
                  <a:pt x="12467" y="250"/>
                  <a:pt x="12467" y="268"/>
                </a:cubicBezTo>
                <a:lnTo>
                  <a:pt x="12467" y="1967"/>
                </a:lnTo>
                <a:cubicBezTo>
                  <a:pt x="12467" y="1984"/>
                  <a:pt x="12465" y="2002"/>
                  <a:pt x="12462" y="2019"/>
                </a:cubicBezTo>
                <a:cubicBezTo>
                  <a:pt x="12458" y="2036"/>
                  <a:pt x="12453" y="2053"/>
                  <a:pt x="12446" y="2069"/>
                </a:cubicBezTo>
                <a:cubicBezTo>
                  <a:pt x="12440" y="2086"/>
                  <a:pt x="12431" y="2101"/>
                  <a:pt x="12422" y="2116"/>
                </a:cubicBezTo>
                <a:cubicBezTo>
                  <a:pt x="12412" y="2130"/>
                  <a:pt x="12401" y="2144"/>
                  <a:pt x="12388" y="2156"/>
                </a:cubicBezTo>
                <a:cubicBezTo>
                  <a:pt x="12376" y="2169"/>
                  <a:pt x="12362" y="2180"/>
                  <a:pt x="12348" y="2190"/>
                </a:cubicBezTo>
                <a:cubicBezTo>
                  <a:pt x="12333" y="2199"/>
                  <a:pt x="12318" y="2208"/>
                  <a:pt x="12301" y="2214"/>
                </a:cubicBezTo>
                <a:cubicBezTo>
                  <a:pt x="12285" y="2221"/>
                  <a:pt x="12268" y="2226"/>
                  <a:pt x="12251" y="2230"/>
                </a:cubicBezTo>
                <a:cubicBezTo>
                  <a:pt x="12234" y="2233"/>
                  <a:pt x="12216" y="2235"/>
                  <a:pt x="12199" y="2235"/>
                </a:cubicBezTo>
                <a:lnTo>
                  <a:pt x="223" y="2235"/>
                </a:lnTo>
                <a:cubicBezTo>
                  <a:pt x="209" y="2235"/>
                  <a:pt x="194" y="2233"/>
                  <a:pt x="180" y="2230"/>
                </a:cubicBezTo>
                <a:cubicBezTo>
                  <a:pt x="165" y="2226"/>
                  <a:pt x="151" y="2221"/>
                  <a:pt x="138" y="2214"/>
                </a:cubicBezTo>
                <a:cubicBezTo>
                  <a:pt x="124" y="2208"/>
                  <a:pt x="111" y="2199"/>
                  <a:pt x="99" y="2190"/>
                </a:cubicBezTo>
                <a:cubicBezTo>
                  <a:pt x="87" y="2180"/>
                  <a:pt x="76" y="2169"/>
                  <a:pt x="65" y="2156"/>
                </a:cubicBezTo>
                <a:cubicBezTo>
                  <a:pt x="55" y="2144"/>
                  <a:pt x="46" y="2130"/>
                  <a:pt x="38" y="2116"/>
                </a:cubicBezTo>
                <a:cubicBezTo>
                  <a:pt x="29" y="2101"/>
                  <a:pt x="23" y="2086"/>
                  <a:pt x="17" y="2069"/>
                </a:cubicBezTo>
                <a:cubicBezTo>
                  <a:pt x="11" y="2053"/>
                  <a:pt x="7" y="2036"/>
                  <a:pt x="4" y="2019"/>
                </a:cubicBezTo>
                <a:cubicBezTo>
                  <a:pt x="1" y="2002"/>
                  <a:pt x="0" y="1984"/>
                  <a:pt x="0" y="196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3" name="任意多边形: 形状 992"/>
          <p:cNvSpPr/>
          <p:nvPr/>
        </p:nvSpPr>
        <p:spPr>
          <a:xfrm>
            <a:off x="514440" y="3739680"/>
            <a:ext cx="96840" cy="804600"/>
          </a:xfrm>
          <a:custGeom>
            <a:avLst/>
            <a:gdLst/>
            <a:ahLst/>
            <a:cxnLst/>
            <a:rect l="0" t="0" r="r" b="b"/>
            <a:pathLst>
              <a:path w="269" h="2235">
                <a:moveTo>
                  <a:pt x="201" y="20"/>
                </a:moveTo>
                <a:cubicBezTo>
                  <a:pt x="179" y="34"/>
                  <a:pt x="160" y="53"/>
                  <a:pt x="143" y="78"/>
                </a:cubicBezTo>
                <a:cubicBezTo>
                  <a:pt x="126" y="103"/>
                  <a:pt x="113" y="132"/>
                  <a:pt x="104" y="165"/>
                </a:cubicBezTo>
                <a:cubicBezTo>
                  <a:pt x="95" y="198"/>
                  <a:pt x="91" y="232"/>
                  <a:pt x="91" y="268"/>
                </a:cubicBezTo>
                <a:lnTo>
                  <a:pt x="91" y="1967"/>
                </a:lnTo>
                <a:cubicBezTo>
                  <a:pt x="91" y="2002"/>
                  <a:pt x="95" y="2036"/>
                  <a:pt x="104" y="2069"/>
                </a:cubicBezTo>
                <a:cubicBezTo>
                  <a:pt x="113" y="2102"/>
                  <a:pt x="126" y="2131"/>
                  <a:pt x="143" y="2156"/>
                </a:cubicBezTo>
                <a:cubicBezTo>
                  <a:pt x="160" y="2181"/>
                  <a:pt x="179" y="2201"/>
                  <a:pt x="201" y="2214"/>
                </a:cubicBezTo>
                <a:cubicBezTo>
                  <a:pt x="223" y="2228"/>
                  <a:pt x="246" y="2235"/>
                  <a:pt x="269" y="2235"/>
                </a:cubicBezTo>
                <a:cubicBezTo>
                  <a:pt x="234" y="2235"/>
                  <a:pt x="200" y="2228"/>
                  <a:pt x="167" y="2214"/>
                </a:cubicBezTo>
                <a:cubicBezTo>
                  <a:pt x="134" y="2201"/>
                  <a:pt x="105" y="2181"/>
                  <a:pt x="80" y="2156"/>
                </a:cubicBezTo>
                <a:cubicBezTo>
                  <a:pt x="55" y="2131"/>
                  <a:pt x="34" y="2102"/>
                  <a:pt x="21" y="2069"/>
                </a:cubicBezTo>
                <a:cubicBezTo>
                  <a:pt x="7" y="2036"/>
                  <a:pt x="0" y="2002"/>
                  <a:pt x="0" y="1967"/>
                </a:cubicBez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ubicBezTo>
                  <a:pt x="34" y="132"/>
                  <a:pt x="55" y="103"/>
                  <a:pt x="80" y="78"/>
                </a:cubicBezTo>
                <a:cubicBezTo>
                  <a:pt x="105" y="53"/>
                  <a:pt x="134" y="34"/>
                  <a:pt x="167" y="20"/>
                </a:cubicBezTo>
                <a:cubicBezTo>
                  <a:pt x="200" y="7"/>
                  <a:pt x="234" y="0"/>
                  <a:pt x="269" y="0"/>
                </a:cubicBezTo>
                <a:cubicBezTo>
                  <a:pt x="246" y="0"/>
                  <a:pt x="223" y="7"/>
                  <a:pt x="201" y="20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94" name="图片 993"/>
          <p:cNvPicPr/>
          <p:nvPr/>
        </p:nvPicPr>
        <p:blipFill>
          <a:blip r:embed="rId13"/>
          <a:stretch/>
        </p:blipFill>
        <p:spPr>
          <a:xfrm>
            <a:off x="707760" y="391680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5" name="文本框 994"/>
          <p:cNvSpPr txBox="1"/>
          <p:nvPr/>
        </p:nvSpPr>
        <p:spPr>
          <a:xfrm>
            <a:off x="707760" y="3269880"/>
            <a:ext cx="37573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跟踪任务进度、分配资源、提醒截止日期，确保项目按计划进行。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6" name="文本框 995"/>
          <p:cNvSpPr txBox="1"/>
          <p:nvPr/>
        </p:nvSpPr>
        <p:spPr>
          <a:xfrm>
            <a:off x="997200" y="392220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协同设计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7" name="任意多边形: 形状 996"/>
          <p:cNvSpPr/>
          <p:nvPr/>
        </p:nvSpPr>
        <p:spPr>
          <a:xfrm>
            <a:off x="5291640" y="3771720"/>
            <a:ext cx="4488120" cy="1029960"/>
          </a:xfrm>
          <a:custGeom>
            <a:avLst/>
            <a:gdLst/>
            <a:ahLst/>
            <a:cxnLst/>
            <a:rect l="0" t="0" r="r" b="b"/>
            <a:pathLst>
              <a:path w="12467" h="2861">
                <a:moveTo>
                  <a:pt x="0" y="2593"/>
                </a:moveTo>
                <a:lnTo>
                  <a:pt x="0" y="268"/>
                </a:lnTo>
                <a:cubicBezTo>
                  <a:pt x="0" y="251"/>
                  <a:pt x="2" y="233"/>
                  <a:pt x="5" y="216"/>
                </a:cubicBezTo>
                <a:cubicBezTo>
                  <a:pt x="8" y="199"/>
                  <a:pt x="12" y="182"/>
                  <a:pt x="17" y="166"/>
                </a:cubicBezTo>
                <a:cubicBezTo>
                  <a:pt x="23" y="149"/>
                  <a:pt x="30" y="134"/>
                  <a:pt x="38" y="119"/>
                </a:cubicBezTo>
                <a:cubicBezTo>
                  <a:pt x="46" y="105"/>
                  <a:pt x="56" y="91"/>
                  <a:pt x="66" y="79"/>
                </a:cubicBezTo>
                <a:cubicBezTo>
                  <a:pt x="76" y="66"/>
                  <a:pt x="88" y="55"/>
                  <a:pt x="100" y="45"/>
                </a:cubicBezTo>
                <a:cubicBezTo>
                  <a:pt x="112" y="36"/>
                  <a:pt x="125" y="27"/>
                  <a:pt x="138" y="21"/>
                </a:cubicBezTo>
                <a:cubicBezTo>
                  <a:pt x="152" y="14"/>
                  <a:pt x="166" y="9"/>
                  <a:pt x="180" y="5"/>
                </a:cubicBezTo>
                <a:cubicBezTo>
                  <a:pt x="195" y="2"/>
                  <a:pt x="209" y="0"/>
                  <a:pt x="224" y="0"/>
                </a:cubicBezTo>
                <a:lnTo>
                  <a:pt x="12199" y="0"/>
                </a:lnTo>
                <a:cubicBezTo>
                  <a:pt x="12217" y="0"/>
                  <a:pt x="12234" y="2"/>
                  <a:pt x="12252" y="5"/>
                </a:cubicBezTo>
                <a:cubicBezTo>
                  <a:pt x="12269" y="9"/>
                  <a:pt x="12286" y="14"/>
                  <a:pt x="12302" y="21"/>
                </a:cubicBezTo>
                <a:cubicBezTo>
                  <a:pt x="12318" y="27"/>
                  <a:pt x="12334" y="36"/>
                  <a:pt x="12348" y="45"/>
                </a:cubicBezTo>
                <a:cubicBezTo>
                  <a:pt x="12363" y="55"/>
                  <a:pt x="12376" y="66"/>
                  <a:pt x="12389" y="79"/>
                </a:cubicBezTo>
                <a:cubicBezTo>
                  <a:pt x="12401" y="91"/>
                  <a:pt x="12412" y="105"/>
                  <a:pt x="12422" y="119"/>
                </a:cubicBezTo>
                <a:cubicBezTo>
                  <a:pt x="12432" y="134"/>
                  <a:pt x="12440" y="149"/>
                  <a:pt x="12447" y="166"/>
                </a:cubicBezTo>
                <a:cubicBezTo>
                  <a:pt x="12454" y="182"/>
                  <a:pt x="12459" y="199"/>
                  <a:pt x="12462" y="216"/>
                </a:cubicBezTo>
                <a:cubicBezTo>
                  <a:pt x="12466" y="233"/>
                  <a:pt x="12467" y="251"/>
                  <a:pt x="12467" y="268"/>
                </a:cubicBezTo>
                <a:lnTo>
                  <a:pt x="12467" y="2593"/>
                </a:lnTo>
                <a:cubicBezTo>
                  <a:pt x="12467" y="2610"/>
                  <a:pt x="12466" y="2628"/>
                  <a:pt x="12462" y="2645"/>
                </a:cubicBezTo>
                <a:cubicBezTo>
                  <a:pt x="12459" y="2662"/>
                  <a:pt x="12454" y="2679"/>
                  <a:pt x="12447" y="2695"/>
                </a:cubicBezTo>
                <a:cubicBezTo>
                  <a:pt x="12440" y="2711"/>
                  <a:pt x="12432" y="2727"/>
                  <a:pt x="12422" y="2742"/>
                </a:cubicBezTo>
                <a:cubicBezTo>
                  <a:pt x="12412" y="2756"/>
                  <a:pt x="12401" y="2770"/>
                  <a:pt x="12389" y="2782"/>
                </a:cubicBezTo>
                <a:cubicBezTo>
                  <a:pt x="12376" y="2795"/>
                  <a:pt x="12363" y="2806"/>
                  <a:pt x="12348" y="2816"/>
                </a:cubicBezTo>
                <a:cubicBezTo>
                  <a:pt x="12334" y="2825"/>
                  <a:pt x="12318" y="2834"/>
                  <a:pt x="12302" y="2840"/>
                </a:cubicBezTo>
                <a:cubicBezTo>
                  <a:pt x="12286" y="2847"/>
                  <a:pt x="12269" y="2852"/>
                  <a:pt x="12252" y="2856"/>
                </a:cubicBezTo>
                <a:cubicBezTo>
                  <a:pt x="12234" y="2859"/>
                  <a:pt x="12217" y="2861"/>
                  <a:pt x="12199" y="2861"/>
                </a:cubicBezTo>
                <a:lnTo>
                  <a:pt x="224" y="2861"/>
                </a:lnTo>
                <a:cubicBezTo>
                  <a:pt x="209" y="2861"/>
                  <a:pt x="195" y="2859"/>
                  <a:pt x="180" y="2856"/>
                </a:cubicBezTo>
                <a:cubicBezTo>
                  <a:pt x="166" y="2852"/>
                  <a:pt x="152" y="2847"/>
                  <a:pt x="138" y="2840"/>
                </a:cubicBezTo>
                <a:cubicBezTo>
                  <a:pt x="125" y="2834"/>
                  <a:pt x="112" y="2825"/>
                  <a:pt x="100" y="2816"/>
                </a:cubicBezTo>
                <a:cubicBezTo>
                  <a:pt x="88" y="2806"/>
                  <a:pt x="76" y="2795"/>
                  <a:pt x="66" y="2782"/>
                </a:cubicBezTo>
                <a:cubicBezTo>
                  <a:pt x="56" y="2770"/>
                  <a:pt x="46" y="2756"/>
                  <a:pt x="38" y="2742"/>
                </a:cubicBezTo>
                <a:cubicBezTo>
                  <a:pt x="30" y="2727"/>
                  <a:pt x="23" y="2711"/>
                  <a:pt x="17" y="2695"/>
                </a:cubicBezTo>
                <a:cubicBezTo>
                  <a:pt x="12" y="2679"/>
                  <a:pt x="8" y="2662"/>
                  <a:pt x="5" y="2645"/>
                </a:cubicBezTo>
                <a:cubicBezTo>
                  <a:pt x="2" y="2628"/>
                  <a:pt x="0" y="2610"/>
                  <a:pt x="0" y="259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8" name="任意多边形: 形状 997"/>
          <p:cNvSpPr/>
          <p:nvPr/>
        </p:nvSpPr>
        <p:spPr>
          <a:xfrm>
            <a:off x="5275800" y="3771720"/>
            <a:ext cx="96840" cy="1029960"/>
          </a:xfrm>
          <a:custGeom>
            <a:avLst/>
            <a:gdLst/>
            <a:ahLst/>
            <a:cxnLst/>
            <a:rect l="0" t="0" r="r" b="b"/>
            <a:pathLst>
              <a:path w="269" h="2861">
                <a:moveTo>
                  <a:pt x="269" y="0"/>
                </a:moveTo>
                <a:cubicBezTo>
                  <a:pt x="245" y="0"/>
                  <a:pt x="222" y="7"/>
                  <a:pt x="199" y="21"/>
                </a:cubicBezTo>
                <a:cubicBezTo>
                  <a:pt x="178" y="34"/>
                  <a:pt x="158" y="54"/>
                  <a:pt x="141" y="79"/>
                </a:cubicBezTo>
                <a:cubicBezTo>
                  <a:pt x="125" y="104"/>
                  <a:pt x="112" y="133"/>
                  <a:pt x="103" y="166"/>
                </a:cubicBezTo>
                <a:cubicBezTo>
                  <a:pt x="94" y="198"/>
                  <a:pt x="89" y="233"/>
                  <a:pt x="89" y="268"/>
                </a:cubicBezTo>
                <a:lnTo>
                  <a:pt x="89" y="2593"/>
                </a:lnTo>
                <a:cubicBezTo>
                  <a:pt x="89" y="2628"/>
                  <a:pt x="94" y="2662"/>
                  <a:pt x="103" y="2695"/>
                </a:cubicBezTo>
                <a:cubicBezTo>
                  <a:pt x="112" y="2728"/>
                  <a:pt x="125" y="2757"/>
                  <a:pt x="141" y="2782"/>
                </a:cubicBezTo>
                <a:cubicBezTo>
                  <a:pt x="158" y="2807"/>
                  <a:pt x="178" y="2827"/>
                  <a:pt x="199" y="2840"/>
                </a:cubicBezTo>
                <a:cubicBezTo>
                  <a:pt x="222" y="2854"/>
                  <a:pt x="245" y="2861"/>
                  <a:pt x="269" y="2861"/>
                </a:cubicBezTo>
                <a:cubicBezTo>
                  <a:pt x="233" y="2861"/>
                  <a:pt x="198" y="2854"/>
                  <a:pt x="165" y="2840"/>
                </a:cubicBezTo>
                <a:cubicBezTo>
                  <a:pt x="132" y="2827"/>
                  <a:pt x="103" y="2807"/>
                  <a:pt x="78" y="2782"/>
                </a:cubicBezTo>
                <a:cubicBezTo>
                  <a:pt x="53" y="2757"/>
                  <a:pt x="34" y="2728"/>
                  <a:pt x="20" y="2695"/>
                </a:cubicBezTo>
                <a:cubicBezTo>
                  <a:pt x="7" y="2662"/>
                  <a:pt x="0" y="2628"/>
                  <a:pt x="0" y="2593"/>
                </a:cubicBezTo>
                <a:lnTo>
                  <a:pt x="0" y="268"/>
                </a:lnTo>
                <a:cubicBezTo>
                  <a:pt x="0" y="233"/>
                  <a:pt x="7" y="198"/>
                  <a:pt x="20" y="166"/>
                </a:cubicBezTo>
                <a:cubicBezTo>
                  <a:pt x="34" y="133"/>
                  <a:pt x="53" y="104"/>
                  <a:pt x="78" y="79"/>
                </a:cubicBezTo>
                <a:cubicBezTo>
                  <a:pt x="103" y="54"/>
                  <a:pt x="132" y="34"/>
                  <a:pt x="165" y="21"/>
                </a:cubicBezTo>
                <a:cubicBezTo>
                  <a:pt x="198" y="7"/>
                  <a:pt x="233" y="0"/>
                  <a:pt x="269" y="0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9" name="文本框 998"/>
          <p:cNvSpPr txBox="1"/>
          <p:nvPr/>
        </p:nvSpPr>
        <p:spPr>
          <a:xfrm>
            <a:off x="707760" y="4203000"/>
            <a:ext cx="4016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支持多人同时编辑文档、图表和设计稿，确保版本一致性和实时反馈。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0" name="文本框 999"/>
          <p:cNvSpPr txBox="1"/>
          <p:nvPr/>
        </p:nvSpPr>
        <p:spPr>
          <a:xfrm>
            <a:off x="5436720" y="3913560"/>
            <a:ext cx="41461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协同型智能代理通常结合多智能代理系统，以应对复杂任务的协同需求。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1" name="图片 1000"/>
          <p:cNvPicPr/>
          <p:nvPr/>
        </p:nvPicPr>
        <p:blipFill>
          <a:blip r:embed="rId14"/>
          <a:stretch/>
        </p:blipFill>
        <p:spPr>
          <a:xfrm>
            <a:off x="5436720" y="444744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2" name="文本框 1001"/>
          <p:cNvSpPr txBox="1"/>
          <p:nvPr/>
        </p:nvSpPr>
        <p:spPr>
          <a:xfrm>
            <a:off x="5436720" y="4106520"/>
            <a:ext cx="3498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通过分布式任务执行与并行处理，提高工作效率和处理能力。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3" name="文本框 1002"/>
          <p:cNvSpPr txBox="1"/>
          <p:nvPr/>
        </p:nvSpPr>
        <p:spPr>
          <a:xfrm>
            <a:off x="5629680" y="4367160"/>
            <a:ext cx="4482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Open AI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4" name="文本框 1003"/>
          <p:cNvSpPr txBox="1"/>
          <p:nvPr/>
        </p:nvSpPr>
        <p:spPr>
          <a:xfrm>
            <a:off x="6076440" y="4363200"/>
            <a:ext cx="34966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提供了多种协作类型智能代理实例，支持文生图、写作、设计等多领域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5" name="文本框 1004"/>
          <p:cNvSpPr txBox="1"/>
          <p:nvPr/>
        </p:nvSpPr>
        <p:spPr>
          <a:xfrm>
            <a:off x="5629680" y="4524120"/>
            <a:ext cx="4518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协同工作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6" name="文本框 1005"/>
          <p:cNvSpPr txBox="1"/>
          <p:nvPr/>
        </p:nvSpPr>
        <p:spPr>
          <a:xfrm>
            <a:off x="9737640" y="5002560"/>
            <a:ext cx="3974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19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/>
          <p:nvPr/>
        </p:nvPicPr>
        <p:blipFill>
          <a:blip r:embed="rId2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" name="图片 48"/>
          <p:cNvPicPr/>
          <p:nvPr/>
        </p:nvPicPr>
        <p:blipFill>
          <a:blip r:embed="rId3"/>
          <a:stretch/>
        </p:blipFill>
        <p:spPr>
          <a:xfrm>
            <a:off x="6820920" y="-155016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0" name="图片 49"/>
          <p:cNvPicPr/>
          <p:nvPr/>
        </p:nvPicPr>
        <p:blipFill>
          <a:blip r:embed="rId4"/>
          <a:stretch/>
        </p:blipFill>
        <p:spPr>
          <a:xfrm>
            <a:off x="-387720" y="480564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1" name="图片 50"/>
          <p:cNvPicPr/>
          <p:nvPr/>
        </p:nvPicPr>
        <p:blipFill>
          <a:blip r:embed="rId5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" name="任意多边形: 形状 51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96080" y="351360"/>
            <a:ext cx="251064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智能代理的基本概念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任意多边形: 形状 53"/>
          <p:cNvSpPr/>
          <p:nvPr/>
        </p:nvSpPr>
        <p:spPr>
          <a:xfrm>
            <a:off x="495720" y="1619640"/>
            <a:ext cx="2853000" cy="1287360"/>
          </a:xfrm>
          <a:custGeom>
            <a:avLst/>
            <a:gdLst/>
            <a:ahLst/>
            <a:cxnLst/>
            <a:rect l="0" t="0" r="r" b="b"/>
            <a:pathLst>
              <a:path w="7925" h="3576">
                <a:moveTo>
                  <a:pt x="0" y="3317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2"/>
                  <a:pt x="14" y="176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5"/>
                  <a:pt x="144" y="27"/>
                  <a:pt x="160" y="20"/>
                </a:cubicBezTo>
                <a:cubicBezTo>
                  <a:pt x="176" y="14"/>
                  <a:pt x="192" y="9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7666" y="0"/>
                </a:lnTo>
                <a:cubicBezTo>
                  <a:pt x="7683" y="0"/>
                  <a:pt x="7700" y="2"/>
                  <a:pt x="7717" y="5"/>
                </a:cubicBezTo>
                <a:cubicBezTo>
                  <a:pt x="7734" y="9"/>
                  <a:pt x="7750" y="14"/>
                  <a:pt x="7765" y="20"/>
                </a:cubicBezTo>
                <a:cubicBezTo>
                  <a:pt x="7781" y="27"/>
                  <a:pt x="7796" y="35"/>
                  <a:pt x="7810" y="44"/>
                </a:cubicBezTo>
                <a:cubicBezTo>
                  <a:pt x="7824" y="53"/>
                  <a:pt x="7837" y="64"/>
                  <a:pt x="7849" y="76"/>
                </a:cubicBezTo>
                <a:cubicBezTo>
                  <a:pt x="7861" y="88"/>
                  <a:pt x="7872" y="101"/>
                  <a:pt x="7881" y="115"/>
                </a:cubicBezTo>
                <a:cubicBezTo>
                  <a:pt x="7891" y="129"/>
                  <a:pt x="7899" y="144"/>
                  <a:pt x="7905" y="160"/>
                </a:cubicBezTo>
                <a:cubicBezTo>
                  <a:pt x="7912" y="176"/>
                  <a:pt x="7917" y="192"/>
                  <a:pt x="7920" y="208"/>
                </a:cubicBezTo>
                <a:cubicBezTo>
                  <a:pt x="7923" y="225"/>
                  <a:pt x="7925" y="242"/>
                  <a:pt x="7925" y="259"/>
                </a:cubicBezTo>
                <a:lnTo>
                  <a:pt x="7925" y="3317"/>
                </a:lnTo>
                <a:cubicBezTo>
                  <a:pt x="7925" y="3334"/>
                  <a:pt x="7923" y="3351"/>
                  <a:pt x="7920" y="3368"/>
                </a:cubicBezTo>
                <a:cubicBezTo>
                  <a:pt x="7917" y="3384"/>
                  <a:pt x="7912" y="3400"/>
                  <a:pt x="7905" y="3416"/>
                </a:cubicBezTo>
                <a:cubicBezTo>
                  <a:pt x="7899" y="3432"/>
                  <a:pt x="7891" y="3447"/>
                  <a:pt x="7881" y="3461"/>
                </a:cubicBezTo>
                <a:cubicBezTo>
                  <a:pt x="7872" y="3475"/>
                  <a:pt x="7861" y="3488"/>
                  <a:pt x="7849" y="3500"/>
                </a:cubicBezTo>
                <a:cubicBezTo>
                  <a:pt x="7837" y="3512"/>
                  <a:pt x="7824" y="3523"/>
                  <a:pt x="7810" y="3532"/>
                </a:cubicBezTo>
                <a:cubicBezTo>
                  <a:pt x="7796" y="3541"/>
                  <a:pt x="7781" y="3549"/>
                  <a:pt x="7765" y="3556"/>
                </a:cubicBezTo>
                <a:cubicBezTo>
                  <a:pt x="7750" y="3562"/>
                  <a:pt x="7734" y="3567"/>
                  <a:pt x="7717" y="3571"/>
                </a:cubicBezTo>
                <a:cubicBezTo>
                  <a:pt x="7700" y="3574"/>
                  <a:pt x="7683" y="3576"/>
                  <a:pt x="7666" y="3576"/>
                </a:cubicBezTo>
                <a:lnTo>
                  <a:pt x="259" y="3576"/>
                </a:lnTo>
                <a:cubicBezTo>
                  <a:pt x="242" y="3576"/>
                  <a:pt x="225" y="3574"/>
                  <a:pt x="208" y="3571"/>
                </a:cubicBezTo>
                <a:cubicBezTo>
                  <a:pt x="192" y="3567"/>
                  <a:pt x="176" y="3562"/>
                  <a:pt x="160" y="3556"/>
                </a:cubicBezTo>
                <a:cubicBezTo>
                  <a:pt x="144" y="3549"/>
                  <a:pt x="129" y="3541"/>
                  <a:pt x="115" y="3532"/>
                </a:cubicBezTo>
                <a:cubicBezTo>
                  <a:pt x="101" y="3523"/>
                  <a:pt x="88" y="3512"/>
                  <a:pt x="76" y="3500"/>
                </a:cubicBezTo>
                <a:cubicBezTo>
                  <a:pt x="64" y="3488"/>
                  <a:pt x="53" y="3475"/>
                  <a:pt x="44" y="3461"/>
                </a:cubicBezTo>
                <a:cubicBezTo>
                  <a:pt x="35" y="3447"/>
                  <a:pt x="27" y="3432"/>
                  <a:pt x="20" y="3416"/>
                </a:cubicBezTo>
                <a:cubicBezTo>
                  <a:pt x="14" y="3400"/>
                  <a:pt x="9" y="3384"/>
                  <a:pt x="5" y="3368"/>
                </a:cubicBezTo>
                <a:cubicBezTo>
                  <a:pt x="2" y="3351"/>
                  <a:pt x="0" y="3334"/>
                  <a:pt x="0" y="33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" name="图片 54"/>
          <p:cNvPicPr/>
          <p:nvPr/>
        </p:nvPicPr>
        <p:blipFill>
          <a:blip r:embed="rId6"/>
          <a:stretch/>
        </p:blipFill>
        <p:spPr>
          <a:xfrm>
            <a:off x="682200" y="1806120"/>
            <a:ext cx="29412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" name="文本框 55"/>
          <p:cNvSpPr txBox="1"/>
          <p:nvPr/>
        </p:nvSpPr>
        <p:spPr>
          <a:xfrm>
            <a:off x="496080" y="1083240"/>
            <a:ext cx="80838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智能代理是一个具备</a:t>
            </a:r>
            <a:r>
              <a:rPr lang="zh-CN" sz="122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自主性</a:t>
            </a:r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r>
              <a:rPr lang="zh-CN" sz="122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感知能力</a:t>
            </a:r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122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执行能力</a:t>
            </a:r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的系统，能够在复杂、多变的环境中与外界交互，并完成预定任务。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100520" y="1827360"/>
            <a:ext cx="466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自主性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82200" y="217476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能够根据任务目标和环境数据选择适当的策略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82200" y="236088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进行响应，无需人工干预即可基于信息进行逻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任意多边形: 形状 59"/>
          <p:cNvSpPr/>
          <p:nvPr/>
        </p:nvSpPr>
        <p:spPr>
          <a:xfrm>
            <a:off x="3534480" y="1619640"/>
            <a:ext cx="2852640" cy="1287360"/>
          </a:xfrm>
          <a:custGeom>
            <a:avLst/>
            <a:gdLst/>
            <a:ahLst/>
            <a:cxnLst/>
            <a:rect l="0" t="0" r="r" b="b"/>
            <a:pathLst>
              <a:path w="7924" h="3576">
                <a:moveTo>
                  <a:pt x="0" y="3317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6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0" y="53"/>
                  <a:pt x="114" y="44"/>
                </a:cubicBezTo>
                <a:cubicBezTo>
                  <a:pt x="129" y="35"/>
                  <a:pt x="143" y="27"/>
                  <a:pt x="159" y="20"/>
                </a:cubicBezTo>
                <a:cubicBezTo>
                  <a:pt x="175" y="14"/>
                  <a:pt x="191" y="9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699" y="2"/>
                  <a:pt x="7716" y="5"/>
                </a:cubicBezTo>
                <a:cubicBezTo>
                  <a:pt x="7733" y="9"/>
                  <a:pt x="7749" y="14"/>
                  <a:pt x="7764" y="20"/>
                </a:cubicBezTo>
                <a:cubicBezTo>
                  <a:pt x="7780" y="27"/>
                  <a:pt x="7795" y="35"/>
                  <a:pt x="7809" y="44"/>
                </a:cubicBezTo>
                <a:cubicBezTo>
                  <a:pt x="7823" y="53"/>
                  <a:pt x="7836" y="64"/>
                  <a:pt x="7848" y="76"/>
                </a:cubicBezTo>
                <a:cubicBezTo>
                  <a:pt x="7860" y="88"/>
                  <a:pt x="7871" y="101"/>
                  <a:pt x="7880" y="115"/>
                </a:cubicBezTo>
                <a:cubicBezTo>
                  <a:pt x="7890" y="129"/>
                  <a:pt x="7898" y="144"/>
                  <a:pt x="7904" y="160"/>
                </a:cubicBezTo>
                <a:cubicBezTo>
                  <a:pt x="7911" y="176"/>
                  <a:pt x="7916" y="192"/>
                  <a:pt x="7919" y="208"/>
                </a:cubicBezTo>
                <a:cubicBezTo>
                  <a:pt x="7922" y="225"/>
                  <a:pt x="7924" y="242"/>
                  <a:pt x="7924" y="259"/>
                </a:cubicBezTo>
                <a:lnTo>
                  <a:pt x="7924" y="3317"/>
                </a:lnTo>
                <a:cubicBezTo>
                  <a:pt x="7924" y="3334"/>
                  <a:pt x="7922" y="3351"/>
                  <a:pt x="7919" y="3368"/>
                </a:cubicBezTo>
                <a:cubicBezTo>
                  <a:pt x="7916" y="3384"/>
                  <a:pt x="7911" y="3400"/>
                  <a:pt x="7904" y="3416"/>
                </a:cubicBezTo>
                <a:cubicBezTo>
                  <a:pt x="7898" y="3432"/>
                  <a:pt x="7890" y="3447"/>
                  <a:pt x="7880" y="3461"/>
                </a:cubicBezTo>
                <a:cubicBezTo>
                  <a:pt x="7871" y="3475"/>
                  <a:pt x="7860" y="3488"/>
                  <a:pt x="7848" y="3500"/>
                </a:cubicBezTo>
                <a:cubicBezTo>
                  <a:pt x="7836" y="3512"/>
                  <a:pt x="7823" y="3523"/>
                  <a:pt x="7809" y="3532"/>
                </a:cubicBezTo>
                <a:cubicBezTo>
                  <a:pt x="7795" y="3541"/>
                  <a:pt x="7780" y="3549"/>
                  <a:pt x="7764" y="3556"/>
                </a:cubicBezTo>
                <a:cubicBezTo>
                  <a:pt x="7749" y="3562"/>
                  <a:pt x="7733" y="3567"/>
                  <a:pt x="7716" y="3571"/>
                </a:cubicBezTo>
                <a:cubicBezTo>
                  <a:pt x="7699" y="3574"/>
                  <a:pt x="7683" y="3576"/>
                  <a:pt x="7666" y="3576"/>
                </a:cubicBezTo>
                <a:lnTo>
                  <a:pt x="258" y="3576"/>
                </a:lnTo>
                <a:cubicBezTo>
                  <a:pt x="241" y="3576"/>
                  <a:pt x="224" y="3574"/>
                  <a:pt x="208" y="3571"/>
                </a:cubicBezTo>
                <a:cubicBezTo>
                  <a:pt x="191" y="3567"/>
                  <a:pt x="175" y="3562"/>
                  <a:pt x="159" y="3556"/>
                </a:cubicBezTo>
                <a:cubicBezTo>
                  <a:pt x="143" y="3549"/>
                  <a:pt x="129" y="3541"/>
                  <a:pt x="114" y="3532"/>
                </a:cubicBezTo>
                <a:cubicBezTo>
                  <a:pt x="100" y="3523"/>
                  <a:pt x="87" y="3512"/>
                  <a:pt x="75" y="3500"/>
                </a:cubicBezTo>
                <a:cubicBezTo>
                  <a:pt x="63" y="3488"/>
                  <a:pt x="53" y="3475"/>
                  <a:pt x="43" y="3461"/>
                </a:cubicBezTo>
                <a:cubicBezTo>
                  <a:pt x="34" y="3447"/>
                  <a:pt x="26" y="3432"/>
                  <a:pt x="19" y="3416"/>
                </a:cubicBezTo>
                <a:cubicBezTo>
                  <a:pt x="13" y="3400"/>
                  <a:pt x="8" y="3384"/>
                  <a:pt x="5" y="3368"/>
                </a:cubicBezTo>
                <a:cubicBezTo>
                  <a:pt x="1" y="3351"/>
                  <a:pt x="0" y="3334"/>
                  <a:pt x="0" y="33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" name="图片 60"/>
          <p:cNvPicPr/>
          <p:nvPr/>
        </p:nvPicPr>
        <p:blipFill>
          <a:blip r:embed="rId7"/>
          <a:stretch/>
        </p:blipFill>
        <p:spPr>
          <a:xfrm>
            <a:off x="3720600" y="1806120"/>
            <a:ext cx="26316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" name="文本框 61"/>
          <p:cNvSpPr txBox="1"/>
          <p:nvPr/>
        </p:nvSpPr>
        <p:spPr>
          <a:xfrm>
            <a:off x="682200" y="254700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辑判断和行动。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107960" y="182736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感知能力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720600" y="217476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从环境中获取必要信息，如通过传感器、摄像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20600" y="236088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头、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968640" y="2365200"/>
            <a:ext cx="1958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任意多边形: 形状 66"/>
          <p:cNvSpPr/>
          <p:nvPr/>
        </p:nvSpPr>
        <p:spPr>
          <a:xfrm>
            <a:off x="6572880" y="1619640"/>
            <a:ext cx="2852640" cy="1287360"/>
          </a:xfrm>
          <a:custGeom>
            <a:avLst/>
            <a:gdLst/>
            <a:ahLst/>
            <a:cxnLst/>
            <a:rect l="0" t="0" r="r" b="b"/>
            <a:pathLst>
              <a:path w="7924" h="3576">
                <a:moveTo>
                  <a:pt x="0" y="3317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6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0" y="53"/>
                  <a:pt x="115" y="44"/>
                </a:cubicBezTo>
                <a:cubicBezTo>
                  <a:pt x="129" y="35"/>
                  <a:pt x="144" y="27"/>
                  <a:pt x="159" y="20"/>
                </a:cubicBezTo>
                <a:cubicBezTo>
                  <a:pt x="175" y="14"/>
                  <a:pt x="191" y="9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700" y="2"/>
                  <a:pt x="7716" y="5"/>
                </a:cubicBezTo>
                <a:cubicBezTo>
                  <a:pt x="7733" y="9"/>
                  <a:pt x="7749" y="14"/>
                  <a:pt x="7765" y="20"/>
                </a:cubicBezTo>
                <a:cubicBezTo>
                  <a:pt x="7780" y="27"/>
                  <a:pt x="7795" y="35"/>
                  <a:pt x="7809" y="44"/>
                </a:cubicBezTo>
                <a:cubicBezTo>
                  <a:pt x="7823" y="53"/>
                  <a:pt x="7836" y="64"/>
                  <a:pt x="7848" y="76"/>
                </a:cubicBezTo>
                <a:cubicBezTo>
                  <a:pt x="7860" y="88"/>
                  <a:pt x="7871" y="101"/>
                  <a:pt x="7881" y="115"/>
                </a:cubicBezTo>
                <a:cubicBezTo>
                  <a:pt x="7890" y="129"/>
                  <a:pt x="7898" y="144"/>
                  <a:pt x="7904" y="160"/>
                </a:cubicBezTo>
                <a:cubicBezTo>
                  <a:pt x="7911" y="176"/>
                  <a:pt x="7916" y="192"/>
                  <a:pt x="7919" y="208"/>
                </a:cubicBezTo>
                <a:cubicBezTo>
                  <a:pt x="7922" y="225"/>
                  <a:pt x="7924" y="242"/>
                  <a:pt x="7924" y="259"/>
                </a:cubicBezTo>
                <a:lnTo>
                  <a:pt x="7924" y="3317"/>
                </a:lnTo>
                <a:cubicBezTo>
                  <a:pt x="7924" y="3334"/>
                  <a:pt x="7922" y="3351"/>
                  <a:pt x="7919" y="3368"/>
                </a:cubicBezTo>
                <a:cubicBezTo>
                  <a:pt x="7916" y="3384"/>
                  <a:pt x="7911" y="3400"/>
                  <a:pt x="7904" y="3416"/>
                </a:cubicBezTo>
                <a:cubicBezTo>
                  <a:pt x="7898" y="3432"/>
                  <a:pt x="7890" y="3447"/>
                  <a:pt x="7881" y="3461"/>
                </a:cubicBezTo>
                <a:cubicBezTo>
                  <a:pt x="7871" y="3475"/>
                  <a:pt x="7860" y="3488"/>
                  <a:pt x="7848" y="3500"/>
                </a:cubicBezTo>
                <a:cubicBezTo>
                  <a:pt x="7836" y="3512"/>
                  <a:pt x="7823" y="3523"/>
                  <a:pt x="7809" y="3532"/>
                </a:cubicBezTo>
                <a:cubicBezTo>
                  <a:pt x="7795" y="3541"/>
                  <a:pt x="7780" y="3549"/>
                  <a:pt x="7765" y="3556"/>
                </a:cubicBezTo>
                <a:cubicBezTo>
                  <a:pt x="7749" y="3562"/>
                  <a:pt x="7733" y="3567"/>
                  <a:pt x="7716" y="3571"/>
                </a:cubicBezTo>
                <a:cubicBezTo>
                  <a:pt x="7700" y="3574"/>
                  <a:pt x="7683" y="3576"/>
                  <a:pt x="7666" y="3576"/>
                </a:cubicBezTo>
                <a:lnTo>
                  <a:pt x="258" y="3576"/>
                </a:lnTo>
                <a:cubicBezTo>
                  <a:pt x="241" y="3576"/>
                  <a:pt x="224" y="3574"/>
                  <a:pt x="208" y="3571"/>
                </a:cubicBezTo>
                <a:cubicBezTo>
                  <a:pt x="191" y="3567"/>
                  <a:pt x="175" y="3562"/>
                  <a:pt x="159" y="3556"/>
                </a:cubicBezTo>
                <a:cubicBezTo>
                  <a:pt x="144" y="3549"/>
                  <a:pt x="129" y="3541"/>
                  <a:pt x="115" y="3532"/>
                </a:cubicBezTo>
                <a:cubicBezTo>
                  <a:pt x="100" y="3523"/>
                  <a:pt x="87" y="3512"/>
                  <a:pt x="75" y="3500"/>
                </a:cubicBezTo>
                <a:cubicBezTo>
                  <a:pt x="63" y="3488"/>
                  <a:pt x="53" y="3475"/>
                  <a:pt x="43" y="3461"/>
                </a:cubicBezTo>
                <a:cubicBezTo>
                  <a:pt x="34" y="3447"/>
                  <a:pt x="26" y="3432"/>
                  <a:pt x="19" y="3416"/>
                </a:cubicBezTo>
                <a:cubicBezTo>
                  <a:pt x="13" y="3400"/>
                  <a:pt x="8" y="3384"/>
                  <a:pt x="5" y="3368"/>
                </a:cubicBezTo>
                <a:cubicBezTo>
                  <a:pt x="1" y="3351"/>
                  <a:pt x="0" y="3334"/>
                  <a:pt x="0" y="33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" name="图片 67"/>
          <p:cNvPicPr/>
          <p:nvPr/>
        </p:nvPicPr>
        <p:blipFill>
          <a:blip r:embed="rId8"/>
          <a:stretch/>
        </p:blipFill>
        <p:spPr>
          <a:xfrm>
            <a:off x="6759000" y="1806120"/>
            <a:ext cx="29412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" name="文本框 68"/>
          <p:cNvSpPr txBox="1"/>
          <p:nvPr/>
        </p:nvSpPr>
        <p:spPr>
          <a:xfrm>
            <a:off x="4164840" y="2360880"/>
            <a:ext cx="160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等数据源收集环境状态信息。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177680" y="182736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执行能力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759000" y="217476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将决策付诸实践，确保任务的顺利完成，无论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" name="任意多边形: 形状 71"/>
          <p:cNvSpPr/>
          <p:nvPr/>
        </p:nvSpPr>
        <p:spPr>
          <a:xfrm>
            <a:off x="495720" y="3092400"/>
            <a:ext cx="2853000" cy="1287000"/>
          </a:xfrm>
          <a:custGeom>
            <a:avLst/>
            <a:gdLst/>
            <a:ahLst/>
            <a:cxnLst/>
            <a:rect l="0" t="0" r="r" b="b"/>
            <a:pathLst>
              <a:path w="7925" h="3575">
                <a:moveTo>
                  <a:pt x="0" y="3317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2"/>
                  <a:pt x="14" y="176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7"/>
                  <a:pt x="160" y="20"/>
                </a:cubicBezTo>
                <a:cubicBezTo>
                  <a:pt x="176" y="14"/>
                  <a:pt x="192" y="9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7666" y="0"/>
                </a:lnTo>
                <a:cubicBezTo>
                  <a:pt x="7683" y="0"/>
                  <a:pt x="7700" y="2"/>
                  <a:pt x="7717" y="5"/>
                </a:cubicBezTo>
                <a:cubicBezTo>
                  <a:pt x="7734" y="9"/>
                  <a:pt x="7750" y="14"/>
                  <a:pt x="7765" y="20"/>
                </a:cubicBezTo>
                <a:cubicBezTo>
                  <a:pt x="7781" y="27"/>
                  <a:pt x="7796" y="34"/>
                  <a:pt x="7810" y="44"/>
                </a:cubicBezTo>
                <a:cubicBezTo>
                  <a:pt x="7824" y="53"/>
                  <a:pt x="7837" y="64"/>
                  <a:pt x="7849" y="76"/>
                </a:cubicBezTo>
                <a:cubicBezTo>
                  <a:pt x="7861" y="88"/>
                  <a:pt x="7872" y="101"/>
                  <a:pt x="7881" y="115"/>
                </a:cubicBezTo>
                <a:cubicBezTo>
                  <a:pt x="7891" y="129"/>
                  <a:pt x="7899" y="144"/>
                  <a:pt x="7905" y="160"/>
                </a:cubicBezTo>
                <a:cubicBezTo>
                  <a:pt x="7912" y="176"/>
                  <a:pt x="7917" y="192"/>
                  <a:pt x="7920" y="208"/>
                </a:cubicBezTo>
                <a:cubicBezTo>
                  <a:pt x="7923" y="225"/>
                  <a:pt x="7925" y="242"/>
                  <a:pt x="7925" y="259"/>
                </a:cubicBezTo>
                <a:lnTo>
                  <a:pt x="7925" y="3317"/>
                </a:lnTo>
                <a:cubicBezTo>
                  <a:pt x="7925" y="3334"/>
                  <a:pt x="7923" y="3351"/>
                  <a:pt x="7920" y="3368"/>
                </a:cubicBezTo>
                <a:cubicBezTo>
                  <a:pt x="7917" y="3384"/>
                  <a:pt x="7912" y="3400"/>
                  <a:pt x="7905" y="3416"/>
                </a:cubicBezTo>
                <a:cubicBezTo>
                  <a:pt x="7899" y="3432"/>
                  <a:pt x="7891" y="3447"/>
                  <a:pt x="7881" y="3461"/>
                </a:cubicBezTo>
                <a:cubicBezTo>
                  <a:pt x="7872" y="3475"/>
                  <a:pt x="7861" y="3488"/>
                  <a:pt x="7849" y="3500"/>
                </a:cubicBezTo>
                <a:cubicBezTo>
                  <a:pt x="7837" y="3512"/>
                  <a:pt x="7824" y="3523"/>
                  <a:pt x="7810" y="3532"/>
                </a:cubicBezTo>
                <a:cubicBezTo>
                  <a:pt x="7796" y="3541"/>
                  <a:pt x="7781" y="3549"/>
                  <a:pt x="7765" y="3556"/>
                </a:cubicBezTo>
                <a:cubicBezTo>
                  <a:pt x="7750" y="3562"/>
                  <a:pt x="7734" y="3567"/>
                  <a:pt x="7717" y="3571"/>
                </a:cubicBezTo>
                <a:cubicBezTo>
                  <a:pt x="7700" y="3574"/>
                  <a:pt x="7683" y="3575"/>
                  <a:pt x="7666" y="3575"/>
                </a:cubicBezTo>
                <a:lnTo>
                  <a:pt x="259" y="3575"/>
                </a:lnTo>
                <a:cubicBezTo>
                  <a:pt x="242" y="3575"/>
                  <a:pt x="225" y="3574"/>
                  <a:pt x="208" y="3571"/>
                </a:cubicBezTo>
                <a:cubicBezTo>
                  <a:pt x="192" y="3567"/>
                  <a:pt x="176" y="3562"/>
                  <a:pt x="160" y="3556"/>
                </a:cubicBezTo>
                <a:cubicBezTo>
                  <a:pt x="144" y="3549"/>
                  <a:pt x="129" y="3541"/>
                  <a:pt x="115" y="3532"/>
                </a:cubicBezTo>
                <a:cubicBezTo>
                  <a:pt x="101" y="3523"/>
                  <a:pt x="88" y="3512"/>
                  <a:pt x="76" y="3500"/>
                </a:cubicBezTo>
                <a:cubicBezTo>
                  <a:pt x="64" y="3488"/>
                  <a:pt x="53" y="3475"/>
                  <a:pt x="44" y="3461"/>
                </a:cubicBezTo>
                <a:cubicBezTo>
                  <a:pt x="35" y="3447"/>
                  <a:pt x="27" y="3432"/>
                  <a:pt x="20" y="3416"/>
                </a:cubicBezTo>
                <a:cubicBezTo>
                  <a:pt x="14" y="3400"/>
                  <a:pt x="9" y="3384"/>
                  <a:pt x="5" y="3368"/>
                </a:cubicBezTo>
                <a:cubicBezTo>
                  <a:pt x="2" y="3351"/>
                  <a:pt x="0" y="3334"/>
                  <a:pt x="0" y="33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" name="图片 72"/>
          <p:cNvPicPr/>
          <p:nvPr/>
        </p:nvPicPr>
        <p:blipFill>
          <a:blip r:embed="rId9"/>
          <a:stretch/>
        </p:blipFill>
        <p:spPr>
          <a:xfrm>
            <a:off x="682200" y="3278880"/>
            <a:ext cx="23220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" name="文本框 73"/>
          <p:cNvSpPr txBox="1"/>
          <p:nvPr/>
        </p:nvSpPr>
        <p:spPr>
          <a:xfrm>
            <a:off x="6759000" y="2360880"/>
            <a:ext cx="1482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是物理操作还是信息处理。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38600" y="3300120"/>
            <a:ext cx="466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适应性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82200" y="364752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通过不断学习优化自身表现，能够应对环境变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82200" y="383364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化，如客户服务智能代理可根据用户反馈调整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任意多边形: 形状 77"/>
          <p:cNvSpPr/>
          <p:nvPr/>
        </p:nvSpPr>
        <p:spPr>
          <a:xfrm>
            <a:off x="3534480" y="3092400"/>
            <a:ext cx="2852640" cy="1287000"/>
          </a:xfrm>
          <a:custGeom>
            <a:avLst/>
            <a:gdLst/>
            <a:ahLst/>
            <a:cxnLst/>
            <a:rect l="0" t="0" r="r" b="b"/>
            <a:pathLst>
              <a:path w="7924" h="3575">
                <a:moveTo>
                  <a:pt x="0" y="3317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6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0" y="53"/>
                  <a:pt x="114" y="44"/>
                </a:cubicBezTo>
                <a:cubicBezTo>
                  <a:pt x="129" y="34"/>
                  <a:pt x="143" y="27"/>
                  <a:pt x="159" y="20"/>
                </a:cubicBezTo>
                <a:cubicBezTo>
                  <a:pt x="175" y="14"/>
                  <a:pt x="191" y="9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699" y="2"/>
                  <a:pt x="7716" y="5"/>
                </a:cubicBezTo>
                <a:cubicBezTo>
                  <a:pt x="7733" y="9"/>
                  <a:pt x="7749" y="14"/>
                  <a:pt x="7764" y="20"/>
                </a:cubicBezTo>
                <a:cubicBezTo>
                  <a:pt x="7780" y="27"/>
                  <a:pt x="7795" y="34"/>
                  <a:pt x="7809" y="44"/>
                </a:cubicBezTo>
                <a:cubicBezTo>
                  <a:pt x="7823" y="53"/>
                  <a:pt x="7836" y="64"/>
                  <a:pt x="7848" y="76"/>
                </a:cubicBezTo>
                <a:cubicBezTo>
                  <a:pt x="7860" y="88"/>
                  <a:pt x="7871" y="101"/>
                  <a:pt x="7880" y="115"/>
                </a:cubicBezTo>
                <a:cubicBezTo>
                  <a:pt x="7890" y="129"/>
                  <a:pt x="7898" y="144"/>
                  <a:pt x="7904" y="160"/>
                </a:cubicBezTo>
                <a:cubicBezTo>
                  <a:pt x="7911" y="176"/>
                  <a:pt x="7916" y="192"/>
                  <a:pt x="7919" y="208"/>
                </a:cubicBezTo>
                <a:cubicBezTo>
                  <a:pt x="7922" y="225"/>
                  <a:pt x="7924" y="242"/>
                  <a:pt x="7924" y="259"/>
                </a:cubicBezTo>
                <a:lnTo>
                  <a:pt x="7924" y="3317"/>
                </a:lnTo>
                <a:cubicBezTo>
                  <a:pt x="7924" y="3334"/>
                  <a:pt x="7922" y="3351"/>
                  <a:pt x="7919" y="3368"/>
                </a:cubicBezTo>
                <a:cubicBezTo>
                  <a:pt x="7916" y="3384"/>
                  <a:pt x="7911" y="3400"/>
                  <a:pt x="7904" y="3416"/>
                </a:cubicBezTo>
                <a:cubicBezTo>
                  <a:pt x="7898" y="3432"/>
                  <a:pt x="7890" y="3447"/>
                  <a:pt x="7880" y="3461"/>
                </a:cubicBezTo>
                <a:cubicBezTo>
                  <a:pt x="7871" y="3475"/>
                  <a:pt x="7860" y="3488"/>
                  <a:pt x="7848" y="3500"/>
                </a:cubicBezTo>
                <a:cubicBezTo>
                  <a:pt x="7836" y="3512"/>
                  <a:pt x="7823" y="3523"/>
                  <a:pt x="7809" y="3532"/>
                </a:cubicBezTo>
                <a:cubicBezTo>
                  <a:pt x="7795" y="3541"/>
                  <a:pt x="7780" y="3549"/>
                  <a:pt x="7764" y="3556"/>
                </a:cubicBezTo>
                <a:cubicBezTo>
                  <a:pt x="7749" y="3562"/>
                  <a:pt x="7733" y="3567"/>
                  <a:pt x="7716" y="3571"/>
                </a:cubicBezTo>
                <a:cubicBezTo>
                  <a:pt x="7699" y="3574"/>
                  <a:pt x="7683" y="3575"/>
                  <a:pt x="7666" y="3575"/>
                </a:cubicBezTo>
                <a:lnTo>
                  <a:pt x="258" y="3575"/>
                </a:lnTo>
                <a:cubicBezTo>
                  <a:pt x="241" y="3575"/>
                  <a:pt x="224" y="3574"/>
                  <a:pt x="208" y="3571"/>
                </a:cubicBezTo>
                <a:cubicBezTo>
                  <a:pt x="191" y="3567"/>
                  <a:pt x="175" y="3562"/>
                  <a:pt x="159" y="3556"/>
                </a:cubicBezTo>
                <a:cubicBezTo>
                  <a:pt x="143" y="3549"/>
                  <a:pt x="129" y="3541"/>
                  <a:pt x="114" y="3532"/>
                </a:cubicBezTo>
                <a:cubicBezTo>
                  <a:pt x="100" y="3523"/>
                  <a:pt x="87" y="3512"/>
                  <a:pt x="75" y="3500"/>
                </a:cubicBezTo>
                <a:cubicBezTo>
                  <a:pt x="63" y="3488"/>
                  <a:pt x="53" y="3475"/>
                  <a:pt x="43" y="3461"/>
                </a:cubicBezTo>
                <a:cubicBezTo>
                  <a:pt x="34" y="3447"/>
                  <a:pt x="26" y="3432"/>
                  <a:pt x="19" y="3416"/>
                </a:cubicBezTo>
                <a:cubicBezTo>
                  <a:pt x="13" y="3400"/>
                  <a:pt x="8" y="3384"/>
                  <a:pt x="5" y="3368"/>
                </a:cubicBezTo>
                <a:cubicBezTo>
                  <a:pt x="1" y="3351"/>
                  <a:pt x="0" y="3334"/>
                  <a:pt x="0" y="33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" name="图片 78"/>
          <p:cNvPicPr/>
          <p:nvPr/>
        </p:nvPicPr>
        <p:blipFill>
          <a:blip r:embed="rId10"/>
          <a:stretch/>
        </p:blipFill>
        <p:spPr>
          <a:xfrm>
            <a:off x="3720600" y="3278880"/>
            <a:ext cx="23220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" name="文本框 79"/>
          <p:cNvSpPr txBox="1"/>
          <p:nvPr/>
        </p:nvSpPr>
        <p:spPr>
          <a:xfrm>
            <a:off x="682200" y="4019760"/>
            <a:ext cx="618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回复风格。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077000" y="3300120"/>
            <a:ext cx="7779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任务灵活性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720600" y="364752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能够动态调整执行路径，应对环境中的不确定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" name="任意多边形: 形状 82"/>
          <p:cNvSpPr/>
          <p:nvPr/>
        </p:nvSpPr>
        <p:spPr>
          <a:xfrm>
            <a:off x="6572880" y="3092400"/>
            <a:ext cx="2852640" cy="1287000"/>
          </a:xfrm>
          <a:custGeom>
            <a:avLst/>
            <a:gdLst/>
            <a:ahLst/>
            <a:cxnLst/>
            <a:rect l="0" t="0" r="r" b="b"/>
            <a:pathLst>
              <a:path w="7924" h="3575">
                <a:moveTo>
                  <a:pt x="0" y="3317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6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0" y="53"/>
                  <a:pt x="115" y="44"/>
                </a:cubicBezTo>
                <a:cubicBezTo>
                  <a:pt x="129" y="34"/>
                  <a:pt x="144" y="27"/>
                  <a:pt x="159" y="20"/>
                </a:cubicBezTo>
                <a:cubicBezTo>
                  <a:pt x="175" y="14"/>
                  <a:pt x="191" y="9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700" y="2"/>
                  <a:pt x="7716" y="5"/>
                </a:cubicBezTo>
                <a:cubicBezTo>
                  <a:pt x="7733" y="9"/>
                  <a:pt x="7749" y="14"/>
                  <a:pt x="7765" y="20"/>
                </a:cubicBezTo>
                <a:cubicBezTo>
                  <a:pt x="7780" y="27"/>
                  <a:pt x="7795" y="34"/>
                  <a:pt x="7809" y="44"/>
                </a:cubicBezTo>
                <a:cubicBezTo>
                  <a:pt x="7823" y="53"/>
                  <a:pt x="7836" y="64"/>
                  <a:pt x="7848" y="76"/>
                </a:cubicBezTo>
                <a:cubicBezTo>
                  <a:pt x="7860" y="88"/>
                  <a:pt x="7871" y="101"/>
                  <a:pt x="7881" y="115"/>
                </a:cubicBezTo>
                <a:cubicBezTo>
                  <a:pt x="7890" y="129"/>
                  <a:pt x="7898" y="144"/>
                  <a:pt x="7904" y="160"/>
                </a:cubicBezTo>
                <a:cubicBezTo>
                  <a:pt x="7911" y="176"/>
                  <a:pt x="7916" y="192"/>
                  <a:pt x="7919" y="208"/>
                </a:cubicBezTo>
                <a:cubicBezTo>
                  <a:pt x="7922" y="225"/>
                  <a:pt x="7924" y="242"/>
                  <a:pt x="7924" y="259"/>
                </a:cubicBezTo>
                <a:lnTo>
                  <a:pt x="7924" y="3317"/>
                </a:lnTo>
                <a:cubicBezTo>
                  <a:pt x="7924" y="3334"/>
                  <a:pt x="7922" y="3351"/>
                  <a:pt x="7919" y="3368"/>
                </a:cubicBezTo>
                <a:cubicBezTo>
                  <a:pt x="7916" y="3384"/>
                  <a:pt x="7911" y="3400"/>
                  <a:pt x="7904" y="3416"/>
                </a:cubicBezTo>
                <a:cubicBezTo>
                  <a:pt x="7898" y="3432"/>
                  <a:pt x="7890" y="3447"/>
                  <a:pt x="7881" y="3461"/>
                </a:cubicBezTo>
                <a:cubicBezTo>
                  <a:pt x="7871" y="3475"/>
                  <a:pt x="7860" y="3488"/>
                  <a:pt x="7848" y="3500"/>
                </a:cubicBezTo>
                <a:cubicBezTo>
                  <a:pt x="7836" y="3512"/>
                  <a:pt x="7823" y="3523"/>
                  <a:pt x="7809" y="3532"/>
                </a:cubicBezTo>
                <a:cubicBezTo>
                  <a:pt x="7795" y="3541"/>
                  <a:pt x="7780" y="3549"/>
                  <a:pt x="7765" y="3556"/>
                </a:cubicBezTo>
                <a:cubicBezTo>
                  <a:pt x="7749" y="3562"/>
                  <a:pt x="7733" y="3567"/>
                  <a:pt x="7716" y="3571"/>
                </a:cubicBezTo>
                <a:cubicBezTo>
                  <a:pt x="7700" y="3574"/>
                  <a:pt x="7683" y="3575"/>
                  <a:pt x="7666" y="3575"/>
                </a:cubicBezTo>
                <a:lnTo>
                  <a:pt x="258" y="3575"/>
                </a:lnTo>
                <a:cubicBezTo>
                  <a:pt x="241" y="3575"/>
                  <a:pt x="224" y="3574"/>
                  <a:pt x="208" y="3571"/>
                </a:cubicBezTo>
                <a:cubicBezTo>
                  <a:pt x="191" y="3567"/>
                  <a:pt x="175" y="3562"/>
                  <a:pt x="159" y="3556"/>
                </a:cubicBezTo>
                <a:cubicBezTo>
                  <a:pt x="144" y="3549"/>
                  <a:pt x="129" y="3541"/>
                  <a:pt x="115" y="3532"/>
                </a:cubicBezTo>
                <a:cubicBezTo>
                  <a:pt x="100" y="3523"/>
                  <a:pt x="87" y="3512"/>
                  <a:pt x="75" y="3500"/>
                </a:cubicBezTo>
                <a:cubicBezTo>
                  <a:pt x="63" y="3488"/>
                  <a:pt x="53" y="3475"/>
                  <a:pt x="43" y="3461"/>
                </a:cubicBezTo>
                <a:cubicBezTo>
                  <a:pt x="34" y="3447"/>
                  <a:pt x="26" y="3432"/>
                  <a:pt x="19" y="3416"/>
                </a:cubicBezTo>
                <a:cubicBezTo>
                  <a:pt x="13" y="3400"/>
                  <a:pt x="8" y="3384"/>
                  <a:pt x="5" y="3368"/>
                </a:cubicBezTo>
                <a:cubicBezTo>
                  <a:pt x="1" y="3351"/>
                  <a:pt x="0" y="3334"/>
                  <a:pt x="0" y="33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" name="图片 83"/>
          <p:cNvPicPr/>
          <p:nvPr/>
        </p:nvPicPr>
        <p:blipFill>
          <a:blip r:embed="rId11"/>
          <a:stretch/>
        </p:blipFill>
        <p:spPr>
          <a:xfrm>
            <a:off x="6759000" y="3278880"/>
            <a:ext cx="232200" cy="232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" name="文本框 84"/>
          <p:cNvSpPr txBox="1"/>
          <p:nvPr/>
        </p:nvSpPr>
        <p:spPr>
          <a:xfrm>
            <a:off x="3720600" y="3833640"/>
            <a:ext cx="1729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因素，比传统系统更具灵活性。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115400" y="330012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技术基础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59000" y="364752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当前大多智能代理基于商用大模型进行二次开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759000" y="3833640"/>
            <a:ext cx="371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发，如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130880" y="3837960"/>
            <a:ext cx="4514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OpenAI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583760" y="383364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707600" y="3837960"/>
            <a:ext cx="133416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Chat Completions 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047520" y="383364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759000" y="4024080"/>
            <a:ext cx="86184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Assistants API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624080" y="401976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9453600" y="4449240"/>
            <a:ext cx="312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7" name="图片 1006"/>
          <p:cNvPicPr/>
          <p:nvPr/>
        </p:nvPicPr>
        <p:blipFill>
          <a:blip r:embed="rId2"/>
          <a:stretch/>
        </p:blipFill>
        <p:spPr>
          <a:xfrm>
            <a:off x="0" y="0"/>
            <a:ext cx="9921240" cy="7153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08" name="图片 1007"/>
          <p:cNvPicPr/>
          <p:nvPr/>
        </p:nvPicPr>
        <p:blipFill>
          <a:blip r:embed="rId3"/>
          <a:stretch/>
        </p:blipFill>
        <p:spPr>
          <a:xfrm>
            <a:off x="-1550160" y="-155016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09" name="图片 1008"/>
          <p:cNvPicPr/>
          <p:nvPr/>
        </p:nvPicPr>
        <p:blipFill>
          <a:blip r:embed="rId4"/>
          <a:stretch/>
        </p:blipFill>
        <p:spPr>
          <a:xfrm>
            <a:off x="7596000" y="521640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10" name="图片 1009"/>
          <p:cNvPicPr/>
          <p:nvPr/>
        </p:nvPicPr>
        <p:blipFill>
          <a:blip r:embed="rId5"/>
          <a:stretch/>
        </p:blipFill>
        <p:spPr>
          <a:xfrm>
            <a:off x="0" y="0"/>
            <a:ext cx="9921240" cy="7153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1" name="任意多边形: 形状 1010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2" name="文本框 1011"/>
          <p:cNvSpPr txBox="1"/>
          <p:nvPr/>
        </p:nvSpPr>
        <p:spPr>
          <a:xfrm>
            <a:off x="496080" y="351360"/>
            <a:ext cx="334728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智能代理在金融领域的应用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3" name="任意多边形: 形状 1012"/>
          <p:cNvSpPr/>
          <p:nvPr/>
        </p:nvSpPr>
        <p:spPr>
          <a:xfrm>
            <a:off x="511560" y="4596120"/>
            <a:ext cx="8913960" cy="1023480"/>
          </a:xfrm>
          <a:custGeom>
            <a:avLst/>
            <a:gdLst/>
            <a:ahLst/>
            <a:cxnLst/>
            <a:rect l="0" t="0" r="r" b="b"/>
            <a:pathLst>
              <a:path w="24761" h="2843">
                <a:moveTo>
                  <a:pt x="0" y="2671"/>
                </a:moveTo>
                <a:lnTo>
                  <a:pt x="0" y="174"/>
                </a:lnTo>
                <a:cubicBezTo>
                  <a:pt x="0" y="162"/>
                  <a:pt x="0" y="151"/>
                  <a:pt x="2" y="140"/>
                </a:cubicBezTo>
                <a:cubicBezTo>
                  <a:pt x="4" y="129"/>
                  <a:pt x="6" y="118"/>
                  <a:pt x="9" y="108"/>
                </a:cubicBezTo>
                <a:cubicBezTo>
                  <a:pt x="13" y="97"/>
                  <a:pt x="17" y="87"/>
                  <a:pt x="21" y="78"/>
                </a:cubicBezTo>
                <a:cubicBezTo>
                  <a:pt x="26" y="68"/>
                  <a:pt x="31" y="60"/>
                  <a:pt x="37" y="52"/>
                </a:cubicBezTo>
                <a:cubicBezTo>
                  <a:pt x="43" y="44"/>
                  <a:pt x="50" y="37"/>
                  <a:pt x="57" y="30"/>
                </a:cubicBezTo>
                <a:cubicBezTo>
                  <a:pt x="64" y="24"/>
                  <a:pt x="71" y="18"/>
                  <a:pt x="79" y="13"/>
                </a:cubicBezTo>
                <a:cubicBezTo>
                  <a:pt x="87" y="9"/>
                  <a:pt x="95" y="6"/>
                  <a:pt x="104" y="4"/>
                </a:cubicBezTo>
                <a:cubicBezTo>
                  <a:pt x="112" y="1"/>
                  <a:pt x="120" y="0"/>
                  <a:pt x="129" y="0"/>
                </a:cubicBezTo>
                <a:lnTo>
                  <a:pt x="24589" y="0"/>
                </a:lnTo>
                <a:cubicBezTo>
                  <a:pt x="24600" y="0"/>
                  <a:pt x="24611" y="1"/>
                  <a:pt x="24622" y="4"/>
                </a:cubicBezTo>
                <a:cubicBezTo>
                  <a:pt x="24634" y="6"/>
                  <a:pt x="24644" y="9"/>
                  <a:pt x="24655" y="13"/>
                </a:cubicBezTo>
                <a:cubicBezTo>
                  <a:pt x="24665" y="18"/>
                  <a:pt x="24675" y="24"/>
                  <a:pt x="24685" y="30"/>
                </a:cubicBezTo>
                <a:cubicBezTo>
                  <a:pt x="24694" y="37"/>
                  <a:pt x="24703" y="44"/>
                  <a:pt x="24711" y="52"/>
                </a:cubicBezTo>
                <a:cubicBezTo>
                  <a:pt x="24719" y="60"/>
                  <a:pt x="24726" y="68"/>
                  <a:pt x="24732" y="78"/>
                </a:cubicBezTo>
                <a:cubicBezTo>
                  <a:pt x="24738" y="87"/>
                  <a:pt x="24744" y="97"/>
                  <a:pt x="24748" y="108"/>
                </a:cubicBezTo>
                <a:cubicBezTo>
                  <a:pt x="24752" y="118"/>
                  <a:pt x="24756" y="129"/>
                  <a:pt x="24758" y="140"/>
                </a:cubicBezTo>
                <a:cubicBezTo>
                  <a:pt x="24760" y="151"/>
                  <a:pt x="24761" y="162"/>
                  <a:pt x="24761" y="174"/>
                </a:cubicBezTo>
                <a:lnTo>
                  <a:pt x="24761" y="2671"/>
                </a:lnTo>
                <a:cubicBezTo>
                  <a:pt x="24761" y="2682"/>
                  <a:pt x="24760" y="2694"/>
                  <a:pt x="24758" y="2705"/>
                </a:cubicBezTo>
                <a:cubicBezTo>
                  <a:pt x="24756" y="2716"/>
                  <a:pt x="24752" y="2727"/>
                  <a:pt x="24748" y="2737"/>
                </a:cubicBezTo>
                <a:cubicBezTo>
                  <a:pt x="24744" y="2748"/>
                  <a:pt x="24738" y="2757"/>
                  <a:pt x="24732" y="2767"/>
                </a:cubicBezTo>
                <a:cubicBezTo>
                  <a:pt x="24726" y="2776"/>
                  <a:pt x="24719" y="2785"/>
                  <a:pt x="24711" y="2793"/>
                </a:cubicBezTo>
                <a:cubicBezTo>
                  <a:pt x="24703" y="2801"/>
                  <a:pt x="24694" y="2808"/>
                  <a:pt x="24685" y="2814"/>
                </a:cubicBezTo>
                <a:cubicBezTo>
                  <a:pt x="24675" y="2821"/>
                  <a:pt x="24665" y="2826"/>
                  <a:pt x="24655" y="2830"/>
                </a:cubicBezTo>
                <a:cubicBezTo>
                  <a:pt x="24644" y="2835"/>
                  <a:pt x="24634" y="2838"/>
                  <a:pt x="24622" y="2840"/>
                </a:cubicBezTo>
                <a:cubicBezTo>
                  <a:pt x="24611" y="2842"/>
                  <a:pt x="24600" y="2843"/>
                  <a:pt x="24589" y="2843"/>
                </a:cubicBezTo>
                <a:lnTo>
                  <a:pt x="129" y="2843"/>
                </a:lnTo>
                <a:cubicBezTo>
                  <a:pt x="120" y="2843"/>
                  <a:pt x="112" y="2842"/>
                  <a:pt x="104" y="2840"/>
                </a:cubicBezTo>
                <a:cubicBezTo>
                  <a:pt x="95" y="2838"/>
                  <a:pt x="87" y="2835"/>
                  <a:pt x="79" y="2830"/>
                </a:cubicBezTo>
                <a:cubicBezTo>
                  <a:pt x="71" y="2826"/>
                  <a:pt x="64" y="2821"/>
                  <a:pt x="57" y="2814"/>
                </a:cubicBezTo>
                <a:cubicBezTo>
                  <a:pt x="50" y="2808"/>
                  <a:pt x="43" y="2801"/>
                  <a:pt x="37" y="2793"/>
                </a:cubicBezTo>
                <a:cubicBezTo>
                  <a:pt x="31" y="2785"/>
                  <a:pt x="26" y="2776"/>
                  <a:pt x="21" y="2767"/>
                </a:cubicBezTo>
                <a:cubicBezTo>
                  <a:pt x="17" y="2757"/>
                  <a:pt x="13" y="2748"/>
                  <a:pt x="9" y="2737"/>
                </a:cubicBezTo>
                <a:cubicBezTo>
                  <a:pt x="6" y="2727"/>
                  <a:pt x="4" y="2716"/>
                  <a:pt x="2" y="2705"/>
                </a:cubicBezTo>
                <a:cubicBezTo>
                  <a:pt x="0" y="2694"/>
                  <a:pt x="0" y="2682"/>
                  <a:pt x="0" y="2671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4" name="任意多边形: 形状 1013"/>
          <p:cNvSpPr/>
          <p:nvPr/>
        </p:nvSpPr>
        <p:spPr>
          <a:xfrm>
            <a:off x="495720" y="4596120"/>
            <a:ext cx="62640" cy="1023480"/>
          </a:xfrm>
          <a:custGeom>
            <a:avLst/>
            <a:gdLst/>
            <a:ahLst/>
            <a:cxnLst/>
            <a:rect l="0" t="0" r="r" b="b"/>
            <a:pathLst>
              <a:path w="174" h="2843">
                <a:moveTo>
                  <a:pt x="0" y="0"/>
                </a:moveTo>
                <a:lnTo>
                  <a:pt x="174" y="0"/>
                </a:lnTo>
                <a:lnTo>
                  <a:pt x="174" y="2843"/>
                </a:lnTo>
                <a:lnTo>
                  <a:pt x="0" y="2843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15" name="图片 1014"/>
          <p:cNvPicPr/>
          <p:nvPr/>
        </p:nvPicPr>
        <p:blipFill>
          <a:blip r:embed="rId6"/>
          <a:stretch/>
        </p:blipFill>
        <p:spPr>
          <a:xfrm>
            <a:off x="713160" y="5015160"/>
            <a:ext cx="13932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6" name="文本框 1015"/>
          <p:cNvSpPr txBox="1"/>
          <p:nvPr/>
        </p:nvSpPr>
        <p:spPr>
          <a:xfrm>
            <a:off x="496080" y="1083240"/>
            <a:ext cx="82393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智能代理通过强大的数据分析能力和自主决策能力，正在金融行业的多个环节发挥关键作用，提升服务效率与决策质量。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7" name="文本框 1016"/>
          <p:cNvSpPr txBox="1"/>
          <p:nvPr/>
        </p:nvSpPr>
        <p:spPr>
          <a:xfrm>
            <a:off x="976680" y="480312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应用实例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8" name="文本框 1017"/>
          <p:cNvSpPr txBox="1"/>
          <p:nvPr/>
        </p:nvSpPr>
        <p:spPr>
          <a:xfrm>
            <a:off x="976680" y="5073840"/>
            <a:ext cx="81478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金融市场中的交易智能代理能够基于实时市场数据自主决策，执行买卖操作，并根据市场变化调整策略。多智能体系统在金融市场中协同投资决策和市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9" name="任意多边形: 形状 1018"/>
          <p:cNvSpPr/>
          <p:nvPr/>
        </p:nvSpPr>
        <p:spPr>
          <a:xfrm>
            <a:off x="495720" y="1557720"/>
            <a:ext cx="4372200" cy="1333800"/>
          </a:xfrm>
          <a:custGeom>
            <a:avLst/>
            <a:gdLst/>
            <a:ahLst/>
            <a:cxnLst/>
            <a:rect l="0" t="0" r="r" b="b"/>
            <a:pathLst>
              <a:path w="12145" h="3705">
                <a:moveTo>
                  <a:pt x="20" y="160"/>
                </a:moveTo>
                <a:cubicBezTo>
                  <a:pt x="33" y="128"/>
                  <a:pt x="52" y="100"/>
                  <a:pt x="76" y="76"/>
                </a:cubicBezTo>
                <a:cubicBezTo>
                  <a:pt x="100" y="52"/>
                  <a:pt x="128" y="33"/>
                  <a:pt x="160" y="20"/>
                </a:cubicBezTo>
                <a:cubicBezTo>
                  <a:pt x="192" y="7"/>
                  <a:pt x="225" y="0"/>
                  <a:pt x="259" y="0"/>
                </a:cubicBezTo>
                <a:lnTo>
                  <a:pt x="11887" y="0"/>
                </a:lnTo>
                <a:cubicBezTo>
                  <a:pt x="11921" y="0"/>
                  <a:pt x="11954" y="7"/>
                  <a:pt x="11985" y="20"/>
                </a:cubicBezTo>
                <a:cubicBezTo>
                  <a:pt x="12017" y="33"/>
                  <a:pt x="12045" y="52"/>
                  <a:pt x="12069" y="76"/>
                </a:cubicBezTo>
                <a:cubicBezTo>
                  <a:pt x="12093" y="100"/>
                  <a:pt x="12112" y="128"/>
                  <a:pt x="12125" y="160"/>
                </a:cubicBezTo>
                <a:cubicBezTo>
                  <a:pt x="12138" y="191"/>
                  <a:pt x="12145" y="224"/>
                  <a:pt x="12145" y="259"/>
                </a:cubicBezTo>
                <a:lnTo>
                  <a:pt x="12145" y="3446"/>
                </a:lnTo>
                <a:cubicBezTo>
                  <a:pt x="12145" y="3480"/>
                  <a:pt x="12138" y="3513"/>
                  <a:pt x="12125" y="3545"/>
                </a:cubicBezTo>
                <a:cubicBezTo>
                  <a:pt x="12112" y="3577"/>
                  <a:pt x="12093" y="3605"/>
                  <a:pt x="12069" y="3629"/>
                </a:cubicBezTo>
                <a:cubicBezTo>
                  <a:pt x="12045" y="3653"/>
                  <a:pt x="12017" y="3672"/>
                  <a:pt x="11985" y="3685"/>
                </a:cubicBezTo>
                <a:cubicBezTo>
                  <a:pt x="11954" y="3698"/>
                  <a:pt x="11921" y="3705"/>
                  <a:pt x="11887" y="3705"/>
                </a:cubicBezTo>
                <a:lnTo>
                  <a:pt x="259" y="3705"/>
                </a:lnTo>
                <a:cubicBezTo>
                  <a:pt x="225" y="3705"/>
                  <a:pt x="192" y="3698"/>
                  <a:pt x="160" y="3685"/>
                </a:cubicBezTo>
                <a:cubicBezTo>
                  <a:pt x="128" y="3672"/>
                  <a:pt x="100" y="3653"/>
                  <a:pt x="76" y="3629"/>
                </a:cubicBezTo>
                <a:cubicBezTo>
                  <a:pt x="52" y="3605"/>
                  <a:pt x="33" y="3577"/>
                  <a:pt x="20" y="3545"/>
                </a:cubicBezTo>
                <a:cubicBezTo>
                  <a:pt x="7" y="3513"/>
                  <a:pt x="0" y="3480"/>
                  <a:pt x="0" y="3446"/>
                </a:cubicBezTo>
                <a:lnTo>
                  <a:pt x="0" y="259"/>
                </a:lnTo>
                <a:cubicBezTo>
                  <a:pt x="0" y="224"/>
                  <a:pt x="7" y="191"/>
                  <a:pt x="20" y="16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0" name="任意多边形: 形状 1019"/>
          <p:cNvSpPr/>
          <p:nvPr/>
        </p:nvSpPr>
        <p:spPr>
          <a:xfrm>
            <a:off x="712800" y="1743840"/>
            <a:ext cx="194400" cy="388080"/>
          </a:xfrm>
          <a:custGeom>
            <a:avLst/>
            <a:gdLst/>
            <a:ahLst/>
            <a:cxnLst/>
            <a:rect l="0" t="0" r="r" b="b"/>
            <a:pathLst>
              <a:path w="540" h="1078">
                <a:moveTo>
                  <a:pt x="0" y="818"/>
                </a:moveTo>
                <a:lnTo>
                  <a:pt x="0" y="258"/>
                </a:lnTo>
                <a:cubicBezTo>
                  <a:pt x="0" y="241"/>
                  <a:pt x="2" y="225"/>
                  <a:pt x="5" y="208"/>
                </a:cubicBezTo>
                <a:cubicBezTo>
                  <a:pt x="9" y="191"/>
                  <a:pt x="14" y="175"/>
                  <a:pt x="20" y="159"/>
                </a:cubicBezTo>
                <a:cubicBezTo>
                  <a:pt x="27" y="144"/>
                  <a:pt x="34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280" y="0"/>
                </a:lnTo>
                <a:cubicBezTo>
                  <a:pt x="297" y="0"/>
                  <a:pt x="314" y="2"/>
                  <a:pt x="331" y="5"/>
                </a:cubicBezTo>
                <a:cubicBezTo>
                  <a:pt x="347" y="8"/>
                  <a:pt x="363" y="13"/>
                  <a:pt x="379" y="20"/>
                </a:cubicBezTo>
                <a:cubicBezTo>
                  <a:pt x="395" y="26"/>
                  <a:pt x="410" y="34"/>
                  <a:pt x="424" y="44"/>
                </a:cubicBezTo>
                <a:cubicBezTo>
                  <a:pt x="438" y="53"/>
                  <a:pt x="452" y="64"/>
                  <a:pt x="464" y="76"/>
                </a:cubicBezTo>
                <a:cubicBezTo>
                  <a:pt x="476" y="88"/>
                  <a:pt x="487" y="101"/>
                  <a:pt x="496" y="115"/>
                </a:cubicBezTo>
                <a:cubicBezTo>
                  <a:pt x="506" y="129"/>
                  <a:pt x="513" y="144"/>
                  <a:pt x="520" y="159"/>
                </a:cubicBezTo>
                <a:cubicBezTo>
                  <a:pt x="526" y="175"/>
                  <a:pt x="531" y="191"/>
                  <a:pt x="535" y="208"/>
                </a:cubicBezTo>
                <a:cubicBezTo>
                  <a:pt x="538" y="225"/>
                  <a:pt x="540" y="241"/>
                  <a:pt x="540" y="258"/>
                </a:cubicBezTo>
                <a:lnTo>
                  <a:pt x="540" y="818"/>
                </a:lnTo>
                <a:cubicBezTo>
                  <a:pt x="540" y="835"/>
                  <a:pt x="538" y="852"/>
                  <a:pt x="535" y="869"/>
                </a:cubicBezTo>
                <a:cubicBezTo>
                  <a:pt x="531" y="885"/>
                  <a:pt x="526" y="901"/>
                  <a:pt x="520" y="917"/>
                </a:cubicBezTo>
                <a:cubicBezTo>
                  <a:pt x="513" y="933"/>
                  <a:pt x="506" y="948"/>
                  <a:pt x="496" y="962"/>
                </a:cubicBezTo>
                <a:cubicBezTo>
                  <a:pt x="487" y="976"/>
                  <a:pt x="476" y="989"/>
                  <a:pt x="464" y="1001"/>
                </a:cubicBezTo>
                <a:cubicBezTo>
                  <a:pt x="452" y="1013"/>
                  <a:pt x="438" y="1024"/>
                  <a:pt x="424" y="1033"/>
                </a:cubicBezTo>
                <a:cubicBezTo>
                  <a:pt x="410" y="1042"/>
                  <a:pt x="395" y="1050"/>
                  <a:pt x="379" y="1057"/>
                </a:cubicBezTo>
                <a:cubicBezTo>
                  <a:pt x="363" y="1063"/>
                  <a:pt x="347" y="1068"/>
                  <a:pt x="331" y="1072"/>
                </a:cubicBezTo>
                <a:cubicBezTo>
                  <a:pt x="314" y="1076"/>
                  <a:pt x="297" y="1078"/>
                  <a:pt x="280" y="1078"/>
                </a:cubicBezTo>
                <a:lnTo>
                  <a:pt x="259" y="1078"/>
                </a:lnTo>
                <a:cubicBezTo>
                  <a:pt x="242" y="1078"/>
                  <a:pt x="225" y="1076"/>
                  <a:pt x="208" y="1072"/>
                </a:cubicBezTo>
                <a:cubicBezTo>
                  <a:pt x="192" y="1068"/>
                  <a:pt x="176" y="1063"/>
                  <a:pt x="160" y="1057"/>
                </a:cubicBezTo>
                <a:cubicBezTo>
                  <a:pt x="144" y="1050"/>
                  <a:pt x="129" y="1042"/>
                  <a:pt x="115" y="1033"/>
                </a:cubicBezTo>
                <a:cubicBezTo>
                  <a:pt x="101" y="1024"/>
                  <a:pt x="88" y="1013"/>
                  <a:pt x="76" y="1001"/>
                </a:cubicBezTo>
                <a:cubicBezTo>
                  <a:pt x="64" y="989"/>
                  <a:pt x="53" y="976"/>
                  <a:pt x="44" y="962"/>
                </a:cubicBezTo>
                <a:cubicBezTo>
                  <a:pt x="34" y="948"/>
                  <a:pt x="27" y="933"/>
                  <a:pt x="20" y="917"/>
                </a:cubicBezTo>
                <a:cubicBezTo>
                  <a:pt x="14" y="901"/>
                  <a:pt x="9" y="885"/>
                  <a:pt x="5" y="869"/>
                </a:cubicBezTo>
                <a:cubicBezTo>
                  <a:pt x="2" y="852"/>
                  <a:pt x="0" y="835"/>
                  <a:pt x="0" y="818"/>
                </a:cubicBezTo>
                <a:close/>
              </a:path>
            </a:pathLst>
          </a:custGeom>
          <a:solidFill>
            <a:srgbClr val="4FD1C5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21" name="图片 1020"/>
          <p:cNvPicPr/>
          <p:nvPr/>
        </p:nvPicPr>
        <p:blipFill>
          <a:blip r:embed="rId7"/>
          <a:stretch/>
        </p:blipFill>
        <p:spPr>
          <a:xfrm>
            <a:off x="713160" y="18446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22" name="文本框 1021"/>
          <p:cNvSpPr txBox="1"/>
          <p:nvPr/>
        </p:nvSpPr>
        <p:spPr>
          <a:xfrm>
            <a:off x="976680" y="5259960"/>
            <a:ext cx="2099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场监控，避免因信息滞后导致的风险。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3" name="文本框 1022"/>
          <p:cNvSpPr txBox="1"/>
          <p:nvPr/>
        </p:nvSpPr>
        <p:spPr>
          <a:xfrm>
            <a:off x="1030680" y="175752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投资顾问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4" name="文本框 1023"/>
          <p:cNvSpPr txBox="1"/>
          <p:nvPr/>
        </p:nvSpPr>
        <p:spPr>
          <a:xfrm>
            <a:off x="1030680" y="2035440"/>
            <a:ext cx="3580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智能代理解析金融市场数据，生成个性化投资建议。根据客户投资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5" name="文本框 1024"/>
          <p:cNvSpPr txBox="1"/>
          <p:nvPr/>
        </p:nvSpPr>
        <p:spPr>
          <a:xfrm>
            <a:off x="1030680" y="2221560"/>
            <a:ext cx="3457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偏好和市场状况，制定个性化投资组合，提供实时的策略调整建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6" name="任意多边形: 形状 1025"/>
          <p:cNvSpPr/>
          <p:nvPr/>
        </p:nvSpPr>
        <p:spPr>
          <a:xfrm>
            <a:off x="5053680" y="1557720"/>
            <a:ext cx="4371840" cy="1333800"/>
          </a:xfrm>
          <a:custGeom>
            <a:avLst/>
            <a:gdLst/>
            <a:ahLst/>
            <a:cxnLst/>
            <a:rect l="0" t="0" r="r" b="b"/>
            <a:pathLst>
              <a:path w="12144" h="3705">
                <a:moveTo>
                  <a:pt x="19" y="160"/>
                </a:moveTo>
                <a:cubicBezTo>
                  <a:pt x="32" y="128"/>
                  <a:pt x="51" y="100"/>
                  <a:pt x="75" y="76"/>
                </a:cubicBezTo>
                <a:cubicBezTo>
                  <a:pt x="100" y="52"/>
                  <a:pt x="128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1886" y="0"/>
                </a:lnTo>
                <a:cubicBezTo>
                  <a:pt x="11920" y="0"/>
                  <a:pt x="11953" y="7"/>
                  <a:pt x="11985" y="20"/>
                </a:cubicBezTo>
                <a:cubicBezTo>
                  <a:pt x="12016" y="33"/>
                  <a:pt x="12044" y="52"/>
                  <a:pt x="12068" y="76"/>
                </a:cubicBezTo>
                <a:cubicBezTo>
                  <a:pt x="12093" y="100"/>
                  <a:pt x="12111" y="128"/>
                  <a:pt x="12124" y="160"/>
                </a:cubicBezTo>
                <a:cubicBezTo>
                  <a:pt x="12138" y="191"/>
                  <a:pt x="12144" y="224"/>
                  <a:pt x="12144" y="259"/>
                </a:cubicBezTo>
                <a:lnTo>
                  <a:pt x="12144" y="3446"/>
                </a:lnTo>
                <a:cubicBezTo>
                  <a:pt x="12144" y="3480"/>
                  <a:pt x="12138" y="3513"/>
                  <a:pt x="12124" y="3545"/>
                </a:cubicBezTo>
                <a:cubicBezTo>
                  <a:pt x="12111" y="3577"/>
                  <a:pt x="12093" y="3605"/>
                  <a:pt x="12068" y="3629"/>
                </a:cubicBezTo>
                <a:cubicBezTo>
                  <a:pt x="12044" y="3653"/>
                  <a:pt x="12016" y="3672"/>
                  <a:pt x="11985" y="3685"/>
                </a:cubicBezTo>
                <a:cubicBezTo>
                  <a:pt x="11953" y="3698"/>
                  <a:pt x="11920" y="3705"/>
                  <a:pt x="11886" y="3705"/>
                </a:cubicBezTo>
                <a:lnTo>
                  <a:pt x="258" y="3705"/>
                </a:lnTo>
                <a:cubicBezTo>
                  <a:pt x="224" y="3705"/>
                  <a:pt x="191" y="3698"/>
                  <a:pt x="159" y="3685"/>
                </a:cubicBezTo>
                <a:cubicBezTo>
                  <a:pt x="128" y="3672"/>
                  <a:pt x="100" y="3653"/>
                  <a:pt x="75" y="3629"/>
                </a:cubicBezTo>
                <a:cubicBezTo>
                  <a:pt x="51" y="3605"/>
                  <a:pt x="32" y="3577"/>
                  <a:pt x="19" y="3545"/>
                </a:cubicBezTo>
                <a:cubicBezTo>
                  <a:pt x="6" y="3513"/>
                  <a:pt x="0" y="3480"/>
                  <a:pt x="0" y="3446"/>
                </a:cubicBezTo>
                <a:lnTo>
                  <a:pt x="0" y="259"/>
                </a:lnTo>
                <a:cubicBezTo>
                  <a:pt x="0" y="224"/>
                  <a:pt x="6" y="191"/>
                  <a:pt x="19" y="16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7" name="任意多边形: 形状 1026"/>
          <p:cNvSpPr/>
          <p:nvPr/>
        </p:nvSpPr>
        <p:spPr>
          <a:xfrm>
            <a:off x="5270760" y="1743840"/>
            <a:ext cx="186120" cy="388080"/>
          </a:xfrm>
          <a:custGeom>
            <a:avLst/>
            <a:gdLst/>
            <a:ahLst/>
            <a:cxnLst/>
            <a:rect l="0" t="0" r="r" b="b"/>
            <a:pathLst>
              <a:path w="517" h="1078">
                <a:moveTo>
                  <a:pt x="0" y="818"/>
                </a:moveTo>
                <a:lnTo>
                  <a:pt x="0" y="258"/>
                </a:lnTo>
                <a:cubicBezTo>
                  <a:pt x="0" y="241"/>
                  <a:pt x="1" y="225"/>
                  <a:pt x="5" y="208"/>
                </a:cubicBezTo>
                <a:cubicBezTo>
                  <a:pt x="8" y="191"/>
                  <a:pt x="13" y="175"/>
                  <a:pt x="19" y="159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9" y="5"/>
                </a:cubicBezTo>
                <a:cubicBezTo>
                  <a:pt x="225" y="2"/>
                  <a:pt x="242" y="0"/>
                  <a:pt x="259" y="0"/>
                </a:cubicBezTo>
                <a:cubicBezTo>
                  <a:pt x="276" y="0"/>
                  <a:pt x="293" y="2"/>
                  <a:pt x="309" y="5"/>
                </a:cubicBezTo>
                <a:cubicBezTo>
                  <a:pt x="326" y="8"/>
                  <a:pt x="342" y="13"/>
                  <a:pt x="358" y="20"/>
                </a:cubicBezTo>
                <a:cubicBezTo>
                  <a:pt x="373" y="26"/>
                  <a:pt x="388" y="34"/>
                  <a:pt x="402" y="44"/>
                </a:cubicBezTo>
                <a:cubicBezTo>
                  <a:pt x="417" y="53"/>
                  <a:pt x="430" y="64"/>
                  <a:pt x="442" y="76"/>
                </a:cubicBezTo>
                <a:cubicBezTo>
                  <a:pt x="454" y="88"/>
                  <a:pt x="464" y="101"/>
                  <a:pt x="474" y="115"/>
                </a:cubicBezTo>
                <a:cubicBezTo>
                  <a:pt x="483" y="129"/>
                  <a:pt x="491" y="144"/>
                  <a:pt x="498" y="159"/>
                </a:cubicBezTo>
                <a:cubicBezTo>
                  <a:pt x="504" y="175"/>
                  <a:pt x="509" y="191"/>
                  <a:pt x="512" y="208"/>
                </a:cubicBezTo>
                <a:cubicBezTo>
                  <a:pt x="516" y="225"/>
                  <a:pt x="517" y="241"/>
                  <a:pt x="517" y="258"/>
                </a:cubicBezTo>
                <a:lnTo>
                  <a:pt x="517" y="818"/>
                </a:lnTo>
                <a:cubicBezTo>
                  <a:pt x="517" y="835"/>
                  <a:pt x="516" y="852"/>
                  <a:pt x="512" y="869"/>
                </a:cubicBezTo>
                <a:cubicBezTo>
                  <a:pt x="509" y="885"/>
                  <a:pt x="504" y="901"/>
                  <a:pt x="498" y="917"/>
                </a:cubicBezTo>
                <a:cubicBezTo>
                  <a:pt x="491" y="933"/>
                  <a:pt x="483" y="948"/>
                  <a:pt x="474" y="962"/>
                </a:cubicBezTo>
                <a:cubicBezTo>
                  <a:pt x="464" y="976"/>
                  <a:pt x="454" y="989"/>
                  <a:pt x="442" y="1001"/>
                </a:cubicBezTo>
                <a:cubicBezTo>
                  <a:pt x="430" y="1013"/>
                  <a:pt x="417" y="1024"/>
                  <a:pt x="402" y="1033"/>
                </a:cubicBezTo>
                <a:cubicBezTo>
                  <a:pt x="388" y="1042"/>
                  <a:pt x="373" y="1050"/>
                  <a:pt x="358" y="1057"/>
                </a:cubicBezTo>
                <a:cubicBezTo>
                  <a:pt x="342" y="1063"/>
                  <a:pt x="326" y="1068"/>
                  <a:pt x="309" y="1072"/>
                </a:cubicBezTo>
                <a:cubicBezTo>
                  <a:pt x="293" y="1076"/>
                  <a:pt x="276" y="1078"/>
                  <a:pt x="259" y="1078"/>
                </a:cubicBezTo>
                <a:cubicBezTo>
                  <a:pt x="242" y="1078"/>
                  <a:pt x="225" y="1076"/>
                  <a:pt x="209" y="1072"/>
                </a:cubicBezTo>
                <a:cubicBezTo>
                  <a:pt x="192" y="1068"/>
                  <a:pt x="176" y="1063"/>
                  <a:pt x="160" y="1057"/>
                </a:cubicBezTo>
                <a:cubicBezTo>
                  <a:pt x="144" y="1050"/>
                  <a:pt x="129" y="1042"/>
                  <a:pt x="115" y="1033"/>
                </a:cubicBezTo>
                <a:cubicBezTo>
                  <a:pt x="101" y="1024"/>
                  <a:pt x="88" y="1013"/>
                  <a:pt x="76" y="1001"/>
                </a:cubicBezTo>
                <a:cubicBezTo>
                  <a:pt x="63" y="989"/>
                  <a:pt x="53" y="976"/>
                  <a:pt x="43" y="962"/>
                </a:cubicBezTo>
                <a:cubicBezTo>
                  <a:pt x="34" y="948"/>
                  <a:pt x="26" y="933"/>
                  <a:pt x="19" y="917"/>
                </a:cubicBezTo>
                <a:cubicBezTo>
                  <a:pt x="13" y="901"/>
                  <a:pt x="8" y="885"/>
                  <a:pt x="5" y="869"/>
                </a:cubicBezTo>
                <a:cubicBezTo>
                  <a:pt x="1" y="852"/>
                  <a:pt x="0" y="835"/>
                  <a:pt x="0" y="818"/>
                </a:cubicBezTo>
                <a:close/>
              </a:path>
            </a:pathLst>
          </a:custGeom>
          <a:solidFill>
            <a:srgbClr val="4FD1C5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28" name="图片 1027"/>
          <p:cNvPicPr/>
          <p:nvPr/>
        </p:nvPicPr>
        <p:blipFill>
          <a:blip r:embed="rId8"/>
          <a:stretch/>
        </p:blipFill>
        <p:spPr>
          <a:xfrm>
            <a:off x="5270760" y="18446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29" name="文本框 1028"/>
          <p:cNvSpPr txBox="1"/>
          <p:nvPr/>
        </p:nvSpPr>
        <p:spPr>
          <a:xfrm>
            <a:off x="1030680" y="240732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议。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0" name="文本框 1029"/>
          <p:cNvSpPr txBox="1"/>
          <p:nvPr/>
        </p:nvSpPr>
        <p:spPr>
          <a:xfrm>
            <a:off x="5580720" y="175752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市场分析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1" name="文本框 1030"/>
          <p:cNvSpPr txBox="1"/>
          <p:nvPr/>
        </p:nvSpPr>
        <p:spPr>
          <a:xfrm>
            <a:off x="5580720" y="2035440"/>
            <a:ext cx="3580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智能代理实时监控市场波动，分析市场报告和新闻，为投资者提供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2" name="文本框 1031"/>
          <p:cNvSpPr txBox="1"/>
          <p:nvPr/>
        </p:nvSpPr>
        <p:spPr>
          <a:xfrm>
            <a:off x="5580720" y="2221560"/>
            <a:ext cx="3580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策略支持。交易智能代理能基于实时市场数据自主决策，执行买卖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3" name="任意多边形: 形状 1032"/>
          <p:cNvSpPr/>
          <p:nvPr/>
        </p:nvSpPr>
        <p:spPr>
          <a:xfrm>
            <a:off x="495720" y="3076920"/>
            <a:ext cx="4372200" cy="1333800"/>
          </a:xfrm>
          <a:custGeom>
            <a:avLst/>
            <a:gdLst/>
            <a:ahLst/>
            <a:cxnLst/>
            <a:rect l="0" t="0" r="r" b="b"/>
            <a:pathLst>
              <a:path w="12145" h="3705">
                <a:moveTo>
                  <a:pt x="20" y="160"/>
                </a:moveTo>
                <a:cubicBezTo>
                  <a:pt x="33" y="128"/>
                  <a:pt x="52" y="100"/>
                  <a:pt x="76" y="76"/>
                </a:cubicBezTo>
                <a:cubicBezTo>
                  <a:pt x="100" y="52"/>
                  <a:pt x="128" y="33"/>
                  <a:pt x="160" y="20"/>
                </a:cubicBezTo>
                <a:cubicBezTo>
                  <a:pt x="192" y="7"/>
                  <a:pt x="225" y="0"/>
                  <a:pt x="259" y="0"/>
                </a:cubicBezTo>
                <a:lnTo>
                  <a:pt x="11887" y="0"/>
                </a:lnTo>
                <a:cubicBezTo>
                  <a:pt x="11921" y="0"/>
                  <a:pt x="11954" y="7"/>
                  <a:pt x="11985" y="20"/>
                </a:cubicBezTo>
                <a:cubicBezTo>
                  <a:pt x="12017" y="33"/>
                  <a:pt x="12045" y="52"/>
                  <a:pt x="12069" y="76"/>
                </a:cubicBezTo>
                <a:cubicBezTo>
                  <a:pt x="12093" y="100"/>
                  <a:pt x="12112" y="128"/>
                  <a:pt x="12125" y="160"/>
                </a:cubicBezTo>
                <a:cubicBezTo>
                  <a:pt x="12138" y="191"/>
                  <a:pt x="12145" y="224"/>
                  <a:pt x="12145" y="259"/>
                </a:cubicBezTo>
                <a:lnTo>
                  <a:pt x="12145" y="3446"/>
                </a:lnTo>
                <a:cubicBezTo>
                  <a:pt x="12145" y="3481"/>
                  <a:pt x="12138" y="3513"/>
                  <a:pt x="12125" y="3545"/>
                </a:cubicBezTo>
                <a:cubicBezTo>
                  <a:pt x="12112" y="3577"/>
                  <a:pt x="12093" y="3605"/>
                  <a:pt x="12069" y="3629"/>
                </a:cubicBezTo>
                <a:cubicBezTo>
                  <a:pt x="12045" y="3653"/>
                  <a:pt x="12017" y="3672"/>
                  <a:pt x="11985" y="3685"/>
                </a:cubicBezTo>
                <a:cubicBezTo>
                  <a:pt x="11954" y="3698"/>
                  <a:pt x="11921" y="3705"/>
                  <a:pt x="11887" y="3705"/>
                </a:cubicBezTo>
                <a:lnTo>
                  <a:pt x="259" y="3705"/>
                </a:lnTo>
                <a:cubicBezTo>
                  <a:pt x="225" y="3705"/>
                  <a:pt x="192" y="3698"/>
                  <a:pt x="160" y="3685"/>
                </a:cubicBezTo>
                <a:cubicBezTo>
                  <a:pt x="128" y="3672"/>
                  <a:pt x="100" y="3653"/>
                  <a:pt x="76" y="3629"/>
                </a:cubicBezTo>
                <a:cubicBezTo>
                  <a:pt x="52" y="3605"/>
                  <a:pt x="33" y="3577"/>
                  <a:pt x="20" y="3545"/>
                </a:cubicBezTo>
                <a:cubicBezTo>
                  <a:pt x="7" y="3513"/>
                  <a:pt x="0" y="3481"/>
                  <a:pt x="0" y="3446"/>
                </a:cubicBezTo>
                <a:lnTo>
                  <a:pt x="0" y="259"/>
                </a:lnTo>
                <a:cubicBezTo>
                  <a:pt x="0" y="224"/>
                  <a:pt x="7" y="191"/>
                  <a:pt x="20" y="16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4" name="任意多边形: 形状 1033"/>
          <p:cNvSpPr/>
          <p:nvPr/>
        </p:nvSpPr>
        <p:spPr>
          <a:xfrm>
            <a:off x="712800" y="3263040"/>
            <a:ext cx="186480" cy="388080"/>
          </a:xfrm>
          <a:custGeom>
            <a:avLst/>
            <a:gdLst/>
            <a:ahLst/>
            <a:cxnLst/>
            <a:rect l="0" t="0" r="r" b="b"/>
            <a:pathLst>
              <a:path w="518" h="1078">
                <a:moveTo>
                  <a:pt x="0" y="819"/>
                </a:moveTo>
                <a:lnTo>
                  <a:pt x="0" y="259"/>
                </a:lnTo>
                <a:cubicBezTo>
                  <a:pt x="0" y="242"/>
                  <a:pt x="2" y="226"/>
                  <a:pt x="5" y="209"/>
                </a:cubicBezTo>
                <a:cubicBezTo>
                  <a:pt x="9" y="192"/>
                  <a:pt x="14" y="176"/>
                  <a:pt x="20" y="161"/>
                </a:cubicBezTo>
                <a:cubicBezTo>
                  <a:pt x="27" y="145"/>
                  <a:pt x="34" y="130"/>
                  <a:pt x="44" y="116"/>
                </a:cubicBezTo>
                <a:cubicBezTo>
                  <a:pt x="53" y="102"/>
                  <a:pt x="64" y="89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2"/>
                  <a:pt x="242" y="0"/>
                  <a:pt x="259" y="0"/>
                </a:cubicBezTo>
                <a:cubicBezTo>
                  <a:pt x="276" y="0"/>
                  <a:pt x="292" y="2"/>
                  <a:pt x="309" y="5"/>
                </a:cubicBezTo>
                <a:cubicBezTo>
                  <a:pt x="326" y="8"/>
                  <a:pt x="343" y="13"/>
                  <a:pt x="359" y="20"/>
                </a:cubicBezTo>
                <a:cubicBezTo>
                  <a:pt x="374" y="26"/>
                  <a:pt x="389" y="34"/>
                  <a:pt x="403" y="44"/>
                </a:cubicBezTo>
                <a:cubicBezTo>
                  <a:pt x="417" y="53"/>
                  <a:pt x="430" y="64"/>
                  <a:pt x="442" y="76"/>
                </a:cubicBezTo>
                <a:cubicBezTo>
                  <a:pt x="454" y="89"/>
                  <a:pt x="465" y="102"/>
                  <a:pt x="475" y="116"/>
                </a:cubicBezTo>
                <a:cubicBezTo>
                  <a:pt x="484" y="130"/>
                  <a:pt x="492" y="145"/>
                  <a:pt x="498" y="161"/>
                </a:cubicBezTo>
                <a:cubicBezTo>
                  <a:pt x="505" y="176"/>
                  <a:pt x="510" y="192"/>
                  <a:pt x="513" y="209"/>
                </a:cubicBezTo>
                <a:cubicBezTo>
                  <a:pt x="516" y="226"/>
                  <a:pt x="518" y="242"/>
                  <a:pt x="518" y="259"/>
                </a:cubicBezTo>
                <a:lnTo>
                  <a:pt x="518" y="819"/>
                </a:lnTo>
                <a:cubicBezTo>
                  <a:pt x="518" y="836"/>
                  <a:pt x="516" y="853"/>
                  <a:pt x="513" y="870"/>
                </a:cubicBezTo>
                <a:cubicBezTo>
                  <a:pt x="510" y="886"/>
                  <a:pt x="505" y="902"/>
                  <a:pt x="498" y="918"/>
                </a:cubicBezTo>
                <a:cubicBezTo>
                  <a:pt x="492" y="934"/>
                  <a:pt x="484" y="949"/>
                  <a:pt x="475" y="963"/>
                </a:cubicBezTo>
                <a:cubicBezTo>
                  <a:pt x="465" y="977"/>
                  <a:pt x="454" y="990"/>
                  <a:pt x="442" y="1002"/>
                </a:cubicBezTo>
                <a:cubicBezTo>
                  <a:pt x="430" y="1014"/>
                  <a:pt x="417" y="1025"/>
                  <a:pt x="403" y="1034"/>
                </a:cubicBezTo>
                <a:cubicBezTo>
                  <a:pt x="389" y="1043"/>
                  <a:pt x="374" y="1051"/>
                  <a:pt x="359" y="1058"/>
                </a:cubicBezTo>
                <a:cubicBezTo>
                  <a:pt x="343" y="1064"/>
                  <a:pt x="326" y="1069"/>
                  <a:pt x="309" y="1073"/>
                </a:cubicBezTo>
                <a:cubicBezTo>
                  <a:pt x="292" y="1076"/>
                  <a:pt x="276" y="1078"/>
                  <a:pt x="259" y="1078"/>
                </a:cubicBezTo>
                <a:cubicBezTo>
                  <a:pt x="242" y="1078"/>
                  <a:pt x="225" y="1076"/>
                  <a:pt x="208" y="1073"/>
                </a:cubicBezTo>
                <a:cubicBezTo>
                  <a:pt x="192" y="1069"/>
                  <a:pt x="176" y="1064"/>
                  <a:pt x="160" y="1058"/>
                </a:cubicBezTo>
                <a:cubicBezTo>
                  <a:pt x="144" y="1051"/>
                  <a:pt x="129" y="1043"/>
                  <a:pt x="115" y="1034"/>
                </a:cubicBezTo>
                <a:cubicBezTo>
                  <a:pt x="101" y="1025"/>
                  <a:pt x="88" y="1014"/>
                  <a:pt x="76" y="1002"/>
                </a:cubicBezTo>
                <a:cubicBezTo>
                  <a:pt x="64" y="990"/>
                  <a:pt x="53" y="977"/>
                  <a:pt x="44" y="963"/>
                </a:cubicBezTo>
                <a:cubicBezTo>
                  <a:pt x="34" y="949"/>
                  <a:pt x="27" y="934"/>
                  <a:pt x="20" y="918"/>
                </a:cubicBezTo>
                <a:cubicBezTo>
                  <a:pt x="14" y="902"/>
                  <a:pt x="9" y="886"/>
                  <a:pt x="5" y="870"/>
                </a:cubicBezTo>
                <a:cubicBezTo>
                  <a:pt x="2" y="853"/>
                  <a:pt x="0" y="836"/>
                  <a:pt x="0" y="819"/>
                </a:cubicBezTo>
                <a:close/>
              </a:path>
            </a:pathLst>
          </a:custGeom>
          <a:solidFill>
            <a:srgbClr val="4FD1C5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35" name="图片 1034"/>
          <p:cNvPicPr/>
          <p:nvPr/>
        </p:nvPicPr>
        <p:blipFill>
          <a:blip r:embed="rId9"/>
          <a:stretch/>
        </p:blipFill>
        <p:spPr>
          <a:xfrm>
            <a:off x="713160" y="33638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36" name="文本框 1035"/>
          <p:cNvSpPr txBox="1"/>
          <p:nvPr/>
        </p:nvSpPr>
        <p:spPr>
          <a:xfrm>
            <a:off x="5580720" y="2407320"/>
            <a:ext cx="1852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操作，并根据市场变化调整策略。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7" name="文本框 1036"/>
          <p:cNvSpPr txBox="1"/>
          <p:nvPr/>
        </p:nvSpPr>
        <p:spPr>
          <a:xfrm>
            <a:off x="1023120" y="327672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风险管理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8" name="文本框 1037"/>
          <p:cNvSpPr txBox="1"/>
          <p:nvPr/>
        </p:nvSpPr>
        <p:spPr>
          <a:xfrm>
            <a:off x="1023120" y="3554640"/>
            <a:ext cx="3580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智能代理为客户提供风控预警，识别潜在风险因素。在市场动荡时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9" name="文本框 1038"/>
          <p:cNvSpPr txBox="1"/>
          <p:nvPr/>
        </p:nvSpPr>
        <p:spPr>
          <a:xfrm>
            <a:off x="1023120" y="3740760"/>
            <a:ext cx="3580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期，智能代理能够进行风险评估，提出风险缓解策略，帮助投资者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0" name="任意多边形: 形状 1039"/>
          <p:cNvSpPr/>
          <p:nvPr/>
        </p:nvSpPr>
        <p:spPr>
          <a:xfrm>
            <a:off x="5053680" y="3076920"/>
            <a:ext cx="4371840" cy="1333800"/>
          </a:xfrm>
          <a:custGeom>
            <a:avLst/>
            <a:gdLst/>
            <a:ahLst/>
            <a:cxnLst/>
            <a:rect l="0" t="0" r="r" b="b"/>
            <a:pathLst>
              <a:path w="12144" h="3705">
                <a:moveTo>
                  <a:pt x="19" y="160"/>
                </a:moveTo>
                <a:cubicBezTo>
                  <a:pt x="32" y="128"/>
                  <a:pt x="51" y="100"/>
                  <a:pt x="75" y="76"/>
                </a:cubicBezTo>
                <a:cubicBezTo>
                  <a:pt x="100" y="52"/>
                  <a:pt x="128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1886" y="0"/>
                </a:lnTo>
                <a:cubicBezTo>
                  <a:pt x="11920" y="0"/>
                  <a:pt x="11953" y="7"/>
                  <a:pt x="11985" y="20"/>
                </a:cubicBezTo>
                <a:cubicBezTo>
                  <a:pt x="12016" y="33"/>
                  <a:pt x="12044" y="52"/>
                  <a:pt x="12068" y="76"/>
                </a:cubicBezTo>
                <a:cubicBezTo>
                  <a:pt x="12093" y="100"/>
                  <a:pt x="12111" y="128"/>
                  <a:pt x="12124" y="160"/>
                </a:cubicBezTo>
                <a:cubicBezTo>
                  <a:pt x="12138" y="191"/>
                  <a:pt x="12144" y="224"/>
                  <a:pt x="12144" y="259"/>
                </a:cubicBezTo>
                <a:lnTo>
                  <a:pt x="12144" y="3446"/>
                </a:lnTo>
                <a:cubicBezTo>
                  <a:pt x="12144" y="3480"/>
                  <a:pt x="12138" y="3513"/>
                  <a:pt x="12124" y="3545"/>
                </a:cubicBezTo>
                <a:cubicBezTo>
                  <a:pt x="12111" y="3577"/>
                  <a:pt x="12093" y="3605"/>
                  <a:pt x="12068" y="3629"/>
                </a:cubicBezTo>
                <a:cubicBezTo>
                  <a:pt x="12044" y="3653"/>
                  <a:pt x="12016" y="3672"/>
                  <a:pt x="11985" y="3685"/>
                </a:cubicBezTo>
                <a:cubicBezTo>
                  <a:pt x="11953" y="3698"/>
                  <a:pt x="11920" y="3705"/>
                  <a:pt x="11886" y="3705"/>
                </a:cubicBezTo>
                <a:lnTo>
                  <a:pt x="258" y="3705"/>
                </a:lnTo>
                <a:cubicBezTo>
                  <a:pt x="224" y="3705"/>
                  <a:pt x="191" y="3698"/>
                  <a:pt x="159" y="3685"/>
                </a:cubicBezTo>
                <a:cubicBezTo>
                  <a:pt x="128" y="3672"/>
                  <a:pt x="100" y="3653"/>
                  <a:pt x="75" y="3629"/>
                </a:cubicBezTo>
                <a:cubicBezTo>
                  <a:pt x="51" y="3605"/>
                  <a:pt x="32" y="3577"/>
                  <a:pt x="19" y="3545"/>
                </a:cubicBezTo>
                <a:cubicBezTo>
                  <a:pt x="6" y="3513"/>
                  <a:pt x="0" y="3481"/>
                  <a:pt x="0" y="3446"/>
                </a:cubicBezTo>
                <a:lnTo>
                  <a:pt x="0" y="259"/>
                </a:lnTo>
                <a:cubicBezTo>
                  <a:pt x="0" y="224"/>
                  <a:pt x="6" y="191"/>
                  <a:pt x="19" y="16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1" name="任意多边形: 形状 1040"/>
          <p:cNvSpPr/>
          <p:nvPr/>
        </p:nvSpPr>
        <p:spPr>
          <a:xfrm>
            <a:off x="5270760" y="3263040"/>
            <a:ext cx="186120" cy="388080"/>
          </a:xfrm>
          <a:custGeom>
            <a:avLst/>
            <a:gdLst/>
            <a:ahLst/>
            <a:cxnLst/>
            <a:rect l="0" t="0" r="r" b="b"/>
            <a:pathLst>
              <a:path w="517" h="1078">
                <a:moveTo>
                  <a:pt x="0" y="819"/>
                </a:moveTo>
                <a:lnTo>
                  <a:pt x="0" y="259"/>
                </a:lnTo>
                <a:cubicBezTo>
                  <a:pt x="0" y="242"/>
                  <a:pt x="1" y="226"/>
                  <a:pt x="5" y="209"/>
                </a:cubicBezTo>
                <a:cubicBezTo>
                  <a:pt x="8" y="192"/>
                  <a:pt x="13" y="176"/>
                  <a:pt x="19" y="161"/>
                </a:cubicBezTo>
                <a:cubicBezTo>
                  <a:pt x="26" y="145"/>
                  <a:pt x="34" y="130"/>
                  <a:pt x="43" y="116"/>
                </a:cubicBezTo>
                <a:cubicBezTo>
                  <a:pt x="53" y="102"/>
                  <a:pt x="63" y="89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9" y="5"/>
                </a:cubicBezTo>
                <a:cubicBezTo>
                  <a:pt x="225" y="2"/>
                  <a:pt x="242" y="0"/>
                  <a:pt x="259" y="0"/>
                </a:cubicBezTo>
                <a:cubicBezTo>
                  <a:pt x="276" y="0"/>
                  <a:pt x="293" y="2"/>
                  <a:pt x="309" y="5"/>
                </a:cubicBezTo>
                <a:cubicBezTo>
                  <a:pt x="326" y="8"/>
                  <a:pt x="342" y="13"/>
                  <a:pt x="358" y="20"/>
                </a:cubicBezTo>
                <a:cubicBezTo>
                  <a:pt x="373" y="26"/>
                  <a:pt x="388" y="34"/>
                  <a:pt x="402" y="44"/>
                </a:cubicBezTo>
                <a:cubicBezTo>
                  <a:pt x="417" y="53"/>
                  <a:pt x="430" y="64"/>
                  <a:pt x="442" y="76"/>
                </a:cubicBezTo>
                <a:cubicBezTo>
                  <a:pt x="454" y="89"/>
                  <a:pt x="464" y="102"/>
                  <a:pt x="474" y="116"/>
                </a:cubicBezTo>
                <a:cubicBezTo>
                  <a:pt x="483" y="130"/>
                  <a:pt x="491" y="145"/>
                  <a:pt x="498" y="161"/>
                </a:cubicBezTo>
                <a:cubicBezTo>
                  <a:pt x="504" y="176"/>
                  <a:pt x="509" y="192"/>
                  <a:pt x="512" y="209"/>
                </a:cubicBezTo>
                <a:cubicBezTo>
                  <a:pt x="516" y="226"/>
                  <a:pt x="517" y="242"/>
                  <a:pt x="517" y="259"/>
                </a:cubicBezTo>
                <a:lnTo>
                  <a:pt x="517" y="819"/>
                </a:lnTo>
                <a:cubicBezTo>
                  <a:pt x="517" y="836"/>
                  <a:pt x="516" y="853"/>
                  <a:pt x="512" y="870"/>
                </a:cubicBezTo>
                <a:cubicBezTo>
                  <a:pt x="509" y="886"/>
                  <a:pt x="504" y="902"/>
                  <a:pt x="498" y="918"/>
                </a:cubicBezTo>
                <a:cubicBezTo>
                  <a:pt x="491" y="934"/>
                  <a:pt x="483" y="949"/>
                  <a:pt x="474" y="963"/>
                </a:cubicBezTo>
                <a:cubicBezTo>
                  <a:pt x="464" y="977"/>
                  <a:pt x="454" y="990"/>
                  <a:pt x="442" y="1002"/>
                </a:cubicBezTo>
                <a:cubicBezTo>
                  <a:pt x="430" y="1014"/>
                  <a:pt x="417" y="1025"/>
                  <a:pt x="402" y="1034"/>
                </a:cubicBezTo>
                <a:cubicBezTo>
                  <a:pt x="388" y="1043"/>
                  <a:pt x="373" y="1051"/>
                  <a:pt x="358" y="1058"/>
                </a:cubicBezTo>
                <a:cubicBezTo>
                  <a:pt x="342" y="1064"/>
                  <a:pt x="326" y="1069"/>
                  <a:pt x="309" y="1073"/>
                </a:cubicBezTo>
                <a:cubicBezTo>
                  <a:pt x="293" y="1076"/>
                  <a:pt x="276" y="1078"/>
                  <a:pt x="259" y="1078"/>
                </a:cubicBezTo>
                <a:cubicBezTo>
                  <a:pt x="242" y="1078"/>
                  <a:pt x="225" y="1076"/>
                  <a:pt x="209" y="1073"/>
                </a:cubicBezTo>
                <a:cubicBezTo>
                  <a:pt x="192" y="1069"/>
                  <a:pt x="176" y="1064"/>
                  <a:pt x="160" y="1058"/>
                </a:cubicBezTo>
                <a:cubicBezTo>
                  <a:pt x="144" y="1051"/>
                  <a:pt x="129" y="1043"/>
                  <a:pt x="115" y="1034"/>
                </a:cubicBezTo>
                <a:cubicBezTo>
                  <a:pt x="101" y="1025"/>
                  <a:pt x="88" y="1014"/>
                  <a:pt x="76" y="1002"/>
                </a:cubicBezTo>
                <a:cubicBezTo>
                  <a:pt x="63" y="990"/>
                  <a:pt x="53" y="977"/>
                  <a:pt x="43" y="963"/>
                </a:cubicBezTo>
                <a:cubicBezTo>
                  <a:pt x="34" y="949"/>
                  <a:pt x="26" y="934"/>
                  <a:pt x="19" y="918"/>
                </a:cubicBezTo>
                <a:cubicBezTo>
                  <a:pt x="13" y="902"/>
                  <a:pt x="8" y="886"/>
                  <a:pt x="5" y="870"/>
                </a:cubicBezTo>
                <a:cubicBezTo>
                  <a:pt x="1" y="853"/>
                  <a:pt x="0" y="836"/>
                  <a:pt x="0" y="819"/>
                </a:cubicBezTo>
                <a:close/>
              </a:path>
            </a:pathLst>
          </a:custGeom>
          <a:solidFill>
            <a:srgbClr val="4FD1C5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42" name="图片 1041"/>
          <p:cNvPicPr/>
          <p:nvPr/>
        </p:nvPicPr>
        <p:blipFill>
          <a:blip r:embed="rId10"/>
          <a:stretch/>
        </p:blipFill>
        <p:spPr>
          <a:xfrm>
            <a:off x="5270760" y="33638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3" name="文本框 1042"/>
          <p:cNvSpPr txBox="1"/>
          <p:nvPr/>
        </p:nvSpPr>
        <p:spPr>
          <a:xfrm>
            <a:off x="1023120" y="3926520"/>
            <a:ext cx="8647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避免重大损失。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4" name="文本框 1043"/>
          <p:cNvSpPr txBox="1"/>
          <p:nvPr/>
        </p:nvSpPr>
        <p:spPr>
          <a:xfrm>
            <a:off x="5580720" y="3276720"/>
            <a:ext cx="6224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银行业务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5" name="文本框 1044"/>
          <p:cNvSpPr txBox="1"/>
          <p:nvPr/>
        </p:nvSpPr>
        <p:spPr>
          <a:xfrm>
            <a:off x="5580720" y="3554640"/>
            <a:ext cx="3580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智能代理负责客户贷款申请的审核与风险评估，缩短审批周期，降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6" name="文本框 1045"/>
          <p:cNvSpPr txBox="1"/>
          <p:nvPr/>
        </p:nvSpPr>
        <p:spPr>
          <a:xfrm>
            <a:off x="5580720" y="3740760"/>
            <a:ext cx="3580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低操作风险。通过分析客户历史数据和信用记录，智能代理能够提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7" name="文本框 1046"/>
          <p:cNvSpPr txBox="1"/>
          <p:nvPr/>
        </p:nvSpPr>
        <p:spPr>
          <a:xfrm>
            <a:off x="5580720" y="3926520"/>
            <a:ext cx="1235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供更精准的贷款决策。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8" name="文本框 1047"/>
          <p:cNvSpPr txBox="1"/>
          <p:nvPr/>
        </p:nvSpPr>
        <p:spPr>
          <a:xfrm>
            <a:off x="9384840" y="568944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20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图片 1048"/>
          <p:cNvPicPr/>
          <p:nvPr/>
        </p:nvPicPr>
        <p:blipFill>
          <a:blip r:embed="rId2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50" name="图片 1049"/>
          <p:cNvPicPr/>
          <p:nvPr/>
        </p:nvPicPr>
        <p:blipFill>
          <a:blip r:embed="rId3"/>
          <a:stretch/>
        </p:blipFill>
        <p:spPr>
          <a:xfrm>
            <a:off x="6820920" y="-155016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51" name="图片 1050"/>
          <p:cNvPicPr/>
          <p:nvPr/>
        </p:nvPicPr>
        <p:blipFill>
          <a:blip r:embed="rId4"/>
          <a:stretch/>
        </p:blipFill>
        <p:spPr>
          <a:xfrm>
            <a:off x="-387720" y="480564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52" name="图片 1051"/>
          <p:cNvPicPr/>
          <p:nvPr/>
        </p:nvPicPr>
        <p:blipFill>
          <a:blip r:embed="rId5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53" name="任意多边形: 形状 1052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54" name="图片 1053"/>
          <p:cNvPicPr/>
          <p:nvPr/>
        </p:nvPicPr>
        <p:blipFill>
          <a:blip r:embed="rId6"/>
          <a:stretch/>
        </p:blipFill>
        <p:spPr>
          <a:xfrm>
            <a:off x="682200" y="1054080"/>
            <a:ext cx="371520" cy="371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55" name="图片 1054"/>
          <p:cNvPicPr/>
          <p:nvPr/>
        </p:nvPicPr>
        <p:blipFill>
          <a:blip r:embed="rId7"/>
          <a:stretch/>
        </p:blipFill>
        <p:spPr>
          <a:xfrm>
            <a:off x="767520" y="114732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56" name="文本框 1055"/>
          <p:cNvSpPr txBox="1"/>
          <p:nvPr/>
        </p:nvSpPr>
        <p:spPr>
          <a:xfrm>
            <a:off x="496080" y="351360"/>
            <a:ext cx="418428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智能代理在医疗与教育领域的应用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7" name="任意多边形: 形状 1056"/>
          <p:cNvSpPr/>
          <p:nvPr/>
        </p:nvSpPr>
        <p:spPr>
          <a:xfrm>
            <a:off x="495720" y="12088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0" y="33"/>
                </a:moveTo>
                <a:cubicBezTo>
                  <a:pt x="0" y="11"/>
                  <a:pt x="11" y="0"/>
                  <a:pt x="33" y="0"/>
                </a:cubicBezTo>
                <a:cubicBezTo>
                  <a:pt x="54" y="0"/>
                  <a:pt x="66" y="11"/>
                  <a:pt x="66" y="33"/>
                </a:cubicBezTo>
                <a:lnTo>
                  <a:pt x="66" y="148"/>
                </a:lnTo>
                <a:lnTo>
                  <a:pt x="0" y="148"/>
                </a:lnTo>
                <a:lnTo>
                  <a:pt x="0" y="33"/>
                </a:lnTo>
                <a:close/>
              </a:path>
            </a:pathLst>
          </a:custGeom>
          <a:solidFill>
            <a:srgbClr val="4299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8" name="任意多边形: 形状 1057"/>
          <p:cNvSpPr/>
          <p:nvPr/>
        </p:nvSpPr>
        <p:spPr>
          <a:xfrm>
            <a:off x="495720" y="12618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398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9" name="任意多边形: 形状 1058"/>
          <p:cNvSpPr/>
          <p:nvPr/>
        </p:nvSpPr>
        <p:spPr>
          <a:xfrm>
            <a:off x="495720" y="131472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398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0" name="任意多边形: 形状 1059"/>
          <p:cNvSpPr/>
          <p:nvPr/>
        </p:nvSpPr>
        <p:spPr>
          <a:xfrm>
            <a:off x="495720" y="13672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498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1" name="任意多边形: 形状 1060"/>
          <p:cNvSpPr/>
          <p:nvPr/>
        </p:nvSpPr>
        <p:spPr>
          <a:xfrm>
            <a:off x="495720" y="14202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597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2" name="任意多边形: 形状 1061"/>
          <p:cNvSpPr/>
          <p:nvPr/>
        </p:nvSpPr>
        <p:spPr>
          <a:xfrm>
            <a:off x="495720" y="147312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597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3" name="任意多边形: 形状 1062"/>
          <p:cNvSpPr/>
          <p:nvPr/>
        </p:nvSpPr>
        <p:spPr>
          <a:xfrm>
            <a:off x="495720" y="15256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696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4" name="任意多边形: 形状 1063"/>
          <p:cNvSpPr/>
          <p:nvPr/>
        </p:nvSpPr>
        <p:spPr>
          <a:xfrm>
            <a:off x="495720" y="15786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696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5" name="任意多边形: 形状 1064"/>
          <p:cNvSpPr/>
          <p:nvPr/>
        </p:nvSpPr>
        <p:spPr>
          <a:xfrm>
            <a:off x="495720" y="163152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795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6" name="任意多边形: 形状 1065"/>
          <p:cNvSpPr/>
          <p:nvPr/>
        </p:nvSpPr>
        <p:spPr>
          <a:xfrm>
            <a:off x="495720" y="16840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795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7" name="任意多边形: 形状 1066"/>
          <p:cNvSpPr/>
          <p:nvPr/>
        </p:nvSpPr>
        <p:spPr>
          <a:xfrm>
            <a:off x="495720" y="17370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895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8" name="任意多边形: 形状 1067"/>
          <p:cNvSpPr/>
          <p:nvPr/>
        </p:nvSpPr>
        <p:spPr>
          <a:xfrm>
            <a:off x="495720" y="178992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994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9" name="任意多边形: 形状 1068"/>
          <p:cNvSpPr/>
          <p:nvPr/>
        </p:nvSpPr>
        <p:spPr>
          <a:xfrm>
            <a:off x="495720" y="18424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994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0" name="任意多边形: 形状 1069"/>
          <p:cNvSpPr/>
          <p:nvPr/>
        </p:nvSpPr>
        <p:spPr>
          <a:xfrm>
            <a:off x="495720" y="18954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A93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1" name="任意多边形: 形状 1070"/>
          <p:cNvSpPr/>
          <p:nvPr/>
        </p:nvSpPr>
        <p:spPr>
          <a:xfrm>
            <a:off x="495720" y="19483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A93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2" name="任意多边形: 形状 1071"/>
          <p:cNvSpPr/>
          <p:nvPr/>
        </p:nvSpPr>
        <p:spPr>
          <a:xfrm>
            <a:off x="495720" y="20012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B92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3" name="任意多边形: 形状 1072"/>
          <p:cNvSpPr/>
          <p:nvPr/>
        </p:nvSpPr>
        <p:spPr>
          <a:xfrm>
            <a:off x="495720" y="20538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B92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4" name="任意多边形: 形状 1073"/>
          <p:cNvSpPr/>
          <p:nvPr/>
        </p:nvSpPr>
        <p:spPr>
          <a:xfrm>
            <a:off x="495720" y="21067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C92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5" name="任意多边形: 形状 1074"/>
          <p:cNvSpPr/>
          <p:nvPr/>
        </p:nvSpPr>
        <p:spPr>
          <a:xfrm>
            <a:off x="495720" y="21596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C91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6" name="任意多边形: 形状 1075"/>
          <p:cNvSpPr/>
          <p:nvPr/>
        </p:nvSpPr>
        <p:spPr>
          <a:xfrm>
            <a:off x="495720" y="22122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D91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7" name="任意多边形: 形状 1076"/>
          <p:cNvSpPr/>
          <p:nvPr/>
        </p:nvSpPr>
        <p:spPr>
          <a:xfrm>
            <a:off x="495720" y="22651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E90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8" name="任意多边形: 形状 1077"/>
          <p:cNvSpPr/>
          <p:nvPr/>
        </p:nvSpPr>
        <p:spPr>
          <a:xfrm>
            <a:off x="495720" y="23180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E90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9" name="任意多边形: 形状 1078"/>
          <p:cNvSpPr/>
          <p:nvPr/>
        </p:nvSpPr>
        <p:spPr>
          <a:xfrm>
            <a:off x="495720" y="23706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F8F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0" name="任意多边形: 形状 1079"/>
          <p:cNvSpPr/>
          <p:nvPr/>
        </p:nvSpPr>
        <p:spPr>
          <a:xfrm>
            <a:off x="495720" y="24235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F8F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1" name="任意多边形: 形状 1080"/>
          <p:cNvSpPr/>
          <p:nvPr/>
        </p:nvSpPr>
        <p:spPr>
          <a:xfrm>
            <a:off x="495720" y="24764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08F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2" name="任意多边形: 形状 1081"/>
          <p:cNvSpPr/>
          <p:nvPr/>
        </p:nvSpPr>
        <p:spPr>
          <a:xfrm>
            <a:off x="495720" y="25290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08E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3" name="任意多边形: 形状 1082"/>
          <p:cNvSpPr/>
          <p:nvPr/>
        </p:nvSpPr>
        <p:spPr>
          <a:xfrm>
            <a:off x="495720" y="25819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18E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4" name="任意多边形: 形状 1083"/>
          <p:cNvSpPr/>
          <p:nvPr/>
        </p:nvSpPr>
        <p:spPr>
          <a:xfrm>
            <a:off x="495720" y="26348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18D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5" name="任意多边形: 形状 1084"/>
          <p:cNvSpPr/>
          <p:nvPr/>
        </p:nvSpPr>
        <p:spPr>
          <a:xfrm>
            <a:off x="495720" y="26874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28D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6" name="任意多边形: 形状 1085"/>
          <p:cNvSpPr/>
          <p:nvPr/>
        </p:nvSpPr>
        <p:spPr>
          <a:xfrm>
            <a:off x="495720" y="27403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38D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7" name="任意多边形: 形状 1086"/>
          <p:cNvSpPr/>
          <p:nvPr/>
        </p:nvSpPr>
        <p:spPr>
          <a:xfrm>
            <a:off x="495720" y="27932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38C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8" name="任意多边形: 形状 1087"/>
          <p:cNvSpPr/>
          <p:nvPr/>
        </p:nvSpPr>
        <p:spPr>
          <a:xfrm>
            <a:off x="495720" y="28458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48C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9" name="任意多边形: 形状 1088"/>
          <p:cNvSpPr/>
          <p:nvPr/>
        </p:nvSpPr>
        <p:spPr>
          <a:xfrm>
            <a:off x="495720" y="28987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48B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0" name="任意多边形: 形状 1089"/>
          <p:cNvSpPr/>
          <p:nvPr/>
        </p:nvSpPr>
        <p:spPr>
          <a:xfrm>
            <a:off x="495720" y="29516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58B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1" name="任意多边形: 形状 1090"/>
          <p:cNvSpPr/>
          <p:nvPr/>
        </p:nvSpPr>
        <p:spPr>
          <a:xfrm>
            <a:off x="495720" y="30042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58A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2" name="任意多边形: 形状 1091"/>
          <p:cNvSpPr/>
          <p:nvPr/>
        </p:nvSpPr>
        <p:spPr>
          <a:xfrm>
            <a:off x="495720" y="30571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68A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3" name="任意多边形: 形状 1092"/>
          <p:cNvSpPr/>
          <p:nvPr/>
        </p:nvSpPr>
        <p:spPr>
          <a:xfrm>
            <a:off x="495720" y="31100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78A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4" name="任意多边形: 形状 1093"/>
          <p:cNvSpPr/>
          <p:nvPr/>
        </p:nvSpPr>
        <p:spPr>
          <a:xfrm>
            <a:off x="495720" y="31626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789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5" name="任意多边形: 形状 1094"/>
          <p:cNvSpPr/>
          <p:nvPr/>
        </p:nvSpPr>
        <p:spPr>
          <a:xfrm>
            <a:off x="495720" y="32155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889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6" name="任意多边形: 形状 1095"/>
          <p:cNvSpPr/>
          <p:nvPr/>
        </p:nvSpPr>
        <p:spPr>
          <a:xfrm>
            <a:off x="495720" y="32684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888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7" name="任意多边形: 形状 1096"/>
          <p:cNvSpPr/>
          <p:nvPr/>
        </p:nvSpPr>
        <p:spPr>
          <a:xfrm>
            <a:off x="495720" y="33213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988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8" name="任意多边形: 形状 1097"/>
          <p:cNvSpPr/>
          <p:nvPr/>
        </p:nvSpPr>
        <p:spPr>
          <a:xfrm>
            <a:off x="495720" y="33739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987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9" name="任意多边形: 形状 1098"/>
          <p:cNvSpPr/>
          <p:nvPr/>
        </p:nvSpPr>
        <p:spPr>
          <a:xfrm>
            <a:off x="495720" y="34268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A87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0" name="任意多边形: 形状 1099"/>
          <p:cNvSpPr/>
          <p:nvPr/>
        </p:nvSpPr>
        <p:spPr>
          <a:xfrm>
            <a:off x="495720" y="34797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A87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1" name="任意多边形: 形状 1100"/>
          <p:cNvSpPr/>
          <p:nvPr/>
        </p:nvSpPr>
        <p:spPr>
          <a:xfrm>
            <a:off x="495720" y="35323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B86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2" name="任意多边形: 形状 1101"/>
          <p:cNvSpPr/>
          <p:nvPr/>
        </p:nvSpPr>
        <p:spPr>
          <a:xfrm>
            <a:off x="495720" y="35852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C86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3" name="任意多边形: 形状 1102"/>
          <p:cNvSpPr/>
          <p:nvPr/>
        </p:nvSpPr>
        <p:spPr>
          <a:xfrm>
            <a:off x="495720" y="36381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C85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4" name="任意多边形: 形状 1103"/>
          <p:cNvSpPr/>
          <p:nvPr/>
        </p:nvSpPr>
        <p:spPr>
          <a:xfrm>
            <a:off x="495720" y="36907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D85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5" name="任意多边形: 形状 1104"/>
          <p:cNvSpPr/>
          <p:nvPr/>
        </p:nvSpPr>
        <p:spPr>
          <a:xfrm>
            <a:off x="495720" y="37436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D85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6" name="任意多边形: 形状 1105"/>
          <p:cNvSpPr/>
          <p:nvPr/>
        </p:nvSpPr>
        <p:spPr>
          <a:xfrm>
            <a:off x="495720" y="37965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E84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7" name="任意多边形: 形状 1106"/>
          <p:cNvSpPr/>
          <p:nvPr/>
        </p:nvSpPr>
        <p:spPr>
          <a:xfrm>
            <a:off x="495720" y="38491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E84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8" name="任意多边形: 形状 1107"/>
          <p:cNvSpPr/>
          <p:nvPr/>
        </p:nvSpPr>
        <p:spPr>
          <a:xfrm>
            <a:off x="495720" y="39020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F83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9" name="任意多边形: 形状 1108"/>
          <p:cNvSpPr/>
          <p:nvPr/>
        </p:nvSpPr>
        <p:spPr>
          <a:xfrm>
            <a:off x="495720" y="39549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6083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0" name="任意多边形: 形状 1109"/>
          <p:cNvSpPr/>
          <p:nvPr/>
        </p:nvSpPr>
        <p:spPr>
          <a:xfrm>
            <a:off x="495720" y="40075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082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1" name="任意多边形: 形状 1110"/>
          <p:cNvSpPr/>
          <p:nvPr/>
        </p:nvSpPr>
        <p:spPr>
          <a:xfrm>
            <a:off x="495720" y="40604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182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2" name="任意多边形: 形状 1111"/>
          <p:cNvSpPr/>
          <p:nvPr/>
        </p:nvSpPr>
        <p:spPr>
          <a:xfrm>
            <a:off x="495720" y="41133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6182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3" name="任意多边形: 形状 1112"/>
          <p:cNvSpPr/>
          <p:nvPr/>
        </p:nvSpPr>
        <p:spPr>
          <a:xfrm>
            <a:off x="495720" y="41659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281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4" name="任意多边形: 形状 1113"/>
          <p:cNvSpPr/>
          <p:nvPr/>
        </p:nvSpPr>
        <p:spPr>
          <a:xfrm>
            <a:off x="495720" y="42188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281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5" name="任意多边形: 形状 1114"/>
          <p:cNvSpPr/>
          <p:nvPr/>
        </p:nvSpPr>
        <p:spPr>
          <a:xfrm>
            <a:off x="495720" y="42717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6380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6" name="任意多边形: 形状 1115"/>
          <p:cNvSpPr/>
          <p:nvPr/>
        </p:nvSpPr>
        <p:spPr>
          <a:xfrm>
            <a:off x="495720" y="43243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380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7" name="任意多边形: 形状 1116"/>
          <p:cNvSpPr/>
          <p:nvPr/>
        </p:nvSpPr>
        <p:spPr>
          <a:xfrm>
            <a:off x="495720" y="43772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47FE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8" name="任意多边形: 形状 1117"/>
          <p:cNvSpPr/>
          <p:nvPr/>
        </p:nvSpPr>
        <p:spPr>
          <a:xfrm>
            <a:off x="495720" y="44301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657FE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9" name="任意多边形: 形状 1118"/>
          <p:cNvSpPr/>
          <p:nvPr/>
        </p:nvSpPr>
        <p:spPr>
          <a:xfrm>
            <a:off x="495720" y="44827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57FE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20" name="任意多边形: 形状 1119"/>
          <p:cNvSpPr/>
          <p:nvPr/>
        </p:nvSpPr>
        <p:spPr>
          <a:xfrm>
            <a:off x="495720" y="45356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16"/>
                </a:moveTo>
                <a:cubicBezTo>
                  <a:pt x="66" y="137"/>
                  <a:pt x="54" y="148"/>
                  <a:pt x="33" y="148"/>
                </a:cubicBezTo>
                <a:cubicBezTo>
                  <a:pt x="11" y="148"/>
                  <a:pt x="0" y="137"/>
                  <a:pt x="0" y="116"/>
                </a:cubicBezTo>
                <a:lnTo>
                  <a:pt x="0" y="0"/>
                </a:lnTo>
                <a:lnTo>
                  <a:pt x="66" y="0"/>
                </a:lnTo>
                <a:lnTo>
                  <a:pt x="66" y="116"/>
                </a:lnTo>
                <a:close/>
              </a:path>
            </a:pathLst>
          </a:custGeom>
          <a:solidFill>
            <a:srgbClr val="667EE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21" name="任意多边形: 形状 1120"/>
          <p:cNvSpPr/>
          <p:nvPr/>
        </p:nvSpPr>
        <p:spPr>
          <a:xfrm>
            <a:off x="681840" y="1612080"/>
            <a:ext cx="4030920" cy="961560"/>
          </a:xfrm>
          <a:custGeom>
            <a:avLst/>
            <a:gdLst/>
            <a:ahLst/>
            <a:cxnLst/>
            <a:rect l="0" t="0" r="r" b="b"/>
            <a:pathLst>
              <a:path w="11197" h="2671">
                <a:moveTo>
                  <a:pt x="0" y="2412"/>
                </a:moveTo>
                <a:lnTo>
                  <a:pt x="0" y="258"/>
                </a:lnTo>
                <a:cubicBezTo>
                  <a:pt x="0" y="241"/>
                  <a:pt x="2" y="225"/>
                  <a:pt x="5" y="208"/>
                </a:cubicBezTo>
                <a:cubicBezTo>
                  <a:pt x="8" y="191"/>
                  <a:pt x="13" y="175"/>
                  <a:pt x="20" y="159"/>
                </a:cubicBezTo>
                <a:cubicBezTo>
                  <a:pt x="26" y="144"/>
                  <a:pt x="34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3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5" y="13"/>
                  <a:pt x="192" y="8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10939" y="0"/>
                </a:lnTo>
                <a:cubicBezTo>
                  <a:pt x="10956" y="0"/>
                  <a:pt x="10973" y="2"/>
                  <a:pt x="10989" y="5"/>
                </a:cubicBezTo>
                <a:cubicBezTo>
                  <a:pt x="11006" y="8"/>
                  <a:pt x="11022" y="13"/>
                  <a:pt x="11038" y="20"/>
                </a:cubicBezTo>
                <a:cubicBezTo>
                  <a:pt x="11053" y="26"/>
                  <a:pt x="11068" y="34"/>
                  <a:pt x="11082" y="43"/>
                </a:cubicBezTo>
                <a:cubicBezTo>
                  <a:pt x="11097" y="53"/>
                  <a:pt x="11110" y="64"/>
                  <a:pt x="11122" y="76"/>
                </a:cubicBezTo>
                <a:cubicBezTo>
                  <a:pt x="11134" y="88"/>
                  <a:pt x="11144" y="101"/>
                  <a:pt x="11154" y="115"/>
                </a:cubicBezTo>
                <a:cubicBezTo>
                  <a:pt x="11163" y="129"/>
                  <a:pt x="11171" y="144"/>
                  <a:pt x="11178" y="159"/>
                </a:cubicBezTo>
                <a:cubicBezTo>
                  <a:pt x="11184" y="175"/>
                  <a:pt x="11189" y="191"/>
                  <a:pt x="11192" y="208"/>
                </a:cubicBezTo>
                <a:cubicBezTo>
                  <a:pt x="11196" y="225"/>
                  <a:pt x="11197" y="241"/>
                  <a:pt x="11197" y="258"/>
                </a:cubicBezTo>
                <a:lnTo>
                  <a:pt x="11197" y="2412"/>
                </a:lnTo>
                <a:cubicBezTo>
                  <a:pt x="11197" y="2429"/>
                  <a:pt x="11196" y="2446"/>
                  <a:pt x="11192" y="2463"/>
                </a:cubicBezTo>
                <a:cubicBezTo>
                  <a:pt x="11189" y="2479"/>
                  <a:pt x="11184" y="2496"/>
                  <a:pt x="11178" y="2511"/>
                </a:cubicBezTo>
                <a:cubicBezTo>
                  <a:pt x="11171" y="2527"/>
                  <a:pt x="11163" y="2542"/>
                  <a:pt x="11154" y="2556"/>
                </a:cubicBezTo>
                <a:cubicBezTo>
                  <a:pt x="11144" y="2570"/>
                  <a:pt x="11134" y="2583"/>
                  <a:pt x="11122" y="2595"/>
                </a:cubicBezTo>
                <a:cubicBezTo>
                  <a:pt x="11110" y="2607"/>
                  <a:pt x="11097" y="2618"/>
                  <a:pt x="11082" y="2627"/>
                </a:cubicBezTo>
                <a:cubicBezTo>
                  <a:pt x="11068" y="2637"/>
                  <a:pt x="11053" y="2645"/>
                  <a:pt x="11038" y="2651"/>
                </a:cubicBezTo>
                <a:cubicBezTo>
                  <a:pt x="11022" y="2658"/>
                  <a:pt x="11006" y="2662"/>
                  <a:pt x="10989" y="2666"/>
                </a:cubicBezTo>
                <a:cubicBezTo>
                  <a:pt x="10973" y="2669"/>
                  <a:pt x="10956" y="2671"/>
                  <a:pt x="10939" y="2671"/>
                </a:cubicBezTo>
                <a:lnTo>
                  <a:pt x="259" y="2671"/>
                </a:lnTo>
                <a:cubicBezTo>
                  <a:pt x="242" y="2671"/>
                  <a:pt x="225" y="2669"/>
                  <a:pt x="208" y="2666"/>
                </a:cubicBezTo>
                <a:cubicBezTo>
                  <a:pt x="192" y="2662"/>
                  <a:pt x="175" y="2658"/>
                  <a:pt x="160" y="2651"/>
                </a:cubicBezTo>
                <a:cubicBezTo>
                  <a:pt x="144" y="2645"/>
                  <a:pt x="129" y="2637"/>
                  <a:pt x="115" y="2627"/>
                </a:cubicBezTo>
                <a:cubicBezTo>
                  <a:pt x="101" y="2618"/>
                  <a:pt x="88" y="2607"/>
                  <a:pt x="76" y="2595"/>
                </a:cubicBezTo>
                <a:cubicBezTo>
                  <a:pt x="64" y="2583"/>
                  <a:pt x="53" y="2570"/>
                  <a:pt x="44" y="2556"/>
                </a:cubicBezTo>
                <a:cubicBezTo>
                  <a:pt x="34" y="2542"/>
                  <a:pt x="26" y="2527"/>
                  <a:pt x="20" y="2511"/>
                </a:cubicBezTo>
                <a:cubicBezTo>
                  <a:pt x="13" y="2496"/>
                  <a:pt x="8" y="2479"/>
                  <a:pt x="5" y="2463"/>
                </a:cubicBezTo>
                <a:cubicBezTo>
                  <a:pt x="2" y="2446"/>
                  <a:pt x="0" y="2429"/>
                  <a:pt x="0" y="241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22" name="图片 1121"/>
          <p:cNvPicPr/>
          <p:nvPr/>
        </p:nvPicPr>
        <p:blipFill>
          <a:blip r:embed="rId8"/>
          <a:stretch/>
        </p:blipFill>
        <p:spPr>
          <a:xfrm>
            <a:off x="837000" y="1798200"/>
            <a:ext cx="139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3" name="文本框 1122"/>
          <p:cNvSpPr txBox="1"/>
          <p:nvPr/>
        </p:nvSpPr>
        <p:spPr>
          <a:xfrm>
            <a:off x="1178280" y="112320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医疗领域应用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4" name="文本框 1123"/>
          <p:cNvSpPr txBox="1"/>
          <p:nvPr/>
        </p:nvSpPr>
        <p:spPr>
          <a:xfrm>
            <a:off x="1100520" y="1780920"/>
            <a:ext cx="933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医疗诊断辅助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5" name="文本框 1124"/>
          <p:cNvSpPr txBox="1"/>
          <p:nvPr/>
        </p:nvSpPr>
        <p:spPr>
          <a:xfrm>
            <a:off x="1100520" y="2058480"/>
            <a:ext cx="3333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虚拟医疗助手通过解析患者的健康数据，提供个性化的健康管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6" name="任意多边形: 形状 1125"/>
          <p:cNvSpPr/>
          <p:nvPr/>
        </p:nvSpPr>
        <p:spPr>
          <a:xfrm>
            <a:off x="681840" y="2697120"/>
            <a:ext cx="4030920" cy="961560"/>
          </a:xfrm>
          <a:custGeom>
            <a:avLst/>
            <a:gdLst/>
            <a:ahLst/>
            <a:cxnLst/>
            <a:rect l="0" t="0" r="r" b="b"/>
            <a:pathLst>
              <a:path w="11197" h="2671">
                <a:moveTo>
                  <a:pt x="0" y="2413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8" y="192"/>
                  <a:pt x="13" y="175"/>
                  <a:pt x="20" y="160"/>
                </a:cubicBezTo>
                <a:cubicBezTo>
                  <a:pt x="26" y="144"/>
                  <a:pt x="34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5" y="13"/>
                  <a:pt x="192" y="9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10939" y="0"/>
                </a:lnTo>
                <a:cubicBezTo>
                  <a:pt x="10956" y="0"/>
                  <a:pt x="10973" y="2"/>
                  <a:pt x="10989" y="5"/>
                </a:cubicBezTo>
                <a:cubicBezTo>
                  <a:pt x="11006" y="9"/>
                  <a:pt x="11022" y="13"/>
                  <a:pt x="11038" y="20"/>
                </a:cubicBezTo>
                <a:cubicBezTo>
                  <a:pt x="11053" y="26"/>
                  <a:pt x="11068" y="34"/>
                  <a:pt x="11082" y="44"/>
                </a:cubicBezTo>
                <a:cubicBezTo>
                  <a:pt x="11097" y="53"/>
                  <a:pt x="11110" y="64"/>
                  <a:pt x="11122" y="76"/>
                </a:cubicBezTo>
                <a:cubicBezTo>
                  <a:pt x="11134" y="88"/>
                  <a:pt x="11144" y="101"/>
                  <a:pt x="11154" y="115"/>
                </a:cubicBezTo>
                <a:cubicBezTo>
                  <a:pt x="11163" y="129"/>
                  <a:pt x="11171" y="144"/>
                  <a:pt x="11178" y="160"/>
                </a:cubicBezTo>
                <a:cubicBezTo>
                  <a:pt x="11184" y="175"/>
                  <a:pt x="11189" y="192"/>
                  <a:pt x="11192" y="208"/>
                </a:cubicBezTo>
                <a:cubicBezTo>
                  <a:pt x="11196" y="225"/>
                  <a:pt x="11197" y="242"/>
                  <a:pt x="11197" y="259"/>
                </a:cubicBezTo>
                <a:lnTo>
                  <a:pt x="11197" y="2413"/>
                </a:lnTo>
                <a:cubicBezTo>
                  <a:pt x="11197" y="2430"/>
                  <a:pt x="11196" y="2447"/>
                  <a:pt x="11192" y="2463"/>
                </a:cubicBezTo>
                <a:cubicBezTo>
                  <a:pt x="11189" y="2480"/>
                  <a:pt x="11184" y="2496"/>
                  <a:pt x="11178" y="2512"/>
                </a:cubicBezTo>
                <a:cubicBezTo>
                  <a:pt x="11171" y="2527"/>
                  <a:pt x="11163" y="2542"/>
                  <a:pt x="11154" y="2556"/>
                </a:cubicBezTo>
                <a:cubicBezTo>
                  <a:pt x="11144" y="2570"/>
                  <a:pt x="11134" y="2583"/>
                  <a:pt x="11122" y="2595"/>
                </a:cubicBezTo>
                <a:cubicBezTo>
                  <a:pt x="11110" y="2607"/>
                  <a:pt x="11097" y="2618"/>
                  <a:pt x="11082" y="2628"/>
                </a:cubicBezTo>
                <a:cubicBezTo>
                  <a:pt x="11068" y="2637"/>
                  <a:pt x="11053" y="2645"/>
                  <a:pt x="11038" y="2651"/>
                </a:cubicBezTo>
                <a:cubicBezTo>
                  <a:pt x="11022" y="2658"/>
                  <a:pt x="11006" y="2663"/>
                  <a:pt x="10989" y="2666"/>
                </a:cubicBezTo>
                <a:cubicBezTo>
                  <a:pt x="10973" y="2669"/>
                  <a:pt x="10956" y="2671"/>
                  <a:pt x="10939" y="2671"/>
                </a:cubicBezTo>
                <a:lnTo>
                  <a:pt x="259" y="2671"/>
                </a:lnTo>
                <a:cubicBezTo>
                  <a:pt x="242" y="2671"/>
                  <a:pt x="225" y="2669"/>
                  <a:pt x="208" y="2666"/>
                </a:cubicBezTo>
                <a:cubicBezTo>
                  <a:pt x="192" y="2663"/>
                  <a:pt x="175" y="2658"/>
                  <a:pt x="160" y="2651"/>
                </a:cubicBezTo>
                <a:cubicBezTo>
                  <a:pt x="144" y="2645"/>
                  <a:pt x="129" y="2637"/>
                  <a:pt x="115" y="2628"/>
                </a:cubicBezTo>
                <a:cubicBezTo>
                  <a:pt x="101" y="2618"/>
                  <a:pt x="88" y="2607"/>
                  <a:pt x="76" y="2595"/>
                </a:cubicBezTo>
                <a:cubicBezTo>
                  <a:pt x="64" y="2583"/>
                  <a:pt x="53" y="2570"/>
                  <a:pt x="44" y="2556"/>
                </a:cubicBezTo>
                <a:cubicBezTo>
                  <a:pt x="34" y="2542"/>
                  <a:pt x="26" y="2527"/>
                  <a:pt x="20" y="2512"/>
                </a:cubicBezTo>
                <a:cubicBezTo>
                  <a:pt x="13" y="2496"/>
                  <a:pt x="8" y="2480"/>
                  <a:pt x="5" y="2463"/>
                </a:cubicBezTo>
                <a:cubicBezTo>
                  <a:pt x="2" y="2447"/>
                  <a:pt x="0" y="2430"/>
                  <a:pt x="0" y="241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27" name="图片 1126"/>
          <p:cNvPicPr/>
          <p:nvPr/>
        </p:nvPicPr>
        <p:blipFill>
          <a:blip r:embed="rId9"/>
          <a:stretch/>
        </p:blipFill>
        <p:spPr>
          <a:xfrm>
            <a:off x="837000" y="288360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8" name="文本框 1127"/>
          <p:cNvSpPr txBox="1"/>
          <p:nvPr/>
        </p:nvSpPr>
        <p:spPr>
          <a:xfrm>
            <a:off x="1100520" y="2244600"/>
            <a:ext cx="3333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理建议，并协助医生进行初步诊断，提升医疗服务的精准性。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9" name="文本框 1128"/>
          <p:cNvSpPr txBox="1"/>
          <p:nvPr/>
        </p:nvSpPr>
        <p:spPr>
          <a:xfrm>
            <a:off x="1154880" y="2865960"/>
            <a:ext cx="933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远程医疗服务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0" name="文本框 1129"/>
          <p:cNvSpPr txBox="1"/>
          <p:nvPr/>
        </p:nvSpPr>
        <p:spPr>
          <a:xfrm>
            <a:off x="1154880" y="3143880"/>
            <a:ext cx="3333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在远程医疗中，智能代理能够实现在线问诊与药物配送管理，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1" name="任意多边形: 形状 1130"/>
          <p:cNvSpPr/>
          <p:nvPr/>
        </p:nvSpPr>
        <p:spPr>
          <a:xfrm>
            <a:off x="681840" y="3782520"/>
            <a:ext cx="4030920" cy="961200"/>
          </a:xfrm>
          <a:custGeom>
            <a:avLst/>
            <a:gdLst/>
            <a:ahLst/>
            <a:cxnLst/>
            <a:rect l="0" t="0" r="r" b="b"/>
            <a:pathLst>
              <a:path w="11197" h="2670">
                <a:moveTo>
                  <a:pt x="0" y="2412"/>
                </a:moveTo>
                <a:lnTo>
                  <a:pt x="0" y="258"/>
                </a:lnTo>
                <a:cubicBezTo>
                  <a:pt x="0" y="241"/>
                  <a:pt x="2" y="224"/>
                  <a:pt x="5" y="208"/>
                </a:cubicBezTo>
                <a:cubicBezTo>
                  <a:pt x="8" y="191"/>
                  <a:pt x="13" y="175"/>
                  <a:pt x="20" y="159"/>
                </a:cubicBezTo>
                <a:cubicBezTo>
                  <a:pt x="26" y="143"/>
                  <a:pt x="34" y="129"/>
                  <a:pt x="44" y="114"/>
                </a:cubicBezTo>
                <a:cubicBezTo>
                  <a:pt x="53" y="100"/>
                  <a:pt x="64" y="87"/>
                  <a:pt x="76" y="75"/>
                </a:cubicBezTo>
                <a:cubicBezTo>
                  <a:pt x="88" y="63"/>
                  <a:pt x="101" y="53"/>
                  <a:pt x="115" y="43"/>
                </a:cubicBezTo>
                <a:cubicBezTo>
                  <a:pt x="129" y="34"/>
                  <a:pt x="144" y="26"/>
                  <a:pt x="160" y="19"/>
                </a:cubicBezTo>
                <a:cubicBezTo>
                  <a:pt x="175" y="13"/>
                  <a:pt x="192" y="8"/>
                  <a:pt x="208" y="5"/>
                </a:cubicBezTo>
                <a:cubicBezTo>
                  <a:pt x="225" y="1"/>
                  <a:pt x="242" y="0"/>
                  <a:pt x="259" y="0"/>
                </a:cubicBezTo>
                <a:lnTo>
                  <a:pt x="10939" y="0"/>
                </a:lnTo>
                <a:cubicBezTo>
                  <a:pt x="10956" y="0"/>
                  <a:pt x="10973" y="1"/>
                  <a:pt x="10989" y="5"/>
                </a:cubicBezTo>
                <a:cubicBezTo>
                  <a:pt x="11006" y="8"/>
                  <a:pt x="11022" y="13"/>
                  <a:pt x="11038" y="19"/>
                </a:cubicBezTo>
                <a:cubicBezTo>
                  <a:pt x="11053" y="26"/>
                  <a:pt x="11068" y="34"/>
                  <a:pt x="11082" y="43"/>
                </a:cubicBezTo>
                <a:cubicBezTo>
                  <a:pt x="11097" y="53"/>
                  <a:pt x="11110" y="63"/>
                  <a:pt x="11122" y="75"/>
                </a:cubicBezTo>
                <a:cubicBezTo>
                  <a:pt x="11134" y="87"/>
                  <a:pt x="11144" y="100"/>
                  <a:pt x="11154" y="114"/>
                </a:cubicBezTo>
                <a:cubicBezTo>
                  <a:pt x="11163" y="129"/>
                  <a:pt x="11171" y="143"/>
                  <a:pt x="11178" y="159"/>
                </a:cubicBezTo>
                <a:cubicBezTo>
                  <a:pt x="11184" y="175"/>
                  <a:pt x="11189" y="191"/>
                  <a:pt x="11192" y="208"/>
                </a:cubicBezTo>
                <a:cubicBezTo>
                  <a:pt x="11196" y="224"/>
                  <a:pt x="11197" y="241"/>
                  <a:pt x="11197" y="258"/>
                </a:cubicBezTo>
                <a:lnTo>
                  <a:pt x="11197" y="2412"/>
                </a:lnTo>
                <a:cubicBezTo>
                  <a:pt x="11197" y="2429"/>
                  <a:pt x="11196" y="2446"/>
                  <a:pt x="11192" y="2462"/>
                </a:cubicBezTo>
                <a:cubicBezTo>
                  <a:pt x="11189" y="2479"/>
                  <a:pt x="11184" y="2495"/>
                  <a:pt x="11178" y="2511"/>
                </a:cubicBezTo>
                <a:cubicBezTo>
                  <a:pt x="11171" y="2527"/>
                  <a:pt x="11163" y="2542"/>
                  <a:pt x="11154" y="2556"/>
                </a:cubicBezTo>
                <a:cubicBezTo>
                  <a:pt x="11144" y="2570"/>
                  <a:pt x="11134" y="2583"/>
                  <a:pt x="11122" y="2595"/>
                </a:cubicBezTo>
                <a:cubicBezTo>
                  <a:pt x="11110" y="2607"/>
                  <a:pt x="11097" y="2617"/>
                  <a:pt x="11082" y="2627"/>
                </a:cubicBezTo>
                <a:cubicBezTo>
                  <a:pt x="11068" y="2636"/>
                  <a:pt x="11053" y="2644"/>
                  <a:pt x="11038" y="2651"/>
                </a:cubicBezTo>
                <a:cubicBezTo>
                  <a:pt x="11022" y="2657"/>
                  <a:pt x="11006" y="2662"/>
                  <a:pt x="10989" y="2665"/>
                </a:cubicBezTo>
                <a:cubicBezTo>
                  <a:pt x="10973" y="2669"/>
                  <a:pt x="10956" y="2670"/>
                  <a:pt x="10939" y="2670"/>
                </a:cubicBezTo>
                <a:lnTo>
                  <a:pt x="259" y="2670"/>
                </a:lnTo>
                <a:cubicBezTo>
                  <a:pt x="242" y="2670"/>
                  <a:pt x="225" y="2669"/>
                  <a:pt x="208" y="2665"/>
                </a:cubicBezTo>
                <a:cubicBezTo>
                  <a:pt x="192" y="2662"/>
                  <a:pt x="175" y="2657"/>
                  <a:pt x="160" y="2651"/>
                </a:cubicBezTo>
                <a:cubicBezTo>
                  <a:pt x="144" y="2644"/>
                  <a:pt x="129" y="2636"/>
                  <a:pt x="115" y="2627"/>
                </a:cubicBezTo>
                <a:cubicBezTo>
                  <a:pt x="101" y="2617"/>
                  <a:pt x="88" y="2607"/>
                  <a:pt x="76" y="2595"/>
                </a:cubicBezTo>
                <a:cubicBezTo>
                  <a:pt x="64" y="2583"/>
                  <a:pt x="53" y="2570"/>
                  <a:pt x="44" y="2556"/>
                </a:cubicBezTo>
                <a:cubicBezTo>
                  <a:pt x="34" y="2542"/>
                  <a:pt x="26" y="2527"/>
                  <a:pt x="20" y="2511"/>
                </a:cubicBezTo>
                <a:cubicBezTo>
                  <a:pt x="13" y="2495"/>
                  <a:pt x="8" y="2479"/>
                  <a:pt x="5" y="2462"/>
                </a:cubicBezTo>
                <a:cubicBezTo>
                  <a:pt x="2" y="2446"/>
                  <a:pt x="0" y="2429"/>
                  <a:pt x="0" y="241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32" name="图片 1131"/>
          <p:cNvPicPr/>
          <p:nvPr/>
        </p:nvPicPr>
        <p:blipFill>
          <a:blip r:embed="rId10"/>
          <a:stretch/>
        </p:blipFill>
        <p:spPr>
          <a:xfrm>
            <a:off x="837000" y="396864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3" name="文本框 1132"/>
          <p:cNvSpPr txBox="1"/>
          <p:nvPr/>
        </p:nvSpPr>
        <p:spPr>
          <a:xfrm>
            <a:off x="1154880" y="3330000"/>
            <a:ext cx="2716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为偏远地区的患者提供医疗支持，克服地理限制。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4" name="文本框 1133"/>
          <p:cNvSpPr txBox="1"/>
          <p:nvPr/>
        </p:nvSpPr>
        <p:spPr>
          <a:xfrm>
            <a:off x="1116000" y="3951000"/>
            <a:ext cx="933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医疗数据分析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5" name="文本框 1134"/>
          <p:cNvSpPr txBox="1"/>
          <p:nvPr/>
        </p:nvSpPr>
        <p:spPr>
          <a:xfrm>
            <a:off x="1116000" y="4228920"/>
            <a:ext cx="3333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智能代理能够基于大语言模型解析病历和诊断报告，挖掘有价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36" name="图片 1135"/>
          <p:cNvPicPr/>
          <p:nvPr/>
        </p:nvPicPr>
        <p:blipFill>
          <a:blip r:embed="rId6"/>
          <a:stretch/>
        </p:blipFill>
        <p:spPr>
          <a:xfrm>
            <a:off x="5394960" y="1054080"/>
            <a:ext cx="371520" cy="371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37" name="图片 1136"/>
          <p:cNvPicPr/>
          <p:nvPr/>
        </p:nvPicPr>
        <p:blipFill>
          <a:blip r:embed="rId11"/>
          <a:stretch/>
        </p:blipFill>
        <p:spPr>
          <a:xfrm>
            <a:off x="5464440" y="114732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8" name="文本框 1137"/>
          <p:cNvSpPr txBox="1"/>
          <p:nvPr/>
        </p:nvSpPr>
        <p:spPr>
          <a:xfrm>
            <a:off x="1116000" y="4415040"/>
            <a:ext cx="28400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值的医疗信息，辅助临床决策制定，提高医疗效率。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9" name="任意多边形: 形状 1138"/>
          <p:cNvSpPr/>
          <p:nvPr/>
        </p:nvSpPr>
        <p:spPr>
          <a:xfrm>
            <a:off x="5208480" y="12088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0" y="33"/>
                </a:moveTo>
                <a:cubicBezTo>
                  <a:pt x="0" y="11"/>
                  <a:pt x="11" y="0"/>
                  <a:pt x="34" y="0"/>
                </a:cubicBezTo>
                <a:cubicBezTo>
                  <a:pt x="55" y="0"/>
                  <a:pt x="66" y="11"/>
                  <a:pt x="66" y="33"/>
                </a:cubicBezTo>
                <a:lnTo>
                  <a:pt x="66" y="148"/>
                </a:lnTo>
                <a:lnTo>
                  <a:pt x="0" y="148"/>
                </a:lnTo>
                <a:lnTo>
                  <a:pt x="0" y="33"/>
                </a:lnTo>
                <a:close/>
              </a:path>
            </a:pathLst>
          </a:custGeom>
          <a:solidFill>
            <a:srgbClr val="4299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0" name="任意多边形: 形状 1139"/>
          <p:cNvSpPr/>
          <p:nvPr/>
        </p:nvSpPr>
        <p:spPr>
          <a:xfrm>
            <a:off x="5208480" y="12618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398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1" name="任意多边形: 形状 1140"/>
          <p:cNvSpPr/>
          <p:nvPr/>
        </p:nvSpPr>
        <p:spPr>
          <a:xfrm>
            <a:off x="5208480" y="131472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398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2" name="任意多边形: 形状 1141"/>
          <p:cNvSpPr/>
          <p:nvPr/>
        </p:nvSpPr>
        <p:spPr>
          <a:xfrm>
            <a:off x="5208480" y="13672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498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3" name="任意多边形: 形状 1142"/>
          <p:cNvSpPr/>
          <p:nvPr/>
        </p:nvSpPr>
        <p:spPr>
          <a:xfrm>
            <a:off x="5208480" y="14202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597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4" name="任意多边形: 形状 1143"/>
          <p:cNvSpPr/>
          <p:nvPr/>
        </p:nvSpPr>
        <p:spPr>
          <a:xfrm>
            <a:off x="5208480" y="147312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597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5" name="任意多边形: 形状 1144"/>
          <p:cNvSpPr/>
          <p:nvPr/>
        </p:nvSpPr>
        <p:spPr>
          <a:xfrm>
            <a:off x="5208480" y="15256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696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6" name="任意多边形: 形状 1145"/>
          <p:cNvSpPr/>
          <p:nvPr/>
        </p:nvSpPr>
        <p:spPr>
          <a:xfrm>
            <a:off x="5208480" y="15786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696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7" name="任意多边形: 形状 1146"/>
          <p:cNvSpPr/>
          <p:nvPr/>
        </p:nvSpPr>
        <p:spPr>
          <a:xfrm>
            <a:off x="5208480" y="163152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795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8" name="任意多边形: 形状 1147"/>
          <p:cNvSpPr/>
          <p:nvPr/>
        </p:nvSpPr>
        <p:spPr>
          <a:xfrm>
            <a:off x="5208480" y="16840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795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9" name="任意多边形: 形状 1148"/>
          <p:cNvSpPr/>
          <p:nvPr/>
        </p:nvSpPr>
        <p:spPr>
          <a:xfrm>
            <a:off x="5208480" y="17370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895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0" name="任意多边形: 形状 1149"/>
          <p:cNvSpPr/>
          <p:nvPr/>
        </p:nvSpPr>
        <p:spPr>
          <a:xfrm>
            <a:off x="5208480" y="178992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994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1" name="任意多边形: 形状 1150"/>
          <p:cNvSpPr/>
          <p:nvPr/>
        </p:nvSpPr>
        <p:spPr>
          <a:xfrm>
            <a:off x="5208480" y="184248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994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2" name="任意多边形: 形状 1151"/>
          <p:cNvSpPr/>
          <p:nvPr/>
        </p:nvSpPr>
        <p:spPr>
          <a:xfrm>
            <a:off x="5208480" y="18954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A93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3" name="任意多边形: 形状 1152"/>
          <p:cNvSpPr/>
          <p:nvPr/>
        </p:nvSpPr>
        <p:spPr>
          <a:xfrm>
            <a:off x="5208480" y="19483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A93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4" name="任意多边形: 形状 1153"/>
          <p:cNvSpPr/>
          <p:nvPr/>
        </p:nvSpPr>
        <p:spPr>
          <a:xfrm>
            <a:off x="5208480" y="20012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B92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5" name="任意多边形: 形状 1154"/>
          <p:cNvSpPr/>
          <p:nvPr/>
        </p:nvSpPr>
        <p:spPr>
          <a:xfrm>
            <a:off x="5208480" y="20538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B92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6" name="任意多边形: 形状 1155"/>
          <p:cNvSpPr/>
          <p:nvPr/>
        </p:nvSpPr>
        <p:spPr>
          <a:xfrm>
            <a:off x="5208480" y="21067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C92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7" name="任意多边形: 形状 1156"/>
          <p:cNvSpPr/>
          <p:nvPr/>
        </p:nvSpPr>
        <p:spPr>
          <a:xfrm>
            <a:off x="5208480" y="21596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C91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8" name="任意多边形: 形状 1157"/>
          <p:cNvSpPr/>
          <p:nvPr/>
        </p:nvSpPr>
        <p:spPr>
          <a:xfrm>
            <a:off x="5208480" y="22122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D91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9" name="任意多边形: 形状 1158"/>
          <p:cNvSpPr/>
          <p:nvPr/>
        </p:nvSpPr>
        <p:spPr>
          <a:xfrm>
            <a:off x="5208480" y="22651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E90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0" name="任意多边形: 形状 1159"/>
          <p:cNvSpPr/>
          <p:nvPr/>
        </p:nvSpPr>
        <p:spPr>
          <a:xfrm>
            <a:off x="5208480" y="23180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4E90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1" name="任意多边形: 形状 1160"/>
          <p:cNvSpPr/>
          <p:nvPr/>
        </p:nvSpPr>
        <p:spPr>
          <a:xfrm>
            <a:off x="5208480" y="23706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F8F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2" name="任意多边形: 形状 1161"/>
          <p:cNvSpPr/>
          <p:nvPr/>
        </p:nvSpPr>
        <p:spPr>
          <a:xfrm>
            <a:off x="5208480" y="24235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4F8F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3" name="任意多边形: 形状 1162"/>
          <p:cNvSpPr/>
          <p:nvPr/>
        </p:nvSpPr>
        <p:spPr>
          <a:xfrm>
            <a:off x="5208480" y="24764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08F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4" name="任意多边形: 形状 1163"/>
          <p:cNvSpPr/>
          <p:nvPr/>
        </p:nvSpPr>
        <p:spPr>
          <a:xfrm>
            <a:off x="5208480" y="25290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08E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5" name="任意多边形: 形状 1164"/>
          <p:cNvSpPr/>
          <p:nvPr/>
        </p:nvSpPr>
        <p:spPr>
          <a:xfrm>
            <a:off x="5208480" y="25819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18E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6" name="任意多边形: 形状 1165"/>
          <p:cNvSpPr/>
          <p:nvPr/>
        </p:nvSpPr>
        <p:spPr>
          <a:xfrm>
            <a:off x="5208480" y="26348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18D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7" name="任意多边形: 形状 1166"/>
          <p:cNvSpPr/>
          <p:nvPr/>
        </p:nvSpPr>
        <p:spPr>
          <a:xfrm>
            <a:off x="5208480" y="26874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28D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8" name="任意多边形: 形状 1167"/>
          <p:cNvSpPr/>
          <p:nvPr/>
        </p:nvSpPr>
        <p:spPr>
          <a:xfrm>
            <a:off x="5208480" y="27403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38D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9" name="任意多边形: 形状 1168"/>
          <p:cNvSpPr/>
          <p:nvPr/>
        </p:nvSpPr>
        <p:spPr>
          <a:xfrm>
            <a:off x="5208480" y="27932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38C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0" name="任意多边形: 形状 1169"/>
          <p:cNvSpPr/>
          <p:nvPr/>
        </p:nvSpPr>
        <p:spPr>
          <a:xfrm>
            <a:off x="5208480" y="28458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48C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1" name="任意多边形: 形状 1170"/>
          <p:cNvSpPr/>
          <p:nvPr/>
        </p:nvSpPr>
        <p:spPr>
          <a:xfrm>
            <a:off x="5208480" y="28987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48B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2" name="任意多边形: 形状 1171"/>
          <p:cNvSpPr/>
          <p:nvPr/>
        </p:nvSpPr>
        <p:spPr>
          <a:xfrm>
            <a:off x="5208480" y="29516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58B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3" name="任意多边形: 形状 1172"/>
          <p:cNvSpPr/>
          <p:nvPr/>
        </p:nvSpPr>
        <p:spPr>
          <a:xfrm>
            <a:off x="5208480" y="30042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58A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4" name="任意多边形: 形状 1173"/>
          <p:cNvSpPr/>
          <p:nvPr/>
        </p:nvSpPr>
        <p:spPr>
          <a:xfrm>
            <a:off x="5208480" y="30571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68A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5" name="任意多边形: 形状 1174"/>
          <p:cNvSpPr/>
          <p:nvPr/>
        </p:nvSpPr>
        <p:spPr>
          <a:xfrm>
            <a:off x="5208480" y="311004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78A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6" name="任意多边形: 形状 1175"/>
          <p:cNvSpPr/>
          <p:nvPr/>
        </p:nvSpPr>
        <p:spPr>
          <a:xfrm>
            <a:off x="5208480" y="316260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789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7" name="任意多边形: 形状 1176"/>
          <p:cNvSpPr/>
          <p:nvPr/>
        </p:nvSpPr>
        <p:spPr>
          <a:xfrm>
            <a:off x="5208480" y="32155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889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8" name="任意多边形: 形状 1177"/>
          <p:cNvSpPr/>
          <p:nvPr/>
        </p:nvSpPr>
        <p:spPr>
          <a:xfrm>
            <a:off x="5208480" y="32684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888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9" name="任意多边形: 形状 1178"/>
          <p:cNvSpPr/>
          <p:nvPr/>
        </p:nvSpPr>
        <p:spPr>
          <a:xfrm>
            <a:off x="5208480" y="33213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988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0" name="任意多边形: 形状 1179"/>
          <p:cNvSpPr/>
          <p:nvPr/>
        </p:nvSpPr>
        <p:spPr>
          <a:xfrm>
            <a:off x="5208480" y="33739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987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1" name="任意多边形: 形状 1180"/>
          <p:cNvSpPr/>
          <p:nvPr/>
        </p:nvSpPr>
        <p:spPr>
          <a:xfrm>
            <a:off x="5208480" y="34268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A87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2" name="任意多边形: 形状 1181"/>
          <p:cNvSpPr/>
          <p:nvPr/>
        </p:nvSpPr>
        <p:spPr>
          <a:xfrm>
            <a:off x="5208480" y="34797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A87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3" name="任意多边形: 形状 1182"/>
          <p:cNvSpPr/>
          <p:nvPr/>
        </p:nvSpPr>
        <p:spPr>
          <a:xfrm>
            <a:off x="5208480" y="35323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B86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4" name="任意多边形: 形状 1183"/>
          <p:cNvSpPr/>
          <p:nvPr/>
        </p:nvSpPr>
        <p:spPr>
          <a:xfrm>
            <a:off x="5208480" y="35852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C86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5" name="任意多边形: 形状 1184"/>
          <p:cNvSpPr/>
          <p:nvPr/>
        </p:nvSpPr>
        <p:spPr>
          <a:xfrm>
            <a:off x="5208480" y="36381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C85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6" name="任意多边形: 形状 1185"/>
          <p:cNvSpPr/>
          <p:nvPr/>
        </p:nvSpPr>
        <p:spPr>
          <a:xfrm>
            <a:off x="5208480" y="36907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D85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7" name="任意多边形: 形状 1186"/>
          <p:cNvSpPr/>
          <p:nvPr/>
        </p:nvSpPr>
        <p:spPr>
          <a:xfrm>
            <a:off x="5208480" y="37436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D85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8" name="任意多边形: 形状 1187"/>
          <p:cNvSpPr/>
          <p:nvPr/>
        </p:nvSpPr>
        <p:spPr>
          <a:xfrm>
            <a:off x="5208480" y="37965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5E84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9" name="任意多边形: 形状 1188"/>
          <p:cNvSpPr/>
          <p:nvPr/>
        </p:nvSpPr>
        <p:spPr>
          <a:xfrm>
            <a:off x="5208480" y="38491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E84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0" name="任意多边形: 形状 1189"/>
          <p:cNvSpPr/>
          <p:nvPr/>
        </p:nvSpPr>
        <p:spPr>
          <a:xfrm>
            <a:off x="5208480" y="39020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5F83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1" name="任意多边形: 形状 1190"/>
          <p:cNvSpPr/>
          <p:nvPr/>
        </p:nvSpPr>
        <p:spPr>
          <a:xfrm>
            <a:off x="5208480" y="39549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6083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2" name="任意多边形: 形状 1191"/>
          <p:cNvSpPr/>
          <p:nvPr/>
        </p:nvSpPr>
        <p:spPr>
          <a:xfrm>
            <a:off x="5208480" y="40075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082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3" name="任意多边形: 形状 1192"/>
          <p:cNvSpPr/>
          <p:nvPr/>
        </p:nvSpPr>
        <p:spPr>
          <a:xfrm>
            <a:off x="5208480" y="40604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182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4" name="任意多边形: 形状 1193"/>
          <p:cNvSpPr/>
          <p:nvPr/>
        </p:nvSpPr>
        <p:spPr>
          <a:xfrm>
            <a:off x="5208480" y="41133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6182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5" name="任意多边形: 形状 1194"/>
          <p:cNvSpPr/>
          <p:nvPr/>
        </p:nvSpPr>
        <p:spPr>
          <a:xfrm>
            <a:off x="5208480" y="41659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281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6" name="任意多边形: 形状 1195"/>
          <p:cNvSpPr/>
          <p:nvPr/>
        </p:nvSpPr>
        <p:spPr>
          <a:xfrm>
            <a:off x="5208480" y="42188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281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7" name="任意多边形: 形状 1196"/>
          <p:cNvSpPr/>
          <p:nvPr/>
        </p:nvSpPr>
        <p:spPr>
          <a:xfrm>
            <a:off x="5208480" y="42717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6380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8" name="任意多边形: 形状 1197"/>
          <p:cNvSpPr/>
          <p:nvPr/>
        </p:nvSpPr>
        <p:spPr>
          <a:xfrm>
            <a:off x="5208480" y="43243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380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9" name="任意多边形: 形状 1198"/>
          <p:cNvSpPr/>
          <p:nvPr/>
        </p:nvSpPr>
        <p:spPr>
          <a:xfrm>
            <a:off x="5208480" y="43772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47FE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0" name="任意多边形: 形状 1199"/>
          <p:cNvSpPr/>
          <p:nvPr/>
        </p:nvSpPr>
        <p:spPr>
          <a:xfrm>
            <a:off x="5208480" y="4430160"/>
            <a:ext cx="23760" cy="52920"/>
          </a:xfrm>
          <a:custGeom>
            <a:avLst/>
            <a:gdLst/>
            <a:ahLst/>
            <a:cxnLst/>
            <a:rect l="0" t="0" r="r" b="b"/>
            <a:pathLst>
              <a:path w="66" h="147">
                <a:moveTo>
                  <a:pt x="66" y="147"/>
                </a:moveTo>
                <a:lnTo>
                  <a:pt x="0" y="147"/>
                </a:lnTo>
                <a:lnTo>
                  <a:pt x="0" y="0"/>
                </a:lnTo>
                <a:lnTo>
                  <a:pt x="66" y="0"/>
                </a:lnTo>
                <a:lnTo>
                  <a:pt x="66" y="147"/>
                </a:lnTo>
                <a:close/>
              </a:path>
            </a:pathLst>
          </a:custGeom>
          <a:solidFill>
            <a:srgbClr val="657FE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1" name="任意多边形: 形状 1200"/>
          <p:cNvSpPr/>
          <p:nvPr/>
        </p:nvSpPr>
        <p:spPr>
          <a:xfrm>
            <a:off x="5208480" y="448272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48"/>
                </a:moveTo>
                <a:lnTo>
                  <a:pt x="0" y="148"/>
                </a:lnTo>
                <a:lnTo>
                  <a:pt x="0" y="0"/>
                </a:lnTo>
                <a:lnTo>
                  <a:pt x="66" y="0"/>
                </a:lnTo>
                <a:lnTo>
                  <a:pt x="66" y="148"/>
                </a:lnTo>
                <a:close/>
              </a:path>
            </a:pathLst>
          </a:custGeom>
          <a:solidFill>
            <a:srgbClr val="657FE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2" name="任意多边形: 形状 1201"/>
          <p:cNvSpPr/>
          <p:nvPr/>
        </p:nvSpPr>
        <p:spPr>
          <a:xfrm>
            <a:off x="5208480" y="4535640"/>
            <a:ext cx="23760" cy="53280"/>
          </a:xfrm>
          <a:custGeom>
            <a:avLst/>
            <a:gdLst/>
            <a:ahLst/>
            <a:cxnLst/>
            <a:rect l="0" t="0" r="r" b="b"/>
            <a:pathLst>
              <a:path w="66" h="148">
                <a:moveTo>
                  <a:pt x="66" y="116"/>
                </a:moveTo>
                <a:cubicBezTo>
                  <a:pt x="66" y="137"/>
                  <a:pt x="55" y="148"/>
                  <a:pt x="34" y="148"/>
                </a:cubicBezTo>
                <a:cubicBezTo>
                  <a:pt x="11" y="148"/>
                  <a:pt x="0" y="137"/>
                  <a:pt x="0" y="116"/>
                </a:cubicBezTo>
                <a:lnTo>
                  <a:pt x="0" y="0"/>
                </a:lnTo>
                <a:lnTo>
                  <a:pt x="66" y="0"/>
                </a:lnTo>
                <a:lnTo>
                  <a:pt x="66" y="116"/>
                </a:lnTo>
                <a:close/>
              </a:path>
            </a:pathLst>
          </a:custGeom>
          <a:solidFill>
            <a:srgbClr val="667EE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3" name="任意多边形: 形状 1202"/>
          <p:cNvSpPr/>
          <p:nvPr/>
        </p:nvSpPr>
        <p:spPr>
          <a:xfrm>
            <a:off x="5394600" y="1612080"/>
            <a:ext cx="4030920" cy="961560"/>
          </a:xfrm>
          <a:custGeom>
            <a:avLst/>
            <a:gdLst/>
            <a:ahLst/>
            <a:cxnLst/>
            <a:rect l="0" t="0" r="r" b="b"/>
            <a:pathLst>
              <a:path w="11197" h="2671">
                <a:moveTo>
                  <a:pt x="0" y="2412"/>
                </a:moveTo>
                <a:lnTo>
                  <a:pt x="0" y="258"/>
                </a:lnTo>
                <a:cubicBezTo>
                  <a:pt x="0" y="241"/>
                  <a:pt x="2" y="225"/>
                  <a:pt x="5" y="208"/>
                </a:cubicBezTo>
                <a:cubicBezTo>
                  <a:pt x="8" y="191"/>
                  <a:pt x="13" y="175"/>
                  <a:pt x="20" y="159"/>
                </a:cubicBezTo>
                <a:cubicBezTo>
                  <a:pt x="26" y="144"/>
                  <a:pt x="34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3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5" y="2"/>
                  <a:pt x="241" y="0"/>
                  <a:pt x="258" y="0"/>
                </a:cubicBezTo>
                <a:lnTo>
                  <a:pt x="10939" y="0"/>
                </a:lnTo>
                <a:cubicBezTo>
                  <a:pt x="10956" y="0"/>
                  <a:pt x="10973" y="2"/>
                  <a:pt x="10989" y="5"/>
                </a:cubicBezTo>
                <a:cubicBezTo>
                  <a:pt x="11006" y="8"/>
                  <a:pt x="11022" y="13"/>
                  <a:pt x="11038" y="20"/>
                </a:cubicBezTo>
                <a:cubicBezTo>
                  <a:pt x="11053" y="26"/>
                  <a:pt x="11068" y="34"/>
                  <a:pt x="11082" y="43"/>
                </a:cubicBezTo>
                <a:cubicBezTo>
                  <a:pt x="11096" y="53"/>
                  <a:pt x="11109" y="64"/>
                  <a:pt x="11121" y="76"/>
                </a:cubicBezTo>
                <a:cubicBezTo>
                  <a:pt x="11133" y="88"/>
                  <a:pt x="11144" y="101"/>
                  <a:pt x="11154" y="115"/>
                </a:cubicBezTo>
                <a:cubicBezTo>
                  <a:pt x="11163" y="129"/>
                  <a:pt x="11171" y="144"/>
                  <a:pt x="11177" y="159"/>
                </a:cubicBezTo>
                <a:cubicBezTo>
                  <a:pt x="11184" y="175"/>
                  <a:pt x="11189" y="191"/>
                  <a:pt x="11192" y="208"/>
                </a:cubicBezTo>
                <a:cubicBezTo>
                  <a:pt x="11195" y="225"/>
                  <a:pt x="11197" y="241"/>
                  <a:pt x="11197" y="258"/>
                </a:cubicBezTo>
                <a:lnTo>
                  <a:pt x="11197" y="2412"/>
                </a:lnTo>
                <a:cubicBezTo>
                  <a:pt x="11197" y="2429"/>
                  <a:pt x="11195" y="2446"/>
                  <a:pt x="11192" y="2463"/>
                </a:cubicBezTo>
                <a:cubicBezTo>
                  <a:pt x="11189" y="2479"/>
                  <a:pt x="11184" y="2496"/>
                  <a:pt x="11177" y="2511"/>
                </a:cubicBezTo>
                <a:cubicBezTo>
                  <a:pt x="11171" y="2527"/>
                  <a:pt x="11163" y="2542"/>
                  <a:pt x="11154" y="2556"/>
                </a:cubicBezTo>
                <a:cubicBezTo>
                  <a:pt x="11144" y="2570"/>
                  <a:pt x="11133" y="2583"/>
                  <a:pt x="11121" y="2595"/>
                </a:cubicBezTo>
                <a:cubicBezTo>
                  <a:pt x="11109" y="2607"/>
                  <a:pt x="11096" y="2618"/>
                  <a:pt x="11082" y="2627"/>
                </a:cubicBezTo>
                <a:cubicBezTo>
                  <a:pt x="11068" y="2637"/>
                  <a:pt x="11053" y="2645"/>
                  <a:pt x="11038" y="2651"/>
                </a:cubicBezTo>
                <a:cubicBezTo>
                  <a:pt x="11022" y="2658"/>
                  <a:pt x="11006" y="2662"/>
                  <a:pt x="10989" y="2666"/>
                </a:cubicBezTo>
                <a:cubicBezTo>
                  <a:pt x="10973" y="2669"/>
                  <a:pt x="10956" y="2671"/>
                  <a:pt x="10939" y="2671"/>
                </a:cubicBezTo>
                <a:lnTo>
                  <a:pt x="258" y="2671"/>
                </a:lnTo>
                <a:cubicBezTo>
                  <a:pt x="241" y="2671"/>
                  <a:pt x="225" y="2669"/>
                  <a:pt x="208" y="2666"/>
                </a:cubicBezTo>
                <a:cubicBezTo>
                  <a:pt x="191" y="2662"/>
                  <a:pt x="175" y="2658"/>
                  <a:pt x="160" y="2651"/>
                </a:cubicBezTo>
                <a:cubicBezTo>
                  <a:pt x="144" y="2645"/>
                  <a:pt x="129" y="2637"/>
                  <a:pt x="115" y="2627"/>
                </a:cubicBezTo>
                <a:cubicBezTo>
                  <a:pt x="101" y="2618"/>
                  <a:pt x="88" y="2607"/>
                  <a:pt x="76" y="2595"/>
                </a:cubicBezTo>
                <a:cubicBezTo>
                  <a:pt x="64" y="2583"/>
                  <a:pt x="53" y="2570"/>
                  <a:pt x="44" y="2556"/>
                </a:cubicBezTo>
                <a:cubicBezTo>
                  <a:pt x="34" y="2542"/>
                  <a:pt x="26" y="2527"/>
                  <a:pt x="20" y="2511"/>
                </a:cubicBezTo>
                <a:cubicBezTo>
                  <a:pt x="13" y="2496"/>
                  <a:pt x="8" y="2479"/>
                  <a:pt x="5" y="2463"/>
                </a:cubicBezTo>
                <a:cubicBezTo>
                  <a:pt x="2" y="2446"/>
                  <a:pt x="0" y="2429"/>
                  <a:pt x="0" y="241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4" name="图片 1203"/>
          <p:cNvPicPr/>
          <p:nvPr/>
        </p:nvPicPr>
        <p:blipFill>
          <a:blip r:embed="rId12"/>
          <a:stretch/>
        </p:blipFill>
        <p:spPr>
          <a:xfrm>
            <a:off x="5549760" y="179820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5" name="文本框 1204"/>
          <p:cNvSpPr txBox="1"/>
          <p:nvPr/>
        </p:nvSpPr>
        <p:spPr>
          <a:xfrm>
            <a:off x="5891040" y="112320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教育领域应用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6" name="文本框 1205"/>
          <p:cNvSpPr txBox="1"/>
          <p:nvPr/>
        </p:nvSpPr>
        <p:spPr>
          <a:xfrm>
            <a:off x="5828760" y="1780920"/>
            <a:ext cx="10890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个性化学习推荐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7" name="文本框 1206"/>
          <p:cNvSpPr txBox="1"/>
          <p:nvPr/>
        </p:nvSpPr>
        <p:spPr>
          <a:xfrm>
            <a:off x="5828760" y="2058480"/>
            <a:ext cx="3333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基于智能代理的学习平台能够根据学生的学习进度与兴趣，推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8" name="任意多边形: 形状 1207"/>
          <p:cNvSpPr/>
          <p:nvPr/>
        </p:nvSpPr>
        <p:spPr>
          <a:xfrm>
            <a:off x="5394600" y="2697120"/>
            <a:ext cx="4030920" cy="961560"/>
          </a:xfrm>
          <a:custGeom>
            <a:avLst/>
            <a:gdLst/>
            <a:ahLst/>
            <a:cxnLst/>
            <a:rect l="0" t="0" r="r" b="b"/>
            <a:pathLst>
              <a:path w="11197" h="2671">
                <a:moveTo>
                  <a:pt x="0" y="2413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8" y="192"/>
                  <a:pt x="13" y="175"/>
                  <a:pt x="20" y="160"/>
                </a:cubicBezTo>
                <a:cubicBezTo>
                  <a:pt x="26" y="144"/>
                  <a:pt x="34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5" y="13"/>
                  <a:pt x="191" y="9"/>
                  <a:pt x="208" y="5"/>
                </a:cubicBezTo>
                <a:cubicBezTo>
                  <a:pt x="225" y="2"/>
                  <a:pt x="241" y="0"/>
                  <a:pt x="258" y="0"/>
                </a:cubicBezTo>
                <a:lnTo>
                  <a:pt x="10939" y="0"/>
                </a:lnTo>
                <a:cubicBezTo>
                  <a:pt x="10956" y="0"/>
                  <a:pt x="10973" y="2"/>
                  <a:pt x="10989" y="5"/>
                </a:cubicBezTo>
                <a:cubicBezTo>
                  <a:pt x="11006" y="9"/>
                  <a:pt x="11022" y="13"/>
                  <a:pt x="11038" y="20"/>
                </a:cubicBezTo>
                <a:cubicBezTo>
                  <a:pt x="11053" y="26"/>
                  <a:pt x="11068" y="34"/>
                  <a:pt x="11082" y="44"/>
                </a:cubicBezTo>
                <a:cubicBezTo>
                  <a:pt x="11096" y="53"/>
                  <a:pt x="11109" y="64"/>
                  <a:pt x="11121" y="76"/>
                </a:cubicBezTo>
                <a:cubicBezTo>
                  <a:pt x="11133" y="88"/>
                  <a:pt x="11144" y="101"/>
                  <a:pt x="11154" y="115"/>
                </a:cubicBezTo>
                <a:cubicBezTo>
                  <a:pt x="11163" y="129"/>
                  <a:pt x="11171" y="144"/>
                  <a:pt x="11177" y="160"/>
                </a:cubicBezTo>
                <a:cubicBezTo>
                  <a:pt x="11184" y="175"/>
                  <a:pt x="11189" y="192"/>
                  <a:pt x="11192" y="208"/>
                </a:cubicBezTo>
                <a:cubicBezTo>
                  <a:pt x="11195" y="225"/>
                  <a:pt x="11197" y="242"/>
                  <a:pt x="11197" y="259"/>
                </a:cubicBezTo>
                <a:lnTo>
                  <a:pt x="11197" y="2413"/>
                </a:lnTo>
                <a:cubicBezTo>
                  <a:pt x="11197" y="2430"/>
                  <a:pt x="11195" y="2447"/>
                  <a:pt x="11192" y="2463"/>
                </a:cubicBezTo>
                <a:cubicBezTo>
                  <a:pt x="11189" y="2480"/>
                  <a:pt x="11184" y="2496"/>
                  <a:pt x="11177" y="2512"/>
                </a:cubicBezTo>
                <a:cubicBezTo>
                  <a:pt x="11171" y="2527"/>
                  <a:pt x="11163" y="2542"/>
                  <a:pt x="11154" y="2556"/>
                </a:cubicBezTo>
                <a:cubicBezTo>
                  <a:pt x="11144" y="2570"/>
                  <a:pt x="11133" y="2583"/>
                  <a:pt x="11121" y="2595"/>
                </a:cubicBezTo>
                <a:cubicBezTo>
                  <a:pt x="11109" y="2607"/>
                  <a:pt x="11096" y="2618"/>
                  <a:pt x="11082" y="2628"/>
                </a:cubicBezTo>
                <a:cubicBezTo>
                  <a:pt x="11068" y="2637"/>
                  <a:pt x="11053" y="2645"/>
                  <a:pt x="11038" y="2651"/>
                </a:cubicBezTo>
                <a:cubicBezTo>
                  <a:pt x="11022" y="2658"/>
                  <a:pt x="11006" y="2663"/>
                  <a:pt x="10989" y="2666"/>
                </a:cubicBezTo>
                <a:cubicBezTo>
                  <a:pt x="10973" y="2669"/>
                  <a:pt x="10956" y="2671"/>
                  <a:pt x="10939" y="2671"/>
                </a:cubicBezTo>
                <a:lnTo>
                  <a:pt x="258" y="2671"/>
                </a:lnTo>
                <a:cubicBezTo>
                  <a:pt x="241" y="2671"/>
                  <a:pt x="225" y="2669"/>
                  <a:pt x="208" y="2666"/>
                </a:cubicBezTo>
                <a:cubicBezTo>
                  <a:pt x="191" y="2663"/>
                  <a:pt x="175" y="2658"/>
                  <a:pt x="160" y="2651"/>
                </a:cubicBezTo>
                <a:cubicBezTo>
                  <a:pt x="144" y="2645"/>
                  <a:pt x="129" y="2637"/>
                  <a:pt x="115" y="2628"/>
                </a:cubicBezTo>
                <a:cubicBezTo>
                  <a:pt x="101" y="2618"/>
                  <a:pt x="88" y="2607"/>
                  <a:pt x="76" y="2595"/>
                </a:cubicBezTo>
                <a:cubicBezTo>
                  <a:pt x="64" y="2583"/>
                  <a:pt x="53" y="2570"/>
                  <a:pt x="44" y="2556"/>
                </a:cubicBezTo>
                <a:cubicBezTo>
                  <a:pt x="34" y="2542"/>
                  <a:pt x="26" y="2527"/>
                  <a:pt x="20" y="2512"/>
                </a:cubicBezTo>
                <a:cubicBezTo>
                  <a:pt x="13" y="2496"/>
                  <a:pt x="8" y="2480"/>
                  <a:pt x="5" y="2463"/>
                </a:cubicBezTo>
                <a:cubicBezTo>
                  <a:pt x="2" y="2447"/>
                  <a:pt x="0" y="2430"/>
                  <a:pt x="0" y="241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9" name="图片 1208"/>
          <p:cNvPicPr/>
          <p:nvPr/>
        </p:nvPicPr>
        <p:blipFill>
          <a:blip r:embed="rId13"/>
          <a:stretch/>
        </p:blipFill>
        <p:spPr>
          <a:xfrm>
            <a:off x="5549760" y="288360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0" name="文本框 1209"/>
          <p:cNvSpPr txBox="1"/>
          <p:nvPr/>
        </p:nvSpPr>
        <p:spPr>
          <a:xfrm>
            <a:off x="5828760" y="2244600"/>
            <a:ext cx="29635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荐相应的学习资源和课程，实现因材施教的教育理念。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1" name="文本框 1210"/>
          <p:cNvSpPr txBox="1"/>
          <p:nvPr/>
        </p:nvSpPr>
        <p:spPr>
          <a:xfrm>
            <a:off x="5828760" y="2865960"/>
            <a:ext cx="933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教育资源管理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2" name="文本框 1211"/>
          <p:cNvSpPr txBox="1"/>
          <p:nvPr/>
        </p:nvSpPr>
        <p:spPr>
          <a:xfrm>
            <a:off x="5828760" y="3143880"/>
            <a:ext cx="3210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智能代理能够优化教育资源的分配和管理，提高资源利用效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3" name="任意多边形: 形状 1212"/>
          <p:cNvSpPr/>
          <p:nvPr/>
        </p:nvSpPr>
        <p:spPr>
          <a:xfrm>
            <a:off x="5394600" y="3782520"/>
            <a:ext cx="4030920" cy="961200"/>
          </a:xfrm>
          <a:custGeom>
            <a:avLst/>
            <a:gdLst/>
            <a:ahLst/>
            <a:cxnLst/>
            <a:rect l="0" t="0" r="r" b="b"/>
            <a:pathLst>
              <a:path w="11197" h="2670">
                <a:moveTo>
                  <a:pt x="0" y="2412"/>
                </a:moveTo>
                <a:lnTo>
                  <a:pt x="0" y="258"/>
                </a:lnTo>
                <a:cubicBezTo>
                  <a:pt x="0" y="241"/>
                  <a:pt x="2" y="224"/>
                  <a:pt x="5" y="208"/>
                </a:cubicBezTo>
                <a:cubicBezTo>
                  <a:pt x="8" y="191"/>
                  <a:pt x="13" y="175"/>
                  <a:pt x="20" y="159"/>
                </a:cubicBezTo>
                <a:cubicBezTo>
                  <a:pt x="26" y="143"/>
                  <a:pt x="34" y="129"/>
                  <a:pt x="44" y="114"/>
                </a:cubicBezTo>
                <a:cubicBezTo>
                  <a:pt x="53" y="100"/>
                  <a:pt x="64" y="87"/>
                  <a:pt x="76" y="75"/>
                </a:cubicBezTo>
                <a:cubicBezTo>
                  <a:pt x="88" y="63"/>
                  <a:pt x="101" y="53"/>
                  <a:pt x="115" y="43"/>
                </a:cubicBezTo>
                <a:cubicBezTo>
                  <a:pt x="129" y="34"/>
                  <a:pt x="144" y="26"/>
                  <a:pt x="160" y="19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5" y="1"/>
                  <a:pt x="241" y="0"/>
                  <a:pt x="258" y="0"/>
                </a:cubicBezTo>
                <a:lnTo>
                  <a:pt x="10939" y="0"/>
                </a:lnTo>
                <a:cubicBezTo>
                  <a:pt x="10956" y="0"/>
                  <a:pt x="10973" y="1"/>
                  <a:pt x="10989" y="5"/>
                </a:cubicBezTo>
                <a:cubicBezTo>
                  <a:pt x="11006" y="8"/>
                  <a:pt x="11022" y="13"/>
                  <a:pt x="11038" y="19"/>
                </a:cubicBezTo>
                <a:cubicBezTo>
                  <a:pt x="11053" y="26"/>
                  <a:pt x="11068" y="34"/>
                  <a:pt x="11082" y="43"/>
                </a:cubicBezTo>
                <a:cubicBezTo>
                  <a:pt x="11096" y="53"/>
                  <a:pt x="11109" y="63"/>
                  <a:pt x="11121" y="75"/>
                </a:cubicBezTo>
                <a:cubicBezTo>
                  <a:pt x="11133" y="87"/>
                  <a:pt x="11144" y="100"/>
                  <a:pt x="11154" y="114"/>
                </a:cubicBezTo>
                <a:cubicBezTo>
                  <a:pt x="11163" y="129"/>
                  <a:pt x="11171" y="143"/>
                  <a:pt x="11177" y="159"/>
                </a:cubicBezTo>
                <a:cubicBezTo>
                  <a:pt x="11184" y="175"/>
                  <a:pt x="11189" y="191"/>
                  <a:pt x="11192" y="208"/>
                </a:cubicBezTo>
                <a:cubicBezTo>
                  <a:pt x="11195" y="224"/>
                  <a:pt x="11197" y="241"/>
                  <a:pt x="11197" y="258"/>
                </a:cubicBezTo>
                <a:lnTo>
                  <a:pt x="11197" y="2412"/>
                </a:lnTo>
                <a:cubicBezTo>
                  <a:pt x="11197" y="2429"/>
                  <a:pt x="11195" y="2446"/>
                  <a:pt x="11192" y="2462"/>
                </a:cubicBezTo>
                <a:cubicBezTo>
                  <a:pt x="11189" y="2479"/>
                  <a:pt x="11184" y="2495"/>
                  <a:pt x="11177" y="2511"/>
                </a:cubicBezTo>
                <a:cubicBezTo>
                  <a:pt x="11171" y="2527"/>
                  <a:pt x="11163" y="2542"/>
                  <a:pt x="11154" y="2556"/>
                </a:cubicBezTo>
                <a:cubicBezTo>
                  <a:pt x="11144" y="2570"/>
                  <a:pt x="11133" y="2583"/>
                  <a:pt x="11121" y="2595"/>
                </a:cubicBezTo>
                <a:cubicBezTo>
                  <a:pt x="11109" y="2607"/>
                  <a:pt x="11096" y="2617"/>
                  <a:pt x="11082" y="2627"/>
                </a:cubicBezTo>
                <a:cubicBezTo>
                  <a:pt x="11068" y="2636"/>
                  <a:pt x="11053" y="2644"/>
                  <a:pt x="11038" y="2651"/>
                </a:cubicBezTo>
                <a:cubicBezTo>
                  <a:pt x="11022" y="2657"/>
                  <a:pt x="11006" y="2662"/>
                  <a:pt x="10989" y="2665"/>
                </a:cubicBezTo>
                <a:cubicBezTo>
                  <a:pt x="10973" y="2669"/>
                  <a:pt x="10956" y="2670"/>
                  <a:pt x="10939" y="2670"/>
                </a:cubicBezTo>
                <a:lnTo>
                  <a:pt x="258" y="2670"/>
                </a:lnTo>
                <a:cubicBezTo>
                  <a:pt x="241" y="2670"/>
                  <a:pt x="225" y="2669"/>
                  <a:pt x="208" y="2665"/>
                </a:cubicBezTo>
                <a:cubicBezTo>
                  <a:pt x="191" y="2662"/>
                  <a:pt x="175" y="2657"/>
                  <a:pt x="160" y="2651"/>
                </a:cubicBezTo>
                <a:cubicBezTo>
                  <a:pt x="144" y="2644"/>
                  <a:pt x="129" y="2636"/>
                  <a:pt x="115" y="2627"/>
                </a:cubicBezTo>
                <a:cubicBezTo>
                  <a:pt x="101" y="2617"/>
                  <a:pt x="88" y="2607"/>
                  <a:pt x="76" y="2595"/>
                </a:cubicBezTo>
                <a:cubicBezTo>
                  <a:pt x="64" y="2583"/>
                  <a:pt x="53" y="2570"/>
                  <a:pt x="44" y="2556"/>
                </a:cubicBezTo>
                <a:cubicBezTo>
                  <a:pt x="34" y="2542"/>
                  <a:pt x="26" y="2527"/>
                  <a:pt x="20" y="2511"/>
                </a:cubicBezTo>
                <a:cubicBezTo>
                  <a:pt x="13" y="2495"/>
                  <a:pt x="8" y="2479"/>
                  <a:pt x="5" y="2462"/>
                </a:cubicBezTo>
                <a:cubicBezTo>
                  <a:pt x="2" y="2446"/>
                  <a:pt x="0" y="2429"/>
                  <a:pt x="0" y="241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4" name="图片 1213"/>
          <p:cNvPicPr/>
          <p:nvPr/>
        </p:nvPicPr>
        <p:blipFill>
          <a:blip r:embed="rId14"/>
          <a:stretch/>
        </p:blipFill>
        <p:spPr>
          <a:xfrm>
            <a:off x="5549760" y="396864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5" name="文本框 1214"/>
          <p:cNvSpPr txBox="1"/>
          <p:nvPr/>
        </p:nvSpPr>
        <p:spPr>
          <a:xfrm>
            <a:off x="5828760" y="3330000"/>
            <a:ext cx="22226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率，并根据教学需求动态调整资源配置。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6" name="文本框 1215"/>
          <p:cNvSpPr txBox="1"/>
          <p:nvPr/>
        </p:nvSpPr>
        <p:spPr>
          <a:xfrm>
            <a:off x="5867640" y="3951000"/>
            <a:ext cx="9334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智能监考系统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7" name="文本框 1216"/>
          <p:cNvSpPr txBox="1"/>
          <p:nvPr/>
        </p:nvSpPr>
        <p:spPr>
          <a:xfrm>
            <a:off x="5867640" y="4228920"/>
            <a:ext cx="3333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通过行为分析识别考试中的异常行为，保障考试的公正性，同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8" name="文本框 1217"/>
          <p:cNvSpPr txBox="1"/>
          <p:nvPr/>
        </p:nvSpPr>
        <p:spPr>
          <a:xfrm>
            <a:off x="5867640" y="4415040"/>
            <a:ext cx="2469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时减轻人工监考的压力，提高考试管理效率。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9" name="文本框 1218"/>
          <p:cNvSpPr txBox="1"/>
          <p:nvPr/>
        </p:nvSpPr>
        <p:spPr>
          <a:xfrm>
            <a:off x="9384840" y="481356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21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0" name="图片 1219"/>
          <p:cNvPicPr/>
          <p:nvPr/>
        </p:nvPicPr>
        <p:blipFill>
          <a:blip r:embed="rId2"/>
          <a:stretch/>
        </p:blipFill>
        <p:spPr>
          <a:xfrm>
            <a:off x="0" y="0"/>
            <a:ext cx="9921240" cy="7898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21" name="图片 1220"/>
          <p:cNvPicPr/>
          <p:nvPr/>
        </p:nvPicPr>
        <p:blipFill>
          <a:blip r:embed="rId3"/>
          <a:stretch/>
        </p:blipFill>
        <p:spPr>
          <a:xfrm>
            <a:off x="6820920" y="-155016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22" name="图片 1221"/>
          <p:cNvPicPr/>
          <p:nvPr/>
        </p:nvPicPr>
        <p:blipFill>
          <a:blip r:embed="rId4"/>
          <a:stretch/>
        </p:blipFill>
        <p:spPr>
          <a:xfrm>
            <a:off x="-387720" y="596052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23" name="图片 1222"/>
          <p:cNvPicPr/>
          <p:nvPr/>
        </p:nvPicPr>
        <p:blipFill>
          <a:blip r:embed="rId5"/>
          <a:stretch/>
        </p:blipFill>
        <p:spPr>
          <a:xfrm>
            <a:off x="0" y="0"/>
            <a:ext cx="9921240" cy="7898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4" name="任意多边形: 形状 1223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5" name="文本框 1224"/>
          <p:cNvSpPr txBox="1"/>
          <p:nvPr/>
        </p:nvSpPr>
        <p:spPr>
          <a:xfrm>
            <a:off x="496080" y="351360"/>
            <a:ext cx="418428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多智能代理系统与分布式任务执行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6" name="文本框 1225"/>
          <p:cNvSpPr txBox="1"/>
          <p:nvPr/>
        </p:nvSpPr>
        <p:spPr>
          <a:xfrm>
            <a:off x="496080" y="1020960"/>
            <a:ext cx="12441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多智能代理系统（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7" name="文本框 1226"/>
          <p:cNvSpPr txBox="1"/>
          <p:nvPr/>
        </p:nvSpPr>
        <p:spPr>
          <a:xfrm>
            <a:off x="1736280" y="1026720"/>
            <a:ext cx="16070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Multi-Agent Systems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8" name="文本框 1227"/>
          <p:cNvSpPr txBox="1"/>
          <p:nvPr/>
        </p:nvSpPr>
        <p:spPr>
          <a:xfrm>
            <a:off x="3334680" y="1020960"/>
            <a:ext cx="1562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9" name="文本框 1228"/>
          <p:cNvSpPr txBox="1"/>
          <p:nvPr/>
        </p:nvSpPr>
        <p:spPr>
          <a:xfrm>
            <a:off x="3489840" y="1026720"/>
            <a:ext cx="3398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MAS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0" name="文本框 1229"/>
          <p:cNvSpPr txBox="1"/>
          <p:nvPr/>
        </p:nvSpPr>
        <p:spPr>
          <a:xfrm>
            <a:off x="3827880" y="1020960"/>
            <a:ext cx="5596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）通过多个智能代理的协同工作实现复杂任务的分布式处理，每个智能代理都具备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1" name="任意多边形: 形状 1230"/>
          <p:cNvSpPr/>
          <p:nvPr/>
        </p:nvSpPr>
        <p:spPr>
          <a:xfrm>
            <a:off x="495720" y="1681920"/>
            <a:ext cx="8929800" cy="2325600"/>
          </a:xfrm>
          <a:custGeom>
            <a:avLst/>
            <a:gdLst/>
            <a:ahLst/>
            <a:cxnLst/>
            <a:rect l="0" t="0" r="r" b="b"/>
            <a:pathLst>
              <a:path w="24805" h="6460">
                <a:moveTo>
                  <a:pt x="0" y="6288"/>
                </a:moveTo>
                <a:lnTo>
                  <a:pt x="0" y="172"/>
                </a:lnTo>
                <a:cubicBezTo>
                  <a:pt x="0" y="161"/>
                  <a:pt x="2" y="149"/>
                  <a:pt x="4" y="138"/>
                </a:cubicBezTo>
                <a:cubicBezTo>
                  <a:pt x="6" y="127"/>
                  <a:pt x="9" y="116"/>
                  <a:pt x="14" y="106"/>
                </a:cubicBezTo>
                <a:cubicBezTo>
                  <a:pt x="18" y="96"/>
                  <a:pt x="23" y="86"/>
                  <a:pt x="30" y="76"/>
                </a:cubicBezTo>
                <a:cubicBezTo>
                  <a:pt x="36" y="67"/>
                  <a:pt x="43" y="58"/>
                  <a:pt x="51" y="50"/>
                </a:cubicBezTo>
                <a:cubicBezTo>
                  <a:pt x="59" y="42"/>
                  <a:pt x="68" y="35"/>
                  <a:pt x="77" y="29"/>
                </a:cubicBezTo>
                <a:cubicBezTo>
                  <a:pt x="86" y="22"/>
                  <a:pt x="96" y="17"/>
                  <a:pt x="107" y="13"/>
                </a:cubicBezTo>
                <a:cubicBezTo>
                  <a:pt x="117" y="8"/>
                  <a:pt x="128" y="5"/>
                  <a:pt x="139" y="3"/>
                </a:cubicBezTo>
                <a:cubicBezTo>
                  <a:pt x="150" y="1"/>
                  <a:pt x="161" y="0"/>
                  <a:pt x="173" y="0"/>
                </a:cubicBezTo>
                <a:lnTo>
                  <a:pt x="24633" y="0"/>
                </a:lnTo>
                <a:cubicBezTo>
                  <a:pt x="24644" y="0"/>
                  <a:pt x="24655" y="1"/>
                  <a:pt x="24666" y="3"/>
                </a:cubicBezTo>
                <a:cubicBezTo>
                  <a:pt x="24678" y="5"/>
                  <a:pt x="24688" y="8"/>
                  <a:pt x="24699" y="13"/>
                </a:cubicBezTo>
                <a:cubicBezTo>
                  <a:pt x="24709" y="17"/>
                  <a:pt x="24719" y="22"/>
                  <a:pt x="24729" y="29"/>
                </a:cubicBezTo>
                <a:cubicBezTo>
                  <a:pt x="24738" y="35"/>
                  <a:pt x="24747" y="42"/>
                  <a:pt x="24755" y="50"/>
                </a:cubicBezTo>
                <a:cubicBezTo>
                  <a:pt x="24763" y="58"/>
                  <a:pt x="24770" y="67"/>
                  <a:pt x="24776" y="76"/>
                </a:cubicBezTo>
                <a:cubicBezTo>
                  <a:pt x="24782" y="86"/>
                  <a:pt x="24788" y="96"/>
                  <a:pt x="24792" y="106"/>
                </a:cubicBezTo>
                <a:cubicBezTo>
                  <a:pt x="24796" y="116"/>
                  <a:pt x="24800" y="127"/>
                  <a:pt x="24802" y="138"/>
                </a:cubicBezTo>
                <a:cubicBezTo>
                  <a:pt x="24804" y="149"/>
                  <a:pt x="24805" y="161"/>
                  <a:pt x="24805" y="172"/>
                </a:cubicBezTo>
                <a:lnTo>
                  <a:pt x="24805" y="6288"/>
                </a:lnTo>
                <a:cubicBezTo>
                  <a:pt x="24805" y="6299"/>
                  <a:pt x="24804" y="6310"/>
                  <a:pt x="24802" y="6321"/>
                </a:cubicBezTo>
                <a:cubicBezTo>
                  <a:pt x="24800" y="6332"/>
                  <a:pt x="24796" y="6343"/>
                  <a:pt x="24792" y="6354"/>
                </a:cubicBezTo>
                <a:cubicBezTo>
                  <a:pt x="24788" y="6364"/>
                  <a:pt x="24782" y="6374"/>
                  <a:pt x="24776" y="6383"/>
                </a:cubicBezTo>
                <a:cubicBezTo>
                  <a:pt x="24770" y="6393"/>
                  <a:pt x="24763" y="6402"/>
                  <a:pt x="24755" y="6410"/>
                </a:cubicBezTo>
                <a:cubicBezTo>
                  <a:pt x="24747" y="6418"/>
                  <a:pt x="24738" y="6425"/>
                  <a:pt x="24729" y="6431"/>
                </a:cubicBezTo>
                <a:cubicBezTo>
                  <a:pt x="24719" y="6437"/>
                  <a:pt x="24709" y="6443"/>
                  <a:pt x="24699" y="6447"/>
                </a:cubicBezTo>
                <a:cubicBezTo>
                  <a:pt x="24688" y="6451"/>
                  <a:pt x="24678" y="6454"/>
                  <a:pt x="24666" y="6457"/>
                </a:cubicBezTo>
                <a:cubicBezTo>
                  <a:pt x="24655" y="6459"/>
                  <a:pt x="24644" y="6460"/>
                  <a:pt x="24633" y="6460"/>
                </a:cubicBezTo>
                <a:lnTo>
                  <a:pt x="173" y="6460"/>
                </a:lnTo>
                <a:cubicBezTo>
                  <a:pt x="161" y="6460"/>
                  <a:pt x="150" y="6459"/>
                  <a:pt x="139" y="6457"/>
                </a:cubicBezTo>
                <a:cubicBezTo>
                  <a:pt x="128" y="6454"/>
                  <a:pt x="117" y="6451"/>
                  <a:pt x="107" y="6447"/>
                </a:cubicBezTo>
                <a:cubicBezTo>
                  <a:pt x="96" y="6443"/>
                  <a:pt x="86" y="6437"/>
                  <a:pt x="77" y="6431"/>
                </a:cubicBezTo>
                <a:cubicBezTo>
                  <a:pt x="68" y="6425"/>
                  <a:pt x="59" y="6418"/>
                  <a:pt x="51" y="6410"/>
                </a:cubicBezTo>
                <a:cubicBezTo>
                  <a:pt x="43" y="6402"/>
                  <a:pt x="36" y="6393"/>
                  <a:pt x="30" y="6383"/>
                </a:cubicBezTo>
                <a:cubicBezTo>
                  <a:pt x="23" y="6374"/>
                  <a:pt x="18" y="6364"/>
                  <a:pt x="14" y="6354"/>
                </a:cubicBezTo>
                <a:cubicBezTo>
                  <a:pt x="9" y="6343"/>
                  <a:pt x="6" y="6332"/>
                  <a:pt x="4" y="6321"/>
                </a:cubicBezTo>
                <a:cubicBezTo>
                  <a:pt x="2" y="6310"/>
                  <a:pt x="0" y="6299"/>
                  <a:pt x="0" y="6288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2" name="图片 1231"/>
          <p:cNvPicPr/>
          <p:nvPr/>
        </p:nvPicPr>
        <p:blipFill>
          <a:blip r:embed="rId6"/>
          <a:stretch/>
        </p:blipFill>
        <p:spPr>
          <a:xfrm>
            <a:off x="496080" y="1681920"/>
            <a:ext cx="8929080" cy="232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3" name="任意多边形: 形状 1232"/>
          <p:cNvSpPr/>
          <p:nvPr/>
        </p:nvSpPr>
        <p:spPr>
          <a:xfrm>
            <a:off x="495720" y="4193280"/>
            <a:ext cx="2853000" cy="992520"/>
          </a:xfrm>
          <a:custGeom>
            <a:avLst/>
            <a:gdLst/>
            <a:ahLst/>
            <a:cxnLst/>
            <a:rect l="0" t="0" r="r" b="b"/>
            <a:pathLst>
              <a:path w="7925" h="2757">
                <a:moveTo>
                  <a:pt x="0" y="2498"/>
                </a:moveTo>
                <a:lnTo>
                  <a:pt x="0" y="258"/>
                </a:lnTo>
                <a:cubicBezTo>
                  <a:pt x="0" y="241"/>
                  <a:pt x="2" y="224"/>
                  <a:pt x="5" y="208"/>
                </a:cubicBezTo>
                <a:cubicBezTo>
                  <a:pt x="9" y="191"/>
                  <a:pt x="14" y="175"/>
                  <a:pt x="20" y="159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0"/>
                  <a:pt x="64" y="87"/>
                  <a:pt x="76" y="75"/>
                </a:cubicBezTo>
                <a:cubicBezTo>
                  <a:pt x="88" y="63"/>
                  <a:pt x="101" y="53"/>
                  <a:pt x="115" y="43"/>
                </a:cubicBezTo>
                <a:cubicBezTo>
                  <a:pt x="129" y="34"/>
                  <a:pt x="144" y="26"/>
                  <a:pt x="160" y="19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1"/>
                  <a:pt x="242" y="0"/>
                  <a:pt x="259" y="0"/>
                </a:cubicBezTo>
                <a:lnTo>
                  <a:pt x="7666" y="0"/>
                </a:lnTo>
                <a:cubicBezTo>
                  <a:pt x="7683" y="0"/>
                  <a:pt x="7700" y="1"/>
                  <a:pt x="7717" y="5"/>
                </a:cubicBezTo>
                <a:cubicBezTo>
                  <a:pt x="7734" y="8"/>
                  <a:pt x="7750" y="13"/>
                  <a:pt x="7765" y="19"/>
                </a:cubicBezTo>
                <a:cubicBezTo>
                  <a:pt x="7781" y="26"/>
                  <a:pt x="7796" y="34"/>
                  <a:pt x="7810" y="43"/>
                </a:cubicBezTo>
                <a:cubicBezTo>
                  <a:pt x="7824" y="53"/>
                  <a:pt x="7837" y="63"/>
                  <a:pt x="7849" y="75"/>
                </a:cubicBezTo>
                <a:cubicBezTo>
                  <a:pt x="7861" y="87"/>
                  <a:pt x="7872" y="100"/>
                  <a:pt x="7881" y="115"/>
                </a:cubicBezTo>
                <a:cubicBezTo>
                  <a:pt x="7891" y="129"/>
                  <a:pt x="7899" y="144"/>
                  <a:pt x="7905" y="159"/>
                </a:cubicBezTo>
                <a:cubicBezTo>
                  <a:pt x="7912" y="175"/>
                  <a:pt x="7917" y="191"/>
                  <a:pt x="7920" y="208"/>
                </a:cubicBezTo>
                <a:cubicBezTo>
                  <a:pt x="7923" y="224"/>
                  <a:pt x="7925" y="241"/>
                  <a:pt x="7925" y="258"/>
                </a:cubicBezTo>
                <a:lnTo>
                  <a:pt x="7925" y="2498"/>
                </a:lnTo>
                <a:cubicBezTo>
                  <a:pt x="7925" y="2515"/>
                  <a:pt x="7923" y="2532"/>
                  <a:pt x="7920" y="2549"/>
                </a:cubicBezTo>
                <a:cubicBezTo>
                  <a:pt x="7917" y="2565"/>
                  <a:pt x="7912" y="2582"/>
                  <a:pt x="7905" y="2597"/>
                </a:cubicBezTo>
                <a:cubicBezTo>
                  <a:pt x="7899" y="2613"/>
                  <a:pt x="7891" y="2628"/>
                  <a:pt x="7881" y="2642"/>
                </a:cubicBezTo>
                <a:cubicBezTo>
                  <a:pt x="7872" y="2656"/>
                  <a:pt x="7861" y="2669"/>
                  <a:pt x="7849" y="2681"/>
                </a:cubicBezTo>
                <a:cubicBezTo>
                  <a:pt x="7837" y="2693"/>
                  <a:pt x="7824" y="2704"/>
                  <a:pt x="7810" y="2713"/>
                </a:cubicBezTo>
                <a:cubicBezTo>
                  <a:pt x="7796" y="2723"/>
                  <a:pt x="7781" y="2731"/>
                  <a:pt x="7765" y="2737"/>
                </a:cubicBezTo>
                <a:cubicBezTo>
                  <a:pt x="7750" y="2744"/>
                  <a:pt x="7734" y="2748"/>
                  <a:pt x="7717" y="2752"/>
                </a:cubicBezTo>
                <a:cubicBezTo>
                  <a:pt x="7700" y="2755"/>
                  <a:pt x="7683" y="2757"/>
                  <a:pt x="7666" y="2757"/>
                </a:cubicBezTo>
                <a:lnTo>
                  <a:pt x="259" y="2757"/>
                </a:lnTo>
                <a:cubicBezTo>
                  <a:pt x="242" y="2757"/>
                  <a:pt x="225" y="2755"/>
                  <a:pt x="208" y="2752"/>
                </a:cubicBezTo>
                <a:cubicBezTo>
                  <a:pt x="192" y="2748"/>
                  <a:pt x="176" y="2744"/>
                  <a:pt x="160" y="2737"/>
                </a:cubicBezTo>
                <a:cubicBezTo>
                  <a:pt x="144" y="2731"/>
                  <a:pt x="129" y="2723"/>
                  <a:pt x="115" y="2713"/>
                </a:cubicBezTo>
                <a:cubicBezTo>
                  <a:pt x="101" y="2704"/>
                  <a:pt x="88" y="2693"/>
                  <a:pt x="76" y="2681"/>
                </a:cubicBezTo>
                <a:cubicBezTo>
                  <a:pt x="64" y="2669"/>
                  <a:pt x="53" y="2656"/>
                  <a:pt x="44" y="2642"/>
                </a:cubicBezTo>
                <a:cubicBezTo>
                  <a:pt x="35" y="2628"/>
                  <a:pt x="27" y="2613"/>
                  <a:pt x="20" y="2597"/>
                </a:cubicBezTo>
                <a:cubicBezTo>
                  <a:pt x="14" y="2582"/>
                  <a:pt x="9" y="2565"/>
                  <a:pt x="5" y="2549"/>
                </a:cubicBezTo>
                <a:cubicBezTo>
                  <a:pt x="2" y="2532"/>
                  <a:pt x="0" y="2515"/>
                  <a:pt x="0" y="249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4" name="图片 1233"/>
          <p:cNvPicPr/>
          <p:nvPr/>
        </p:nvPicPr>
        <p:blipFill>
          <a:blip r:embed="rId7"/>
          <a:stretch/>
        </p:blipFill>
        <p:spPr>
          <a:xfrm>
            <a:off x="619920" y="433296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5" name="文本框 1234"/>
          <p:cNvSpPr txBox="1"/>
          <p:nvPr/>
        </p:nvSpPr>
        <p:spPr>
          <a:xfrm>
            <a:off x="496080" y="1276920"/>
            <a:ext cx="3109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独立的决策能力，能在特定任务中自主执行。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6" name="文本框 1235"/>
          <p:cNvSpPr txBox="1"/>
          <p:nvPr/>
        </p:nvSpPr>
        <p:spPr>
          <a:xfrm>
            <a:off x="922320" y="4338000"/>
            <a:ext cx="126252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任务分解与并行处理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7" name="文本框 1236"/>
          <p:cNvSpPr txBox="1"/>
          <p:nvPr/>
        </p:nvSpPr>
        <p:spPr>
          <a:xfrm>
            <a:off x="619920" y="460836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复杂任务被拆解为多个子任务，由不同智能代理并行执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8" name="文本框 1237"/>
          <p:cNvSpPr txBox="1"/>
          <p:nvPr/>
        </p:nvSpPr>
        <p:spPr>
          <a:xfrm>
            <a:off x="619920" y="476316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行，如智能制造系统中的生产调度、设备管理和质量控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9" name="任意多边形: 形状 1238"/>
          <p:cNvSpPr/>
          <p:nvPr/>
        </p:nvSpPr>
        <p:spPr>
          <a:xfrm>
            <a:off x="3534480" y="4193280"/>
            <a:ext cx="2852640" cy="992520"/>
          </a:xfrm>
          <a:custGeom>
            <a:avLst/>
            <a:gdLst/>
            <a:ahLst/>
            <a:cxnLst/>
            <a:rect l="0" t="0" r="r" b="b"/>
            <a:pathLst>
              <a:path w="7924" h="2757">
                <a:moveTo>
                  <a:pt x="0" y="2498"/>
                </a:moveTo>
                <a:lnTo>
                  <a:pt x="0" y="258"/>
                </a:lnTo>
                <a:cubicBezTo>
                  <a:pt x="0" y="241"/>
                  <a:pt x="1" y="224"/>
                  <a:pt x="5" y="208"/>
                </a:cubicBezTo>
                <a:cubicBezTo>
                  <a:pt x="8" y="191"/>
                  <a:pt x="13" y="175"/>
                  <a:pt x="19" y="159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0"/>
                  <a:pt x="63" y="87"/>
                  <a:pt x="75" y="75"/>
                </a:cubicBezTo>
                <a:cubicBezTo>
                  <a:pt x="87" y="63"/>
                  <a:pt x="100" y="53"/>
                  <a:pt x="114" y="43"/>
                </a:cubicBezTo>
                <a:cubicBezTo>
                  <a:pt x="129" y="34"/>
                  <a:pt x="143" y="26"/>
                  <a:pt x="159" y="19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4" y="1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699" y="1"/>
                  <a:pt x="7716" y="5"/>
                </a:cubicBezTo>
                <a:cubicBezTo>
                  <a:pt x="7733" y="8"/>
                  <a:pt x="7749" y="13"/>
                  <a:pt x="7764" y="19"/>
                </a:cubicBezTo>
                <a:cubicBezTo>
                  <a:pt x="7780" y="26"/>
                  <a:pt x="7795" y="34"/>
                  <a:pt x="7809" y="43"/>
                </a:cubicBezTo>
                <a:cubicBezTo>
                  <a:pt x="7823" y="53"/>
                  <a:pt x="7836" y="63"/>
                  <a:pt x="7848" y="75"/>
                </a:cubicBezTo>
                <a:cubicBezTo>
                  <a:pt x="7860" y="87"/>
                  <a:pt x="7871" y="100"/>
                  <a:pt x="7880" y="115"/>
                </a:cubicBezTo>
                <a:cubicBezTo>
                  <a:pt x="7890" y="129"/>
                  <a:pt x="7898" y="144"/>
                  <a:pt x="7904" y="159"/>
                </a:cubicBezTo>
                <a:cubicBezTo>
                  <a:pt x="7911" y="175"/>
                  <a:pt x="7916" y="191"/>
                  <a:pt x="7919" y="208"/>
                </a:cubicBezTo>
                <a:cubicBezTo>
                  <a:pt x="7922" y="224"/>
                  <a:pt x="7924" y="241"/>
                  <a:pt x="7924" y="258"/>
                </a:cubicBezTo>
                <a:lnTo>
                  <a:pt x="7924" y="2498"/>
                </a:lnTo>
                <a:cubicBezTo>
                  <a:pt x="7924" y="2515"/>
                  <a:pt x="7922" y="2532"/>
                  <a:pt x="7919" y="2549"/>
                </a:cubicBezTo>
                <a:cubicBezTo>
                  <a:pt x="7916" y="2565"/>
                  <a:pt x="7911" y="2582"/>
                  <a:pt x="7904" y="2597"/>
                </a:cubicBezTo>
                <a:cubicBezTo>
                  <a:pt x="7898" y="2613"/>
                  <a:pt x="7890" y="2628"/>
                  <a:pt x="7880" y="2642"/>
                </a:cubicBezTo>
                <a:cubicBezTo>
                  <a:pt x="7871" y="2656"/>
                  <a:pt x="7860" y="2669"/>
                  <a:pt x="7848" y="2681"/>
                </a:cubicBezTo>
                <a:cubicBezTo>
                  <a:pt x="7836" y="2693"/>
                  <a:pt x="7823" y="2704"/>
                  <a:pt x="7809" y="2713"/>
                </a:cubicBezTo>
                <a:cubicBezTo>
                  <a:pt x="7795" y="2723"/>
                  <a:pt x="7780" y="2731"/>
                  <a:pt x="7764" y="2737"/>
                </a:cubicBezTo>
                <a:cubicBezTo>
                  <a:pt x="7749" y="2744"/>
                  <a:pt x="7733" y="2748"/>
                  <a:pt x="7716" y="2752"/>
                </a:cubicBezTo>
                <a:cubicBezTo>
                  <a:pt x="7699" y="2755"/>
                  <a:pt x="7683" y="2757"/>
                  <a:pt x="7666" y="2757"/>
                </a:cubicBezTo>
                <a:lnTo>
                  <a:pt x="258" y="2757"/>
                </a:lnTo>
                <a:cubicBezTo>
                  <a:pt x="241" y="2757"/>
                  <a:pt x="224" y="2755"/>
                  <a:pt x="208" y="2752"/>
                </a:cubicBezTo>
                <a:cubicBezTo>
                  <a:pt x="191" y="2748"/>
                  <a:pt x="175" y="2744"/>
                  <a:pt x="159" y="2737"/>
                </a:cubicBezTo>
                <a:cubicBezTo>
                  <a:pt x="143" y="2731"/>
                  <a:pt x="129" y="2723"/>
                  <a:pt x="114" y="2713"/>
                </a:cubicBezTo>
                <a:cubicBezTo>
                  <a:pt x="100" y="2704"/>
                  <a:pt x="87" y="2693"/>
                  <a:pt x="75" y="2681"/>
                </a:cubicBezTo>
                <a:cubicBezTo>
                  <a:pt x="63" y="2669"/>
                  <a:pt x="53" y="2656"/>
                  <a:pt x="43" y="2642"/>
                </a:cubicBezTo>
                <a:cubicBezTo>
                  <a:pt x="34" y="2628"/>
                  <a:pt x="26" y="2613"/>
                  <a:pt x="19" y="2597"/>
                </a:cubicBezTo>
                <a:cubicBezTo>
                  <a:pt x="13" y="2582"/>
                  <a:pt x="8" y="2565"/>
                  <a:pt x="5" y="2549"/>
                </a:cubicBezTo>
                <a:cubicBezTo>
                  <a:pt x="1" y="2532"/>
                  <a:pt x="0" y="2515"/>
                  <a:pt x="0" y="249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0" name="图片 1239"/>
          <p:cNvPicPr/>
          <p:nvPr/>
        </p:nvPicPr>
        <p:blipFill>
          <a:blip r:embed="rId8"/>
          <a:stretch/>
        </p:blipFill>
        <p:spPr>
          <a:xfrm>
            <a:off x="3658680" y="433296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1" name="文本框 1240"/>
          <p:cNvSpPr txBox="1"/>
          <p:nvPr/>
        </p:nvSpPr>
        <p:spPr>
          <a:xfrm>
            <a:off x="619920" y="491832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制。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2" name="文本框 1241"/>
          <p:cNvSpPr txBox="1"/>
          <p:nvPr/>
        </p:nvSpPr>
        <p:spPr>
          <a:xfrm>
            <a:off x="3984120" y="4338000"/>
            <a:ext cx="98208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协作与竞争机制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3" name="文本框 1242"/>
          <p:cNvSpPr txBox="1"/>
          <p:nvPr/>
        </p:nvSpPr>
        <p:spPr>
          <a:xfrm>
            <a:off x="3658680" y="460836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在物流领域，不同智能代理负责不同区域配送调度，当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4" name="文本框 1243"/>
          <p:cNvSpPr txBox="1"/>
          <p:nvPr/>
        </p:nvSpPr>
        <p:spPr>
          <a:xfrm>
            <a:off x="3658680" y="476316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资源冲突时通过协商达成最优方案；金融市场中多智能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5" name="任意多边形: 形状 1244"/>
          <p:cNvSpPr/>
          <p:nvPr/>
        </p:nvSpPr>
        <p:spPr>
          <a:xfrm>
            <a:off x="6572880" y="4193280"/>
            <a:ext cx="2852640" cy="992520"/>
          </a:xfrm>
          <a:custGeom>
            <a:avLst/>
            <a:gdLst/>
            <a:ahLst/>
            <a:cxnLst/>
            <a:rect l="0" t="0" r="r" b="b"/>
            <a:pathLst>
              <a:path w="7924" h="2757">
                <a:moveTo>
                  <a:pt x="0" y="2498"/>
                </a:moveTo>
                <a:lnTo>
                  <a:pt x="0" y="258"/>
                </a:lnTo>
                <a:cubicBezTo>
                  <a:pt x="0" y="241"/>
                  <a:pt x="1" y="224"/>
                  <a:pt x="5" y="208"/>
                </a:cubicBezTo>
                <a:cubicBezTo>
                  <a:pt x="8" y="191"/>
                  <a:pt x="13" y="175"/>
                  <a:pt x="19" y="159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0"/>
                  <a:pt x="63" y="87"/>
                  <a:pt x="75" y="75"/>
                </a:cubicBezTo>
                <a:cubicBezTo>
                  <a:pt x="87" y="63"/>
                  <a:pt x="100" y="53"/>
                  <a:pt x="115" y="43"/>
                </a:cubicBezTo>
                <a:cubicBezTo>
                  <a:pt x="129" y="34"/>
                  <a:pt x="144" y="26"/>
                  <a:pt x="159" y="19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4" y="1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700" y="1"/>
                  <a:pt x="7716" y="5"/>
                </a:cubicBezTo>
                <a:cubicBezTo>
                  <a:pt x="7733" y="8"/>
                  <a:pt x="7749" y="13"/>
                  <a:pt x="7765" y="19"/>
                </a:cubicBezTo>
                <a:cubicBezTo>
                  <a:pt x="7780" y="26"/>
                  <a:pt x="7795" y="34"/>
                  <a:pt x="7809" y="43"/>
                </a:cubicBezTo>
                <a:cubicBezTo>
                  <a:pt x="7823" y="53"/>
                  <a:pt x="7836" y="63"/>
                  <a:pt x="7848" y="75"/>
                </a:cubicBezTo>
                <a:cubicBezTo>
                  <a:pt x="7860" y="87"/>
                  <a:pt x="7871" y="100"/>
                  <a:pt x="7881" y="115"/>
                </a:cubicBezTo>
                <a:cubicBezTo>
                  <a:pt x="7890" y="129"/>
                  <a:pt x="7898" y="144"/>
                  <a:pt x="7904" y="159"/>
                </a:cubicBezTo>
                <a:cubicBezTo>
                  <a:pt x="7911" y="175"/>
                  <a:pt x="7916" y="191"/>
                  <a:pt x="7919" y="208"/>
                </a:cubicBezTo>
                <a:cubicBezTo>
                  <a:pt x="7922" y="224"/>
                  <a:pt x="7924" y="241"/>
                  <a:pt x="7924" y="258"/>
                </a:cubicBezTo>
                <a:lnTo>
                  <a:pt x="7924" y="2498"/>
                </a:lnTo>
                <a:cubicBezTo>
                  <a:pt x="7924" y="2515"/>
                  <a:pt x="7922" y="2532"/>
                  <a:pt x="7919" y="2549"/>
                </a:cubicBezTo>
                <a:cubicBezTo>
                  <a:pt x="7916" y="2565"/>
                  <a:pt x="7911" y="2582"/>
                  <a:pt x="7904" y="2597"/>
                </a:cubicBezTo>
                <a:cubicBezTo>
                  <a:pt x="7898" y="2613"/>
                  <a:pt x="7890" y="2628"/>
                  <a:pt x="7881" y="2642"/>
                </a:cubicBezTo>
                <a:cubicBezTo>
                  <a:pt x="7871" y="2656"/>
                  <a:pt x="7860" y="2669"/>
                  <a:pt x="7848" y="2681"/>
                </a:cubicBezTo>
                <a:cubicBezTo>
                  <a:pt x="7836" y="2693"/>
                  <a:pt x="7823" y="2704"/>
                  <a:pt x="7809" y="2713"/>
                </a:cubicBezTo>
                <a:cubicBezTo>
                  <a:pt x="7795" y="2723"/>
                  <a:pt x="7780" y="2731"/>
                  <a:pt x="7765" y="2737"/>
                </a:cubicBezTo>
                <a:cubicBezTo>
                  <a:pt x="7749" y="2744"/>
                  <a:pt x="7733" y="2748"/>
                  <a:pt x="7716" y="2752"/>
                </a:cubicBezTo>
                <a:cubicBezTo>
                  <a:pt x="7700" y="2755"/>
                  <a:pt x="7683" y="2757"/>
                  <a:pt x="7666" y="2757"/>
                </a:cubicBezTo>
                <a:lnTo>
                  <a:pt x="258" y="2757"/>
                </a:lnTo>
                <a:cubicBezTo>
                  <a:pt x="241" y="2757"/>
                  <a:pt x="224" y="2755"/>
                  <a:pt x="208" y="2752"/>
                </a:cubicBezTo>
                <a:cubicBezTo>
                  <a:pt x="191" y="2748"/>
                  <a:pt x="175" y="2744"/>
                  <a:pt x="159" y="2737"/>
                </a:cubicBezTo>
                <a:cubicBezTo>
                  <a:pt x="144" y="2731"/>
                  <a:pt x="129" y="2723"/>
                  <a:pt x="115" y="2713"/>
                </a:cubicBezTo>
                <a:cubicBezTo>
                  <a:pt x="100" y="2704"/>
                  <a:pt x="87" y="2693"/>
                  <a:pt x="75" y="2681"/>
                </a:cubicBezTo>
                <a:cubicBezTo>
                  <a:pt x="63" y="2669"/>
                  <a:pt x="53" y="2656"/>
                  <a:pt x="43" y="2642"/>
                </a:cubicBezTo>
                <a:cubicBezTo>
                  <a:pt x="34" y="2628"/>
                  <a:pt x="26" y="2613"/>
                  <a:pt x="19" y="2597"/>
                </a:cubicBezTo>
                <a:cubicBezTo>
                  <a:pt x="13" y="2582"/>
                  <a:pt x="8" y="2565"/>
                  <a:pt x="5" y="2549"/>
                </a:cubicBezTo>
                <a:cubicBezTo>
                  <a:pt x="1" y="2532"/>
                  <a:pt x="0" y="2515"/>
                  <a:pt x="0" y="249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6" name="图片 1245"/>
          <p:cNvPicPr/>
          <p:nvPr/>
        </p:nvPicPr>
        <p:blipFill>
          <a:blip r:embed="rId9"/>
          <a:stretch/>
        </p:blipFill>
        <p:spPr>
          <a:xfrm>
            <a:off x="6697080" y="433296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7" name="文本框 1246"/>
          <p:cNvSpPr txBox="1"/>
          <p:nvPr/>
        </p:nvSpPr>
        <p:spPr>
          <a:xfrm>
            <a:off x="3658680" y="4918320"/>
            <a:ext cx="974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代理协同投资决策。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8" name="文本框 1247"/>
          <p:cNvSpPr txBox="1"/>
          <p:nvPr/>
        </p:nvSpPr>
        <p:spPr>
          <a:xfrm>
            <a:off x="7022520" y="433800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通信机制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9" name="文本框 1248"/>
          <p:cNvSpPr txBox="1"/>
          <p:nvPr/>
        </p:nvSpPr>
        <p:spPr>
          <a:xfrm>
            <a:off x="6697080" y="460836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通过消息传递或共享数据实现实时通信，动态调整执行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0" name="文本框 1249"/>
          <p:cNvSpPr txBox="1"/>
          <p:nvPr/>
        </p:nvSpPr>
        <p:spPr>
          <a:xfrm>
            <a:off x="6697080" y="4763160"/>
            <a:ext cx="2381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路径。常见协议包括消息队列、共享数据库和基于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1" name="文本框 1250"/>
          <p:cNvSpPr txBox="1"/>
          <p:nvPr/>
        </p:nvSpPr>
        <p:spPr>
          <a:xfrm>
            <a:off x="9084240" y="4767120"/>
            <a:ext cx="1720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2" name="任意多边形: 形状 1251"/>
          <p:cNvSpPr/>
          <p:nvPr/>
        </p:nvSpPr>
        <p:spPr>
          <a:xfrm>
            <a:off x="495720" y="5371200"/>
            <a:ext cx="2853000" cy="992520"/>
          </a:xfrm>
          <a:custGeom>
            <a:avLst/>
            <a:gdLst/>
            <a:ahLst/>
            <a:cxnLst/>
            <a:rect l="0" t="0" r="r" b="b"/>
            <a:pathLst>
              <a:path w="7925" h="2757">
                <a:moveTo>
                  <a:pt x="0" y="2499"/>
                </a:moveTo>
                <a:lnTo>
                  <a:pt x="0" y="260"/>
                </a:lnTo>
                <a:cubicBezTo>
                  <a:pt x="0" y="243"/>
                  <a:pt x="2" y="225"/>
                  <a:pt x="5" y="208"/>
                </a:cubicBezTo>
                <a:cubicBezTo>
                  <a:pt x="9" y="192"/>
                  <a:pt x="14" y="176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5"/>
                  <a:pt x="144" y="27"/>
                  <a:pt x="160" y="20"/>
                </a:cubicBezTo>
                <a:cubicBezTo>
                  <a:pt x="176" y="14"/>
                  <a:pt x="192" y="9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7666" y="0"/>
                </a:lnTo>
                <a:cubicBezTo>
                  <a:pt x="7683" y="0"/>
                  <a:pt x="7700" y="2"/>
                  <a:pt x="7717" y="5"/>
                </a:cubicBezTo>
                <a:cubicBezTo>
                  <a:pt x="7734" y="9"/>
                  <a:pt x="7750" y="14"/>
                  <a:pt x="7765" y="20"/>
                </a:cubicBezTo>
                <a:cubicBezTo>
                  <a:pt x="7781" y="27"/>
                  <a:pt x="7796" y="35"/>
                  <a:pt x="7810" y="44"/>
                </a:cubicBezTo>
                <a:cubicBezTo>
                  <a:pt x="7824" y="53"/>
                  <a:pt x="7837" y="64"/>
                  <a:pt x="7849" y="76"/>
                </a:cubicBezTo>
                <a:cubicBezTo>
                  <a:pt x="7861" y="88"/>
                  <a:pt x="7872" y="101"/>
                  <a:pt x="7881" y="115"/>
                </a:cubicBezTo>
                <a:cubicBezTo>
                  <a:pt x="7891" y="129"/>
                  <a:pt x="7899" y="144"/>
                  <a:pt x="7905" y="160"/>
                </a:cubicBezTo>
                <a:cubicBezTo>
                  <a:pt x="7912" y="176"/>
                  <a:pt x="7917" y="192"/>
                  <a:pt x="7920" y="208"/>
                </a:cubicBezTo>
                <a:cubicBezTo>
                  <a:pt x="7923" y="225"/>
                  <a:pt x="7925" y="243"/>
                  <a:pt x="7925" y="260"/>
                </a:cubicBezTo>
                <a:lnTo>
                  <a:pt x="7925" y="2499"/>
                </a:lnTo>
                <a:cubicBezTo>
                  <a:pt x="7925" y="2516"/>
                  <a:pt x="7923" y="2533"/>
                  <a:pt x="7920" y="2549"/>
                </a:cubicBezTo>
                <a:cubicBezTo>
                  <a:pt x="7917" y="2566"/>
                  <a:pt x="7912" y="2582"/>
                  <a:pt x="7905" y="2598"/>
                </a:cubicBezTo>
                <a:cubicBezTo>
                  <a:pt x="7899" y="2614"/>
                  <a:pt x="7891" y="2628"/>
                  <a:pt x="7881" y="2643"/>
                </a:cubicBezTo>
                <a:cubicBezTo>
                  <a:pt x="7872" y="2657"/>
                  <a:pt x="7861" y="2670"/>
                  <a:pt x="7849" y="2682"/>
                </a:cubicBezTo>
                <a:cubicBezTo>
                  <a:pt x="7837" y="2694"/>
                  <a:pt x="7824" y="2704"/>
                  <a:pt x="7810" y="2714"/>
                </a:cubicBezTo>
                <a:cubicBezTo>
                  <a:pt x="7796" y="2723"/>
                  <a:pt x="7781" y="2731"/>
                  <a:pt x="7765" y="2738"/>
                </a:cubicBezTo>
                <a:cubicBezTo>
                  <a:pt x="7750" y="2744"/>
                  <a:pt x="7734" y="2749"/>
                  <a:pt x="7717" y="2752"/>
                </a:cubicBezTo>
                <a:cubicBezTo>
                  <a:pt x="7700" y="2756"/>
                  <a:pt x="7683" y="2757"/>
                  <a:pt x="7666" y="2757"/>
                </a:cubicBezTo>
                <a:lnTo>
                  <a:pt x="259" y="2757"/>
                </a:lnTo>
                <a:cubicBezTo>
                  <a:pt x="242" y="2757"/>
                  <a:pt x="225" y="2756"/>
                  <a:pt x="208" y="2752"/>
                </a:cubicBezTo>
                <a:cubicBezTo>
                  <a:pt x="192" y="2749"/>
                  <a:pt x="176" y="2744"/>
                  <a:pt x="160" y="2738"/>
                </a:cubicBezTo>
                <a:cubicBezTo>
                  <a:pt x="144" y="2731"/>
                  <a:pt x="129" y="2723"/>
                  <a:pt x="115" y="2714"/>
                </a:cubicBezTo>
                <a:cubicBezTo>
                  <a:pt x="101" y="2704"/>
                  <a:pt x="88" y="2694"/>
                  <a:pt x="76" y="2682"/>
                </a:cubicBezTo>
                <a:cubicBezTo>
                  <a:pt x="64" y="2670"/>
                  <a:pt x="53" y="2657"/>
                  <a:pt x="44" y="2643"/>
                </a:cubicBezTo>
                <a:cubicBezTo>
                  <a:pt x="35" y="2628"/>
                  <a:pt x="27" y="2614"/>
                  <a:pt x="20" y="2598"/>
                </a:cubicBezTo>
                <a:cubicBezTo>
                  <a:pt x="14" y="2582"/>
                  <a:pt x="9" y="2566"/>
                  <a:pt x="5" y="2549"/>
                </a:cubicBezTo>
                <a:cubicBezTo>
                  <a:pt x="2" y="2533"/>
                  <a:pt x="0" y="2516"/>
                  <a:pt x="0" y="249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53" name="图片 1252"/>
          <p:cNvPicPr/>
          <p:nvPr/>
        </p:nvPicPr>
        <p:blipFill>
          <a:blip r:embed="rId10"/>
          <a:stretch/>
        </p:blipFill>
        <p:spPr>
          <a:xfrm>
            <a:off x="619920" y="55112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54" name="文本框 1253"/>
          <p:cNvSpPr txBox="1"/>
          <p:nvPr/>
        </p:nvSpPr>
        <p:spPr>
          <a:xfrm>
            <a:off x="6697080" y="4918320"/>
            <a:ext cx="649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的实时通信。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5" name="文本框 1254"/>
          <p:cNvSpPr txBox="1"/>
          <p:nvPr/>
        </p:nvSpPr>
        <p:spPr>
          <a:xfrm>
            <a:off x="899280" y="55162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容错机制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6" name="文本框 1255"/>
          <p:cNvSpPr txBox="1"/>
          <p:nvPr/>
        </p:nvSpPr>
        <p:spPr>
          <a:xfrm>
            <a:off x="619920" y="578628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当某个智能代理因硬件故障或任务冲突无法工作时，系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7" name="文本框 1256"/>
          <p:cNvSpPr txBox="1"/>
          <p:nvPr/>
        </p:nvSpPr>
        <p:spPr>
          <a:xfrm>
            <a:off x="619920" y="594144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统自动调整任务分配，确保任务执行的连续性和稳定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8" name="任意多边形: 形状 1257"/>
          <p:cNvSpPr/>
          <p:nvPr/>
        </p:nvSpPr>
        <p:spPr>
          <a:xfrm>
            <a:off x="3534480" y="5371200"/>
            <a:ext cx="2852640" cy="992520"/>
          </a:xfrm>
          <a:custGeom>
            <a:avLst/>
            <a:gdLst/>
            <a:ahLst/>
            <a:cxnLst/>
            <a:rect l="0" t="0" r="r" b="b"/>
            <a:pathLst>
              <a:path w="7924" h="2757">
                <a:moveTo>
                  <a:pt x="0" y="2499"/>
                </a:moveTo>
                <a:lnTo>
                  <a:pt x="0" y="260"/>
                </a:lnTo>
                <a:cubicBezTo>
                  <a:pt x="0" y="243"/>
                  <a:pt x="1" y="225"/>
                  <a:pt x="5" y="208"/>
                </a:cubicBezTo>
                <a:cubicBezTo>
                  <a:pt x="8" y="192"/>
                  <a:pt x="13" y="176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0" y="53"/>
                  <a:pt x="114" y="44"/>
                </a:cubicBezTo>
                <a:cubicBezTo>
                  <a:pt x="129" y="35"/>
                  <a:pt x="143" y="27"/>
                  <a:pt x="159" y="20"/>
                </a:cubicBezTo>
                <a:cubicBezTo>
                  <a:pt x="175" y="14"/>
                  <a:pt x="191" y="9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699" y="2"/>
                  <a:pt x="7716" y="5"/>
                </a:cubicBezTo>
                <a:cubicBezTo>
                  <a:pt x="7733" y="9"/>
                  <a:pt x="7749" y="14"/>
                  <a:pt x="7764" y="20"/>
                </a:cubicBezTo>
                <a:cubicBezTo>
                  <a:pt x="7780" y="27"/>
                  <a:pt x="7795" y="35"/>
                  <a:pt x="7809" y="44"/>
                </a:cubicBezTo>
                <a:cubicBezTo>
                  <a:pt x="7823" y="53"/>
                  <a:pt x="7836" y="64"/>
                  <a:pt x="7848" y="76"/>
                </a:cubicBezTo>
                <a:cubicBezTo>
                  <a:pt x="7860" y="88"/>
                  <a:pt x="7871" y="101"/>
                  <a:pt x="7880" y="115"/>
                </a:cubicBezTo>
                <a:cubicBezTo>
                  <a:pt x="7890" y="129"/>
                  <a:pt x="7898" y="144"/>
                  <a:pt x="7904" y="160"/>
                </a:cubicBezTo>
                <a:cubicBezTo>
                  <a:pt x="7911" y="176"/>
                  <a:pt x="7916" y="192"/>
                  <a:pt x="7919" y="208"/>
                </a:cubicBezTo>
                <a:cubicBezTo>
                  <a:pt x="7922" y="225"/>
                  <a:pt x="7924" y="243"/>
                  <a:pt x="7924" y="260"/>
                </a:cubicBezTo>
                <a:lnTo>
                  <a:pt x="7924" y="2499"/>
                </a:lnTo>
                <a:cubicBezTo>
                  <a:pt x="7924" y="2516"/>
                  <a:pt x="7922" y="2533"/>
                  <a:pt x="7919" y="2549"/>
                </a:cubicBezTo>
                <a:cubicBezTo>
                  <a:pt x="7916" y="2566"/>
                  <a:pt x="7911" y="2582"/>
                  <a:pt x="7904" y="2598"/>
                </a:cubicBezTo>
                <a:cubicBezTo>
                  <a:pt x="7898" y="2614"/>
                  <a:pt x="7890" y="2628"/>
                  <a:pt x="7880" y="2643"/>
                </a:cubicBezTo>
                <a:cubicBezTo>
                  <a:pt x="7871" y="2657"/>
                  <a:pt x="7860" y="2670"/>
                  <a:pt x="7848" y="2682"/>
                </a:cubicBezTo>
                <a:cubicBezTo>
                  <a:pt x="7836" y="2694"/>
                  <a:pt x="7823" y="2704"/>
                  <a:pt x="7809" y="2714"/>
                </a:cubicBezTo>
                <a:cubicBezTo>
                  <a:pt x="7795" y="2723"/>
                  <a:pt x="7780" y="2731"/>
                  <a:pt x="7764" y="2738"/>
                </a:cubicBezTo>
                <a:cubicBezTo>
                  <a:pt x="7749" y="2744"/>
                  <a:pt x="7733" y="2749"/>
                  <a:pt x="7716" y="2752"/>
                </a:cubicBezTo>
                <a:cubicBezTo>
                  <a:pt x="7699" y="2756"/>
                  <a:pt x="7683" y="2757"/>
                  <a:pt x="7666" y="2757"/>
                </a:cubicBezTo>
                <a:lnTo>
                  <a:pt x="258" y="2757"/>
                </a:lnTo>
                <a:cubicBezTo>
                  <a:pt x="241" y="2757"/>
                  <a:pt x="224" y="2756"/>
                  <a:pt x="208" y="2752"/>
                </a:cubicBezTo>
                <a:cubicBezTo>
                  <a:pt x="191" y="2749"/>
                  <a:pt x="175" y="2744"/>
                  <a:pt x="159" y="2738"/>
                </a:cubicBezTo>
                <a:cubicBezTo>
                  <a:pt x="143" y="2731"/>
                  <a:pt x="129" y="2723"/>
                  <a:pt x="114" y="2714"/>
                </a:cubicBezTo>
                <a:cubicBezTo>
                  <a:pt x="100" y="2704"/>
                  <a:pt x="87" y="2694"/>
                  <a:pt x="75" y="2682"/>
                </a:cubicBezTo>
                <a:cubicBezTo>
                  <a:pt x="63" y="2670"/>
                  <a:pt x="53" y="2657"/>
                  <a:pt x="43" y="2643"/>
                </a:cubicBezTo>
                <a:cubicBezTo>
                  <a:pt x="34" y="2628"/>
                  <a:pt x="26" y="2614"/>
                  <a:pt x="19" y="2598"/>
                </a:cubicBezTo>
                <a:cubicBezTo>
                  <a:pt x="13" y="2582"/>
                  <a:pt x="8" y="2566"/>
                  <a:pt x="5" y="2549"/>
                </a:cubicBezTo>
                <a:cubicBezTo>
                  <a:pt x="1" y="2533"/>
                  <a:pt x="0" y="2516"/>
                  <a:pt x="0" y="249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59" name="图片 1258"/>
          <p:cNvPicPr/>
          <p:nvPr/>
        </p:nvPicPr>
        <p:blipFill>
          <a:blip r:embed="rId11"/>
          <a:stretch/>
        </p:blipFill>
        <p:spPr>
          <a:xfrm>
            <a:off x="3658680" y="5511240"/>
            <a:ext cx="2088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0" name="文本框 1259"/>
          <p:cNvSpPr txBox="1"/>
          <p:nvPr/>
        </p:nvSpPr>
        <p:spPr>
          <a:xfrm>
            <a:off x="619920" y="609624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性。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1" name="文本框 1260"/>
          <p:cNvSpPr txBox="1"/>
          <p:nvPr/>
        </p:nvSpPr>
        <p:spPr>
          <a:xfrm>
            <a:off x="3960720" y="55162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应用场景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2" name="文本框 1261"/>
          <p:cNvSpPr txBox="1"/>
          <p:nvPr/>
        </p:nvSpPr>
        <p:spPr>
          <a:xfrm>
            <a:off x="3658680" y="578628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广泛应用于智能制造、供应链管理、金融市场分析、城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3" name="文本框 1262"/>
          <p:cNvSpPr txBox="1"/>
          <p:nvPr/>
        </p:nvSpPr>
        <p:spPr>
          <a:xfrm>
            <a:off x="3658680" y="594144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市交通调度等复杂系统，实现资源优化配置与高效协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4" name="任意多边形: 形状 1263"/>
          <p:cNvSpPr/>
          <p:nvPr/>
        </p:nvSpPr>
        <p:spPr>
          <a:xfrm>
            <a:off x="6572880" y="5371200"/>
            <a:ext cx="2852640" cy="992520"/>
          </a:xfrm>
          <a:custGeom>
            <a:avLst/>
            <a:gdLst/>
            <a:ahLst/>
            <a:cxnLst/>
            <a:rect l="0" t="0" r="r" b="b"/>
            <a:pathLst>
              <a:path w="7924" h="2757">
                <a:moveTo>
                  <a:pt x="0" y="2499"/>
                </a:moveTo>
                <a:lnTo>
                  <a:pt x="0" y="260"/>
                </a:lnTo>
                <a:cubicBezTo>
                  <a:pt x="0" y="243"/>
                  <a:pt x="1" y="225"/>
                  <a:pt x="5" y="208"/>
                </a:cubicBezTo>
                <a:cubicBezTo>
                  <a:pt x="8" y="192"/>
                  <a:pt x="13" y="176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0" y="53"/>
                  <a:pt x="115" y="44"/>
                </a:cubicBezTo>
                <a:cubicBezTo>
                  <a:pt x="129" y="35"/>
                  <a:pt x="144" y="27"/>
                  <a:pt x="159" y="20"/>
                </a:cubicBezTo>
                <a:cubicBezTo>
                  <a:pt x="175" y="14"/>
                  <a:pt x="191" y="9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7666" y="0"/>
                </a:lnTo>
                <a:cubicBezTo>
                  <a:pt x="7683" y="0"/>
                  <a:pt x="7700" y="2"/>
                  <a:pt x="7716" y="5"/>
                </a:cubicBezTo>
                <a:cubicBezTo>
                  <a:pt x="7733" y="9"/>
                  <a:pt x="7749" y="14"/>
                  <a:pt x="7765" y="20"/>
                </a:cubicBezTo>
                <a:cubicBezTo>
                  <a:pt x="7780" y="27"/>
                  <a:pt x="7795" y="35"/>
                  <a:pt x="7809" y="44"/>
                </a:cubicBezTo>
                <a:cubicBezTo>
                  <a:pt x="7823" y="53"/>
                  <a:pt x="7836" y="64"/>
                  <a:pt x="7848" y="76"/>
                </a:cubicBezTo>
                <a:cubicBezTo>
                  <a:pt x="7860" y="88"/>
                  <a:pt x="7871" y="101"/>
                  <a:pt x="7881" y="115"/>
                </a:cubicBezTo>
                <a:cubicBezTo>
                  <a:pt x="7890" y="129"/>
                  <a:pt x="7898" y="144"/>
                  <a:pt x="7904" y="160"/>
                </a:cubicBezTo>
                <a:cubicBezTo>
                  <a:pt x="7911" y="176"/>
                  <a:pt x="7916" y="192"/>
                  <a:pt x="7919" y="208"/>
                </a:cubicBezTo>
                <a:cubicBezTo>
                  <a:pt x="7922" y="225"/>
                  <a:pt x="7924" y="243"/>
                  <a:pt x="7924" y="260"/>
                </a:cubicBezTo>
                <a:lnTo>
                  <a:pt x="7924" y="2499"/>
                </a:lnTo>
                <a:cubicBezTo>
                  <a:pt x="7924" y="2516"/>
                  <a:pt x="7922" y="2533"/>
                  <a:pt x="7919" y="2549"/>
                </a:cubicBezTo>
                <a:cubicBezTo>
                  <a:pt x="7916" y="2566"/>
                  <a:pt x="7911" y="2582"/>
                  <a:pt x="7904" y="2598"/>
                </a:cubicBezTo>
                <a:cubicBezTo>
                  <a:pt x="7898" y="2614"/>
                  <a:pt x="7890" y="2628"/>
                  <a:pt x="7881" y="2643"/>
                </a:cubicBezTo>
                <a:cubicBezTo>
                  <a:pt x="7871" y="2657"/>
                  <a:pt x="7860" y="2670"/>
                  <a:pt x="7848" y="2682"/>
                </a:cubicBezTo>
                <a:cubicBezTo>
                  <a:pt x="7836" y="2694"/>
                  <a:pt x="7823" y="2704"/>
                  <a:pt x="7809" y="2714"/>
                </a:cubicBezTo>
                <a:cubicBezTo>
                  <a:pt x="7795" y="2723"/>
                  <a:pt x="7780" y="2731"/>
                  <a:pt x="7765" y="2738"/>
                </a:cubicBezTo>
                <a:cubicBezTo>
                  <a:pt x="7749" y="2744"/>
                  <a:pt x="7733" y="2749"/>
                  <a:pt x="7716" y="2752"/>
                </a:cubicBezTo>
                <a:cubicBezTo>
                  <a:pt x="7700" y="2756"/>
                  <a:pt x="7683" y="2757"/>
                  <a:pt x="7666" y="2757"/>
                </a:cubicBezTo>
                <a:lnTo>
                  <a:pt x="258" y="2757"/>
                </a:lnTo>
                <a:cubicBezTo>
                  <a:pt x="241" y="2757"/>
                  <a:pt x="224" y="2756"/>
                  <a:pt x="208" y="2752"/>
                </a:cubicBezTo>
                <a:cubicBezTo>
                  <a:pt x="191" y="2749"/>
                  <a:pt x="175" y="2744"/>
                  <a:pt x="159" y="2738"/>
                </a:cubicBezTo>
                <a:cubicBezTo>
                  <a:pt x="144" y="2731"/>
                  <a:pt x="129" y="2723"/>
                  <a:pt x="115" y="2714"/>
                </a:cubicBezTo>
                <a:cubicBezTo>
                  <a:pt x="100" y="2704"/>
                  <a:pt x="87" y="2694"/>
                  <a:pt x="75" y="2682"/>
                </a:cubicBezTo>
                <a:cubicBezTo>
                  <a:pt x="63" y="2670"/>
                  <a:pt x="53" y="2657"/>
                  <a:pt x="43" y="2643"/>
                </a:cubicBezTo>
                <a:cubicBezTo>
                  <a:pt x="34" y="2628"/>
                  <a:pt x="26" y="2614"/>
                  <a:pt x="19" y="2598"/>
                </a:cubicBezTo>
                <a:cubicBezTo>
                  <a:pt x="13" y="2582"/>
                  <a:pt x="8" y="2566"/>
                  <a:pt x="5" y="2549"/>
                </a:cubicBezTo>
                <a:cubicBezTo>
                  <a:pt x="1" y="2533"/>
                  <a:pt x="0" y="2516"/>
                  <a:pt x="0" y="249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5" name="图片 1264"/>
          <p:cNvPicPr/>
          <p:nvPr/>
        </p:nvPicPr>
        <p:blipFill>
          <a:blip r:embed="rId12"/>
          <a:stretch/>
        </p:blipFill>
        <p:spPr>
          <a:xfrm>
            <a:off x="6697080" y="55112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6" name="文本框 1265"/>
          <p:cNvSpPr txBox="1"/>
          <p:nvPr/>
        </p:nvSpPr>
        <p:spPr>
          <a:xfrm>
            <a:off x="3658680" y="6096240"/>
            <a:ext cx="217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作。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7" name="文本框 1266"/>
          <p:cNvSpPr txBox="1"/>
          <p:nvPr/>
        </p:nvSpPr>
        <p:spPr>
          <a:xfrm>
            <a:off x="6976080" y="5516280"/>
            <a:ext cx="561600" cy="177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系统优势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8" name="文本框 1267"/>
          <p:cNvSpPr txBox="1"/>
          <p:nvPr/>
        </p:nvSpPr>
        <p:spPr>
          <a:xfrm>
            <a:off x="6697080" y="5786280"/>
            <a:ext cx="2489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相比单一智能代理，多智能代理系统具有更强的鲁棒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9" name="文本框 1268"/>
          <p:cNvSpPr txBox="1"/>
          <p:nvPr/>
        </p:nvSpPr>
        <p:spPr>
          <a:xfrm>
            <a:off x="6697080" y="5941440"/>
            <a:ext cx="2597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性、更高的处理效率和更灵活的任务适应能力，能应对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0" name="文本框 1269"/>
          <p:cNvSpPr txBox="1"/>
          <p:nvPr/>
        </p:nvSpPr>
        <p:spPr>
          <a:xfrm>
            <a:off x="6697080" y="6096240"/>
            <a:ext cx="974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更复杂的业务场景。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1" name="文本框 1270"/>
          <p:cNvSpPr txBox="1"/>
          <p:nvPr/>
        </p:nvSpPr>
        <p:spPr>
          <a:xfrm>
            <a:off x="9384840" y="643356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22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2" name="图片 1271"/>
          <p:cNvPicPr/>
          <p:nvPr/>
        </p:nvPicPr>
        <p:blipFill>
          <a:blip r:embed="rId2"/>
          <a:stretch/>
        </p:blipFill>
        <p:spPr>
          <a:xfrm>
            <a:off x="0" y="0"/>
            <a:ext cx="9250560" cy="717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73" name="图片 1272"/>
          <p:cNvPicPr/>
          <p:nvPr/>
        </p:nvPicPr>
        <p:blipFill>
          <a:blip r:embed="rId3"/>
          <a:stretch/>
        </p:blipFill>
        <p:spPr>
          <a:xfrm>
            <a:off x="6360120" y="-1806840"/>
            <a:ext cx="4336200" cy="433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74" name="图片 1273"/>
          <p:cNvPicPr/>
          <p:nvPr/>
        </p:nvPicPr>
        <p:blipFill>
          <a:blip r:embed="rId4"/>
          <a:stretch/>
        </p:blipFill>
        <p:spPr>
          <a:xfrm>
            <a:off x="-722880" y="5008680"/>
            <a:ext cx="3613320" cy="361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75" name="图片 1274"/>
          <p:cNvPicPr/>
          <p:nvPr/>
        </p:nvPicPr>
        <p:blipFill>
          <a:blip r:embed="rId5"/>
          <a:stretch/>
        </p:blipFill>
        <p:spPr>
          <a:xfrm>
            <a:off x="0" y="3577680"/>
            <a:ext cx="9250560" cy="21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76" name="图片 1275"/>
          <p:cNvPicPr/>
          <p:nvPr/>
        </p:nvPicPr>
        <p:blipFill>
          <a:blip r:embed="rId6"/>
          <a:stretch/>
        </p:blipFill>
        <p:spPr>
          <a:xfrm>
            <a:off x="0" y="0"/>
            <a:ext cx="9250560" cy="7176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77" name="任意多边形: 形状 1276"/>
          <p:cNvSpPr/>
          <p:nvPr/>
        </p:nvSpPr>
        <p:spPr>
          <a:xfrm>
            <a:off x="462240" y="722520"/>
            <a:ext cx="578520" cy="29160"/>
          </a:xfrm>
          <a:custGeom>
            <a:avLst/>
            <a:gdLst/>
            <a:ahLst/>
            <a:cxnLst/>
            <a:rect l="0" t="0" r="r" b="b"/>
            <a:pathLst>
              <a:path w="1607" h="81">
                <a:moveTo>
                  <a:pt x="0" y="41"/>
                </a:move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2" y="12"/>
                </a:cubicBezTo>
                <a:cubicBezTo>
                  <a:pt x="16" y="8"/>
                  <a:pt x="20" y="5"/>
                  <a:pt x="25" y="3"/>
                </a:cubicBezTo>
                <a:cubicBezTo>
                  <a:pt x="30" y="1"/>
                  <a:pt x="35" y="0"/>
                  <a:pt x="41" y="0"/>
                </a:cubicBezTo>
                <a:lnTo>
                  <a:pt x="1567" y="0"/>
                </a:lnTo>
                <a:cubicBezTo>
                  <a:pt x="1573" y="0"/>
                  <a:pt x="1578" y="1"/>
                  <a:pt x="1583" y="3"/>
                </a:cubicBezTo>
                <a:cubicBezTo>
                  <a:pt x="1588" y="5"/>
                  <a:pt x="1592" y="8"/>
                  <a:pt x="1596" y="12"/>
                </a:cubicBezTo>
                <a:cubicBezTo>
                  <a:pt x="1599" y="16"/>
                  <a:pt x="1602" y="20"/>
                  <a:pt x="1604" y="25"/>
                </a:cubicBezTo>
                <a:cubicBezTo>
                  <a:pt x="1606" y="30"/>
                  <a:pt x="1607" y="36"/>
                  <a:pt x="1607" y="41"/>
                </a:cubicBezTo>
                <a:cubicBezTo>
                  <a:pt x="1607" y="47"/>
                  <a:pt x="1606" y="52"/>
                  <a:pt x="1604" y="57"/>
                </a:cubicBezTo>
                <a:cubicBezTo>
                  <a:pt x="1602" y="62"/>
                  <a:pt x="1599" y="66"/>
                  <a:pt x="1596" y="70"/>
                </a:cubicBezTo>
                <a:cubicBezTo>
                  <a:pt x="1592" y="73"/>
                  <a:pt x="1588" y="76"/>
                  <a:pt x="1583" y="78"/>
                </a:cubicBezTo>
                <a:cubicBezTo>
                  <a:pt x="1578" y="80"/>
                  <a:pt x="1573" y="81"/>
                  <a:pt x="1567" y="81"/>
                </a:cubicBezTo>
                <a:lnTo>
                  <a:pt x="41" y="81"/>
                </a:lnTo>
                <a:cubicBezTo>
                  <a:pt x="35" y="81"/>
                  <a:pt x="30" y="80"/>
                  <a:pt x="25" y="78"/>
                </a:cubicBezTo>
                <a:cubicBezTo>
                  <a:pt x="20" y="76"/>
                  <a:pt x="16" y="73"/>
                  <a:pt x="12" y="70"/>
                </a:cubicBezTo>
                <a:cubicBezTo>
                  <a:pt x="8" y="66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8" name="文本框 1277"/>
          <p:cNvSpPr txBox="1"/>
          <p:nvPr/>
        </p:nvSpPr>
        <p:spPr>
          <a:xfrm>
            <a:off x="462600" y="327600"/>
            <a:ext cx="2867400" cy="3297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智能代理的未来发展趋势</a:t>
            </a:r>
            <a:endParaRPr lang="en-US" sz="2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9" name="任意多边形: 形状 1278"/>
          <p:cNvSpPr/>
          <p:nvPr/>
        </p:nvSpPr>
        <p:spPr>
          <a:xfrm>
            <a:off x="477000" y="1452600"/>
            <a:ext cx="4033080" cy="1156680"/>
          </a:xfrm>
          <a:custGeom>
            <a:avLst/>
            <a:gdLst/>
            <a:ahLst/>
            <a:cxnLst/>
            <a:rect l="0" t="0" r="r" b="b"/>
            <a:pathLst>
              <a:path w="11203" h="3213">
                <a:moveTo>
                  <a:pt x="0" y="2972"/>
                </a:moveTo>
                <a:lnTo>
                  <a:pt x="0" y="241"/>
                </a:lnTo>
                <a:cubicBezTo>
                  <a:pt x="0" y="225"/>
                  <a:pt x="1" y="209"/>
                  <a:pt x="3" y="194"/>
                </a:cubicBezTo>
                <a:cubicBezTo>
                  <a:pt x="6" y="178"/>
                  <a:pt x="10" y="163"/>
                  <a:pt x="15" y="149"/>
                </a:cubicBezTo>
                <a:cubicBezTo>
                  <a:pt x="20" y="134"/>
                  <a:pt x="26" y="120"/>
                  <a:pt x="33" y="107"/>
                </a:cubicBezTo>
                <a:cubicBezTo>
                  <a:pt x="41" y="94"/>
                  <a:pt x="49" y="82"/>
                  <a:pt x="58" y="70"/>
                </a:cubicBezTo>
                <a:cubicBezTo>
                  <a:pt x="68" y="59"/>
                  <a:pt x="78" y="49"/>
                  <a:pt x="89" y="40"/>
                </a:cubicBezTo>
                <a:cubicBezTo>
                  <a:pt x="100" y="32"/>
                  <a:pt x="111" y="24"/>
                  <a:pt x="123" y="18"/>
                </a:cubicBezTo>
                <a:cubicBezTo>
                  <a:pt x="136" y="12"/>
                  <a:pt x="148" y="8"/>
                  <a:pt x="161" y="4"/>
                </a:cubicBezTo>
                <a:cubicBezTo>
                  <a:pt x="174" y="1"/>
                  <a:pt x="187" y="0"/>
                  <a:pt x="200" y="0"/>
                </a:cubicBezTo>
                <a:lnTo>
                  <a:pt x="10962" y="0"/>
                </a:lnTo>
                <a:cubicBezTo>
                  <a:pt x="10978" y="0"/>
                  <a:pt x="10994" y="1"/>
                  <a:pt x="11009" y="4"/>
                </a:cubicBezTo>
                <a:cubicBezTo>
                  <a:pt x="11025" y="8"/>
                  <a:pt x="11040" y="12"/>
                  <a:pt x="11054" y="18"/>
                </a:cubicBezTo>
                <a:cubicBezTo>
                  <a:pt x="11069" y="24"/>
                  <a:pt x="11083" y="32"/>
                  <a:pt x="11096" y="40"/>
                </a:cubicBezTo>
                <a:cubicBezTo>
                  <a:pt x="11109" y="49"/>
                  <a:pt x="11121" y="59"/>
                  <a:pt x="11132" y="70"/>
                </a:cubicBezTo>
                <a:cubicBezTo>
                  <a:pt x="11144" y="82"/>
                  <a:pt x="11154" y="94"/>
                  <a:pt x="11162" y="107"/>
                </a:cubicBezTo>
                <a:cubicBezTo>
                  <a:pt x="11171" y="120"/>
                  <a:pt x="11179" y="134"/>
                  <a:pt x="11185" y="149"/>
                </a:cubicBezTo>
                <a:cubicBezTo>
                  <a:pt x="11191" y="163"/>
                  <a:pt x="11195" y="178"/>
                  <a:pt x="11198" y="194"/>
                </a:cubicBezTo>
                <a:cubicBezTo>
                  <a:pt x="11201" y="209"/>
                  <a:pt x="11203" y="225"/>
                  <a:pt x="11203" y="241"/>
                </a:cubicBezTo>
                <a:lnTo>
                  <a:pt x="11203" y="2972"/>
                </a:lnTo>
                <a:cubicBezTo>
                  <a:pt x="11203" y="2988"/>
                  <a:pt x="11201" y="3004"/>
                  <a:pt x="11198" y="3019"/>
                </a:cubicBezTo>
                <a:cubicBezTo>
                  <a:pt x="11195" y="3035"/>
                  <a:pt x="11191" y="3050"/>
                  <a:pt x="11185" y="3064"/>
                </a:cubicBezTo>
                <a:cubicBezTo>
                  <a:pt x="11179" y="3079"/>
                  <a:pt x="11171" y="3093"/>
                  <a:pt x="11162" y="3106"/>
                </a:cubicBezTo>
                <a:cubicBezTo>
                  <a:pt x="11154" y="3119"/>
                  <a:pt x="11144" y="3131"/>
                  <a:pt x="11132" y="3142"/>
                </a:cubicBezTo>
                <a:cubicBezTo>
                  <a:pt x="11121" y="3154"/>
                  <a:pt x="11109" y="3164"/>
                  <a:pt x="11096" y="3172"/>
                </a:cubicBezTo>
                <a:cubicBezTo>
                  <a:pt x="11083" y="3181"/>
                  <a:pt x="11069" y="3189"/>
                  <a:pt x="11054" y="3195"/>
                </a:cubicBezTo>
                <a:cubicBezTo>
                  <a:pt x="11040" y="3201"/>
                  <a:pt x="11025" y="3205"/>
                  <a:pt x="11009" y="3208"/>
                </a:cubicBezTo>
                <a:cubicBezTo>
                  <a:pt x="10994" y="3211"/>
                  <a:pt x="10978" y="3213"/>
                  <a:pt x="10962" y="3213"/>
                </a:cubicBezTo>
                <a:lnTo>
                  <a:pt x="200" y="3213"/>
                </a:lnTo>
                <a:cubicBezTo>
                  <a:pt x="187" y="3213"/>
                  <a:pt x="174" y="3211"/>
                  <a:pt x="161" y="3208"/>
                </a:cubicBezTo>
                <a:cubicBezTo>
                  <a:pt x="148" y="3205"/>
                  <a:pt x="136" y="3201"/>
                  <a:pt x="123" y="3195"/>
                </a:cubicBezTo>
                <a:cubicBezTo>
                  <a:pt x="111" y="3189"/>
                  <a:pt x="100" y="3181"/>
                  <a:pt x="89" y="3172"/>
                </a:cubicBezTo>
                <a:cubicBezTo>
                  <a:pt x="78" y="3164"/>
                  <a:pt x="68" y="3154"/>
                  <a:pt x="58" y="3142"/>
                </a:cubicBezTo>
                <a:cubicBezTo>
                  <a:pt x="49" y="3131"/>
                  <a:pt x="41" y="3119"/>
                  <a:pt x="33" y="3106"/>
                </a:cubicBezTo>
                <a:cubicBezTo>
                  <a:pt x="26" y="3093"/>
                  <a:pt x="20" y="3079"/>
                  <a:pt x="15" y="3064"/>
                </a:cubicBezTo>
                <a:cubicBezTo>
                  <a:pt x="10" y="3050"/>
                  <a:pt x="6" y="3035"/>
                  <a:pt x="3" y="3019"/>
                </a:cubicBezTo>
                <a:cubicBezTo>
                  <a:pt x="1" y="3004"/>
                  <a:pt x="0" y="2988"/>
                  <a:pt x="0" y="297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0" name="任意多边形: 形状 1279"/>
          <p:cNvSpPr/>
          <p:nvPr/>
        </p:nvSpPr>
        <p:spPr>
          <a:xfrm>
            <a:off x="462240" y="1452600"/>
            <a:ext cx="87120" cy="1156680"/>
          </a:xfrm>
          <a:custGeom>
            <a:avLst/>
            <a:gdLst/>
            <a:ahLst/>
            <a:cxnLst/>
            <a:rect l="0" t="0" r="r" b="b"/>
            <a:pathLst>
              <a:path w="242" h="3213">
                <a:moveTo>
                  <a:pt x="242" y="0"/>
                </a:moveTo>
                <a:cubicBezTo>
                  <a:pt x="221" y="0"/>
                  <a:pt x="201" y="6"/>
                  <a:pt x="181" y="18"/>
                </a:cubicBezTo>
                <a:cubicBezTo>
                  <a:pt x="161" y="30"/>
                  <a:pt x="144" y="48"/>
                  <a:pt x="129" y="70"/>
                </a:cubicBezTo>
                <a:cubicBezTo>
                  <a:pt x="114" y="93"/>
                  <a:pt x="102" y="119"/>
                  <a:pt x="94" y="149"/>
                </a:cubicBezTo>
                <a:cubicBezTo>
                  <a:pt x="86" y="178"/>
                  <a:pt x="82" y="209"/>
                  <a:pt x="82" y="241"/>
                </a:cubicBezTo>
                <a:lnTo>
                  <a:pt x="82" y="2972"/>
                </a:lnTo>
                <a:cubicBezTo>
                  <a:pt x="82" y="3004"/>
                  <a:pt x="86" y="3035"/>
                  <a:pt x="94" y="3064"/>
                </a:cubicBezTo>
                <a:cubicBezTo>
                  <a:pt x="102" y="3094"/>
                  <a:pt x="114" y="3120"/>
                  <a:pt x="129" y="3142"/>
                </a:cubicBezTo>
                <a:cubicBezTo>
                  <a:pt x="144" y="3165"/>
                  <a:pt x="161" y="3182"/>
                  <a:pt x="181" y="3195"/>
                </a:cubicBezTo>
                <a:cubicBezTo>
                  <a:pt x="201" y="3207"/>
                  <a:pt x="221" y="3213"/>
                  <a:pt x="242" y="3213"/>
                </a:cubicBezTo>
                <a:cubicBezTo>
                  <a:pt x="210" y="3213"/>
                  <a:pt x="180" y="3207"/>
                  <a:pt x="150" y="3195"/>
                </a:cubicBezTo>
                <a:cubicBezTo>
                  <a:pt x="121" y="3182"/>
                  <a:pt x="95" y="3165"/>
                  <a:pt x="72" y="3142"/>
                </a:cubicBezTo>
                <a:cubicBezTo>
                  <a:pt x="49" y="3120"/>
                  <a:pt x="31" y="3094"/>
                  <a:pt x="19" y="3064"/>
                </a:cubicBezTo>
                <a:cubicBezTo>
                  <a:pt x="6" y="3035"/>
                  <a:pt x="0" y="3004"/>
                  <a:pt x="0" y="2972"/>
                </a:cubicBezTo>
                <a:lnTo>
                  <a:pt x="0" y="241"/>
                </a:lnTo>
                <a:cubicBezTo>
                  <a:pt x="0" y="209"/>
                  <a:pt x="6" y="178"/>
                  <a:pt x="19" y="149"/>
                </a:cubicBezTo>
                <a:cubicBezTo>
                  <a:pt x="31" y="119"/>
                  <a:pt x="49" y="93"/>
                  <a:pt x="72" y="70"/>
                </a:cubicBezTo>
                <a:cubicBezTo>
                  <a:pt x="95" y="48"/>
                  <a:pt x="121" y="30"/>
                  <a:pt x="150" y="18"/>
                </a:cubicBezTo>
                <a:cubicBezTo>
                  <a:pt x="180" y="6"/>
                  <a:pt x="210" y="0"/>
                  <a:pt x="242" y="0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1" name="图片 1280"/>
          <p:cNvPicPr/>
          <p:nvPr/>
        </p:nvPicPr>
        <p:blipFill>
          <a:blip r:embed="rId7"/>
          <a:stretch/>
        </p:blipFill>
        <p:spPr>
          <a:xfrm>
            <a:off x="664920" y="1654920"/>
            <a:ext cx="216360" cy="2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2" name="文本框 1281"/>
          <p:cNvSpPr txBox="1"/>
          <p:nvPr/>
        </p:nvSpPr>
        <p:spPr>
          <a:xfrm>
            <a:off x="462600" y="1009800"/>
            <a:ext cx="49233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随着人工智能技术的持续进步，智能代理将迎来更广阔的发展空间和应用前景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3" name="文本框 1282"/>
          <p:cNvSpPr txBox="1"/>
          <p:nvPr/>
        </p:nvSpPr>
        <p:spPr>
          <a:xfrm>
            <a:off x="997560" y="1638720"/>
            <a:ext cx="17380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大模型与智能代理深度融合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4" name="文本框 1283"/>
          <p:cNvSpPr txBox="1"/>
          <p:nvPr/>
        </p:nvSpPr>
        <p:spPr>
          <a:xfrm>
            <a:off x="997560" y="1926720"/>
            <a:ext cx="312804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更强大的语言模型将进一步提升智能代理的理解能力和推理能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5" name="文本框 1284"/>
          <p:cNvSpPr txBox="1"/>
          <p:nvPr/>
        </p:nvSpPr>
        <p:spPr>
          <a:xfrm>
            <a:off x="997560" y="210024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力，使其在复杂任务中表现更出色。多模态模型的应用将使智能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6" name="任意多边形: 形状 1285"/>
          <p:cNvSpPr/>
          <p:nvPr/>
        </p:nvSpPr>
        <p:spPr>
          <a:xfrm>
            <a:off x="4755600" y="1452600"/>
            <a:ext cx="4033080" cy="1156680"/>
          </a:xfrm>
          <a:custGeom>
            <a:avLst/>
            <a:gdLst/>
            <a:ahLst/>
            <a:cxnLst/>
            <a:rect l="0" t="0" r="r" b="b"/>
            <a:pathLst>
              <a:path w="11203" h="3213">
                <a:moveTo>
                  <a:pt x="0" y="2972"/>
                </a:moveTo>
                <a:lnTo>
                  <a:pt x="0" y="241"/>
                </a:lnTo>
                <a:cubicBezTo>
                  <a:pt x="0" y="225"/>
                  <a:pt x="1" y="209"/>
                  <a:pt x="3" y="194"/>
                </a:cubicBezTo>
                <a:cubicBezTo>
                  <a:pt x="6" y="178"/>
                  <a:pt x="10" y="163"/>
                  <a:pt x="15" y="149"/>
                </a:cubicBezTo>
                <a:cubicBezTo>
                  <a:pt x="20" y="134"/>
                  <a:pt x="26" y="120"/>
                  <a:pt x="33" y="107"/>
                </a:cubicBezTo>
                <a:cubicBezTo>
                  <a:pt x="41" y="94"/>
                  <a:pt x="49" y="82"/>
                  <a:pt x="58" y="70"/>
                </a:cubicBezTo>
                <a:cubicBezTo>
                  <a:pt x="68" y="59"/>
                  <a:pt x="78" y="49"/>
                  <a:pt x="89" y="40"/>
                </a:cubicBezTo>
                <a:cubicBezTo>
                  <a:pt x="100" y="32"/>
                  <a:pt x="111" y="24"/>
                  <a:pt x="124" y="18"/>
                </a:cubicBezTo>
                <a:cubicBezTo>
                  <a:pt x="136" y="12"/>
                  <a:pt x="148" y="8"/>
                  <a:pt x="161" y="4"/>
                </a:cubicBezTo>
                <a:cubicBezTo>
                  <a:pt x="174" y="1"/>
                  <a:pt x="187" y="0"/>
                  <a:pt x="200" y="0"/>
                </a:cubicBezTo>
                <a:lnTo>
                  <a:pt x="10962" y="0"/>
                </a:lnTo>
                <a:cubicBezTo>
                  <a:pt x="10978" y="0"/>
                  <a:pt x="10994" y="1"/>
                  <a:pt x="11009" y="4"/>
                </a:cubicBezTo>
                <a:cubicBezTo>
                  <a:pt x="11025" y="8"/>
                  <a:pt x="11040" y="12"/>
                  <a:pt x="11054" y="18"/>
                </a:cubicBezTo>
                <a:cubicBezTo>
                  <a:pt x="11069" y="24"/>
                  <a:pt x="11083" y="32"/>
                  <a:pt x="11096" y="40"/>
                </a:cubicBezTo>
                <a:cubicBezTo>
                  <a:pt x="11109" y="49"/>
                  <a:pt x="11121" y="59"/>
                  <a:pt x="11133" y="70"/>
                </a:cubicBezTo>
                <a:cubicBezTo>
                  <a:pt x="11144" y="82"/>
                  <a:pt x="11154" y="94"/>
                  <a:pt x="11162" y="107"/>
                </a:cubicBezTo>
                <a:cubicBezTo>
                  <a:pt x="11171" y="120"/>
                  <a:pt x="11179" y="134"/>
                  <a:pt x="11185" y="149"/>
                </a:cubicBezTo>
                <a:cubicBezTo>
                  <a:pt x="11191" y="163"/>
                  <a:pt x="11195" y="178"/>
                  <a:pt x="11198" y="194"/>
                </a:cubicBezTo>
                <a:cubicBezTo>
                  <a:pt x="11202" y="209"/>
                  <a:pt x="11203" y="225"/>
                  <a:pt x="11203" y="241"/>
                </a:cubicBezTo>
                <a:lnTo>
                  <a:pt x="11203" y="2972"/>
                </a:lnTo>
                <a:cubicBezTo>
                  <a:pt x="11203" y="2988"/>
                  <a:pt x="11202" y="3004"/>
                  <a:pt x="11198" y="3019"/>
                </a:cubicBezTo>
                <a:cubicBezTo>
                  <a:pt x="11195" y="3035"/>
                  <a:pt x="11191" y="3050"/>
                  <a:pt x="11185" y="3064"/>
                </a:cubicBezTo>
                <a:cubicBezTo>
                  <a:pt x="11179" y="3079"/>
                  <a:pt x="11171" y="3093"/>
                  <a:pt x="11162" y="3106"/>
                </a:cubicBezTo>
                <a:cubicBezTo>
                  <a:pt x="11154" y="3119"/>
                  <a:pt x="11144" y="3131"/>
                  <a:pt x="11133" y="3142"/>
                </a:cubicBezTo>
                <a:cubicBezTo>
                  <a:pt x="11121" y="3154"/>
                  <a:pt x="11109" y="3164"/>
                  <a:pt x="11096" y="3172"/>
                </a:cubicBezTo>
                <a:cubicBezTo>
                  <a:pt x="11083" y="3181"/>
                  <a:pt x="11069" y="3189"/>
                  <a:pt x="11054" y="3195"/>
                </a:cubicBezTo>
                <a:cubicBezTo>
                  <a:pt x="11040" y="3201"/>
                  <a:pt x="11025" y="3205"/>
                  <a:pt x="11009" y="3208"/>
                </a:cubicBezTo>
                <a:cubicBezTo>
                  <a:pt x="10994" y="3211"/>
                  <a:pt x="10978" y="3213"/>
                  <a:pt x="10962" y="3213"/>
                </a:cubicBezTo>
                <a:lnTo>
                  <a:pt x="200" y="3213"/>
                </a:lnTo>
                <a:cubicBezTo>
                  <a:pt x="187" y="3213"/>
                  <a:pt x="174" y="3211"/>
                  <a:pt x="161" y="3208"/>
                </a:cubicBezTo>
                <a:cubicBezTo>
                  <a:pt x="148" y="3205"/>
                  <a:pt x="136" y="3201"/>
                  <a:pt x="124" y="3195"/>
                </a:cubicBezTo>
                <a:cubicBezTo>
                  <a:pt x="111" y="3189"/>
                  <a:pt x="100" y="3181"/>
                  <a:pt x="89" y="3172"/>
                </a:cubicBezTo>
                <a:cubicBezTo>
                  <a:pt x="78" y="3164"/>
                  <a:pt x="68" y="3154"/>
                  <a:pt x="58" y="3142"/>
                </a:cubicBezTo>
                <a:cubicBezTo>
                  <a:pt x="49" y="3131"/>
                  <a:pt x="41" y="3119"/>
                  <a:pt x="33" y="3106"/>
                </a:cubicBezTo>
                <a:cubicBezTo>
                  <a:pt x="26" y="3093"/>
                  <a:pt x="20" y="3079"/>
                  <a:pt x="15" y="3064"/>
                </a:cubicBezTo>
                <a:cubicBezTo>
                  <a:pt x="10" y="3050"/>
                  <a:pt x="6" y="3035"/>
                  <a:pt x="3" y="3019"/>
                </a:cubicBezTo>
                <a:cubicBezTo>
                  <a:pt x="1" y="3004"/>
                  <a:pt x="0" y="2988"/>
                  <a:pt x="0" y="297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7" name="任意多边形: 形状 1286"/>
          <p:cNvSpPr/>
          <p:nvPr/>
        </p:nvSpPr>
        <p:spPr>
          <a:xfrm>
            <a:off x="4740840" y="1452600"/>
            <a:ext cx="87120" cy="1156680"/>
          </a:xfrm>
          <a:custGeom>
            <a:avLst/>
            <a:gdLst/>
            <a:ahLst/>
            <a:cxnLst/>
            <a:rect l="0" t="0" r="r" b="b"/>
            <a:pathLst>
              <a:path w="242" h="3213">
                <a:moveTo>
                  <a:pt x="242" y="0"/>
                </a:moveTo>
                <a:cubicBezTo>
                  <a:pt x="221" y="0"/>
                  <a:pt x="201" y="6"/>
                  <a:pt x="181" y="18"/>
                </a:cubicBezTo>
                <a:cubicBezTo>
                  <a:pt x="161" y="30"/>
                  <a:pt x="143" y="48"/>
                  <a:pt x="128" y="70"/>
                </a:cubicBezTo>
                <a:cubicBezTo>
                  <a:pt x="113" y="93"/>
                  <a:pt x="101" y="119"/>
                  <a:pt x="93" y="149"/>
                </a:cubicBezTo>
                <a:cubicBezTo>
                  <a:pt x="85" y="178"/>
                  <a:pt x="81" y="209"/>
                  <a:pt x="81" y="241"/>
                </a:cubicBezTo>
                <a:lnTo>
                  <a:pt x="81" y="2972"/>
                </a:lnTo>
                <a:cubicBezTo>
                  <a:pt x="81" y="3004"/>
                  <a:pt x="85" y="3035"/>
                  <a:pt x="93" y="3064"/>
                </a:cubicBezTo>
                <a:cubicBezTo>
                  <a:pt x="101" y="3094"/>
                  <a:pt x="113" y="3120"/>
                  <a:pt x="128" y="3142"/>
                </a:cubicBezTo>
                <a:cubicBezTo>
                  <a:pt x="143" y="3165"/>
                  <a:pt x="161" y="3182"/>
                  <a:pt x="181" y="3195"/>
                </a:cubicBezTo>
                <a:cubicBezTo>
                  <a:pt x="201" y="3207"/>
                  <a:pt x="221" y="3213"/>
                  <a:pt x="242" y="3213"/>
                </a:cubicBezTo>
                <a:cubicBezTo>
                  <a:pt x="210" y="3213"/>
                  <a:pt x="180" y="3207"/>
                  <a:pt x="149" y="3195"/>
                </a:cubicBezTo>
                <a:cubicBezTo>
                  <a:pt x="120" y="3182"/>
                  <a:pt x="94" y="3165"/>
                  <a:pt x="71" y="3142"/>
                </a:cubicBezTo>
                <a:cubicBezTo>
                  <a:pt x="48" y="3120"/>
                  <a:pt x="31" y="3094"/>
                  <a:pt x="19" y="3064"/>
                </a:cubicBezTo>
                <a:cubicBezTo>
                  <a:pt x="7" y="3035"/>
                  <a:pt x="0" y="3004"/>
                  <a:pt x="0" y="2972"/>
                </a:cubicBezTo>
                <a:lnTo>
                  <a:pt x="0" y="241"/>
                </a:lnTo>
                <a:cubicBezTo>
                  <a:pt x="0" y="209"/>
                  <a:pt x="7" y="178"/>
                  <a:pt x="19" y="149"/>
                </a:cubicBezTo>
                <a:cubicBezTo>
                  <a:pt x="31" y="119"/>
                  <a:pt x="48" y="93"/>
                  <a:pt x="71" y="70"/>
                </a:cubicBezTo>
                <a:cubicBezTo>
                  <a:pt x="94" y="48"/>
                  <a:pt x="120" y="30"/>
                  <a:pt x="149" y="18"/>
                </a:cubicBezTo>
                <a:cubicBezTo>
                  <a:pt x="180" y="6"/>
                  <a:pt x="210" y="0"/>
                  <a:pt x="242" y="0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8" name="图片 1287"/>
          <p:cNvPicPr/>
          <p:nvPr/>
        </p:nvPicPr>
        <p:blipFill>
          <a:blip r:embed="rId8"/>
          <a:stretch/>
        </p:blipFill>
        <p:spPr>
          <a:xfrm>
            <a:off x="4943520" y="1654920"/>
            <a:ext cx="245520" cy="2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9" name="文本框 1288"/>
          <p:cNvSpPr txBox="1"/>
          <p:nvPr/>
        </p:nvSpPr>
        <p:spPr>
          <a:xfrm>
            <a:off x="997560" y="2273760"/>
            <a:ext cx="231732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代理能够处理文本、图像、音频等多种信息。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0" name="文本框 1289"/>
          <p:cNvSpPr txBox="1"/>
          <p:nvPr/>
        </p:nvSpPr>
        <p:spPr>
          <a:xfrm>
            <a:off x="5304960" y="1638720"/>
            <a:ext cx="17380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多智能代理协作系统的普及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1" name="文本框 1290"/>
          <p:cNvSpPr txBox="1"/>
          <p:nvPr/>
        </p:nvSpPr>
        <p:spPr>
          <a:xfrm>
            <a:off x="5304960" y="1926720"/>
            <a:ext cx="312804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分布式任务执行将更加高效，多个专业化智能代理能够协同工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2" name="文本框 1291"/>
          <p:cNvSpPr txBox="1"/>
          <p:nvPr/>
        </p:nvSpPr>
        <p:spPr>
          <a:xfrm>
            <a:off x="5304960" y="210024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作，共同解决复杂问题。智能代理间的通信机制和协作策略将更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3" name="任意多边形: 形状 1292"/>
          <p:cNvSpPr/>
          <p:nvPr/>
        </p:nvSpPr>
        <p:spPr>
          <a:xfrm>
            <a:off x="477000" y="2840040"/>
            <a:ext cx="4033080" cy="1157040"/>
          </a:xfrm>
          <a:custGeom>
            <a:avLst/>
            <a:gdLst/>
            <a:ahLst/>
            <a:cxnLst/>
            <a:rect l="0" t="0" r="r" b="b"/>
            <a:pathLst>
              <a:path w="11203" h="3214">
                <a:moveTo>
                  <a:pt x="0" y="2973"/>
                </a:moveTo>
                <a:lnTo>
                  <a:pt x="0" y="242"/>
                </a:lnTo>
                <a:cubicBezTo>
                  <a:pt x="0" y="227"/>
                  <a:pt x="1" y="211"/>
                  <a:pt x="3" y="195"/>
                </a:cubicBezTo>
                <a:cubicBezTo>
                  <a:pt x="6" y="180"/>
                  <a:pt x="10" y="165"/>
                  <a:pt x="15" y="150"/>
                </a:cubicBezTo>
                <a:cubicBezTo>
                  <a:pt x="20" y="135"/>
                  <a:pt x="26" y="121"/>
                  <a:pt x="33" y="107"/>
                </a:cubicBezTo>
                <a:cubicBezTo>
                  <a:pt x="41" y="94"/>
                  <a:pt x="49" y="82"/>
                  <a:pt x="58" y="71"/>
                </a:cubicBezTo>
                <a:cubicBezTo>
                  <a:pt x="68" y="60"/>
                  <a:pt x="78" y="50"/>
                  <a:pt x="89" y="41"/>
                </a:cubicBezTo>
                <a:cubicBezTo>
                  <a:pt x="100" y="32"/>
                  <a:pt x="111" y="25"/>
                  <a:pt x="123" y="19"/>
                </a:cubicBezTo>
                <a:cubicBezTo>
                  <a:pt x="136" y="13"/>
                  <a:pt x="148" y="8"/>
                  <a:pt x="161" y="5"/>
                </a:cubicBezTo>
                <a:cubicBezTo>
                  <a:pt x="174" y="2"/>
                  <a:pt x="187" y="0"/>
                  <a:pt x="200" y="0"/>
                </a:cubicBezTo>
                <a:lnTo>
                  <a:pt x="10962" y="0"/>
                </a:lnTo>
                <a:cubicBezTo>
                  <a:pt x="10978" y="0"/>
                  <a:pt x="10994" y="2"/>
                  <a:pt x="11009" y="5"/>
                </a:cubicBezTo>
                <a:cubicBezTo>
                  <a:pt x="11025" y="8"/>
                  <a:pt x="11040" y="13"/>
                  <a:pt x="11054" y="19"/>
                </a:cubicBezTo>
                <a:cubicBezTo>
                  <a:pt x="11069" y="25"/>
                  <a:pt x="11083" y="32"/>
                  <a:pt x="11096" y="41"/>
                </a:cubicBezTo>
                <a:cubicBezTo>
                  <a:pt x="11109" y="50"/>
                  <a:pt x="11121" y="60"/>
                  <a:pt x="11132" y="71"/>
                </a:cubicBezTo>
                <a:cubicBezTo>
                  <a:pt x="11144" y="82"/>
                  <a:pt x="11154" y="94"/>
                  <a:pt x="11162" y="107"/>
                </a:cubicBezTo>
                <a:cubicBezTo>
                  <a:pt x="11171" y="121"/>
                  <a:pt x="11179" y="135"/>
                  <a:pt x="11185" y="150"/>
                </a:cubicBezTo>
                <a:cubicBezTo>
                  <a:pt x="11191" y="165"/>
                  <a:pt x="11195" y="180"/>
                  <a:pt x="11198" y="195"/>
                </a:cubicBezTo>
                <a:cubicBezTo>
                  <a:pt x="11201" y="211"/>
                  <a:pt x="11203" y="227"/>
                  <a:pt x="11203" y="242"/>
                </a:cubicBezTo>
                <a:lnTo>
                  <a:pt x="11203" y="2973"/>
                </a:lnTo>
                <a:cubicBezTo>
                  <a:pt x="11203" y="2989"/>
                  <a:pt x="11201" y="3004"/>
                  <a:pt x="11198" y="3020"/>
                </a:cubicBezTo>
                <a:cubicBezTo>
                  <a:pt x="11195" y="3035"/>
                  <a:pt x="11191" y="3050"/>
                  <a:pt x="11185" y="3065"/>
                </a:cubicBezTo>
                <a:cubicBezTo>
                  <a:pt x="11179" y="3080"/>
                  <a:pt x="11171" y="3093"/>
                  <a:pt x="11162" y="3107"/>
                </a:cubicBezTo>
                <a:cubicBezTo>
                  <a:pt x="11154" y="3120"/>
                  <a:pt x="11144" y="3132"/>
                  <a:pt x="11132" y="3143"/>
                </a:cubicBezTo>
                <a:cubicBezTo>
                  <a:pt x="11121" y="3154"/>
                  <a:pt x="11109" y="3164"/>
                  <a:pt x="11096" y="3173"/>
                </a:cubicBezTo>
                <a:cubicBezTo>
                  <a:pt x="11083" y="3182"/>
                  <a:pt x="11069" y="3189"/>
                  <a:pt x="11054" y="3195"/>
                </a:cubicBezTo>
                <a:cubicBezTo>
                  <a:pt x="11040" y="3201"/>
                  <a:pt x="11025" y="3206"/>
                  <a:pt x="11009" y="3209"/>
                </a:cubicBezTo>
                <a:cubicBezTo>
                  <a:pt x="10994" y="3212"/>
                  <a:pt x="10978" y="3214"/>
                  <a:pt x="10962" y="3214"/>
                </a:cubicBezTo>
                <a:lnTo>
                  <a:pt x="200" y="3214"/>
                </a:lnTo>
                <a:cubicBezTo>
                  <a:pt x="187" y="3214"/>
                  <a:pt x="174" y="3212"/>
                  <a:pt x="161" y="3209"/>
                </a:cubicBezTo>
                <a:cubicBezTo>
                  <a:pt x="148" y="3206"/>
                  <a:pt x="136" y="3201"/>
                  <a:pt x="123" y="3195"/>
                </a:cubicBezTo>
                <a:cubicBezTo>
                  <a:pt x="111" y="3189"/>
                  <a:pt x="100" y="3182"/>
                  <a:pt x="89" y="3173"/>
                </a:cubicBezTo>
                <a:cubicBezTo>
                  <a:pt x="78" y="3164"/>
                  <a:pt x="68" y="3154"/>
                  <a:pt x="58" y="3143"/>
                </a:cubicBezTo>
                <a:cubicBezTo>
                  <a:pt x="49" y="3132"/>
                  <a:pt x="41" y="3120"/>
                  <a:pt x="33" y="3107"/>
                </a:cubicBezTo>
                <a:cubicBezTo>
                  <a:pt x="26" y="3093"/>
                  <a:pt x="20" y="3080"/>
                  <a:pt x="15" y="3065"/>
                </a:cubicBezTo>
                <a:cubicBezTo>
                  <a:pt x="10" y="3050"/>
                  <a:pt x="6" y="3035"/>
                  <a:pt x="3" y="3020"/>
                </a:cubicBezTo>
                <a:cubicBezTo>
                  <a:pt x="1" y="3004"/>
                  <a:pt x="0" y="2989"/>
                  <a:pt x="0" y="297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4" name="任意多边形: 形状 1293"/>
          <p:cNvSpPr/>
          <p:nvPr/>
        </p:nvSpPr>
        <p:spPr>
          <a:xfrm>
            <a:off x="462240" y="2840040"/>
            <a:ext cx="87120" cy="1157040"/>
          </a:xfrm>
          <a:custGeom>
            <a:avLst/>
            <a:gdLst/>
            <a:ahLst/>
            <a:cxnLst/>
            <a:rect l="0" t="0" r="r" b="b"/>
            <a:pathLst>
              <a:path w="242" h="3214">
                <a:moveTo>
                  <a:pt x="242" y="0"/>
                </a:moveTo>
                <a:cubicBezTo>
                  <a:pt x="221" y="0"/>
                  <a:pt x="201" y="7"/>
                  <a:pt x="181" y="19"/>
                </a:cubicBezTo>
                <a:cubicBezTo>
                  <a:pt x="161" y="31"/>
                  <a:pt x="144" y="48"/>
                  <a:pt x="129" y="71"/>
                </a:cubicBezTo>
                <a:cubicBezTo>
                  <a:pt x="114" y="94"/>
                  <a:pt x="102" y="120"/>
                  <a:pt x="94" y="150"/>
                </a:cubicBezTo>
                <a:cubicBezTo>
                  <a:pt x="86" y="180"/>
                  <a:pt x="82" y="210"/>
                  <a:pt x="82" y="242"/>
                </a:cubicBezTo>
                <a:lnTo>
                  <a:pt x="82" y="2973"/>
                </a:lnTo>
                <a:cubicBezTo>
                  <a:pt x="82" y="3005"/>
                  <a:pt x="86" y="3035"/>
                  <a:pt x="94" y="3065"/>
                </a:cubicBezTo>
                <a:cubicBezTo>
                  <a:pt x="102" y="3094"/>
                  <a:pt x="114" y="3120"/>
                  <a:pt x="129" y="3143"/>
                </a:cubicBezTo>
                <a:cubicBezTo>
                  <a:pt x="144" y="3166"/>
                  <a:pt x="161" y="3183"/>
                  <a:pt x="181" y="3195"/>
                </a:cubicBezTo>
                <a:cubicBezTo>
                  <a:pt x="201" y="3207"/>
                  <a:pt x="221" y="3214"/>
                  <a:pt x="242" y="3214"/>
                </a:cubicBezTo>
                <a:cubicBezTo>
                  <a:pt x="210" y="3214"/>
                  <a:pt x="180" y="3207"/>
                  <a:pt x="150" y="3195"/>
                </a:cubicBezTo>
                <a:cubicBezTo>
                  <a:pt x="121" y="3183"/>
                  <a:pt x="95" y="3166"/>
                  <a:pt x="72" y="3143"/>
                </a:cubicBezTo>
                <a:cubicBezTo>
                  <a:pt x="49" y="3120"/>
                  <a:pt x="31" y="3094"/>
                  <a:pt x="19" y="3065"/>
                </a:cubicBezTo>
                <a:cubicBezTo>
                  <a:pt x="6" y="3035"/>
                  <a:pt x="0" y="3005"/>
                  <a:pt x="0" y="2973"/>
                </a:cubicBezTo>
                <a:lnTo>
                  <a:pt x="0" y="242"/>
                </a:lnTo>
                <a:cubicBezTo>
                  <a:pt x="0" y="210"/>
                  <a:pt x="6" y="180"/>
                  <a:pt x="19" y="150"/>
                </a:cubicBezTo>
                <a:cubicBezTo>
                  <a:pt x="31" y="120"/>
                  <a:pt x="49" y="94"/>
                  <a:pt x="72" y="71"/>
                </a:cubicBezTo>
                <a:cubicBezTo>
                  <a:pt x="95" y="48"/>
                  <a:pt x="121" y="31"/>
                  <a:pt x="150" y="19"/>
                </a:cubicBezTo>
                <a:cubicBezTo>
                  <a:pt x="180" y="7"/>
                  <a:pt x="210" y="0"/>
                  <a:pt x="242" y="0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5" name="图片 1294"/>
          <p:cNvPicPr/>
          <p:nvPr/>
        </p:nvPicPr>
        <p:blipFill>
          <a:blip r:embed="rId9"/>
          <a:stretch/>
        </p:blipFill>
        <p:spPr>
          <a:xfrm>
            <a:off x="664920" y="3042720"/>
            <a:ext cx="274320" cy="2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6" name="文本框 1295"/>
          <p:cNvSpPr txBox="1"/>
          <p:nvPr/>
        </p:nvSpPr>
        <p:spPr>
          <a:xfrm>
            <a:off x="5304960" y="2273760"/>
            <a:ext cx="173808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加完善，实现更灵活的任务分配。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7" name="文本框 1296"/>
          <p:cNvSpPr txBox="1"/>
          <p:nvPr/>
        </p:nvSpPr>
        <p:spPr>
          <a:xfrm>
            <a:off x="1055160" y="3026520"/>
            <a:ext cx="13039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自主决策能力的提升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8" name="文本框 1297"/>
          <p:cNvSpPr txBox="1"/>
          <p:nvPr/>
        </p:nvSpPr>
        <p:spPr>
          <a:xfrm>
            <a:off x="1055160" y="331452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智能代理将具备更强的自主性，能够在更少人工干预的情况下完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9" name="文本框 1298"/>
          <p:cNvSpPr txBox="1"/>
          <p:nvPr/>
        </p:nvSpPr>
        <p:spPr>
          <a:xfrm>
            <a:off x="1055160" y="348804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成复杂任务。强化学习和自适应算法的应用将使智能代理能够从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0" name="任意多边形: 形状 1299"/>
          <p:cNvSpPr/>
          <p:nvPr/>
        </p:nvSpPr>
        <p:spPr>
          <a:xfrm>
            <a:off x="4755600" y="2840040"/>
            <a:ext cx="4033080" cy="1157040"/>
          </a:xfrm>
          <a:custGeom>
            <a:avLst/>
            <a:gdLst/>
            <a:ahLst/>
            <a:cxnLst/>
            <a:rect l="0" t="0" r="r" b="b"/>
            <a:pathLst>
              <a:path w="11203" h="3214">
                <a:moveTo>
                  <a:pt x="0" y="2973"/>
                </a:moveTo>
                <a:lnTo>
                  <a:pt x="0" y="242"/>
                </a:lnTo>
                <a:cubicBezTo>
                  <a:pt x="0" y="227"/>
                  <a:pt x="1" y="211"/>
                  <a:pt x="3" y="195"/>
                </a:cubicBezTo>
                <a:cubicBezTo>
                  <a:pt x="6" y="180"/>
                  <a:pt x="10" y="165"/>
                  <a:pt x="15" y="150"/>
                </a:cubicBezTo>
                <a:cubicBezTo>
                  <a:pt x="20" y="135"/>
                  <a:pt x="26" y="121"/>
                  <a:pt x="33" y="107"/>
                </a:cubicBezTo>
                <a:cubicBezTo>
                  <a:pt x="41" y="94"/>
                  <a:pt x="49" y="82"/>
                  <a:pt x="58" y="71"/>
                </a:cubicBezTo>
                <a:cubicBezTo>
                  <a:pt x="68" y="60"/>
                  <a:pt x="78" y="50"/>
                  <a:pt x="89" y="41"/>
                </a:cubicBezTo>
                <a:cubicBezTo>
                  <a:pt x="100" y="32"/>
                  <a:pt x="111" y="25"/>
                  <a:pt x="124" y="19"/>
                </a:cubicBezTo>
                <a:cubicBezTo>
                  <a:pt x="136" y="13"/>
                  <a:pt x="148" y="8"/>
                  <a:pt x="161" y="5"/>
                </a:cubicBezTo>
                <a:cubicBezTo>
                  <a:pt x="174" y="2"/>
                  <a:pt x="187" y="0"/>
                  <a:pt x="200" y="0"/>
                </a:cubicBezTo>
                <a:lnTo>
                  <a:pt x="10962" y="0"/>
                </a:lnTo>
                <a:cubicBezTo>
                  <a:pt x="10978" y="0"/>
                  <a:pt x="10994" y="2"/>
                  <a:pt x="11009" y="5"/>
                </a:cubicBezTo>
                <a:cubicBezTo>
                  <a:pt x="11025" y="8"/>
                  <a:pt x="11040" y="13"/>
                  <a:pt x="11054" y="19"/>
                </a:cubicBezTo>
                <a:cubicBezTo>
                  <a:pt x="11069" y="25"/>
                  <a:pt x="11083" y="32"/>
                  <a:pt x="11096" y="41"/>
                </a:cubicBezTo>
                <a:cubicBezTo>
                  <a:pt x="11109" y="50"/>
                  <a:pt x="11121" y="60"/>
                  <a:pt x="11133" y="71"/>
                </a:cubicBezTo>
                <a:cubicBezTo>
                  <a:pt x="11144" y="82"/>
                  <a:pt x="11154" y="94"/>
                  <a:pt x="11162" y="107"/>
                </a:cubicBezTo>
                <a:cubicBezTo>
                  <a:pt x="11171" y="121"/>
                  <a:pt x="11179" y="135"/>
                  <a:pt x="11185" y="150"/>
                </a:cubicBezTo>
                <a:cubicBezTo>
                  <a:pt x="11191" y="165"/>
                  <a:pt x="11195" y="180"/>
                  <a:pt x="11198" y="195"/>
                </a:cubicBezTo>
                <a:cubicBezTo>
                  <a:pt x="11202" y="211"/>
                  <a:pt x="11203" y="227"/>
                  <a:pt x="11203" y="242"/>
                </a:cubicBezTo>
                <a:lnTo>
                  <a:pt x="11203" y="2973"/>
                </a:lnTo>
                <a:cubicBezTo>
                  <a:pt x="11203" y="2989"/>
                  <a:pt x="11202" y="3004"/>
                  <a:pt x="11198" y="3020"/>
                </a:cubicBezTo>
                <a:cubicBezTo>
                  <a:pt x="11195" y="3035"/>
                  <a:pt x="11191" y="3050"/>
                  <a:pt x="11185" y="3065"/>
                </a:cubicBezTo>
                <a:cubicBezTo>
                  <a:pt x="11179" y="3080"/>
                  <a:pt x="11171" y="3093"/>
                  <a:pt x="11162" y="3107"/>
                </a:cubicBezTo>
                <a:cubicBezTo>
                  <a:pt x="11154" y="3120"/>
                  <a:pt x="11144" y="3132"/>
                  <a:pt x="11133" y="3143"/>
                </a:cubicBezTo>
                <a:cubicBezTo>
                  <a:pt x="11121" y="3154"/>
                  <a:pt x="11109" y="3164"/>
                  <a:pt x="11096" y="3173"/>
                </a:cubicBezTo>
                <a:cubicBezTo>
                  <a:pt x="11083" y="3182"/>
                  <a:pt x="11069" y="3189"/>
                  <a:pt x="11054" y="3195"/>
                </a:cubicBezTo>
                <a:cubicBezTo>
                  <a:pt x="11040" y="3201"/>
                  <a:pt x="11025" y="3206"/>
                  <a:pt x="11009" y="3209"/>
                </a:cubicBezTo>
                <a:cubicBezTo>
                  <a:pt x="10994" y="3212"/>
                  <a:pt x="10978" y="3214"/>
                  <a:pt x="10962" y="3214"/>
                </a:cubicBezTo>
                <a:lnTo>
                  <a:pt x="200" y="3214"/>
                </a:lnTo>
                <a:cubicBezTo>
                  <a:pt x="187" y="3214"/>
                  <a:pt x="174" y="3212"/>
                  <a:pt x="161" y="3209"/>
                </a:cubicBezTo>
                <a:cubicBezTo>
                  <a:pt x="148" y="3206"/>
                  <a:pt x="136" y="3201"/>
                  <a:pt x="124" y="3195"/>
                </a:cubicBezTo>
                <a:cubicBezTo>
                  <a:pt x="111" y="3189"/>
                  <a:pt x="100" y="3182"/>
                  <a:pt x="89" y="3173"/>
                </a:cubicBezTo>
                <a:cubicBezTo>
                  <a:pt x="78" y="3164"/>
                  <a:pt x="68" y="3154"/>
                  <a:pt x="58" y="3143"/>
                </a:cubicBezTo>
                <a:cubicBezTo>
                  <a:pt x="49" y="3132"/>
                  <a:pt x="41" y="3120"/>
                  <a:pt x="33" y="3107"/>
                </a:cubicBezTo>
                <a:cubicBezTo>
                  <a:pt x="26" y="3093"/>
                  <a:pt x="20" y="3080"/>
                  <a:pt x="15" y="3065"/>
                </a:cubicBezTo>
                <a:cubicBezTo>
                  <a:pt x="10" y="3050"/>
                  <a:pt x="6" y="3035"/>
                  <a:pt x="3" y="3020"/>
                </a:cubicBezTo>
                <a:cubicBezTo>
                  <a:pt x="1" y="3004"/>
                  <a:pt x="0" y="2989"/>
                  <a:pt x="0" y="297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1" name="任意多边形: 形状 1300"/>
          <p:cNvSpPr/>
          <p:nvPr/>
        </p:nvSpPr>
        <p:spPr>
          <a:xfrm>
            <a:off x="4740840" y="2840040"/>
            <a:ext cx="87120" cy="1157040"/>
          </a:xfrm>
          <a:custGeom>
            <a:avLst/>
            <a:gdLst/>
            <a:ahLst/>
            <a:cxnLst/>
            <a:rect l="0" t="0" r="r" b="b"/>
            <a:pathLst>
              <a:path w="242" h="3214">
                <a:moveTo>
                  <a:pt x="242" y="0"/>
                </a:moveTo>
                <a:cubicBezTo>
                  <a:pt x="221" y="0"/>
                  <a:pt x="201" y="7"/>
                  <a:pt x="181" y="19"/>
                </a:cubicBezTo>
                <a:cubicBezTo>
                  <a:pt x="161" y="31"/>
                  <a:pt x="143" y="48"/>
                  <a:pt x="128" y="71"/>
                </a:cubicBezTo>
                <a:cubicBezTo>
                  <a:pt x="113" y="94"/>
                  <a:pt x="101" y="120"/>
                  <a:pt x="93" y="150"/>
                </a:cubicBezTo>
                <a:cubicBezTo>
                  <a:pt x="85" y="180"/>
                  <a:pt x="81" y="210"/>
                  <a:pt x="81" y="242"/>
                </a:cubicBezTo>
                <a:lnTo>
                  <a:pt x="81" y="2973"/>
                </a:lnTo>
                <a:cubicBezTo>
                  <a:pt x="81" y="3005"/>
                  <a:pt x="85" y="3035"/>
                  <a:pt x="93" y="3065"/>
                </a:cubicBezTo>
                <a:cubicBezTo>
                  <a:pt x="101" y="3094"/>
                  <a:pt x="113" y="3120"/>
                  <a:pt x="128" y="3143"/>
                </a:cubicBezTo>
                <a:cubicBezTo>
                  <a:pt x="143" y="3166"/>
                  <a:pt x="161" y="3183"/>
                  <a:pt x="181" y="3195"/>
                </a:cubicBezTo>
                <a:cubicBezTo>
                  <a:pt x="201" y="3207"/>
                  <a:pt x="221" y="3214"/>
                  <a:pt x="242" y="3214"/>
                </a:cubicBezTo>
                <a:cubicBezTo>
                  <a:pt x="210" y="3214"/>
                  <a:pt x="180" y="3207"/>
                  <a:pt x="149" y="3195"/>
                </a:cubicBezTo>
                <a:cubicBezTo>
                  <a:pt x="120" y="3183"/>
                  <a:pt x="94" y="3166"/>
                  <a:pt x="71" y="3143"/>
                </a:cubicBezTo>
                <a:cubicBezTo>
                  <a:pt x="48" y="3120"/>
                  <a:pt x="31" y="3094"/>
                  <a:pt x="19" y="3065"/>
                </a:cubicBezTo>
                <a:cubicBezTo>
                  <a:pt x="7" y="3035"/>
                  <a:pt x="0" y="3005"/>
                  <a:pt x="0" y="2973"/>
                </a:cubicBezTo>
                <a:lnTo>
                  <a:pt x="0" y="242"/>
                </a:lnTo>
                <a:cubicBezTo>
                  <a:pt x="0" y="210"/>
                  <a:pt x="7" y="180"/>
                  <a:pt x="19" y="150"/>
                </a:cubicBezTo>
                <a:cubicBezTo>
                  <a:pt x="31" y="120"/>
                  <a:pt x="48" y="94"/>
                  <a:pt x="71" y="71"/>
                </a:cubicBezTo>
                <a:cubicBezTo>
                  <a:pt x="94" y="48"/>
                  <a:pt x="120" y="31"/>
                  <a:pt x="149" y="19"/>
                </a:cubicBezTo>
                <a:cubicBezTo>
                  <a:pt x="180" y="7"/>
                  <a:pt x="210" y="0"/>
                  <a:pt x="242" y="0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2" name="图片 1301"/>
          <p:cNvPicPr/>
          <p:nvPr/>
        </p:nvPicPr>
        <p:blipFill>
          <a:blip r:embed="rId10"/>
          <a:stretch/>
        </p:blipFill>
        <p:spPr>
          <a:xfrm>
            <a:off x="4943520" y="3042720"/>
            <a:ext cx="187560" cy="2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3" name="文本框 1302"/>
          <p:cNvSpPr txBox="1"/>
          <p:nvPr/>
        </p:nvSpPr>
        <p:spPr>
          <a:xfrm>
            <a:off x="1055160" y="3661200"/>
            <a:ext cx="173808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经验中持续学习，优化决策过程。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4" name="文本框 1303"/>
          <p:cNvSpPr txBox="1"/>
          <p:nvPr/>
        </p:nvSpPr>
        <p:spPr>
          <a:xfrm>
            <a:off x="5247000" y="3026520"/>
            <a:ext cx="10141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应用领域的扩展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5" name="文本框 1304"/>
          <p:cNvSpPr txBox="1"/>
          <p:nvPr/>
        </p:nvSpPr>
        <p:spPr>
          <a:xfrm>
            <a:off x="5247000" y="3314520"/>
            <a:ext cx="335952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智能代理将拓展至更多专业领域，如法律咨询、科研辅助和创意设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6" name="文本框 1305"/>
          <p:cNvSpPr txBox="1"/>
          <p:nvPr/>
        </p:nvSpPr>
        <p:spPr>
          <a:xfrm>
            <a:off x="5247000" y="3488040"/>
            <a:ext cx="335952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计等。与物联网、边缘计算的结合将使智能代理在智慧城市、智能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7" name="任意多边形: 形状 1306"/>
          <p:cNvSpPr/>
          <p:nvPr/>
        </p:nvSpPr>
        <p:spPr>
          <a:xfrm>
            <a:off x="477000" y="4227840"/>
            <a:ext cx="4033080" cy="1156680"/>
          </a:xfrm>
          <a:custGeom>
            <a:avLst/>
            <a:gdLst/>
            <a:ahLst/>
            <a:cxnLst/>
            <a:rect l="0" t="0" r="r" b="b"/>
            <a:pathLst>
              <a:path w="11203" h="3213">
                <a:moveTo>
                  <a:pt x="0" y="2972"/>
                </a:moveTo>
                <a:lnTo>
                  <a:pt x="0" y="241"/>
                </a:lnTo>
                <a:cubicBezTo>
                  <a:pt x="0" y="225"/>
                  <a:pt x="1" y="209"/>
                  <a:pt x="3" y="194"/>
                </a:cubicBezTo>
                <a:cubicBezTo>
                  <a:pt x="6" y="178"/>
                  <a:pt x="10" y="163"/>
                  <a:pt x="15" y="149"/>
                </a:cubicBezTo>
                <a:cubicBezTo>
                  <a:pt x="20" y="134"/>
                  <a:pt x="26" y="120"/>
                  <a:pt x="33" y="107"/>
                </a:cubicBezTo>
                <a:cubicBezTo>
                  <a:pt x="41" y="94"/>
                  <a:pt x="49" y="82"/>
                  <a:pt x="58" y="71"/>
                </a:cubicBezTo>
                <a:cubicBezTo>
                  <a:pt x="68" y="59"/>
                  <a:pt x="78" y="49"/>
                  <a:pt x="89" y="41"/>
                </a:cubicBezTo>
                <a:cubicBezTo>
                  <a:pt x="100" y="32"/>
                  <a:pt x="111" y="24"/>
                  <a:pt x="123" y="18"/>
                </a:cubicBezTo>
                <a:cubicBezTo>
                  <a:pt x="136" y="12"/>
                  <a:pt x="148" y="8"/>
                  <a:pt x="161" y="5"/>
                </a:cubicBezTo>
                <a:cubicBezTo>
                  <a:pt x="174" y="2"/>
                  <a:pt x="187" y="0"/>
                  <a:pt x="200" y="0"/>
                </a:cubicBezTo>
                <a:lnTo>
                  <a:pt x="10962" y="0"/>
                </a:lnTo>
                <a:cubicBezTo>
                  <a:pt x="10978" y="0"/>
                  <a:pt x="10994" y="2"/>
                  <a:pt x="11009" y="5"/>
                </a:cubicBezTo>
                <a:cubicBezTo>
                  <a:pt x="11025" y="8"/>
                  <a:pt x="11040" y="12"/>
                  <a:pt x="11054" y="18"/>
                </a:cubicBezTo>
                <a:cubicBezTo>
                  <a:pt x="11069" y="24"/>
                  <a:pt x="11083" y="32"/>
                  <a:pt x="11096" y="41"/>
                </a:cubicBezTo>
                <a:cubicBezTo>
                  <a:pt x="11109" y="49"/>
                  <a:pt x="11121" y="59"/>
                  <a:pt x="11132" y="71"/>
                </a:cubicBezTo>
                <a:cubicBezTo>
                  <a:pt x="11144" y="82"/>
                  <a:pt x="11154" y="94"/>
                  <a:pt x="11162" y="107"/>
                </a:cubicBezTo>
                <a:cubicBezTo>
                  <a:pt x="11171" y="120"/>
                  <a:pt x="11179" y="134"/>
                  <a:pt x="11185" y="149"/>
                </a:cubicBezTo>
                <a:cubicBezTo>
                  <a:pt x="11191" y="163"/>
                  <a:pt x="11195" y="178"/>
                  <a:pt x="11198" y="194"/>
                </a:cubicBezTo>
                <a:cubicBezTo>
                  <a:pt x="11201" y="209"/>
                  <a:pt x="11203" y="225"/>
                  <a:pt x="11203" y="241"/>
                </a:cubicBezTo>
                <a:lnTo>
                  <a:pt x="11203" y="2972"/>
                </a:lnTo>
                <a:cubicBezTo>
                  <a:pt x="11203" y="2988"/>
                  <a:pt x="11201" y="3004"/>
                  <a:pt x="11198" y="3019"/>
                </a:cubicBezTo>
                <a:cubicBezTo>
                  <a:pt x="11195" y="3035"/>
                  <a:pt x="11191" y="3050"/>
                  <a:pt x="11185" y="3065"/>
                </a:cubicBezTo>
                <a:cubicBezTo>
                  <a:pt x="11179" y="3079"/>
                  <a:pt x="11171" y="3093"/>
                  <a:pt x="11162" y="3106"/>
                </a:cubicBezTo>
                <a:cubicBezTo>
                  <a:pt x="11154" y="3119"/>
                  <a:pt x="11144" y="3131"/>
                  <a:pt x="11132" y="3143"/>
                </a:cubicBezTo>
                <a:cubicBezTo>
                  <a:pt x="11121" y="3154"/>
                  <a:pt x="11109" y="3164"/>
                  <a:pt x="11096" y="3173"/>
                </a:cubicBezTo>
                <a:cubicBezTo>
                  <a:pt x="11083" y="3181"/>
                  <a:pt x="11069" y="3189"/>
                  <a:pt x="11054" y="3195"/>
                </a:cubicBezTo>
                <a:cubicBezTo>
                  <a:pt x="11040" y="3201"/>
                  <a:pt x="11025" y="3206"/>
                  <a:pt x="11009" y="3209"/>
                </a:cubicBezTo>
                <a:cubicBezTo>
                  <a:pt x="10994" y="3212"/>
                  <a:pt x="10978" y="3213"/>
                  <a:pt x="10962" y="3213"/>
                </a:cubicBezTo>
                <a:lnTo>
                  <a:pt x="200" y="3213"/>
                </a:lnTo>
                <a:cubicBezTo>
                  <a:pt x="187" y="3213"/>
                  <a:pt x="174" y="3212"/>
                  <a:pt x="161" y="3209"/>
                </a:cubicBezTo>
                <a:cubicBezTo>
                  <a:pt x="148" y="3206"/>
                  <a:pt x="136" y="3201"/>
                  <a:pt x="123" y="3195"/>
                </a:cubicBezTo>
                <a:cubicBezTo>
                  <a:pt x="111" y="3189"/>
                  <a:pt x="100" y="3181"/>
                  <a:pt x="89" y="3173"/>
                </a:cubicBezTo>
                <a:cubicBezTo>
                  <a:pt x="78" y="3164"/>
                  <a:pt x="68" y="3154"/>
                  <a:pt x="58" y="3143"/>
                </a:cubicBezTo>
                <a:cubicBezTo>
                  <a:pt x="49" y="3131"/>
                  <a:pt x="41" y="3119"/>
                  <a:pt x="33" y="3106"/>
                </a:cubicBezTo>
                <a:cubicBezTo>
                  <a:pt x="26" y="3093"/>
                  <a:pt x="20" y="3079"/>
                  <a:pt x="15" y="3065"/>
                </a:cubicBezTo>
                <a:cubicBezTo>
                  <a:pt x="10" y="3050"/>
                  <a:pt x="6" y="3035"/>
                  <a:pt x="3" y="3019"/>
                </a:cubicBezTo>
                <a:cubicBezTo>
                  <a:pt x="1" y="3004"/>
                  <a:pt x="0" y="2988"/>
                  <a:pt x="0" y="297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8" name="任意多边形: 形状 1307"/>
          <p:cNvSpPr/>
          <p:nvPr/>
        </p:nvSpPr>
        <p:spPr>
          <a:xfrm>
            <a:off x="462240" y="4227840"/>
            <a:ext cx="87120" cy="1156680"/>
          </a:xfrm>
          <a:custGeom>
            <a:avLst/>
            <a:gdLst/>
            <a:ahLst/>
            <a:cxnLst/>
            <a:rect l="0" t="0" r="r" b="b"/>
            <a:pathLst>
              <a:path w="242" h="3213">
                <a:moveTo>
                  <a:pt x="242" y="0"/>
                </a:moveTo>
                <a:cubicBezTo>
                  <a:pt x="221" y="0"/>
                  <a:pt x="201" y="6"/>
                  <a:pt x="181" y="18"/>
                </a:cubicBezTo>
                <a:cubicBezTo>
                  <a:pt x="161" y="31"/>
                  <a:pt x="144" y="48"/>
                  <a:pt x="129" y="71"/>
                </a:cubicBezTo>
                <a:cubicBezTo>
                  <a:pt x="114" y="93"/>
                  <a:pt x="102" y="119"/>
                  <a:pt x="94" y="149"/>
                </a:cubicBezTo>
                <a:cubicBezTo>
                  <a:pt x="86" y="178"/>
                  <a:pt x="82" y="209"/>
                  <a:pt x="82" y="241"/>
                </a:cubicBezTo>
                <a:lnTo>
                  <a:pt x="82" y="2972"/>
                </a:lnTo>
                <a:cubicBezTo>
                  <a:pt x="82" y="3004"/>
                  <a:pt x="86" y="3035"/>
                  <a:pt x="94" y="3065"/>
                </a:cubicBezTo>
                <a:cubicBezTo>
                  <a:pt x="102" y="3094"/>
                  <a:pt x="114" y="3120"/>
                  <a:pt x="129" y="3143"/>
                </a:cubicBezTo>
                <a:cubicBezTo>
                  <a:pt x="144" y="3165"/>
                  <a:pt x="161" y="3183"/>
                  <a:pt x="181" y="3195"/>
                </a:cubicBezTo>
                <a:cubicBezTo>
                  <a:pt x="201" y="3207"/>
                  <a:pt x="221" y="3213"/>
                  <a:pt x="242" y="3213"/>
                </a:cubicBezTo>
                <a:cubicBezTo>
                  <a:pt x="210" y="3213"/>
                  <a:pt x="180" y="3207"/>
                  <a:pt x="150" y="3195"/>
                </a:cubicBezTo>
                <a:cubicBezTo>
                  <a:pt x="121" y="3183"/>
                  <a:pt x="95" y="3165"/>
                  <a:pt x="72" y="3143"/>
                </a:cubicBezTo>
                <a:cubicBezTo>
                  <a:pt x="49" y="3120"/>
                  <a:pt x="31" y="3094"/>
                  <a:pt x="19" y="3065"/>
                </a:cubicBezTo>
                <a:cubicBezTo>
                  <a:pt x="6" y="3035"/>
                  <a:pt x="0" y="3004"/>
                  <a:pt x="0" y="2972"/>
                </a:cubicBezTo>
                <a:lnTo>
                  <a:pt x="0" y="241"/>
                </a:lnTo>
                <a:cubicBezTo>
                  <a:pt x="0" y="209"/>
                  <a:pt x="6" y="178"/>
                  <a:pt x="19" y="149"/>
                </a:cubicBezTo>
                <a:cubicBezTo>
                  <a:pt x="31" y="119"/>
                  <a:pt x="49" y="93"/>
                  <a:pt x="72" y="71"/>
                </a:cubicBezTo>
                <a:cubicBezTo>
                  <a:pt x="95" y="48"/>
                  <a:pt x="121" y="31"/>
                  <a:pt x="150" y="18"/>
                </a:cubicBezTo>
                <a:cubicBezTo>
                  <a:pt x="180" y="6"/>
                  <a:pt x="210" y="0"/>
                  <a:pt x="242" y="0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9" name="图片 1308"/>
          <p:cNvPicPr/>
          <p:nvPr/>
        </p:nvPicPr>
        <p:blipFill>
          <a:blip r:embed="rId11"/>
          <a:stretch/>
        </p:blipFill>
        <p:spPr>
          <a:xfrm>
            <a:off x="664920" y="4430520"/>
            <a:ext cx="216360" cy="2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0" name="文本框 1309"/>
          <p:cNvSpPr txBox="1"/>
          <p:nvPr/>
        </p:nvSpPr>
        <p:spPr>
          <a:xfrm>
            <a:off x="5247000" y="3661200"/>
            <a:ext cx="150660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制造等场景中发挥更大作用。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1" name="文本框 1310"/>
          <p:cNvSpPr txBox="1"/>
          <p:nvPr/>
        </p:nvSpPr>
        <p:spPr>
          <a:xfrm>
            <a:off x="997560" y="4413960"/>
            <a:ext cx="10141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解决当前局限性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2" name="文本框 1311"/>
          <p:cNvSpPr txBox="1"/>
          <p:nvPr/>
        </p:nvSpPr>
        <p:spPr>
          <a:xfrm>
            <a:off x="997560" y="4701960"/>
            <a:ext cx="312804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更完善的偏见检测与治理机制将减少智能代理输出中的不当内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3" name="文本框 1312"/>
          <p:cNvSpPr txBox="1"/>
          <p:nvPr/>
        </p:nvSpPr>
        <p:spPr>
          <a:xfrm>
            <a:off x="997560" y="487548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容。加密技术和隐私计算的应用将增强数据安全性，解决隐私保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4" name="任意多边形: 形状 1313"/>
          <p:cNvSpPr/>
          <p:nvPr/>
        </p:nvSpPr>
        <p:spPr>
          <a:xfrm>
            <a:off x="4755600" y="4227840"/>
            <a:ext cx="4033080" cy="1156680"/>
          </a:xfrm>
          <a:custGeom>
            <a:avLst/>
            <a:gdLst/>
            <a:ahLst/>
            <a:cxnLst/>
            <a:rect l="0" t="0" r="r" b="b"/>
            <a:pathLst>
              <a:path w="11203" h="3213">
                <a:moveTo>
                  <a:pt x="0" y="2972"/>
                </a:moveTo>
                <a:lnTo>
                  <a:pt x="0" y="241"/>
                </a:lnTo>
                <a:cubicBezTo>
                  <a:pt x="0" y="225"/>
                  <a:pt x="1" y="209"/>
                  <a:pt x="3" y="194"/>
                </a:cubicBezTo>
                <a:cubicBezTo>
                  <a:pt x="6" y="178"/>
                  <a:pt x="10" y="163"/>
                  <a:pt x="15" y="149"/>
                </a:cubicBezTo>
                <a:cubicBezTo>
                  <a:pt x="20" y="134"/>
                  <a:pt x="26" y="120"/>
                  <a:pt x="33" y="107"/>
                </a:cubicBezTo>
                <a:cubicBezTo>
                  <a:pt x="41" y="94"/>
                  <a:pt x="49" y="82"/>
                  <a:pt x="58" y="71"/>
                </a:cubicBezTo>
                <a:cubicBezTo>
                  <a:pt x="68" y="59"/>
                  <a:pt x="78" y="49"/>
                  <a:pt x="89" y="41"/>
                </a:cubicBezTo>
                <a:cubicBezTo>
                  <a:pt x="100" y="32"/>
                  <a:pt x="111" y="24"/>
                  <a:pt x="124" y="18"/>
                </a:cubicBezTo>
                <a:cubicBezTo>
                  <a:pt x="136" y="12"/>
                  <a:pt x="148" y="8"/>
                  <a:pt x="161" y="5"/>
                </a:cubicBezTo>
                <a:cubicBezTo>
                  <a:pt x="174" y="2"/>
                  <a:pt x="187" y="0"/>
                  <a:pt x="200" y="0"/>
                </a:cubicBezTo>
                <a:lnTo>
                  <a:pt x="10962" y="0"/>
                </a:lnTo>
                <a:cubicBezTo>
                  <a:pt x="10978" y="0"/>
                  <a:pt x="10994" y="2"/>
                  <a:pt x="11009" y="5"/>
                </a:cubicBezTo>
                <a:cubicBezTo>
                  <a:pt x="11025" y="8"/>
                  <a:pt x="11040" y="12"/>
                  <a:pt x="11054" y="18"/>
                </a:cubicBezTo>
                <a:cubicBezTo>
                  <a:pt x="11069" y="24"/>
                  <a:pt x="11083" y="32"/>
                  <a:pt x="11096" y="41"/>
                </a:cubicBezTo>
                <a:cubicBezTo>
                  <a:pt x="11109" y="49"/>
                  <a:pt x="11121" y="59"/>
                  <a:pt x="11133" y="71"/>
                </a:cubicBezTo>
                <a:cubicBezTo>
                  <a:pt x="11144" y="82"/>
                  <a:pt x="11154" y="94"/>
                  <a:pt x="11162" y="107"/>
                </a:cubicBezTo>
                <a:cubicBezTo>
                  <a:pt x="11171" y="120"/>
                  <a:pt x="11179" y="134"/>
                  <a:pt x="11185" y="149"/>
                </a:cubicBezTo>
                <a:cubicBezTo>
                  <a:pt x="11191" y="163"/>
                  <a:pt x="11195" y="178"/>
                  <a:pt x="11198" y="194"/>
                </a:cubicBezTo>
                <a:cubicBezTo>
                  <a:pt x="11202" y="209"/>
                  <a:pt x="11203" y="225"/>
                  <a:pt x="11203" y="241"/>
                </a:cubicBezTo>
                <a:lnTo>
                  <a:pt x="11203" y="2972"/>
                </a:lnTo>
                <a:cubicBezTo>
                  <a:pt x="11203" y="2988"/>
                  <a:pt x="11202" y="3004"/>
                  <a:pt x="11198" y="3019"/>
                </a:cubicBezTo>
                <a:cubicBezTo>
                  <a:pt x="11195" y="3035"/>
                  <a:pt x="11191" y="3050"/>
                  <a:pt x="11185" y="3065"/>
                </a:cubicBezTo>
                <a:cubicBezTo>
                  <a:pt x="11179" y="3079"/>
                  <a:pt x="11171" y="3093"/>
                  <a:pt x="11162" y="3106"/>
                </a:cubicBezTo>
                <a:cubicBezTo>
                  <a:pt x="11154" y="3119"/>
                  <a:pt x="11144" y="3131"/>
                  <a:pt x="11133" y="3143"/>
                </a:cubicBezTo>
                <a:cubicBezTo>
                  <a:pt x="11121" y="3154"/>
                  <a:pt x="11109" y="3164"/>
                  <a:pt x="11096" y="3173"/>
                </a:cubicBezTo>
                <a:cubicBezTo>
                  <a:pt x="11083" y="3181"/>
                  <a:pt x="11069" y="3189"/>
                  <a:pt x="11054" y="3195"/>
                </a:cubicBezTo>
                <a:cubicBezTo>
                  <a:pt x="11040" y="3201"/>
                  <a:pt x="11025" y="3206"/>
                  <a:pt x="11009" y="3209"/>
                </a:cubicBezTo>
                <a:cubicBezTo>
                  <a:pt x="10994" y="3212"/>
                  <a:pt x="10978" y="3213"/>
                  <a:pt x="10962" y="3213"/>
                </a:cubicBezTo>
                <a:lnTo>
                  <a:pt x="200" y="3213"/>
                </a:lnTo>
                <a:cubicBezTo>
                  <a:pt x="187" y="3213"/>
                  <a:pt x="174" y="3212"/>
                  <a:pt x="161" y="3209"/>
                </a:cubicBezTo>
                <a:cubicBezTo>
                  <a:pt x="148" y="3206"/>
                  <a:pt x="136" y="3201"/>
                  <a:pt x="124" y="3195"/>
                </a:cubicBezTo>
                <a:cubicBezTo>
                  <a:pt x="111" y="3189"/>
                  <a:pt x="100" y="3181"/>
                  <a:pt x="89" y="3173"/>
                </a:cubicBezTo>
                <a:cubicBezTo>
                  <a:pt x="78" y="3164"/>
                  <a:pt x="68" y="3154"/>
                  <a:pt x="58" y="3143"/>
                </a:cubicBezTo>
                <a:cubicBezTo>
                  <a:pt x="49" y="3131"/>
                  <a:pt x="41" y="3119"/>
                  <a:pt x="33" y="3106"/>
                </a:cubicBezTo>
                <a:cubicBezTo>
                  <a:pt x="26" y="3093"/>
                  <a:pt x="20" y="3079"/>
                  <a:pt x="15" y="3065"/>
                </a:cubicBezTo>
                <a:cubicBezTo>
                  <a:pt x="10" y="3050"/>
                  <a:pt x="6" y="3035"/>
                  <a:pt x="3" y="3019"/>
                </a:cubicBezTo>
                <a:cubicBezTo>
                  <a:pt x="1" y="3004"/>
                  <a:pt x="0" y="2988"/>
                  <a:pt x="0" y="297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5" name="任意多边形: 形状 1314"/>
          <p:cNvSpPr/>
          <p:nvPr/>
        </p:nvSpPr>
        <p:spPr>
          <a:xfrm>
            <a:off x="4740840" y="4227840"/>
            <a:ext cx="87120" cy="1156680"/>
          </a:xfrm>
          <a:custGeom>
            <a:avLst/>
            <a:gdLst/>
            <a:ahLst/>
            <a:cxnLst/>
            <a:rect l="0" t="0" r="r" b="b"/>
            <a:pathLst>
              <a:path w="242" h="3213">
                <a:moveTo>
                  <a:pt x="242" y="0"/>
                </a:moveTo>
                <a:cubicBezTo>
                  <a:pt x="221" y="0"/>
                  <a:pt x="201" y="6"/>
                  <a:pt x="181" y="18"/>
                </a:cubicBezTo>
                <a:cubicBezTo>
                  <a:pt x="161" y="31"/>
                  <a:pt x="143" y="48"/>
                  <a:pt x="128" y="71"/>
                </a:cubicBezTo>
                <a:cubicBezTo>
                  <a:pt x="113" y="93"/>
                  <a:pt x="101" y="119"/>
                  <a:pt x="93" y="149"/>
                </a:cubicBezTo>
                <a:cubicBezTo>
                  <a:pt x="85" y="178"/>
                  <a:pt x="81" y="209"/>
                  <a:pt x="81" y="241"/>
                </a:cubicBezTo>
                <a:lnTo>
                  <a:pt x="81" y="2972"/>
                </a:lnTo>
                <a:cubicBezTo>
                  <a:pt x="81" y="3004"/>
                  <a:pt x="85" y="3035"/>
                  <a:pt x="93" y="3065"/>
                </a:cubicBezTo>
                <a:cubicBezTo>
                  <a:pt x="101" y="3094"/>
                  <a:pt x="113" y="3120"/>
                  <a:pt x="128" y="3143"/>
                </a:cubicBezTo>
                <a:cubicBezTo>
                  <a:pt x="143" y="3165"/>
                  <a:pt x="161" y="3183"/>
                  <a:pt x="181" y="3195"/>
                </a:cubicBezTo>
                <a:cubicBezTo>
                  <a:pt x="201" y="3207"/>
                  <a:pt x="221" y="3213"/>
                  <a:pt x="242" y="3213"/>
                </a:cubicBezTo>
                <a:cubicBezTo>
                  <a:pt x="210" y="3213"/>
                  <a:pt x="180" y="3207"/>
                  <a:pt x="149" y="3195"/>
                </a:cubicBezTo>
                <a:cubicBezTo>
                  <a:pt x="120" y="3183"/>
                  <a:pt x="94" y="3165"/>
                  <a:pt x="71" y="3143"/>
                </a:cubicBezTo>
                <a:cubicBezTo>
                  <a:pt x="48" y="3120"/>
                  <a:pt x="31" y="3094"/>
                  <a:pt x="19" y="3065"/>
                </a:cubicBezTo>
                <a:cubicBezTo>
                  <a:pt x="7" y="3035"/>
                  <a:pt x="0" y="3004"/>
                  <a:pt x="0" y="2972"/>
                </a:cubicBezTo>
                <a:lnTo>
                  <a:pt x="0" y="241"/>
                </a:lnTo>
                <a:cubicBezTo>
                  <a:pt x="0" y="209"/>
                  <a:pt x="7" y="178"/>
                  <a:pt x="19" y="149"/>
                </a:cubicBezTo>
                <a:cubicBezTo>
                  <a:pt x="31" y="119"/>
                  <a:pt x="48" y="93"/>
                  <a:pt x="71" y="71"/>
                </a:cubicBezTo>
                <a:cubicBezTo>
                  <a:pt x="94" y="48"/>
                  <a:pt x="120" y="31"/>
                  <a:pt x="149" y="18"/>
                </a:cubicBezTo>
                <a:cubicBezTo>
                  <a:pt x="180" y="6"/>
                  <a:pt x="210" y="0"/>
                  <a:pt x="242" y="0"/>
                </a:cubicBezTo>
                <a:close/>
              </a:path>
            </a:pathLst>
          </a:custGeom>
          <a:solidFill>
            <a:srgbClr val="38B2A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16" name="图片 1315"/>
          <p:cNvPicPr/>
          <p:nvPr/>
        </p:nvPicPr>
        <p:blipFill>
          <a:blip r:embed="rId12"/>
          <a:stretch/>
        </p:blipFill>
        <p:spPr>
          <a:xfrm>
            <a:off x="4943520" y="4430520"/>
            <a:ext cx="274320" cy="2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7" name="文本框 1316"/>
          <p:cNvSpPr txBox="1"/>
          <p:nvPr/>
        </p:nvSpPr>
        <p:spPr>
          <a:xfrm>
            <a:off x="997560" y="5049000"/>
            <a:ext cx="46404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护问题。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8" name="文本框 1317"/>
          <p:cNvSpPr txBox="1"/>
          <p:nvPr/>
        </p:nvSpPr>
        <p:spPr>
          <a:xfrm>
            <a:off x="5333760" y="4413960"/>
            <a:ext cx="11588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人机协作模式创新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9" name="文本框 1318"/>
          <p:cNvSpPr txBox="1"/>
          <p:nvPr/>
        </p:nvSpPr>
        <p:spPr>
          <a:xfrm>
            <a:off x="5333760" y="470196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智能代理将以更自然的方式与人类协作，成为各行业专业人士的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0" name="文本框 1319"/>
          <p:cNvSpPr txBox="1"/>
          <p:nvPr/>
        </p:nvSpPr>
        <p:spPr>
          <a:xfrm>
            <a:off x="5333760" y="4875480"/>
            <a:ext cx="3243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得力助手。更直观的交互界面和更精准的意图理解将使人机协作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1" name="文本框 1320"/>
          <p:cNvSpPr txBox="1"/>
          <p:nvPr/>
        </p:nvSpPr>
        <p:spPr>
          <a:xfrm>
            <a:off x="5333760" y="5049000"/>
            <a:ext cx="5799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更加无缝。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2" name="文本框 1321"/>
          <p:cNvSpPr txBox="1"/>
          <p:nvPr/>
        </p:nvSpPr>
        <p:spPr>
          <a:xfrm>
            <a:off x="8750520" y="5449680"/>
            <a:ext cx="35460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23 / 24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3" name="图片 1322"/>
          <p:cNvPicPr/>
          <p:nvPr/>
        </p:nvPicPr>
        <p:blipFill>
          <a:blip r:embed="rId2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24" name="图片 1323"/>
          <p:cNvPicPr/>
          <p:nvPr/>
        </p:nvPicPr>
        <p:blipFill>
          <a:blip r:embed="rId3"/>
          <a:stretch/>
        </p:blipFill>
        <p:spPr>
          <a:xfrm>
            <a:off x="6045840" y="-1550160"/>
            <a:ext cx="4650480" cy="4650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25" name="图片 1324"/>
          <p:cNvPicPr/>
          <p:nvPr/>
        </p:nvPicPr>
        <p:blipFill>
          <a:blip r:embed="rId4"/>
          <a:stretch/>
        </p:blipFill>
        <p:spPr>
          <a:xfrm>
            <a:off x="-387720" y="4030560"/>
            <a:ext cx="3875040" cy="387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26" name="图片 1325"/>
          <p:cNvPicPr/>
          <p:nvPr/>
        </p:nvPicPr>
        <p:blipFill>
          <a:blip r:embed="rId5"/>
          <a:stretch/>
        </p:blipFill>
        <p:spPr>
          <a:xfrm>
            <a:off x="0" y="0"/>
            <a:ext cx="9921240" cy="6743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7" name="任意多边形: 形状 1326"/>
          <p:cNvSpPr/>
          <p:nvPr/>
        </p:nvSpPr>
        <p:spPr>
          <a:xfrm>
            <a:off x="495720" y="775080"/>
            <a:ext cx="620640" cy="31320"/>
          </a:xfrm>
          <a:custGeom>
            <a:avLst/>
            <a:gdLst/>
            <a:ahLst/>
            <a:cxnLst/>
            <a:rect l="0" t="0" r="r" b="b"/>
            <a:pathLst>
              <a:path w="1724" h="87">
                <a:moveTo>
                  <a:pt x="0" y="44"/>
                </a:moveTo>
                <a:cubicBezTo>
                  <a:pt x="0" y="37"/>
                  <a:pt x="2" y="31"/>
                  <a:pt x="4" y="26"/>
                </a:cubicBezTo>
                <a:cubicBezTo>
                  <a:pt x="6" y="21"/>
                  <a:pt x="9" y="16"/>
                  <a:pt x="13" y="12"/>
                </a:cubicBezTo>
                <a:cubicBezTo>
                  <a:pt x="17" y="8"/>
                  <a:pt x="22" y="5"/>
                  <a:pt x="27" y="3"/>
                </a:cubicBezTo>
                <a:cubicBezTo>
                  <a:pt x="32" y="1"/>
                  <a:pt x="38" y="0"/>
                  <a:pt x="44" y="0"/>
                </a:cubicBezTo>
                <a:lnTo>
                  <a:pt x="1681" y="0"/>
                </a:lnTo>
                <a:cubicBezTo>
                  <a:pt x="1687" y="0"/>
                  <a:pt x="1692" y="1"/>
                  <a:pt x="1697" y="3"/>
                </a:cubicBezTo>
                <a:cubicBezTo>
                  <a:pt x="1703" y="5"/>
                  <a:pt x="1707" y="8"/>
                  <a:pt x="1711" y="12"/>
                </a:cubicBezTo>
                <a:cubicBezTo>
                  <a:pt x="1715" y="16"/>
                  <a:pt x="1718" y="21"/>
                  <a:pt x="1721" y="26"/>
                </a:cubicBezTo>
                <a:cubicBezTo>
                  <a:pt x="1723" y="31"/>
                  <a:pt x="1724" y="37"/>
                  <a:pt x="1724" y="44"/>
                </a:cubicBezTo>
                <a:cubicBezTo>
                  <a:pt x="1724" y="49"/>
                  <a:pt x="1723" y="55"/>
                  <a:pt x="1721" y="60"/>
                </a:cubicBezTo>
                <a:cubicBezTo>
                  <a:pt x="1718" y="65"/>
                  <a:pt x="1715" y="70"/>
                  <a:pt x="1711" y="74"/>
                </a:cubicBezTo>
                <a:cubicBezTo>
                  <a:pt x="1707" y="78"/>
                  <a:pt x="1703" y="81"/>
                  <a:pt x="1697" y="83"/>
                </a:cubicBezTo>
                <a:cubicBezTo>
                  <a:pt x="1692" y="86"/>
                  <a:pt x="1687" y="87"/>
                  <a:pt x="1681" y="87"/>
                </a:cubicBezTo>
                <a:lnTo>
                  <a:pt x="44" y="87"/>
                </a:lnTo>
                <a:cubicBezTo>
                  <a:pt x="38" y="87"/>
                  <a:pt x="32" y="86"/>
                  <a:pt x="27" y="83"/>
                </a:cubicBezTo>
                <a:cubicBezTo>
                  <a:pt x="22" y="81"/>
                  <a:pt x="17" y="78"/>
                  <a:pt x="13" y="74"/>
                </a:cubicBezTo>
                <a:cubicBezTo>
                  <a:pt x="9" y="70"/>
                  <a:pt x="6" y="65"/>
                  <a:pt x="4" y="60"/>
                </a:cubicBezTo>
                <a:cubicBezTo>
                  <a:pt x="2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8" name="图片 1327"/>
          <p:cNvPicPr/>
          <p:nvPr/>
        </p:nvPicPr>
        <p:blipFill>
          <a:blip r:embed="rId6"/>
          <a:stretch/>
        </p:blipFill>
        <p:spPr>
          <a:xfrm>
            <a:off x="496080" y="1077480"/>
            <a:ext cx="13932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9" name="文本框 1328"/>
          <p:cNvSpPr txBox="1"/>
          <p:nvPr/>
        </p:nvSpPr>
        <p:spPr>
          <a:xfrm>
            <a:off x="496080" y="351360"/>
            <a:ext cx="1395360" cy="351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总结与展望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30" name="图片 1329"/>
          <p:cNvPicPr/>
          <p:nvPr/>
        </p:nvPicPr>
        <p:blipFill>
          <a:blip r:embed="rId7"/>
          <a:stretch/>
        </p:blipFill>
        <p:spPr>
          <a:xfrm>
            <a:off x="5084640" y="1077480"/>
            <a:ext cx="13932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1" name="文本框 1330"/>
          <p:cNvSpPr txBox="1"/>
          <p:nvPr/>
        </p:nvSpPr>
        <p:spPr>
          <a:xfrm>
            <a:off x="728640" y="106092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关键概念总结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2" name="任意多边形: 形状 1331"/>
          <p:cNvSpPr/>
          <p:nvPr/>
        </p:nvSpPr>
        <p:spPr>
          <a:xfrm>
            <a:off x="4588560" y="4278600"/>
            <a:ext cx="744480" cy="31320"/>
          </a:xfrm>
          <a:custGeom>
            <a:avLst/>
            <a:gdLst/>
            <a:ahLst/>
            <a:cxnLst/>
            <a:rect l="0" t="0" r="r" b="b"/>
            <a:pathLst>
              <a:path w="2068" h="87">
                <a:moveTo>
                  <a:pt x="0" y="44"/>
                </a:moveTo>
                <a:cubicBezTo>
                  <a:pt x="0" y="38"/>
                  <a:pt x="1" y="32"/>
                  <a:pt x="3" y="27"/>
                </a:cubicBezTo>
                <a:cubicBezTo>
                  <a:pt x="5" y="21"/>
                  <a:pt x="8" y="16"/>
                  <a:pt x="12" y="12"/>
                </a:cubicBezTo>
                <a:cubicBezTo>
                  <a:pt x="16" y="8"/>
                  <a:pt x="21" y="5"/>
                  <a:pt x="26" y="3"/>
                </a:cubicBezTo>
                <a:cubicBezTo>
                  <a:pt x="32" y="1"/>
                  <a:pt x="37" y="0"/>
                  <a:pt x="43" y="0"/>
                </a:cubicBezTo>
                <a:lnTo>
                  <a:pt x="2025" y="0"/>
                </a:lnTo>
                <a:cubicBezTo>
                  <a:pt x="2030" y="0"/>
                  <a:pt x="2036" y="1"/>
                  <a:pt x="2041" y="3"/>
                </a:cubicBezTo>
                <a:cubicBezTo>
                  <a:pt x="2046" y="5"/>
                  <a:pt x="2051" y="8"/>
                  <a:pt x="2055" y="12"/>
                </a:cubicBezTo>
                <a:cubicBezTo>
                  <a:pt x="2059" y="16"/>
                  <a:pt x="2062" y="21"/>
                  <a:pt x="2065" y="27"/>
                </a:cubicBezTo>
                <a:cubicBezTo>
                  <a:pt x="2067" y="32"/>
                  <a:pt x="2068" y="38"/>
                  <a:pt x="2068" y="44"/>
                </a:cubicBezTo>
                <a:cubicBezTo>
                  <a:pt x="2068" y="49"/>
                  <a:pt x="2067" y="55"/>
                  <a:pt x="2065" y="60"/>
                </a:cubicBezTo>
                <a:cubicBezTo>
                  <a:pt x="2062" y="65"/>
                  <a:pt x="2059" y="70"/>
                  <a:pt x="2055" y="74"/>
                </a:cubicBezTo>
                <a:cubicBezTo>
                  <a:pt x="2051" y="78"/>
                  <a:pt x="2046" y="81"/>
                  <a:pt x="2041" y="83"/>
                </a:cubicBezTo>
                <a:cubicBezTo>
                  <a:pt x="2036" y="86"/>
                  <a:pt x="2030" y="87"/>
                  <a:pt x="2025" y="87"/>
                </a:cubicBezTo>
                <a:lnTo>
                  <a:pt x="43" y="87"/>
                </a:lnTo>
                <a:cubicBezTo>
                  <a:pt x="37" y="87"/>
                  <a:pt x="32" y="86"/>
                  <a:pt x="26" y="83"/>
                </a:cubicBezTo>
                <a:cubicBezTo>
                  <a:pt x="21" y="81"/>
                  <a:pt x="16" y="78"/>
                  <a:pt x="12" y="74"/>
                </a:cubicBezTo>
                <a:cubicBezTo>
                  <a:pt x="8" y="70"/>
                  <a:pt x="5" y="65"/>
                  <a:pt x="3" y="60"/>
                </a:cubicBezTo>
                <a:cubicBezTo>
                  <a:pt x="1" y="55"/>
                  <a:pt x="0" y="49"/>
                  <a:pt x="0" y="44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3" name="文本框 1332"/>
          <p:cNvSpPr txBox="1"/>
          <p:nvPr/>
        </p:nvSpPr>
        <p:spPr>
          <a:xfrm>
            <a:off x="5317200" y="1060920"/>
            <a:ext cx="1116360" cy="23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未来发展展望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4" name="任意多边形: 形状 1333"/>
          <p:cNvSpPr/>
          <p:nvPr/>
        </p:nvSpPr>
        <p:spPr>
          <a:xfrm>
            <a:off x="495720" y="1425960"/>
            <a:ext cx="4341240" cy="620640"/>
          </a:xfrm>
          <a:custGeom>
            <a:avLst/>
            <a:gdLst/>
            <a:ahLst/>
            <a:cxnLst/>
            <a:rect l="0" t="0" r="r" b="b"/>
            <a:pathLst>
              <a:path w="12059" h="1724">
                <a:moveTo>
                  <a:pt x="0" y="1465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2"/>
                  <a:pt x="14" y="175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11800" y="0"/>
                </a:lnTo>
                <a:cubicBezTo>
                  <a:pt x="11817" y="0"/>
                  <a:pt x="11834" y="2"/>
                  <a:pt x="11851" y="5"/>
                </a:cubicBezTo>
                <a:cubicBezTo>
                  <a:pt x="11867" y="8"/>
                  <a:pt x="11884" y="13"/>
                  <a:pt x="11899" y="20"/>
                </a:cubicBezTo>
                <a:cubicBezTo>
                  <a:pt x="11915" y="26"/>
                  <a:pt x="11930" y="34"/>
                  <a:pt x="11944" y="44"/>
                </a:cubicBezTo>
                <a:cubicBezTo>
                  <a:pt x="11958" y="53"/>
                  <a:pt x="11971" y="64"/>
                  <a:pt x="11983" y="76"/>
                </a:cubicBezTo>
                <a:cubicBezTo>
                  <a:pt x="11995" y="88"/>
                  <a:pt x="12006" y="101"/>
                  <a:pt x="12015" y="115"/>
                </a:cubicBezTo>
                <a:cubicBezTo>
                  <a:pt x="12025" y="129"/>
                  <a:pt x="12033" y="144"/>
                  <a:pt x="12039" y="160"/>
                </a:cubicBezTo>
                <a:cubicBezTo>
                  <a:pt x="12046" y="175"/>
                  <a:pt x="12051" y="192"/>
                  <a:pt x="12054" y="208"/>
                </a:cubicBezTo>
                <a:cubicBezTo>
                  <a:pt x="12057" y="225"/>
                  <a:pt x="12059" y="242"/>
                  <a:pt x="12059" y="259"/>
                </a:cubicBezTo>
                <a:lnTo>
                  <a:pt x="12059" y="1465"/>
                </a:lnTo>
                <a:cubicBezTo>
                  <a:pt x="12059" y="1482"/>
                  <a:pt x="12057" y="1499"/>
                  <a:pt x="12054" y="1516"/>
                </a:cubicBezTo>
                <a:cubicBezTo>
                  <a:pt x="12051" y="1532"/>
                  <a:pt x="12046" y="1548"/>
                  <a:pt x="12039" y="1564"/>
                </a:cubicBezTo>
                <a:cubicBezTo>
                  <a:pt x="12033" y="1580"/>
                  <a:pt x="12025" y="1595"/>
                  <a:pt x="12015" y="1609"/>
                </a:cubicBezTo>
                <a:cubicBezTo>
                  <a:pt x="12006" y="1623"/>
                  <a:pt x="11995" y="1636"/>
                  <a:pt x="11983" y="1648"/>
                </a:cubicBezTo>
                <a:cubicBezTo>
                  <a:pt x="11971" y="1660"/>
                  <a:pt x="11958" y="1671"/>
                  <a:pt x="11944" y="1680"/>
                </a:cubicBezTo>
                <a:cubicBezTo>
                  <a:pt x="11930" y="1690"/>
                  <a:pt x="11915" y="1698"/>
                  <a:pt x="11899" y="1704"/>
                </a:cubicBezTo>
                <a:cubicBezTo>
                  <a:pt x="11884" y="1710"/>
                  <a:pt x="11867" y="1715"/>
                  <a:pt x="11851" y="1719"/>
                </a:cubicBezTo>
                <a:cubicBezTo>
                  <a:pt x="11834" y="1722"/>
                  <a:pt x="11817" y="1724"/>
                  <a:pt x="11800" y="1724"/>
                </a:cubicBezTo>
                <a:lnTo>
                  <a:pt x="259" y="1724"/>
                </a:lnTo>
                <a:cubicBezTo>
                  <a:pt x="242" y="1724"/>
                  <a:pt x="225" y="1722"/>
                  <a:pt x="208" y="1719"/>
                </a:cubicBezTo>
                <a:cubicBezTo>
                  <a:pt x="192" y="1715"/>
                  <a:pt x="176" y="1710"/>
                  <a:pt x="160" y="1704"/>
                </a:cubicBezTo>
                <a:cubicBezTo>
                  <a:pt x="144" y="1698"/>
                  <a:pt x="129" y="1690"/>
                  <a:pt x="115" y="1680"/>
                </a:cubicBezTo>
                <a:cubicBezTo>
                  <a:pt x="101" y="1671"/>
                  <a:pt x="88" y="1660"/>
                  <a:pt x="76" y="1648"/>
                </a:cubicBezTo>
                <a:cubicBezTo>
                  <a:pt x="64" y="1636"/>
                  <a:pt x="53" y="1623"/>
                  <a:pt x="44" y="1609"/>
                </a:cubicBezTo>
                <a:cubicBezTo>
                  <a:pt x="35" y="1595"/>
                  <a:pt x="27" y="1580"/>
                  <a:pt x="20" y="1564"/>
                </a:cubicBezTo>
                <a:cubicBezTo>
                  <a:pt x="14" y="1548"/>
                  <a:pt x="9" y="1532"/>
                  <a:pt x="5" y="1516"/>
                </a:cubicBezTo>
                <a:cubicBezTo>
                  <a:pt x="2" y="1499"/>
                  <a:pt x="0" y="1482"/>
                  <a:pt x="0" y="14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35" name="图片 1334"/>
          <p:cNvPicPr/>
          <p:nvPr/>
        </p:nvPicPr>
        <p:blipFill>
          <a:blip r:embed="rId8"/>
          <a:stretch/>
        </p:blipFill>
        <p:spPr>
          <a:xfrm>
            <a:off x="619920" y="15735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6" name="文本框 1335"/>
          <p:cNvSpPr txBox="1"/>
          <p:nvPr/>
        </p:nvSpPr>
        <p:spPr>
          <a:xfrm>
            <a:off x="2325240" y="4447080"/>
            <a:ext cx="52862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智能代理技术将持续发展，成为推动</a:t>
            </a:r>
            <a:r>
              <a:rPr lang="zh-CN" sz="122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人工智能普及</a:t>
            </a:r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r>
              <a:rPr lang="zh-CN" sz="122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产业智能化</a:t>
            </a:r>
            <a:r>
              <a:rPr lang="zh-CN" sz="12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的核心驱动力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7" name="文本框 1336"/>
          <p:cNvSpPr txBox="1"/>
          <p:nvPr/>
        </p:nvSpPr>
        <p:spPr>
          <a:xfrm>
            <a:off x="806040" y="156708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8" name="文本框 1337"/>
          <p:cNvSpPr txBox="1"/>
          <p:nvPr/>
        </p:nvSpPr>
        <p:spPr>
          <a:xfrm>
            <a:off x="845640" y="1562400"/>
            <a:ext cx="38278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智能代理是具备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自主性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感知能力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执行能力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的系统，能在复杂环境中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9" name="任意多边形: 形状 1338"/>
          <p:cNvSpPr/>
          <p:nvPr/>
        </p:nvSpPr>
        <p:spPr>
          <a:xfrm>
            <a:off x="495720" y="2170080"/>
            <a:ext cx="4341240" cy="620640"/>
          </a:xfrm>
          <a:custGeom>
            <a:avLst/>
            <a:gdLst/>
            <a:ahLst/>
            <a:cxnLst/>
            <a:rect l="0" t="0" r="r" b="b"/>
            <a:pathLst>
              <a:path w="12059" h="1724">
                <a:moveTo>
                  <a:pt x="0" y="1464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1"/>
                  <a:pt x="14" y="175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11800" y="0"/>
                </a:lnTo>
                <a:cubicBezTo>
                  <a:pt x="11817" y="0"/>
                  <a:pt x="11834" y="2"/>
                  <a:pt x="11851" y="5"/>
                </a:cubicBezTo>
                <a:cubicBezTo>
                  <a:pt x="11867" y="8"/>
                  <a:pt x="11884" y="13"/>
                  <a:pt x="11899" y="20"/>
                </a:cubicBezTo>
                <a:cubicBezTo>
                  <a:pt x="11915" y="26"/>
                  <a:pt x="11930" y="34"/>
                  <a:pt x="11944" y="44"/>
                </a:cubicBezTo>
                <a:cubicBezTo>
                  <a:pt x="11958" y="53"/>
                  <a:pt x="11971" y="64"/>
                  <a:pt x="11983" y="76"/>
                </a:cubicBezTo>
                <a:cubicBezTo>
                  <a:pt x="11995" y="88"/>
                  <a:pt x="12006" y="101"/>
                  <a:pt x="12015" y="115"/>
                </a:cubicBezTo>
                <a:cubicBezTo>
                  <a:pt x="12025" y="129"/>
                  <a:pt x="12033" y="144"/>
                  <a:pt x="12039" y="160"/>
                </a:cubicBezTo>
                <a:cubicBezTo>
                  <a:pt x="12046" y="175"/>
                  <a:pt x="12051" y="191"/>
                  <a:pt x="12054" y="208"/>
                </a:cubicBezTo>
                <a:cubicBezTo>
                  <a:pt x="12057" y="225"/>
                  <a:pt x="12059" y="242"/>
                  <a:pt x="12059" y="259"/>
                </a:cubicBezTo>
                <a:lnTo>
                  <a:pt x="12059" y="1464"/>
                </a:lnTo>
                <a:cubicBezTo>
                  <a:pt x="12059" y="1481"/>
                  <a:pt x="12057" y="1498"/>
                  <a:pt x="12054" y="1515"/>
                </a:cubicBezTo>
                <a:cubicBezTo>
                  <a:pt x="12051" y="1531"/>
                  <a:pt x="12046" y="1547"/>
                  <a:pt x="12039" y="1563"/>
                </a:cubicBezTo>
                <a:cubicBezTo>
                  <a:pt x="12033" y="1579"/>
                  <a:pt x="12025" y="1594"/>
                  <a:pt x="12015" y="1608"/>
                </a:cubicBezTo>
                <a:cubicBezTo>
                  <a:pt x="12006" y="1622"/>
                  <a:pt x="11995" y="1635"/>
                  <a:pt x="11983" y="1647"/>
                </a:cubicBezTo>
                <a:cubicBezTo>
                  <a:pt x="11971" y="1659"/>
                  <a:pt x="11958" y="1670"/>
                  <a:pt x="11944" y="1679"/>
                </a:cubicBezTo>
                <a:cubicBezTo>
                  <a:pt x="11930" y="1689"/>
                  <a:pt x="11915" y="1696"/>
                  <a:pt x="11899" y="1703"/>
                </a:cubicBezTo>
                <a:cubicBezTo>
                  <a:pt x="11884" y="1709"/>
                  <a:pt x="11867" y="1714"/>
                  <a:pt x="11851" y="1718"/>
                </a:cubicBezTo>
                <a:cubicBezTo>
                  <a:pt x="11834" y="1722"/>
                  <a:pt x="11817" y="1724"/>
                  <a:pt x="11800" y="1724"/>
                </a:cubicBezTo>
                <a:lnTo>
                  <a:pt x="259" y="1724"/>
                </a:lnTo>
                <a:cubicBezTo>
                  <a:pt x="242" y="1724"/>
                  <a:pt x="225" y="1722"/>
                  <a:pt x="208" y="1718"/>
                </a:cubicBezTo>
                <a:cubicBezTo>
                  <a:pt x="192" y="1714"/>
                  <a:pt x="176" y="1709"/>
                  <a:pt x="160" y="1703"/>
                </a:cubicBezTo>
                <a:cubicBezTo>
                  <a:pt x="144" y="1696"/>
                  <a:pt x="129" y="1689"/>
                  <a:pt x="115" y="1679"/>
                </a:cubicBezTo>
                <a:cubicBezTo>
                  <a:pt x="101" y="1670"/>
                  <a:pt x="88" y="1659"/>
                  <a:pt x="76" y="1647"/>
                </a:cubicBezTo>
                <a:cubicBezTo>
                  <a:pt x="64" y="1635"/>
                  <a:pt x="53" y="1622"/>
                  <a:pt x="44" y="1608"/>
                </a:cubicBezTo>
                <a:cubicBezTo>
                  <a:pt x="35" y="1594"/>
                  <a:pt x="27" y="1579"/>
                  <a:pt x="20" y="1563"/>
                </a:cubicBezTo>
                <a:cubicBezTo>
                  <a:pt x="14" y="1547"/>
                  <a:pt x="9" y="1531"/>
                  <a:pt x="5" y="1515"/>
                </a:cubicBezTo>
                <a:cubicBezTo>
                  <a:pt x="2" y="1498"/>
                  <a:pt x="0" y="1481"/>
                  <a:pt x="0" y="146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0" name="图片 1339"/>
          <p:cNvPicPr/>
          <p:nvPr/>
        </p:nvPicPr>
        <p:blipFill>
          <a:blip r:embed="rId8"/>
          <a:stretch/>
        </p:blipFill>
        <p:spPr>
          <a:xfrm>
            <a:off x="619920" y="23176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1" name="文本框 1340"/>
          <p:cNvSpPr txBox="1"/>
          <p:nvPr/>
        </p:nvSpPr>
        <p:spPr>
          <a:xfrm>
            <a:off x="619920" y="1748520"/>
            <a:ext cx="741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完成预定任务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2" name="文本框 1341"/>
          <p:cNvSpPr txBox="1"/>
          <p:nvPr/>
        </p:nvSpPr>
        <p:spPr>
          <a:xfrm>
            <a:off x="806040" y="231084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3" name="文本框 1342"/>
          <p:cNvSpPr txBox="1"/>
          <p:nvPr/>
        </p:nvSpPr>
        <p:spPr>
          <a:xfrm>
            <a:off x="845640" y="2306520"/>
            <a:ext cx="38278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核心架构包括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感知模块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决策模块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执行模块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及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反馈机制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，形成完整闭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4" name="任意多边形: 形状 1343"/>
          <p:cNvSpPr/>
          <p:nvPr/>
        </p:nvSpPr>
        <p:spPr>
          <a:xfrm>
            <a:off x="495720" y="2914200"/>
            <a:ext cx="4341240" cy="620640"/>
          </a:xfrm>
          <a:custGeom>
            <a:avLst/>
            <a:gdLst/>
            <a:ahLst/>
            <a:cxnLst/>
            <a:rect l="0" t="0" r="r" b="b"/>
            <a:pathLst>
              <a:path w="12059" h="1724">
                <a:moveTo>
                  <a:pt x="0" y="1465"/>
                </a:moveTo>
                <a:lnTo>
                  <a:pt x="0" y="259"/>
                </a:lnTo>
                <a:cubicBezTo>
                  <a:pt x="0" y="242"/>
                  <a:pt x="2" y="225"/>
                  <a:pt x="5" y="208"/>
                </a:cubicBezTo>
                <a:cubicBezTo>
                  <a:pt x="9" y="191"/>
                  <a:pt x="14" y="175"/>
                  <a:pt x="20" y="160"/>
                </a:cubicBezTo>
                <a:cubicBezTo>
                  <a:pt x="27" y="144"/>
                  <a:pt x="35" y="129"/>
                  <a:pt x="44" y="115"/>
                </a:cubicBezTo>
                <a:cubicBezTo>
                  <a:pt x="53" y="101"/>
                  <a:pt x="64" y="88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11800" y="0"/>
                </a:lnTo>
                <a:cubicBezTo>
                  <a:pt x="11817" y="0"/>
                  <a:pt x="11834" y="2"/>
                  <a:pt x="11851" y="5"/>
                </a:cubicBezTo>
                <a:cubicBezTo>
                  <a:pt x="11867" y="8"/>
                  <a:pt x="11884" y="13"/>
                  <a:pt x="11899" y="20"/>
                </a:cubicBezTo>
                <a:cubicBezTo>
                  <a:pt x="11915" y="26"/>
                  <a:pt x="11930" y="34"/>
                  <a:pt x="11944" y="44"/>
                </a:cubicBezTo>
                <a:cubicBezTo>
                  <a:pt x="11958" y="53"/>
                  <a:pt x="11971" y="64"/>
                  <a:pt x="11983" y="76"/>
                </a:cubicBezTo>
                <a:cubicBezTo>
                  <a:pt x="11995" y="88"/>
                  <a:pt x="12006" y="101"/>
                  <a:pt x="12015" y="115"/>
                </a:cubicBezTo>
                <a:cubicBezTo>
                  <a:pt x="12025" y="129"/>
                  <a:pt x="12033" y="144"/>
                  <a:pt x="12039" y="160"/>
                </a:cubicBezTo>
                <a:cubicBezTo>
                  <a:pt x="12046" y="175"/>
                  <a:pt x="12051" y="191"/>
                  <a:pt x="12054" y="208"/>
                </a:cubicBezTo>
                <a:cubicBezTo>
                  <a:pt x="12057" y="225"/>
                  <a:pt x="12059" y="242"/>
                  <a:pt x="12059" y="259"/>
                </a:cubicBezTo>
                <a:lnTo>
                  <a:pt x="12059" y="1465"/>
                </a:lnTo>
                <a:cubicBezTo>
                  <a:pt x="12059" y="1482"/>
                  <a:pt x="12057" y="1499"/>
                  <a:pt x="12054" y="1516"/>
                </a:cubicBezTo>
                <a:cubicBezTo>
                  <a:pt x="12051" y="1532"/>
                  <a:pt x="12046" y="1548"/>
                  <a:pt x="12039" y="1564"/>
                </a:cubicBezTo>
                <a:cubicBezTo>
                  <a:pt x="12033" y="1580"/>
                  <a:pt x="12025" y="1595"/>
                  <a:pt x="12015" y="1609"/>
                </a:cubicBezTo>
                <a:cubicBezTo>
                  <a:pt x="12006" y="1623"/>
                  <a:pt x="11995" y="1636"/>
                  <a:pt x="11983" y="1648"/>
                </a:cubicBezTo>
                <a:cubicBezTo>
                  <a:pt x="11971" y="1660"/>
                  <a:pt x="11958" y="1671"/>
                  <a:pt x="11944" y="1680"/>
                </a:cubicBezTo>
                <a:cubicBezTo>
                  <a:pt x="11930" y="1689"/>
                  <a:pt x="11915" y="1697"/>
                  <a:pt x="11899" y="1704"/>
                </a:cubicBezTo>
                <a:cubicBezTo>
                  <a:pt x="11884" y="1710"/>
                  <a:pt x="11867" y="1715"/>
                  <a:pt x="11851" y="1719"/>
                </a:cubicBezTo>
                <a:cubicBezTo>
                  <a:pt x="11834" y="1722"/>
                  <a:pt x="11817" y="1724"/>
                  <a:pt x="11800" y="1724"/>
                </a:cubicBezTo>
                <a:lnTo>
                  <a:pt x="259" y="1724"/>
                </a:lnTo>
                <a:cubicBezTo>
                  <a:pt x="242" y="1724"/>
                  <a:pt x="225" y="1722"/>
                  <a:pt x="208" y="1719"/>
                </a:cubicBezTo>
                <a:cubicBezTo>
                  <a:pt x="192" y="1715"/>
                  <a:pt x="176" y="1710"/>
                  <a:pt x="160" y="1704"/>
                </a:cubicBezTo>
                <a:cubicBezTo>
                  <a:pt x="144" y="1697"/>
                  <a:pt x="129" y="1689"/>
                  <a:pt x="115" y="1680"/>
                </a:cubicBezTo>
                <a:cubicBezTo>
                  <a:pt x="101" y="1671"/>
                  <a:pt x="88" y="1660"/>
                  <a:pt x="76" y="1648"/>
                </a:cubicBezTo>
                <a:cubicBezTo>
                  <a:pt x="64" y="1636"/>
                  <a:pt x="53" y="1623"/>
                  <a:pt x="44" y="1609"/>
                </a:cubicBezTo>
                <a:cubicBezTo>
                  <a:pt x="35" y="1595"/>
                  <a:pt x="27" y="1580"/>
                  <a:pt x="20" y="1564"/>
                </a:cubicBezTo>
                <a:cubicBezTo>
                  <a:pt x="14" y="1548"/>
                  <a:pt x="9" y="1532"/>
                  <a:pt x="5" y="1516"/>
                </a:cubicBezTo>
                <a:cubicBezTo>
                  <a:pt x="2" y="1499"/>
                  <a:pt x="0" y="1482"/>
                  <a:pt x="0" y="14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5" name="图片 1344"/>
          <p:cNvPicPr/>
          <p:nvPr/>
        </p:nvPicPr>
        <p:blipFill>
          <a:blip r:embed="rId8"/>
          <a:stretch/>
        </p:blipFill>
        <p:spPr>
          <a:xfrm>
            <a:off x="619920" y="306180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6" name="文本框 1345"/>
          <p:cNvSpPr txBox="1"/>
          <p:nvPr/>
        </p:nvSpPr>
        <p:spPr>
          <a:xfrm>
            <a:off x="619920" y="249264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环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7" name="文本框 1346"/>
          <p:cNvSpPr txBox="1"/>
          <p:nvPr/>
        </p:nvSpPr>
        <p:spPr>
          <a:xfrm>
            <a:off x="806040" y="305496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8" name="文本框 1347"/>
          <p:cNvSpPr txBox="1"/>
          <p:nvPr/>
        </p:nvSpPr>
        <p:spPr>
          <a:xfrm>
            <a:off x="845640" y="3050640"/>
            <a:ext cx="3828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大语言模型为智能代理提供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语言理解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推理能力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知识迁移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等核心能力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9" name="任意多边形: 形状 1348"/>
          <p:cNvSpPr/>
          <p:nvPr/>
        </p:nvSpPr>
        <p:spPr>
          <a:xfrm>
            <a:off x="495720" y="3658320"/>
            <a:ext cx="4341240" cy="434520"/>
          </a:xfrm>
          <a:custGeom>
            <a:avLst/>
            <a:gdLst/>
            <a:ahLst/>
            <a:cxnLst/>
            <a:rect l="0" t="0" r="r" b="b"/>
            <a:pathLst>
              <a:path w="12059" h="1207">
                <a:moveTo>
                  <a:pt x="0" y="948"/>
                </a:moveTo>
                <a:lnTo>
                  <a:pt x="0" y="259"/>
                </a:lnTo>
                <a:cubicBezTo>
                  <a:pt x="0" y="243"/>
                  <a:pt x="2" y="226"/>
                  <a:pt x="5" y="209"/>
                </a:cubicBezTo>
                <a:cubicBezTo>
                  <a:pt x="9" y="192"/>
                  <a:pt x="14" y="176"/>
                  <a:pt x="20" y="161"/>
                </a:cubicBezTo>
                <a:cubicBezTo>
                  <a:pt x="27" y="145"/>
                  <a:pt x="35" y="130"/>
                  <a:pt x="44" y="116"/>
                </a:cubicBezTo>
                <a:cubicBezTo>
                  <a:pt x="53" y="102"/>
                  <a:pt x="64" y="89"/>
                  <a:pt x="76" y="76"/>
                </a:cubicBezTo>
                <a:cubicBezTo>
                  <a:pt x="88" y="64"/>
                  <a:pt x="101" y="53"/>
                  <a:pt x="115" y="44"/>
                </a:cubicBezTo>
                <a:cubicBezTo>
                  <a:pt x="129" y="34"/>
                  <a:pt x="144" y="26"/>
                  <a:pt x="160" y="20"/>
                </a:cubicBezTo>
                <a:cubicBezTo>
                  <a:pt x="176" y="13"/>
                  <a:pt x="192" y="8"/>
                  <a:pt x="208" y="5"/>
                </a:cubicBezTo>
                <a:cubicBezTo>
                  <a:pt x="225" y="2"/>
                  <a:pt x="242" y="0"/>
                  <a:pt x="259" y="0"/>
                </a:cubicBezTo>
                <a:lnTo>
                  <a:pt x="11800" y="0"/>
                </a:lnTo>
                <a:cubicBezTo>
                  <a:pt x="11817" y="0"/>
                  <a:pt x="11834" y="2"/>
                  <a:pt x="11851" y="5"/>
                </a:cubicBezTo>
                <a:cubicBezTo>
                  <a:pt x="11867" y="8"/>
                  <a:pt x="11884" y="13"/>
                  <a:pt x="11899" y="20"/>
                </a:cubicBezTo>
                <a:cubicBezTo>
                  <a:pt x="11915" y="26"/>
                  <a:pt x="11930" y="34"/>
                  <a:pt x="11944" y="44"/>
                </a:cubicBezTo>
                <a:cubicBezTo>
                  <a:pt x="11958" y="53"/>
                  <a:pt x="11971" y="64"/>
                  <a:pt x="11983" y="76"/>
                </a:cubicBezTo>
                <a:cubicBezTo>
                  <a:pt x="11995" y="89"/>
                  <a:pt x="12006" y="102"/>
                  <a:pt x="12015" y="116"/>
                </a:cubicBezTo>
                <a:cubicBezTo>
                  <a:pt x="12025" y="130"/>
                  <a:pt x="12033" y="145"/>
                  <a:pt x="12039" y="161"/>
                </a:cubicBezTo>
                <a:cubicBezTo>
                  <a:pt x="12046" y="176"/>
                  <a:pt x="12051" y="192"/>
                  <a:pt x="12054" y="209"/>
                </a:cubicBezTo>
                <a:cubicBezTo>
                  <a:pt x="12057" y="226"/>
                  <a:pt x="12059" y="243"/>
                  <a:pt x="12059" y="259"/>
                </a:cubicBezTo>
                <a:lnTo>
                  <a:pt x="12059" y="948"/>
                </a:lnTo>
                <a:cubicBezTo>
                  <a:pt x="12059" y="965"/>
                  <a:pt x="12057" y="982"/>
                  <a:pt x="12054" y="999"/>
                </a:cubicBezTo>
                <a:cubicBezTo>
                  <a:pt x="12051" y="1016"/>
                  <a:pt x="12046" y="1032"/>
                  <a:pt x="12039" y="1047"/>
                </a:cubicBezTo>
                <a:cubicBezTo>
                  <a:pt x="12033" y="1063"/>
                  <a:pt x="12025" y="1078"/>
                  <a:pt x="12015" y="1092"/>
                </a:cubicBezTo>
                <a:cubicBezTo>
                  <a:pt x="12006" y="1106"/>
                  <a:pt x="11995" y="1119"/>
                  <a:pt x="11983" y="1131"/>
                </a:cubicBezTo>
                <a:cubicBezTo>
                  <a:pt x="11971" y="1143"/>
                  <a:pt x="11958" y="1154"/>
                  <a:pt x="11944" y="1163"/>
                </a:cubicBezTo>
                <a:cubicBezTo>
                  <a:pt x="11930" y="1173"/>
                  <a:pt x="11915" y="1181"/>
                  <a:pt x="11899" y="1187"/>
                </a:cubicBezTo>
                <a:cubicBezTo>
                  <a:pt x="11884" y="1194"/>
                  <a:pt x="11867" y="1199"/>
                  <a:pt x="11851" y="1202"/>
                </a:cubicBezTo>
                <a:cubicBezTo>
                  <a:pt x="11834" y="1205"/>
                  <a:pt x="11817" y="1207"/>
                  <a:pt x="11800" y="1207"/>
                </a:cubicBezTo>
                <a:lnTo>
                  <a:pt x="259" y="1207"/>
                </a:lnTo>
                <a:cubicBezTo>
                  <a:pt x="242" y="1207"/>
                  <a:pt x="225" y="1205"/>
                  <a:pt x="208" y="1202"/>
                </a:cubicBezTo>
                <a:cubicBezTo>
                  <a:pt x="192" y="1199"/>
                  <a:pt x="176" y="1194"/>
                  <a:pt x="160" y="1187"/>
                </a:cubicBezTo>
                <a:cubicBezTo>
                  <a:pt x="144" y="1181"/>
                  <a:pt x="129" y="1173"/>
                  <a:pt x="115" y="1163"/>
                </a:cubicBezTo>
                <a:cubicBezTo>
                  <a:pt x="101" y="1154"/>
                  <a:pt x="88" y="1143"/>
                  <a:pt x="76" y="1131"/>
                </a:cubicBezTo>
                <a:cubicBezTo>
                  <a:pt x="64" y="1119"/>
                  <a:pt x="53" y="1106"/>
                  <a:pt x="44" y="1092"/>
                </a:cubicBezTo>
                <a:cubicBezTo>
                  <a:pt x="35" y="1078"/>
                  <a:pt x="27" y="1063"/>
                  <a:pt x="20" y="1047"/>
                </a:cubicBezTo>
                <a:cubicBezTo>
                  <a:pt x="14" y="1032"/>
                  <a:pt x="9" y="1016"/>
                  <a:pt x="5" y="999"/>
                </a:cubicBezTo>
                <a:cubicBezTo>
                  <a:pt x="2" y="982"/>
                  <a:pt x="0" y="965"/>
                  <a:pt x="0" y="94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50" name="图片 1349"/>
          <p:cNvPicPr/>
          <p:nvPr/>
        </p:nvPicPr>
        <p:blipFill>
          <a:blip r:embed="rId8"/>
          <a:stretch/>
        </p:blipFill>
        <p:spPr>
          <a:xfrm>
            <a:off x="619920" y="380592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51" name="文本框 1350"/>
          <p:cNvSpPr txBox="1"/>
          <p:nvPr/>
        </p:nvSpPr>
        <p:spPr>
          <a:xfrm>
            <a:off x="619920" y="3236760"/>
            <a:ext cx="2476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2" name="文本框 1351"/>
          <p:cNvSpPr txBox="1"/>
          <p:nvPr/>
        </p:nvSpPr>
        <p:spPr>
          <a:xfrm>
            <a:off x="806040" y="379908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3" name="任意多边形: 形状 1352"/>
          <p:cNvSpPr/>
          <p:nvPr/>
        </p:nvSpPr>
        <p:spPr>
          <a:xfrm>
            <a:off x="5084640" y="1425960"/>
            <a:ext cx="4340880" cy="620640"/>
          </a:xfrm>
          <a:custGeom>
            <a:avLst/>
            <a:gdLst/>
            <a:ahLst/>
            <a:cxnLst/>
            <a:rect l="0" t="0" r="r" b="b"/>
            <a:pathLst>
              <a:path w="12058" h="1724">
                <a:moveTo>
                  <a:pt x="0" y="1465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5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1" y="53"/>
                  <a:pt x="115" y="44"/>
                </a:cubicBezTo>
                <a:cubicBezTo>
                  <a:pt x="129" y="34"/>
                  <a:pt x="144" y="26"/>
                  <a:pt x="159" y="20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11800" y="0"/>
                </a:lnTo>
                <a:cubicBezTo>
                  <a:pt x="11817" y="0"/>
                  <a:pt x="11834" y="2"/>
                  <a:pt x="11850" y="5"/>
                </a:cubicBezTo>
                <a:cubicBezTo>
                  <a:pt x="11867" y="8"/>
                  <a:pt x="11883" y="13"/>
                  <a:pt x="11899" y="20"/>
                </a:cubicBezTo>
                <a:cubicBezTo>
                  <a:pt x="11914" y="26"/>
                  <a:pt x="11929" y="34"/>
                  <a:pt x="11943" y="44"/>
                </a:cubicBezTo>
                <a:cubicBezTo>
                  <a:pt x="11957" y="53"/>
                  <a:pt x="11970" y="64"/>
                  <a:pt x="11982" y="76"/>
                </a:cubicBezTo>
                <a:cubicBezTo>
                  <a:pt x="11994" y="88"/>
                  <a:pt x="12005" y="101"/>
                  <a:pt x="12015" y="115"/>
                </a:cubicBezTo>
                <a:cubicBezTo>
                  <a:pt x="12024" y="129"/>
                  <a:pt x="12032" y="144"/>
                  <a:pt x="12038" y="160"/>
                </a:cubicBezTo>
                <a:cubicBezTo>
                  <a:pt x="12045" y="175"/>
                  <a:pt x="12050" y="192"/>
                  <a:pt x="12053" y="208"/>
                </a:cubicBezTo>
                <a:cubicBezTo>
                  <a:pt x="12056" y="225"/>
                  <a:pt x="12058" y="242"/>
                  <a:pt x="12058" y="259"/>
                </a:cubicBezTo>
                <a:lnTo>
                  <a:pt x="12058" y="1465"/>
                </a:lnTo>
                <a:cubicBezTo>
                  <a:pt x="12058" y="1482"/>
                  <a:pt x="12056" y="1499"/>
                  <a:pt x="12053" y="1516"/>
                </a:cubicBezTo>
                <a:cubicBezTo>
                  <a:pt x="12050" y="1532"/>
                  <a:pt x="12045" y="1548"/>
                  <a:pt x="12038" y="1564"/>
                </a:cubicBezTo>
                <a:cubicBezTo>
                  <a:pt x="12032" y="1580"/>
                  <a:pt x="12024" y="1595"/>
                  <a:pt x="12015" y="1609"/>
                </a:cubicBezTo>
                <a:cubicBezTo>
                  <a:pt x="12005" y="1623"/>
                  <a:pt x="11994" y="1636"/>
                  <a:pt x="11982" y="1648"/>
                </a:cubicBezTo>
                <a:cubicBezTo>
                  <a:pt x="11970" y="1660"/>
                  <a:pt x="11957" y="1671"/>
                  <a:pt x="11943" y="1680"/>
                </a:cubicBezTo>
                <a:cubicBezTo>
                  <a:pt x="11929" y="1690"/>
                  <a:pt x="11914" y="1698"/>
                  <a:pt x="11899" y="1704"/>
                </a:cubicBezTo>
                <a:cubicBezTo>
                  <a:pt x="11883" y="1710"/>
                  <a:pt x="11867" y="1715"/>
                  <a:pt x="11850" y="1719"/>
                </a:cubicBezTo>
                <a:cubicBezTo>
                  <a:pt x="11834" y="1722"/>
                  <a:pt x="11817" y="1724"/>
                  <a:pt x="11800" y="1724"/>
                </a:cubicBezTo>
                <a:lnTo>
                  <a:pt x="258" y="1724"/>
                </a:lnTo>
                <a:cubicBezTo>
                  <a:pt x="241" y="1724"/>
                  <a:pt x="224" y="1722"/>
                  <a:pt x="208" y="1719"/>
                </a:cubicBezTo>
                <a:cubicBezTo>
                  <a:pt x="191" y="1715"/>
                  <a:pt x="175" y="1710"/>
                  <a:pt x="159" y="1704"/>
                </a:cubicBezTo>
                <a:cubicBezTo>
                  <a:pt x="144" y="1698"/>
                  <a:pt x="129" y="1690"/>
                  <a:pt x="115" y="1680"/>
                </a:cubicBezTo>
                <a:cubicBezTo>
                  <a:pt x="101" y="1671"/>
                  <a:pt x="87" y="1660"/>
                  <a:pt x="75" y="1648"/>
                </a:cubicBezTo>
                <a:cubicBezTo>
                  <a:pt x="63" y="1636"/>
                  <a:pt x="53" y="1623"/>
                  <a:pt x="43" y="1609"/>
                </a:cubicBezTo>
                <a:cubicBezTo>
                  <a:pt x="34" y="1595"/>
                  <a:pt x="26" y="1580"/>
                  <a:pt x="19" y="1564"/>
                </a:cubicBezTo>
                <a:cubicBezTo>
                  <a:pt x="13" y="1548"/>
                  <a:pt x="8" y="1532"/>
                  <a:pt x="5" y="1516"/>
                </a:cubicBezTo>
                <a:cubicBezTo>
                  <a:pt x="1" y="1499"/>
                  <a:pt x="0" y="1482"/>
                  <a:pt x="0" y="14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54" name="图片 1353"/>
          <p:cNvPicPr/>
          <p:nvPr/>
        </p:nvPicPr>
        <p:blipFill>
          <a:blip r:embed="rId9"/>
          <a:stretch/>
        </p:blipFill>
        <p:spPr>
          <a:xfrm>
            <a:off x="5208840" y="1573560"/>
            <a:ext cx="13932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55" name="文本框 1354"/>
          <p:cNvSpPr txBox="1"/>
          <p:nvPr/>
        </p:nvSpPr>
        <p:spPr>
          <a:xfrm>
            <a:off x="845640" y="3794760"/>
            <a:ext cx="3457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智能代理已在金融、医疗、教育等多个领域展现出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显著应用价值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6" name="文本框 1355"/>
          <p:cNvSpPr txBox="1"/>
          <p:nvPr/>
        </p:nvSpPr>
        <p:spPr>
          <a:xfrm>
            <a:off x="5410440" y="156708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7" name="文本框 1356"/>
          <p:cNvSpPr txBox="1"/>
          <p:nvPr/>
        </p:nvSpPr>
        <p:spPr>
          <a:xfrm>
            <a:off x="5449680" y="1562400"/>
            <a:ext cx="38275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多智能代理协作系统将更加成熟，实现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复杂任务的分布式处理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高效协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8" name="任意多边形: 形状 1357"/>
          <p:cNvSpPr/>
          <p:nvPr/>
        </p:nvSpPr>
        <p:spPr>
          <a:xfrm>
            <a:off x="5084640" y="2170080"/>
            <a:ext cx="4340880" cy="620640"/>
          </a:xfrm>
          <a:custGeom>
            <a:avLst/>
            <a:gdLst/>
            <a:ahLst/>
            <a:cxnLst/>
            <a:rect l="0" t="0" r="r" b="b"/>
            <a:pathLst>
              <a:path w="12058" h="1724">
                <a:moveTo>
                  <a:pt x="0" y="1464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1"/>
                  <a:pt x="13" y="175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1" y="53"/>
                  <a:pt x="115" y="44"/>
                </a:cubicBezTo>
                <a:cubicBezTo>
                  <a:pt x="129" y="34"/>
                  <a:pt x="144" y="26"/>
                  <a:pt x="159" y="20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11800" y="0"/>
                </a:lnTo>
                <a:cubicBezTo>
                  <a:pt x="11817" y="0"/>
                  <a:pt x="11834" y="2"/>
                  <a:pt x="11850" y="5"/>
                </a:cubicBezTo>
                <a:cubicBezTo>
                  <a:pt x="11867" y="8"/>
                  <a:pt x="11883" y="13"/>
                  <a:pt x="11899" y="20"/>
                </a:cubicBezTo>
                <a:cubicBezTo>
                  <a:pt x="11914" y="26"/>
                  <a:pt x="11929" y="34"/>
                  <a:pt x="11943" y="44"/>
                </a:cubicBezTo>
                <a:cubicBezTo>
                  <a:pt x="11957" y="53"/>
                  <a:pt x="11970" y="64"/>
                  <a:pt x="11982" y="76"/>
                </a:cubicBezTo>
                <a:cubicBezTo>
                  <a:pt x="11994" y="88"/>
                  <a:pt x="12005" y="101"/>
                  <a:pt x="12015" y="115"/>
                </a:cubicBezTo>
                <a:cubicBezTo>
                  <a:pt x="12024" y="129"/>
                  <a:pt x="12032" y="144"/>
                  <a:pt x="12038" y="160"/>
                </a:cubicBezTo>
                <a:cubicBezTo>
                  <a:pt x="12045" y="175"/>
                  <a:pt x="12050" y="191"/>
                  <a:pt x="12053" y="208"/>
                </a:cubicBezTo>
                <a:cubicBezTo>
                  <a:pt x="12056" y="225"/>
                  <a:pt x="12058" y="242"/>
                  <a:pt x="12058" y="259"/>
                </a:cubicBezTo>
                <a:lnTo>
                  <a:pt x="12058" y="1464"/>
                </a:lnTo>
                <a:cubicBezTo>
                  <a:pt x="12058" y="1481"/>
                  <a:pt x="12056" y="1498"/>
                  <a:pt x="12053" y="1515"/>
                </a:cubicBezTo>
                <a:cubicBezTo>
                  <a:pt x="12050" y="1531"/>
                  <a:pt x="12045" y="1547"/>
                  <a:pt x="12038" y="1563"/>
                </a:cubicBezTo>
                <a:cubicBezTo>
                  <a:pt x="12032" y="1579"/>
                  <a:pt x="12024" y="1594"/>
                  <a:pt x="12015" y="1608"/>
                </a:cubicBezTo>
                <a:cubicBezTo>
                  <a:pt x="12005" y="1622"/>
                  <a:pt x="11994" y="1635"/>
                  <a:pt x="11982" y="1647"/>
                </a:cubicBezTo>
                <a:cubicBezTo>
                  <a:pt x="11970" y="1659"/>
                  <a:pt x="11957" y="1670"/>
                  <a:pt x="11943" y="1679"/>
                </a:cubicBezTo>
                <a:cubicBezTo>
                  <a:pt x="11929" y="1689"/>
                  <a:pt x="11914" y="1696"/>
                  <a:pt x="11899" y="1703"/>
                </a:cubicBezTo>
                <a:cubicBezTo>
                  <a:pt x="11883" y="1709"/>
                  <a:pt x="11867" y="1714"/>
                  <a:pt x="11850" y="1718"/>
                </a:cubicBezTo>
                <a:cubicBezTo>
                  <a:pt x="11834" y="1722"/>
                  <a:pt x="11817" y="1724"/>
                  <a:pt x="11800" y="1724"/>
                </a:cubicBezTo>
                <a:lnTo>
                  <a:pt x="258" y="1724"/>
                </a:lnTo>
                <a:cubicBezTo>
                  <a:pt x="241" y="1724"/>
                  <a:pt x="224" y="1722"/>
                  <a:pt x="208" y="1718"/>
                </a:cubicBezTo>
                <a:cubicBezTo>
                  <a:pt x="191" y="1714"/>
                  <a:pt x="175" y="1709"/>
                  <a:pt x="159" y="1703"/>
                </a:cubicBezTo>
                <a:cubicBezTo>
                  <a:pt x="144" y="1696"/>
                  <a:pt x="129" y="1689"/>
                  <a:pt x="115" y="1679"/>
                </a:cubicBezTo>
                <a:cubicBezTo>
                  <a:pt x="101" y="1670"/>
                  <a:pt x="87" y="1659"/>
                  <a:pt x="75" y="1647"/>
                </a:cubicBezTo>
                <a:cubicBezTo>
                  <a:pt x="63" y="1635"/>
                  <a:pt x="53" y="1622"/>
                  <a:pt x="43" y="1608"/>
                </a:cubicBezTo>
                <a:cubicBezTo>
                  <a:pt x="34" y="1594"/>
                  <a:pt x="26" y="1579"/>
                  <a:pt x="19" y="1563"/>
                </a:cubicBezTo>
                <a:cubicBezTo>
                  <a:pt x="13" y="1547"/>
                  <a:pt x="8" y="1531"/>
                  <a:pt x="5" y="1515"/>
                </a:cubicBezTo>
                <a:cubicBezTo>
                  <a:pt x="1" y="1498"/>
                  <a:pt x="0" y="1481"/>
                  <a:pt x="0" y="146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59" name="图片 1358"/>
          <p:cNvPicPr/>
          <p:nvPr/>
        </p:nvPicPr>
        <p:blipFill>
          <a:blip r:embed="rId9"/>
          <a:stretch/>
        </p:blipFill>
        <p:spPr>
          <a:xfrm>
            <a:off x="5208840" y="2317680"/>
            <a:ext cx="13932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0" name="文本框 1359"/>
          <p:cNvSpPr txBox="1"/>
          <p:nvPr/>
        </p:nvSpPr>
        <p:spPr>
          <a:xfrm>
            <a:off x="5208840" y="174852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1" name="文本框 1360"/>
          <p:cNvSpPr txBox="1"/>
          <p:nvPr/>
        </p:nvSpPr>
        <p:spPr>
          <a:xfrm>
            <a:off x="5410440" y="231084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2" name="文本框 1361"/>
          <p:cNvSpPr txBox="1"/>
          <p:nvPr/>
        </p:nvSpPr>
        <p:spPr>
          <a:xfrm>
            <a:off x="5449680" y="2306520"/>
            <a:ext cx="38278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大语言模型与智能代理的融合将更加深入，解决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偏见问题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隐私安全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挑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3" name="任意多边形: 形状 1362"/>
          <p:cNvSpPr/>
          <p:nvPr/>
        </p:nvSpPr>
        <p:spPr>
          <a:xfrm>
            <a:off x="5084640" y="2914200"/>
            <a:ext cx="4340880" cy="434520"/>
          </a:xfrm>
          <a:custGeom>
            <a:avLst/>
            <a:gdLst/>
            <a:ahLst/>
            <a:cxnLst/>
            <a:rect l="0" t="0" r="r" b="b"/>
            <a:pathLst>
              <a:path w="12058" h="1207">
                <a:moveTo>
                  <a:pt x="0" y="948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1"/>
                  <a:pt x="13" y="175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1" y="53"/>
                  <a:pt x="115" y="44"/>
                </a:cubicBezTo>
                <a:cubicBezTo>
                  <a:pt x="129" y="34"/>
                  <a:pt x="144" y="26"/>
                  <a:pt x="159" y="20"/>
                </a:cubicBezTo>
                <a:cubicBezTo>
                  <a:pt x="175" y="13"/>
                  <a:pt x="191" y="8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11800" y="0"/>
                </a:lnTo>
                <a:cubicBezTo>
                  <a:pt x="11817" y="0"/>
                  <a:pt x="11834" y="2"/>
                  <a:pt x="11850" y="5"/>
                </a:cubicBezTo>
                <a:cubicBezTo>
                  <a:pt x="11867" y="8"/>
                  <a:pt x="11883" y="13"/>
                  <a:pt x="11899" y="20"/>
                </a:cubicBezTo>
                <a:cubicBezTo>
                  <a:pt x="11914" y="26"/>
                  <a:pt x="11929" y="34"/>
                  <a:pt x="11943" y="44"/>
                </a:cubicBezTo>
                <a:cubicBezTo>
                  <a:pt x="11957" y="53"/>
                  <a:pt x="11970" y="64"/>
                  <a:pt x="11982" y="76"/>
                </a:cubicBezTo>
                <a:cubicBezTo>
                  <a:pt x="11994" y="88"/>
                  <a:pt x="12005" y="101"/>
                  <a:pt x="12015" y="115"/>
                </a:cubicBezTo>
                <a:cubicBezTo>
                  <a:pt x="12024" y="129"/>
                  <a:pt x="12032" y="144"/>
                  <a:pt x="12038" y="160"/>
                </a:cubicBezTo>
                <a:cubicBezTo>
                  <a:pt x="12045" y="175"/>
                  <a:pt x="12050" y="191"/>
                  <a:pt x="12053" y="208"/>
                </a:cubicBezTo>
                <a:cubicBezTo>
                  <a:pt x="12056" y="225"/>
                  <a:pt x="12058" y="242"/>
                  <a:pt x="12058" y="259"/>
                </a:cubicBezTo>
                <a:lnTo>
                  <a:pt x="12058" y="948"/>
                </a:lnTo>
                <a:cubicBezTo>
                  <a:pt x="12058" y="965"/>
                  <a:pt x="12056" y="982"/>
                  <a:pt x="12053" y="999"/>
                </a:cubicBezTo>
                <a:cubicBezTo>
                  <a:pt x="12050" y="1016"/>
                  <a:pt x="12045" y="1032"/>
                  <a:pt x="12038" y="1047"/>
                </a:cubicBezTo>
                <a:cubicBezTo>
                  <a:pt x="12032" y="1063"/>
                  <a:pt x="12024" y="1078"/>
                  <a:pt x="12015" y="1092"/>
                </a:cubicBezTo>
                <a:cubicBezTo>
                  <a:pt x="12005" y="1106"/>
                  <a:pt x="11994" y="1119"/>
                  <a:pt x="11982" y="1131"/>
                </a:cubicBezTo>
                <a:cubicBezTo>
                  <a:pt x="11970" y="1143"/>
                  <a:pt x="11957" y="1154"/>
                  <a:pt x="11943" y="1163"/>
                </a:cubicBezTo>
                <a:cubicBezTo>
                  <a:pt x="11929" y="1173"/>
                  <a:pt x="11914" y="1181"/>
                  <a:pt x="11899" y="1187"/>
                </a:cubicBezTo>
                <a:cubicBezTo>
                  <a:pt x="11883" y="1194"/>
                  <a:pt x="11867" y="1199"/>
                  <a:pt x="11850" y="1202"/>
                </a:cubicBezTo>
                <a:cubicBezTo>
                  <a:pt x="11834" y="1205"/>
                  <a:pt x="11817" y="1207"/>
                  <a:pt x="11800" y="1207"/>
                </a:cubicBezTo>
                <a:lnTo>
                  <a:pt x="258" y="1207"/>
                </a:lnTo>
                <a:cubicBezTo>
                  <a:pt x="241" y="1207"/>
                  <a:pt x="224" y="1205"/>
                  <a:pt x="208" y="1202"/>
                </a:cubicBezTo>
                <a:cubicBezTo>
                  <a:pt x="191" y="1199"/>
                  <a:pt x="175" y="1194"/>
                  <a:pt x="159" y="1187"/>
                </a:cubicBezTo>
                <a:cubicBezTo>
                  <a:pt x="144" y="1181"/>
                  <a:pt x="129" y="1173"/>
                  <a:pt x="115" y="1163"/>
                </a:cubicBezTo>
                <a:cubicBezTo>
                  <a:pt x="101" y="1154"/>
                  <a:pt x="87" y="1143"/>
                  <a:pt x="75" y="1131"/>
                </a:cubicBezTo>
                <a:cubicBezTo>
                  <a:pt x="63" y="1119"/>
                  <a:pt x="53" y="1106"/>
                  <a:pt x="43" y="1092"/>
                </a:cubicBezTo>
                <a:cubicBezTo>
                  <a:pt x="34" y="1078"/>
                  <a:pt x="26" y="1063"/>
                  <a:pt x="19" y="1047"/>
                </a:cubicBezTo>
                <a:cubicBezTo>
                  <a:pt x="13" y="1032"/>
                  <a:pt x="8" y="1016"/>
                  <a:pt x="5" y="999"/>
                </a:cubicBezTo>
                <a:cubicBezTo>
                  <a:pt x="1" y="982"/>
                  <a:pt x="0" y="965"/>
                  <a:pt x="0" y="94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64" name="图片 1363"/>
          <p:cNvPicPr/>
          <p:nvPr/>
        </p:nvPicPr>
        <p:blipFill>
          <a:blip r:embed="rId9"/>
          <a:stretch/>
        </p:blipFill>
        <p:spPr>
          <a:xfrm>
            <a:off x="5208840" y="3061800"/>
            <a:ext cx="13932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5" name="文本框 1364"/>
          <p:cNvSpPr txBox="1"/>
          <p:nvPr/>
        </p:nvSpPr>
        <p:spPr>
          <a:xfrm>
            <a:off x="5208840" y="2492640"/>
            <a:ext cx="1242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战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6" name="文本框 1365"/>
          <p:cNvSpPr txBox="1"/>
          <p:nvPr/>
        </p:nvSpPr>
        <p:spPr>
          <a:xfrm>
            <a:off x="5410440" y="305496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7" name="任意多边形: 形状 1366"/>
          <p:cNvSpPr/>
          <p:nvPr/>
        </p:nvSpPr>
        <p:spPr>
          <a:xfrm>
            <a:off x="5084640" y="3472200"/>
            <a:ext cx="4340880" cy="434520"/>
          </a:xfrm>
          <a:custGeom>
            <a:avLst/>
            <a:gdLst/>
            <a:ahLst/>
            <a:cxnLst/>
            <a:rect l="0" t="0" r="r" b="b"/>
            <a:pathLst>
              <a:path w="12058" h="1207">
                <a:moveTo>
                  <a:pt x="0" y="949"/>
                </a:moveTo>
                <a:lnTo>
                  <a:pt x="0" y="259"/>
                </a:lnTo>
                <a:cubicBezTo>
                  <a:pt x="0" y="242"/>
                  <a:pt x="1" y="225"/>
                  <a:pt x="5" y="208"/>
                </a:cubicBezTo>
                <a:cubicBezTo>
                  <a:pt x="8" y="192"/>
                  <a:pt x="13" y="176"/>
                  <a:pt x="19" y="160"/>
                </a:cubicBezTo>
                <a:cubicBezTo>
                  <a:pt x="26" y="144"/>
                  <a:pt x="34" y="129"/>
                  <a:pt x="43" y="115"/>
                </a:cubicBezTo>
                <a:cubicBezTo>
                  <a:pt x="53" y="101"/>
                  <a:pt x="63" y="88"/>
                  <a:pt x="75" y="76"/>
                </a:cubicBezTo>
                <a:cubicBezTo>
                  <a:pt x="87" y="64"/>
                  <a:pt x="101" y="53"/>
                  <a:pt x="115" y="44"/>
                </a:cubicBezTo>
                <a:cubicBezTo>
                  <a:pt x="129" y="34"/>
                  <a:pt x="144" y="27"/>
                  <a:pt x="159" y="20"/>
                </a:cubicBezTo>
                <a:cubicBezTo>
                  <a:pt x="175" y="14"/>
                  <a:pt x="191" y="9"/>
                  <a:pt x="208" y="5"/>
                </a:cubicBezTo>
                <a:cubicBezTo>
                  <a:pt x="224" y="2"/>
                  <a:pt x="241" y="0"/>
                  <a:pt x="258" y="0"/>
                </a:cubicBezTo>
                <a:lnTo>
                  <a:pt x="11800" y="0"/>
                </a:lnTo>
                <a:cubicBezTo>
                  <a:pt x="11817" y="0"/>
                  <a:pt x="11834" y="2"/>
                  <a:pt x="11850" y="5"/>
                </a:cubicBezTo>
                <a:cubicBezTo>
                  <a:pt x="11867" y="9"/>
                  <a:pt x="11883" y="14"/>
                  <a:pt x="11899" y="20"/>
                </a:cubicBezTo>
                <a:cubicBezTo>
                  <a:pt x="11914" y="27"/>
                  <a:pt x="11929" y="34"/>
                  <a:pt x="11943" y="44"/>
                </a:cubicBezTo>
                <a:cubicBezTo>
                  <a:pt x="11957" y="53"/>
                  <a:pt x="11970" y="64"/>
                  <a:pt x="11982" y="76"/>
                </a:cubicBezTo>
                <a:cubicBezTo>
                  <a:pt x="11994" y="88"/>
                  <a:pt x="12005" y="101"/>
                  <a:pt x="12015" y="115"/>
                </a:cubicBezTo>
                <a:cubicBezTo>
                  <a:pt x="12024" y="129"/>
                  <a:pt x="12032" y="144"/>
                  <a:pt x="12038" y="160"/>
                </a:cubicBezTo>
                <a:cubicBezTo>
                  <a:pt x="12045" y="176"/>
                  <a:pt x="12050" y="192"/>
                  <a:pt x="12053" y="208"/>
                </a:cubicBezTo>
                <a:cubicBezTo>
                  <a:pt x="12056" y="225"/>
                  <a:pt x="12058" y="242"/>
                  <a:pt x="12058" y="259"/>
                </a:cubicBezTo>
                <a:lnTo>
                  <a:pt x="12058" y="949"/>
                </a:lnTo>
                <a:cubicBezTo>
                  <a:pt x="12058" y="966"/>
                  <a:pt x="12056" y="982"/>
                  <a:pt x="12053" y="999"/>
                </a:cubicBezTo>
                <a:cubicBezTo>
                  <a:pt x="12050" y="1016"/>
                  <a:pt x="12045" y="1032"/>
                  <a:pt x="12038" y="1048"/>
                </a:cubicBezTo>
                <a:cubicBezTo>
                  <a:pt x="12032" y="1063"/>
                  <a:pt x="12024" y="1078"/>
                  <a:pt x="12015" y="1092"/>
                </a:cubicBezTo>
                <a:cubicBezTo>
                  <a:pt x="12005" y="1106"/>
                  <a:pt x="11994" y="1119"/>
                  <a:pt x="11982" y="1131"/>
                </a:cubicBezTo>
                <a:cubicBezTo>
                  <a:pt x="11970" y="1143"/>
                  <a:pt x="11957" y="1154"/>
                  <a:pt x="11943" y="1164"/>
                </a:cubicBezTo>
                <a:cubicBezTo>
                  <a:pt x="11929" y="1173"/>
                  <a:pt x="11914" y="1181"/>
                  <a:pt x="11899" y="1187"/>
                </a:cubicBezTo>
                <a:cubicBezTo>
                  <a:pt x="11883" y="1194"/>
                  <a:pt x="11867" y="1199"/>
                  <a:pt x="11850" y="1202"/>
                </a:cubicBezTo>
                <a:cubicBezTo>
                  <a:pt x="11834" y="1205"/>
                  <a:pt x="11817" y="1207"/>
                  <a:pt x="11800" y="1207"/>
                </a:cubicBezTo>
                <a:lnTo>
                  <a:pt x="258" y="1207"/>
                </a:lnTo>
                <a:cubicBezTo>
                  <a:pt x="241" y="1207"/>
                  <a:pt x="224" y="1205"/>
                  <a:pt x="208" y="1202"/>
                </a:cubicBezTo>
                <a:cubicBezTo>
                  <a:pt x="191" y="1199"/>
                  <a:pt x="175" y="1194"/>
                  <a:pt x="159" y="1187"/>
                </a:cubicBezTo>
                <a:cubicBezTo>
                  <a:pt x="144" y="1181"/>
                  <a:pt x="129" y="1173"/>
                  <a:pt x="115" y="1164"/>
                </a:cubicBezTo>
                <a:cubicBezTo>
                  <a:pt x="101" y="1154"/>
                  <a:pt x="87" y="1143"/>
                  <a:pt x="75" y="1131"/>
                </a:cubicBezTo>
                <a:cubicBezTo>
                  <a:pt x="63" y="1119"/>
                  <a:pt x="53" y="1106"/>
                  <a:pt x="43" y="1092"/>
                </a:cubicBezTo>
                <a:cubicBezTo>
                  <a:pt x="34" y="1078"/>
                  <a:pt x="26" y="1063"/>
                  <a:pt x="19" y="1048"/>
                </a:cubicBezTo>
                <a:cubicBezTo>
                  <a:pt x="13" y="1032"/>
                  <a:pt x="8" y="1016"/>
                  <a:pt x="5" y="999"/>
                </a:cubicBezTo>
                <a:cubicBezTo>
                  <a:pt x="1" y="982"/>
                  <a:pt x="0" y="966"/>
                  <a:pt x="0" y="94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68" name="图片 1367"/>
          <p:cNvPicPr/>
          <p:nvPr/>
        </p:nvPicPr>
        <p:blipFill>
          <a:blip r:embed="rId9"/>
          <a:stretch/>
        </p:blipFill>
        <p:spPr>
          <a:xfrm>
            <a:off x="5208840" y="3619800"/>
            <a:ext cx="13932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9" name="文本框 1368"/>
          <p:cNvSpPr txBox="1"/>
          <p:nvPr/>
        </p:nvSpPr>
        <p:spPr>
          <a:xfrm>
            <a:off x="5449680" y="3050640"/>
            <a:ext cx="35809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行业特化智能代理将通过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微调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领域适配</a:t>
            </a:r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，提供更精准的专业服务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0" name="文本框 1369"/>
          <p:cNvSpPr txBox="1"/>
          <p:nvPr/>
        </p:nvSpPr>
        <p:spPr>
          <a:xfrm>
            <a:off x="5410440" y="3613320"/>
            <a:ext cx="123480" cy="143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1" name="文本框 1370"/>
          <p:cNvSpPr txBox="1"/>
          <p:nvPr/>
        </p:nvSpPr>
        <p:spPr>
          <a:xfrm>
            <a:off x="5449680" y="3609000"/>
            <a:ext cx="3457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智能代理将在更多新兴领域展现应用价值，推动</a:t>
            </a:r>
            <a:r>
              <a:rPr lang="zh-CN" sz="980" b="0" u="none" strike="noStrike">
                <a:solidFill>
                  <a:srgbClr val="F6AD55"/>
                </a:solidFill>
                <a:effectLst/>
                <a:uFillTx/>
                <a:latin typeface="WenQuanYiZenHei"/>
                <a:ea typeface="WenQuanYiZenHei"/>
              </a:rPr>
              <a:t>产业智能化升级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2" name="文本框 1371"/>
          <p:cNvSpPr txBox="1"/>
          <p:nvPr/>
        </p:nvSpPr>
        <p:spPr>
          <a:xfrm>
            <a:off x="9384840" y="472068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24 / 24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图片 95"/>
          <p:cNvPicPr/>
          <p:nvPr/>
        </p:nvPicPr>
        <p:blipFill>
          <a:blip r:embed="rId2"/>
          <a:stretch/>
        </p:blipFill>
        <p:spPr>
          <a:xfrm>
            <a:off x="0" y="0"/>
            <a:ext cx="10294200" cy="619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7" name="图片 96"/>
          <p:cNvPicPr/>
          <p:nvPr/>
        </p:nvPicPr>
        <p:blipFill>
          <a:blip r:embed="rId3"/>
          <a:stretch/>
        </p:blipFill>
        <p:spPr>
          <a:xfrm>
            <a:off x="-1608480" y="-120636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8" name="图片 97"/>
          <p:cNvPicPr/>
          <p:nvPr/>
        </p:nvPicPr>
        <p:blipFill>
          <a:blip r:embed="rId4"/>
          <a:stretch/>
        </p:blipFill>
        <p:spPr>
          <a:xfrm>
            <a:off x="8283960" y="418212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9" name="图片 98"/>
          <p:cNvPicPr/>
          <p:nvPr/>
        </p:nvPicPr>
        <p:blipFill>
          <a:blip r:embed="rId5"/>
          <a:stretch/>
        </p:blipFill>
        <p:spPr>
          <a:xfrm>
            <a:off x="0" y="0"/>
            <a:ext cx="10294200" cy="6192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" name="任意多边形: 形状 99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" name="任意多边形: 形状 100"/>
          <p:cNvSpPr/>
          <p:nvPr/>
        </p:nvSpPr>
        <p:spPr>
          <a:xfrm>
            <a:off x="514440" y="1029240"/>
            <a:ext cx="3925080" cy="1094040"/>
          </a:xfrm>
          <a:custGeom>
            <a:avLst/>
            <a:gdLst/>
            <a:ahLst/>
            <a:cxnLst/>
            <a:rect l="0" t="0" r="r" b="b"/>
            <a:pathLst>
              <a:path w="10903" h="3039">
                <a:moveTo>
                  <a:pt x="21" y="166"/>
                </a:moveTo>
                <a:cubicBezTo>
                  <a:pt x="34" y="133"/>
                  <a:pt x="54" y="104"/>
                  <a:pt x="79" y="79"/>
                </a:cubicBezTo>
                <a:cubicBezTo>
                  <a:pt x="104" y="53"/>
                  <a:pt x="133" y="34"/>
                  <a:pt x="166" y="20"/>
                </a:cubicBezTo>
                <a:cubicBezTo>
                  <a:pt x="199" y="7"/>
                  <a:pt x="233" y="0"/>
                  <a:pt x="268" y="0"/>
                </a:cubicBezTo>
                <a:lnTo>
                  <a:pt x="10635" y="0"/>
                </a:lnTo>
                <a:cubicBezTo>
                  <a:pt x="10671" y="0"/>
                  <a:pt x="10705" y="7"/>
                  <a:pt x="10738" y="20"/>
                </a:cubicBezTo>
                <a:cubicBezTo>
                  <a:pt x="10771" y="34"/>
                  <a:pt x="10800" y="53"/>
                  <a:pt x="10825" y="79"/>
                </a:cubicBezTo>
                <a:cubicBezTo>
                  <a:pt x="10850" y="104"/>
                  <a:pt x="10869" y="133"/>
                  <a:pt x="10883" y="166"/>
                </a:cubicBezTo>
                <a:cubicBezTo>
                  <a:pt x="10897" y="198"/>
                  <a:pt x="10903" y="233"/>
                  <a:pt x="10903" y="268"/>
                </a:cubicBezTo>
                <a:lnTo>
                  <a:pt x="10903" y="2771"/>
                </a:lnTo>
                <a:cubicBezTo>
                  <a:pt x="10903" y="2807"/>
                  <a:pt x="10897" y="2841"/>
                  <a:pt x="10883" y="2874"/>
                </a:cubicBezTo>
                <a:cubicBezTo>
                  <a:pt x="10869" y="2907"/>
                  <a:pt x="10850" y="2936"/>
                  <a:pt x="10825" y="2961"/>
                </a:cubicBezTo>
                <a:cubicBezTo>
                  <a:pt x="10800" y="2986"/>
                  <a:pt x="10771" y="3005"/>
                  <a:pt x="10738" y="3019"/>
                </a:cubicBezTo>
                <a:cubicBezTo>
                  <a:pt x="10705" y="3033"/>
                  <a:pt x="10671" y="3039"/>
                  <a:pt x="10635" y="3039"/>
                </a:cubicBezTo>
                <a:lnTo>
                  <a:pt x="268" y="3039"/>
                </a:lnTo>
                <a:cubicBezTo>
                  <a:pt x="233" y="3039"/>
                  <a:pt x="199" y="3033"/>
                  <a:pt x="166" y="3019"/>
                </a:cubicBezTo>
                <a:cubicBezTo>
                  <a:pt x="133" y="3005"/>
                  <a:pt x="104" y="2986"/>
                  <a:pt x="79" y="2961"/>
                </a:cubicBezTo>
                <a:cubicBezTo>
                  <a:pt x="54" y="2936"/>
                  <a:pt x="34" y="2907"/>
                  <a:pt x="21" y="2874"/>
                </a:cubicBezTo>
                <a:cubicBezTo>
                  <a:pt x="7" y="2841"/>
                  <a:pt x="0" y="2807"/>
                  <a:pt x="0" y="2771"/>
                </a:cubicBezTo>
                <a:lnTo>
                  <a:pt x="0" y="268"/>
                </a:lnTo>
                <a:cubicBezTo>
                  <a:pt x="0" y="233"/>
                  <a:pt x="7" y="198"/>
                  <a:pt x="21" y="16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任意多边形: 形状 101"/>
          <p:cNvSpPr/>
          <p:nvPr/>
        </p:nvSpPr>
        <p:spPr>
          <a:xfrm>
            <a:off x="707400" y="1190160"/>
            <a:ext cx="354240" cy="386280"/>
          </a:xfrm>
          <a:custGeom>
            <a:avLst/>
            <a:gdLst/>
            <a:ahLst/>
            <a:cxnLst/>
            <a:rect l="0" t="0" r="r" b="b"/>
            <a:pathLst>
              <a:path w="984" h="1073">
                <a:moveTo>
                  <a:pt x="0" y="582"/>
                </a:moveTo>
                <a:lnTo>
                  <a:pt x="0" y="492"/>
                </a:lnTo>
                <a:cubicBezTo>
                  <a:pt x="0" y="460"/>
                  <a:pt x="4" y="427"/>
                  <a:pt x="10" y="395"/>
                </a:cubicBezTo>
                <a:cubicBezTo>
                  <a:pt x="16" y="364"/>
                  <a:pt x="26" y="333"/>
                  <a:pt x="38" y="303"/>
                </a:cubicBezTo>
                <a:cubicBezTo>
                  <a:pt x="50" y="273"/>
                  <a:pt x="65" y="245"/>
                  <a:pt x="83" y="218"/>
                </a:cubicBezTo>
                <a:cubicBezTo>
                  <a:pt x="101" y="191"/>
                  <a:pt x="122" y="167"/>
                  <a:pt x="144" y="144"/>
                </a:cubicBezTo>
                <a:cubicBezTo>
                  <a:pt x="167" y="121"/>
                  <a:pt x="192" y="101"/>
                  <a:pt x="219" y="83"/>
                </a:cubicBezTo>
                <a:cubicBezTo>
                  <a:pt x="246" y="65"/>
                  <a:pt x="274" y="50"/>
                  <a:pt x="304" y="37"/>
                </a:cubicBezTo>
                <a:cubicBezTo>
                  <a:pt x="334" y="25"/>
                  <a:pt x="364" y="16"/>
                  <a:pt x="396" y="9"/>
                </a:cubicBezTo>
                <a:cubicBezTo>
                  <a:pt x="428" y="3"/>
                  <a:pt x="460" y="0"/>
                  <a:pt x="493" y="0"/>
                </a:cubicBezTo>
                <a:cubicBezTo>
                  <a:pt x="525" y="0"/>
                  <a:pt x="557" y="3"/>
                  <a:pt x="589" y="9"/>
                </a:cubicBezTo>
                <a:cubicBezTo>
                  <a:pt x="620" y="16"/>
                  <a:pt x="651" y="25"/>
                  <a:pt x="681" y="37"/>
                </a:cubicBezTo>
                <a:cubicBezTo>
                  <a:pt x="711" y="50"/>
                  <a:pt x="739" y="65"/>
                  <a:pt x="766" y="83"/>
                </a:cubicBezTo>
                <a:cubicBezTo>
                  <a:pt x="793" y="101"/>
                  <a:pt x="818" y="121"/>
                  <a:pt x="840" y="144"/>
                </a:cubicBezTo>
                <a:cubicBezTo>
                  <a:pt x="863" y="167"/>
                  <a:pt x="884" y="191"/>
                  <a:pt x="902" y="218"/>
                </a:cubicBezTo>
                <a:cubicBezTo>
                  <a:pt x="920" y="245"/>
                  <a:pt x="935" y="273"/>
                  <a:pt x="947" y="303"/>
                </a:cubicBezTo>
                <a:cubicBezTo>
                  <a:pt x="959" y="333"/>
                  <a:pt x="969" y="364"/>
                  <a:pt x="975" y="395"/>
                </a:cubicBezTo>
                <a:cubicBezTo>
                  <a:pt x="981" y="427"/>
                  <a:pt x="984" y="460"/>
                  <a:pt x="984" y="492"/>
                </a:cubicBezTo>
                <a:lnTo>
                  <a:pt x="984" y="582"/>
                </a:lnTo>
                <a:cubicBezTo>
                  <a:pt x="984" y="614"/>
                  <a:pt x="981" y="646"/>
                  <a:pt x="975" y="678"/>
                </a:cubicBezTo>
                <a:cubicBezTo>
                  <a:pt x="969" y="709"/>
                  <a:pt x="959" y="740"/>
                  <a:pt x="947" y="770"/>
                </a:cubicBezTo>
                <a:cubicBezTo>
                  <a:pt x="935" y="800"/>
                  <a:pt x="920" y="828"/>
                  <a:pt x="902" y="855"/>
                </a:cubicBezTo>
                <a:cubicBezTo>
                  <a:pt x="884" y="882"/>
                  <a:pt x="863" y="906"/>
                  <a:pt x="840" y="929"/>
                </a:cubicBezTo>
                <a:cubicBezTo>
                  <a:pt x="818" y="952"/>
                  <a:pt x="793" y="972"/>
                  <a:pt x="766" y="990"/>
                </a:cubicBezTo>
                <a:cubicBezTo>
                  <a:pt x="739" y="1008"/>
                  <a:pt x="711" y="1023"/>
                  <a:pt x="681" y="1036"/>
                </a:cubicBezTo>
                <a:cubicBezTo>
                  <a:pt x="651" y="1048"/>
                  <a:pt x="620" y="1057"/>
                  <a:pt x="589" y="1064"/>
                </a:cubicBezTo>
                <a:cubicBezTo>
                  <a:pt x="557" y="1070"/>
                  <a:pt x="525" y="1073"/>
                  <a:pt x="493" y="1073"/>
                </a:cubicBezTo>
                <a:cubicBezTo>
                  <a:pt x="460" y="1073"/>
                  <a:pt x="428" y="1070"/>
                  <a:pt x="396" y="1064"/>
                </a:cubicBezTo>
                <a:cubicBezTo>
                  <a:pt x="364" y="1057"/>
                  <a:pt x="334" y="1048"/>
                  <a:pt x="304" y="1036"/>
                </a:cubicBezTo>
                <a:cubicBezTo>
                  <a:pt x="274" y="1023"/>
                  <a:pt x="246" y="1008"/>
                  <a:pt x="219" y="990"/>
                </a:cubicBezTo>
                <a:cubicBezTo>
                  <a:pt x="192" y="972"/>
                  <a:pt x="167" y="952"/>
                  <a:pt x="144" y="929"/>
                </a:cubicBezTo>
                <a:cubicBezTo>
                  <a:pt x="122" y="906"/>
                  <a:pt x="101" y="882"/>
                  <a:pt x="83" y="855"/>
                </a:cubicBezTo>
                <a:cubicBezTo>
                  <a:pt x="65" y="828"/>
                  <a:pt x="50" y="800"/>
                  <a:pt x="38" y="770"/>
                </a:cubicBezTo>
                <a:cubicBezTo>
                  <a:pt x="26" y="740"/>
                  <a:pt x="16" y="709"/>
                  <a:pt x="10" y="678"/>
                </a:cubicBezTo>
                <a:cubicBezTo>
                  <a:pt x="4" y="646"/>
                  <a:pt x="0" y="614"/>
                  <a:pt x="0" y="582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6"/>
          <a:stretch/>
        </p:blipFill>
        <p:spPr>
          <a:xfrm>
            <a:off x="804240" y="128664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514800" y="364680"/>
            <a:ext cx="260676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智能代理的核心特点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190160" y="1204200"/>
            <a:ext cx="48096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自主性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190160" y="1492200"/>
            <a:ext cx="30456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智能代理能够独立做出决策，无需人工干预。例如，金融市场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190160" y="1652760"/>
            <a:ext cx="29329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交易智能代理能够基于实时市场数据自主决策，执行买卖操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任意多边形: 形状 107"/>
          <p:cNvSpPr/>
          <p:nvPr/>
        </p:nvSpPr>
        <p:spPr>
          <a:xfrm>
            <a:off x="514440" y="2251800"/>
            <a:ext cx="3925080" cy="1094040"/>
          </a:xfrm>
          <a:custGeom>
            <a:avLst/>
            <a:gdLst/>
            <a:ahLst/>
            <a:cxnLst/>
            <a:rect l="0" t="0" r="r" b="b"/>
            <a:pathLst>
              <a:path w="10903" h="3039">
                <a:moveTo>
                  <a:pt x="21" y="165"/>
                </a:moveTo>
                <a:cubicBezTo>
                  <a:pt x="34" y="132"/>
                  <a:pt x="54" y="103"/>
                  <a:pt x="79" y="78"/>
                </a:cubicBezTo>
                <a:cubicBezTo>
                  <a:pt x="104" y="53"/>
                  <a:pt x="133" y="34"/>
                  <a:pt x="166" y="20"/>
                </a:cubicBezTo>
                <a:cubicBezTo>
                  <a:pt x="199" y="7"/>
                  <a:pt x="233" y="0"/>
                  <a:pt x="268" y="0"/>
                </a:cubicBezTo>
                <a:lnTo>
                  <a:pt x="10635" y="0"/>
                </a:lnTo>
                <a:cubicBezTo>
                  <a:pt x="10671" y="0"/>
                  <a:pt x="10705" y="7"/>
                  <a:pt x="10738" y="20"/>
                </a:cubicBezTo>
                <a:cubicBezTo>
                  <a:pt x="10771" y="34"/>
                  <a:pt x="10800" y="53"/>
                  <a:pt x="10825" y="78"/>
                </a:cubicBezTo>
                <a:cubicBezTo>
                  <a:pt x="10850" y="103"/>
                  <a:pt x="10869" y="132"/>
                  <a:pt x="10883" y="165"/>
                </a:cubicBezTo>
                <a:cubicBezTo>
                  <a:pt x="10897" y="198"/>
                  <a:pt x="10903" y="232"/>
                  <a:pt x="10903" y="268"/>
                </a:cubicBezTo>
                <a:lnTo>
                  <a:pt x="10903" y="2771"/>
                </a:lnTo>
                <a:cubicBezTo>
                  <a:pt x="10903" y="2807"/>
                  <a:pt x="10897" y="2841"/>
                  <a:pt x="10883" y="2874"/>
                </a:cubicBezTo>
                <a:cubicBezTo>
                  <a:pt x="10869" y="2906"/>
                  <a:pt x="10850" y="2935"/>
                  <a:pt x="10825" y="2961"/>
                </a:cubicBezTo>
                <a:cubicBezTo>
                  <a:pt x="10800" y="2986"/>
                  <a:pt x="10771" y="3005"/>
                  <a:pt x="10738" y="3019"/>
                </a:cubicBezTo>
                <a:cubicBezTo>
                  <a:pt x="10705" y="3032"/>
                  <a:pt x="10671" y="3039"/>
                  <a:pt x="10635" y="3039"/>
                </a:cubicBezTo>
                <a:lnTo>
                  <a:pt x="268" y="3039"/>
                </a:lnTo>
                <a:cubicBezTo>
                  <a:pt x="233" y="3039"/>
                  <a:pt x="199" y="3032"/>
                  <a:pt x="166" y="3019"/>
                </a:cubicBezTo>
                <a:cubicBezTo>
                  <a:pt x="133" y="3005"/>
                  <a:pt x="104" y="2986"/>
                  <a:pt x="79" y="2961"/>
                </a:cubicBezTo>
                <a:cubicBezTo>
                  <a:pt x="54" y="2935"/>
                  <a:pt x="34" y="2906"/>
                  <a:pt x="21" y="2874"/>
                </a:cubicBezTo>
                <a:cubicBezTo>
                  <a:pt x="7" y="2841"/>
                  <a:pt x="0" y="2807"/>
                  <a:pt x="0" y="2771"/>
                </a:cubicBez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任意多边形: 形状 108"/>
          <p:cNvSpPr/>
          <p:nvPr/>
        </p:nvSpPr>
        <p:spPr>
          <a:xfrm>
            <a:off x="707400" y="2412720"/>
            <a:ext cx="354240" cy="386280"/>
          </a:xfrm>
          <a:custGeom>
            <a:avLst/>
            <a:gdLst/>
            <a:ahLst/>
            <a:cxnLst/>
            <a:rect l="0" t="0" r="r" b="b"/>
            <a:pathLst>
              <a:path w="984" h="1073">
                <a:moveTo>
                  <a:pt x="0" y="581"/>
                </a:moveTo>
                <a:lnTo>
                  <a:pt x="0" y="492"/>
                </a:lnTo>
                <a:cubicBezTo>
                  <a:pt x="0" y="460"/>
                  <a:pt x="4" y="428"/>
                  <a:pt x="10" y="396"/>
                </a:cubicBezTo>
                <a:cubicBezTo>
                  <a:pt x="16" y="365"/>
                  <a:pt x="26" y="334"/>
                  <a:pt x="38" y="304"/>
                </a:cubicBezTo>
                <a:cubicBezTo>
                  <a:pt x="50" y="274"/>
                  <a:pt x="65" y="245"/>
                  <a:pt x="83" y="218"/>
                </a:cubicBezTo>
                <a:cubicBezTo>
                  <a:pt x="101" y="191"/>
                  <a:pt x="122" y="166"/>
                  <a:pt x="144" y="144"/>
                </a:cubicBezTo>
                <a:cubicBezTo>
                  <a:pt x="167" y="121"/>
                  <a:pt x="192" y="100"/>
                  <a:pt x="219" y="82"/>
                </a:cubicBezTo>
                <a:cubicBezTo>
                  <a:pt x="246" y="65"/>
                  <a:pt x="274" y="49"/>
                  <a:pt x="304" y="37"/>
                </a:cubicBezTo>
                <a:cubicBezTo>
                  <a:pt x="334" y="25"/>
                  <a:pt x="364" y="15"/>
                  <a:pt x="396" y="9"/>
                </a:cubicBezTo>
                <a:cubicBezTo>
                  <a:pt x="428" y="3"/>
                  <a:pt x="460" y="0"/>
                  <a:pt x="493" y="0"/>
                </a:cubicBezTo>
                <a:cubicBezTo>
                  <a:pt x="525" y="0"/>
                  <a:pt x="557" y="3"/>
                  <a:pt x="589" y="9"/>
                </a:cubicBezTo>
                <a:cubicBezTo>
                  <a:pt x="620" y="15"/>
                  <a:pt x="651" y="25"/>
                  <a:pt x="681" y="37"/>
                </a:cubicBezTo>
                <a:cubicBezTo>
                  <a:pt x="711" y="49"/>
                  <a:pt x="739" y="65"/>
                  <a:pt x="766" y="82"/>
                </a:cubicBezTo>
                <a:cubicBezTo>
                  <a:pt x="793" y="100"/>
                  <a:pt x="818" y="121"/>
                  <a:pt x="840" y="144"/>
                </a:cubicBezTo>
                <a:cubicBezTo>
                  <a:pt x="863" y="166"/>
                  <a:pt x="884" y="191"/>
                  <a:pt x="902" y="218"/>
                </a:cubicBezTo>
                <a:cubicBezTo>
                  <a:pt x="920" y="245"/>
                  <a:pt x="935" y="274"/>
                  <a:pt x="947" y="304"/>
                </a:cubicBezTo>
                <a:cubicBezTo>
                  <a:pt x="959" y="334"/>
                  <a:pt x="969" y="365"/>
                  <a:pt x="975" y="396"/>
                </a:cubicBezTo>
                <a:cubicBezTo>
                  <a:pt x="981" y="428"/>
                  <a:pt x="984" y="460"/>
                  <a:pt x="984" y="492"/>
                </a:cubicBezTo>
                <a:lnTo>
                  <a:pt x="984" y="581"/>
                </a:lnTo>
                <a:cubicBezTo>
                  <a:pt x="984" y="614"/>
                  <a:pt x="981" y="646"/>
                  <a:pt x="975" y="677"/>
                </a:cubicBezTo>
                <a:cubicBezTo>
                  <a:pt x="969" y="709"/>
                  <a:pt x="959" y="740"/>
                  <a:pt x="947" y="770"/>
                </a:cubicBezTo>
                <a:cubicBezTo>
                  <a:pt x="935" y="799"/>
                  <a:pt x="920" y="828"/>
                  <a:pt x="902" y="855"/>
                </a:cubicBezTo>
                <a:cubicBezTo>
                  <a:pt x="884" y="881"/>
                  <a:pt x="863" y="906"/>
                  <a:pt x="840" y="929"/>
                </a:cubicBezTo>
                <a:cubicBezTo>
                  <a:pt x="818" y="952"/>
                  <a:pt x="793" y="972"/>
                  <a:pt x="766" y="990"/>
                </a:cubicBezTo>
                <a:cubicBezTo>
                  <a:pt x="739" y="1008"/>
                  <a:pt x="711" y="1023"/>
                  <a:pt x="681" y="1036"/>
                </a:cubicBezTo>
                <a:cubicBezTo>
                  <a:pt x="651" y="1048"/>
                  <a:pt x="620" y="1057"/>
                  <a:pt x="589" y="1064"/>
                </a:cubicBezTo>
                <a:cubicBezTo>
                  <a:pt x="557" y="1070"/>
                  <a:pt x="525" y="1073"/>
                  <a:pt x="493" y="1073"/>
                </a:cubicBezTo>
                <a:cubicBezTo>
                  <a:pt x="460" y="1073"/>
                  <a:pt x="428" y="1070"/>
                  <a:pt x="396" y="1064"/>
                </a:cubicBezTo>
                <a:cubicBezTo>
                  <a:pt x="364" y="1057"/>
                  <a:pt x="334" y="1048"/>
                  <a:pt x="304" y="1036"/>
                </a:cubicBezTo>
                <a:cubicBezTo>
                  <a:pt x="274" y="1023"/>
                  <a:pt x="246" y="1008"/>
                  <a:pt x="219" y="990"/>
                </a:cubicBezTo>
                <a:cubicBezTo>
                  <a:pt x="192" y="972"/>
                  <a:pt x="167" y="952"/>
                  <a:pt x="144" y="929"/>
                </a:cubicBezTo>
                <a:cubicBezTo>
                  <a:pt x="122" y="906"/>
                  <a:pt x="101" y="881"/>
                  <a:pt x="83" y="855"/>
                </a:cubicBezTo>
                <a:cubicBezTo>
                  <a:pt x="65" y="828"/>
                  <a:pt x="50" y="799"/>
                  <a:pt x="38" y="770"/>
                </a:cubicBezTo>
                <a:cubicBezTo>
                  <a:pt x="26" y="740"/>
                  <a:pt x="16" y="709"/>
                  <a:pt x="10" y="677"/>
                </a:cubicBezTo>
                <a:cubicBezTo>
                  <a:pt x="4" y="646"/>
                  <a:pt x="0" y="614"/>
                  <a:pt x="0" y="581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7"/>
          <a:stretch/>
        </p:blipFill>
        <p:spPr>
          <a:xfrm>
            <a:off x="804240" y="250920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" name="文本框 110"/>
          <p:cNvSpPr txBox="1"/>
          <p:nvPr/>
        </p:nvSpPr>
        <p:spPr>
          <a:xfrm>
            <a:off x="1190160" y="1813680"/>
            <a:ext cx="15796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作，并根据市场变化调整策略。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190160" y="242676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感知能力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190160" y="2714400"/>
            <a:ext cx="30456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感知模块是智能代理的输入层，负责收集和处理外部环境中的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190160" y="2875320"/>
            <a:ext cx="15796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信息。例如，物流智能代理通过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766600" y="2879280"/>
            <a:ext cx="2278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GPS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2993400" y="2875320"/>
            <a:ext cx="12412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传感器获取车辆位置，并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7" name="图片 116"/>
          <p:cNvPicPr/>
          <p:nvPr/>
        </p:nvPicPr>
        <p:blipFill>
          <a:blip r:embed="rId8"/>
          <a:stretch/>
        </p:blipFill>
        <p:spPr>
          <a:xfrm>
            <a:off x="3426120" y="466560"/>
            <a:ext cx="1157760" cy="1157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8" name="图片 117"/>
          <p:cNvPicPr/>
          <p:nvPr/>
        </p:nvPicPr>
        <p:blipFill>
          <a:blip r:embed="rId8"/>
          <a:stretch/>
        </p:blipFill>
        <p:spPr>
          <a:xfrm>
            <a:off x="4584240" y="466560"/>
            <a:ext cx="1157760" cy="1157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9" name="图片 118"/>
          <p:cNvPicPr/>
          <p:nvPr/>
        </p:nvPicPr>
        <p:blipFill>
          <a:blip r:embed="rId8"/>
          <a:stretch/>
        </p:blipFill>
        <p:spPr>
          <a:xfrm>
            <a:off x="3426120" y="1624680"/>
            <a:ext cx="1157760" cy="1157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0" name="图片 119"/>
          <p:cNvPicPr/>
          <p:nvPr/>
        </p:nvPicPr>
        <p:blipFill>
          <a:blip r:embed="rId8"/>
          <a:stretch/>
        </p:blipFill>
        <p:spPr>
          <a:xfrm>
            <a:off x="4584240" y="1624680"/>
            <a:ext cx="1157760" cy="1157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" name="任意多边形: 形状 120"/>
          <p:cNvSpPr/>
          <p:nvPr/>
        </p:nvSpPr>
        <p:spPr>
          <a:xfrm>
            <a:off x="4568040" y="1608480"/>
            <a:ext cx="1158480" cy="16200"/>
          </a:xfrm>
          <a:custGeom>
            <a:avLst/>
            <a:gdLst/>
            <a:ahLst/>
            <a:cxnLst/>
            <a:rect l="0" t="0" r="r" b="b"/>
            <a:pathLst>
              <a:path w="3218" h="45">
                <a:moveTo>
                  <a:pt x="0" y="0"/>
                </a:moveTo>
                <a:lnTo>
                  <a:pt x="134" y="0"/>
                </a:lnTo>
                <a:lnTo>
                  <a:pt x="134" y="45"/>
                </a:lnTo>
                <a:lnTo>
                  <a:pt x="0" y="45"/>
                </a:lnTo>
                <a:lnTo>
                  <a:pt x="0" y="0"/>
                </a:lnTo>
                <a:moveTo>
                  <a:pt x="220" y="0"/>
                </a:moveTo>
                <a:lnTo>
                  <a:pt x="354" y="0"/>
                </a:lnTo>
                <a:lnTo>
                  <a:pt x="354" y="45"/>
                </a:lnTo>
                <a:lnTo>
                  <a:pt x="220" y="45"/>
                </a:lnTo>
                <a:lnTo>
                  <a:pt x="220" y="0"/>
                </a:lnTo>
                <a:moveTo>
                  <a:pt x="440" y="0"/>
                </a:moveTo>
                <a:lnTo>
                  <a:pt x="574" y="0"/>
                </a:lnTo>
                <a:lnTo>
                  <a:pt x="574" y="45"/>
                </a:lnTo>
                <a:lnTo>
                  <a:pt x="440" y="45"/>
                </a:lnTo>
                <a:lnTo>
                  <a:pt x="440" y="0"/>
                </a:lnTo>
                <a:moveTo>
                  <a:pt x="660" y="0"/>
                </a:moveTo>
                <a:lnTo>
                  <a:pt x="795" y="0"/>
                </a:lnTo>
                <a:lnTo>
                  <a:pt x="795" y="45"/>
                </a:lnTo>
                <a:lnTo>
                  <a:pt x="660" y="45"/>
                </a:lnTo>
                <a:lnTo>
                  <a:pt x="660" y="0"/>
                </a:lnTo>
                <a:moveTo>
                  <a:pt x="881" y="0"/>
                </a:moveTo>
                <a:lnTo>
                  <a:pt x="1015" y="0"/>
                </a:lnTo>
                <a:lnTo>
                  <a:pt x="1015" y="45"/>
                </a:lnTo>
                <a:lnTo>
                  <a:pt x="881" y="45"/>
                </a:lnTo>
                <a:lnTo>
                  <a:pt x="881" y="0"/>
                </a:lnTo>
                <a:moveTo>
                  <a:pt x="1101" y="0"/>
                </a:moveTo>
                <a:lnTo>
                  <a:pt x="1235" y="0"/>
                </a:lnTo>
                <a:lnTo>
                  <a:pt x="1235" y="45"/>
                </a:lnTo>
                <a:lnTo>
                  <a:pt x="1101" y="45"/>
                </a:lnTo>
                <a:lnTo>
                  <a:pt x="1101" y="0"/>
                </a:lnTo>
                <a:moveTo>
                  <a:pt x="1321" y="0"/>
                </a:moveTo>
                <a:lnTo>
                  <a:pt x="1455" y="0"/>
                </a:lnTo>
                <a:lnTo>
                  <a:pt x="1455" y="45"/>
                </a:lnTo>
                <a:lnTo>
                  <a:pt x="1321" y="45"/>
                </a:lnTo>
                <a:lnTo>
                  <a:pt x="1321" y="0"/>
                </a:lnTo>
                <a:moveTo>
                  <a:pt x="1541" y="0"/>
                </a:moveTo>
                <a:lnTo>
                  <a:pt x="1675" y="0"/>
                </a:lnTo>
                <a:lnTo>
                  <a:pt x="1675" y="45"/>
                </a:lnTo>
                <a:lnTo>
                  <a:pt x="1541" y="45"/>
                </a:lnTo>
                <a:lnTo>
                  <a:pt x="1541" y="0"/>
                </a:lnTo>
                <a:moveTo>
                  <a:pt x="1762" y="0"/>
                </a:moveTo>
                <a:lnTo>
                  <a:pt x="1897" y="0"/>
                </a:lnTo>
                <a:lnTo>
                  <a:pt x="1897" y="45"/>
                </a:lnTo>
                <a:lnTo>
                  <a:pt x="1762" y="45"/>
                </a:lnTo>
                <a:lnTo>
                  <a:pt x="1762" y="0"/>
                </a:lnTo>
                <a:moveTo>
                  <a:pt x="1983" y="0"/>
                </a:moveTo>
                <a:lnTo>
                  <a:pt x="2117" y="0"/>
                </a:lnTo>
                <a:lnTo>
                  <a:pt x="2117" y="45"/>
                </a:lnTo>
                <a:lnTo>
                  <a:pt x="1983" y="45"/>
                </a:lnTo>
                <a:lnTo>
                  <a:pt x="1983" y="0"/>
                </a:lnTo>
                <a:moveTo>
                  <a:pt x="2203" y="0"/>
                </a:moveTo>
                <a:lnTo>
                  <a:pt x="2337" y="0"/>
                </a:lnTo>
                <a:lnTo>
                  <a:pt x="2337" y="45"/>
                </a:lnTo>
                <a:lnTo>
                  <a:pt x="2203" y="45"/>
                </a:lnTo>
                <a:lnTo>
                  <a:pt x="2203" y="0"/>
                </a:lnTo>
                <a:moveTo>
                  <a:pt x="2423" y="0"/>
                </a:moveTo>
                <a:lnTo>
                  <a:pt x="2557" y="0"/>
                </a:lnTo>
                <a:lnTo>
                  <a:pt x="2557" y="45"/>
                </a:lnTo>
                <a:lnTo>
                  <a:pt x="2423" y="45"/>
                </a:lnTo>
                <a:lnTo>
                  <a:pt x="2423" y="0"/>
                </a:lnTo>
                <a:moveTo>
                  <a:pt x="2643" y="0"/>
                </a:moveTo>
                <a:lnTo>
                  <a:pt x="2777" y="0"/>
                </a:lnTo>
                <a:lnTo>
                  <a:pt x="2777" y="45"/>
                </a:lnTo>
                <a:lnTo>
                  <a:pt x="2643" y="45"/>
                </a:lnTo>
                <a:lnTo>
                  <a:pt x="2643" y="0"/>
                </a:lnTo>
                <a:moveTo>
                  <a:pt x="2864" y="0"/>
                </a:moveTo>
                <a:lnTo>
                  <a:pt x="2998" y="0"/>
                </a:lnTo>
                <a:lnTo>
                  <a:pt x="2998" y="45"/>
                </a:lnTo>
                <a:lnTo>
                  <a:pt x="2864" y="45"/>
                </a:lnTo>
                <a:lnTo>
                  <a:pt x="2864" y="0"/>
                </a:lnTo>
                <a:moveTo>
                  <a:pt x="3084" y="0"/>
                </a:moveTo>
                <a:lnTo>
                  <a:pt x="3218" y="0"/>
                </a:lnTo>
                <a:lnTo>
                  <a:pt x="3218" y="45"/>
                </a:lnTo>
                <a:lnTo>
                  <a:pt x="3084" y="45"/>
                </a:lnTo>
                <a:lnTo>
                  <a:pt x="3084" y="0"/>
                </a:lnTo>
                <a:close/>
              </a:path>
            </a:pathLst>
          </a:custGeom>
          <a:solidFill>
            <a:srgbClr val="38BDF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任意多边形: 形状 121"/>
          <p:cNvSpPr/>
          <p:nvPr/>
        </p:nvSpPr>
        <p:spPr>
          <a:xfrm>
            <a:off x="4568040" y="2750400"/>
            <a:ext cx="1158480" cy="16560"/>
          </a:xfrm>
          <a:custGeom>
            <a:avLst/>
            <a:gdLst/>
            <a:ahLst/>
            <a:cxnLst/>
            <a:rect l="0" t="0" r="r" b="b"/>
            <a:pathLst>
              <a:path w="3218" h="46">
                <a:moveTo>
                  <a:pt x="0" y="0"/>
                </a:moveTo>
                <a:lnTo>
                  <a:pt x="134" y="0"/>
                </a:lnTo>
                <a:lnTo>
                  <a:pt x="134" y="46"/>
                </a:lnTo>
                <a:lnTo>
                  <a:pt x="0" y="46"/>
                </a:lnTo>
                <a:lnTo>
                  <a:pt x="0" y="0"/>
                </a:lnTo>
                <a:moveTo>
                  <a:pt x="220" y="0"/>
                </a:moveTo>
                <a:lnTo>
                  <a:pt x="354" y="0"/>
                </a:lnTo>
                <a:lnTo>
                  <a:pt x="354" y="46"/>
                </a:lnTo>
                <a:lnTo>
                  <a:pt x="220" y="46"/>
                </a:lnTo>
                <a:lnTo>
                  <a:pt x="220" y="0"/>
                </a:lnTo>
                <a:moveTo>
                  <a:pt x="440" y="0"/>
                </a:moveTo>
                <a:lnTo>
                  <a:pt x="574" y="0"/>
                </a:lnTo>
                <a:lnTo>
                  <a:pt x="574" y="46"/>
                </a:lnTo>
                <a:lnTo>
                  <a:pt x="440" y="46"/>
                </a:lnTo>
                <a:lnTo>
                  <a:pt x="440" y="0"/>
                </a:lnTo>
                <a:moveTo>
                  <a:pt x="660" y="0"/>
                </a:moveTo>
                <a:lnTo>
                  <a:pt x="795" y="0"/>
                </a:lnTo>
                <a:lnTo>
                  <a:pt x="795" y="46"/>
                </a:lnTo>
                <a:lnTo>
                  <a:pt x="660" y="46"/>
                </a:lnTo>
                <a:lnTo>
                  <a:pt x="660" y="0"/>
                </a:lnTo>
                <a:moveTo>
                  <a:pt x="881" y="0"/>
                </a:moveTo>
                <a:lnTo>
                  <a:pt x="1015" y="0"/>
                </a:lnTo>
                <a:lnTo>
                  <a:pt x="1015" y="46"/>
                </a:lnTo>
                <a:lnTo>
                  <a:pt x="881" y="46"/>
                </a:lnTo>
                <a:lnTo>
                  <a:pt x="881" y="0"/>
                </a:lnTo>
                <a:moveTo>
                  <a:pt x="1101" y="0"/>
                </a:moveTo>
                <a:lnTo>
                  <a:pt x="1235" y="0"/>
                </a:lnTo>
                <a:lnTo>
                  <a:pt x="1235" y="46"/>
                </a:lnTo>
                <a:lnTo>
                  <a:pt x="1101" y="46"/>
                </a:lnTo>
                <a:lnTo>
                  <a:pt x="1101" y="0"/>
                </a:lnTo>
                <a:moveTo>
                  <a:pt x="1321" y="0"/>
                </a:moveTo>
                <a:lnTo>
                  <a:pt x="1455" y="0"/>
                </a:lnTo>
                <a:lnTo>
                  <a:pt x="1455" y="46"/>
                </a:lnTo>
                <a:lnTo>
                  <a:pt x="1321" y="46"/>
                </a:lnTo>
                <a:lnTo>
                  <a:pt x="1321" y="0"/>
                </a:lnTo>
                <a:moveTo>
                  <a:pt x="1541" y="0"/>
                </a:moveTo>
                <a:lnTo>
                  <a:pt x="1675" y="0"/>
                </a:lnTo>
                <a:lnTo>
                  <a:pt x="1675" y="46"/>
                </a:lnTo>
                <a:lnTo>
                  <a:pt x="1541" y="46"/>
                </a:lnTo>
                <a:lnTo>
                  <a:pt x="1541" y="0"/>
                </a:lnTo>
                <a:moveTo>
                  <a:pt x="1762" y="0"/>
                </a:moveTo>
                <a:lnTo>
                  <a:pt x="1897" y="0"/>
                </a:lnTo>
                <a:lnTo>
                  <a:pt x="1897" y="46"/>
                </a:lnTo>
                <a:lnTo>
                  <a:pt x="1762" y="46"/>
                </a:lnTo>
                <a:lnTo>
                  <a:pt x="1762" y="0"/>
                </a:lnTo>
                <a:moveTo>
                  <a:pt x="1983" y="0"/>
                </a:moveTo>
                <a:lnTo>
                  <a:pt x="2117" y="0"/>
                </a:lnTo>
                <a:lnTo>
                  <a:pt x="2117" y="46"/>
                </a:lnTo>
                <a:lnTo>
                  <a:pt x="1983" y="46"/>
                </a:lnTo>
                <a:lnTo>
                  <a:pt x="1983" y="0"/>
                </a:lnTo>
                <a:moveTo>
                  <a:pt x="2203" y="0"/>
                </a:moveTo>
                <a:lnTo>
                  <a:pt x="2337" y="0"/>
                </a:lnTo>
                <a:lnTo>
                  <a:pt x="2337" y="46"/>
                </a:lnTo>
                <a:lnTo>
                  <a:pt x="2203" y="46"/>
                </a:lnTo>
                <a:lnTo>
                  <a:pt x="2203" y="0"/>
                </a:lnTo>
                <a:moveTo>
                  <a:pt x="2423" y="0"/>
                </a:moveTo>
                <a:lnTo>
                  <a:pt x="2557" y="0"/>
                </a:lnTo>
                <a:lnTo>
                  <a:pt x="2557" y="46"/>
                </a:lnTo>
                <a:lnTo>
                  <a:pt x="2423" y="46"/>
                </a:lnTo>
                <a:lnTo>
                  <a:pt x="2423" y="0"/>
                </a:lnTo>
                <a:moveTo>
                  <a:pt x="2643" y="0"/>
                </a:moveTo>
                <a:lnTo>
                  <a:pt x="2777" y="0"/>
                </a:lnTo>
                <a:lnTo>
                  <a:pt x="2777" y="46"/>
                </a:lnTo>
                <a:lnTo>
                  <a:pt x="2643" y="46"/>
                </a:lnTo>
                <a:lnTo>
                  <a:pt x="2643" y="0"/>
                </a:lnTo>
                <a:moveTo>
                  <a:pt x="2864" y="0"/>
                </a:moveTo>
                <a:lnTo>
                  <a:pt x="2998" y="0"/>
                </a:lnTo>
                <a:lnTo>
                  <a:pt x="2998" y="46"/>
                </a:lnTo>
                <a:lnTo>
                  <a:pt x="2864" y="46"/>
                </a:lnTo>
                <a:lnTo>
                  <a:pt x="2864" y="0"/>
                </a:lnTo>
                <a:moveTo>
                  <a:pt x="3084" y="0"/>
                </a:moveTo>
                <a:lnTo>
                  <a:pt x="3218" y="0"/>
                </a:lnTo>
                <a:lnTo>
                  <a:pt x="3218" y="46"/>
                </a:lnTo>
                <a:lnTo>
                  <a:pt x="3084" y="46"/>
                </a:lnTo>
                <a:lnTo>
                  <a:pt x="3084" y="0"/>
                </a:lnTo>
                <a:close/>
              </a:path>
            </a:pathLst>
          </a:custGeom>
          <a:solidFill>
            <a:srgbClr val="38BDF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任意多边形: 形状 122"/>
          <p:cNvSpPr/>
          <p:nvPr/>
        </p:nvSpPr>
        <p:spPr>
          <a:xfrm>
            <a:off x="5709960" y="1608480"/>
            <a:ext cx="16920" cy="1158480"/>
          </a:xfrm>
          <a:custGeom>
            <a:avLst/>
            <a:gdLst/>
            <a:ahLst/>
            <a:cxnLst/>
            <a:rect l="0" t="0" r="r" b="b"/>
            <a:pathLst>
              <a:path w="47" h="3218">
                <a:moveTo>
                  <a:pt x="47" y="0"/>
                </a:moveTo>
                <a:lnTo>
                  <a:pt x="47" y="134"/>
                </a:lnTo>
                <a:lnTo>
                  <a:pt x="0" y="134"/>
                </a:lnTo>
                <a:lnTo>
                  <a:pt x="0" y="0"/>
                </a:lnTo>
                <a:lnTo>
                  <a:pt x="47" y="0"/>
                </a:lnTo>
                <a:moveTo>
                  <a:pt x="47" y="220"/>
                </a:moveTo>
                <a:lnTo>
                  <a:pt x="47" y="354"/>
                </a:lnTo>
                <a:lnTo>
                  <a:pt x="0" y="354"/>
                </a:lnTo>
                <a:lnTo>
                  <a:pt x="0" y="220"/>
                </a:lnTo>
                <a:lnTo>
                  <a:pt x="47" y="220"/>
                </a:lnTo>
                <a:moveTo>
                  <a:pt x="47" y="441"/>
                </a:moveTo>
                <a:lnTo>
                  <a:pt x="47" y="575"/>
                </a:lnTo>
                <a:lnTo>
                  <a:pt x="0" y="575"/>
                </a:lnTo>
                <a:lnTo>
                  <a:pt x="0" y="441"/>
                </a:lnTo>
                <a:lnTo>
                  <a:pt x="47" y="441"/>
                </a:lnTo>
                <a:moveTo>
                  <a:pt x="47" y="661"/>
                </a:moveTo>
                <a:lnTo>
                  <a:pt x="47" y="795"/>
                </a:lnTo>
                <a:lnTo>
                  <a:pt x="0" y="795"/>
                </a:lnTo>
                <a:lnTo>
                  <a:pt x="0" y="661"/>
                </a:lnTo>
                <a:lnTo>
                  <a:pt x="47" y="661"/>
                </a:lnTo>
                <a:moveTo>
                  <a:pt x="47" y="881"/>
                </a:moveTo>
                <a:lnTo>
                  <a:pt x="47" y="1015"/>
                </a:lnTo>
                <a:lnTo>
                  <a:pt x="0" y="1015"/>
                </a:lnTo>
                <a:lnTo>
                  <a:pt x="0" y="881"/>
                </a:lnTo>
                <a:lnTo>
                  <a:pt x="47" y="881"/>
                </a:lnTo>
                <a:moveTo>
                  <a:pt x="47" y="1102"/>
                </a:moveTo>
                <a:lnTo>
                  <a:pt x="47" y="1236"/>
                </a:lnTo>
                <a:lnTo>
                  <a:pt x="0" y="1236"/>
                </a:lnTo>
                <a:lnTo>
                  <a:pt x="0" y="1102"/>
                </a:lnTo>
                <a:lnTo>
                  <a:pt x="47" y="1102"/>
                </a:lnTo>
                <a:moveTo>
                  <a:pt x="47" y="1322"/>
                </a:moveTo>
                <a:lnTo>
                  <a:pt x="47" y="1456"/>
                </a:lnTo>
                <a:lnTo>
                  <a:pt x="0" y="1456"/>
                </a:lnTo>
                <a:lnTo>
                  <a:pt x="0" y="1322"/>
                </a:lnTo>
                <a:lnTo>
                  <a:pt x="47" y="1322"/>
                </a:lnTo>
                <a:moveTo>
                  <a:pt x="47" y="1542"/>
                </a:moveTo>
                <a:lnTo>
                  <a:pt x="47" y="1676"/>
                </a:lnTo>
                <a:lnTo>
                  <a:pt x="0" y="1676"/>
                </a:lnTo>
                <a:lnTo>
                  <a:pt x="0" y="1542"/>
                </a:lnTo>
                <a:lnTo>
                  <a:pt x="47" y="1542"/>
                </a:lnTo>
                <a:moveTo>
                  <a:pt x="47" y="1762"/>
                </a:moveTo>
                <a:lnTo>
                  <a:pt x="47" y="1896"/>
                </a:lnTo>
                <a:lnTo>
                  <a:pt x="0" y="1896"/>
                </a:lnTo>
                <a:lnTo>
                  <a:pt x="0" y="1762"/>
                </a:lnTo>
                <a:lnTo>
                  <a:pt x="47" y="1762"/>
                </a:lnTo>
                <a:moveTo>
                  <a:pt x="47" y="1982"/>
                </a:moveTo>
                <a:lnTo>
                  <a:pt x="47" y="2117"/>
                </a:lnTo>
                <a:lnTo>
                  <a:pt x="0" y="2117"/>
                </a:lnTo>
                <a:lnTo>
                  <a:pt x="0" y="1982"/>
                </a:lnTo>
                <a:lnTo>
                  <a:pt x="47" y="1982"/>
                </a:lnTo>
                <a:moveTo>
                  <a:pt x="47" y="2203"/>
                </a:moveTo>
                <a:lnTo>
                  <a:pt x="47" y="2337"/>
                </a:lnTo>
                <a:lnTo>
                  <a:pt x="0" y="2337"/>
                </a:lnTo>
                <a:lnTo>
                  <a:pt x="0" y="2203"/>
                </a:lnTo>
                <a:lnTo>
                  <a:pt x="47" y="2203"/>
                </a:lnTo>
                <a:moveTo>
                  <a:pt x="47" y="2423"/>
                </a:moveTo>
                <a:lnTo>
                  <a:pt x="47" y="2557"/>
                </a:lnTo>
                <a:lnTo>
                  <a:pt x="0" y="2557"/>
                </a:lnTo>
                <a:lnTo>
                  <a:pt x="0" y="2423"/>
                </a:lnTo>
                <a:lnTo>
                  <a:pt x="47" y="2423"/>
                </a:lnTo>
                <a:moveTo>
                  <a:pt x="47" y="2643"/>
                </a:moveTo>
                <a:lnTo>
                  <a:pt x="47" y="2777"/>
                </a:lnTo>
                <a:lnTo>
                  <a:pt x="0" y="2777"/>
                </a:lnTo>
                <a:lnTo>
                  <a:pt x="0" y="2643"/>
                </a:lnTo>
                <a:lnTo>
                  <a:pt x="47" y="2643"/>
                </a:lnTo>
                <a:moveTo>
                  <a:pt x="47" y="2863"/>
                </a:moveTo>
                <a:lnTo>
                  <a:pt x="47" y="2997"/>
                </a:lnTo>
                <a:lnTo>
                  <a:pt x="0" y="2997"/>
                </a:lnTo>
                <a:lnTo>
                  <a:pt x="0" y="2863"/>
                </a:lnTo>
                <a:lnTo>
                  <a:pt x="47" y="2863"/>
                </a:lnTo>
                <a:moveTo>
                  <a:pt x="47" y="3084"/>
                </a:moveTo>
                <a:lnTo>
                  <a:pt x="47" y="3218"/>
                </a:lnTo>
                <a:lnTo>
                  <a:pt x="0" y="3218"/>
                </a:lnTo>
                <a:lnTo>
                  <a:pt x="0" y="3084"/>
                </a:lnTo>
                <a:lnTo>
                  <a:pt x="47" y="3084"/>
                </a:lnTo>
                <a:close/>
              </a:path>
            </a:pathLst>
          </a:custGeom>
          <a:solidFill>
            <a:srgbClr val="38BDF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任意多边形: 形状 123"/>
          <p:cNvSpPr/>
          <p:nvPr/>
        </p:nvSpPr>
        <p:spPr>
          <a:xfrm>
            <a:off x="4568040" y="1608480"/>
            <a:ext cx="16560" cy="1158480"/>
          </a:xfrm>
          <a:custGeom>
            <a:avLst/>
            <a:gdLst/>
            <a:ahLst/>
            <a:cxnLst/>
            <a:rect l="0" t="0" r="r" b="b"/>
            <a:pathLst>
              <a:path w="46" h="3218">
                <a:moveTo>
                  <a:pt x="46" y="0"/>
                </a:moveTo>
                <a:lnTo>
                  <a:pt x="46" y="134"/>
                </a:lnTo>
                <a:lnTo>
                  <a:pt x="0" y="134"/>
                </a:lnTo>
                <a:lnTo>
                  <a:pt x="0" y="0"/>
                </a:lnTo>
                <a:lnTo>
                  <a:pt x="46" y="0"/>
                </a:lnTo>
                <a:moveTo>
                  <a:pt x="46" y="220"/>
                </a:moveTo>
                <a:lnTo>
                  <a:pt x="46" y="354"/>
                </a:lnTo>
                <a:lnTo>
                  <a:pt x="0" y="354"/>
                </a:lnTo>
                <a:lnTo>
                  <a:pt x="0" y="220"/>
                </a:lnTo>
                <a:lnTo>
                  <a:pt x="46" y="220"/>
                </a:lnTo>
                <a:moveTo>
                  <a:pt x="46" y="441"/>
                </a:moveTo>
                <a:lnTo>
                  <a:pt x="46" y="575"/>
                </a:lnTo>
                <a:lnTo>
                  <a:pt x="0" y="575"/>
                </a:lnTo>
                <a:lnTo>
                  <a:pt x="0" y="441"/>
                </a:lnTo>
                <a:lnTo>
                  <a:pt x="46" y="441"/>
                </a:lnTo>
                <a:moveTo>
                  <a:pt x="46" y="661"/>
                </a:moveTo>
                <a:lnTo>
                  <a:pt x="46" y="795"/>
                </a:lnTo>
                <a:lnTo>
                  <a:pt x="0" y="795"/>
                </a:lnTo>
                <a:lnTo>
                  <a:pt x="0" y="661"/>
                </a:lnTo>
                <a:lnTo>
                  <a:pt x="46" y="661"/>
                </a:lnTo>
                <a:moveTo>
                  <a:pt x="46" y="881"/>
                </a:moveTo>
                <a:lnTo>
                  <a:pt x="46" y="1015"/>
                </a:lnTo>
                <a:lnTo>
                  <a:pt x="0" y="1015"/>
                </a:lnTo>
                <a:lnTo>
                  <a:pt x="0" y="881"/>
                </a:lnTo>
                <a:lnTo>
                  <a:pt x="46" y="881"/>
                </a:lnTo>
                <a:moveTo>
                  <a:pt x="46" y="1102"/>
                </a:moveTo>
                <a:lnTo>
                  <a:pt x="46" y="1236"/>
                </a:lnTo>
                <a:lnTo>
                  <a:pt x="0" y="1236"/>
                </a:lnTo>
                <a:lnTo>
                  <a:pt x="0" y="1102"/>
                </a:lnTo>
                <a:lnTo>
                  <a:pt x="46" y="1102"/>
                </a:lnTo>
                <a:moveTo>
                  <a:pt x="46" y="1322"/>
                </a:moveTo>
                <a:lnTo>
                  <a:pt x="46" y="1456"/>
                </a:lnTo>
                <a:lnTo>
                  <a:pt x="0" y="1456"/>
                </a:lnTo>
                <a:lnTo>
                  <a:pt x="0" y="1322"/>
                </a:lnTo>
                <a:lnTo>
                  <a:pt x="46" y="1322"/>
                </a:lnTo>
                <a:moveTo>
                  <a:pt x="46" y="1542"/>
                </a:moveTo>
                <a:lnTo>
                  <a:pt x="46" y="1676"/>
                </a:lnTo>
                <a:lnTo>
                  <a:pt x="0" y="1676"/>
                </a:lnTo>
                <a:lnTo>
                  <a:pt x="0" y="1542"/>
                </a:lnTo>
                <a:lnTo>
                  <a:pt x="46" y="1542"/>
                </a:lnTo>
                <a:moveTo>
                  <a:pt x="46" y="1762"/>
                </a:moveTo>
                <a:lnTo>
                  <a:pt x="46" y="1896"/>
                </a:lnTo>
                <a:lnTo>
                  <a:pt x="0" y="1896"/>
                </a:lnTo>
                <a:lnTo>
                  <a:pt x="0" y="1762"/>
                </a:lnTo>
                <a:lnTo>
                  <a:pt x="46" y="1762"/>
                </a:lnTo>
                <a:moveTo>
                  <a:pt x="46" y="1982"/>
                </a:moveTo>
                <a:lnTo>
                  <a:pt x="46" y="2117"/>
                </a:lnTo>
                <a:lnTo>
                  <a:pt x="0" y="2117"/>
                </a:lnTo>
                <a:lnTo>
                  <a:pt x="0" y="1982"/>
                </a:lnTo>
                <a:lnTo>
                  <a:pt x="46" y="1982"/>
                </a:lnTo>
                <a:moveTo>
                  <a:pt x="46" y="2203"/>
                </a:moveTo>
                <a:lnTo>
                  <a:pt x="46" y="2337"/>
                </a:lnTo>
                <a:lnTo>
                  <a:pt x="0" y="2337"/>
                </a:lnTo>
                <a:lnTo>
                  <a:pt x="0" y="2203"/>
                </a:lnTo>
                <a:lnTo>
                  <a:pt x="46" y="2203"/>
                </a:lnTo>
                <a:moveTo>
                  <a:pt x="46" y="2423"/>
                </a:moveTo>
                <a:lnTo>
                  <a:pt x="46" y="2557"/>
                </a:lnTo>
                <a:lnTo>
                  <a:pt x="0" y="2557"/>
                </a:lnTo>
                <a:lnTo>
                  <a:pt x="0" y="2423"/>
                </a:lnTo>
                <a:lnTo>
                  <a:pt x="46" y="2423"/>
                </a:lnTo>
                <a:moveTo>
                  <a:pt x="46" y="2643"/>
                </a:moveTo>
                <a:lnTo>
                  <a:pt x="46" y="2777"/>
                </a:lnTo>
                <a:lnTo>
                  <a:pt x="0" y="2777"/>
                </a:lnTo>
                <a:lnTo>
                  <a:pt x="0" y="2643"/>
                </a:lnTo>
                <a:lnTo>
                  <a:pt x="46" y="2643"/>
                </a:lnTo>
                <a:moveTo>
                  <a:pt x="46" y="2863"/>
                </a:moveTo>
                <a:lnTo>
                  <a:pt x="46" y="2997"/>
                </a:lnTo>
                <a:lnTo>
                  <a:pt x="0" y="2997"/>
                </a:lnTo>
                <a:lnTo>
                  <a:pt x="0" y="2863"/>
                </a:lnTo>
                <a:lnTo>
                  <a:pt x="46" y="2863"/>
                </a:lnTo>
                <a:moveTo>
                  <a:pt x="46" y="3084"/>
                </a:moveTo>
                <a:lnTo>
                  <a:pt x="46" y="3218"/>
                </a:lnTo>
                <a:lnTo>
                  <a:pt x="0" y="3218"/>
                </a:lnTo>
                <a:lnTo>
                  <a:pt x="0" y="3084"/>
                </a:lnTo>
                <a:lnTo>
                  <a:pt x="46" y="3084"/>
                </a:lnTo>
                <a:close/>
              </a:path>
            </a:pathLst>
          </a:custGeom>
          <a:solidFill>
            <a:srgbClr val="38BDF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5" name="图片 124"/>
          <p:cNvPicPr/>
          <p:nvPr/>
        </p:nvPicPr>
        <p:blipFill>
          <a:blip r:embed="rId9"/>
          <a:stretch/>
        </p:blipFill>
        <p:spPr>
          <a:xfrm>
            <a:off x="4970160" y="2042640"/>
            <a:ext cx="361440" cy="289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" name="任意多边形: 形状 125"/>
          <p:cNvSpPr/>
          <p:nvPr/>
        </p:nvSpPr>
        <p:spPr>
          <a:xfrm>
            <a:off x="4439160" y="1511640"/>
            <a:ext cx="515160" cy="32760"/>
          </a:xfrm>
          <a:custGeom>
            <a:avLst/>
            <a:gdLst/>
            <a:ahLst/>
            <a:cxnLst/>
            <a:rect l="0" t="0" r="r" b="b"/>
            <a:pathLst>
              <a:path w="1431" h="91">
                <a:moveTo>
                  <a:pt x="0" y="0"/>
                </a:moveTo>
                <a:lnTo>
                  <a:pt x="1431" y="0"/>
                </a:lnTo>
                <a:lnTo>
                  <a:pt x="1431" y="91"/>
                </a:lnTo>
                <a:lnTo>
                  <a:pt x="0" y="91"/>
                </a:lnTo>
                <a:lnTo>
                  <a:pt x="0" y="0"/>
                </a:lnTo>
                <a:close/>
              </a:path>
            </a:pathLst>
          </a:custGeom>
          <a:solidFill>
            <a:srgbClr val="38BDF8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任意多边形: 形状 126"/>
          <p:cNvSpPr/>
          <p:nvPr/>
        </p:nvSpPr>
        <p:spPr>
          <a:xfrm>
            <a:off x="4439160" y="1994400"/>
            <a:ext cx="515160" cy="32400"/>
          </a:xfrm>
          <a:custGeom>
            <a:avLst/>
            <a:gdLst/>
            <a:ahLst/>
            <a:cxnLst/>
            <a:rect l="0" t="0" r="r" b="b"/>
            <a:pathLst>
              <a:path w="1431" h="90">
                <a:moveTo>
                  <a:pt x="0" y="0"/>
                </a:moveTo>
                <a:lnTo>
                  <a:pt x="1431" y="0"/>
                </a:lnTo>
                <a:lnTo>
                  <a:pt x="1431" y="90"/>
                </a:lnTo>
                <a:lnTo>
                  <a:pt x="0" y="90"/>
                </a:lnTo>
                <a:lnTo>
                  <a:pt x="0" y="0"/>
                </a:lnTo>
                <a:close/>
              </a:path>
            </a:pathLst>
          </a:custGeom>
          <a:solidFill>
            <a:srgbClr val="38BDF8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任意多边形: 形状 127"/>
          <p:cNvSpPr/>
          <p:nvPr/>
        </p:nvSpPr>
        <p:spPr>
          <a:xfrm>
            <a:off x="5340240" y="1511640"/>
            <a:ext cx="514800" cy="32760"/>
          </a:xfrm>
          <a:custGeom>
            <a:avLst/>
            <a:gdLst/>
            <a:ahLst/>
            <a:cxnLst/>
            <a:rect l="0" t="0" r="r" b="b"/>
            <a:pathLst>
              <a:path w="1430" h="91">
                <a:moveTo>
                  <a:pt x="0" y="0"/>
                </a:moveTo>
                <a:lnTo>
                  <a:pt x="1430" y="0"/>
                </a:lnTo>
                <a:lnTo>
                  <a:pt x="1430" y="91"/>
                </a:lnTo>
                <a:lnTo>
                  <a:pt x="0" y="91"/>
                </a:lnTo>
                <a:lnTo>
                  <a:pt x="0" y="0"/>
                </a:lnTo>
                <a:close/>
              </a:path>
            </a:pathLst>
          </a:custGeom>
          <a:solidFill>
            <a:srgbClr val="38BDF8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任意多边形: 形状 128"/>
          <p:cNvSpPr/>
          <p:nvPr/>
        </p:nvSpPr>
        <p:spPr>
          <a:xfrm>
            <a:off x="5340240" y="1994400"/>
            <a:ext cx="514800" cy="32400"/>
          </a:xfrm>
          <a:custGeom>
            <a:avLst/>
            <a:gdLst/>
            <a:ahLst/>
            <a:cxnLst/>
            <a:rect l="0" t="0" r="r" b="b"/>
            <a:pathLst>
              <a:path w="1430" h="90">
                <a:moveTo>
                  <a:pt x="0" y="0"/>
                </a:moveTo>
                <a:lnTo>
                  <a:pt x="1430" y="0"/>
                </a:lnTo>
                <a:lnTo>
                  <a:pt x="1430" y="90"/>
                </a:lnTo>
                <a:lnTo>
                  <a:pt x="0" y="90"/>
                </a:lnTo>
                <a:lnTo>
                  <a:pt x="0" y="0"/>
                </a:lnTo>
                <a:close/>
              </a:path>
            </a:pathLst>
          </a:custGeom>
          <a:solidFill>
            <a:srgbClr val="38BDF8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任意多边形: 形状 129"/>
          <p:cNvSpPr/>
          <p:nvPr/>
        </p:nvSpPr>
        <p:spPr>
          <a:xfrm>
            <a:off x="5854680" y="1029240"/>
            <a:ext cx="3925080" cy="1094040"/>
          </a:xfrm>
          <a:custGeom>
            <a:avLst/>
            <a:gdLst/>
            <a:ahLst/>
            <a:cxnLst/>
            <a:rect l="0" t="0" r="r" b="b"/>
            <a:pathLst>
              <a:path w="10903" h="3039">
                <a:moveTo>
                  <a:pt x="21" y="166"/>
                </a:moveTo>
                <a:cubicBezTo>
                  <a:pt x="34" y="133"/>
                  <a:pt x="54" y="104"/>
                  <a:pt x="79" y="79"/>
                </a:cubicBezTo>
                <a:cubicBezTo>
                  <a:pt x="105" y="53"/>
                  <a:pt x="134" y="34"/>
                  <a:pt x="167" y="20"/>
                </a:cubicBezTo>
                <a:cubicBezTo>
                  <a:pt x="200" y="7"/>
                  <a:pt x="234" y="0"/>
                  <a:pt x="269" y="0"/>
                </a:cubicBezTo>
                <a:lnTo>
                  <a:pt x="10635" y="0"/>
                </a:lnTo>
                <a:cubicBezTo>
                  <a:pt x="10671" y="0"/>
                  <a:pt x="10705" y="7"/>
                  <a:pt x="10738" y="20"/>
                </a:cubicBezTo>
                <a:cubicBezTo>
                  <a:pt x="10771" y="34"/>
                  <a:pt x="10800" y="53"/>
                  <a:pt x="10825" y="79"/>
                </a:cubicBezTo>
                <a:cubicBezTo>
                  <a:pt x="10850" y="104"/>
                  <a:pt x="10869" y="133"/>
                  <a:pt x="10883" y="166"/>
                </a:cubicBezTo>
                <a:cubicBezTo>
                  <a:pt x="10897" y="198"/>
                  <a:pt x="10903" y="233"/>
                  <a:pt x="10903" y="268"/>
                </a:cubicBezTo>
                <a:lnTo>
                  <a:pt x="10903" y="2771"/>
                </a:lnTo>
                <a:cubicBezTo>
                  <a:pt x="10903" y="2807"/>
                  <a:pt x="10897" y="2841"/>
                  <a:pt x="10883" y="2874"/>
                </a:cubicBezTo>
                <a:cubicBezTo>
                  <a:pt x="10869" y="2907"/>
                  <a:pt x="10850" y="2936"/>
                  <a:pt x="10825" y="2961"/>
                </a:cubicBezTo>
                <a:cubicBezTo>
                  <a:pt x="10800" y="2986"/>
                  <a:pt x="10771" y="3005"/>
                  <a:pt x="10738" y="3019"/>
                </a:cubicBezTo>
                <a:cubicBezTo>
                  <a:pt x="10705" y="3033"/>
                  <a:pt x="10671" y="3039"/>
                  <a:pt x="10635" y="3039"/>
                </a:cubicBezTo>
                <a:lnTo>
                  <a:pt x="269" y="3039"/>
                </a:lnTo>
                <a:cubicBezTo>
                  <a:pt x="234" y="3039"/>
                  <a:pt x="200" y="3033"/>
                  <a:pt x="167" y="3019"/>
                </a:cubicBezTo>
                <a:cubicBezTo>
                  <a:pt x="134" y="3005"/>
                  <a:pt x="105" y="2986"/>
                  <a:pt x="79" y="2961"/>
                </a:cubicBezTo>
                <a:cubicBezTo>
                  <a:pt x="54" y="2936"/>
                  <a:pt x="34" y="2907"/>
                  <a:pt x="21" y="2874"/>
                </a:cubicBezTo>
                <a:cubicBezTo>
                  <a:pt x="7" y="2841"/>
                  <a:pt x="0" y="2807"/>
                  <a:pt x="0" y="2771"/>
                </a:cubicBezTo>
                <a:lnTo>
                  <a:pt x="0" y="268"/>
                </a:lnTo>
                <a:cubicBezTo>
                  <a:pt x="0" y="233"/>
                  <a:pt x="7" y="198"/>
                  <a:pt x="21" y="16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任意多边形: 形状 130"/>
          <p:cNvSpPr/>
          <p:nvPr/>
        </p:nvSpPr>
        <p:spPr>
          <a:xfrm>
            <a:off x="6047640" y="1190160"/>
            <a:ext cx="354240" cy="386280"/>
          </a:xfrm>
          <a:custGeom>
            <a:avLst/>
            <a:gdLst/>
            <a:ahLst/>
            <a:cxnLst/>
            <a:rect l="0" t="0" r="r" b="b"/>
            <a:pathLst>
              <a:path w="984" h="1073">
                <a:moveTo>
                  <a:pt x="0" y="582"/>
                </a:moveTo>
                <a:lnTo>
                  <a:pt x="0" y="492"/>
                </a:lnTo>
                <a:cubicBezTo>
                  <a:pt x="0" y="460"/>
                  <a:pt x="4" y="427"/>
                  <a:pt x="10" y="395"/>
                </a:cubicBezTo>
                <a:cubicBezTo>
                  <a:pt x="16" y="364"/>
                  <a:pt x="26" y="333"/>
                  <a:pt x="38" y="303"/>
                </a:cubicBezTo>
                <a:cubicBezTo>
                  <a:pt x="50" y="273"/>
                  <a:pt x="65" y="245"/>
                  <a:pt x="83" y="218"/>
                </a:cubicBezTo>
                <a:cubicBezTo>
                  <a:pt x="101" y="191"/>
                  <a:pt x="122" y="167"/>
                  <a:pt x="144" y="144"/>
                </a:cubicBezTo>
                <a:cubicBezTo>
                  <a:pt x="167" y="121"/>
                  <a:pt x="192" y="101"/>
                  <a:pt x="219" y="83"/>
                </a:cubicBezTo>
                <a:cubicBezTo>
                  <a:pt x="246" y="65"/>
                  <a:pt x="274" y="50"/>
                  <a:pt x="304" y="37"/>
                </a:cubicBezTo>
                <a:cubicBezTo>
                  <a:pt x="334" y="25"/>
                  <a:pt x="364" y="16"/>
                  <a:pt x="397" y="9"/>
                </a:cubicBezTo>
                <a:cubicBezTo>
                  <a:pt x="429" y="3"/>
                  <a:pt x="461" y="0"/>
                  <a:pt x="493" y="0"/>
                </a:cubicBezTo>
                <a:cubicBezTo>
                  <a:pt x="525" y="0"/>
                  <a:pt x="557" y="3"/>
                  <a:pt x="589" y="9"/>
                </a:cubicBezTo>
                <a:cubicBezTo>
                  <a:pt x="620" y="16"/>
                  <a:pt x="651" y="25"/>
                  <a:pt x="681" y="37"/>
                </a:cubicBezTo>
                <a:cubicBezTo>
                  <a:pt x="711" y="50"/>
                  <a:pt x="739" y="65"/>
                  <a:pt x="766" y="83"/>
                </a:cubicBezTo>
                <a:cubicBezTo>
                  <a:pt x="793" y="101"/>
                  <a:pt x="818" y="121"/>
                  <a:pt x="840" y="144"/>
                </a:cubicBezTo>
                <a:cubicBezTo>
                  <a:pt x="863" y="167"/>
                  <a:pt x="884" y="191"/>
                  <a:pt x="902" y="218"/>
                </a:cubicBezTo>
                <a:cubicBezTo>
                  <a:pt x="920" y="245"/>
                  <a:pt x="935" y="273"/>
                  <a:pt x="947" y="303"/>
                </a:cubicBezTo>
                <a:cubicBezTo>
                  <a:pt x="959" y="333"/>
                  <a:pt x="969" y="364"/>
                  <a:pt x="975" y="395"/>
                </a:cubicBezTo>
                <a:cubicBezTo>
                  <a:pt x="981" y="427"/>
                  <a:pt x="984" y="460"/>
                  <a:pt x="984" y="492"/>
                </a:cubicBezTo>
                <a:lnTo>
                  <a:pt x="984" y="582"/>
                </a:lnTo>
                <a:cubicBezTo>
                  <a:pt x="984" y="614"/>
                  <a:pt x="981" y="646"/>
                  <a:pt x="975" y="678"/>
                </a:cubicBezTo>
                <a:cubicBezTo>
                  <a:pt x="969" y="709"/>
                  <a:pt x="959" y="740"/>
                  <a:pt x="947" y="770"/>
                </a:cubicBezTo>
                <a:cubicBezTo>
                  <a:pt x="935" y="800"/>
                  <a:pt x="920" y="828"/>
                  <a:pt x="902" y="855"/>
                </a:cubicBezTo>
                <a:cubicBezTo>
                  <a:pt x="884" y="882"/>
                  <a:pt x="863" y="906"/>
                  <a:pt x="840" y="929"/>
                </a:cubicBezTo>
                <a:cubicBezTo>
                  <a:pt x="818" y="952"/>
                  <a:pt x="793" y="972"/>
                  <a:pt x="766" y="990"/>
                </a:cubicBezTo>
                <a:cubicBezTo>
                  <a:pt x="739" y="1008"/>
                  <a:pt x="711" y="1023"/>
                  <a:pt x="681" y="1036"/>
                </a:cubicBezTo>
                <a:cubicBezTo>
                  <a:pt x="651" y="1048"/>
                  <a:pt x="620" y="1057"/>
                  <a:pt x="589" y="1064"/>
                </a:cubicBezTo>
                <a:cubicBezTo>
                  <a:pt x="557" y="1070"/>
                  <a:pt x="525" y="1073"/>
                  <a:pt x="493" y="1073"/>
                </a:cubicBezTo>
                <a:cubicBezTo>
                  <a:pt x="461" y="1073"/>
                  <a:pt x="429" y="1070"/>
                  <a:pt x="397" y="1064"/>
                </a:cubicBezTo>
                <a:cubicBezTo>
                  <a:pt x="364" y="1057"/>
                  <a:pt x="334" y="1048"/>
                  <a:pt x="304" y="1036"/>
                </a:cubicBezTo>
                <a:cubicBezTo>
                  <a:pt x="274" y="1023"/>
                  <a:pt x="246" y="1008"/>
                  <a:pt x="219" y="990"/>
                </a:cubicBezTo>
                <a:cubicBezTo>
                  <a:pt x="192" y="972"/>
                  <a:pt x="167" y="952"/>
                  <a:pt x="144" y="929"/>
                </a:cubicBezTo>
                <a:cubicBezTo>
                  <a:pt x="122" y="906"/>
                  <a:pt x="101" y="882"/>
                  <a:pt x="83" y="855"/>
                </a:cubicBezTo>
                <a:cubicBezTo>
                  <a:pt x="65" y="828"/>
                  <a:pt x="50" y="800"/>
                  <a:pt x="38" y="770"/>
                </a:cubicBezTo>
                <a:cubicBezTo>
                  <a:pt x="26" y="740"/>
                  <a:pt x="16" y="709"/>
                  <a:pt x="10" y="678"/>
                </a:cubicBezTo>
                <a:cubicBezTo>
                  <a:pt x="4" y="646"/>
                  <a:pt x="0" y="614"/>
                  <a:pt x="0" y="582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" name="图片 131"/>
          <p:cNvPicPr/>
          <p:nvPr/>
        </p:nvPicPr>
        <p:blipFill>
          <a:blip r:embed="rId10"/>
          <a:stretch/>
        </p:blipFill>
        <p:spPr>
          <a:xfrm>
            <a:off x="6144480" y="128664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" name="文本框 132"/>
          <p:cNvSpPr txBox="1"/>
          <p:nvPr/>
        </p:nvSpPr>
        <p:spPr>
          <a:xfrm>
            <a:off x="1190160" y="3036240"/>
            <a:ext cx="14666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根据实时路况调整配送路线。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6530400" y="120420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执行能力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6530400" y="1492200"/>
            <a:ext cx="30456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执行模块将决策转换为实际操作，确保任务完成。无论是物理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530400" y="1652760"/>
            <a:ext cx="30456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机器人执行路径规划，还是虚拟客服系统生成对话内容，执行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任意多边形: 形状 136"/>
          <p:cNvSpPr/>
          <p:nvPr/>
        </p:nvSpPr>
        <p:spPr>
          <a:xfrm>
            <a:off x="5854680" y="2251800"/>
            <a:ext cx="3925080" cy="1094040"/>
          </a:xfrm>
          <a:custGeom>
            <a:avLst/>
            <a:gdLst/>
            <a:ahLst/>
            <a:cxnLst/>
            <a:rect l="0" t="0" r="r" b="b"/>
            <a:pathLst>
              <a:path w="10903" h="3039">
                <a:moveTo>
                  <a:pt x="21" y="165"/>
                </a:moveTo>
                <a:cubicBezTo>
                  <a:pt x="34" y="132"/>
                  <a:pt x="54" y="103"/>
                  <a:pt x="79" y="78"/>
                </a:cubicBezTo>
                <a:cubicBezTo>
                  <a:pt x="105" y="53"/>
                  <a:pt x="134" y="34"/>
                  <a:pt x="167" y="20"/>
                </a:cubicBezTo>
                <a:cubicBezTo>
                  <a:pt x="200" y="7"/>
                  <a:pt x="234" y="0"/>
                  <a:pt x="269" y="0"/>
                </a:cubicBezTo>
                <a:lnTo>
                  <a:pt x="10635" y="0"/>
                </a:lnTo>
                <a:cubicBezTo>
                  <a:pt x="10671" y="0"/>
                  <a:pt x="10705" y="7"/>
                  <a:pt x="10738" y="20"/>
                </a:cubicBezTo>
                <a:cubicBezTo>
                  <a:pt x="10771" y="34"/>
                  <a:pt x="10800" y="53"/>
                  <a:pt x="10825" y="78"/>
                </a:cubicBezTo>
                <a:cubicBezTo>
                  <a:pt x="10850" y="103"/>
                  <a:pt x="10869" y="132"/>
                  <a:pt x="10883" y="165"/>
                </a:cubicBezTo>
                <a:cubicBezTo>
                  <a:pt x="10897" y="198"/>
                  <a:pt x="10903" y="232"/>
                  <a:pt x="10903" y="268"/>
                </a:cubicBezTo>
                <a:lnTo>
                  <a:pt x="10903" y="2771"/>
                </a:lnTo>
                <a:cubicBezTo>
                  <a:pt x="10903" y="2807"/>
                  <a:pt x="10897" y="2841"/>
                  <a:pt x="10883" y="2874"/>
                </a:cubicBezTo>
                <a:cubicBezTo>
                  <a:pt x="10869" y="2906"/>
                  <a:pt x="10850" y="2935"/>
                  <a:pt x="10825" y="2961"/>
                </a:cubicBezTo>
                <a:cubicBezTo>
                  <a:pt x="10800" y="2986"/>
                  <a:pt x="10771" y="3005"/>
                  <a:pt x="10738" y="3019"/>
                </a:cubicBezTo>
                <a:cubicBezTo>
                  <a:pt x="10705" y="3032"/>
                  <a:pt x="10671" y="3039"/>
                  <a:pt x="10635" y="3039"/>
                </a:cubicBezTo>
                <a:lnTo>
                  <a:pt x="269" y="3039"/>
                </a:lnTo>
                <a:cubicBezTo>
                  <a:pt x="234" y="3039"/>
                  <a:pt x="200" y="3032"/>
                  <a:pt x="167" y="3019"/>
                </a:cubicBezTo>
                <a:cubicBezTo>
                  <a:pt x="134" y="3005"/>
                  <a:pt x="105" y="2986"/>
                  <a:pt x="79" y="2961"/>
                </a:cubicBezTo>
                <a:cubicBezTo>
                  <a:pt x="54" y="2935"/>
                  <a:pt x="34" y="2906"/>
                  <a:pt x="21" y="2874"/>
                </a:cubicBezTo>
                <a:cubicBezTo>
                  <a:pt x="7" y="2841"/>
                  <a:pt x="0" y="2807"/>
                  <a:pt x="0" y="2771"/>
                </a:cubicBez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任意多边形: 形状 137"/>
          <p:cNvSpPr/>
          <p:nvPr/>
        </p:nvSpPr>
        <p:spPr>
          <a:xfrm>
            <a:off x="6047640" y="2412720"/>
            <a:ext cx="354240" cy="386280"/>
          </a:xfrm>
          <a:custGeom>
            <a:avLst/>
            <a:gdLst/>
            <a:ahLst/>
            <a:cxnLst/>
            <a:rect l="0" t="0" r="r" b="b"/>
            <a:pathLst>
              <a:path w="984" h="1073">
                <a:moveTo>
                  <a:pt x="0" y="581"/>
                </a:moveTo>
                <a:lnTo>
                  <a:pt x="0" y="492"/>
                </a:lnTo>
                <a:cubicBezTo>
                  <a:pt x="0" y="460"/>
                  <a:pt x="4" y="428"/>
                  <a:pt x="10" y="396"/>
                </a:cubicBezTo>
                <a:cubicBezTo>
                  <a:pt x="16" y="365"/>
                  <a:pt x="26" y="334"/>
                  <a:pt x="38" y="304"/>
                </a:cubicBezTo>
                <a:cubicBezTo>
                  <a:pt x="50" y="274"/>
                  <a:pt x="65" y="245"/>
                  <a:pt x="83" y="218"/>
                </a:cubicBezTo>
                <a:cubicBezTo>
                  <a:pt x="101" y="191"/>
                  <a:pt x="122" y="166"/>
                  <a:pt x="144" y="144"/>
                </a:cubicBezTo>
                <a:cubicBezTo>
                  <a:pt x="167" y="121"/>
                  <a:pt x="192" y="100"/>
                  <a:pt x="219" y="82"/>
                </a:cubicBezTo>
                <a:cubicBezTo>
                  <a:pt x="246" y="65"/>
                  <a:pt x="274" y="49"/>
                  <a:pt x="304" y="37"/>
                </a:cubicBezTo>
                <a:cubicBezTo>
                  <a:pt x="334" y="25"/>
                  <a:pt x="364" y="15"/>
                  <a:pt x="397" y="9"/>
                </a:cubicBezTo>
                <a:cubicBezTo>
                  <a:pt x="429" y="3"/>
                  <a:pt x="461" y="0"/>
                  <a:pt x="493" y="0"/>
                </a:cubicBezTo>
                <a:cubicBezTo>
                  <a:pt x="525" y="0"/>
                  <a:pt x="557" y="3"/>
                  <a:pt x="589" y="9"/>
                </a:cubicBezTo>
                <a:cubicBezTo>
                  <a:pt x="620" y="15"/>
                  <a:pt x="651" y="25"/>
                  <a:pt x="681" y="37"/>
                </a:cubicBezTo>
                <a:cubicBezTo>
                  <a:pt x="711" y="49"/>
                  <a:pt x="739" y="65"/>
                  <a:pt x="766" y="82"/>
                </a:cubicBezTo>
                <a:cubicBezTo>
                  <a:pt x="793" y="100"/>
                  <a:pt x="818" y="121"/>
                  <a:pt x="840" y="144"/>
                </a:cubicBezTo>
                <a:cubicBezTo>
                  <a:pt x="863" y="166"/>
                  <a:pt x="884" y="191"/>
                  <a:pt x="902" y="218"/>
                </a:cubicBezTo>
                <a:cubicBezTo>
                  <a:pt x="920" y="245"/>
                  <a:pt x="935" y="274"/>
                  <a:pt x="947" y="304"/>
                </a:cubicBezTo>
                <a:cubicBezTo>
                  <a:pt x="959" y="334"/>
                  <a:pt x="969" y="365"/>
                  <a:pt x="975" y="396"/>
                </a:cubicBezTo>
                <a:cubicBezTo>
                  <a:pt x="981" y="428"/>
                  <a:pt x="984" y="460"/>
                  <a:pt x="984" y="492"/>
                </a:cubicBezTo>
                <a:lnTo>
                  <a:pt x="984" y="581"/>
                </a:lnTo>
                <a:cubicBezTo>
                  <a:pt x="984" y="614"/>
                  <a:pt x="981" y="646"/>
                  <a:pt x="975" y="677"/>
                </a:cubicBezTo>
                <a:cubicBezTo>
                  <a:pt x="969" y="709"/>
                  <a:pt x="959" y="740"/>
                  <a:pt x="947" y="770"/>
                </a:cubicBezTo>
                <a:cubicBezTo>
                  <a:pt x="935" y="799"/>
                  <a:pt x="920" y="828"/>
                  <a:pt x="902" y="855"/>
                </a:cubicBezTo>
                <a:cubicBezTo>
                  <a:pt x="884" y="881"/>
                  <a:pt x="863" y="906"/>
                  <a:pt x="840" y="929"/>
                </a:cubicBezTo>
                <a:cubicBezTo>
                  <a:pt x="818" y="952"/>
                  <a:pt x="793" y="972"/>
                  <a:pt x="766" y="990"/>
                </a:cubicBezTo>
                <a:cubicBezTo>
                  <a:pt x="739" y="1008"/>
                  <a:pt x="711" y="1023"/>
                  <a:pt x="681" y="1036"/>
                </a:cubicBezTo>
                <a:cubicBezTo>
                  <a:pt x="651" y="1048"/>
                  <a:pt x="620" y="1057"/>
                  <a:pt x="589" y="1064"/>
                </a:cubicBezTo>
                <a:cubicBezTo>
                  <a:pt x="557" y="1070"/>
                  <a:pt x="525" y="1073"/>
                  <a:pt x="493" y="1073"/>
                </a:cubicBezTo>
                <a:cubicBezTo>
                  <a:pt x="461" y="1073"/>
                  <a:pt x="429" y="1070"/>
                  <a:pt x="397" y="1064"/>
                </a:cubicBezTo>
                <a:cubicBezTo>
                  <a:pt x="364" y="1057"/>
                  <a:pt x="334" y="1048"/>
                  <a:pt x="304" y="1036"/>
                </a:cubicBezTo>
                <a:cubicBezTo>
                  <a:pt x="274" y="1023"/>
                  <a:pt x="246" y="1008"/>
                  <a:pt x="219" y="990"/>
                </a:cubicBezTo>
                <a:cubicBezTo>
                  <a:pt x="192" y="972"/>
                  <a:pt x="167" y="952"/>
                  <a:pt x="144" y="929"/>
                </a:cubicBezTo>
                <a:cubicBezTo>
                  <a:pt x="122" y="906"/>
                  <a:pt x="101" y="881"/>
                  <a:pt x="83" y="855"/>
                </a:cubicBezTo>
                <a:cubicBezTo>
                  <a:pt x="65" y="828"/>
                  <a:pt x="50" y="799"/>
                  <a:pt x="38" y="770"/>
                </a:cubicBezTo>
                <a:cubicBezTo>
                  <a:pt x="26" y="740"/>
                  <a:pt x="16" y="709"/>
                  <a:pt x="10" y="677"/>
                </a:cubicBezTo>
                <a:cubicBezTo>
                  <a:pt x="4" y="646"/>
                  <a:pt x="0" y="614"/>
                  <a:pt x="0" y="581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" name="图片 138"/>
          <p:cNvPicPr/>
          <p:nvPr/>
        </p:nvPicPr>
        <p:blipFill>
          <a:blip r:embed="rId11"/>
          <a:stretch/>
        </p:blipFill>
        <p:spPr>
          <a:xfrm>
            <a:off x="6144480" y="250920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0" name="文本框 139"/>
          <p:cNvSpPr txBox="1"/>
          <p:nvPr/>
        </p:nvSpPr>
        <p:spPr>
          <a:xfrm>
            <a:off x="6530400" y="1813680"/>
            <a:ext cx="15796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能力都决定了系统的整体表现。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6530400" y="2426760"/>
            <a:ext cx="48096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适应性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6530400" y="2714400"/>
            <a:ext cx="30456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智能代理能通过学习优化自身表现。例如，客户服务智能代理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6530400" y="2875320"/>
            <a:ext cx="30456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可以逐步积累用户反馈，调整回复风格，提高服务水平。这种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任意多边形: 形状 143"/>
          <p:cNvSpPr/>
          <p:nvPr/>
        </p:nvSpPr>
        <p:spPr>
          <a:xfrm>
            <a:off x="514440" y="3474360"/>
            <a:ext cx="9265320" cy="997560"/>
          </a:xfrm>
          <a:custGeom>
            <a:avLst/>
            <a:gdLst/>
            <a:ahLst/>
            <a:cxnLst/>
            <a:rect l="0" t="0" r="r" b="b"/>
            <a:pathLst>
              <a:path w="25737" h="2771">
                <a:moveTo>
                  <a:pt x="21" y="166"/>
                </a:moveTo>
                <a:cubicBezTo>
                  <a:pt x="34" y="133"/>
                  <a:pt x="54" y="104"/>
                  <a:pt x="79" y="79"/>
                </a:cubicBezTo>
                <a:cubicBezTo>
                  <a:pt x="104" y="54"/>
                  <a:pt x="133" y="34"/>
                  <a:pt x="166" y="20"/>
                </a:cubicBezTo>
                <a:cubicBezTo>
                  <a:pt x="199" y="6"/>
                  <a:pt x="233" y="0"/>
                  <a:pt x="268" y="0"/>
                </a:cubicBezTo>
                <a:lnTo>
                  <a:pt x="25469" y="0"/>
                </a:lnTo>
                <a:cubicBezTo>
                  <a:pt x="25505" y="0"/>
                  <a:pt x="25539" y="6"/>
                  <a:pt x="25572" y="20"/>
                </a:cubicBezTo>
                <a:cubicBezTo>
                  <a:pt x="25605" y="34"/>
                  <a:pt x="25634" y="54"/>
                  <a:pt x="25659" y="79"/>
                </a:cubicBezTo>
                <a:cubicBezTo>
                  <a:pt x="25684" y="104"/>
                  <a:pt x="25703" y="133"/>
                  <a:pt x="25717" y="166"/>
                </a:cubicBezTo>
                <a:cubicBezTo>
                  <a:pt x="25731" y="199"/>
                  <a:pt x="25737" y="233"/>
                  <a:pt x="25737" y="269"/>
                </a:cubicBezTo>
                <a:lnTo>
                  <a:pt x="25737" y="2503"/>
                </a:lnTo>
                <a:cubicBezTo>
                  <a:pt x="25737" y="2538"/>
                  <a:pt x="25731" y="2572"/>
                  <a:pt x="25717" y="2605"/>
                </a:cubicBezTo>
                <a:cubicBezTo>
                  <a:pt x="25703" y="2638"/>
                  <a:pt x="25684" y="2667"/>
                  <a:pt x="25659" y="2692"/>
                </a:cubicBezTo>
                <a:cubicBezTo>
                  <a:pt x="25634" y="2717"/>
                  <a:pt x="25605" y="2737"/>
                  <a:pt x="25572" y="2750"/>
                </a:cubicBezTo>
                <a:cubicBezTo>
                  <a:pt x="25539" y="2764"/>
                  <a:pt x="25505" y="2771"/>
                  <a:pt x="25469" y="2771"/>
                </a:cubicBezTo>
                <a:lnTo>
                  <a:pt x="268" y="2771"/>
                </a:lnTo>
                <a:cubicBezTo>
                  <a:pt x="233" y="2771"/>
                  <a:pt x="199" y="2764"/>
                  <a:pt x="166" y="2750"/>
                </a:cubicBezTo>
                <a:cubicBezTo>
                  <a:pt x="133" y="2737"/>
                  <a:pt x="104" y="2717"/>
                  <a:pt x="79" y="2692"/>
                </a:cubicBezTo>
                <a:cubicBezTo>
                  <a:pt x="54" y="2667"/>
                  <a:pt x="34" y="2638"/>
                  <a:pt x="21" y="2605"/>
                </a:cubicBezTo>
                <a:cubicBezTo>
                  <a:pt x="7" y="2572"/>
                  <a:pt x="0" y="2538"/>
                  <a:pt x="0" y="2503"/>
                </a:cubicBezTo>
                <a:lnTo>
                  <a:pt x="0" y="269"/>
                </a:lnTo>
                <a:cubicBezTo>
                  <a:pt x="0" y="233"/>
                  <a:pt x="7" y="199"/>
                  <a:pt x="21" y="16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任意多边形: 形状 144"/>
          <p:cNvSpPr/>
          <p:nvPr/>
        </p:nvSpPr>
        <p:spPr>
          <a:xfrm>
            <a:off x="707400" y="3634920"/>
            <a:ext cx="354240" cy="386640"/>
          </a:xfrm>
          <a:custGeom>
            <a:avLst/>
            <a:gdLst/>
            <a:ahLst/>
            <a:cxnLst/>
            <a:rect l="0" t="0" r="r" b="b"/>
            <a:pathLst>
              <a:path w="984" h="1074">
                <a:moveTo>
                  <a:pt x="0" y="582"/>
                </a:moveTo>
                <a:lnTo>
                  <a:pt x="0" y="493"/>
                </a:lnTo>
                <a:cubicBezTo>
                  <a:pt x="0" y="461"/>
                  <a:pt x="4" y="429"/>
                  <a:pt x="10" y="397"/>
                </a:cubicBezTo>
                <a:cubicBezTo>
                  <a:pt x="16" y="365"/>
                  <a:pt x="26" y="335"/>
                  <a:pt x="38" y="305"/>
                </a:cubicBezTo>
                <a:cubicBezTo>
                  <a:pt x="50" y="275"/>
                  <a:pt x="65" y="247"/>
                  <a:pt x="83" y="220"/>
                </a:cubicBezTo>
                <a:cubicBezTo>
                  <a:pt x="101" y="193"/>
                  <a:pt x="122" y="168"/>
                  <a:pt x="144" y="145"/>
                </a:cubicBezTo>
                <a:cubicBezTo>
                  <a:pt x="167" y="122"/>
                  <a:pt x="192" y="102"/>
                  <a:pt x="219" y="83"/>
                </a:cubicBezTo>
                <a:cubicBezTo>
                  <a:pt x="246" y="65"/>
                  <a:pt x="274" y="50"/>
                  <a:pt x="304" y="38"/>
                </a:cubicBezTo>
                <a:cubicBezTo>
                  <a:pt x="334" y="25"/>
                  <a:pt x="364" y="16"/>
                  <a:pt x="396" y="10"/>
                </a:cubicBezTo>
                <a:cubicBezTo>
                  <a:pt x="428" y="4"/>
                  <a:pt x="460" y="0"/>
                  <a:pt x="493" y="0"/>
                </a:cubicBezTo>
                <a:cubicBezTo>
                  <a:pt x="525" y="0"/>
                  <a:pt x="557" y="4"/>
                  <a:pt x="589" y="10"/>
                </a:cubicBezTo>
                <a:cubicBezTo>
                  <a:pt x="620" y="16"/>
                  <a:pt x="651" y="25"/>
                  <a:pt x="681" y="38"/>
                </a:cubicBezTo>
                <a:cubicBezTo>
                  <a:pt x="711" y="50"/>
                  <a:pt x="739" y="65"/>
                  <a:pt x="766" y="83"/>
                </a:cubicBezTo>
                <a:cubicBezTo>
                  <a:pt x="793" y="102"/>
                  <a:pt x="818" y="122"/>
                  <a:pt x="840" y="145"/>
                </a:cubicBezTo>
                <a:cubicBezTo>
                  <a:pt x="863" y="168"/>
                  <a:pt x="884" y="193"/>
                  <a:pt x="902" y="220"/>
                </a:cubicBezTo>
                <a:cubicBezTo>
                  <a:pt x="920" y="247"/>
                  <a:pt x="935" y="275"/>
                  <a:pt x="947" y="305"/>
                </a:cubicBezTo>
                <a:cubicBezTo>
                  <a:pt x="959" y="335"/>
                  <a:pt x="969" y="365"/>
                  <a:pt x="975" y="397"/>
                </a:cubicBezTo>
                <a:cubicBezTo>
                  <a:pt x="981" y="429"/>
                  <a:pt x="984" y="461"/>
                  <a:pt x="984" y="493"/>
                </a:cubicBezTo>
                <a:lnTo>
                  <a:pt x="984" y="582"/>
                </a:lnTo>
                <a:cubicBezTo>
                  <a:pt x="984" y="614"/>
                  <a:pt x="981" y="646"/>
                  <a:pt x="975" y="678"/>
                </a:cubicBezTo>
                <a:cubicBezTo>
                  <a:pt x="969" y="710"/>
                  <a:pt x="959" y="740"/>
                  <a:pt x="947" y="770"/>
                </a:cubicBezTo>
                <a:cubicBezTo>
                  <a:pt x="935" y="800"/>
                  <a:pt x="920" y="828"/>
                  <a:pt x="902" y="855"/>
                </a:cubicBezTo>
                <a:cubicBezTo>
                  <a:pt x="884" y="882"/>
                  <a:pt x="863" y="907"/>
                  <a:pt x="840" y="930"/>
                </a:cubicBezTo>
                <a:cubicBezTo>
                  <a:pt x="818" y="953"/>
                  <a:pt x="793" y="973"/>
                  <a:pt x="766" y="991"/>
                </a:cubicBezTo>
                <a:cubicBezTo>
                  <a:pt x="739" y="1009"/>
                  <a:pt x="711" y="1024"/>
                  <a:pt x="681" y="1036"/>
                </a:cubicBezTo>
                <a:cubicBezTo>
                  <a:pt x="651" y="1049"/>
                  <a:pt x="620" y="1058"/>
                  <a:pt x="589" y="1064"/>
                </a:cubicBezTo>
                <a:cubicBezTo>
                  <a:pt x="557" y="1071"/>
                  <a:pt x="525" y="1074"/>
                  <a:pt x="493" y="1074"/>
                </a:cubicBezTo>
                <a:cubicBezTo>
                  <a:pt x="460" y="1074"/>
                  <a:pt x="428" y="1071"/>
                  <a:pt x="396" y="1064"/>
                </a:cubicBezTo>
                <a:cubicBezTo>
                  <a:pt x="364" y="1058"/>
                  <a:pt x="334" y="1049"/>
                  <a:pt x="304" y="1036"/>
                </a:cubicBezTo>
                <a:cubicBezTo>
                  <a:pt x="274" y="1024"/>
                  <a:pt x="246" y="1009"/>
                  <a:pt x="219" y="991"/>
                </a:cubicBezTo>
                <a:cubicBezTo>
                  <a:pt x="192" y="973"/>
                  <a:pt x="167" y="953"/>
                  <a:pt x="144" y="930"/>
                </a:cubicBezTo>
                <a:cubicBezTo>
                  <a:pt x="122" y="907"/>
                  <a:pt x="101" y="882"/>
                  <a:pt x="83" y="855"/>
                </a:cubicBezTo>
                <a:cubicBezTo>
                  <a:pt x="65" y="828"/>
                  <a:pt x="50" y="800"/>
                  <a:pt x="38" y="770"/>
                </a:cubicBezTo>
                <a:cubicBezTo>
                  <a:pt x="26" y="740"/>
                  <a:pt x="16" y="710"/>
                  <a:pt x="10" y="678"/>
                </a:cubicBezTo>
                <a:cubicBezTo>
                  <a:pt x="4" y="646"/>
                  <a:pt x="0" y="614"/>
                  <a:pt x="0" y="582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6" name="图片 145"/>
          <p:cNvPicPr/>
          <p:nvPr/>
        </p:nvPicPr>
        <p:blipFill>
          <a:blip r:embed="rId12"/>
          <a:stretch/>
        </p:blipFill>
        <p:spPr>
          <a:xfrm>
            <a:off x="804240" y="373176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" name="文本框 146"/>
          <p:cNvSpPr txBox="1"/>
          <p:nvPr/>
        </p:nvSpPr>
        <p:spPr>
          <a:xfrm>
            <a:off x="6530400" y="3036240"/>
            <a:ext cx="25945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能力使其不仅能应对常规任务，还能适应复杂环境。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1190160" y="3649320"/>
            <a:ext cx="801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任务灵活性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190160" y="3937680"/>
            <a:ext cx="842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相比传统系统，智能代理具备更强的任务灵活性，能够动态调整执行路径，应对环境中的不确定因素。这使得智能代理在复杂、多变的环境中表现出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1190160" y="4130640"/>
            <a:ext cx="10371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卓越的适应能力。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9809280" y="454392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图片 151"/>
          <p:cNvPicPr/>
          <p:nvPr/>
        </p:nvPicPr>
        <p:blipFill>
          <a:blip r:embed="rId2"/>
          <a:stretch/>
        </p:blipFill>
        <p:spPr>
          <a:xfrm>
            <a:off x="0" y="0"/>
            <a:ext cx="10294200" cy="6594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3" name="图片 152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4" name="图片 153"/>
          <p:cNvPicPr/>
          <p:nvPr/>
        </p:nvPicPr>
        <p:blipFill>
          <a:blip r:embed="rId4"/>
          <a:stretch/>
        </p:blipFill>
        <p:spPr>
          <a:xfrm>
            <a:off x="8283960" y="498636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5" name="图片 154"/>
          <p:cNvPicPr/>
          <p:nvPr/>
        </p:nvPicPr>
        <p:blipFill>
          <a:blip r:embed="rId5"/>
          <a:stretch/>
        </p:blipFill>
        <p:spPr>
          <a:xfrm>
            <a:off x="0" y="0"/>
            <a:ext cx="10294200" cy="6594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6" name="图片 155"/>
          <p:cNvPicPr/>
          <p:nvPr/>
        </p:nvPicPr>
        <p:blipFill>
          <a:blip r:embed="rId6"/>
          <a:stretch/>
        </p:blipFill>
        <p:spPr>
          <a:xfrm>
            <a:off x="1029600" y="1029600"/>
            <a:ext cx="8235360" cy="3859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7" name="任意多边形: 形状 156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任意多边形: 形状 157"/>
          <p:cNvSpPr/>
          <p:nvPr/>
        </p:nvSpPr>
        <p:spPr>
          <a:xfrm>
            <a:off x="820080" y="1495800"/>
            <a:ext cx="2059200" cy="1383480"/>
          </a:xfrm>
          <a:custGeom>
            <a:avLst/>
            <a:gdLst/>
            <a:ahLst/>
            <a:cxnLst/>
            <a:rect l="0" t="0" r="r" b="b"/>
            <a:pathLst>
              <a:path w="5720" h="3843">
                <a:moveTo>
                  <a:pt x="0" y="3575"/>
                </a:moveTo>
                <a:lnTo>
                  <a:pt x="0" y="268"/>
                </a:lnTo>
                <a:cubicBezTo>
                  <a:pt x="0" y="250"/>
                  <a:pt x="2" y="233"/>
                  <a:pt x="5" y="216"/>
                </a:cubicBezTo>
                <a:cubicBezTo>
                  <a:pt x="9" y="198"/>
                  <a:pt x="14" y="182"/>
                  <a:pt x="21" y="165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49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5452" y="0"/>
                </a:lnTo>
                <a:cubicBezTo>
                  <a:pt x="5470" y="0"/>
                  <a:pt x="5487" y="2"/>
                  <a:pt x="5505" y="5"/>
                </a:cubicBezTo>
                <a:cubicBezTo>
                  <a:pt x="5522" y="8"/>
                  <a:pt x="5539" y="13"/>
                  <a:pt x="5555" y="20"/>
                </a:cubicBezTo>
                <a:cubicBezTo>
                  <a:pt x="5571" y="27"/>
                  <a:pt x="5587" y="35"/>
                  <a:pt x="5601" y="45"/>
                </a:cubicBezTo>
                <a:cubicBezTo>
                  <a:pt x="5616" y="55"/>
                  <a:pt x="5629" y="66"/>
                  <a:pt x="5642" y="78"/>
                </a:cubicBezTo>
                <a:cubicBezTo>
                  <a:pt x="5654" y="91"/>
                  <a:pt x="5665" y="104"/>
                  <a:pt x="5675" y="119"/>
                </a:cubicBezTo>
                <a:cubicBezTo>
                  <a:pt x="5685" y="134"/>
                  <a:pt x="5693" y="149"/>
                  <a:pt x="5700" y="165"/>
                </a:cubicBezTo>
                <a:cubicBezTo>
                  <a:pt x="5707" y="182"/>
                  <a:pt x="5712" y="198"/>
                  <a:pt x="5715" y="216"/>
                </a:cubicBezTo>
                <a:cubicBezTo>
                  <a:pt x="5719" y="233"/>
                  <a:pt x="5720" y="250"/>
                  <a:pt x="5720" y="268"/>
                </a:cubicBezTo>
                <a:lnTo>
                  <a:pt x="5720" y="3575"/>
                </a:lnTo>
                <a:cubicBezTo>
                  <a:pt x="5720" y="3593"/>
                  <a:pt x="5719" y="3610"/>
                  <a:pt x="5715" y="3628"/>
                </a:cubicBezTo>
                <a:cubicBezTo>
                  <a:pt x="5712" y="3645"/>
                  <a:pt x="5707" y="3662"/>
                  <a:pt x="5700" y="3678"/>
                </a:cubicBezTo>
                <a:cubicBezTo>
                  <a:pt x="5693" y="3694"/>
                  <a:pt x="5685" y="3710"/>
                  <a:pt x="5675" y="3724"/>
                </a:cubicBezTo>
                <a:cubicBezTo>
                  <a:pt x="5665" y="3739"/>
                  <a:pt x="5654" y="3752"/>
                  <a:pt x="5642" y="3765"/>
                </a:cubicBezTo>
                <a:cubicBezTo>
                  <a:pt x="5629" y="3777"/>
                  <a:pt x="5616" y="3788"/>
                  <a:pt x="5601" y="3798"/>
                </a:cubicBezTo>
                <a:cubicBezTo>
                  <a:pt x="5587" y="3808"/>
                  <a:pt x="5571" y="3816"/>
                  <a:pt x="5555" y="3823"/>
                </a:cubicBezTo>
                <a:cubicBezTo>
                  <a:pt x="5539" y="3830"/>
                  <a:pt x="5522" y="3835"/>
                  <a:pt x="5505" y="3838"/>
                </a:cubicBezTo>
                <a:cubicBezTo>
                  <a:pt x="5487" y="3842"/>
                  <a:pt x="5470" y="3843"/>
                  <a:pt x="5452" y="3843"/>
                </a:cubicBezTo>
                <a:lnTo>
                  <a:pt x="268" y="3843"/>
                </a:lnTo>
                <a:cubicBezTo>
                  <a:pt x="251" y="3843"/>
                  <a:pt x="233" y="3842"/>
                  <a:pt x="216" y="3838"/>
                </a:cubicBezTo>
                <a:cubicBezTo>
                  <a:pt x="199" y="3835"/>
                  <a:pt x="182" y="3830"/>
                  <a:pt x="166" y="3823"/>
                </a:cubicBezTo>
                <a:cubicBezTo>
                  <a:pt x="149" y="3816"/>
                  <a:pt x="134" y="3808"/>
                  <a:pt x="119" y="3798"/>
                </a:cubicBezTo>
                <a:cubicBezTo>
                  <a:pt x="105" y="3788"/>
                  <a:pt x="91" y="3777"/>
                  <a:pt x="79" y="3765"/>
                </a:cubicBezTo>
                <a:cubicBezTo>
                  <a:pt x="66" y="3752"/>
                  <a:pt x="55" y="3739"/>
                  <a:pt x="45" y="3724"/>
                </a:cubicBezTo>
                <a:cubicBezTo>
                  <a:pt x="36" y="3710"/>
                  <a:pt x="27" y="3694"/>
                  <a:pt x="21" y="3678"/>
                </a:cubicBezTo>
                <a:cubicBezTo>
                  <a:pt x="14" y="3662"/>
                  <a:pt x="9" y="3645"/>
                  <a:pt x="5" y="3628"/>
                </a:cubicBezTo>
                <a:cubicBezTo>
                  <a:pt x="2" y="3610"/>
                  <a:pt x="0" y="3593"/>
                  <a:pt x="0" y="357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任意多边形: 形状 158"/>
          <p:cNvSpPr/>
          <p:nvPr/>
        </p:nvSpPr>
        <p:spPr>
          <a:xfrm>
            <a:off x="981000" y="1656720"/>
            <a:ext cx="322200" cy="321840"/>
          </a:xfrm>
          <a:custGeom>
            <a:avLst/>
            <a:gdLst/>
            <a:ahLst/>
            <a:cxnLst/>
            <a:rect l="0" t="0" r="r" b="b"/>
            <a:pathLst>
              <a:path w="895" h="894">
                <a:moveTo>
                  <a:pt x="895" y="447"/>
                </a:moveTo>
                <a:cubicBezTo>
                  <a:pt x="895" y="477"/>
                  <a:pt x="892" y="506"/>
                  <a:pt x="886" y="535"/>
                </a:cubicBezTo>
                <a:cubicBezTo>
                  <a:pt x="880" y="563"/>
                  <a:pt x="872" y="591"/>
                  <a:pt x="861" y="618"/>
                </a:cubicBezTo>
                <a:cubicBezTo>
                  <a:pt x="849" y="646"/>
                  <a:pt x="836" y="671"/>
                  <a:pt x="819" y="696"/>
                </a:cubicBezTo>
                <a:cubicBezTo>
                  <a:pt x="803" y="720"/>
                  <a:pt x="785" y="743"/>
                  <a:pt x="764" y="763"/>
                </a:cubicBezTo>
                <a:cubicBezTo>
                  <a:pt x="743" y="784"/>
                  <a:pt x="720" y="803"/>
                  <a:pt x="696" y="819"/>
                </a:cubicBezTo>
                <a:cubicBezTo>
                  <a:pt x="672" y="835"/>
                  <a:pt x="646" y="849"/>
                  <a:pt x="619" y="860"/>
                </a:cubicBezTo>
                <a:cubicBezTo>
                  <a:pt x="592" y="871"/>
                  <a:pt x="564" y="880"/>
                  <a:pt x="535" y="886"/>
                </a:cubicBezTo>
                <a:cubicBezTo>
                  <a:pt x="506" y="891"/>
                  <a:pt x="477" y="894"/>
                  <a:pt x="448" y="894"/>
                </a:cubicBezTo>
                <a:cubicBezTo>
                  <a:pt x="418" y="894"/>
                  <a:pt x="388" y="891"/>
                  <a:pt x="360" y="886"/>
                </a:cubicBezTo>
                <a:cubicBezTo>
                  <a:pt x="331" y="880"/>
                  <a:pt x="303" y="871"/>
                  <a:pt x="276" y="860"/>
                </a:cubicBezTo>
                <a:cubicBezTo>
                  <a:pt x="249" y="849"/>
                  <a:pt x="223" y="835"/>
                  <a:pt x="199" y="819"/>
                </a:cubicBezTo>
                <a:cubicBezTo>
                  <a:pt x="174" y="803"/>
                  <a:pt x="152" y="784"/>
                  <a:pt x="131" y="763"/>
                </a:cubicBezTo>
                <a:cubicBezTo>
                  <a:pt x="110" y="743"/>
                  <a:pt x="92" y="720"/>
                  <a:pt x="75" y="696"/>
                </a:cubicBezTo>
                <a:cubicBezTo>
                  <a:pt x="59" y="671"/>
                  <a:pt x="45" y="646"/>
                  <a:pt x="34" y="618"/>
                </a:cubicBezTo>
                <a:cubicBezTo>
                  <a:pt x="23" y="591"/>
                  <a:pt x="14" y="563"/>
                  <a:pt x="9" y="535"/>
                </a:cubicBezTo>
                <a:cubicBezTo>
                  <a:pt x="3" y="506"/>
                  <a:pt x="0" y="477"/>
                  <a:pt x="0" y="447"/>
                </a:cubicBezTo>
                <a:cubicBezTo>
                  <a:pt x="0" y="418"/>
                  <a:pt x="3" y="389"/>
                  <a:pt x="9" y="360"/>
                </a:cubicBezTo>
                <a:cubicBezTo>
                  <a:pt x="14" y="331"/>
                  <a:pt x="23" y="303"/>
                  <a:pt x="34" y="275"/>
                </a:cubicBezTo>
                <a:cubicBezTo>
                  <a:pt x="45" y="248"/>
                  <a:pt x="59" y="223"/>
                  <a:pt x="75" y="198"/>
                </a:cubicBezTo>
                <a:cubicBezTo>
                  <a:pt x="92" y="174"/>
                  <a:pt x="110" y="151"/>
                  <a:pt x="131" y="130"/>
                </a:cubicBezTo>
                <a:cubicBezTo>
                  <a:pt x="152" y="110"/>
                  <a:pt x="174" y="91"/>
                  <a:pt x="199" y="75"/>
                </a:cubicBezTo>
                <a:cubicBezTo>
                  <a:pt x="223" y="59"/>
                  <a:pt x="249" y="45"/>
                  <a:pt x="276" y="34"/>
                </a:cubicBezTo>
                <a:cubicBezTo>
                  <a:pt x="303" y="22"/>
                  <a:pt x="331" y="14"/>
                  <a:pt x="360" y="8"/>
                </a:cubicBezTo>
                <a:cubicBezTo>
                  <a:pt x="388" y="2"/>
                  <a:pt x="418" y="0"/>
                  <a:pt x="448" y="0"/>
                </a:cubicBezTo>
                <a:cubicBezTo>
                  <a:pt x="477" y="0"/>
                  <a:pt x="506" y="2"/>
                  <a:pt x="535" y="8"/>
                </a:cubicBezTo>
                <a:cubicBezTo>
                  <a:pt x="564" y="14"/>
                  <a:pt x="592" y="22"/>
                  <a:pt x="619" y="34"/>
                </a:cubicBezTo>
                <a:cubicBezTo>
                  <a:pt x="646" y="45"/>
                  <a:pt x="672" y="59"/>
                  <a:pt x="696" y="75"/>
                </a:cubicBezTo>
                <a:cubicBezTo>
                  <a:pt x="720" y="91"/>
                  <a:pt x="743" y="110"/>
                  <a:pt x="764" y="130"/>
                </a:cubicBezTo>
                <a:cubicBezTo>
                  <a:pt x="785" y="151"/>
                  <a:pt x="803" y="174"/>
                  <a:pt x="819" y="198"/>
                </a:cubicBezTo>
                <a:cubicBezTo>
                  <a:pt x="836" y="223"/>
                  <a:pt x="849" y="248"/>
                  <a:pt x="861" y="275"/>
                </a:cubicBezTo>
                <a:cubicBezTo>
                  <a:pt x="872" y="303"/>
                  <a:pt x="880" y="331"/>
                  <a:pt x="886" y="360"/>
                </a:cubicBezTo>
                <a:cubicBezTo>
                  <a:pt x="892" y="389"/>
                  <a:pt x="895" y="418"/>
                  <a:pt x="895" y="44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0" name="图片 159"/>
          <p:cNvPicPr/>
          <p:nvPr/>
        </p:nvPicPr>
        <p:blipFill>
          <a:blip r:embed="rId7"/>
          <a:stretch/>
        </p:blipFill>
        <p:spPr>
          <a:xfrm>
            <a:off x="1069560" y="1753200"/>
            <a:ext cx="1443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1" name="文本框 160"/>
          <p:cNvSpPr txBox="1"/>
          <p:nvPr/>
        </p:nvSpPr>
        <p:spPr>
          <a:xfrm>
            <a:off x="514800" y="364680"/>
            <a:ext cx="347544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智能代理的核心组件与架构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1402560" y="171900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感知模块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984240" y="208728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智能代理的输入层，负责收集和处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984240" y="2248200"/>
            <a:ext cx="15796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理外部环境中的信息，通过摄像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984240" y="2408760"/>
            <a:ext cx="6775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头、传感器、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659960" y="2412720"/>
            <a:ext cx="1792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1838160" y="2408760"/>
            <a:ext cx="7902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数据源等获取环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8" name="任意多边形: 形状 167"/>
          <p:cNvSpPr/>
          <p:nvPr/>
        </p:nvSpPr>
        <p:spPr>
          <a:xfrm>
            <a:off x="4117680" y="916560"/>
            <a:ext cx="2059200" cy="1383840"/>
          </a:xfrm>
          <a:custGeom>
            <a:avLst/>
            <a:gdLst/>
            <a:ahLst/>
            <a:cxnLst/>
            <a:rect l="0" t="0" r="r" b="b"/>
            <a:pathLst>
              <a:path w="5720" h="3844">
                <a:moveTo>
                  <a:pt x="0" y="3576"/>
                </a:moveTo>
                <a:lnTo>
                  <a:pt x="0" y="268"/>
                </a:lnTo>
                <a:cubicBezTo>
                  <a:pt x="0" y="251"/>
                  <a:pt x="1" y="233"/>
                  <a:pt x="5" y="216"/>
                </a:cubicBezTo>
                <a:cubicBezTo>
                  <a:pt x="8" y="199"/>
                  <a:pt x="13" y="182"/>
                  <a:pt x="20" y="166"/>
                </a:cubicBezTo>
                <a:cubicBezTo>
                  <a:pt x="27" y="150"/>
                  <a:pt x="35" y="134"/>
                  <a:pt x="45" y="119"/>
                </a:cubicBezTo>
                <a:cubicBezTo>
                  <a:pt x="55" y="105"/>
                  <a:pt x="66" y="91"/>
                  <a:pt x="78" y="79"/>
                </a:cubicBezTo>
                <a:cubicBezTo>
                  <a:pt x="91" y="66"/>
                  <a:pt x="104" y="55"/>
                  <a:pt x="119" y="45"/>
                </a:cubicBezTo>
                <a:cubicBezTo>
                  <a:pt x="134" y="36"/>
                  <a:pt x="149" y="27"/>
                  <a:pt x="165" y="21"/>
                </a:cubicBezTo>
                <a:cubicBezTo>
                  <a:pt x="182" y="14"/>
                  <a:pt x="198" y="9"/>
                  <a:pt x="216" y="5"/>
                </a:cubicBezTo>
                <a:cubicBezTo>
                  <a:pt x="233" y="2"/>
                  <a:pt x="250" y="0"/>
                  <a:pt x="268" y="0"/>
                </a:cubicBezTo>
                <a:lnTo>
                  <a:pt x="5452" y="0"/>
                </a:lnTo>
                <a:cubicBezTo>
                  <a:pt x="5469" y="0"/>
                  <a:pt x="5487" y="2"/>
                  <a:pt x="5504" y="5"/>
                </a:cubicBezTo>
                <a:cubicBezTo>
                  <a:pt x="5521" y="9"/>
                  <a:pt x="5538" y="14"/>
                  <a:pt x="5554" y="21"/>
                </a:cubicBezTo>
                <a:cubicBezTo>
                  <a:pt x="5571" y="27"/>
                  <a:pt x="5586" y="36"/>
                  <a:pt x="5601" y="45"/>
                </a:cubicBezTo>
                <a:cubicBezTo>
                  <a:pt x="5615" y="55"/>
                  <a:pt x="5629" y="66"/>
                  <a:pt x="5641" y="79"/>
                </a:cubicBezTo>
                <a:cubicBezTo>
                  <a:pt x="5654" y="91"/>
                  <a:pt x="5665" y="105"/>
                  <a:pt x="5675" y="119"/>
                </a:cubicBezTo>
                <a:cubicBezTo>
                  <a:pt x="5685" y="134"/>
                  <a:pt x="5693" y="150"/>
                  <a:pt x="5700" y="166"/>
                </a:cubicBezTo>
                <a:cubicBezTo>
                  <a:pt x="5706" y="182"/>
                  <a:pt x="5711" y="199"/>
                  <a:pt x="5715" y="216"/>
                </a:cubicBezTo>
                <a:cubicBezTo>
                  <a:pt x="5718" y="233"/>
                  <a:pt x="5720" y="251"/>
                  <a:pt x="5720" y="268"/>
                </a:cubicBezTo>
                <a:lnTo>
                  <a:pt x="5720" y="3576"/>
                </a:lnTo>
                <a:cubicBezTo>
                  <a:pt x="5720" y="3593"/>
                  <a:pt x="5718" y="3611"/>
                  <a:pt x="5715" y="3628"/>
                </a:cubicBezTo>
                <a:cubicBezTo>
                  <a:pt x="5711" y="3645"/>
                  <a:pt x="5706" y="3662"/>
                  <a:pt x="5700" y="3678"/>
                </a:cubicBezTo>
                <a:cubicBezTo>
                  <a:pt x="5693" y="3695"/>
                  <a:pt x="5685" y="3710"/>
                  <a:pt x="5675" y="3725"/>
                </a:cubicBezTo>
                <a:cubicBezTo>
                  <a:pt x="5665" y="3739"/>
                  <a:pt x="5654" y="3753"/>
                  <a:pt x="5641" y="3765"/>
                </a:cubicBezTo>
                <a:cubicBezTo>
                  <a:pt x="5629" y="3778"/>
                  <a:pt x="5615" y="3789"/>
                  <a:pt x="5601" y="3799"/>
                </a:cubicBezTo>
                <a:cubicBezTo>
                  <a:pt x="5586" y="3808"/>
                  <a:pt x="5571" y="3817"/>
                  <a:pt x="5554" y="3823"/>
                </a:cubicBezTo>
                <a:cubicBezTo>
                  <a:pt x="5538" y="3830"/>
                  <a:pt x="5521" y="3835"/>
                  <a:pt x="5504" y="3839"/>
                </a:cubicBezTo>
                <a:cubicBezTo>
                  <a:pt x="5487" y="3842"/>
                  <a:pt x="5469" y="3844"/>
                  <a:pt x="5452" y="3844"/>
                </a:cubicBezTo>
                <a:lnTo>
                  <a:pt x="268" y="3844"/>
                </a:lnTo>
                <a:cubicBezTo>
                  <a:pt x="250" y="3844"/>
                  <a:pt x="233" y="3842"/>
                  <a:pt x="216" y="3839"/>
                </a:cubicBezTo>
                <a:cubicBezTo>
                  <a:pt x="198" y="3835"/>
                  <a:pt x="182" y="3830"/>
                  <a:pt x="165" y="3823"/>
                </a:cubicBezTo>
                <a:cubicBezTo>
                  <a:pt x="149" y="3817"/>
                  <a:pt x="134" y="3808"/>
                  <a:pt x="119" y="3799"/>
                </a:cubicBezTo>
                <a:cubicBezTo>
                  <a:pt x="104" y="3789"/>
                  <a:pt x="91" y="3778"/>
                  <a:pt x="78" y="3765"/>
                </a:cubicBezTo>
                <a:cubicBezTo>
                  <a:pt x="66" y="3753"/>
                  <a:pt x="55" y="3739"/>
                  <a:pt x="45" y="3725"/>
                </a:cubicBezTo>
                <a:cubicBezTo>
                  <a:pt x="35" y="3710"/>
                  <a:pt x="27" y="3695"/>
                  <a:pt x="20" y="3678"/>
                </a:cubicBezTo>
                <a:cubicBezTo>
                  <a:pt x="13" y="3662"/>
                  <a:pt x="8" y="3645"/>
                  <a:pt x="5" y="3628"/>
                </a:cubicBezTo>
                <a:cubicBezTo>
                  <a:pt x="1" y="3611"/>
                  <a:pt x="0" y="3593"/>
                  <a:pt x="0" y="357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9" name="任意多边形: 形状 168"/>
          <p:cNvSpPr/>
          <p:nvPr/>
        </p:nvSpPr>
        <p:spPr>
          <a:xfrm>
            <a:off x="4278600" y="1077480"/>
            <a:ext cx="321840" cy="322200"/>
          </a:xfrm>
          <a:custGeom>
            <a:avLst/>
            <a:gdLst/>
            <a:ahLst/>
            <a:cxnLst/>
            <a:rect l="0" t="0" r="r" b="b"/>
            <a:pathLst>
              <a:path w="894" h="895">
                <a:moveTo>
                  <a:pt x="894" y="448"/>
                </a:moveTo>
                <a:cubicBezTo>
                  <a:pt x="894" y="477"/>
                  <a:pt x="891" y="506"/>
                  <a:pt x="886" y="535"/>
                </a:cubicBezTo>
                <a:cubicBezTo>
                  <a:pt x="880" y="564"/>
                  <a:pt x="871" y="592"/>
                  <a:pt x="860" y="619"/>
                </a:cubicBezTo>
                <a:cubicBezTo>
                  <a:pt x="849" y="646"/>
                  <a:pt x="835" y="672"/>
                  <a:pt x="819" y="696"/>
                </a:cubicBezTo>
                <a:cubicBezTo>
                  <a:pt x="803" y="721"/>
                  <a:pt x="784" y="743"/>
                  <a:pt x="763" y="764"/>
                </a:cubicBezTo>
                <a:cubicBezTo>
                  <a:pt x="743" y="785"/>
                  <a:pt x="720" y="803"/>
                  <a:pt x="696" y="819"/>
                </a:cubicBezTo>
                <a:cubicBezTo>
                  <a:pt x="671" y="836"/>
                  <a:pt x="645" y="849"/>
                  <a:pt x="618" y="861"/>
                </a:cubicBezTo>
                <a:cubicBezTo>
                  <a:pt x="591" y="872"/>
                  <a:pt x="563" y="880"/>
                  <a:pt x="535" y="886"/>
                </a:cubicBezTo>
                <a:cubicBezTo>
                  <a:pt x="506" y="892"/>
                  <a:pt x="477" y="895"/>
                  <a:pt x="447" y="895"/>
                </a:cubicBezTo>
                <a:cubicBezTo>
                  <a:pt x="418" y="895"/>
                  <a:pt x="389" y="892"/>
                  <a:pt x="360" y="886"/>
                </a:cubicBezTo>
                <a:cubicBezTo>
                  <a:pt x="331" y="880"/>
                  <a:pt x="304" y="872"/>
                  <a:pt x="276" y="861"/>
                </a:cubicBezTo>
                <a:cubicBezTo>
                  <a:pt x="249" y="849"/>
                  <a:pt x="224" y="836"/>
                  <a:pt x="199" y="819"/>
                </a:cubicBezTo>
                <a:cubicBezTo>
                  <a:pt x="175" y="803"/>
                  <a:pt x="151" y="785"/>
                  <a:pt x="130" y="764"/>
                </a:cubicBezTo>
                <a:cubicBezTo>
                  <a:pt x="110" y="743"/>
                  <a:pt x="91" y="721"/>
                  <a:pt x="75" y="696"/>
                </a:cubicBezTo>
                <a:cubicBezTo>
                  <a:pt x="59" y="672"/>
                  <a:pt x="45" y="646"/>
                  <a:pt x="34" y="619"/>
                </a:cubicBezTo>
                <a:cubicBezTo>
                  <a:pt x="22" y="592"/>
                  <a:pt x="14" y="564"/>
                  <a:pt x="8" y="535"/>
                </a:cubicBezTo>
                <a:cubicBezTo>
                  <a:pt x="2" y="506"/>
                  <a:pt x="0" y="477"/>
                  <a:pt x="0" y="448"/>
                </a:cubicBezTo>
                <a:cubicBezTo>
                  <a:pt x="0" y="419"/>
                  <a:pt x="2" y="390"/>
                  <a:pt x="8" y="361"/>
                </a:cubicBezTo>
                <a:cubicBezTo>
                  <a:pt x="14" y="332"/>
                  <a:pt x="22" y="304"/>
                  <a:pt x="34" y="277"/>
                </a:cubicBezTo>
                <a:cubicBezTo>
                  <a:pt x="45" y="250"/>
                  <a:pt x="59" y="224"/>
                  <a:pt x="75" y="200"/>
                </a:cubicBezTo>
                <a:cubicBezTo>
                  <a:pt x="91" y="175"/>
                  <a:pt x="110" y="153"/>
                  <a:pt x="130" y="131"/>
                </a:cubicBezTo>
                <a:cubicBezTo>
                  <a:pt x="151" y="110"/>
                  <a:pt x="175" y="92"/>
                  <a:pt x="199" y="75"/>
                </a:cubicBezTo>
                <a:cubicBezTo>
                  <a:pt x="224" y="59"/>
                  <a:pt x="249" y="45"/>
                  <a:pt x="276" y="34"/>
                </a:cubicBezTo>
                <a:cubicBezTo>
                  <a:pt x="304" y="23"/>
                  <a:pt x="331" y="14"/>
                  <a:pt x="360" y="9"/>
                </a:cubicBezTo>
                <a:cubicBezTo>
                  <a:pt x="389" y="3"/>
                  <a:pt x="418" y="0"/>
                  <a:pt x="447" y="0"/>
                </a:cubicBezTo>
                <a:cubicBezTo>
                  <a:pt x="477" y="0"/>
                  <a:pt x="506" y="3"/>
                  <a:pt x="535" y="9"/>
                </a:cubicBezTo>
                <a:cubicBezTo>
                  <a:pt x="563" y="14"/>
                  <a:pt x="591" y="23"/>
                  <a:pt x="618" y="34"/>
                </a:cubicBezTo>
                <a:cubicBezTo>
                  <a:pt x="645" y="45"/>
                  <a:pt x="671" y="59"/>
                  <a:pt x="696" y="75"/>
                </a:cubicBezTo>
                <a:cubicBezTo>
                  <a:pt x="720" y="92"/>
                  <a:pt x="743" y="110"/>
                  <a:pt x="763" y="131"/>
                </a:cubicBezTo>
                <a:cubicBezTo>
                  <a:pt x="784" y="153"/>
                  <a:pt x="803" y="175"/>
                  <a:pt x="819" y="200"/>
                </a:cubicBezTo>
                <a:cubicBezTo>
                  <a:pt x="835" y="224"/>
                  <a:pt x="849" y="250"/>
                  <a:pt x="860" y="277"/>
                </a:cubicBezTo>
                <a:cubicBezTo>
                  <a:pt x="871" y="304"/>
                  <a:pt x="880" y="332"/>
                  <a:pt x="886" y="361"/>
                </a:cubicBezTo>
                <a:cubicBezTo>
                  <a:pt x="891" y="390"/>
                  <a:pt x="894" y="419"/>
                  <a:pt x="894" y="448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70" name="图片 169"/>
          <p:cNvPicPr/>
          <p:nvPr/>
        </p:nvPicPr>
        <p:blipFill>
          <a:blip r:embed="rId8"/>
          <a:stretch/>
        </p:blipFill>
        <p:spPr>
          <a:xfrm>
            <a:off x="4375080" y="117432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1" name="文本框 170"/>
          <p:cNvSpPr txBox="1"/>
          <p:nvPr/>
        </p:nvSpPr>
        <p:spPr>
          <a:xfrm>
            <a:off x="984240" y="2569680"/>
            <a:ext cx="4518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境状态。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4696920" y="114012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决策模块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4278600" y="150804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智能代理的核心，根据输入信息选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4278600" y="166896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择最优行动策略，通常依赖大语言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4278600" y="182988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模型、神经网络或专家系统进行决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任意多边形: 形状 175"/>
          <p:cNvSpPr/>
          <p:nvPr/>
        </p:nvSpPr>
        <p:spPr>
          <a:xfrm>
            <a:off x="7414920" y="1495800"/>
            <a:ext cx="2059200" cy="1383480"/>
          </a:xfrm>
          <a:custGeom>
            <a:avLst/>
            <a:gdLst/>
            <a:ahLst/>
            <a:cxnLst/>
            <a:rect l="0" t="0" r="r" b="b"/>
            <a:pathLst>
              <a:path w="5720" h="3843">
                <a:moveTo>
                  <a:pt x="0" y="3575"/>
                </a:moveTo>
                <a:lnTo>
                  <a:pt x="0" y="268"/>
                </a:lnTo>
                <a:cubicBezTo>
                  <a:pt x="0" y="250"/>
                  <a:pt x="2" y="233"/>
                  <a:pt x="5" y="216"/>
                </a:cubicBezTo>
                <a:cubicBezTo>
                  <a:pt x="9" y="198"/>
                  <a:pt x="14" y="182"/>
                  <a:pt x="21" y="165"/>
                </a:cubicBezTo>
                <a:cubicBezTo>
                  <a:pt x="27" y="149"/>
                  <a:pt x="36" y="134"/>
                  <a:pt x="46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5452" y="0"/>
                </a:lnTo>
                <a:cubicBezTo>
                  <a:pt x="5470" y="0"/>
                  <a:pt x="5487" y="2"/>
                  <a:pt x="5505" y="5"/>
                </a:cubicBezTo>
                <a:cubicBezTo>
                  <a:pt x="5522" y="8"/>
                  <a:pt x="5539" y="13"/>
                  <a:pt x="5555" y="20"/>
                </a:cubicBezTo>
                <a:cubicBezTo>
                  <a:pt x="5571" y="27"/>
                  <a:pt x="5587" y="35"/>
                  <a:pt x="5601" y="45"/>
                </a:cubicBezTo>
                <a:cubicBezTo>
                  <a:pt x="5616" y="55"/>
                  <a:pt x="5629" y="66"/>
                  <a:pt x="5642" y="78"/>
                </a:cubicBezTo>
                <a:cubicBezTo>
                  <a:pt x="5654" y="91"/>
                  <a:pt x="5666" y="104"/>
                  <a:pt x="5675" y="119"/>
                </a:cubicBezTo>
                <a:cubicBezTo>
                  <a:pt x="5685" y="134"/>
                  <a:pt x="5693" y="149"/>
                  <a:pt x="5700" y="165"/>
                </a:cubicBezTo>
                <a:cubicBezTo>
                  <a:pt x="5707" y="182"/>
                  <a:pt x="5712" y="198"/>
                  <a:pt x="5715" y="216"/>
                </a:cubicBezTo>
                <a:cubicBezTo>
                  <a:pt x="5719" y="233"/>
                  <a:pt x="5720" y="250"/>
                  <a:pt x="5720" y="268"/>
                </a:cubicBezTo>
                <a:lnTo>
                  <a:pt x="5720" y="3575"/>
                </a:lnTo>
                <a:cubicBezTo>
                  <a:pt x="5720" y="3593"/>
                  <a:pt x="5719" y="3610"/>
                  <a:pt x="5715" y="3628"/>
                </a:cubicBezTo>
                <a:cubicBezTo>
                  <a:pt x="5712" y="3645"/>
                  <a:pt x="5707" y="3662"/>
                  <a:pt x="5700" y="3678"/>
                </a:cubicBezTo>
                <a:cubicBezTo>
                  <a:pt x="5693" y="3694"/>
                  <a:pt x="5685" y="3710"/>
                  <a:pt x="5675" y="3724"/>
                </a:cubicBezTo>
                <a:cubicBezTo>
                  <a:pt x="5666" y="3739"/>
                  <a:pt x="5654" y="3752"/>
                  <a:pt x="5642" y="3765"/>
                </a:cubicBezTo>
                <a:cubicBezTo>
                  <a:pt x="5629" y="3777"/>
                  <a:pt x="5616" y="3788"/>
                  <a:pt x="5601" y="3798"/>
                </a:cubicBezTo>
                <a:cubicBezTo>
                  <a:pt x="5587" y="3808"/>
                  <a:pt x="5571" y="3816"/>
                  <a:pt x="5555" y="3823"/>
                </a:cubicBezTo>
                <a:cubicBezTo>
                  <a:pt x="5539" y="3830"/>
                  <a:pt x="5522" y="3835"/>
                  <a:pt x="5505" y="3838"/>
                </a:cubicBezTo>
                <a:cubicBezTo>
                  <a:pt x="5487" y="3842"/>
                  <a:pt x="5470" y="3843"/>
                  <a:pt x="5452" y="3843"/>
                </a:cubicBezTo>
                <a:lnTo>
                  <a:pt x="268" y="3843"/>
                </a:lnTo>
                <a:cubicBezTo>
                  <a:pt x="251" y="3843"/>
                  <a:pt x="233" y="3842"/>
                  <a:pt x="216" y="3838"/>
                </a:cubicBezTo>
                <a:cubicBezTo>
                  <a:pt x="199" y="3835"/>
                  <a:pt x="182" y="3830"/>
                  <a:pt x="166" y="3823"/>
                </a:cubicBezTo>
                <a:cubicBezTo>
                  <a:pt x="150" y="3816"/>
                  <a:pt x="134" y="3808"/>
                  <a:pt x="119" y="3798"/>
                </a:cubicBezTo>
                <a:cubicBezTo>
                  <a:pt x="105" y="3788"/>
                  <a:pt x="91" y="3777"/>
                  <a:pt x="79" y="3765"/>
                </a:cubicBezTo>
                <a:cubicBezTo>
                  <a:pt x="66" y="3752"/>
                  <a:pt x="55" y="3739"/>
                  <a:pt x="46" y="3724"/>
                </a:cubicBezTo>
                <a:cubicBezTo>
                  <a:pt x="36" y="3710"/>
                  <a:pt x="27" y="3694"/>
                  <a:pt x="21" y="3678"/>
                </a:cubicBezTo>
                <a:cubicBezTo>
                  <a:pt x="14" y="3662"/>
                  <a:pt x="9" y="3645"/>
                  <a:pt x="5" y="3628"/>
                </a:cubicBezTo>
                <a:cubicBezTo>
                  <a:pt x="2" y="3610"/>
                  <a:pt x="0" y="3593"/>
                  <a:pt x="0" y="357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任意多边形: 形状 176"/>
          <p:cNvSpPr/>
          <p:nvPr/>
        </p:nvSpPr>
        <p:spPr>
          <a:xfrm>
            <a:off x="7575840" y="1656720"/>
            <a:ext cx="322200" cy="321840"/>
          </a:xfrm>
          <a:custGeom>
            <a:avLst/>
            <a:gdLst/>
            <a:ahLst/>
            <a:cxnLst/>
            <a:rect l="0" t="0" r="r" b="b"/>
            <a:pathLst>
              <a:path w="895" h="894">
                <a:moveTo>
                  <a:pt x="895" y="447"/>
                </a:moveTo>
                <a:cubicBezTo>
                  <a:pt x="895" y="477"/>
                  <a:pt x="892" y="506"/>
                  <a:pt x="886" y="535"/>
                </a:cubicBezTo>
                <a:cubicBezTo>
                  <a:pt x="880" y="563"/>
                  <a:pt x="872" y="591"/>
                  <a:pt x="861" y="618"/>
                </a:cubicBezTo>
                <a:cubicBezTo>
                  <a:pt x="850" y="646"/>
                  <a:pt x="836" y="671"/>
                  <a:pt x="818" y="696"/>
                </a:cubicBezTo>
                <a:cubicBezTo>
                  <a:pt x="802" y="720"/>
                  <a:pt x="784" y="743"/>
                  <a:pt x="763" y="763"/>
                </a:cubicBezTo>
                <a:cubicBezTo>
                  <a:pt x="742" y="784"/>
                  <a:pt x="720" y="803"/>
                  <a:pt x="695" y="819"/>
                </a:cubicBezTo>
                <a:cubicBezTo>
                  <a:pt x="671" y="835"/>
                  <a:pt x="645" y="849"/>
                  <a:pt x="618" y="860"/>
                </a:cubicBezTo>
                <a:cubicBezTo>
                  <a:pt x="591" y="871"/>
                  <a:pt x="563" y="880"/>
                  <a:pt x="534" y="886"/>
                </a:cubicBezTo>
                <a:cubicBezTo>
                  <a:pt x="505" y="891"/>
                  <a:pt x="476" y="894"/>
                  <a:pt x="447" y="894"/>
                </a:cubicBezTo>
                <a:cubicBezTo>
                  <a:pt x="418" y="894"/>
                  <a:pt x="389" y="891"/>
                  <a:pt x="360" y="886"/>
                </a:cubicBezTo>
                <a:cubicBezTo>
                  <a:pt x="331" y="880"/>
                  <a:pt x="303" y="871"/>
                  <a:pt x="276" y="860"/>
                </a:cubicBezTo>
                <a:cubicBezTo>
                  <a:pt x="249" y="849"/>
                  <a:pt x="223" y="835"/>
                  <a:pt x="199" y="819"/>
                </a:cubicBezTo>
                <a:cubicBezTo>
                  <a:pt x="174" y="803"/>
                  <a:pt x="152" y="784"/>
                  <a:pt x="131" y="763"/>
                </a:cubicBezTo>
                <a:cubicBezTo>
                  <a:pt x="110" y="743"/>
                  <a:pt x="92" y="720"/>
                  <a:pt x="75" y="696"/>
                </a:cubicBezTo>
                <a:cubicBezTo>
                  <a:pt x="59" y="671"/>
                  <a:pt x="45" y="646"/>
                  <a:pt x="34" y="618"/>
                </a:cubicBezTo>
                <a:cubicBezTo>
                  <a:pt x="23" y="591"/>
                  <a:pt x="14" y="563"/>
                  <a:pt x="9" y="535"/>
                </a:cubicBezTo>
                <a:cubicBezTo>
                  <a:pt x="3" y="506"/>
                  <a:pt x="0" y="477"/>
                  <a:pt x="0" y="447"/>
                </a:cubicBezTo>
                <a:cubicBezTo>
                  <a:pt x="0" y="418"/>
                  <a:pt x="3" y="389"/>
                  <a:pt x="9" y="360"/>
                </a:cubicBezTo>
                <a:cubicBezTo>
                  <a:pt x="14" y="331"/>
                  <a:pt x="23" y="303"/>
                  <a:pt x="34" y="275"/>
                </a:cubicBezTo>
                <a:cubicBezTo>
                  <a:pt x="45" y="248"/>
                  <a:pt x="59" y="223"/>
                  <a:pt x="75" y="198"/>
                </a:cubicBezTo>
                <a:cubicBezTo>
                  <a:pt x="92" y="174"/>
                  <a:pt x="110" y="151"/>
                  <a:pt x="131" y="130"/>
                </a:cubicBezTo>
                <a:cubicBezTo>
                  <a:pt x="152" y="110"/>
                  <a:pt x="174" y="91"/>
                  <a:pt x="199" y="75"/>
                </a:cubicBezTo>
                <a:cubicBezTo>
                  <a:pt x="223" y="59"/>
                  <a:pt x="249" y="45"/>
                  <a:pt x="276" y="34"/>
                </a:cubicBezTo>
                <a:cubicBezTo>
                  <a:pt x="303" y="22"/>
                  <a:pt x="331" y="14"/>
                  <a:pt x="360" y="8"/>
                </a:cubicBezTo>
                <a:cubicBezTo>
                  <a:pt x="389" y="2"/>
                  <a:pt x="418" y="0"/>
                  <a:pt x="447" y="0"/>
                </a:cubicBezTo>
                <a:cubicBezTo>
                  <a:pt x="476" y="0"/>
                  <a:pt x="505" y="2"/>
                  <a:pt x="534" y="8"/>
                </a:cubicBezTo>
                <a:cubicBezTo>
                  <a:pt x="563" y="14"/>
                  <a:pt x="591" y="22"/>
                  <a:pt x="618" y="34"/>
                </a:cubicBezTo>
                <a:cubicBezTo>
                  <a:pt x="645" y="45"/>
                  <a:pt x="671" y="59"/>
                  <a:pt x="695" y="75"/>
                </a:cubicBezTo>
                <a:cubicBezTo>
                  <a:pt x="720" y="91"/>
                  <a:pt x="742" y="110"/>
                  <a:pt x="763" y="130"/>
                </a:cubicBezTo>
                <a:cubicBezTo>
                  <a:pt x="784" y="151"/>
                  <a:pt x="802" y="174"/>
                  <a:pt x="818" y="198"/>
                </a:cubicBezTo>
                <a:cubicBezTo>
                  <a:pt x="836" y="223"/>
                  <a:pt x="850" y="248"/>
                  <a:pt x="861" y="275"/>
                </a:cubicBezTo>
                <a:cubicBezTo>
                  <a:pt x="872" y="303"/>
                  <a:pt x="880" y="331"/>
                  <a:pt x="886" y="360"/>
                </a:cubicBezTo>
                <a:cubicBezTo>
                  <a:pt x="892" y="389"/>
                  <a:pt x="895" y="418"/>
                  <a:pt x="895" y="44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78" name="图片 177"/>
          <p:cNvPicPr/>
          <p:nvPr/>
        </p:nvPicPr>
        <p:blipFill>
          <a:blip r:embed="rId9"/>
          <a:stretch/>
        </p:blipFill>
        <p:spPr>
          <a:xfrm>
            <a:off x="7656480" y="1753200"/>
            <a:ext cx="1605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9" name="文本框 178"/>
          <p:cNvSpPr txBox="1"/>
          <p:nvPr/>
        </p:nvSpPr>
        <p:spPr>
          <a:xfrm>
            <a:off x="4278600" y="1990800"/>
            <a:ext cx="4518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策推理。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990920" y="171900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执行模块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72960" y="208728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将决策转换为实际操作，无论是物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72960" y="224820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理机器人执行路径规划，还是虚拟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572960" y="240876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系统生成对话内容，确保任务顺利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任意多边形: 形状 183"/>
          <p:cNvSpPr/>
          <p:nvPr/>
        </p:nvSpPr>
        <p:spPr>
          <a:xfrm>
            <a:off x="4117680" y="3039840"/>
            <a:ext cx="2059200" cy="1383840"/>
          </a:xfrm>
          <a:custGeom>
            <a:avLst/>
            <a:gdLst/>
            <a:ahLst/>
            <a:cxnLst/>
            <a:rect l="0" t="0" r="r" b="b"/>
            <a:pathLst>
              <a:path w="5720" h="3844">
                <a:moveTo>
                  <a:pt x="0" y="3576"/>
                </a:moveTo>
                <a:lnTo>
                  <a:pt x="0" y="268"/>
                </a:lnTo>
                <a:cubicBezTo>
                  <a:pt x="0" y="251"/>
                  <a:pt x="1" y="233"/>
                  <a:pt x="5" y="216"/>
                </a:cubicBezTo>
                <a:cubicBezTo>
                  <a:pt x="8" y="199"/>
                  <a:pt x="13" y="182"/>
                  <a:pt x="20" y="166"/>
                </a:cubicBezTo>
                <a:cubicBezTo>
                  <a:pt x="27" y="149"/>
                  <a:pt x="35" y="134"/>
                  <a:pt x="45" y="119"/>
                </a:cubicBezTo>
                <a:cubicBezTo>
                  <a:pt x="55" y="105"/>
                  <a:pt x="66" y="91"/>
                  <a:pt x="78" y="79"/>
                </a:cubicBezTo>
                <a:cubicBezTo>
                  <a:pt x="91" y="66"/>
                  <a:pt x="104" y="55"/>
                  <a:pt x="119" y="45"/>
                </a:cubicBezTo>
                <a:cubicBezTo>
                  <a:pt x="134" y="36"/>
                  <a:pt x="149" y="27"/>
                  <a:pt x="165" y="21"/>
                </a:cubicBezTo>
                <a:cubicBezTo>
                  <a:pt x="182" y="14"/>
                  <a:pt x="198" y="9"/>
                  <a:pt x="216" y="5"/>
                </a:cubicBezTo>
                <a:cubicBezTo>
                  <a:pt x="233" y="2"/>
                  <a:pt x="250" y="0"/>
                  <a:pt x="268" y="0"/>
                </a:cubicBezTo>
                <a:lnTo>
                  <a:pt x="5452" y="0"/>
                </a:lnTo>
                <a:cubicBezTo>
                  <a:pt x="5469" y="0"/>
                  <a:pt x="5487" y="2"/>
                  <a:pt x="5504" y="5"/>
                </a:cubicBezTo>
                <a:cubicBezTo>
                  <a:pt x="5521" y="9"/>
                  <a:pt x="5538" y="14"/>
                  <a:pt x="5554" y="21"/>
                </a:cubicBezTo>
                <a:cubicBezTo>
                  <a:pt x="5571" y="27"/>
                  <a:pt x="5586" y="36"/>
                  <a:pt x="5601" y="45"/>
                </a:cubicBezTo>
                <a:cubicBezTo>
                  <a:pt x="5615" y="55"/>
                  <a:pt x="5629" y="66"/>
                  <a:pt x="5641" y="79"/>
                </a:cubicBezTo>
                <a:cubicBezTo>
                  <a:pt x="5654" y="91"/>
                  <a:pt x="5665" y="105"/>
                  <a:pt x="5675" y="119"/>
                </a:cubicBezTo>
                <a:cubicBezTo>
                  <a:pt x="5685" y="134"/>
                  <a:pt x="5693" y="149"/>
                  <a:pt x="5700" y="166"/>
                </a:cubicBezTo>
                <a:cubicBezTo>
                  <a:pt x="5706" y="182"/>
                  <a:pt x="5711" y="199"/>
                  <a:pt x="5715" y="216"/>
                </a:cubicBezTo>
                <a:cubicBezTo>
                  <a:pt x="5718" y="233"/>
                  <a:pt x="5720" y="251"/>
                  <a:pt x="5720" y="268"/>
                </a:cubicBezTo>
                <a:lnTo>
                  <a:pt x="5720" y="3576"/>
                </a:lnTo>
                <a:cubicBezTo>
                  <a:pt x="5720" y="3593"/>
                  <a:pt x="5718" y="3611"/>
                  <a:pt x="5715" y="3628"/>
                </a:cubicBezTo>
                <a:cubicBezTo>
                  <a:pt x="5711" y="3645"/>
                  <a:pt x="5706" y="3662"/>
                  <a:pt x="5700" y="3678"/>
                </a:cubicBezTo>
                <a:cubicBezTo>
                  <a:pt x="5693" y="3694"/>
                  <a:pt x="5685" y="3710"/>
                  <a:pt x="5675" y="3725"/>
                </a:cubicBezTo>
                <a:cubicBezTo>
                  <a:pt x="5665" y="3739"/>
                  <a:pt x="5654" y="3753"/>
                  <a:pt x="5641" y="3765"/>
                </a:cubicBezTo>
                <a:cubicBezTo>
                  <a:pt x="5629" y="3778"/>
                  <a:pt x="5615" y="3789"/>
                  <a:pt x="5601" y="3799"/>
                </a:cubicBezTo>
                <a:cubicBezTo>
                  <a:pt x="5586" y="3808"/>
                  <a:pt x="5571" y="3817"/>
                  <a:pt x="5554" y="3823"/>
                </a:cubicBezTo>
                <a:cubicBezTo>
                  <a:pt x="5538" y="3830"/>
                  <a:pt x="5521" y="3835"/>
                  <a:pt x="5504" y="3839"/>
                </a:cubicBezTo>
                <a:cubicBezTo>
                  <a:pt x="5487" y="3842"/>
                  <a:pt x="5469" y="3844"/>
                  <a:pt x="5452" y="3844"/>
                </a:cubicBezTo>
                <a:lnTo>
                  <a:pt x="268" y="3844"/>
                </a:lnTo>
                <a:cubicBezTo>
                  <a:pt x="250" y="3844"/>
                  <a:pt x="233" y="3842"/>
                  <a:pt x="216" y="3839"/>
                </a:cubicBezTo>
                <a:cubicBezTo>
                  <a:pt x="198" y="3835"/>
                  <a:pt x="182" y="3830"/>
                  <a:pt x="165" y="3823"/>
                </a:cubicBezTo>
                <a:cubicBezTo>
                  <a:pt x="149" y="3817"/>
                  <a:pt x="134" y="3808"/>
                  <a:pt x="119" y="3799"/>
                </a:cubicBezTo>
                <a:cubicBezTo>
                  <a:pt x="104" y="3789"/>
                  <a:pt x="91" y="3778"/>
                  <a:pt x="78" y="3765"/>
                </a:cubicBezTo>
                <a:cubicBezTo>
                  <a:pt x="66" y="3753"/>
                  <a:pt x="55" y="3739"/>
                  <a:pt x="45" y="3725"/>
                </a:cubicBezTo>
                <a:cubicBezTo>
                  <a:pt x="35" y="3710"/>
                  <a:pt x="27" y="3694"/>
                  <a:pt x="20" y="3678"/>
                </a:cubicBezTo>
                <a:cubicBezTo>
                  <a:pt x="13" y="3662"/>
                  <a:pt x="8" y="3645"/>
                  <a:pt x="5" y="3628"/>
                </a:cubicBezTo>
                <a:cubicBezTo>
                  <a:pt x="1" y="3611"/>
                  <a:pt x="0" y="3593"/>
                  <a:pt x="0" y="357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任意多边形: 形状 184"/>
          <p:cNvSpPr/>
          <p:nvPr/>
        </p:nvSpPr>
        <p:spPr>
          <a:xfrm>
            <a:off x="4278600" y="3200760"/>
            <a:ext cx="321840" cy="322200"/>
          </a:xfrm>
          <a:custGeom>
            <a:avLst/>
            <a:gdLst/>
            <a:ahLst/>
            <a:cxnLst/>
            <a:rect l="0" t="0" r="r" b="b"/>
            <a:pathLst>
              <a:path w="894" h="895">
                <a:moveTo>
                  <a:pt x="894" y="447"/>
                </a:moveTo>
                <a:cubicBezTo>
                  <a:pt x="894" y="476"/>
                  <a:pt x="891" y="506"/>
                  <a:pt x="886" y="535"/>
                </a:cubicBezTo>
                <a:cubicBezTo>
                  <a:pt x="880" y="564"/>
                  <a:pt x="871" y="592"/>
                  <a:pt x="860" y="619"/>
                </a:cubicBezTo>
                <a:cubicBezTo>
                  <a:pt x="849" y="646"/>
                  <a:pt x="835" y="672"/>
                  <a:pt x="819" y="696"/>
                </a:cubicBezTo>
                <a:cubicBezTo>
                  <a:pt x="803" y="720"/>
                  <a:pt x="784" y="743"/>
                  <a:pt x="763" y="764"/>
                </a:cubicBezTo>
                <a:cubicBezTo>
                  <a:pt x="743" y="784"/>
                  <a:pt x="720" y="803"/>
                  <a:pt x="696" y="819"/>
                </a:cubicBezTo>
                <a:cubicBezTo>
                  <a:pt x="671" y="836"/>
                  <a:pt x="645" y="849"/>
                  <a:pt x="618" y="861"/>
                </a:cubicBezTo>
                <a:cubicBezTo>
                  <a:pt x="591" y="872"/>
                  <a:pt x="563" y="880"/>
                  <a:pt x="535" y="886"/>
                </a:cubicBezTo>
                <a:cubicBezTo>
                  <a:pt x="506" y="892"/>
                  <a:pt x="477" y="895"/>
                  <a:pt x="447" y="895"/>
                </a:cubicBezTo>
                <a:cubicBezTo>
                  <a:pt x="418" y="895"/>
                  <a:pt x="389" y="892"/>
                  <a:pt x="360" y="886"/>
                </a:cubicBezTo>
                <a:cubicBezTo>
                  <a:pt x="331" y="880"/>
                  <a:pt x="304" y="872"/>
                  <a:pt x="276" y="861"/>
                </a:cubicBezTo>
                <a:cubicBezTo>
                  <a:pt x="249" y="849"/>
                  <a:pt x="224" y="836"/>
                  <a:pt x="199" y="819"/>
                </a:cubicBezTo>
                <a:cubicBezTo>
                  <a:pt x="175" y="803"/>
                  <a:pt x="151" y="784"/>
                  <a:pt x="130" y="764"/>
                </a:cubicBezTo>
                <a:cubicBezTo>
                  <a:pt x="110" y="743"/>
                  <a:pt x="91" y="720"/>
                  <a:pt x="75" y="696"/>
                </a:cubicBezTo>
                <a:cubicBezTo>
                  <a:pt x="59" y="672"/>
                  <a:pt x="45" y="646"/>
                  <a:pt x="34" y="619"/>
                </a:cubicBezTo>
                <a:cubicBezTo>
                  <a:pt x="22" y="592"/>
                  <a:pt x="14" y="564"/>
                  <a:pt x="8" y="535"/>
                </a:cubicBezTo>
                <a:cubicBezTo>
                  <a:pt x="2" y="506"/>
                  <a:pt x="0" y="476"/>
                  <a:pt x="0" y="447"/>
                </a:cubicBezTo>
                <a:cubicBezTo>
                  <a:pt x="0" y="417"/>
                  <a:pt x="2" y="388"/>
                  <a:pt x="8" y="360"/>
                </a:cubicBezTo>
                <a:cubicBezTo>
                  <a:pt x="14" y="331"/>
                  <a:pt x="22" y="303"/>
                  <a:pt x="34" y="276"/>
                </a:cubicBezTo>
                <a:cubicBezTo>
                  <a:pt x="45" y="249"/>
                  <a:pt x="59" y="223"/>
                  <a:pt x="75" y="199"/>
                </a:cubicBezTo>
                <a:cubicBezTo>
                  <a:pt x="91" y="174"/>
                  <a:pt x="110" y="152"/>
                  <a:pt x="130" y="131"/>
                </a:cubicBezTo>
                <a:cubicBezTo>
                  <a:pt x="151" y="110"/>
                  <a:pt x="175" y="92"/>
                  <a:pt x="199" y="75"/>
                </a:cubicBezTo>
                <a:cubicBezTo>
                  <a:pt x="224" y="59"/>
                  <a:pt x="249" y="45"/>
                  <a:pt x="276" y="34"/>
                </a:cubicBezTo>
                <a:cubicBezTo>
                  <a:pt x="304" y="23"/>
                  <a:pt x="331" y="14"/>
                  <a:pt x="360" y="9"/>
                </a:cubicBezTo>
                <a:cubicBezTo>
                  <a:pt x="389" y="3"/>
                  <a:pt x="418" y="0"/>
                  <a:pt x="447" y="0"/>
                </a:cubicBezTo>
                <a:cubicBezTo>
                  <a:pt x="477" y="0"/>
                  <a:pt x="506" y="3"/>
                  <a:pt x="535" y="9"/>
                </a:cubicBezTo>
                <a:cubicBezTo>
                  <a:pt x="563" y="14"/>
                  <a:pt x="591" y="23"/>
                  <a:pt x="618" y="34"/>
                </a:cubicBezTo>
                <a:cubicBezTo>
                  <a:pt x="645" y="45"/>
                  <a:pt x="671" y="59"/>
                  <a:pt x="696" y="75"/>
                </a:cubicBezTo>
                <a:cubicBezTo>
                  <a:pt x="720" y="92"/>
                  <a:pt x="743" y="110"/>
                  <a:pt x="763" y="131"/>
                </a:cubicBezTo>
                <a:cubicBezTo>
                  <a:pt x="784" y="152"/>
                  <a:pt x="803" y="174"/>
                  <a:pt x="819" y="199"/>
                </a:cubicBezTo>
                <a:cubicBezTo>
                  <a:pt x="835" y="223"/>
                  <a:pt x="849" y="249"/>
                  <a:pt x="860" y="276"/>
                </a:cubicBezTo>
                <a:cubicBezTo>
                  <a:pt x="871" y="303"/>
                  <a:pt x="880" y="331"/>
                  <a:pt x="886" y="360"/>
                </a:cubicBezTo>
                <a:cubicBezTo>
                  <a:pt x="891" y="388"/>
                  <a:pt x="894" y="417"/>
                  <a:pt x="894" y="447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86" name="图片 185"/>
          <p:cNvPicPr/>
          <p:nvPr/>
        </p:nvPicPr>
        <p:blipFill>
          <a:blip r:embed="rId10"/>
          <a:stretch/>
        </p:blipFill>
        <p:spPr>
          <a:xfrm>
            <a:off x="4375080" y="329760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文本框 186"/>
          <p:cNvSpPr txBox="1"/>
          <p:nvPr/>
        </p:nvSpPr>
        <p:spPr>
          <a:xfrm>
            <a:off x="7572960" y="2569680"/>
            <a:ext cx="3391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完成。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4696920" y="326304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反馈机制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4278600" y="363132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使智能代理能够基于执行结果进行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4278600" y="379224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自我调整，确保系统在长期运行中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4278600" y="395316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不断优化，如客服智能代理分析反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4278600" y="4114080"/>
            <a:ext cx="6775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馈改进对话。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9809280" y="496224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图片 193"/>
          <p:cNvPicPr/>
          <p:nvPr/>
        </p:nvPicPr>
        <p:blipFill>
          <a:blip r:embed="rId2"/>
          <a:stretch/>
        </p:blipFill>
        <p:spPr>
          <a:xfrm>
            <a:off x="0" y="0"/>
            <a:ext cx="10294200" cy="7615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5" name="图片 194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6" name="图片 195"/>
          <p:cNvPicPr/>
          <p:nvPr/>
        </p:nvPicPr>
        <p:blipFill>
          <a:blip r:embed="rId4"/>
          <a:stretch/>
        </p:blipFill>
        <p:spPr>
          <a:xfrm>
            <a:off x="7479720" y="560556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7" name="图片 196"/>
          <p:cNvPicPr/>
          <p:nvPr/>
        </p:nvPicPr>
        <p:blipFill>
          <a:blip r:embed="rId5"/>
          <a:stretch/>
        </p:blipFill>
        <p:spPr>
          <a:xfrm>
            <a:off x="0" y="0"/>
            <a:ext cx="10294200" cy="7615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8" name="任意多边形: 形状 197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任意多边形: 形状 198"/>
          <p:cNvSpPr/>
          <p:nvPr/>
        </p:nvSpPr>
        <p:spPr>
          <a:xfrm>
            <a:off x="514440" y="2115000"/>
            <a:ext cx="4375440" cy="1271160"/>
          </a:xfrm>
          <a:custGeom>
            <a:avLst/>
            <a:gdLst/>
            <a:ahLst/>
            <a:cxnLst/>
            <a:rect l="0" t="0" r="r" b="b"/>
            <a:pathLst>
              <a:path w="12154" h="3531">
                <a:moveTo>
                  <a:pt x="14" y="110"/>
                </a:moveTo>
                <a:cubicBezTo>
                  <a:pt x="23" y="88"/>
                  <a:pt x="36" y="69"/>
                  <a:pt x="53" y="52"/>
                </a:cubicBezTo>
                <a:cubicBezTo>
                  <a:pt x="69" y="36"/>
                  <a:pt x="89" y="23"/>
                  <a:pt x="111" y="14"/>
                </a:cubicBezTo>
                <a:cubicBezTo>
                  <a:pt x="133" y="5"/>
                  <a:pt x="155" y="0"/>
                  <a:pt x="179" y="0"/>
                </a:cubicBezTo>
                <a:lnTo>
                  <a:pt x="11976" y="0"/>
                </a:lnTo>
                <a:cubicBezTo>
                  <a:pt x="11999" y="0"/>
                  <a:pt x="12022" y="5"/>
                  <a:pt x="12044" y="14"/>
                </a:cubicBezTo>
                <a:cubicBezTo>
                  <a:pt x="12066" y="23"/>
                  <a:pt x="12085" y="36"/>
                  <a:pt x="12102" y="52"/>
                </a:cubicBezTo>
                <a:cubicBezTo>
                  <a:pt x="12119" y="69"/>
                  <a:pt x="12132" y="88"/>
                  <a:pt x="12141" y="110"/>
                </a:cubicBezTo>
                <a:cubicBezTo>
                  <a:pt x="12150" y="132"/>
                  <a:pt x="12154" y="155"/>
                  <a:pt x="12154" y="179"/>
                </a:cubicBezTo>
                <a:lnTo>
                  <a:pt x="12154" y="3352"/>
                </a:lnTo>
                <a:cubicBezTo>
                  <a:pt x="12154" y="3376"/>
                  <a:pt x="12150" y="3399"/>
                  <a:pt x="12141" y="3420"/>
                </a:cubicBezTo>
                <a:cubicBezTo>
                  <a:pt x="12132" y="3442"/>
                  <a:pt x="12119" y="3462"/>
                  <a:pt x="12102" y="3478"/>
                </a:cubicBezTo>
                <a:cubicBezTo>
                  <a:pt x="12085" y="3495"/>
                  <a:pt x="12066" y="3508"/>
                  <a:pt x="12044" y="3517"/>
                </a:cubicBezTo>
                <a:cubicBezTo>
                  <a:pt x="12022" y="3526"/>
                  <a:pt x="11999" y="3531"/>
                  <a:pt x="11976" y="3531"/>
                </a:cubicBezTo>
                <a:lnTo>
                  <a:pt x="179" y="3531"/>
                </a:lnTo>
                <a:cubicBezTo>
                  <a:pt x="155" y="3531"/>
                  <a:pt x="133" y="3526"/>
                  <a:pt x="111" y="3517"/>
                </a:cubicBezTo>
                <a:cubicBezTo>
                  <a:pt x="89" y="3508"/>
                  <a:pt x="69" y="3495"/>
                  <a:pt x="53" y="3478"/>
                </a:cubicBezTo>
                <a:cubicBezTo>
                  <a:pt x="36" y="3462"/>
                  <a:pt x="23" y="3442"/>
                  <a:pt x="14" y="3420"/>
                </a:cubicBezTo>
                <a:cubicBezTo>
                  <a:pt x="5" y="3399"/>
                  <a:pt x="0" y="3376"/>
                  <a:pt x="0" y="3352"/>
                </a:cubicBezTo>
                <a:lnTo>
                  <a:pt x="0" y="179"/>
                </a:lnTo>
                <a:cubicBezTo>
                  <a:pt x="0" y="155"/>
                  <a:pt x="5" y="132"/>
                  <a:pt x="14" y="110"/>
                </a:cubicBezTo>
                <a:close/>
              </a:path>
            </a:pathLst>
          </a:custGeom>
          <a:solidFill>
            <a:srgbClr val="7CCFED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任意多边形: 形状 199"/>
          <p:cNvSpPr/>
          <p:nvPr/>
        </p:nvSpPr>
        <p:spPr>
          <a:xfrm>
            <a:off x="514440" y="2115000"/>
            <a:ext cx="4375440" cy="1271160"/>
          </a:xfrm>
          <a:custGeom>
            <a:avLst/>
            <a:gdLst/>
            <a:ahLst/>
            <a:cxnLst/>
            <a:rect l="0" t="0" r="r" b="b"/>
            <a:pathLst>
              <a:path w="12154" h="3531">
                <a:moveTo>
                  <a:pt x="0" y="3352"/>
                </a:moveTo>
                <a:lnTo>
                  <a:pt x="0" y="179"/>
                </a:lnTo>
                <a:cubicBezTo>
                  <a:pt x="0" y="155"/>
                  <a:pt x="5" y="132"/>
                  <a:pt x="14" y="110"/>
                </a:cubicBezTo>
                <a:cubicBezTo>
                  <a:pt x="23" y="88"/>
                  <a:pt x="36" y="69"/>
                  <a:pt x="53" y="52"/>
                </a:cubicBezTo>
                <a:cubicBezTo>
                  <a:pt x="69" y="36"/>
                  <a:pt x="89" y="23"/>
                  <a:pt x="111" y="14"/>
                </a:cubicBezTo>
                <a:cubicBezTo>
                  <a:pt x="133" y="5"/>
                  <a:pt x="155" y="0"/>
                  <a:pt x="179" y="0"/>
                </a:cubicBezTo>
                <a:lnTo>
                  <a:pt x="11976" y="0"/>
                </a:lnTo>
                <a:cubicBezTo>
                  <a:pt x="11999" y="0"/>
                  <a:pt x="12022" y="5"/>
                  <a:pt x="12044" y="14"/>
                </a:cubicBezTo>
                <a:cubicBezTo>
                  <a:pt x="12066" y="23"/>
                  <a:pt x="12085" y="36"/>
                  <a:pt x="12102" y="52"/>
                </a:cubicBezTo>
                <a:cubicBezTo>
                  <a:pt x="12119" y="69"/>
                  <a:pt x="12132" y="88"/>
                  <a:pt x="12141" y="110"/>
                </a:cubicBezTo>
                <a:cubicBezTo>
                  <a:pt x="12150" y="132"/>
                  <a:pt x="12154" y="155"/>
                  <a:pt x="12154" y="179"/>
                </a:cubicBezTo>
                <a:lnTo>
                  <a:pt x="12154" y="3352"/>
                </a:lnTo>
                <a:cubicBezTo>
                  <a:pt x="12154" y="3376"/>
                  <a:pt x="12150" y="3399"/>
                  <a:pt x="12141" y="3420"/>
                </a:cubicBezTo>
                <a:cubicBezTo>
                  <a:pt x="12132" y="3442"/>
                  <a:pt x="12119" y="3462"/>
                  <a:pt x="12102" y="3478"/>
                </a:cubicBezTo>
                <a:cubicBezTo>
                  <a:pt x="12085" y="3495"/>
                  <a:pt x="12066" y="3508"/>
                  <a:pt x="12044" y="3517"/>
                </a:cubicBezTo>
                <a:cubicBezTo>
                  <a:pt x="12022" y="3526"/>
                  <a:pt x="11999" y="3531"/>
                  <a:pt x="11976" y="3531"/>
                </a:cubicBezTo>
                <a:lnTo>
                  <a:pt x="179" y="3531"/>
                </a:lnTo>
                <a:cubicBezTo>
                  <a:pt x="155" y="3531"/>
                  <a:pt x="133" y="3526"/>
                  <a:pt x="111" y="3517"/>
                </a:cubicBezTo>
                <a:cubicBezTo>
                  <a:pt x="89" y="3508"/>
                  <a:pt x="69" y="3495"/>
                  <a:pt x="53" y="3478"/>
                </a:cubicBezTo>
                <a:cubicBezTo>
                  <a:pt x="36" y="3462"/>
                  <a:pt x="23" y="3442"/>
                  <a:pt x="14" y="3420"/>
                </a:cubicBezTo>
                <a:cubicBezTo>
                  <a:pt x="5" y="3399"/>
                  <a:pt x="0" y="3376"/>
                  <a:pt x="0" y="3352"/>
                </a:cubicBezTo>
                <a:moveTo>
                  <a:pt x="23" y="179"/>
                </a:moveTo>
                <a:lnTo>
                  <a:pt x="23" y="3352"/>
                </a:lnTo>
                <a:cubicBezTo>
                  <a:pt x="23" y="3362"/>
                  <a:pt x="24" y="3373"/>
                  <a:pt x="26" y="3383"/>
                </a:cubicBezTo>
                <a:cubicBezTo>
                  <a:pt x="28" y="3393"/>
                  <a:pt x="31" y="3402"/>
                  <a:pt x="35" y="3412"/>
                </a:cubicBezTo>
                <a:cubicBezTo>
                  <a:pt x="38" y="3421"/>
                  <a:pt x="43" y="3430"/>
                  <a:pt x="49" y="3439"/>
                </a:cubicBezTo>
                <a:cubicBezTo>
                  <a:pt x="55" y="3447"/>
                  <a:pt x="61" y="3455"/>
                  <a:pt x="68" y="3463"/>
                </a:cubicBezTo>
                <a:cubicBezTo>
                  <a:pt x="76" y="3470"/>
                  <a:pt x="84" y="3476"/>
                  <a:pt x="92" y="3482"/>
                </a:cubicBezTo>
                <a:cubicBezTo>
                  <a:pt x="101" y="3488"/>
                  <a:pt x="110" y="3493"/>
                  <a:pt x="119" y="3497"/>
                </a:cubicBezTo>
                <a:cubicBezTo>
                  <a:pt x="129" y="3500"/>
                  <a:pt x="138" y="3503"/>
                  <a:pt x="148" y="3505"/>
                </a:cubicBezTo>
                <a:cubicBezTo>
                  <a:pt x="159" y="3507"/>
                  <a:pt x="169" y="3508"/>
                  <a:pt x="179" y="3508"/>
                </a:cubicBezTo>
                <a:lnTo>
                  <a:pt x="11976" y="3508"/>
                </a:lnTo>
                <a:cubicBezTo>
                  <a:pt x="11986" y="3508"/>
                  <a:pt x="11996" y="3507"/>
                  <a:pt x="12006" y="3505"/>
                </a:cubicBezTo>
                <a:cubicBezTo>
                  <a:pt x="12016" y="3503"/>
                  <a:pt x="12026" y="3500"/>
                  <a:pt x="12036" y="3497"/>
                </a:cubicBezTo>
                <a:cubicBezTo>
                  <a:pt x="12045" y="3493"/>
                  <a:pt x="12054" y="3488"/>
                  <a:pt x="12063" y="3482"/>
                </a:cubicBezTo>
                <a:cubicBezTo>
                  <a:pt x="12071" y="3476"/>
                  <a:pt x="12079" y="3470"/>
                  <a:pt x="12086" y="3463"/>
                </a:cubicBezTo>
                <a:cubicBezTo>
                  <a:pt x="12094" y="3455"/>
                  <a:pt x="12100" y="3447"/>
                  <a:pt x="12106" y="3439"/>
                </a:cubicBezTo>
                <a:cubicBezTo>
                  <a:pt x="12111" y="3430"/>
                  <a:pt x="12116" y="3421"/>
                  <a:pt x="12120" y="3412"/>
                </a:cubicBezTo>
                <a:cubicBezTo>
                  <a:pt x="12124" y="3402"/>
                  <a:pt x="12127" y="3393"/>
                  <a:pt x="12129" y="3383"/>
                </a:cubicBezTo>
                <a:cubicBezTo>
                  <a:pt x="12131" y="3373"/>
                  <a:pt x="12132" y="3362"/>
                  <a:pt x="12132" y="3352"/>
                </a:cubicBezTo>
                <a:lnTo>
                  <a:pt x="12132" y="179"/>
                </a:lnTo>
                <a:cubicBezTo>
                  <a:pt x="12132" y="168"/>
                  <a:pt x="12131" y="158"/>
                  <a:pt x="12129" y="148"/>
                </a:cubicBezTo>
                <a:cubicBezTo>
                  <a:pt x="12127" y="138"/>
                  <a:pt x="12124" y="128"/>
                  <a:pt x="12120" y="119"/>
                </a:cubicBezTo>
                <a:cubicBezTo>
                  <a:pt x="12116" y="109"/>
                  <a:pt x="12111" y="100"/>
                  <a:pt x="12106" y="92"/>
                </a:cubicBezTo>
                <a:cubicBezTo>
                  <a:pt x="12100" y="83"/>
                  <a:pt x="12094" y="75"/>
                  <a:pt x="12086" y="68"/>
                </a:cubicBezTo>
                <a:cubicBezTo>
                  <a:pt x="12079" y="61"/>
                  <a:pt x="12071" y="54"/>
                  <a:pt x="12063" y="49"/>
                </a:cubicBezTo>
                <a:cubicBezTo>
                  <a:pt x="12054" y="43"/>
                  <a:pt x="12045" y="38"/>
                  <a:pt x="12036" y="34"/>
                </a:cubicBezTo>
                <a:cubicBezTo>
                  <a:pt x="12026" y="30"/>
                  <a:pt x="12016" y="27"/>
                  <a:pt x="12006" y="25"/>
                </a:cubicBezTo>
                <a:cubicBezTo>
                  <a:pt x="11996" y="23"/>
                  <a:pt x="11986" y="22"/>
                  <a:pt x="11976" y="22"/>
                </a:cubicBezTo>
                <a:lnTo>
                  <a:pt x="179" y="22"/>
                </a:lnTo>
                <a:cubicBezTo>
                  <a:pt x="169" y="22"/>
                  <a:pt x="159" y="23"/>
                  <a:pt x="148" y="25"/>
                </a:cubicBezTo>
                <a:cubicBezTo>
                  <a:pt x="138" y="27"/>
                  <a:pt x="129" y="30"/>
                  <a:pt x="119" y="34"/>
                </a:cubicBezTo>
                <a:cubicBezTo>
                  <a:pt x="110" y="38"/>
                  <a:pt x="101" y="43"/>
                  <a:pt x="92" y="49"/>
                </a:cubicBezTo>
                <a:cubicBezTo>
                  <a:pt x="84" y="54"/>
                  <a:pt x="76" y="61"/>
                  <a:pt x="68" y="68"/>
                </a:cubicBezTo>
                <a:cubicBezTo>
                  <a:pt x="61" y="75"/>
                  <a:pt x="55" y="83"/>
                  <a:pt x="49" y="92"/>
                </a:cubicBezTo>
                <a:cubicBezTo>
                  <a:pt x="43" y="100"/>
                  <a:pt x="38" y="109"/>
                  <a:pt x="35" y="119"/>
                </a:cubicBezTo>
                <a:cubicBezTo>
                  <a:pt x="31" y="128"/>
                  <a:pt x="28" y="138"/>
                  <a:pt x="26" y="148"/>
                </a:cubicBezTo>
                <a:cubicBezTo>
                  <a:pt x="24" y="158"/>
                  <a:pt x="23" y="168"/>
                  <a:pt x="23" y="179"/>
                </a:cubicBezTo>
                <a:close/>
              </a:path>
            </a:pathLst>
          </a:custGeom>
          <a:solidFill>
            <a:srgbClr val="7CCFED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514800" y="364680"/>
            <a:ext cx="376488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感知模块：智能代理的输入层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514800" y="1100880"/>
            <a:ext cx="968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定义与作用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514800" y="1477080"/>
            <a:ext cx="43444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感知模块是智能代理的</a:t>
            </a:r>
            <a:r>
              <a:rPr lang="zh-CN" sz="114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输入层</a:t>
            </a:r>
            <a:r>
              <a:rPr lang="zh-CN" sz="114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，负责收集和处理外部环境中的信息，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514800" y="1710360"/>
            <a:ext cx="21726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为决策模块提供必要的数据支持。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5" name="图片 204"/>
          <p:cNvPicPr/>
          <p:nvPr/>
        </p:nvPicPr>
        <p:blipFill>
          <a:blip r:embed="rId6"/>
          <a:stretch/>
        </p:blipFill>
        <p:spPr>
          <a:xfrm>
            <a:off x="651600" y="257364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6" name="文本框 205"/>
          <p:cNvSpPr txBox="1"/>
          <p:nvPr/>
        </p:nvSpPr>
        <p:spPr>
          <a:xfrm>
            <a:off x="651600" y="226584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关键影响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7" name="图片 206"/>
          <p:cNvPicPr/>
          <p:nvPr/>
        </p:nvPicPr>
        <p:blipFill>
          <a:blip r:embed="rId6"/>
          <a:stretch/>
        </p:blipFill>
        <p:spPr>
          <a:xfrm>
            <a:off x="651600" y="283104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8" name="文本框 207"/>
          <p:cNvSpPr txBox="1"/>
          <p:nvPr/>
        </p:nvSpPr>
        <p:spPr>
          <a:xfrm>
            <a:off x="844560" y="2554200"/>
            <a:ext cx="2721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感知模块的质量决定了系统对外界信息的敏感度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9" name="图片 208"/>
          <p:cNvPicPr/>
          <p:nvPr/>
        </p:nvPicPr>
        <p:blipFill>
          <a:blip r:embed="rId6"/>
          <a:stretch/>
        </p:blipFill>
        <p:spPr>
          <a:xfrm>
            <a:off x="651600" y="308844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0" name="文本框 209"/>
          <p:cNvSpPr txBox="1"/>
          <p:nvPr/>
        </p:nvSpPr>
        <p:spPr>
          <a:xfrm>
            <a:off x="844560" y="2811600"/>
            <a:ext cx="2462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直接影响智能代理的反应速度与决策准确性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844560" y="3069000"/>
            <a:ext cx="2073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为智能代理提供环境状态的实时更新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任意多边形: 形状 211"/>
          <p:cNvSpPr/>
          <p:nvPr/>
        </p:nvSpPr>
        <p:spPr>
          <a:xfrm>
            <a:off x="514440" y="5267520"/>
            <a:ext cx="9265320" cy="756360"/>
          </a:xfrm>
          <a:custGeom>
            <a:avLst/>
            <a:gdLst/>
            <a:ahLst/>
            <a:cxnLst/>
            <a:rect l="0" t="0" r="r" b="b"/>
            <a:pathLst>
              <a:path w="25737" h="2101">
                <a:moveTo>
                  <a:pt x="14" y="111"/>
                </a:moveTo>
                <a:cubicBezTo>
                  <a:pt x="23" y="89"/>
                  <a:pt x="36" y="70"/>
                  <a:pt x="53" y="53"/>
                </a:cubicBezTo>
                <a:cubicBezTo>
                  <a:pt x="69" y="36"/>
                  <a:pt x="89" y="23"/>
                  <a:pt x="111" y="14"/>
                </a:cubicBezTo>
                <a:cubicBezTo>
                  <a:pt x="132" y="5"/>
                  <a:pt x="155" y="0"/>
                  <a:pt x="179" y="0"/>
                </a:cubicBezTo>
                <a:lnTo>
                  <a:pt x="25559" y="0"/>
                </a:lnTo>
                <a:cubicBezTo>
                  <a:pt x="25583" y="0"/>
                  <a:pt x="25605" y="5"/>
                  <a:pt x="25627" y="14"/>
                </a:cubicBezTo>
                <a:cubicBezTo>
                  <a:pt x="25649" y="23"/>
                  <a:pt x="25668" y="36"/>
                  <a:pt x="25685" y="53"/>
                </a:cubicBezTo>
                <a:cubicBezTo>
                  <a:pt x="25702" y="70"/>
                  <a:pt x="25715" y="89"/>
                  <a:pt x="25724" y="111"/>
                </a:cubicBezTo>
                <a:cubicBezTo>
                  <a:pt x="25733" y="133"/>
                  <a:pt x="25737" y="155"/>
                  <a:pt x="25737" y="179"/>
                </a:cubicBezTo>
                <a:lnTo>
                  <a:pt x="25737" y="1923"/>
                </a:lnTo>
                <a:cubicBezTo>
                  <a:pt x="25737" y="1946"/>
                  <a:pt x="25733" y="1969"/>
                  <a:pt x="25724" y="1991"/>
                </a:cubicBezTo>
                <a:cubicBezTo>
                  <a:pt x="25715" y="2013"/>
                  <a:pt x="25702" y="2032"/>
                  <a:pt x="25685" y="2049"/>
                </a:cubicBezTo>
                <a:cubicBezTo>
                  <a:pt x="25668" y="2066"/>
                  <a:pt x="25649" y="2079"/>
                  <a:pt x="25627" y="2088"/>
                </a:cubicBezTo>
                <a:cubicBezTo>
                  <a:pt x="25605" y="2097"/>
                  <a:pt x="25582" y="2101"/>
                  <a:pt x="25559" y="2101"/>
                </a:cubicBezTo>
                <a:lnTo>
                  <a:pt x="179" y="2101"/>
                </a:lnTo>
                <a:cubicBezTo>
                  <a:pt x="155" y="2101"/>
                  <a:pt x="133" y="2097"/>
                  <a:pt x="111" y="2088"/>
                </a:cubicBezTo>
                <a:cubicBezTo>
                  <a:pt x="89" y="2079"/>
                  <a:pt x="69" y="2066"/>
                  <a:pt x="53" y="2049"/>
                </a:cubicBezTo>
                <a:cubicBezTo>
                  <a:pt x="36" y="2032"/>
                  <a:pt x="23" y="2013"/>
                  <a:pt x="14" y="1991"/>
                </a:cubicBezTo>
                <a:cubicBezTo>
                  <a:pt x="5" y="1969"/>
                  <a:pt x="0" y="1946"/>
                  <a:pt x="0" y="1923"/>
                </a:cubicBezTo>
                <a:lnTo>
                  <a:pt x="0" y="179"/>
                </a:lnTo>
                <a:cubicBezTo>
                  <a:pt x="0" y="155"/>
                  <a:pt x="5" y="133"/>
                  <a:pt x="14" y="111"/>
                </a:cubicBezTo>
                <a:close/>
              </a:path>
            </a:pathLst>
          </a:custGeom>
          <a:solidFill>
            <a:srgbClr val="7CCFED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任意多边形: 形状 212"/>
          <p:cNvSpPr/>
          <p:nvPr/>
        </p:nvSpPr>
        <p:spPr>
          <a:xfrm>
            <a:off x="514440" y="5267520"/>
            <a:ext cx="9265320" cy="756360"/>
          </a:xfrm>
          <a:custGeom>
            <a:avLst/>
            <a:gdLst/>
            <a:ahLst/>
            <a:cxnLst/>
            <a:rect l="0" t="0" r="r" b="b"/>
            <a:pathLst>
              <a:path w="25737" h="2101">
                <a:moveTo>
                  <a:pt x="0" y="1923"/>
                </a:moveTo>
                <a:lnTo>
                  <a:pt x="0" y="179"/>
                </a:lnTo>
                <a:cubicBezTo>
                  <a:pt x="0" y="155"/>
                  <a:pt x="5" y="133"/>
                  <a:pt x="14" y="111"/>
                </a:cubicBezTo>
                <a:cubicBezTo>
                  <a:pt x="23" y="89"/>
                  <a:pt x="36" y="70"/>
                  <a:pt x="53" y="53"/>
                </a:cubicBezTo>
                <a:cubicBezTo>
                  <a:pt x="69" y="36"/>
                  <a:pt x="89" y="23"/>
                  <a:pt x="111" y="14"/>
                </a:cubicBezTo>
                <a:cubicBezTo>
                  <a:pt x="133" y="5"/>
                  <a:pt x="155" y="0"/>
                  <a:pt x="179" y="0"/>
                </a:cubicBezTo>
                <a:lnTo>
                  <a:pt x="25559" y="0"/>
                </a:lnTo>
                <a:cubicBezTo>
                  <a:pt x="25582" y="0"/>
                  <a:pt x="25605" y="5"/>
                  <a:pt x="25627" y="14"/>
                </a:cubicBezTo>
                <a:cubicBezTo>
                  <a:pt x="25649" y="23"/>
                  <a:pt x="25668" y="36"/>
                  <a:pt x="25685" y="53"/>
                </a:cubicBezTo>
                <a:cubicBezTo>
                  <a:pt x="25702" y="70"/>
                  <a:pt x="25715" y="89"/>
                  <a:pt x="25724" y="111"/>
                </a:cubicBezTo>
                <a:cubicBezTo>
                  <a:pt x="25733" y="133"/>
                  <a:pt x="25737" y="155"/>
                  <a:pt x="25737" y="179"/>
                </a:cubicBezTo>
                <a:lnTo>
                  <a:pt x="25737" y="1923"/>
                </a:lnTo>
                <a:cubicBezTo>
                  <a:pt x="25737" y="1946"/>
                  <a:pt x="25733" y="1969"/>
                  <a:pt x="25724" y="1991"/>
                </a:cubicBezTo>
                <a:cubicBezTo>
                  <a:pt x="25715" y="2013"/>
                  <a:pt x="25702" y="2032"/>
                  <a:pt x="25685" y="2049"/>
                </a:cubicBezTo>
                <a:cubicBezTo>
                  <a:pt x="25668" y="2066"/>
                  <a:pt x="25649" y="2079"/>
                  <a:pt x="25627" y="2088"/>
                </a:cubicBezTo>
                <a:cubicBezTo>
                  <a:pt x="25605" y="2097"/>
                  <a:pt x="25582" y="2101"/>
                  <a:pt x="25559" y="2101"/>
                </a:cubicBezTo>
                <a:lnTo>
                  <a:pt x="179" y="2101"/>
                </a:lnTo>
                <a:cubicBezTo>
                  <a:pt x="155" y="2101"/>
                  <a:pt x="133" y="2097"/>
                  <a:pt x="111" y="2088"/>
                </a:cubicBezTo>
                <a:cubicBezTo>
                  <a:pt x="89" y="2079"/>
                  <a:pt x="69" y="2066"/>
                  <a:pt x="53" y="2049"/>
                </a:cubicBezTo>
                <a:cubicBezTo>
                  <a:pt x="36" y="2032"/>
                  <a:pt x="23" y="2013"/>
                  <a:pt x="14" y="1991"/>
                </a:cubicBezTo>
                <a:cubicBezTo>
                  <a:pt x="5" y="1969"/>
                  <a:pt x="0" y="1946"/>
                  <a:pt x="0" y="1923"/>
                </a:cubicBezTo>
                <a:moveTo>
                  <a:pt x="23" y="179"/>
                </a:moveTo>
                <a:lnTo>
                  <a:pt x="23" y="1923"/>
                </a:lnTo>
                <a:cubicBezTo>
                  <a:pt x="23" y="1933"/>
                  <a:pt x="24" y="1943"/>
                  <a:pt x="26" y="1953"/>
                </a:cubicBezTo>
                <a:cubicBezTo>
                  <a:pt x="28" y="1963"/>
                  <a:pt x="31" y="1973"/>
                  <a:pt x="35" y="1983"/>
                </a:cubicBezTo>
                <a:cubicBezTo>
                  <a:pt x="38" y="1992"/>
                  <a:pt x="43" y="2001"/>
                  <a:pt x="49" y="2010"/>
                </a:cubicBezTo>
                <a:cubicBezTo>
                  <a:pt x="55" y="2018"/>
                  <a:pt x="61" y="2026"/>
                  <a:pt x="68" y="2033"/>
                </a:cubicBezTo>
                <a:cubicBezTo>
                  <a:pt x="76" y="2041"/>
                  <a:pt x="84" y="2047"/>
                  <a:pt x="92" y="2053"/>
                </a:cubicBezTo>
                <a:cubicBezTo>
                  <a:pt x="101" y="2058"/>
                  <a:pt x="110" y="2063"/>
                  <a:pt x="119" y="2067"/>
                </a:cubicBezTo>
                <a:cubicBezTo>
                  <a:pt x="129" y="2071"/>
                  <a:pt x="138" y="2074"/>
                  <a:pt x="148" y="2076"/>
                </a:cubicBezTo>
                <a:cubicBezTo>
                  <a:pt x="159" y="2078"/>
                  <a:pt x="169" y="2079"/>
                  <a:pt x="179" y="2079"/>
                </a:cubicBezTo>
                <a:lnTo>
                  <a:pt x="25559" y="2079"/>
                </a:lnTo>
                <a:cubicBezTo>
                  <a:pt x="25569" y="2079"/>
                  <a:pt x="25579" y="2078"/>
                  <a:pt x="25589" y="2076"/>
                </a:cubicBezTo>
                <a:cubicBezTo>
                  <a:pt x="25599" y="2074"/>
                  <a:pt x="25609" y="2071"/>
                  <a:pt x="25619" y="2067"/>
                </a:cubicBezTo>
                <a:cubicBezTo>
                  <a:pt x="25628" y="2063"/>
                  <a:pt x="25637" y="2058"/>
                  <a:pt x="25646" y="2053"/>
                </a:cubicBezTo>
                <a:cubicBezTo>
                  <a:pt x="25654" y="2047"/>
                  <a:pt x="25662" y="2041"/>
                  <a:pt x="25669" y="2033"/>
                </a:cubicBezTo>
                <a:cubicBezTo>
                  <a:pt x="25677" y="2026"/>
                  <a:pt x="25683" y="2018"/>
                  <a:pt x="25689" y="2010"/>
                </a:cubicBezTo>
                <a:cubicBezTo>
                  <a:pt x="25694" y="2001"/>
                  <a:pt x="25699" y="1992"/>
                  <a:pt x="25703" y="1983"/>
                </a:cubicBezTo>
                <a:cubicBezTo>
                  <a:pt x="25707" y="1973"/>
                  <a:pt x="25710" y="1963"/>
                  <a:pt x="25712" y="1953"/>
                </a:cubicBezTo>
                <a:cubicBezTo>
                  <a:pt x="25714" y="1943"/>
                  <a:pt x="25715" y="1933"/>
                  <a:pt x="25715" y="1923"/>
                </a:cubicBezTo>
                <a:lnTo>
                  <a:pt x="25715" y="179"/>
                </a:lnTo>
                <a:cubicBezTo>
                  <a:pt x="25715" y="169"/>
                  <a:pt x="25714" y="159"/>
                  <a:pt x="25712" y="149"/>
                </a:cubicBezTo>
                <a:cubicBezTo>
                  <a:pt x="25710" y="139"/>
                  <a:pt x="25707" y="129"/>
                  <a:pt x="25703" y="119"/>
                </a:cubicBezTo>
                <a:cubicBezTo>
                  <a:pt x="25699" y="110"/>
                  <a:pt x="25694" y="101"/>
                  <a:pt x="25689" y="92"/>
                </a:cubicBezTo>
                <a:cubicBezTo>
                  <a:pt x="25683" y="84"/>
                  <a:pt x="25677" y="76"/>
                  <a:pt x="25669" y="69"/>
                </a:cubicBezTo>
                <a:cubicBezTo>
                  <a:pt x="25662" y="61"/>
                  <a:pt x="25654" y="55"/>
                  <a:pt x="25646" y="49"/>
                </a:cubicBezTo>
                <a:cubicBezTo>
                  <a:pt x="25637" y="43"/>
                  <a:pt x="25628" y="39"/>
                  <a:pt x="25619" y="35"/>
                </a:cubicBezTo>
                <a:cubicBezTo>
                  <a:pt x="25609" y="31"/>
                  <a:pt x="25599" y="28"/>
                  <a:pt x="25589" y="26"/>
                </a:cubicBezTo>
                <a:cubicBezTo>
                  <a:pt x="25579" y="24"/>
                  <a:pt x="25569" y="23"/>
                  <a:pt x="25559" y="23"/>
                </a:cubicBezTo>
                <a:lnTo>
                  <a:pt x="179" y="23"/>
                </a:lnTo>
                <a:cubicBezTo>
                  <a:pt x="169" y="23"/>
                  <a:pt x="159" y="24"/>
                  <a:pt x="148" y="26"/>
                </a:cubicBezTo>
                <a:cubicBezTo>
                  <a:pt x="138" y="28"/>
                  <a:pt x="129" y="31"/>
                  <a:pt x="119" y="35"/>
                </a:cubicBezTo>
                <a:cubicBezTo>
                  <a:pt x="110" y="39"/>
                  <a:pt x="101" y="43"/>
                  <a:pt x="92" y="49"/>
                </a:cubicBezTo>
                <a:cubicBezTo>
                  <a:pt x="84" y="55"/>
                  <a:pt x="76" y="61"/>
                  <a:pt x="68" y="69"/>
                </a:cubicBezTo>
                <a:cubicBezTo>
                  <a:pt x="61" y="76"/>
                  <a:pt x="55" y="84"/>
                  <a:pt x="49" y="92"/>
                </a:cubicBezTo>
                <a:cubicBezTo>
                  <a:pt x="43" y="101"/>
                  <a:pt x="38" y="110"/>
                  <a:pt x="35" y="119"/>
                </a:cubicBezTo>
                <a:cubicBezTo>
                  <a:pt x="31" y="129"/>
                  <a:pt x="28" y="139"/>
                  <a:pt x="26" y="149"/>
                </a:cubicBezTo>
                <a:cubicBezTo>
                  <a:pt x="24" y="159"/>
                  <a:pt x="23" y="169"/>
                  <a:pt x="23" y="179"/>
                </a:cubicBezTo>
                <a:close/>
              </a:path>
            </a:pathLst>
          </a:custGeom>
          <a:solidFill>
            <a:srgbClr val="7CCFED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5404680" y="1100880"/>
            <a:ext cx="11620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数据采集方式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5" name="图片 214"/>
          <p:cNvPicPr/>
          <p:nvPr/>
        </p:nvPicPr>
        <p:blipFill>
          <a:blip r:embed="rId7"/>
          <a:stretch/>
        </p:blipFill>
        <p:spPr>
          <a:xfrm>
            <a:off x="651600" y="5436720"/>
            <a:ext cx="12024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6" name="文本框 215"/>
          <p:cNvSpPr txBox="1"/>
          <p:nvPr/>
        </p:nvSpPr>
        <p:spPr>
          <a:xfrm>
            <a:off x="514800" y="3907800"/>
            <a:ext cx="15490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感知模块工作流程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836280" y="5418720"/>
            <a:ext cx="640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实例应用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651600" y="5707080"/>
            <a:ext cx="907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物流智能代理：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1552320" y="571140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1593000" y="5707080"/>
            <a:ext cx="2599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1850400" y="5711400"/>
            <a:ext cx="2613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GPS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2109600" y="5707080"/>
            <a:ext cx="2073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传感器获取车辆位置信息，结合交通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4168440" y="5711400"/>
            <a:ext cx="205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任意多边形: 形状 223"/>
          <p:cNvSpPr/>
          <p:nvPr/>
        </p:nvSpPr>
        <p:spPr>
          <a:xfrm>
            <a:off x="5404320" y="1479600"/>
            <a:ext cx="2123640" cy="643680"/>
          </a:xfrm>
          <a:custGeom>
            <a:avLst/>
            <a:gdLst/>
            <a:ahLst/>
            <a:cxnLst/>
            <a:rect l="0" t="0" r="r" b="b"/>
            <a:pathLst>
              <a:path w="5899" h="1788">
                <a:moveTo>
                  <a:pt x="0" y="1520"/>
                </a:moveTo>
                <a:lnTo>
                  <a:pt x="0" y="268"/>
                </a:lnTo>
                <a:cubicBezTo>
                  <a:pt x="0" y="251"/>
                  <a:pt x="2" y="233"/>
                  <a:pt x="5" y="216"/>
                </a:cubicBezTo>
                <a:cubicBezTo>
                  <a:pt x="9" y="199"/>
                  <a:pt x="14" y="182"/>
                  <a:pt x="21" y="166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5"/>
                  <a:pt x="66" y="91"/>
                  <a:pt x="79" y="79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6"/>
                  <a:pt x="149" y="27"/>
                  <a:pt x="166" y="21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5631" y="0"/>
                </a:lnTo>
                <a:cubicBezTo>
                  <a:pt x="5649" y="0"/>
                  <a:pt x="5666" y="2"/>
                  <a:pt x="5683" y="5"/>
                </a:cubicBezTo>
                <a:cubicBezTo>
                  <a:pt x="5701" y="9"/>
                  <a:pt x="5717" y="14"/>
                  <a:pt x="5734" y="21"/>
                </a:cubicBezTo>
                <a:cubicBezTo>
                  <a:pt x="5750" y="27"/>
                  <a:pt x="5765" y="36"/>
                  <a:pt x="5780" y="45"/>
                </a:cubicBezTo>
                <a:cubicBezTo>
                  <a:pt x="5795" y="55"/>
                  <a:pt x="5808" y="66"/>
                  <a:pt x="5821" y="79"/>
                </a:cubicBezTo>
                <a:cubicBezTo>
                  <a:pt x="5833" y="91"/>
                  <a:pt x="5844" y="105"/>
                  <a:pt x="5854" y="119"/>
                </a:cubicBezTo>
                <a:cubicBezTo>
                  <a:pt x="5864" y="134"/>
                  <a:pt x="5872" y="149"/>
                  <a:pt x="5879" y="166"/>
                </a:cubicBezTo>
                <a:cubicBezTo>
                  <a:pt x="5885" y="182"/>
                  <a:pt x="5891" y="199"/>
                  <a:pt x="5894" y="216"/>
                </a:cubicBezTo>
                <a:cubicBezTo>
                  <a:pt x="5897" y="233"/>
                  <a:pt x="5899" y="251"/>
                  <a:pt x="5899" y="268"/>
                </a:cubicBezTo>
                <a:lnTo>
                  <a:pt x="5899" y="1520"/>
                </a:lnTo>
                <a:cubicBezTo>
                  <a:pt x="5899" y="1538"/>
                  <a:pt x="5897" y="1555"/>
                  <a:pt x="5894" y="1573"/>
                </a:cubicBezTo>
                <a:cubicBezTo>
                  <a:pt x="5891" y="1590"/>
                  <a:pt x="5885" y="1607"/>
                  <a:pt x="5879" y="1623"/>
                </a:cubicBezTo>
                <a:cubicBezTo>
                  <a:pt x="5872" y="1639"/>
                  <a:pt x="5864" y="1655"/>
                  <a:pt x="5854" y="1669"/>
                </a:cubicBezTo>
                <a:cubicBezTo>
                  <a:pt x="5844" y="1684"/>
                  <a:pt x="5833" y="1697"/>
                  <a:pt x="5821" y="1710"/>
                </a:cubicBezTo>
                <a:cubicBezTo>
                  <a:pt x="5808" y="1722"/>
                  <a:pt x="5795" y="1733"/>
                  <a:pt x="5780" y="1743"/>
                </a:cubicBezTo>
                <a:cubicBezTo>
                  <a:pt x="5765" y="1753"/>
                  <a:pt x="5750" y="1761"/>
                  <a:pt x="5734" y="1768"/>
                </a:cubicBezTo>
                <a:cubicBezTo>
                  <a:pt x="5717" y="1775"/>
                  <a:pt x="5701" y="1780"/>
                  <a:pt x="5683" y="1783"/>
                </a:cubicBezTo>
                <a:cubicBezTo>
                  <a:pt x="5666" y="1787"/>
                  <a:pt x="5649" y="1788"/>
                  <a:pt x="5631" y="1788"/>
                </a:cubicBezTo>
                <a:lnTo>
                  <a:pt x="268" y="1788"/>
                </a:lnTo>
                <a:cubicBezTo>
                  <a:pt x="251" y="1788"/>
                  <a:pt x="233" y="1787"/>
                  <a:pt x="216" y="1783"/>
                </a:cubicBezTo>
                <a:cubicBezTo>
                  <a:pt x="199" y="1780"/>
                  <a:pt x="182" y="1775"/>
                  <a:pt x="166" y="1768"/>
                </a:cubicBezTo>
                <a:cubicBezTo>
                  <a:pt x="149" y="1761"/>
                  <a:pt x="134" y="1753"/>
                  <a:pt x="119" y="1743"/>
                </a:cubicBezTo>
                <a:cubicBezTo>
                  <a:pt x="105" y="1733"/>
                  <a:pt x="91" y="1722"/>
                  <a:pt x="79" y="1710"/>
                </a:cubicBezTo>
                <a:cubicBezTo>
                  <a:pt x="66" y="1697"/>
                  <a:pt x="55" y="1684"/>
                  <a:pt x="45" y="1669"/>
                </a:cubicBezTo>
                <a:cubicBezTo>
                  <a:pt x="36" y="1655"/>
                  <a:pt x="27" y="1639"/>
                  <a:pt x="21" y="1623"/>
                </a:cubicBezTo>
                <a:cubicBezTo>
                  <a:pt x="14" y="1607"/>
                  <a:pt x="9" y="1590"/>
                  <a:pt x="5" y="1573"/>
                </a:cubicBezTo>
                <a:cubicBezTo>
                  <a:pt x="2" y="1555"/>
                  <a:pt x="0" y="1538"/>
                  <a:pt x="0" y="152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5" name="图片 224"/>
          <p:cNvPicPr/>
          <p:nvPr/>
        </p:nvPicPr>
        <p:blipFill>
          <a:blip r:embed="rId8"/>
          <a:stretch/>
        </p:blipFill>
        <p:spPr>
          <a:xfrm>
            <a:off x="5533200" y="168084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6" name="文本框 225"/>
          <p:cNvSpPr txBox="1"/>
          <p:nvPr/>
        </p:nvSpPr>
        <p:spPr>
          <a:xfrm>
            <a:off x="4371840" y="5707080"/>
            <a:ext cx="38869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获取实时路况数据，处理后为决策模块提供最优配送路线选择依据。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7" name="文本框 226"/>
          <p:cNvSpPr txBox="1"/>
          <p:nvPr/>
        </p:nvSpPr>
        <p:spPr>
          <a:xfrm>
            <a:off x="5870880" y="1630080"/>
            <a:ext cx="4352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摄像头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" name="任意多边形: 形状 227"/>
          <p:cNvSpPr/>
          <p:nvPr/>
        </p:nvSpPr>
        <p:spPr>
          <a:xfrm>
            <a:off x="7656480" y="1479600"/>
            <a:ext cx="2123280" cy="643680"/>
          </a:xfrm>
          <a:custGeom>
            <a:avLst/>
            <a:gdLst/>
            <a:ahLst/>
            <a:cxnLst/>
            <a:rect l="0" t="0" r="r" b="b"/>
            <a:pathLst>
              <a:path w="5898" h="1788">
                <a:moveTo>
                  <a:pt x="0" y="1520"/>
                </a:moveTo>
                <a:lnTo>
                  <a:pt x="0" y="268"/>
                </a:lnTo>
                <a:cubicBezTo>
                  <a:pt x="0" y="251"/>
                  <a:pt x="1" y="233"/>
                  <a:pt x="5" y="216"/>
                </a:cubicBezTo>
                <a:cubicBezTo>
                  <a:pt x="8" y="199"/>
                  <a:pt x="13" y="182"/>
                  <a:pt x="20" y="166"/>
                </a:cubicBezTo>
                <a:cubicBezTo>
                  <a:pt x="27" y="149"/>
                  <a:pt x="35" y="134"/>
                  <a:pt x="45" y="119"/>
                </a:cubicBezTo>
                <a:cubicBezTo>
                  <a:pt x="54" y="105"/>
                  <a:pt x="66" y="91"/>
                  <a:pt x="78" y="79"/>
                </a:cubicBezTo>
                <a:cubicBezTo>
                  <a:pt x="91" y="66"/>
                  <a:pt x="104" y="55"/>
                  <a:pt x="119" y="45"/>
                </a:cubicBezTo>
                <a:cubicBezTo>
                  <a:pt x="133" y="36"/>
                  <a:pt x="149" y="27"/>
                  <a:pt x="165" y="21"/>
                </a:cubicBezTo>
                <a:cubicBezTo>
                  <a:pt x="181" y="14"/>
                  <a:pt x="198" y="9"/>
                  <a:pt x="215" y="5"/>
                </a:cubicBezTo>
                <a:cubicBezTo>
                  <a:pt x="233" y="2"/>
                  <a:pt x="250" y="0"/>
                  <a:pt x="268" y="0"/>
                </a:cubicBezTo>
                <a:lnTo>
                  <a:pt x="5630" y="0"/>
                </a:lnTo>
                <a:cubicBezTo>
                  <a:pt x="5648" y="0"/>
                  <a:pt x="5665" y="2"/>
                  <a:pt x="5683" y="5"/>
                </a:cubicBezTo>
                <a:cubicBezTo>
                  <a:pt x="5700" y="9"/>
                  <a:pt x="5717" y="14"/>
                  <a:pt x="5733" y="21"/>
                </a:cubicBezTo>
                <a:cubicBezTo>
                  <a:pt x="5749" y="27"/>
                  <a:pt x="5765" y="36"/>
                  <a:pt x="5779" y="45"/>
                </a:cubicBezTo>
                <a:cubicBezTo>
                  <a:pt x="5794" y="55"/>
                  <a:pt x="5807" y="66"/>
                  <a:pt x="5820" y="79"/>
                </a:cubicBezTo>
                <a:cubicBezTo>
                  <a:pt x="5832" y="91"/>
                  <a:pt x="5843" y="105"/>
                  <a:pt x="5853" y="119"/>
                </a:cubicBezTo>
                <a:cubicBezTo>
                  <a:pt x="5863" y="134"/>
                  <a:pt x="5871" y="149"/>
                  <a:pt x="5878" y="166"/>
                </a:cubicBezTo>
                <a:cubicBezTo>
                  <a:pt x="5885" y="182"/>
                  <a:pt x="5890" y="199"/>
                  <a:pt x="5893" y="216"/>
                </a:cubicBezTo>
                <a:cubicBezTo>
                  <a:pt x="5897" y="233"/>
                  <a:pt x="5898" y="251"/>
                  <a:pt x="5898" y="268"/>
                </a:cubicBezTo>
                <a:lnTo>
                  <a:pt x="5898" y="1520"/>
                </a:lnTo>
                <a:cubicBezTo>
                  <a:pt x="5898" y="1538"/>
                  <a:pt x="5897" y="1555"/>
                  <a:pt x="5893" y="1573"/>
                </a:cubicBezTo>
                <a:cubicBezTo>
                  <a:pt x="5890" y="1590"/>
                  <a:pt x="5885" y="1607"/>
                  <a:pt x="5878" y="1623"/>
                </a:cubicBezTo>
                <a:cubicBezTo>
                  <a:pt x="5871" y="1639"/>
                  <a:pt x="5863" y="1655"/>
                  <a:pt x="5853" y="1669"/>
                </a:cubicBezTo>
                <a:cubicBezTo>
                  <a:pt x="5843" y="1684"/>
                  <a:pt x="5832" y="1697"/>
                  <a:pt x="5820" y="1710"/>
                </a:cubicBezTo>
                <a:cubicBezTo>
                  <a:pt x="5807" y="1722"/>
                  <a:pt x="5794" y="1733"/>
                  <a:pt x="5779" y="1743"/>
                </a:cubicBezTo>
                <a:cubicBezTo>
                  <a:pt x="5765" y="1753"/>
                  <a:pt x="5749" y="1761"/>
                  <a:pt x="5733" y="1768"/>
                </a:cubicBezTo>
                <a:cubicBezTo>
                  <a:pt x="5717" y="1775"/>
                  <a:pt x="5700" y="1780"/>
                  <a:pt x="5683" y="1783"/>
                </a:cubicBezTo>
                <a:cubicBezTo>
                  <a:pt x="5665" y="1787"/>
                  <a:pt x="5648" y="1788"/>
                  <a:pt x="5630" y="1788"/>
                </a:cubicBezTo>
                <a:lnTo>
                  <a:pt x="268" y="1788"/>
                </a:lnTo>
                <a:cubicBezTo>
                  <a:pt x="250" y="1788"/>
                  <a:pt x="233" y="1787"/>
                  <a:pt x="215" y="1783"/>
                </a:cubicBezTo>
                <a:cubicBezTo>
                  <a:pt x="198" y="1780"/>
                  <a:pt x="181" y="1775"/>
                  <a:pt x="165" y="1768"/>
                </a:cubicBezTo>
                <a:cubicBezTo>
                  <a:pt x="149" y="1761"/>
                  <a:pt x="133" y="1753"/>
                  <a:pt x="119" y="1743"/>
                </a:cubicBezTo>
                <a:cubicBezTo>
                  <a:pt x="104" y="1733"/>
                  <a:pt x="91" y="1722"/>
                  <a:pt x="78" y="1710"/>
                </a:cubicBezTo>
                <a:cubicBezTo>
                  <a:pt x="66" y="1697"/>
                  <a:pt x="55" y="1684"/>
                  <a:pt x="45" y="1669"/>
                </a:cubicBezTo>
                <a:cubicBezTo>
                  <a:pt x="35" y="1655"/>
                  <a:pt x="27" y="1639"/>
                  <a:pt x="20" y="1623"/>
                </a:cubicBezTo>
                <a:cubicBezTo>
                  <a:pt x="13" y="1607"/>
                  <a:pt x="8" y="1590"/>
                  <a:pt x="5" y="1573"/>
                </a:cubicBezTo>
                <a:cubicBezTo>
                  <a:pt x="1" y="1555"/>
                  <a:pt x="0" y="1538"/>
                  <a:pt x="0" y="152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9" name="图片 228"/>
          <p:cNvPicPr/>
          <p:nvPr/>
        </p:nvPicPr>
        <p:blipFill>
          <a:blip r:embed="rId9"/>
          <a:stretch/>
        </p:blipFill>
        <p:spPr>
          <a:xfrm>
            <a:off x="7785000" y="168084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0" name="文本框 229"/>
          <p:cNvSpPr txBox="1"/>
          <p:nvPr/>
        </p:nvSpPr>
        <p:spPr>
          <a:xfrm>
            <a:off x="5870880" y="1846080"/>
            <a:ext cx="6775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视觉信息采集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8123040" y="1630080"/>
            <a:ext cx="4352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传感器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" name="任意多边形: 形状 231"/>
          <p:cNvSpPr/>
          <p:nvPr/>
        </p:nvSpPr>
        <p:spPr>
          <a:xfrm>
            <a:off x="5404320" y="2251800"/>
            <a:ext cx="2123640" cy="643680"/>
          </a:xfrm>
          <a:custGeom>
            <a:avLst/>
            <a:gdLst/>
            <a:ahLst/>
            <a:cxnLst/>
            <a:rect l="0" t="0" r="r" b="b"/>
            <a:pathLst>
              <a:path w="5899" h="1788">
                <a:moveTo>
                  <a:pt x="0" y="1519"/>
                </a:moveTo>
                <a:lnTo>
                  <a:pt x="0" y="268"/>
                </a:lnTo>
                <a:cubicBezTo>
                  <a:pt x="0" y="250"/>
                  <a:pt x="2" y="233"/>
                  <a:pt x="5" y="216"/>
                </a:cubicBezTo>
                <a:cubicBezTo>
                  <a:pt x="9" y="198"/>
                  <a:pt x="14" y="182"/>
                  <a:pt x="21" y="165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49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5631" y="0"/>
                </a:lnTo>
                <a:cubicBezTo>
                  <a:pt x="5649" y="0"/>
                  <a:pt x="5666" y="2"/>
                  <a:pt x="5683" y="5"/>
                </a:cubicBezTo>
                <a:cubicBezTo>
                  <a:pt x="5701" y="8"/>
                  <a:pt x="5717" y="13"/>
                  <a:pt x="5734" y="20"/>
                </a:cubicBezTo>
                <a:cubicBezTo>
                  <a:pt x="5750" y="27"/>
                  <a:pt x="5765" y="35"/>
                  <a:pt x="5780" y="45"/>
                </a:cubicBezTo>
                <a:cubicBezTo>
                  <a:pt x="5795" y="55"/>
                  <a:pt x="5808" y="66"/>
                  <a:pt x="5821" y="78"/>
                </a:cubicBezTo>
                <a:cubicBezTo>
                  <a:pt x="5833" y="91"/>
                  <a:pt x="5844" y="104"/>
                  <a:pt x="5854" y="119"/>
                </a:cubicBezTo>
                <a:cubicBezTo>
                  <a:pt x="5864" y="134"/>
                  <a:pt x="5872" y="149"/>
                  <a:pt x="5879" y="165"/>
                </a:cubicBezTo>
                <a:cubicBezTo>
                  <a:pt x="5885" y="182"/>
                  <a:pt x="5891" y="198"/>
                  <a:pt x="5894" y="216"/>
                </a:cubicBezTo>
                <a:cubicBezTo>
                  <a:pt x="5897" y="233"/>
                  <a:pt x="5899" y="250"/>
                  <a:pt x="5899" y="268"/>
                </a:cubicBezTo>
                <a:lnTo>
                  <a:pt x="5899" y="1519"/>
                </a:lnTo>
                <a:cubicBezTo>
                  <a:pt x="5899" y="1537"/>
                  <a:pt x="5897" y="1554"/>
                  <a:pt x="5894" y="1571"/>
                </a:cubicBezTo>
                <a:cubicBezTo>
                  <a:pt x="5891" y="1589"/>
                  <a:pt x="5885" y="1605"/>
                  <a:pt x="5879" y="1622"/>
                </a:cubicBezTo>
                <a:cubicBezTo>
                  <a:pt x="5872" y="1638"/>
                  <a:pt x="5864" y="1653"/>
                  <a:pt x="5854" y="1668"/>
                </a:cubicBezTo>
                <a:cubicBezTo>
                  <a:pt x="5844" y="1683"/>
                  <a:pt x="5833" y="1696"/>
                  <a:pt x="5821" y="1709"/>
                </a:cubicBezTo>
                <a:cubicBezTo>
                  <a:pt x="5808" y="1721"/>
                  <a:pt x="5795" y="1732"/>
                  <a:pt x="5780" y="1742"/>
                </a:cubicBezTo>
                <a:cubicBezTo>
                  <a:pt x="5765" y="1752"/>
                  <a:pt x="5750" y="1760"/>
                  <a:pt x="5734" y="1767"/>
                </a:cubicBezTo>
                <a:cubicBezTo>
                  <a:pt x="5717" y="1773"/>
                  <a:pt x="5701" y="1778"/>
                  <a:pt x="5683" y="1782"/>
                </a:cubicBezTo>
                <a:cubicBezTo>
                  <a:pt x="5666" y="1785"/>
                  <a:pt x="5649" y="1788"/>
                  <a:pt x="5631" y="1788"/>
                </a:cubicBezTo>
                <a:lnTo>
                  <a:pt x="268" y="1788"/>
                </a:lnTo>
                <a:cubicBezTo>
                  <a:pt x="251" y="1788"/>
                  <a:pt x="233" y="1785"/>
                  <a:pt x="216" y="1782"/>
                </a:cubicBezTo>
                <a:cubicBezTo>
                  <a:pt x="199" y="1778"/>
                  <a:pt x="182" y="1773"/>
                  <a:pt x="166" y="1767"/>
                </a:cubicBezTo>
                <a:cubicBezTo>
                  <a:pt x="149" y="1760"/>
                  <a:pt x="134" y="1752"/>
                  <a:pt x="119" y="1742"/>
                </a:cubicBezTo>
                <a:cubicBezTo>
                  <a:pt x="105" y="1732"/>
                  <a:pt x="91" y="1721"/>
                  <a:pt x="79" y="1709"/>
                </a:cubicBezTo>
                <a:cubicBezTo>
                  <a:pt x="66" y="1696"/>
                  <a:pt x="55" y="1683"/>
                  <a:pt x="45" y="1668"/>
                </a:cubicBezTo>
                <a:cubicBezTo>
                  <a:pt x="36" y="1653"/>
                  <a:pt x="27" y="1638"/>
                  <a:pt x="21" y="1622"/>
                </a:cubicBezTo>
                <a:cubicBezTo>
                  <a:pt x="14" y="1605"/>
                  <a:pt x="9" y="1589"/>
                  <a:pt x="5" y="1571"/>
                </a:cubicBezTo>
                <a:cubicBezTo>
                  <a:pt x="2" y="1554"/>
                  <a:pt x="0" y="1537"/>
                  <a:pt x="0" y="151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3" name="图片 232"/>
          <p:cNvPicPr/>
          <p:nvPr/>
        </p:nvPicPr>
        <p:blipFill>
          <a:blip r:embed="rId10"/>
          <a:stretch/>
        </p:blipFill>
        <p:spPr>
          <a:xfrm>
            <a:off x="5533200" y="245304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4" name="文本框 233"/>
          <p:cNvSpPr txBox="1"/>
          <p:nvPr/>
        </p:nvSpPr>
        <p:spPr>
          <a:xfrm>
            <a:off x="8123040" y="1846080"/>
            <a:ext cx="6775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物理状态监测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5935320" y="2406960"/>
            <a:ext cx="27288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6207480" y="2401920"/>
            <a:ext cx="2901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接口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任意多边形: 形状 236"/>
          <p:cNvSpPr/>
          <p:nvPr/>
        </p:nvSpPr>
        <p:spPr>
          <a:xfrm>
            <a:off x="7656480" y="2251800"/>
            <a:ext cx="2123280" cy="643680"/>
          </a:xfrm>
          <a:custGeom>
            <a:avLst/>
            <a:gdLst/>
            <a:ahLst/>
            <a:cxnLst/>
            <a:rect l="0" t="0" r="r" b="b"/>
            <a:pathLst>
              <a:path w="5898" h="1788">
                <a:moveTo>
                  <a:pt x="0" y="1519"/>
                </a:moveTo>
                <a:lnTo>
                  <a:pt x="0" y="268"/>
                </a:lnTo>
                <a:cubicBezTo>
                  <a:pt x="0" y="250"/>
                  <a:pt x="1" y="233"/>
                  <a:pt x="5" y="216"/>
                </a:cubicBezTo>
                <a:cubicBezTo>
                  <a:pt x="8" y="198"/>
                  <a:pt x="13" y="182"/>
                  <a:pt x="20" y="165"/>
                </a:cubicBezTo>
                <a:cubicBezTo>
                  <a:pt x="27" y="149"/>
                  <a:pt x="35" y="134"/>
                  <a:pt x="45" y="119"/>
                </a:cubicBezTo>
                <a:cubicBezTo>
                  <a:pt x="54" y="104"/>
                  <a:pt x="66" y="91"/>
                  <a:pt x="78" y="78"/>
                </a:cubicBezTo>
                <a:cubicBezTo>
                  <a:pt x="91" y="66"/>
                  <a:pt x="104" y="55"/>
                  <a:pt x="119" y="45"/>
                </a:cubicBezTo>
                <a:cubicBezTo>
                  <a:pt x="133" y="35"/>
                  <a:pt x="149" y="27"/>
                  <a:pt x="165" y="20"/>
                </a:cubicBezTo>
                <a:cubicBezTo>
                  <a:pt x="181" y="13"/>
                  <a:pt x="198" y="8"/>
                  <a:pt x="215" y="5"/>
                </a:cubicBezTo>
                <a:cubicBezTo>
                  <a:pt x="233" y="2"/>
                  <a:pt x="250" y="0"/>
                  <a:pt x="268" y="0"/>
                </a:cubicBezTo>
                <a:lnTo>
                  <a:pt x="5630" y="0"/>
                </a:lnTo>
                <a:cubicBezTo>
                  <a:pt x="5648" y="0"/>
                  <a:pt x="5665" y="2"/>
                  <a:pt x="5683" y="5"/>
                </a:cubicBezTo>
                <a:cubicBezTo>
                  <a:pt x="5700" y="8"/>
                  <a:pt x="5717" y="13"/>
                  <a:pt x="5733" y="20"/>
                </a:cubicBezTo>
                <a:cubicBezTo>
                  <a:pt x="5749" y="27"/>
                  <a:pt x="5765" y="35"/>
                  <a:pt x="5779" y="45"/>
                </a:cubicBezTo>
                <a:cubicBezTo>
                  <a:pt x="5794" y="55"/>
                  <a:pt x="5807" y="66"/>
                  <a:pt x="5820" y="78"/>
                </a:cubicBezTo>
                <a:cubicBezTo>
                  <a:pt x="5832" y="91"/>
                  <a:pt x="5843" y="104"/>
                  <a:pt x="5853" y="119"/>
                </a:cubicBezTo>
                <a:cubicBezTo>
                  <a:pt x="5863" y="134"/>
                  <a:pt x="5871" y="149"/>
                  <a:pt x="5878" y="165"/>
                </a:cubicBezTo>
                <a:cubicBezTo>
                  <a:pt x="5885" y="182"/>
                  <a:pt x="5890" y="198"/>
                  <a:pt x="5893" y="216"/>
                </a:cubicBezTo>
                <a:cubicBezTo>
                  <a:pt x="5897" y="233"/>
                  <a:pt x="5898" y="250"/>
                  <a:pt x="5898" y="268"/>
                </a:cubicBezTo>
                <a:lnTo>
                  <a:pt x="5898" y="1519"/>
                </a:lnTo>
                <a:cubicBezTo>
                  <a:pt x="5898" y="1537"/>
                  <a:pt x="5897" y="1554"/>
                  <a:pt x="5893" y="1571"/>
                </a:cubicBezTo>
                <a:cubicBezTo>
                  <a:pt x="5890" y="1589"/>
                  <a:pt x="5885" y="1605"/>
                  <a:pt x="5878" y="1622"/>
                </a:cubicBezTo>
                <a:cubicBezTo>
                  <a:pt x="5871" y="1638"/>
                  <a:pt x="5863" y="1653"/>
                  <a:pt x="5853" y="1668"/>
                </a:cubicBezTo>
                <a:cubicBezTo>
                  <a:pt x="5843" y="1683"/>
                  <a:pt x="5832" y="1696"/>
                  <a:pt x="5820" y="1709"/>
                </a:cubicBezTo>
                <a:cubicBezTo>
                  <a:pt x="5807" y="1721"/>
                  <a:pt x="5794" y="1732"/>
                  <a:pt x="5779" y="1742"/>
                </a:cubicBezTo>
                <a:cubicBezTo>
                  <a:pt x="5765" y="1752"/>
                  <a:pt x="5749" y="1760"/>
                  <a:pt x="5733" y="1767"/>
                </a:cubicBezTo>
                <a:cubicBezTo>
                  <a:pt x="5717" y="1773"/>
                  <a:pt x="5700" y="1778"/>
                  <a:pt x="5683" y="1782"/>
                </a:cubicBezTo>
                <a:cubicBezTo>
                  <a:pt x="5665" y="1785"/>
                  <a:pt x="5648" y="1788"/>
                  <a:pt x="5630" y="1788"/>
                </a:cubicBezTo>
                <a:lnTo>
                  <a:pt x="268" y="1788"/>
                </a:lnTo>
                <a:cubicBezTo>
                  <a:pt x="250" y="1788"/>
                  <a:pt x="233" y="1785"/>
                  <a:pt x="215" y="1782"/>
                </a:cubicBezTo>
                <a:cubicBezTo>
                  <a:pt x="198" y="1778"/>
                  <a:pt x="181" y="1773"/>
                  <a:pt x="165" y="1767"/>
                </a:cubicBezTo>
                <a:cubicBezTo>
                  <a:pt x="149" y="1760"/>
                  <a:pt x="133" y="1752"/>
                  <a:pt x="119" y="1742"/>
                </a:cubicBezTo>
                <a:cubicBezTo>
                  <a:pt x="104" y="1732"/>
                  <a:pt x="91" y="1721"/>
                  <a:pt x="78" y="1709"/>
                </a:cubicBezTo>
                <a:cubicBezTo>
                  <a:pt x="66" y="1696"/>
                  <a:pt x="55" y="1683"/>
                  <a:pt x="45" y="1668"/>
                </a:cubicBezTo>
                <a:cubicBezTo>
                  <a:pt x="35" y="1653"/>
                  <a:pt x="27" y="1638"/>
                  <a:pt x="20" y="1622"/>
                </a:cubicBezTo>
                <a:cubicBezTo>
                  <a:pt x="13" y="1605"/>
                  <a:pt x="8" y="1589"/>
                  <a:pt x="5" y="1571"/>
                </a:cubicBezTo>
                <a:cubicBezTo>
                  <a:pt x="1" y="1554"/>
                  <a:pt x="0" y="1537"/>
                  <a:pt x="0" y="151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8" name="图片 237"/>
          <p:cNvPicPr/>
          <p:nvPr/>
        </p:nvPicPr>
        <p:blipFill>
          <a:blip r:embed="rId11"/>
          <a:stretch/>
        </p:blipFill>
        <p:spPr>
          <a:xfrm>
            <a:off x="7785000" y="2453040"/>
            <a:ext cx="20880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9" name="文本框 238"/>
          <p:cNvSpPr txBox="1"/>
          <p:nvPr/>
        </p:nvSpPr>
        <p:spPr>
          <a:xfrm>
            <a:off x="5935320" y="2617920"/>
            <a:ext cx="7902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第三方数据获取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8090640" y="2401920"/>
            <a:ext cx="4352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数据库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任意多边形: 形状 240"/>
          <p:cNvSpPr/>
          <p:nvPr/>
        </p:nvSpPr>
        <p:spPr>
          <a:xfrm>
            <a:off x="514440" y="4286520"/>
            <a:ext cx="1753560" cy="788400"/>
          </a:xfrm>
          <a:custGeom>
            <a:avLst/>
            <a:gdLst/>
            <a:ahLst/>
            <a:cxnLst/>
            <a:rect l="0" t="0" r="r" b="b"/>
            <a:pathLst>
              <a:path w="4871" h="2190">
                <a:moveTo>
                  <a:pt x="0" y="1922"/>
                </a:moveTo>
                <a:lnTo>
                  <a:pt x="0" y="269"/>
                </a:lnTo>
                <a:cubicBezTo>
                  <a:pt x="0" y="251"/>
                  <a:pt x="2" y="234"/>
                  <a:pt x="5" y="217"/>
                </a:cubicBezTo>
                <a:cubicBezTo>
                  <a:pt x="9" y="199"/>
                  <a:pt x="14" y="183"/>
                  <a:pt x="21" y="166"/>
                </a:cubicBezTo>
                <a:cubicBezTo>
                  <a:pt x="27" y="150"/>
                  <a:pt x="36" y="135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4603" y="0"/>
                </a:lnTo>
                <a:cubicBezTo>
                  <a:pt x="4621" y="0"/>
                  <a:pt x="4638" y="2"/>
                  <a:pt x="4656" y="5"/>
                </a:cubicBezTo>
                <a:cubicBezTo>
                  <a:pt x="4673" y="9"/>
                  <a:pt x="4690" y="14"/>
                  <a:pt x="4706" y="20"/>
                </a:cubicBezTo>
                <a:cubicBezTo>
                  <a:pt x="4722" y="27"/>
                  <a:pt x="4738" y="35"/>
                  <a:pt x="4752" y="45"/>
                </a:cubicBezTo>
                <a:cubicBezTo>
                  <a:pt x="4767" y="55"/>
                  <a:pt x="4781" y="66"/>
                  <a:pt x="4793" y="78"/>
                </a:cubicBezTo>
                <a:cubicBezTo>
                  <a:pt x="4805" y="91"/>
                  <a:pt x="4817" y="104"/>
                  <a:pt x="4826" y="119"/>
                </a:cubicBezTo>
                <a:cubicBezTo>
                  <a:pt x="4836" y="135"/>
                  <a:pt x="4844" y="150"/>
                  <a:pt x="4851" y="166"/>
                </a:cubicBezTo>
                <a:cubicBezTo>
                  <a:pt x="4858" y="183"/>
                  <a:pt x="4863" y="199"/>
                  <a:pt x="4866" y="217"/>
                </a:cubicBezTo>
                <a:cubicBezTo>
                  <a:pt x="4870" y="234"/>
                  <a:pt x="4871" y="251"/>
                  <a:pt x="4871" y="269"/>
                </a:cubicBezTo>
                <a:lnTo>
                  <a:pt x="4871" y="1922"/>
                </a:lnTo>
                <a:cubicBezTo>
                  <a:pt x="4871" y="1940"/>
                  <a:pt x="4870" y="1957"/>
                  <a:pt x="4866" y="1974"/>
                </a:cubicBezTo>
                <a:cubicBezTo>
                  <a:pt x="4863" y="1992"/>
                  <a:pt x="4858" y="2009"/>
                  <a:pt x="4851" y="2025"/>
                </a:cubicBezTo>
                <a:cubicBezTo>
                  <a:pt x="4844" y="2041"/>
                  <a:pt x="4836" y="2056"/>
                  <a:pt x="4826" y="2071"/>
                </a:cubicBezTo>
                <a:cubicBezTo>
                  <a:pt x="4817" y="2086"/>
                  <a:pt x="4805" y="2099"/>
                  <a:pt x="4793" y="2112"/>
                </a:cubicBezTo>
                <a:cubicBezTo>
                  <a:pt x="4781" y="2124"/>
                  <a:pt x="4767" y="2135"/>
                  <a:pt x="4752" y="2145"/>
                </a:cubicBezTo>
                <a:cubicBezTo>
                  <a:pt x="4738" y="2155"/>
                  <a:pt x="4722" y="2163"/>
                  <a:pt x="4706" y="2170"/>
                </a:cubicBezTo>
                <a:cubicBezTo>
                  <a:pt x="4690" y="2177"/>
                  <a:pt x="4673" y="2182"/>
                  <a:pt x="4656" y="2185"/>
                </a:cubicBezTo>
                <a:cubicBezTo>
                  <a:pt x="4638" y="2189"/>
                  <a:pt x="4621" y="2190"/>
                  <a:pt x="4603" y="2190"/>
                </a:cubicBezTo>
                <a:lnTo>
                  <a:pt x="268" y="2190"/>
                </a:lnTo>
                <a:cubicBezTo>
                  <a:pt x="251" y="2190"/>
                  <a:pt x="233" y="2189"/>
                  <a:pt x="216" y="2185"/>
                </a:cubicBezTo>
                <a:cubicBezTo>
                  <a:pt x="199" y="2182"/>
                  <a:pt x="182" y="2177"/>
                  <a:pt x="166" y="2170"/>
                </a:cubicBezTo>
                <a:cubicBezTo>
                  <a:pt x="150" y="2163"/>
                  <a:pt x="134" y="2155"/>
                  <a:pt x="119" y="2145"/>
                </a:cubicBezTo>
                <a:cubicBezTo>
                  <a:pt x="105" y="2135"/>
                  <a:pt x="91" y="2124"/>
                  <a:pt x="79" y="2112"/>
                </a:cubicBezTo>
                <a:cubicBezTo>
                  <a:pt x="66" y="2099"/>
                  <a:pt x="55" y="2086"/>
                  <a:pt x="45" y="2071"/>
                </a:cubicBezTo>
                <a:cubicBezTo>
                  <a:pt x="36" y="2056"/>
                  <a:pt x="27" y="2041"/>
                  <a:pt x="21" y="2025"/>
                </a:cubicBezTo>
                <a:cubicBezTo>
                  <a:pt x="14" y="2009"/>
                  <a:pt x="9" y="1992"/>
                  <a:pt x="5" y="1974"/>
                </a:cubicBezTo>
                <a:cubicBezTo>
                  <a:pt x="2" y="1957"/>
                  <a:pt x="0" y="1940"/>
                  <a:pt x="0" y="192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2" name="图片 241"/>
          <p:cNvPicPr/>
          <p:nvPr/>
        </p:nvPicPr>
        <p:blipFill>
          <a:blip r:embed="rId12"/>
          <a:stretch/>
        </p:blipFill>
        <p:spPr>
          <a:xfrm>
            <a:off x="1270800" y="441540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3" name="文本框 242"/>
          <p:cNvSpPr txBox="1"/>
          <p:nvPr/>
        </p:nvSpPr>
        <p:spPr>
          <a:xfrm>
            <a:off x="8090640" y="2617920"/>
            <a:ext cx="6775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历史数据分析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任意多边形: 形状 243"/>
          <p:cNvSpPr/>
          <p:nvPr/>
        </p:nvSpPr>
        <p:spPr>
          <a:xfrm>
            <a:off x="2267640" y="4672440"/>
            <a:ext cx="748440" cy="16560"/>
          </a:xfrm>
          <a:custGeom>
            <a:avLst/>
            <a:gdLst/>
            <a:ahLst/>
            <a:cxnLst/>
            <a:rect l="0" t="0" r="r" b="b"/>
            <a:pathLst>
              <a:path w="2079" h="46">
                <a:moveTo>
                  <a:pt x="0" y="0"/>
                </a:moveTo>
                <a:lnTo>
                  <a:pt x="2079" y="0"/>
                </a:lnTo>
                <a:lnTo>
                  <a:pt x="2079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7CCFED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5" name="任意多边形: 形状 244"/>
          <p:cNvSpPr/>
          <p:nvPr/>
        </p:nvSpPr>
        <p:spPr>
          <a:xfrm>
            <a:off x="2951280" y="4640400"/>
            <a:ext cx="64800" cy="80640"/>
          </a:xfrm>
          <a:custGeom>
            <a:avLst/>
            <a:gdLst/>
            <a:ahLst/>
            <a:cxnLst/>
            <a:rect l="0" t="0" r="r" b="b"/>
            <a:pathLst>
              <a:path w="180" h="224">
                <a:moveTo>
                  <a:pt x="0" y="0"/>
                </a:moveTo>
                <a:lnTo>
                  <a:pt x="0" y="224"/>
                </a:lnTo>
                <a:lnTo>
                  <a:pt x="180" y="112"/>
                </a:lnTo>
                <a:lnTo>
                  <a:pt x="0" y="0"/>
                </a:lnTo>
                <a:close/>
              </a:path>
            </a:pathLst>
          </a:custGeom>
          <a:solidFill>
            <a:srgbClr val="7CCFED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6" name="任意多边形: 形状 245"/>
          <p:cNvSpPr/>
          <p:nvPr/>
        </p:nvSpPr>
        <p:spPr>
          <a:xfrm>
            <a:off x="3015720" y="4286520"/>
            <a:ext cx="1753560" cy="788400"/>
          </a:xfrm>
          <a:custGeom>
            <a:avLst/>
            <a:gdLst/>
            <a:ahLst/>
            <a:cxnLst/>
            <a:rect l="0" t="0" r="r" b="b"/>
            <a:pathLst>
              <a:path w="4871" h="2190">
                <a:moveTo>
                  <a:pt x="0" y="1922"/>
                </a:moveTo>
                <a:lnTo>
                  <a:pt x="0" y="269"/>
                </a:lnTo>
                <a:cubicBezTo>
                  <a:pt x="0" y="251"/>
                  <a:pt x="2" y="234"/>
                  <a:pt x="5" y="217"/>
                </a:cubicBezTo>
                <a:cubicBezTo>
                  <a:pt x="9" y="199"/>
                  <a:pt x="14" y="183"/>
                  <a:pt x="21" y="166"/>
                </a:cubicBezTo>
                <a:cubicBezTo>
                  <a:pt x="27" y="150"/>
                  <a:pt x="36" y="135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49" y="27"/>
                  <a:pt x="166" y="20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4603" y="0"/>
                </a:lnTo>
                <a:cubicBezTo>
                  <a:pt x="4621" y="0"/>
                  <a:pt x="4638" y="2"/>
                  <a:pt x="4656" y="5"/>
                </a:cubicBezTo>
                <a:cubicBezTo>
                  <a:pt x="4673" y="9"/>
                  <a:pt x="4690" y="14"/>
                  <a:pt x="4706" y="20"/>
                </a:cubicBezTo>
                <a:cubicBezTo>
                  <a:pt x="4722" y="27"/>
                  <a:pt x="4738" y="35"/>
                  <a:pt x="4752" y="45"/>
                </a:cubicBezTo>
                <a:cubicBezTo>
                  <a:pt x="4767" y="55"/>
                  <a:pt x="4780" y="66"/>
                  <a:pt x="4793" y="78"/>
                </a:cubicBezTo>
                <a:cubicBezTo>
                  <a:pt x="4805" y="91"/>
                  <a:pt x="4816" y="104"/>
                  <a:pt x="4826" y="119"/>
                </a:cubicBezTo>
                <a:cubicBezTo>
                  <a:pt x="4836" y="135"/>
                  <a:pt x="4844" y="150"/>
                  <a:pt x="4851" y="166"/>
                </a:cubicBezTo>
                <a:cubicBezTo>
                  <a:pt x="4858" y="183"/>
                  <a:pt x="4863" y="199"/>
                  <a:pt x="4866" y="217"/>
                </a:cubicBezTo>
                <a:cubicBezTo>
                  <a:pt x="4870" y="234"/>
                  <a:pt x="4871" y="251"/>
                  <a:pt x="4871" y="269"/>
                </a:cubicBezTo>
                <a:lnTo>
                  <a:pt x="4871" y="1922"/>
                </a:lnTo>
                <a:cubicBezTo>
                  <a:pt x="4871" y="1940"/>
                  <a:pt x="4870" y="1957"/>
                  <a:pt x="4866" y="1974"/>
                </a:cubicBezTo>
                <a:cubicBezTo>
                  <a:pt x="4863" y="1992"/>
                  <a:pt x="4858" y="2009"/>
                  <a:pt x="4851" y="2025"/>
                </a:cubicBezTo>
                <a:cubicBezTo>
                  <a:pt x="4844" y="2041"/>
                  <a:pt x="4836" y="2056"/>
                  <a:pt x="4826" y="2071"/>
                </a:cubicBezTo>
                <a:cubicBezTo>
                  <a:pt x="4816" y="2086"/>
                  <a:pt x="4805" y="2099"/>
                  <a:pt x="4793" y="2112"/>
                </a:cubicBezTo>
                <a:cubicBezTo>
                  <a:pt x="4780" y="2124"/>
                  <a:pt x="4767" y="2135"/>
                  <a:pt x="4752" y="2145"/>
                </a:cubicBezTo>
                <a:cubicBezTo>
                  <a:pt x="4738" y="2155"/>
                  <a:pt x="4722" y="2163"/>
                  <a:pt x="4706" y="2170"/>
                </a:cubicBezTo>
                <a:cubicBezTo>
                  <a:pt x="4690" y="2177"/>
                  <a:pt x="4673" y="2182"/>
                  <a:pt x="4656" y="2185"/>
                </a:cubicBezTo>
                <a:cubicBezTo>
                  <a:pt x="4638" y="2189"/>
                  <a:pt x="4621" y="2190"/>
                  <a:pt x="4603" y="2190"/>
                </a:cubicBezTo>
                <a:lnTo>
                  <a:pt x="268" y="2190"/>
                </a:lnTo>
                <a:cubicBezTo>
                  <a:pt x="251" y="2190"/>
                  <a:pt x="233" y="2189"/>
                  <a:pt x="216" y="2185"/>
                </a:cubicBezTo>
                <a:cubicBezTo>
                  <a:pt x="199" y="2182"/>
                  <a:pt x="182" y="2177"/>
                  <a:pt x="166" y="2170"/>
                </a:cubicBezTo>
                <a:cubicBezTo>
                  <a:pt x="149" y="2163"/>
                  <a:pt x="134" y="2155"/>
                  <a:pt x="119" y="2145"/>
                </a:cubicBezTo>
                <a:cubicBezTo>
                  <a:pt x="105" y="2135"/>
                  <a:pt x="91" y="2124"/>
                  <a:pt x="79" y="2112"/>
                </a:cubicBezTo>
                <a:cubicBezTo>
                  <a:pt x="66" y="2099"/>
                  <a:pt x="55" y="2086"/>
                  <a:pt x="45" y="2071"/>
                </a:cubicBezTo>
                <a:cubicBezTo>
                  <a:pt x="36" y="2056"/>
                  <a:pt x="27" y="2041"/>
                  <a:pt x="21" y="2025"/>
                </a:cubicBezTo>
                <a:cubicBezTo>
                  <a:pt x="14" y="2009"/>
                  <a:pt x="9" y="1992"/>
                  <a:pt x="5" y="1974"/>
                </a:cubicBezTo>
                <a:cubicBezTo>
                  <a:pt x="2" y="1957"/>
                  <a:pt x="0" y="1940"/>
                  <a:pt x="0" y="192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7" name="图片 246"/>
          <p:cNvPicPr/>
          <p:nvPr/>
        </p:nvPicPr>
        <p:blipFill>
          <a:blip r:embed="rId13"/>
          <a:stretch/>
        </p:blipFill>
        <p:spPr>
          <a:xfrm>
            <a:off x="3772080" y="441540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8" name="文本框 247"/>
          <p:cNvSpPr txBox="1"/>
          <p:nvPr/>
        </p:nvSpPr>
        <p:spPr>
          <a:xfrm>
            <a:off x="1102680" y="474228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数据采集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任意多边形: 形状 248"/>
          <p:cNvSpPr/>
          <p:nvPr/>
        </p:nvSpPr>
        <p:spPr>
          <a:xfrm>
            <a:off x="4768920" y="4672440"/>
            <a:ext cx="756360" cy="16560"/>
          </a:xfrm>
          <a:custGeom>
            <a:avLst/>
            <a:gdLst/>
            <a:ahLst/>
            <a:cxnLst/>
            <a:rect l="0" t="0" r="r" b="b"/>
            <a:pathLst>
              <a:path w="2101" h="46">
                <a:moveTo>
                  <a:pt x="0" y="0"/>
                </a:moveTo>
                <a:lnTo>
                  <a:pt x="2101" y="0"/>
                </a:lnTo>
                <a:lnTo>
                  <a:pt x="2101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7CCFED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任意多边形: 形状 249"/>
          <p:cNvSpPr/>
          <p:nvPr/>
        </p:nvSpPr>
        <p:spPr>
          <a:xfrm>
            <a:off x="5460840" y="4640400"/>
            <a:ext cx="64440" cy="80640"/>
          </a:xfrm>
          <a:custGeom>
            <a:avLst/>
            <a:gdLst/>
            <a:ahLst/>
            <a:cxnLst/>
            <a:rect l="0" t="0" r="r" b="b"/>
            <a:pathLst>
              <a:path w="179" h="224">
                <a:moveTo>
                  <a:pt x="0" y="0"/>
                </a:moveTo>
                <a:lnTo>
                  <a:pt x="0" y="224"/>
                </a:lnTo>
                <a:lnTo>
                  <a:pt x="179" y="112"/>
                </a:lnTo>
                <a:lnTo>
                  <a:pt x="0" y="0"/>
                </a:lnTo>
                <a:close/>
              </a:path>
            </a:pathLst>
          </a:custGeom>
          <a:solidFill>
            <a:srgbClr val="7CCFED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" name="任意多边形: 形状 250"/>
          <p:cNvSpPr/>
          <p:nvPr/>
        </p:nvSpPr>
        <p:spPr>
          <a:xfrm>
            <a:off x="5524920" y="4286520"/>
            <a:ext cx="1753920" cy="788400"/>
          </a:xfrm>
          <a:custGeom>
            <a:avLst/>
            <a:gdLst/>
            <a:ahLst/>
            <a:cxnLst/>
            <a:rect l="0" t="0" r="r" b="b"/>
            <a:pathLst>
              <a:path w="4872" h="2190">
                <a:moveTo>
                  <a:pt x="0" y="1922"/>
                </a:moveTo>
                <a:lnTo>
                  <a:pt x="0" y="269"/>
                </a:lnTo>
                <a:cubicBezTo>
                  <a:pt x="0" y="251"/>
                  <a:pt x="2" y="234"/>
                  <a:pt x="5" y="217"/>
                </a:cubicBezTo>
                <a:cubicBezTo>
                  <a:pt x="9" y="199"/>
                  <a:pt x="14" y="183"/>
                  <a:pt x="21" y="166"/>
                </a:cubicBezTo>
                <a:cubicBezTo>
                  <a:pt x="27" y="150"/>
                  <a:pt x="36" y="135"/>
                  <a:pt x="46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4603" y="0"/>
                </a:lnTo>
                <a:cubicBezTo>
                  <a:pt x="4621" y="0"/>
                  <a:pt x="4638" y="2"/>
                  <a:pt x="4656" y="5"/>
                </a:cubicBezTo>
                <a:cubicBezTo>
                  <a:pt x="4673" y="9"/>
                  <a:pt x="4690" y="14"/>
                  <a:pt x="4706" y="20"/>
                </a:cubicBezTo>
                <a:cubicBezTo>
                  <a:pt x="4722" y="27"/>
                  <a:pt x="4738" y="35"/>
                  <a:pt x="4752" y="45"/>
                </a:cubicBezTo>
                <a:cubicBezTo>
                  <a:pt x="4767" y="55"/>
                  <a:pt x="4781" y="66"/>
                  <a:pt x="4793" y="78"/>
                </a:cubicBezTo>
                <a:cubicBezTo>
                  <a:pt x="4805" y="91"/>
                  <a:pt x="4817" y="104"/>
                  <a:pt x="4826" y="119"/>
                </a:cubicBezTo>
                <a:cubicBezTo>
                  <a:pt x="4836" y="135"/>
                  <a:pt x="4844" y="150"/>
                  <a:pt x="4851" y="166"/>
                </a:cubicBezTo>
                <a:cubicBezTo>
                  <a:pt x="4858" y="183"/>
                  <a:pt x="4863" y="199"/>
                  <a:pt x="4866" y="217"/>
                </a:cubicBezTo>
                <a:cubicBezTo>
                  <a:pt x="4870" y="234"/>
                  <a:pt x="4872" y="251"/>
                  <a:pt x="4872" y="269"/>
                </a:cubicBezTo>
                <a:lnTo>
                  <a:pt x="4872" y="1922"/>
                </a:lnTo>
                <a:cubicBezTo>
                  <a:pt x="4872" y="1940"/>
                  <a:pt x="4870" y="1957"/>
                  <a:pt x="4866" y="1974"/>
                </a:cubicBezTo>
                <a:cubicBezTo>
                  <a:pt x="4863" y="1992"/>
                  <a:pt x="4858" y="2009"/>
                  <a:pt x="4851" y="2025"/>
                </a:cubicBezTo>
                <a:cubicBezTo>
                  <a:pt x="4844" y="2041"/>
                  <a:pt x="4836" y="2056"/>
                  <a:pt x="4826" y="2071"/>
                </a:cubicBezTo>
                <a:cubicBezTo>
                  <a:pt x="4817" y="2086"/>
                  <a:pt x="4805" y="2099"/>
                  <a:pt x="4793" y="2112"/>
                </a:cubicBezTo>
                <a:cubicBezTo>
                  <a:pt x="4781" y="2124"/>
                  <a:pt x="4767" y="2135"/>
                  <a:pt x="4752" y="2145"/>
                </a:cubicBezTo>
                <a:cubicBezTo>
                  <a:pt x="4738" y="2155"/>
                  <a:pt x="4722" y="2163"/>
                  <a:pt x="4706" y="2170"/>
                </a:cubicBezTo>
                <a:cubicBezTo>
                  <a:pt x="4690" y="2177"/>
                  <a:pt x="4673" y="2182"/>
                  <a:pt x="4656" y="2185"/>
                </a:cubicBezTo>
                <a:cubicBezTo>
                  <a:pt x="4638" y="2189"/>
                  <a:pt x="4621" y="2190"/>
                  <a:pt x="4603" y="2190"/>
                </a:cubicBezTo>
                <a:lnTo>
                  <a:pt x="268" y="2190"/>
                </a:lnTo>
                <a:cubicBezTo>
                  <a:pt x="251" y="2190"/>
                  <a:pt x="233" y="2189"/>
                  <a:pt x="216" y="2185"/>
                </a:cubicBezTo>
                <a:cubicBezTo>
                  <a:pt x="199" y="2182"/>
                  <a:pt x="182" y="2177"/>
                  <a:pt x="166" y="2170"/>
                </a:cubicBezTo>
                <a:cubicBezTo>
                  <a:pt x="150" y="2163"/>
                  <a:pt x="134" y="2155"/>
                  <a:pt x="119" y="2145"/>
                </a:cubicBezTo>
                <a:cubicBezTo>
                  <a:pt x="105" y="2135"/>
                  <a:pt x="91" y="2124"/>
                  <a:pt x="79" y="2112"/>
                </a:cubicBezTo>
                <a:cubicBezTo>
                  <a:pt x="66" y="2099"/>
                  <a:pt x="55" y="2086"/>
                  <a:pt x="46" y="2071"/>
                </a:cubicBezTo>
                <a:cubicBezTo>
                  <a:pt x="36" y="2056"/>
                  <a:pt x="27" y="2041"/>
                  <a:pt x="21" y="2025"/>
                </a:cubicBezTo>
                <a:cubicBezTo>
                  <a:pt x="14" y="2009"/>
                  <a:pt x="9" y="1992"/>
                  <a:pt x="5" y="1974"/>
                </a:cubicBezTo>
                <a:cubicBezTo>
                  <a:pt x="2" y="1957"/>
                  <a:pt x="0" y="1940"/>
                  <a:pt x="0" y="192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2" name="图片 251"/>
          <p:cNvPicPr/>
          <p:nvPr/>
        </p:nvPicPr>
        <p:blipFill>
          <a:blip r:embed="rId14"/>
          <a:stretch/>
        </p:blipFill>
        <p:spPr>
          <a:xfrm>
            <a:off x="6281280" y="441540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" name="文本框 252"/>
          <p:cNvSpPr txBox="1"/>
          <p:nvPr/>
        </p:nvSpPr>
        <p:spPr>
          <a:xfrm>
            <a:off x="3606120" y="474228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数据过滤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" name="任意多边形: 形状 253"/>
          <p:cNvSpPr/>
          <p:nvPr/>
        </p:nvSpPr>
        <p:spPr>
          <a:xfrm>
            <a:off x="7278480" y="4672440"/>
            <a:ext cx="748080" cy="16560"/>
          </a:xfrm>
          <a:custGeom>
            <a:avLst/>
            <a:gdLst/>
            <a:ahLst/>
            <a:cxnLst/>
            <a:rect l="0" t="0" r="r" b="b"/>
            <a:pathLst>
              <a:path w="2078" h="46">
                <a:moveTo>
                  <a:pt x="0" y="0"/>
                </a:moveTo>
                <a:lnTo>
                  <a:pt x="2078" y="0"/>
                </a:lnTo>
                <a:lnTo>
                  <a:pt x="2078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7CCFED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" name="任意多边形: 形状 254"/>
          <p:cNvSpPr/>
          <p:nvPr/>
        </p:nvSpPr>
        <p:spPr>
          <a:xfrm>
            <a:off x="7961760" y="4640400"/>
            <a:ext cx="64800" cy="80640"/>
          </a:xfrm>
          <a:custGeom>
            <a:avLst/>
            <a:gdLst/>
            <a:ahLst/>
            <a:cxnLst/>
            <a:rect l="0" t="0" r="r" b="b"/>
            <a:pathLst>
              <a:path w="180" h="224">
                <a:moveTo>
                  <a:pt x="0" y="0"/>
                </a:moveTo>
                <a:lnTo>
                  <a:pt x="0" y="224"/>
                </a:lnTo>
                <a:lnTo>
                  <a:pt x="180" y="112"/>
                </a:lnTo>
                <a:lnTo>
                  <a:pt x="0" y="0"/>
                </a:lnTo>
                <a:close/>
              </a:path>
            </a:pathLst>
          </a:custGeom>
          <a:solidFill>
            <a:srgbClr val="7CCFED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" name="任意多边形: 形状 255"/>
          <p:cNvSpPr/>
          <p:nvPr/>
        </p:nvSpPr>
        <p:spPr>
          <a:xfrm>
            <a:off x="8026200" y="4286520"/>
            <a:ext cx="1753560" cy="788400"/>
          </a:xfrm>
          <a:custGeom>
            <a:avLst/>
            <a:gdLst/>
            <a:ahLst/>
            <a:cxnLst/>
            <a:rect l="0" t="0" r="r" b="b"/>
            <a:pathLst>
              <a:path w="4871" h="2190">
                <a:moveTo>
                  <a:pt x="0" y="1922"/>
                </a:moveTo>
                <a:lnTo>
                  <a:pt x="0" y="269"/>
                </a:lnTo>
                <a:cubicBezTo>
                  <a:pt x="0" y="251"/>
                  <a:pt x="2" y="234"/>
                  <a:pt x="5" y="217"/>
                </a:cubicBezTo>
                <a:cubicBezTo>
                  <a:pt x="9" y="199"/>
                  <a:pt x="14" y="183"/>
                  <a:pt x="21" y="166"/>
                </a:cubicBezTo>
                <a:cubicBezTo>
                  <a:pt x="27" y="150"/>
                  <a:pt x="36" y="135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49" y="27"/>
                  <a:pt x="166" y="20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4603" y="0"/>
                </a:lnTo>
                <a:cubicBezTo>
                  <a:pt x="4621" y="0"/>
                  <a:pt x="4638" y="2"/>
                  <a:pt x="4656" y="5"/>
                </a:cubicBezTo>
                <a:cubicBezTo>
                  <a:pt x="4673" y="9"/>
                  <a:pt x="4690" y="14"/>
                  <a:pt x="4706" y="20"/>
                </a:cubicBezTo>
                <a:cubicBezTo>
                  <a:pt x="4722" y="27"/>
                  <a:pt x="4738" y="35"/>
                  <a:pt x="4752" y="45"/>
                </a:cubicBezTo>
                <a:cubicBezTo>
                  <a:pt x="4767" y="55"/>
                  <a:pt x="4780" y="66"/>
                  <a:pt x="4793" y="78"/>
                </a:cubicBezTo>
                <a:cubicBezTo>
                  <a:pt x="4805" y="91"/>
                  <a:pt x="4816" y="104"/>
                  <a:pt x="4826" y="119"/>
                </a:cubicBezTo>
                <a:cubicBezTo>
                  <a:pt x="4836" y="135"/>
                  <a:pt x="4844" y="150"/>
                  <a:pt x="4851" y="166"/>
                </a:cubicBezTo>
                <a:cubicBezTo>
                  <a:pt x="4858" y="183"/>
                  <a:pt x="4863" y="199"/>
                  <a:pt x="4866" y="217"/>
                </a:cubicBezTo>
                <a:cubicBezTo>
                  <a:pt x="4870" y="234"/>
                  <a:pt x="4871" y="251"/>
                  <a:pt x="4871" y="269"/>
                </a:cubicBezTo>
                <a:lnTo>
                  <a:pt x="4871" y="1922"/>
                </a:lnTo>
                <a:cubicBezTo>
                  <a:pt x="4871" y="1940"/>
                  <a:pt x="4870" y="1957"/>
                  <a:pt x="4866" y="1974"/>
                </a:cubicBezTo>
                <a:cubicBezTo>
                  <a:pt x="4863" y="1992"/>
                  <a:pt x="4858" y="2009"/>
                  <a:pt x="4851" y="2025"/>
                </a:cubicBezTo>
                <a:cubicBezTo>
                  <a:pt x="4844" y="2041"/>
                  <a:pt x="4836" y="2056"/>
                  <a:pt x="4826" y="2071"/>
                </a:cubicBezTo>
                <a:cubicBezTo>
                  <a:pt x="4816" y="2086"/>
                  <a:pt x="4805" y="2099"/>
                  <a:pt x="4793" y="2112"/>
                </a:cubicBezTo>
                <a:cubicBezTo>
                  <a:pt x="4780" y="2124"/>
                  <a:pt x="4767" y="2135"/>
                  <a:pt x="4752" y="2145"/>
                </a:cubicBezTo>
                <a:cubicBezTo>
                  <a:pt x="4738" y="2155"/>
                  <a:pt x="4722" y="2163"/>
                  <a:pt x="4706" y="2170"/>
                </a:cubicBezTo>
                <a:cubicBezTo>
                  <a:pt x="4690" y="2177"/>
                  <a:pt x="4673" y="2182"/>
                  <a:pt x="4656" y="2185"/>
                </a:cubicBezTo>
                <a:cubicBezTo>
                  <a:pt x="4638" y="2189"/>
                  <a:pt x="4621" y="2190"/>
                  <a:pt x="4603" y="2190"/>
                </a:cubicBezTo>
                <a:lnTo>
                  <a:pt x="268" y="2190"/>
                </a:lnTo>
                <a:cubicBezTo>
                  <a:pt x="251" y="2190"/>
                  <a:pt x="233" y="2189"/>
                  <a:pt x="216" y="2185"/>
                </a:cubicBezTo>
                <a:cubicBezTo>
                  <a:pt x="199" y="2182"/>
                  <a:pt x="182" y="2177"/>
                  <a:pt x="166" y="2170"/>
                </a:cubicBezTo>
                <a:cubicBezTo>
                  <a:pt x="149" y="2163"/>
                  <a:pt x="134" y="2155"/>
                  <a:pt x="119" y="2145"/>
                </a:cubicBezTo>
                <a:cubicBezTo>
                  <a:pt x="105" y="2135"/>
                  <a:pt x="91" y="2124"/>
                  <a:pt x="79" y="2112"/>
                </a:cubicBezTo>
                <a:cubicBezTo>
                  <a:pt x="66" y="2099"/>
                  <a:pt x="55" y="2086"/>
                  <a:pt x="45" y="2071"/>
                </a:cubicBezTo>
                <a:cubicBezTo>
                  <a:pt x="36" y="2056"/>
                  <a:pt x="27" y="2041"/>
                  <a:pt x="21" y="2025"/>
                </a:cubicBezTo>
                <a:cubicBezTo>
                  <a:pt x="14" y="2009"/>
                  <a:pt x="9" y="1992"/>
                  <a:pt x="5" y="1974"/>
                </a:cubicBezTo>
                <a:cubicBezTo>
                  <a:pt x="2" y="1957"/>
                  <a:pt x="0" y="1940"/>
                  <a:pt x="0" y="192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7" name="图片 256"/>
          <p:cNvPicPr/>
          <p:nvPr/>
        </p:nvPicPr>
        <p:blipFill>
          <a:blip r:embed="rId15"/>
          <a:stretch/>
        </p:blipFill>
        <p:spPr>
          <a:xfrm>
            <a:off x="8782560" y="441540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8" name="文本框 257"/>
          <p:cNvSpPr txBox="1"/>
          <p:nvPr/>
        </p:nvSpPr>
        <p:spPr>
          <a:xfrm>
            <a:off x="6109560" y="474228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数据处理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8395920" y="4742280"/>
            <a:ext cx="10141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传递给决策模块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0" name="文本框 259"/>
          <p:cNvSpPr txBox="1"/>
          <p:nvPr/>
        </p:nvSpPr>
        <p:spPr>
          <a:xfrm>
            <a:off x="9809280" y="609624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5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图片 260"/>
          <p:cNvPicPr/>
          <p:nvPr/>
        </p:nvPicPr>
        <p:blipFill>
          <a:blip r:embed="rId2"/>
          <a:stretch/>
        </p:blipFill>
        <p:spPr>
          <a:xfrm>
            <a:off x="0" y="0"/>
            <a:ext cx="10294200" cy="7422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2" name="图片 261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3" name="图片 262"/>
          <p:cNvPicPr/>
          <p:nvPr/>
        </p:nvPicPr>
        <p:blipFill>
          <a:blip r:embed="rId4"/>
          <a:stretch/>
        </p:blipFill>
        <p:spPr>
          <a:xfrm>
            <a:off x="7479720" y="541260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4" name="图片 263"/>
          <p:cNvPicPr/>
          <p:nvPr/>
        </p:nvPicPr>
        <p:blipFill>
          <a:blip r:embed="rId5"/>
          <a:stretch/>
        </p:blipFill>
        <p:spPr>
          <a:xfrm>
            <a:off x="0" y="0"/>
            <a:ext cx="10294200" cy="7422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5" name="任意多边形: 形状 264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514800" y="364680"/>
            <a:ext cx="347544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决策模块：智能代理的核心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514800" y="1059480"/>
            <a:ext cx="91220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决策模块是智能代理的核心，负责根据输入的信息</a:t>
            </a:r>
            <a:r>
              <a:rPr lang="zh-CN" sz="126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选择最优的行动策略</a:t>
            </a:r>
            <a:r>
              <a:rPr lang="zh-CN" sz="12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。通过结合先进技术，决策模块能够进行复杂推理，实现任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514800" y="1324800"/>
            <a:ext cx="12808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务目标的最优化。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任意多边形: 形状 268"/>
          <p:cNvSpPr/>
          <p:nvPr/>
        </p:nvSpPr>
        <p:spPr>
          <a:xfrm>
            <a:off x="5340240" y="2195280"/>
            <a:ext cx="4439520" cy="1609200"/>
          </a:xfrm>
          <a:custGeom>
            <a:avLst/>
            <a:gdLst/>
            <a:ahLst/>
            <a:cxnLst/>
            <a:rect l="0" t="0" r="r" b="b"/>
            <a:pathLst>
              <a:path w="12332" h="4470">
                <a:moveTo>
                  <a:pt x="0" y="4291"/>
                </a:moveTo>
                <a:lnTo>
                  <a:pt x="0" y="179"/>
                </a:lnTo>
                <a:cubicBezTo>
                  <a:pt x="0" y="167"/>
                  <a:pt x="1" y="156"/>
                  <a:pt x="3" y="144"/>
                </a:cubicBezTo>
                <a:cubicBezTo>
                  <a:pt x="5" y="133"/>
                  <a:pt x="9" y="122"/>
                  <a:pt x="13" y="111"/>
                </a:cubicBezTo>
                <a:cubicBezTo>
                  <a:pt x="18" y="100"/>
                  <a:pt x="23" y="90"/>
                  <a:pt x="30" y="80"/>
                </a:cubicBezTo>
                <a:cubicBezTo>
                  <a:pt x="36" y="70"/>
                  <a:pt x="44" y="61"/>
                  <a:pt x="52" y="53"/>
                </a:cubicBezTo>
                <a:cubicBezTo>
                  <a:pt x="60" y="44"/>
                  <a:pt x="69" y="37"/>
                  <a:pt x="79" y="31"/>
                </a:cubicBezTo>
                <a:cubicBezTo>
                  <a:pt x="89" y="24"/>
                  <a:pt x="99" y="19"/>
                  <a:pt x="110" y="14"/>
                </a:cubicBezTo>
                <a:cubicBezTo>
                  <a:pt x="121" y="10"/>
                  <a:pt x="132" y="6"/>
                  <a:pt x="143" y="4"/>
                </a:cubicBezTo>
                <a:cubicBezTo>
                  <a:pt x="155" y="2"/>
                  <a:pt x="167" y="0"/>
                  <a:pt x="178" y="0"/>
                </a:cubicBezTo>
                <a:lnTo>
                  <a:pt x="12154" y="0"/>
                </a:lnTo>
                <a:cubicBezTo>
                  <a:pt x="12165" y="0"/>
                  <a:pt x="12177" y="2"/>
                  <a:pt x="12189" y="4"/>
                </a:cubicBezTo>
                <a:cubicBezTo>
                  <a:pt x="12200" y="6"/>
                  <a:pt x="12211" y="10"/>
                  <a:pt x="12222" y="14"/>
                </a:cubicBezTo>
                <a:cubicBezTo>
                  <a:pt x="12233" y="19"/>
                  <a:pt x="12243" y="24"/>
                  <a:pt x="12253" y="31"/>
                </a:cubicBezTo>
                <a:cubicBezTo>
                  <a:pt x="12263" y="37"/>
                  <a:pt x="12272" y="44"/>
                  <a:pt x="12280" y="53"/>
                </a:cubicBezTo>
                <a:cubicBezTo>
                  <a:pt x="12288" y="61"/>
                  <a:pt x="12296" y="70"/>
                  <a:pt x="12302" y="80"/>
                </a:cubicBezTo>
                <a:cubicBezTo>
                  <a:pt x="12309" y="90"/>
                  <a:pt x="12314" y="100"/>
                  <a:pt x="12319" y="111"/>
                </a:cubicBezTo>
                <a:cubicBezTo>
                  <a:pt x="12323" y="122"/>
                  <a:pt x="12327" y="133"/>
                  <a:pt x="12329" y="144"/>
                </a:cubicBezTo>
                <a:cubicBezTo>
                  <a:pt x="12331" y="156"/>
                  <a:pt x="12332" y="167"/>
                  <a:pt x="12332" y="179"/>
                </a:cubicBezTo>
                <a:lnTo>
                  <a:pt x="12332" y="4291"/>
                </a:lnTo>
                <a:cubicBezTo>
                  <a:pt x="12332" y="4303"/>
                  <a:pt x="12331" y="4314"/>
                  <a:pt x="12329" y="4326"/>
                </a:cubicBezTo>
                <a:cubicBezTo>
                  <a:pt x="12327" y="4337"/>
                  <a:pt x="12323" y="4348"/>
                  <a:pt x="12319" y="4359"/>
                </a:cubicBezTo>
                <a:cubicBezTo>
                  <a:pt x="12314" y="4370"/>
                  <a:pt x="12309" y="4380"/>
                  <a:pt x="12302" y="4390"/>
                </a:cubicBezTo>
                <a:cubicBezTo>
                  <a:pt x="12296" y="4400"/>
                  <a:pt x="12288" y="4409"/>
                  <a:pt x="12280" y="4417"/>
                </a:cubicBezTo>
                <a:cubicBezTo>
                  <a:pt x="12272" y="4425"/>
                  <a:pt x="12263" y="4433"/>
                  <a:pt x="12253" y="4439"/>
                </a:cubicBezTo>
                <a:cubicBezTo>
                  <a:pt x="12243" y="4446"/>
                  <a:pt x="12233" y="4451"/>
                  <a:pt x="12222" y="4456"/>
                </a:cubicBezTo>
                <a:cubicBezTo>
                  <a:pt x="12211" y="4460"/>
                  <a:pt x="12200" y="4464"/>
                  <a:pt x="12189" y="4466"/>
                </a:cubicBezTo>
                <a:cubicBezTo>
                  <a:pt x="12177" y="4468"/>
                  <a:pt x="12165" y="4469"/>
                  <a:pt x="12154" y="4470"/>
                </a:cubicBezTo>
                <a:lnTo>
                  <a:pt x="178" y="4470"/>
                </a:lnTo>
                <a:cubicBezTo>
                  <a:pt x="167" y="4469"/>
                  <a:pt x="155" y="4468"/>
                  <a:pt x="143" y="4466"/>
                </a:cubicBezTo>
                <a:cubicBezTo>
                  <a:pt x="132" y="4464"/>
                  <a:pt x="121" y="4460"/>
                  <a:pt x="110" y="4456"/>
                </a:cubicBezTo>
                <a:cubicBezTo>
                  <a:pt x="99" y="4451"/>
                  <a:pt x="89" y="4446"/>
                  <a:pt x="79" y="4439"/>
                </a:cubicBezTo>
                <a:cubicBezTo>
                  <a:pt x="69" y="4433"/>
                  <a:pt x="60" y="4425"/>
                  <a:pt x="52" y="4417"/>
                </a:cubicBezTo>
                <a:cubicBezTo>
                  <a:pt x="44" y="4409"/>
                  <a:pt x="36" y="4400"/>
                  <a:pt x="30" y="4390"/>
                </a:cubicBezTo>
                <a:cubicBezTo>
                  <a:pt x="23" y="4380"/>
                  <a:pt x="18" y="4370"/>
                  <a:pt x="13" y="4359"/>
                </a:cubicBezTo>
                <a:cubicBezTo>
                  <a:pt x="9" y="4348"/>
                  <a:pt x="5" y="4337"/>
                  <a:pt x="3" y="4326"/>
                </a:cubicBezTo>
                <a:cubicBezTo>
                  <a:pt x="1" y="4314"/>
                  <a:pt x="0" y="4303"/>
                  <a:pt x="0" y="4291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514800" y="1816560"/>
            <a:ext cx="11620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决策技术支持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1" name="图片 270"/>
          <p:cNvPicPr/>
          <p:nvPr/>
        </p:nvPicPr>
        <p:blipFill>
          <a:blip r:embed="rId6"/>
          <a:stretch/>
        </p:blipFill>
        <p:spPr>
          <a:xfrm>
            <a:off x="5468760" y="2324160"/>
            <a:ext cx="4181760" cy="1511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2" name="文本框 271"/>
          <p:cNvSpPr txBox="1"/>
          <p:nvPr/>
        </p:nvSpPr>
        <p:spPr>
          <a:xfrm>
            <a:off x="5340240" y="1816560"/>
            <a:ext cx="11620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决策流程示例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3" name="图片 272"/>
          <p:cNvPicPr/>
          <p:nvPr/>
        </p:nvPicPr>
        <p:blipFill>
          <a:blip r:embed="rId7"/>
          <a:stretch/>
        </p:blipFill>
        <p:spPr>
          <a:xfrm>
            <a:off x="514800" y="5670000"/>
            <a:ext cx="1443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4" name="文本框 273"/>
          <p:cNvSpPr txBox="1"/>
          <p:nvPr/>
        </p:nvSpPr>
        <p:spPr>
          <a:xfrm>
            <a:off x="514800" y="5330160"/>
            <a:ext cx="14410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决策模块的关键特性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5" name="图片 274"/>
          <p:cNvPicPr/>
          <p:nvPr/>
        </p:nvPicPr>
        <p:blipFill>
          <a:blip r:embed="rId8"/>
          <a:stretch/>
        </p:blipFill>
        <p:spPr>
          <a:xfrm>
            <a:off x="1882080" y="5670000"/>
            <a:ext cx="1605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6" name="文本框 275"/>
          <p:cNvSpPr txBox="1"/>
          <p:nvPr/>
        </p:nvSpPr>
        <p:spPr>
          <a:xfrm>
            <a:off x="723960" y="5650560"/>
            <a:ext cx="777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实时响应能力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7" name="图片 276"/>
          <p:cNvPicPr/>
          <p:nvPr/>
        </p:nvPicPr>
        <p:blipFill>
          <a:blip r:embed="rId9"/>
          <a:stretch/>
        </p:blipFill>
        <p:spPr>
          <a:xfrm>
            <a:off x="2943720" y="567000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8" name="文本框 277"/>
          <p:cNvSpPr txBox="1"/>
          <p:nvPr/>
        </p:nvSpPr>
        <p:spPr>
          <a:xfrm>
            <a:off x="2107080" y="5650560"/>
            <a:ext cx="648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多维度权衡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9" name="图片 278"/>
          <p:cNvPicPr/>
          <p:nvPr/>
        </p:nvPicPr>
        <p:blipFill>
          <a:blip r:embed="rId10"/>
          <a:stretch/>
        </p:blipFill>
        <p:spPr>
          <a:xfrm>
            <a:off x="3972960" y="567000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0" name="文本框 279"/>
          <p:cNvSpPr txBox="1"/>
          <p:nvPr/>
        </p:nvSpPr>
        <p:spPr>
          <a:xfrm>
            <a:off x="3136680" y="5650560"/>
            <a:ext cx="648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预测性分析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1" name="任意多边形: 形状 280"/>
          <p:cNvSpPr/>
          <p:nvPr/>
        </p:nvSpPr>
        <p:spPr>
          <a:xfrm>
            <a:off x="514440" y="2195280"/>
            <a:ext cx="4439880" cy="869040"/>
          </a:xfrm>
          <a:custGeom>
            <a:avLst/>
            <a:gdLst/>
            <a:ahLst/>
            <a:cxnLst/>
            <a:rect l="0" t="0" r="r" b="b"/>
            <a:pathLst>
              <a:path w="12333" h="2414">
                <a:moveTo>
                  <a:pt x="0" y="2145"/>
                </a:moveTo>
                <a:lnTo>
                  <a:pt x="0" y="269"/>
                </a:lnTo>
                <a:cubicBezTo>
                  <a:pt x="0" y="251"/>
                  <a:pt x="2" y="233"/>
                  <a:pt x="5" y="216"/>
                </a:cubicBezTo>
                <a:cubicBezTo>
                  <a:pt x="9" y="199"/>
                  <a:pt x="14" y="182"/>
                  <a:pt x="21" y="166"/>
                </a:cubicBezTo>
                <a:cubicBezTo>
                  <a:pt x="27" y="150"/>
                  <a:pt x="36" y="134"/>
                  <a:pt x="45" y="120"/>
                </a:cubicBezTo>
                <a:cubicBezTo>
                  <a:pt x="55" y="105"/>
                  <a:pt x="66" y="91"/>
                  <a:pt x="79" y="79"/>
                </a:cubicBezTo>
                <a:cubicBezTo>
                  <a:pt x="91" y="66"/>
                  <a:pt x="105" y="55"/>
                  <a:pt x="119" y="46"/>
                </a:cubicBezTo>
                <a:cubicBezTo>
                  <a:pt x="134" y="36"/>
                  <a:pt x="150" y="28"/>
                  <a:pt x="166" y="21"/>
                </a:cubicBezTo>
                <a:cubicBezTo>
                  <a:pt x="182" y="14"/>
                  <a:pt x="199" y="9"/>
                  <a:pt x="216" y="6"/>
                </a:cubicBezTo>
                <a:cubicBezTo>
                  <a:pt x="233" y="2"/>
                  <a:pt x="251" y="0"/>
                  <a:pt x="268" y="0"/>
                </a:cubicBezTo>
                <a:lnTo>
                  <a:pt x="12065" y="0"/>
                </a:lnTo>
                <a:cubicBezTo>
                  <a:pt x="12083" y="0"/>
                  <a:pt x="12100" y="2"/>
                  <a:pt x="12117" y="6"/>
                </a:cubicBezTo>
                <a:cubicBezTo>
                  <a:pt x="12135" y="9"/>
                  <a:pt x="12151" y="14"/>
                  <a:pt x="12168" y="21"/>
                </a:cubicBezTo>
                <a:cubicBezTo>
                  <a:pt x="12184" y="28"/>
                  <a:pt x="12199" y="36"/>
                  <a:pt x="12214" y="46"/>
                </a:cubicBezTo>
                <a:cubicBezTo>
                  <a:pt x="12229" y="55"/>
                  <a:pt x="12242" y="66"/>
                  <a:pt x="12255" y="79"/>
                </a:cubicBezTo>
                <a:cubicBezTo>
                  <a:pt x="12267" y="91"/>
                  <a:pt x="12278" y="105"/>
                  <a:pt x="12288" y="120"/>
                </a:cubicBezTo>
                <a:cubicBezTo>
                  <a:pt x="12298" y="134"/>
                  <a:pt x="12306" y="150"/>
                  <a:pt x="12313" y="166"/>
                </a:cubicBezTo>
                <a:cubicBezTo>
                  <a:pt x="12320" y="182"/>
                  <a:pt x="12325" y="199"/>
                  <a:pt x="12328" y="216"/>
                </a:cubicBezTo>
                <a:cubicBezTo>
                  <a:pt x="12331" y="233"/>
                  <a:pt x="12333" y="251"/>
                  <a:pt x="12333" y="269"/>
                </a:cubicBezTo>
                <a:lnTo>
                  <a:pt x="12333" y="2145"/>
                </a:lnTo>
                <a:cubicBezTo>
                  <a:pt x="12333" y="2163"/>
                  <a:pt x="12331" y="2180"/>
                  <a:pt x="12328" y="2197"/>
                </a:cubicBezTo>
                <a:cubicBezTo>
                  <a:pt x="12325" y="2215"/>
                  <a:pt x="12320" y="2231"/>
                  <a:pt x="12313" y="2248"/>
                </a:cubicBezTo>
                <a:cubicBezTo>
                  <a:pt x="12306" y="2264"/>
                  <a:pt x="12298" y="2279"/>
                  <a:pt x="12288" y="2294"/>
                </a:cubicBezTo>
                <a:cubicBezTo>
                  <a:pt x="12278" y="2309"/>
                  <a:pt x="12267" y="2322"/>
                  <a:pt x="12255" y="2335"/>
                </a:cubicBezTo>
                <a:cubicBezTo>
                  <a:pt x="12242" y="2348"/>
                  <a:pt x="12229" y="2359"/>
                  <a:pt x="12214" y="2369"/>
                </a:cubicBezTo>
                <a:cubicBezTo>
                  <a:pt x="12199" y="2379"/>
                  <a:pt x="12184" y="2387"/>
                  <a:pt x="12168" y="2394"/>
                </a:cubicBezTo>
                <a:cubicBezTo>
                  <a:pt x="12151" y="2401"/>
                  <a:pt x="12135" y="2406"/>
                  <a:pt x="12117" y="2409"/>
                </a:cubicBezTo>
                <a:cubicBezTo>
                  <a:pt x="12100" y="2412"/>
                  <a:pt x="12083" y="2414"/>
                  <a:pt x="12065" y="2414"/>
                </a:cubicBezTo>
                <a:lnTo>
                  <a:pt x="268" y="2414"/>
                </a:lnTo>
                <a:cubicBezTo>
                  <a:pt x="251" y="2414"/>
                  <a:pt x="233" y="2412"/>
                  <a:pt x="216" y="2409"/>
                </a:cubicBezTo>
                <a:cubicBezTo>
                  <a:pt x="199" y="2406"/>
                  <a:pt x="182" y="2401"/>
                  <a:pt x="166" y="2394"/>
                </a:cubicBezTo>
                <a:cubicBezTo>
                  <a:pt x="150" y="2387"/>
                  <a:pt x="134" y="2379"/>
                  <a:pt x="119" y="2369"/>
                </a:cubicBezTo>
                <a:cubicBezTo>
                  <a:pt x="105" y="2359"/>
                  <a:pt x="91" y="2348"/>
                  <a:pt x="79" y="2335"/>
                </a:cubicBezTo>
                <a:cubicBezTo>
                  <a:pt x="66" y="2322"/>
                  <a:pt x="55" y="2309"/>
                  <a:pt x="45" y="2294"/>
                </a:cubicBezTo>
                <a:cubicBezTo>
                  <a:pt x="36" y="2279"/>
                  <a:pt x="27" y="2264"/>
                  <a:pt x="21" y="2248"/>
                </a:cubicBezTo>
                <a:cubicBezTo>
                  <a:pt x="14" y="2231"/>
                  <a:pt x="9" y="2215"/>
                  <a:pt x="5" y="2197"/>
                </a:cubicBezTo>
                <a:cubicBezTo>
                  <a:pt x="2" y="2180"/>
                  <a:pt x="0" y="2163"/>
                  <a:pt x="0" y="214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2" name="图片 281"/>
          <p:cNvPicPr/>
          <p:nvPr/>
        </p:nvPicPr>
        <p:blipFill>
          <a:blip r:embed="rId11"/>
          <a:stretch/>
        </p:blipFill>
        <p:spPr>
          <a:xfrm>
            <a:off x="643320" y="235656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3" name="文本框 282"/>
          <p:cNvSpPr txBox="1"/>
          <p:nvPr/>
        </p:nvSpPr>
        <p:spPr>
          <a:xfrm>
            <a:off x="4165920" y="5650560"/>
            <a:ext cx="777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历史学习优化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1013400" y="2345760"/>
            <a:ext cx="7246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大语言模型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1737360" y="2350800"/>
            <a:ext cx="44604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(LLM)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1013400" y="2562120"/>
            <a:ext cx="37573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为决策提供语言理解、生成和推理能力，实现复杂语境下的决策逻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7" name="任意多边形: 形状 286"/>
          <p:cNvSpPr/>
          <p:nvPr/>
        </p:nvSpPr>
        <p:spPr>
          <a:xfrm>
            <a:off x="514440" y="3192840"/>
            <a:ext cx="4439880" cy="675720"/>
          </a:xfrm>
          <a:custGeom>
            <a:avLst/>
            <a:gdLst/>
            <a:ahLst/>
            <a:cxnLst/>
            <a:rect l="0" t="0" r="r" b="b"/>
            <a:pathLst>
              <a:path w="12333" h="1877">
                <a:moveTo>
                  <a:pt x="0" y="1609"/>
                </a:moveTo>
                <a:lnTo>
                  <a:pt x="0" y="268"/>
                </a:lnTo>
                <a:cubicBezTo>
                  <a:pt x="0" y="250"/>
                  <a:pt x="2" y="233"/>
                  <a:pt x="5" y="215"/>
                </a:cubicBezTo>
                <a:cubicBezTo>
                  <a:pt x="9" y="198"/>
                  <a:pt x="14" y="181"/>
                  <a:pt x="21" y="165"/>
                </a:cubicBezTo>
                <a:cubicBezTo>
                  <a:pt x="27" y="149"/>
                  <a:pt x="36" y="133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1"/>
                  <a:pt x="251" y="0"/>
                  <a:pt x="268" y="0"/>
                </a:cubicBezTo>
                <a:lnTo>
                  <a:pt x="12065" y="0"/>
                </a:lnTo>
                <a:cubicBezTo>
                  <a:pt x="12083" y="0"/>
                  <a:pt x="12100" y="1"/>
                  <a:pt x="12117" y="5"/>
                </a:cubicBezTo>
                <a:cubicBezTo>
                  <a:pt x="12135" y="8"/>
                  <a:pt x="12151" y="13"/>
                  <a:pt x="12168" y="20"/>
                </a:cubicBezTo>
                <a:cubicBezTo>
                  <a:pt x="12184" y="27"/>
                  <a:pt x="12199" y="35"/>
                  <a:pt x="12214" y="45"/>
                </a:cubicBezTo>
                <a:cubicBezTo>
                  <a:pt x="12229" y="55"/>
                  <a:pt x="12242" y="66"/>
                  <a:pt x="12255" y="78"/>
                </a:cubicBezTo>
                <a:cubicBezTo>
                  <a:pt x="12267" y="91"/>
                  <a:pt x="12278" y="104"/>
                  <a:pt x="12288" y="119"/>
                </a:cubicBezTo>
                <a:cubicBezTo>
                  <a:pt x="12298" y="133"/>
                  <a:pt x="12306" y="149"/>
                  <a:pt x="12313" y="165"/>
                </a:cubicBezTo>
                <a:cubicBezTo>
                  <a:pt x="12320" y="181"/>
                  <a:pt x="12325" y="198"/>
                  <a:pt x="12328" y="215"/>
                </a:cubicBezTo>
                <a:cubicBezTo>
                  <a:pt x="12331" y="233"/>
                  <a:pt x="12333" y="250"/>
                  <a:pt x="12333" y="268"/>
                </a:cubicBezTo>
                <a:lnTo>
                  <a:pt x="12333" y="1609"/>
                </a:lnTo>
                <a:cubicBezTo>
                  <a:pt x="12333" y="1627"/>
                  <a:pt x="12331" y="1644"/>
                  <a:pt x="12328" y="1661"/>
                </a:cubicBezTo>
                <a:cubicBezTo>
                  <a:pt x="12325" y="1679"/>
                  <a:pt x="12320" y="1695"/>
                  <a:pt x="12313" y="1712"/>
                </a:cubicBezTo>
                <a:cubicBezTo>
                  <a:pt x="12306" y="1728"/>
                  <a:pt x="12298" y="1743"/>
                  <a:pt x="12288" y="1758"/>
                </a:cubicBezTo>
                <a:cubicBezTo>
                  <a:pt x="12278" y="1773"/>
                  <a:pt x="12267" y="1786"/>
                  <a:pt x="12255" y="1799"/>
                </a:cubicBezTo>
                <a:cubicBezTo>
                  <a:pt x="12242" y="1811"/>
                  <a:pt x="12229" y="1822"/>
                  <a:pt x="12214" y="1832"/>
                </a:cubicBezTo>
                <a:cubicBezTo>
                  <a:pt x="12199" y="1842"/>
                  <a:pt x="12184" y="1850"/>
                  <a:pt x="12168" y="1857"/>
                </a:cubicBezTo>
                <a:cubicBezTo>
                  <a:pt x="12151" y="1864"/>
                  <a:pt x="12135" y="1869"/>
                  <a:pt x="12117" y="1872"/>
                </a:cubicBezTo>
                <a:cubicBezTo>
                  <a:pt x="12100" y="1876"/>
                  <a:pt x="12083" y="1877"/>
                  <a:pt x="12065" y="1877"/>
                </a:cubicBezTo>
                <a:lnTo>
                  <a:pt x="268" y="1877"/>
                </a:lnTo>
                <a:cubicBezTo>
                  <a:pt x="251" y="1877"/>
                  <a:pt x="233" y="1876"/>
                  <a:pt x="216" y="1872"/>
                </a:cubicBezTo>
                <a:cubicBezTo>
                  <a:pt x="199" y="1869"/>
                  <a:pt x="182" y="1864"/>
                  <a:pt x="166" y="1857"/>
                </a:cubicBezTo>
                <a:cubicBezTo>
                  <a:pt x="150" y="1850"/>
                  <a:pt x="134" y="1842"/>
                  <a:pt x="119" y="1832"/>
                </a:cubicBezTo>
                <a:cubicBezTo>
                  <a:pt x="105" y="1822"/>
                  <a:pt x="91" y="1811"/>
                  <a:pt x="79" y="1799"/>
                </a:cubicBezTo>
                <a:cubicBezTo>
                  <a:pt x="66" y="1786"/>
                  <a:pt x="55" y="1773"/>
                  <a:pt x="45" y="1758"/>
                </a:cubicBezTo>
                <a:cubicBezTo>
                  <a:pt x="36" y="1743"/>
                  <a:pt x="27" y="1728"/>
                  <a:pt x="21" y="1712"/>
                </a:cubicBezTo>
                <a:cubicBezTo>
                  <a:pt x="14" y="1695"/>
                  <a:pt x="9" y="1679"/>
                  <a:pt x="5" y="1661"/>
                </a:cubicBezTo>
                <a:cubicBezTo>
                  <a:pt x="2" y="1644"/>
                  <a:pt x="0" y="1627"/>
                  <a:pt x="0" y="160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8" name="图片 287"/>
          <p:cNvPicPr/>
          <p:nvPr/>
        </p:nvPicPr>
        <p:blipFill>
          <a:blip r:embed="rId12"/>
          <a:stretch/>
        </p:blipFill>
        <p:spPr>
          <a:xfrm>
            <a:off x="643320" y="335376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9" name="文本框 288"/>
          <p:cNvSpPr txBox="1"/>
          <p:nvPr/>
        </p:nvSpPr>
        <p:spPr>
          <a:xfrm>
            <a:off x="1013400" y="2755440"/>
            <a:ext cx="2599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辑。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1077840" y="334296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神经网络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1" name="任意多边形: 形状 290"/>
          <p:cNvSpPr/>
          <p:nvPr/>
        </p:nvSpPr>
        <p:spPr>
          <a:xfrm>
            <a:off x="514440" y="3997080"/>
            <a:ext cx="4439880" cy="675720"/>
          </a:xfrm>
          <a:custGeom>
            <a:avLst/>
            <a:gdLst/>
            <a:ahLst/>
            <a:cxnLst/>
            <a:rect l="0" t="0" r="r" b="b"/>
            <a:pathLst>
              <a:path w="12333" h="1877">
                <a:moveTo>
                  <a:pt x="0" y="1609"/>
                </a:moveTo>
                <a:lnTo>
                  <a:pt x="0" y="268"/>
                </a:lnTo>
                <a:cubicBezTo>
                  <a:pt x="0" y="250"/>
                  <a:pt x="2" y="233"/>
                  <a:pt x="5" y="215"/>
                </a:cubicBezTo>
                <a:cubicBezTo>
                  <a:pt x="9" y="198"/>
                  <a:pt x="14" y="181"/>
                  <a:pt x="21" y="165"/>
                </a:cubicBezTo>
                <a:cubicBezTo>
                  <a:pt x="27" y="149"/>
                  <a:pt x="36" y="133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1"/>
                  <a:pt x="251" y="0"/>
                  <a:pt x="268" y="0"/>
                </a:cubicBezTo>
                <a:lnTo>
                  <a:pt x="12065" y="0"/>
                </a:lnTo>
                <a:cubicBezTo>
                  <a:pt x="12083" y="0"/>
                  <a:pt x="12100" y="1"/>
                  <a:pt x="12117" y="5"/>
                </a:cubicBezTo>
                <a:cubicBezTo>
                  <a:pt x="12135" y="8"/>
                  <a:pt x="12151" y="13"/>
                  <a:pt x="12168" y="20"/>
                </a:cubicBezTo>
                <a:cubicBezTo>
                  <a:pt x="12184" y="27"/>
                  <a:pt x="12199" y="35"/>
                  <a:pt x="12214" y="45"/>
                </a:cubicBezTo>
                <a:cubicBezTo>
                  <a:pt x="12229" y="55"/>
                  <a:pt x="12242" y="66"/>
                  <a:pt x="12255" y="78"/>
                </a:cubicBezTo>
                <a:cubicBezTo>
                  <a:pt x="12267" y="91"/>
                  <a:pt x="12278" y="104"/>
                  <a:pt x="12288" y="119"/>
                </a:cubicBezTo>
                <a:cubicBezTo>
                  <a:pt x="12298" y="133"/>
                  <a:pt x="12306" y="149"/>
                  <a:pt x="12313" y="165"/>
                </a:cubicBezTo>
                <a:cubicBezTo>
                  <a:pt x="12320" y="181"/>
                  <a:pt x="12325" y="198"/>
                  <a:pt x="12328" y="215"/>
                </a:cubicBezTo>
                <a:cubicBezTo>
                  <a:pt x="12331" y="233"/>
                  <a:pt x="12333" y="250"/>
                  <a:pt x="12333" y="268"/>
                </a:cubicBezTo>
                <a:lnTo>
                  <a:pt x="12333" y="1609"/>
                </a:lnTo>
                <a:cubicBezTo>
                  <a:pt x="12333" y="1627"/>
                  <a:pt x="12331" y="1644"/>
                  <a:pt x="12328" y="1661"/>
                </a:cubicBezTo>
                <a:cubicBezTo>
                  <a:pt x="12325" y="1679"/>
                  <a:pt x="12320" y="1696"/>
                  <a:pt x="12313" y="1712"/>
                </a:cubicBezTo>
                <a:cubicBezTo>
                  <a:pt x="12306" y="1728"/>
                  <a:pt x="12298" y="1743"/>
                  <a:pt x="12288" y="1758"/>
                </a:cubicBezTo>
                <a:cubicBezTo>
                  <a:pt x="12278" y="1773"/>
                  <a:pt x="12267" y="1786"/>
                  <a:pt x="12255" y="1799"/>
                </a:cubicBezTo>
                <a:cubicBezTo>
                  <a:pt x="12242" y="1811"/>
                  <a:pt x="12229" y="1822"/>
                  <a:pt x="12214" y="1832"/>
                </a:cubicBezTo>
                <a:cubicBezTo>
                  <a:pt x="12199" y="1842"/>
                  <a:pt x="12184" y="1850"/>
                  <a:pt x="12168" y="1857"/>
                </a:cubicBezTo>
                <a:cubicBezTo>
                  <a:pt x="12151" y="1864"/>
                  <a:pt x="12135" y="1869"/>
                  <a:pt x="12117" y="1872"/>
                </a:cubicBezTo>
                <a:cubicBezTo>
                  <a:pt x="12100" y="1876"/>
                  <a:pt x="12083" y="1877"/>
                  <a:pt x="12065" y="1877"/>
                </a:cubicBezTo>
                <a:lnTo>
                  <a:pt x="268" y="1877"/>
                </a:lnTo>
                <a:cubicBezTo>
                  <a:pt x="251" y="1877"/>
                  <a:pt x="233" y="1876"/>
                  <a:pt x="216" y="1872"/>
                </a:cubicBezTo>
                <a:cubicBezTo>
                  <a:pt x="199" y="1869"/>
                  <a:pt x="182" y="1864"/>
                  <a:pt x="166" y="1857"/>
                </a:cubicBezTo>
                <a:cubicBezTo>
                  <a:pt x="150" y="1850"/>
                  <a:pt x="134" y="1842"/>
                  <a:pt x="119" y="1832"/>
                </a:cubicBezTo>
                <a:cubicBezTo>
                  <a:pt x="105" y="1822"/>
                  <a:pt x="91" y="1811"/>
                  <a:pt x="79" y="1799"/>
                </a:cubicBezTo>
                <a:cubicBezTo>
                  <a:pt x="66" y="1786"/>
                  <a:pt x="55" y="1773"/>
                  <a:pt x="45" y="1758"/>
                </a:cubicBezTo>
                <a:cubicBezTo>
                  <a:pt x="36" y="1743"/>
                  <a:pt x="27" y="1728"/>
                  <a:pt x="21" y="1712"/>
                </a:cubicBezTo>
                <a:cubicBezTo>
                  <a:pt x="14" y="1696"/>
                  <a:pt x="9" y="1679"/>
                  <a:pt x="5" y="1661"/>
                </a:cubicBezTo>
                <a:cubicBezTo>
                  <a:pt x="2" y="1644"/>
                  <a:pt x="0" y="1627"/>
                  <a:pt x="0" y="160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2" name="图片 291"/>
          <p:cNvPicPr/>
          <p:nvPr/>
        </p:nvPicPr>
        <p:blipFill>
          <a:blip r:embed="rId13"/>
          <a:stretch/>
        </p:blipFill>
        <p:spPr>
          <a:xfrm>
            <a:off x="643320" y="4158000"/>
            <a:ext cx="20880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3" name="文本框 292"/>
          <p:cNvSpPr txBox="1"/>
          <p:nvPr/>
        </p:nvSpPr>
        <p:spPr>
          <a:xfrm>
            <a:off x="1077840" y="3559680"/>
            <a:ext cx="3498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通过深度学习处理多维数据，识别复杂模式，提供预测支持。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981360" y="414720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专家系统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任意多边形: 形状 294"/>
          <p:cNvSpPr/>
          <p:nvPr/>
        </p:nvSpPr>
        <p:spPr>
          <a:xfrm>
            <a:off x="5340240" y="3932640"/>
            <a:ext cx="4439520" cy="1126440"/>
          </a:xfrm>
          <a:custGeom>
            <a:avLst/>
            <a:gdLst/>
            <a:ahLst/>
            <a:cxnLst/>
            <a:rect l="0" t="0" r="r" b="b"/>
            <a:pathLst>
              <a:path w="12332" h="3129">
                <a:moveTo>
                  <a:pt x="0" y="2861"/>
                </a:moveTo>
                <a:lnTo>
                  <a:pt x="0" y="269"/>
                </a:lnTo>
                <a:cubicBezTo>
                  <a:pt x="0" y="251"/>
                  <a:pt x="1" y="234"/>
                  <a:pt x="5" y="217"/>
                </a:cubicBezTo>
                <a:cubicBezTo>
                  <a:pt x="8" y="199"/>
                  <a:pt x="13" y="183"/>
                  <a:pt x="20" y="166"/>
                </a:cubicBezTo>
                <a:cubicBezTo>
                  <a:pt x="27" y="150"/>
                  <a:pt x="35" y="135"/>
                  <a:pt x="45" y="120"/>
                </a:cubicBezTo>
                <a:cubicBezTo>
                  <a:pt x="54" y="105"/>
                  <a:pt x="66" y="92"/>
                  <a:pt x="78" y="79"/>
                </a:cubicBezTo>
                <a:cubicBezTo>
                  <a:pt x="90" y="67"/>
                  <a:pt x="104" y="56"/>
                  <a:pt x="119" y="46"/>
                </a:cubicBezTo>
                <a:cubicBezTo>
                  <a:pt x="133" y="36"/>
                  <a:pt x="149" y="28"/>
                  <a:pt x="165" y="20"/>
                </a:cubicBezTo>
                <a:cubicBezTo>
                  <a:pt x="181" y="14"/>
                  <a:pt x="198" y="9"/>
                  <a:pt x="215" y="5"/>
                </a:cubicBezTo>
                <a:cubicBezTo>
                  <a:pt x="233" y="2"/>
                  <a:pt x="250" y="0"/>
                  <a:pt x="268" y="0"/>
                </a:cubicBezTo>
                <a:lnTo>
                  <a:pt x="12064" y="0"/>
                </a:lnTo>
                <a:cubicBezTo>
                  <a:pt x="12082" y="0"/>
                  <a:pt x="12099" y="2"/>
                  <a:pt x="12117" y="5"/>
                </a:cubicBezTo>
                <a:cubicBezTo>
                  <a:pt x="12134" y="9"/>
                  <a:pt x="12151" y="14"/>
                  <a:pt x="12167" y="20"/>
                </a:cubicBezTo>
                <a:cubicBezTo>
                  <a:pt x="12183" y="28"/>
                  <a:pt x="12199" y="36"/>
                  <a:pt x="12213" y="46"/>
                </a:cubicBezTo>
                <a:cubicBezTo>
                  <a:pt x="12228" y="56"/>
                  <a:pt x="12241" y="67"/>
                  <a:pt x="12254" y="79"/>
                </a:cubicBezTo>
                <a:cubicBezTo>
                  <a:pt x="12266" y="92"/>
                  <a:pt x="12277" y="105"/>
                  <a:pt x="12287" y="120"/>
                </a:cubicBezTo>
                <a:cubicBezTo>
                  <a:pt x="12297" y="135"/>
                  <a:pt x="12305" y="150"/>
                  <a:pt x="12312" y="166"/>
                </a:cubicBezTo>
                <a:cubicBezTo>
                  <a:pt x="12319" y="183"/>
                  <a:pt x="12324" y="199"/>
                  <a:pt x="12327" y="217"/>
                </a:cubicBezTo>
                <a:cubicBezTo>
                  <a:pt x="12331" y="234"/>
                  <a:pt x="12332" y="251"/>
                  <a:pt x="12332" y="269"/>
                </a:cubicBezTo>
                <a:lnTo>
                  <a:pt x="12332" y="2861"/>
                </a:lnTo>
                <a:cubicBezTo>
                  <a:pt x="12332" y="2878"/>
                  <a:pt x="12331" y="2896"/>
                  <a:pt x="12327" y="2913"/>
                </a:cubicBezTo>
                <a:cubicBezTo>
                  <a:pt x="12324" y="2930"/>
                  <a:pt x="12319" y="2947"/>
                  <a:pt x="12312" y="2963"/>
                </a:cubicBezTo>
                <a:cubicBezTo>
                  <a:pt x="12305" y="2979"/>
                  <a:pt x="12297" y="2995"/>
                  <a:pt x="12287" y="3009"/>
                </a:cubicBezTo>
                <a:cubicBezTo>
                  <a:pt x="12277" y="3024"/>
                  <a:pt x="12266" y="3038"/>
                  <a:pt x="12254" y="3050"/>
                </a:cubicBezTo>
                <a:cubicBezTo>
                  <a:pt x="12241" y="3063"/>
                  <a:pt x="12228" y="3074"/>
                  <a:pt x="12213" y="3083"/>
                </a:cubicBezTo>
                <a:cubicBezTo>
                  <a:pt x="12199" y="3093"/>
                  <a:pt x="12183" y="3101"/>
                  <a:pt x="12167" y="3108"/>
                </a:cubicBezTo>
                <a:cubicBezTo>
                  <a:pt x="12151" y="3115"/>
                  <a:pt x="12134" y="3120"/>
                  <a:pt x="12117" y="3123"/>
                </a:cubicBezTo>
                <a:cubicBezTo>
                  <a:pt x="12099" y="3127"/>
                  <a:pt x="12082" y="3129"/>
                  <a:pt x="12064" y="3129"/>
                </a:cubicBezTo>
                <a:lnTo>
                  <a:pt x="268" y="3129"/>
                </a:lnTo>
                <a:cubicBezTo>
                  <a:pt x="250" y="3129"/>
                  <a:pt x="233" y="3127"/>
                  <a:pt x="215" y="3123"/>
                </a:cubicBezTo>
                <a:cubicBezTo>
                  <a:pt x="198" y="3120"/>
                  <a:pt x="181" y="3115"/>
                  <a:pt x="165" y="3108"/>
                </a:cubicBezTo>
                <a:cubicBezTo>
                  <a:pt x="149" y="3101"/>
                  <a:pt x="133" y="3093"/>
                  <a:pt x="119" y="3083"/>
                </a:cubicBezTo>
                <a:cubicBezTo>
                  <a:pt x="104" y="3074"/>
                  <a:pt x="90" y="3063"/>
                  <a:pt x="78" y="3050"/>
                </a:cubicBezTo>
                <a:cubicBezTo>
                  <a:pt x="66" y="3038"/>
                  <a:pt x="54" y="3024"/>
                  <a:pt x="45" y="3009"/>
                </a:cubicBezTo>
                <a:cubicBezTo>
                  <a:pt x="35" y="2995"/>
                  <a:pt x="27" y="2979"/>
                  <a:pt x="20" y="2963"/>
                </a:cubicBezTo>
                <a:cubicBezTo>
                  <a:pt x="13" y="2947"/>
                  <a:pt x="8" y="2930"/>
                  <a:pt x="5" y="2913"/>
                </a:cubicBezTo>
                <a:cubicBezTo>
                  <a:pt x="1" y="2896"/>
                  <a:pt x="0" y="2878"/>
                  <a:pt x="0" y="286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6" name="图片 295"/>
          <p:cNvPicPr/>
          <p:nvPr/>
        </p:nvPicPr>
        <p:blipFill>
          <a:blip r:embed="rId14"/>
          <a:stretch/>
        </p:blipFill>
        <p:spPr>
          <a:xfrm>
            <a:off x="5468760" y="4101840"/>
            <a:ext cx="112320" cy="144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7" name="文本框 296"/>
          <p:cNvSpPr txBox="1"/>
          <p:nvPr/>
        </p:nvSpPr>
        <p:spPr>
          <a:xfrm>
            <a:off x="981360" y="4363920"/>
            <a:ext cx="32392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基于领域知识库和规则引擎，提供专业领域的决策支持。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文本框 297"/>
          <p:cNvSpPr txBox="1"/>
          <p:nvPr/>
        </p:nvSpPr>
        <p:spPr>
          <a:xfrm>
            <a:off x="5645880" y="4082760"/>
            <a:ext cx="8694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实际应用案例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文本框 298"/>
          <p:cNvSpPr txBox="1"/>
          <p:nvPr/>
        </p:nvSpPr>
        <p:spPr>
          <a:xfrm>
            <a:off x="5468760" y="4363920"/>
            <a:ext cx="907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智能金融顾问：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文本框 299"/>
          <p:cNvSpPr txBox="1"/>
          <p:nvPr/>
        </p:nvSpPr>
        <p:spPr>
          <a:xfrm>
            <a:off x="6369840" y="436824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1" name="文本框 300"/>
          <p:cNvSpPr txBox="1"/>
          <p:nvPr/>
        </p:nvSpPr>
        <p:spPr>
          <a:xfrm>
            <a:off x="6410520" y="4363920"/>
            <a:ext cx="31096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决策模块根据客户的投资偏好（风险承受能力、投资期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5468760" y="4556880"/>
            <a:ext cx="41461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限、流动性需求）和市场状况（行业趋势、波动性、收益率），为客户制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5468760" y="4749840"/>
            <a:ext cx="31096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定个性化的投资组合，并在市场变化时提供调整建议。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9809280" y="590328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6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图片 304"/>
          <p:cNvPicPr/>
          <p:nvPr/>
        </p:nvPicPr>
        <p:blipFill>
          <a:blip r:embed="rId2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6" name="图片 305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7" name="图片 306"/>
          <p:cNvPicPr/>
          <p:nvPr/>
        </p:nvPicPr>
        <p:blipFill>
          <a:blip r:embed="rId4"/>
          <a:stretch/>
        </p:blipFill>
        <p:spPr>
          <a:xfrm>
            <a:off x="7479720" y="498636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8" name="图片 307"/>
          <p:cNvPicPr/>
          <p:nvPr/>
        </p:nvPicPr>
        <p:blipFill>
          <a:blip r:embed="rId5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9" name="任意多边形: 形状 308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任意多边形: 形状 309"/>
          <p:cNvSpPr/>
          <p:nvPr/>
        </p:nvSpPr>
        <p:spPr>
          <a:xfrm>
            <a:off x="514440" y="1093680"/>
            <a:ext cx="4439880" cy="2766960"/>
          </a:xfrm>
          <a:custGeom>
            <a:avLst/>
            <a:gdLst/>
            <a:ahLst/>
            <a:cxnLst/>
            <a:rect l="0" t="0" r="r" b="b"/>
            <a:pathLst>
              <a:path w="12333" h="7686">
                <a:moveTo>
                  <a:pt x="0" y="7418"/>
                </a:moveTo>
                <a:lnTo>
                  <a:pt x="0" y="268"/>
                </a:lnTo>
                <a:cubicBezTo>
                  <a:pt x="0" y="250"/>
                  <a:pt x="2" y="233"/>
                  <a:pt x="5" y="216"/>
                </a:cubicBezTo>
                <a:cubicBezTo>
                  <a:pt x="9" y="198"/>
                  <a:pt x="14" y="182"/>
                  <a:pt x="21" y="165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12065" y="0"/>
                </a:lnTo>
                <a:cubicBezTo>
                  <a:pt x="12083" y="0"/>
                  <a:pt x="12100" y="2"/>
                  <a:pt x="12117" y="5"/>
                </a:cubicBezTo>
                <a:cubicBezTo>
                  <a:pt x="12135" y="8"/>
                  <a:pt x="12151" y="13"/>
                  <a:pt x="12168" y="20"/>
                </a:cubicBezTo>
                <a:cubicBezTo>
                  <a:pt x="12184" y="27"/>
                  <a:pt x="12199" y="35"/>
                  <a:pt x="12214" y="45"/>
                </a:cubicBezTo>
                <a:cubicBezTo>
                  <a:pt x="12229" y="55"/>
                  <a:pt x="12242" y="66"/>
                  <a:pt x="12255" y="78"/>
                </a:cubicBezTo>
                <a:cubicBezTo>
                  <a:pt x="12267" y="91"/>
                  <a:pt x="12278" y="104"/>
                  <a:pt x="12288" y="119"/>
                </a:cubicBezTo>
                <a:cubicBezTo>
                  <a:pt x="12298" y="134"/>
                  <a:pt x="12306" y="149"/>
                  <a:pt x="12313" y="165"/>
                </a:cubicBezTo>
                <a:cubicBezTo>
                  <a:pt x="12320" y="182"/>
                  <a:pt x="12325" y="198"/>
                  <a:pt x="12328" y="216"/>
                </a:cubicBezTo>
                <a:cubicBezTo>
                  <a:pt x="12331" y="233"/>
                  <a:pt x="12333" y="250"/>
                  <a:pt x="12333" y="268"/>
                </a:cubicBezTo>
                <a:lnTo>
                  <a:pt x="12333" y="7418"/>
                </a:lnTo>
                <a:cubicBezTo>
                  <a:pt x="12333" y="7435"/>
                  <a:pt x="12331" y="7453"/>
                  <a:pt x="12328" y="7470"/>
                </a:cubicBezTo>
                <a:cubicBezTo>
                  <a:pt x="12325" y="7487"/>
                  <a:pt x="12320" y="7504"/>
                  <a:pt x="12313" y="7520"/>
                </a:cubicBezTo>
                <a:cubicBezTo>
                  <a:pt x="12306" y="7537"/>
                  <a:pt x="12298" y="7552"/>
                  <a:pt x="12288" y="7567"/>
                </a:cubicBezTo>
                <a:cubicBezTo>
                  <a:pt x="12278" y="7581"/>
                  <a:pt x="12267" y="7595"/>
                  <a:pt x="12255" y="7607"/>
                </a:cubicBezTo>
                <a:cubicBezTo>
                  <a:pt x="12242" y="7620"/>
                  <a:pt x="12229" y="7631"/>
                  <a:pt x="12214" y="7641"/>
                </a:cubicBezTo>
                <a:cubicBezTo>
                  <a:pt x="12199" y="7650"/>
                  <a:pt x="12184" y="7659"/>
                  <a:pt x="12168" y="7665"/>
                </a:cubicBezTo>
                <a:cubicBezTo>
                  <a:pt x="12151" y="7672"/>
                  <a:pt x="12135" y="7677"/>
                  <a:pt x="12117" y="7681"/>
                </a:cubicBezTo>
                <a:cubicBezTo>
                  <a:pt x="12100" y="7684"/>
                  <a:pt x="12083" y="7686"/>
                  <a:pt x="12065" y="7686"/>
                </a:cubicBezTo>
                <a:lnTo>
                  <a:pt x="268" y="7686"/>
                </a:lnTo>
                <a:cubicBezTo>
                  <a:pt x="251" y="7686"/>
                  <a:pt x="233" y="7684"/>
                  <a:pt x="216" y="7681"/>
                </a:cubicBezTo>
                <a:cubicBezTo>
                  <a:pt x="199" y="7677"/>
                  <a:pt x="182" y="7672"/>
                  <a:pt x="166" y="7665"/>
                </a:cubicBezTo>
                <a:cubicBezTo>
                  <a:pt x="150" y="7659"/>
                  <a:pt x="134" y="7650"/>
                  <a:pt x="119" y="7641"/>
                </a:cubicBezTo>
                <a:cubicBezTo>
                  <a:pt x="105" y="7631"/>
                  <a:pt x="91" y="7620"/>
                  <a:pt x="79" y="7607"/>
                </a:cubicBezTo>
                <a:cubicBezTo>
                  <a:pt x="66" y="7595"/>
                  <a:pt x="55" y="7581"/>
                  <a:pt x="45" y="7567"/>
                </a:cubicBezTo>
                <a:cubicBezTo>
                  <a:pt x="36" y="7552"/>
                  <a:pt x="27" y="7537"/>
                  <a:pt x="21" y="7520"/>
                </a:cubicBezTo>
                <a:cubicBezTo>
                  <a:pt x="14" y="7504"/>
                  <a:pt x="9" y="7487"/>
                  <a:pt x="5" y="7470"/>
                </a:cubicBezTo>
                <a:cubicBezTo>
                  <a:pt x="2" y="7453"/>
                  <a:pt x="0" y="7435"/>
                  <a:pt x="0" y="741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1" name="图片 310"/>
          <p:cNvPicPr/>
          <p:nvPr/>
        </p:nvPicPr>
        <p:blipFill>
          <a:blip r:embed="rId6"/>
          <a:stretch/>
        </p:blipFill>
        <p:spPr>
          <a:xfrm>
            <a:off x="707760" y="129492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2" name="文本框 311"/>
          <p:cNvSpPr txBox="1"/>
          <p:nvPr/>
        </p:nvSpPr>
        <p:spPr>
          <a:xfrm>
            <a:off x="514800" y="364680"/>
            <a:ext cx="260676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执行模块与反馈机制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1141920" y="1293840"/>
            <a:ext cx="7750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执行模块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707760" y="1694160"/>
            <a:ext cx="40546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执行模块将决策转换为实际的操作，是智能代理完成任务的关键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5" name="图片 314"/>
          <p:cNvPicPr/>
          <p:nvPr/>
        </p:nvPicPr>
        <p:blipFill>
          <a:blip r:embed="rId7"/>
          <a:stretch/>
        </p:blipFill>
        <p:spPr>
          <a:xfrm>
            <a:off x="707760" y="234828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6" name="文本框 315"/>
          <p:cNvSpPr txBox="1"/>
          <p:nvPr/>
        </p:nvSpPr>
        <p:spPr>
          <a:xfrm>
            <a:off x="707760" y="1919520"/>
            <a:ext cx="2901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环节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7" name="图片 316"/>
          <p:cNvPicPr/>
          <p:nvPr/>
        </p:nvPicPr>
        <p:blipFill>
          <a:blip r:embed="rId7"/>
          <a:stretch/>
        </p:blipFill>
        <p:spPr>
          <a:xfrm>
            <a:off x="707760" y="267012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8" name="文本框 317"/>
          <p:cNvSpPr txBox="1"/>
          <p:nvPr/>
        </p:nvSpPr>
        <p:spPr>
          <a:xfrm>
            <a:off x="932760" y="2329200"/>
            <a:ext cx="2462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将决策模块的输出转化为可执行的具体行动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9" name="图片 318"/>
          <p:cNvPicPr/>
          <p:nvPr/>
        </p:nvPicPr>
        <p:blipFill>
          <a:blip r:embed="rId7"/>
          <a:stretch/>
        </p:blipFill>
        <p:spPr>
          <a:xfrm>
            <a:off x="707760" y="299196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0" name="文本框 319"/>
          <p:cNvSpPr txBox="1"/>
          <p:nvPr/>
        </p:nvSpPr>
        <p:spPr>
          <a:xfrm>
            <a:off x="932760" y="2650680"/>
            <a:ext cx="33688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负责物理机器人的路径规划或虚拟客服系统的对话内容生成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1" name="图片 320"/>
          <p:cNvPicPr/>
          <p:nvPr/>
        </p:nvPicPr>
        <p:blipFill>
          <a:blip r:embed="rId8"/>
          <a:stretch/>
        </p:blipFill>
        <p:spPr>
          <a:xfrm>
            <a:off x="707760" y="3313440"/>
            <a:ext cx="9612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2" name="文本框 321"/>
          <p:cNvSpPr txBox="1"/>
          <p:nvPr/>
        </p:nvSpPr>
        <p:spPr>
          <a:xfrm>
            <a:off x="932760" y="2972520"/>
            <a:ext cx="31096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系统的稳定性和执行效率直接影响智能代理的整体表现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任意多边形: 形状 322"/>
          <p:cNvSpPr/>
          <p:nvPr/>
        </p:nvSpPr>
        <p:spPr>
          <a:xfrm>
            <a:off x="5340240" y="1093680"/>
            <a:ext cx="4439520" cy="2766960"/>
          </a:xfrm>
          <a:custGeom>
            <a:avLst/>
            <a:gdLst/>
            <a:ahLst/>
            <a:cxnLst/>
            <a:rect l="0" t="0" r="r" b="b"/>
            <a:pathLst>
              <a:path w="12332" h="7686">
                <a:moveTo>
                  <a:pt x="0" y="7418"/>
                </a:moveTo>
                <a:lnTo>
                  <a:pt x="0" y="268"/>
                </a:lnTo>
                <a:cubicBezTo>
                  <a:pt x="0" y="250"/>
                  <a:pt x="1" y="233"/>
                  <a:pt x="5" y="216"/>
                </a:cubicBezTo>
                <a:cubicBezTo>
                  <a:pt x="8" y="198"/>
                  <a:pt x="13" y="182"/>
                  <a:pt x="20" y="165"/>
                </a:cubicBezTo>
                <a:cubicBezTo>
                  <a:pt x="27" y="149"/>
                  <a:pt x="35" y="134"/>
                  <a:pt x="45" y="119"/>
                </a:cubicBezTo>
                <a:cubicBezTo>
                  <a:pt x="54" y="104"/>
                  <a:pt x="66" y="91"/>
                  <a:pt x="78" y="78"/>
                </a:cubicBezTo>
                <a:cubicBezTo>
                  <a:pt x="90" y="66"/>
                  <a:pt x="104" y="55"/>
                  <a:pt x="119" y="45"/>
                </a:cubicBezTo>
                <a:cubicBezTo>
                  <a:pt x="133" y="35"/>
                  <a:pt x="149" y="27"/>
                  <a:pt x="165" y="20"/>
                </a:cubicBezTo>
                <a:cubicBezTo>
                  <a:pt x="181" y="13"/>
                  <a:pt x="198" y="8"/>
                  <a:pt x="215" y="5"/>
                </a:cubicBezTo>
                <a:cubicBezTo>
                  <a:pt x="233" y="2"/>
                  <a:pt x="250" y="0"/>
                  <a:pt x="268" y="0"/>
                </a:cubicBezTo>
                <a:lnTo>
                  <a:pt x="12064" y="0"/>
                </a:lnTo>
                <a:cubicBezTo>
                  <a:pt x="12082" y="0"/>
                  <a:pt x="12099" y="2"/>
                  <a:pt x="12117" y="5"/>
                </a:cubicBezTo>
                <a:cubicBezTo>
                  <a:pt x="12134" y="8"/>
                  <a:pt x="12151" y="13"/>
                  <a:pt x="12167" y="20"/>
                </a:cubicBezTo>
                <a:cubicBezTo>
                  <a:pt x="12183" y="27"/>
                  <a:pt x="12199" y="35"/>
                  <a:pt x="12213" y="45"/>
                </a:cubicBezTo>
                <a:cubicBezTo>
                  <a:pt x="12228" y="55"/>
                  <a:pt x="12241" y="66"/>
                  <a:pt x="12254" y="78"/>
                </a:cubicBezTo>
                <a:cubicBezTo>
                  <a:pt x="12266" y="91"/>
                  <a:pt x="12277" y="104"/>
                  <a:pt x="12287" y="119"/>
                </a:cubicBezTo>
                <a:cubicBezTo>
                  <a:pt x="12297" y="134"/>
                  <a:pt x="12305" y="149"/>
                  <a:pt x="12312" y="165"/>
                </a:cubicBezTo>
                <a:cubicBezTo>
                  <a:pt x="12319" y="182"/>
                  <a:pt x="12324" y="198"/>
                  <a:pt x="12327" y="216"/>
                </a:cubicBezTo>
                <a:cubicBezTo>
                  <a:pt x="12331" y="233"/>
                  <a:pt x="12332" y="250"/>
                  <a:pt x="12332" y="268"/>
                </a:cubicBezTo>
                <a:lnTo>
                  <a:pt x="12332" y="7418"/>
                </a:lnTo>
                <a:cubicBezTo>
                  <a:pt x="12332" y="7435"/>
                  <a:pt x="12331" y="7453"/>
                  <a:pt x="12327" y="7470"/>
                </a:cubicBezTo>
                <a:cubicBezTo>
                  <a:pt x="12324" y="7487"/>
                  <a:pt x="12319" y="7504"/>
                  <a:pt x="12312" y="7520"/>
                </a:cubicBezTo>
                <a:cubicBezTo>
                  <a:pt x="12305" y="7537"/>
                  <a:pt x="12297" y="7552"/>
                  <a:pt x="12287" y="7567"/>
                </a:cubicBezTo>
                <a:cubicBezTo>
                  <a:pt x="12277" y="7581"/>
                  <a:pt x="12266" y="7595"/>
                  <a:pt x="12254" y="7607"/>
                </a:cubicBezTo>
                <a:cubicBezTo>
                  <a:pt x="12241" y="7620"/>
                  <a:pt x="12228" y="7631"/>
                  <a:pt x="12213" y="7641"/>
                </a:cubicBezTo>
                <a:cubicBezTo>
                  <a:pt x="12199" y="7650"/>
                  <a:pt x="12183" y="7659"/>
                  <a:pt x="12167" y="7665"/>
                </a:cubicBezTo>
                <a:cubicBezTo>
                  <a:pt x="12151" y="7672"/>
                  <a:pt x="12134" y="7677"/>
                  <a:pt x="12117" y="7681"/>
                </a:cubicBezTo>
                <a:cubicBezTo>
                  <a:pt x="12099" y="7684"/>
                  <a:pt x="12082" y="7686"/>
                  <a:pt x="12064" y="7686"/>
                </a:cubicBezTo>
                <a:lnTo>
                  <a:pt x="268" y="7686"/>
                </a:lnTo>
                <a:cubicBezTo>
                  <a:pt x="250" y="7686"/>
                  <a:pt x="233" y="7684"/>
                  <a:pt x="215" y="7681"/>
                </a:cubicBezTo>
                <a:cubicBezTo>
                  <a:pt x="198" y="7677"/>
                  <a:pt x="181" y="7672"/>
                  <a:pt x="165" y="7665"/>
                </a:cubicBezTo>
                <a:cubicBezTo>
                  <a:pt x="149" y="7659"/>
                  <a:pt x="133" y="7650"/>
                  <a:pt x="119" y="7641"/>
                </a:cubicBezTo>
                <a:cubicBezTo>
                  <a:pt x="104" y="7631"/>
                  <a:pt x="90" y="7620"/>
                  <a:pt x="78" y="7607"/>
                </a:cubicBezTo>
                <a:cubicBezTo>
                  <a:pt x="66" y="7595"/>
                  <a:pt x="54" y="7581"/>
                  <a:pt x="45" y="7567"/>
                </a:cubicBezTo>
                <a:cubicBezTo>
                  <a:pt x="35" y="7552"/>
                  <a:pt x="27" y="7537"/>
                  <a:pt x="20" y="7520"/>
                </a:cubicBezTo>
                <a:cubicBezTo>
                  <a:pt x="13" y="7504"/>
                  <a:pt x="8" y="7487"/>
                  <a:pt x="5" y="7470"/>
                </a:cubicBezTo>
                <a:cubicBezTo>
                  <a:pt x="1" y="7453"/>
                  <a:pt x="0" y="7435"/>
                  <a:pt x="0" y="741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4" name="图片 323"/>
          <p:cNvPicPr/>
          <p:nvPr/>
        </p:nvPicPr>
        <p:blipFill>
          <a:blip r:embed="rId9"/>
          <a:stretch/>
        </p:blipFill>
        <p:spPr>
          <a:xfrm>
            <a:off x="5533200" y="129492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5" name="文本框 324"/>
          <p:cNvSpPr txBox="1"/>
          <p:nvPr/>
        </p:nvSpPr>
        <p:spPr>
          <a:xfrm>
            <a:off x="900720" y="3294000"/>
            <a:ext cx="32392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示例：智能客服根据决策模块的分析生成个性化回复内容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5903280" y="1293840"/>
            <a:ext cx="77508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反馈机制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5533200" y="1694160"/>
            <a:ext cx="40546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反馈机制使智能代理能够基于执行结果进行自我调整，确保系统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8" name="图片 327"/>
          <p:cNvPicPr/>
          <p:nvPr/>
        </p:nvPicPr>
        <p:blipFill>
          <a:blip r:embed="rId7"/>
          <a:stretch/>
        </p:blipFill>
        <p:spPr>
          <a:xfrm>
            <a:off x="5533200" y="234828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9" name="文本框 328"/>
          <p:cNvSpPr txBox="1"/>
          <p:nvPr/>
        </p:nvSpPr>
        <p:spPr>
          <a:xfrm>
            <a:off x="5533200" y="1919520"/>
            <a:ext cx="5799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持续优化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0" name="图片 329"/>
          <p:cNvPicPr/>
          <p:nvPr/>
        </p:nvPicPr>
        <p:blipFill>
          <a:blip r:embed="rId7"/>
          <a:stretch/>
        </p:blipFill>
        <p:spPr>
          <a:xfrm>
            <a:off x="5533200" y="267012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1" name="文本框 330"/>
          <p:cNvSpPr txBox="1"/>
          <p:nvPr/>
        </p:nvSpPr>
        <p:spPr>
          <a:xfrm>
            <a:off x="5758560" y="2329200"/>
            <a:ext cx="18144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收集执行结果和用户反应的数据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2" name="图片 331"/>
          <p:cNvPicPr/>
          <p:nvPr/>
        </p:nvPicPr>
        <p:blipFill>
          <a:blip r:embed="rId7"/>
          <a:stretch/>
        </p:blipFill>
        <p:spPr>
          <a:xfrm>
            <a:off x="5533200" y="299196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3" name="文本框 332"/>
          <p:cNvSpPr txBox="1"/>
          <p:nvPr/>
        </p:nvSpPr>
        <p:spPr>
          <a:xfrm>
            <a:off x="5758560" y="2650680"/>
            <a:ext cx="2332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分析反馈数据以改进决策逻辑和执行策略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4" name="图片 333"/>
          <p:cNvPicPr/>
          <p:nvPr/>
        </p:nvPicPr>
        <p:blipFill>
          <a:blip r:embed="rId8"/>
          <a:stretch/>
        </p:blipFill>
        <p:spPr>
          <a:xfrm>
            <a:off x="5533200" y="3313440"/>
            <a:ext cx="9612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5" name="文本框 334"/>
          <p:cNvSpPr txBox="1"/>
          <p:nvPr/>
        </p:nvSpPr>
        <p:spPr>
          <a:xfrm>
            <a:off x="5758560" y="2972520"/>
            <a:ext cx="2721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通过持续反馈和优化，提高系统长期运行的表现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5726160" y="3294000"/>
            <a:ext cx="38869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示例：客户服务智能代理通过分析用户反馈改进对话逻辑和语言生成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任意多边形: 形状 336"/>
          <p:cNvSpPr/>
          <p:nvPr/>
        </p:nvSpPr>
        <p:spPr>
          <a:xfrm>
            <a:off x="1744920" y="4117680"/>
            <a:ext cx="1287360" cy="450720"/>
          </a:xfrm>
          <a:custGeom>
            <a:avLst/>
            <a:gdLst/>
            <a:ahLst/>
            <a:cxnLst/>
            <a:rect l="0" t="0" r="r" b="b"/>
            <a:pathLst>
              <a:path w="3576" h="1252">
                <a:moveTo>
                  <a:pt x="0" y="1073"/>
                </a:moveTo>
                <a:lnTo>
                  <a:pt x="0" y="178"/>
                </a:lnTo>
                <a:cubicBezTo>
                  <a:pt x="0" y="167"/>
                  <a:pt x="2" y="155"/>
                  <a:pt x="4" y="144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99"/>
                  <a:pt x="24" y="89"/>
                  <a:pt x="30" y="79"/>
                </a:cubicBezTo>
                <a:cubicBezTo>
                  <a:pt x="37" y="69"/>
                  <a:pt x="44" y="60"/>
                  <a:pt x="53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90" y="23"/>
                  <a:pt x="100" y="18"/>
                  <a:pt x="111" y="13"/>
                </a:cubicBezTo>
                <a:cubicBezTo>
                  <a:pt x="122" y="9"/>
                  <a:pt x="133" y="5"/>
                  <a:pt x="144" y="3"/>
                </a:cubicBezTo>
                <a:cubicBezTo>
                  <a:pt x="156" y="1"/>
                  <a:pt x="167" y="0"/>
                  <a:pt x="179" y="0"/>
                </a:cubicBezTo>
                <a:lnTo>
                  <a:pt x="3397" y="0"/>
                </a:lnTo>
                <a:cubicBezTo>
                  <a:pt x="3409" y="0"/>
                  <a:pt x="3420" y="1"/>
                  <a:pt x="3432" y="3"/>
                </a:cubicBezTo>
                <a:cubicBezTo>
                  <a:pt x="3443" y="5"/>
                  <a:pt x="3455" y="9"/>
                  <a:pt x="3465" y="13"/>
                </a:cubicBezTo>
                <a:cubicBezTo>
                  <a:pt x="3476" y="18"/>
                  <a:pt x="3487" y="23"/>
                  <a:pt x="3496" y="30"/>
                </a:cubicBezTo>
                <a:cubicBezTo>
                  <a:pt x="3506" y="36"/>
                  <a:pt x="3515" y="44"/>
                  <a:pt x="3523" y="52"/>
                </a:cubicBezTo>
                <a:cubicBezTo>
                  <a:pt x="3532" y="60"/>
                  <a:pt x="3539" y="69"/>
                  <a:pt x="3546" y="79"/>
                </a:cubicBezTo>
                <a:cubicBezTo>
                  <a:pt x="3552" y="89"/>
                  <a:pt x="3558" y="99"/>
                  <a:pt x="3562" y="110"/>
                </a:cubicBezTo>
                <a:cubicBezTo>
                  <a:pt x="3567" y="121"/>
                  <a:pt x="3570" y="132"/>
                  <a:pt x="3572" y="144"/>
                </a:cubicBezTo>
                <a:cubicBezTo>
                  <a:pt x="3575" y="155"/>
                  <a:pt x="3576" y="167"/>
                  <a:pt x="3576" y="178"/>
                </a:cubicBezTo>
                <a:lnTo>
                  <a:pt x="3576" y="1073"/>
                </a:lnTo>
                <a:cubicBezTo>
                  <a:pt x="3576" y="1085"/>
                  <a:pt x="3575" y="1096"/>
                  <a:pt x="3572" y="1108"/>
                </a:cubicBezTo>
                <a:cubicBezTo>
                  <a:pt x="3570" y="1119"/>
                  <a:pt x="3567" y="1131"/>
                  <a:pt x="3562" y="1142"/>
                </a:cubicBezTo>
                <a:cubicBezTo>
                  <a:pt x="3558" y="1152"/>
                  <a:pt x="3552" y="1163"/>
                  <a:pt x="3546" y="1172"/>
                </a:cubicBezTo>
                <a:cubicBezTo>
                  <a:pt x="3539" y="1182"/>
                  <a:pt x="3532" y="1191"/>
                  <a:pt x="3523" y="1199"/>
                </a:cubicBezTo>
                <a:cubicBezTo>
                  <a:pt x="3515" y="1208"/>
                  <a:pt x="3506" y="1215"/>
                  <a:pt x="3496" y="1222"/>
                </a:cubicBezTo>
                <a:cubicBezTo>
                  <a:pt x="3487" y="1228"/>
                  <a:pt x="3476" y="1234"/>
                  <a:pt x="3465" y="1238"/>
                </a:cubicBezTo>
                <a:cubicBezTo>
                  <a:pt x="3455" y="1243"/>
                  <a:pt x="3443" y="1246"/>
                  <a:pt x="3432" y="1248"/>
                </a:cubicBezTo>
                <a:cubicBezTo>
                  <a:pt x="3420" y="1251"/>
                  <a:pt x="3409" y="1252"/>
                  <a:pt x="3397" y="1252"/>
                </a:cubicBezTo>
                <a:lnTo>
                  <a:pt x="179" y="1252"/>
                </a:lnTo>
                <a:cubicBezTo>
                  <a:pt x="167" y="1252"/>
                  <a:pt x="156" y="1251"/>
                  <a:pt x="144" y="1248"/>
                </a:cubicBezTo>
                <a:cubicBezTo>
                  <a:pt x="133" y="1246"/>
                  <a:pt x="122" y="1243"/>
                  <a:pt x="111" y="1238"/>
                </a:cubicBezTo>
                <a:cubicBezTo>
                  <a:pt x="100" y="1234"/>
                  <a:pt x="90" y="1228"/>
                  <a:pt x="80" y="1222"/>
                </a:cubicBezTo>
                <a:cubicBezTo>
                  <a:pt x="70" y="1215"/>
                  <a:pt x="61" y="1208"/>
                  <a:pt x="53" y="1199"/>
                </a:cubicBezTo>
                <a:cubicBezTo>
                  <a:pt x="44" y="1191"/>
                  <a:pt x="37" y="1182"/>
                  <a:pt x="30" y="1172"/>
                </a:cubicBezTo>
                <a:cubicBezTo>
                  <a:pt x="24" y="1163"/>
                  <a:pt x="18" y="1152"/>
                  <a:pt x="14" y="1142"/>
                </a:cubicBezTo>
                <a:cubicBezTo>
                  <a:pt x="9" y="1131"/>
                  <a:pt x="6" y="1119"/>
                  <a:pt x="4" y="1108"/>
                </a:cubicBezTo>
                <a:cubicBezTo>
                  <a:pt x="2" y="1096"/>
                  <a:pt x="0" y="1085"/>
                  <a:pt x="0" y="1073"/>
                </a:cubicBezTo>
                <a:close/>
              </a:path>
            </a:pathLst>
          </a:custGeom>
          <a:solidFill>
            <a:srgbClr val="1D4ED8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5726160" y="3487320"/>
            <a:ext cx="2599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模型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9" name="图片 338"/>
          <p:cNvPicPr/>
          <p:nvPr/>
        </p:nvPicPr>
        <p:blipFill>
          <a:blip r:embed="rId10"/>
          <a:stretch/>
        </p:blipFill>
        <p:spPr>
          <a:xfrm>
            <a:off x="3224880" y="4246560"/>
            <a:ext cx="16848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0" name="任意多边形: 形状 339"/>
          <p:cNvSpPr/>
          <p:nvPr/>
        </p:nvSpPr>
        <p:spPr>
          <a:xfrm>
            <a:off x="3586680" y="4117680"/>
            <a:ext cx="1287360" cy="450720"/>
          </a:xfrm>
          <a:custGeom>
            <a:avLst/>
            <a:gdLst/>
            <a:ahLst/>
            <a:cxnLst/>
            <a:rect l="0" t="0" r="r" b="b"/>
            <a:pathLst>
              <a:path w="3576" h="1252">
                <a:moveTo>
                  <a:pt x="0" y="1073"/>
                </a:moveTo>
                <a:lnTo>
                  <a:pt x="0" y="178"/>
                </a:lnTo>
                <a:cubicBezTo>
                  <a:pt x="0" y="167"/>
                  <a:pt x="1" y="155"/>
                  <a:pt x="4" y="144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99"/>
                  <a:pt x="24" y="89"/>
                  <a:pt x="30" y="79"/>
                </a:cubicBezTo>
                <a:cubicBezTo>
                  <a:pt x="37" y="69"/>
                  <a:pt x="44" y="60"/>
                  <a:pt x="53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89" y="23"/>
                  <a:pt x="100" y="18"/>
                  <a:pt x="111" y="13"/>
                </a:cubicBezTo>
                <a:cubicBezTo>
                  <a:pt x="121" y="9"/>
                  <a:pt x="133" y="5"/>
                  <a:pt x="144" y="3"/>
                </a:cubicBezTo>
                <a:cubicBezTo>
                  <a:pt x="156" y="1"/>
                  <a:pt x="167" y="0"/>
                  <a:pt x="179" y="0"/>
                </a:cubicBezTo>
                <a:lnTo>
                  <a:pt x="3397" y="0"/>
                </a:lnTo>
                <a:cubicBezTo>
                  <a:pt x="3409" y="0"/>
                  <a:pt x="3420" y="1"/>
                  <a:pt x="3432" y="3"/>
                </a:cubicBezTo>
                <a:cubicBezTo>
                  <a:pt x="3443" y="5"/>
                  <a:pt x="3455" y="9"/>
                  <a:pt x="3465" y="13"/>
                </a:cubicBezTo>
                <a:cubicBezTo>
                  <a:pt x="3476" y="18"/>
                  <a:pt x="3487" y="23"/>
                  <a:pt x="3496" y="30"/>
                </a:cubicBezTo>
                <a:cubicBezTo>
                  <a:pt x="3506" y="36"/>
                  <a:pt x="3515" y="44"/>
                  <a:pt x="3523" y="52"/>
                </a:cubicBezTo>
                <a:cubicBezTo>
                  <a:pt x="3532" y="60"/>
                  <a:pt x="3539" y="69"/>
                  <a:pt x="3546" y="79"/>
                </a:cubicBezTo>
                <a:cubicBezTo>
                  <a:pt x="3552" y="89"/>
                  <a:pt x="3558" y="99"/>
                  <a:pt x="3562" y="110"/>
                </a:cubicBezTo>
                <a:cubicBezTo>
                  <a:pt x="3567" y="121"/>
                  <a:pt x="3570" y="132"/>
                  <a:pt x="3572" y="144"/>
                </a:cubicBezTo>
                <a:cubicBezTo>
                  <a:pt x="3575" y="155"/>
                  <a:pt x="3576" y="167"/>
                  <a:pt x="3576" y="178"/>
                </a:cubicBezTo>
                <a:lnTo>
                  <a:pt x="3576" y="1073"/>
                </a:lnTo>
                <a:cubicBezTo>
                  <a:pt x="3576" y="1085"/>
                  <a:pt x="3575" y="1096"/>
                  <a:pt x="3572" y="1108"/>
                </a:cubicBezTo>
                <a:cubicBezTo>
                  <a:pt x="3570" y="1119"/>
                  <a:pt x="3567" y="1131"/>
                  <a:pt x="3562" y="1142"/>
                </a:cubicBezTo>
                <a:cubicBezTo>
                  <a:pt x="3558" y="1152"/>
                  <a:pt x="3552" y="1163"/>
                  <a:pt x="3546" y="1172"/>
                </a:cubicBezTo>
                <a:cubicBezTo>
                  <a:pt x="3539" y="1182"/>
                  <a:pt x="3532" y="1191"/>
                  <a:pt x="3523" y="1199"/>
                </a:cubicBezTo>
                <a:cubicBezTo>
                  <a:pt x="3515" y="1208"/>
                  <a:pt x="3506" y="1215"/>
                  <a:pt x="3496" y="1222"/>
                </a:cubicBezTo>
                <a:cubicBezTo>
                  <a:pt x="3487" y="1228"/>
                  <a:pt x="3476" y="1234"/>
                  <a:pt x="3465" y="1238"/>
                </a:cubicBezTo>
                <a:cubicBezTo>
                  <a:pt x="3455" y="1243"/>
                  <a:pt x="3443" y="1246"/>
                  <a:pt x="3432" y="1248"/>
                </a:cubicBezTo>
                <a:cubicBezTo>
                  <a:pt x="3420" y="1251"/>
                  <a:pt x="3409" y="1252"/>
                  <a:pt x="3397" y="1252"/>
                </a:cubicBezTo>
                <a:lnTo>
                  <a:pt x="179" y="1252"/>
                </a:lnTo>
                <a:cubicBezTo>
                  <a:pt x="167" y="1252"/>
                  <a:pt x="156" y="1251"/>
                  <a:pt x="144" y="1248"/>
                </a:cubicBezTo>
                <a:cubicBezTo>
                  <a:pt x="133" y="1246"/>
                  <a:pt x="121" y="1243"/>
                  <a:pt x="111" y="1238"/>
                </a:cubicBezTo>
                <a:cubicBezTo>
                  <a:pt x="100" y="1234"/>
                  <a:pt x="89" y="1228"/>
                  <a:pt x="80" y="1222"/>
                </a:cubicBezTo>
                <a:cubicBezTo>
                  <a:pt x="70" y="1215"/>
                  <a:pt x="61" y="1208"/>
                  <a:pt x="53" y="1199"/>
                </a:cubicBezTo>
                <a:cubicBezTo>
                  <a:pt x="44" y="1191"/>
                  <a:pt x="37" y="1182"/>
                  <a:pt x="30" y="1172"/>
                </a:cubicBezTo>
                <a:cubicBezTo>
                  <a:pt x="24" y="1163"/>
                  <a:pt x="18" y="1152"/>
                  <a:pt x="14" y="1142"/>
                </a:cubicBezTo>
                <a:cubicBezTo>
                  <a:pt x="9" y="1131"/>
                  <a:pt x="6" y="1119"/>
                  <a:pt x="4" y="1108"/>
                </a:cubicBezTo>
                <a:cubicBezTo>
                  <a:pt x="1" y="1096"/>
                  <a:pt x="0" y="1085"/>
                  <a:pt x="0" y="1073"/>
                </a:cubicBezTo>
                <a:close/>
              </a:path>
            </a:pathLst>
          </a:custGeom>
          <a:solidFill>
            <a:srgbClr val="1D4ED8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2127240" y="425916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决策输出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2" name="图片 341"/>
          <p:cNvPicPr/>
          <p:nvPr/>
        </p:nvPicPr>
        <p:blipFill>
          <a:blip r:embed="rId10"/>
          <a:stretch/>
        </p:blipFill>
        <p:spPr>
          <a:xfrm>
            <a:off x="5066640" y="4246560"/>
            <a:ext cx="16848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3" name="任意多边形: 形状 342"/>
          <p:cNvSpPr/>
          <p:nvPr/>
        </p:nvSpPr>
        <p:spPr>
          <a:xfrm>
            <a:off x="5428440" y="4117680"/>
            <a:ext cx="1287360" cy="450720"/>
          </a:xfrm>
          <a:custGeom>
            <a:avLst/>
            <a:gdLst/>
            <a:ahLst/>
            <a:cxnLst/>
            <a:rect l="0" t="0" r="r" b="b"/>
            <a:pathLst>
              <a:path w="3576" h="1252">
                <a:moveTo>
                  <a:pt x="0" y="1073"/>
                </a:moveTo>
                <a:lnTo>
                  <a:pt x="0" y="178"/>
                </a:lnTo>
                <a:cubicBezTo>
                  <a:pt x="0" y="167"/>
                  <a:pt x="1" y="155"/>
                  <a:pt x="4" y="144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99"/>
                  <a:pt x="24" y="89"/>
                  <a:pt x="30" y="79"/>
                </a:cubicBezTo>
                <a:cubicBezTo>
                  <a:pt x="37" y="69"/>
                  <a:pt x="44" y="60"/>
                  <a:pt x="53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89" y="23"/>
                  <a:pt x="100" y="18"/>
                  <a:pt x="111" y="13"/>
                </a:cubicBezTo>
                <a:cubicBezTo>
                  <a:pt x="121" y="9"/>
                  <a:pt x="133" y="5"/>
                  <a:pt x="144" y="3"/>
                </a:cubicBezTo>
                <a:cubicBezTo>
                  <a:pt x="156" y="1"/>
                  <a:pt x="167" y="0"/>
                  <a:pt x="179" y="0"/>
                </a:cubicBezTo>
                <a:lnTo>
                  <a:pt x="3397" y="0"/>
                </a:lnTo>
                <a:cubicBezTo>
                  <a:pt x="3409" y="0"/>
                  <a:pt x="3420" y="1"/>
                  <a:pt x="3432" y="3"/>
                </a:cubicBezTo>
                <a:cubicBezTo>
                  <a:pt x="3443" y="5"/>
                  <a:pt x="3455" y="9"/>
                  <a:pt x="3465" y="13"/>
                </a:cubicBezTo>
                <a:cubicBezTo>
                  <a:pt x="3476" y="18"/>
                  <a:pt x="3487" y="23"/>
                  <a:pt x="3496" y="30"/>
                </a:cubicBezTo>
                <a:cubicBezTo>
                  <a:pt x="3506" y="36"/>
                  <a:pt x="3515" y="44"/>
                  <a:pt x="3523" y="52"/>
                </a:cubicBezTo>
                <a:cubicBezTo>
                  <a:pt x="3532" y="60"/>
                  <a:pt x="3539" y="69"/>
                  <a:pt x="3546" y="79"/>
                </a:cubicBezTo>
                <a:cubicBezTo>
                  <a:pt x="3552" y="89"/>
                  <a:pt x="3558" y="99"/>
                  <a:pt x="3562" y="110"/>
                </a:cubicBezTo>
                <a:cubicBezTo>
                  <a:pt x="3567" y="121"/>
                  <a:pt x="3570" y="132"/>
                  <a:pt x="3572" y="144"/>
                </a:cubicBezTo>
                <a:cubicBezTo>
                  <a:pt x="3575" y="155"/>
                  <a:pt x="3576" y="167"/>
                  <a:pt x="3576" y="178"/>
                </a:cubicBezTo>
                <a:lnTo>
                  <a:pt x="3576" y="1073"/>
                </a:lnTo>
                <a:cubicBezTo>
                  <a:pt x="3576" y="1085"/>
                  <a:pt x="3575" y="1096"/>
                  <a:pt x="3572" y="1108"/>
                </a:cubicBezTo>
                <a:cubicBezTo>
                  <a:pt x="3570" y="1119"/>
                  <a:pt x="3567" y="1131"/>
                  <a:pt x="3562" y="1142"/>
                </a:cubicBezTo>
                <a:cubicBezTo>
                  <a:pt x="3558" y="1152"/>
                  <a:pt x="3552" y="1163"/>
                  <a:pt x="3546" y="1172"/>
                </a:cubicBezTo>
                <a:cubicBezTo>
                  <a:pt x="3539" y="1182"/>
                  <a:pt x="3532" y="1191"/>
                  <a:pt x="3523" y="1199"/>
                </a:cubicBezTo>
                <a:cubicBezTo>
                  <a:pt x="3515" y="1208"/>
                  <a:pt x="3506" y="1215"/>
                  <a:pt x="3496" y="1222"/>
                </a:cubicBezTo>
                <a:cubicBezTo>
                  <a:pt x="3487" y="1228"/>
                  <a:pt x="3476" y="1234"/>
                  <a:pt x="3465" y="1238"/>
                </a:cubicBezTo>
                <a:cubicBezTo>
                  <a:pt x="3455" y="1243"/>
                  <a:pt x="3443" y="1246"/>
                  <a:pt x="3432" y="1248"/>
                </a:cubicBezTo>
                <a:cubicBezTo>
                  <a:pt x="3420" y="1251"/>
                  <a:pt x="3409" y="1252"/>
                  <a:pt x="3397" y="1252"/>
                </a:cubicBezTo>
                <a:lnTo>
                  <a:pt x="179" y="1252"/>
                </a:lnTo>
                <a:cubicBezTo>
                  <a:pt x="167" y="1252"/>
                  <a:pt x="156" y="1251"/>
                  <a:pt x="144" y="1248"/>
                </a:cubicBezTo>
                <a:cubicBezTo>
                  <a:pt x="133" y="1246"/>
                  <a:pt x="121" y="1243"/>
                  <a:pt x="111" y="1238"/>
                </a:cubicBezTo>
                <a:cubicBezTo>
                  <a:pt x="100" y="1234"/>
                  <a:pt x="89" y="1228"/>
                  <a:pt x="80" y="1222"/>
                </a:cubicBezTo>
                <a:cubicBezTo>
                  <a:pt x="70" y="1215"/>
                  <a:pt x="61" y="1208"/>
                  <a:pt x="53" y="1199"/>
                </a:cubicBezTo>
                <a:cubicBezTo>
                  <a:pt x="44" y="1191"/>
                  <a:pt x="37" y="1182"/>
                  <a:pt x="30" y="1172"/>
                </a:cubicBezTo>
                <a:cubicBezTo>
                  <a:pt x="24" y="1163"/>
                  <a:pt x="18" y="1152"/>
                  <a:pt x="14" y="1142"/>
                </a:cubicBezTo>
                <a:cubicBezTo>
                  <a:pt x="9" y="1131"/>
                  <a:pt x="6" y="1119"/>
                  <a:pt x="4" y="1108"/>
                </a:cubicBezTo>
                <a:cubicBezTo>
                  <a:pt x="1" y="1096"/>
                  <a:pt x="0" y="1085"/>
                  <a:pt x="0" y="1073"/>
                </a:cubicBezTo>
                <a:close/>
              </a:path>
            </a:pathLst>
          </a:custGeom>
          <a:solidFill>
            <a:srgbClr val="1D4ED8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3969000" y="425916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执行操作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5" name="图片 344"/>
          <p:cNvPicPr/>
          <p:nvPr/>
        </p:nvPicPr>
        <p:blipFill>
          <a:blip r:embed="rId10"/>
          <a:stretch/>
        </p:blipFill>
        <p:spPr>
          <a:xfrm>
            <a:off x="6908400" y="4246560"/>
            <a:ext cx="16848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6" name="任意多边形: 形状 345"/>
          <p:cNvSpPr/>
          <p:nvPr/>
        </p:nvSpPr>
        <p:spPr>
          <a:xfrm>
            <a:off x="7270200" y="4117680"/>
            <a:ext cx="1287360" cy="450720"/>
          </a:xfrm>
          <a:custGeom>
            <a:avLst/>
            <a:gdLst/>
            <a:ahLst/>
            <a:cxnLst/>
            <a:rect l="0" t="0" r="r" b="b"/>
            <a:pathLst>
              <a:path w="3576" h="1252">
                <a:moveTo>
                  <a:pt x="0" y="1073"/>
                </a:moveTo>
                <a:lnTo>
                  <a:pt x="0" y="178"/>
                </a:lnTo>
                <a:cubicBezTo>
                  <a:pt x="0" y="167"/>
                  <a:pt x="1" y="155"/>
                  <a:pt x="4" y="144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99"/>
                  <a:pt x="24" y="89"/>
                  <a:pt x="30" y="79"/>
                </a:cubicBezTo>
                <a:cubicBezTo>
                  <a:pt x="37" y="69"/>
                  <a:pt x="44" y="60"/>
                  <a:pt x="53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89" y="23"/>
                  <a:pt x="100" y="18"/>
                  <a:pt x="111" y="13"/>
                </a:cubicBezTo>
                <a:cubicBezTo>
                  <a:pt x="121" y="9"/>
                  <a:pt x="133" y="5"/>
                  <a:pt x="144" y="3"/>
                </a:cubicBezTo>
                <a:cubicBezTo>
                  <a:pt x="156" y="1"/>
                  <a:pt x="167" y="0"/>
                  <a:pt x="179" y="0"/>
                </a:cubicBezTo>
                <a:lnTo>
                  <a:pt x="3397" y="0"/>
                </a:lnTo>
                <a:cubicBezTo>
                  <a:pt x="3409" y="0"/>
                  <a:pt x="3420" y="1"/>
                  <a:pt x="3432" y="3"/>
                </a:cubicBezTo>
                <a:cubicBezTo>
                  <a:pt x="3443" y="5"/>
                  <a:pt x="3454" y="9"/>
                  <a:pt x="3465" y="13"/>
                </a:cubicBezTo>
                <a:cubicBezTo>
                  <a:pt x="3476" y="18"/>
                  <a:pt x="3486" y="23"/>
                  <a:pt x="3496" y="30"/>
                </a:cubicBezTo>
                <a:cubicBezTo>
                  <a:pt x="3506" y="36"/>
                  <a:pt x="3515" y="44"/>
                  <a:pt x="3523" y="52"/>
                </a:cubicBezTo>
                <a:cubicBezTo>
                  <a:pt x="3532" y="60"/>
                  <a:pt x="3539" y="69"/>
                  <a:pt x="3546" y="79"/>
                </a:cubicBezTo>
                <a:cubicBezTo>
                  <a:pt x="3552" y="89"/>
                  <a:pt x="3558" y="99"/>
                  <a:pt x="3562" y="110"/>
                </a:cubicBezTo>
                <a:cubicBezTo>
                  <a:pt x="3567" y="121"/>
                  <a:pt x="3570" y="132"/>
                  <a:pt x="3572" y="144"/>
                </a:cubicBezTo>
                <a:cubicBezTo>
                  <a:pt x="3575" y="155"/>
                  <a:pt x="3576" y="167"/>
                  <a:pt x="3576" y="178"/>
                </a:cubicBezTo>
                <a:lnTo>
                  <a:pt x="3576" y="1073"/>
                </a:lnTo>
                <a:cubicBezTo>
                  <a:pt x="3576" y="1085"/>
                  <a:pt x="3575" y="1096"/>
                  <a:pt x="3572" y="1108"/>
                </a:cubicBezTo>
                <a:cubicBezTo>
                  <a:pt x="3570" y="1119"/>
                  <a:pt x="3567" y="1131"/>
                  <a:pt x="3562" y="1142"/>
                </a:cubicBezTo>
                <a:cubicBezTo>
                  <a:pt x="3558" y="1152"/>
                  <a:pt x="3552" y="1163"/>
                  <a:pt x="3546" y="1172"/>
                </a:cubicBezTo>
                <a:cubicBezTo>
                  <a:pt x="3539" y="1182"/>
                  <a:pt x="3532" y="1191"/>
                  <a:pt x="3523" y="1199"/>
                </a:cubicBezTo>
                <a:cubicBezTo>
                  <a:pt x="3515" y="1208"/>
                  <a:pt x="3506" y="1215"/>
                  <a:pt x="3496" y="1222"/>
                </a:cubicBezTo>
                <a:cubicBezTo>
                  <a:pt x="3486" y="1228"/>
                  <a:pt x="3476" y="1234"/>
                  <a:pt x="3465" y="1238"/>
                </a:cubicBezTo>
                <a:cubicBezTo>
                  <a:pt x="3454" y="1243"/>
                  <a:pt x="3443" y="1246"/>
                  <a:pt x="3432" y="1248"/>
                </a:cubicBezTo>
                <a:cubicBezTo>
                  <a:pt x="3420" y="1251"/>
                  <a:pt x="3409" y="1252"/>
                  <a:pt x="3397" y="1252"/>
                </a:cubicBezTo>
                <a:lnTo>
                  <a:pt x="179" y="1252"/>
                </a:lnTo>
                <a:cubicBezTo>
                  <a:pt x="167" y="1252"/>
                  <a:pt x="156" y="1251"/>
                  <a:pt x="144" y="1248"/>
                </a:cubicBezTo>
                <a:cubicBezTo>
                  <a:pt x="133" y="1246"/>
                  <a:pt x="121" y="1243"/>
                  <a:pt x="111" y="1238"/>
                </a:cubicBezTo>
                <a:cubicBezTo>
                  <a:pt x="100" y="1234"/>
                  <a:pt x="89" y="1228"/>
                  <a:pt x="80" y="1222"/>
                </a:cubicBezTo>
                <a:cubicBezTo>
                  <a:pt x="70" y="1215"/>
                  <a:pt x="61" y="1208"/>
                  <a:pt x="53" y="1199"/>
                </a:cubicBezTo>
                <a:cubicBezTo>
                  <a:pt x="44" y="1191"/>
                  <a:pt x="37" y="1182"/>
                  <a:pt x="30" y="1172"/>
                </a:cubicBezTo>
                <a:cubicBezTo>
                  <a:pt x="24" y="1163"/>
                  <a:pt x="18" y="1152"/>
                  <a:pt x="14" y="1142"/>
                </a:cubicBezTo>
                <a:cubicBezTo>
                  <a:pt x="9" y="1131"/>
                  <a:pt x="6" y="1119"/>
                  <a:pt x="4" y="1108"/>
                </a:cubicBezTo>
                <a:cubicBezTo>
                  <a:pt x="1" y="1096"/>
                  <a:pt x="0" y="1085"/>
                  <a:pt x="0" y="1073"/>
                </a:cubicBezTo>
                <a:close/>
              </a:path>
            </a:pathLst>
          </a:custGeom>
          <a:solidFill>
            <a:srgbClr val="1D4ED8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5810760" y="425916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结果反馈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8" name="图片 347"/>
          <p:cNvPicPr/>
          <p:nvPr/>
        </p:nvPicPr>
        <p:blipFill>
          <a:blip r:embed="rId11"/>
          <a:stretch/>
        </p:blipFill>
        <p:spPr>
          <a:xfrm>
            <a:off x="8396280" y="383616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9" name="任意多边形: 形状 348"/>
          <p:cNvSpPr/>
          <p:nvPr/>
        </p:nvSpPr>
        <p:spPr>
          <a:xfrm>
            <a:off x="1946160" y="3836160"/>
            <a:ext cx="6410160" cy="16560"/>
          </a:xfrm>
          <a:custGeom>
            <a:avLst/>
            <a:gdLst/>
            <a:ahLst/>
            <a:cxnLst/>
            <a:rect l="0" t="0" r="r" b="b"/>
            <a:pathLst>
              <a:path w="17806" h="46">
                <a:moveTo>
                  <a:pt x="0" y="0"/>
                </a:moveTo>
                <a:lnTo>
                  <a:pt x="17806" y="0"/>
                </a:lnTo>
                <a:lnTo>
                  <a:pt x="17806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4FD1C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0" name="图片 349"/>
          <p:cNvPicPr/>
          <p:nvPr/>
        </p:nvPicPr>
        <p:blipFill>
          <a:blip r:embed="rId12"/>
          <a:stretch/>
        </p:blipFill>
        <p:spPr>
          <a:xfrm rot="10800000">
            <a:off x="1745640" y="383652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1" name="文本框 350"/>
          <p:cNvSpPr txBox="1"/>
          <p:nvPr/>
        </p:nvSpPr>
        <p:spPr>
          <a:xfrm>
            <a:off x="7652520" y="425916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系统优化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文本框 351"/>
          <p:cNvSpPr txBox="1"/>
          <p:nvPr/>
        </p:nvSpPr>
        <p:spPr>
          <a:xfrm>
            <a:off x="9809280" y="464076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7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图片 352"/>
          <p:cNvPicPr/>
          <p:nvPr/>
        </p:nvPicPr>
        <p:blipFill>
          <a:blip r:embed="rId2"/>
          <a:stretch/>
        </p:blipFill>
        <p:spPr>
          <a:xfrm>
            <a:off x="0" y="0"/>
            <a:ext cx="10294200" cy="9280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4" name="图片 353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5" name="图片 354"/>
          <p:cNvPicPr/>
          <p:nvPr/>
        </p:nvPicPr>
        <p:blipFill>
          <a:blip r:embed="rId4"/>
          <a:stretch/>
        </p:blipFill>
        <p:spPr>
          <a:xfrm>
            <a:off x="7479720" y="727056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6" name="图片 355"/>
          <p:cNvPicPr/>
          <p:nvPr/>
        </p:nvPicPr>
        <p:blipFill>
          <a:blip r:embed="rId5"/>
          <a:stretch/>
        </p:blipFill>
        <p:spPr>
          <a:xfrm>
            <a:off x="0" y="0"/>
            <a:ext cx="10294200" cy="9280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7" name="任意多边形: 形状 356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8" name="图片 357"/>
          <p:cNvPicPr/>
          <p:nvPr/>
        </p:nvPicPr>
        <p:blipFill>
          <a:blip r:embed="rId6"/>
          <a:stretch/>
        </p:blipFill>
        <p:spPr>
          <a:xfrm>
            <a:off x="5074920" y="241272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9" name="图片 358"/>
          <p:cNvPicPr/>
          <p:nvPr/>
        </p:nvPicPr>
        <p:blipFill>
          <a:blip r:embed="rId6"/>
          <a:stretch/>
        </p:blipFill>
        <p:spPr>
          <a:xfrm>
            <a:off x="5074920" y="386028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0" name="图片 359"/>
          <p:cNvPicPr/>
          <p:nvPr/>
        </p:nvPicPr>
        <p:blipFill>
          <a:blip r:embed="rId6"/>
          <a:stretch/>
        </p:blipFill>
        <p:spPr>
          <a:xfrm>
            <a:off x="5074920" y="530820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1" name="图片 360"/>
          <p:cNvPicPr/>
          <p:nvPr/>
        </p:nvPicPr>
        <p:blipFill>
          <a:blip r:embed="rId6"/>
          <a:stretch/>
        </p:blipFill>
        <p:spPr>
          <a:xfrm>
            <a:off x="5074920" y="659484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2" name="任意多边形: 形状 361"/>
          <p:cNvSpPr/>
          <p:nvPr/>
        </p:nvSpPr>
        <p:spPr>
          <a:xfrm>
            <a:off x="1286640" y="1158120"/>
            <a:ext cx="7721280" cy="1061640"/>
          </a:xfrm>
          <a:custGeom>
            <a:avLst/>
            <a:gdLst/>
            <a:ahLst/>
            <a:cxnLst/>
            <a:rect l="0" t="0" r="r" b="b"/>
            <a:pathLst>
              <a:path w="21448" h="2949">
                <a:moveTo>
                  <a:pt x="0" y="2681"/>
                </a:moveTo>
                <a:lnTo>
                  <a:pt x="0" y="268"/>
                </a:lnTo>
                <a:cubicBezTo>
                  <a:pt x="0" y="250"/>
                  <a:pt x="2" y="233"/>
                  <a:pt x="5" y="215"/>
                </a:cubicBezTo>
                <a:cubicBezTo>
                  <a:pt x="9" y="198"/>
                  <a:pt x="14" y="181"/>
                  <a:pt x="20" y="165"/>
                </a:cubicBezTo>
                <a:cubicBezTo>
                  <a:pt x="27" y="149"/>
                  <a:pt x="35" y="133"/>
                  <a:pt x="45" y="119"/>
                </a:cubicBezTo>
                <a:cubicBezTo>
                  <a:pt x="55" y="104"/>
                  <a:pt x="66" y="90"/>
                  <a:pt x="78" y="78"/>
                </a:cubicBezTo>
                <a:cubicBezTo>
                  <a:pt x="91" y="66"/>
                  <a:pt x="104" y="54"/>
                  <a:pt x="119" y="45"/>
                </a:cubicBezTo>
                <a:cubicBezTo>
                  <a:pt x="134" y="35"/>
                  <a:pt x="149" y="27"/>
                  <a:pt x="165" y="20"/>
                </a:cubicBezTo>
                <a:cubicBezTo>
                  <a:pt x="182" y="13"/>
                  <a:pt x="198" y="8"/>
                  <a:pt x="216" y="5"/>
                </a:cubicBezTo>
                <a:cubicBezTo>
                  <a:pt x="233" y="1"/>
                  <a:pt x="250" y="0"/>
                  <a:pt x="268" y="0"/>
                </a:cubicBezTo>
                <a:lnTo>
                  <a:pt x="21180" y="0"/>
                </a:lnTo>
                <a:cubicBezTo>
                  <a:pt x="21197" y="0"/>
                  <a:pt x="21215" y="1"/>
                  <a:pt x="21232" y="5"/>
                </a:cubicBezTo>
                <a:cubicBezTo>
                  <a:pt x="21249" y="8"/>
                  <a:pt x="21266" y="13"/>
                  <a:pt x="21282" y="20"/>
                </a:cubicBezTo>
                <a:cubicBezTo>
                  <a:pt x="21298" y="27"/>
                  <a:pt x="21314" y="35"/>
                  <a:pt x="21329" y="45"/>
                </a:cubicBezTo>
                <a:cubicBezTo>
                  <a:pt x="21343" y="54"/>
                  <a:pt x="21357" y="66"/>
                  <a:pt x="21369" y="78"/>
                </a:cubicBezTo>
                <a:cubicBezTo>
                  <a:pt x="21382" y="90"/>
                  <a:pt x="21393" y="104"/>
                  <a:pt x="21403" y="119"/>
                </a:cubicBezTo>
                <a:cubicBezTo>
                  <a:pt x="21412" y="133"/>
                  <a:pt x="21421" y="149"/>
                  <a:pt x="21427" y="165"/>
                </a:cubicBezTo>
                <a:cubicBezTo>
                  <a:pt x="21434" y="181"/>
                  <a:pt x="21439" y="198"/>
                  <a:pt x="21443" y="215"/>
                </a:cubicBezTo>
                <a:cubicBezTo>
                  <a:pt x="21446" y="233"/>
                  <a:pt x="21448" y="250"/>
                  <a:pt x="21448" y="268"/>
                </a:cubicBezTo>
                <a:lnTo>
                  <a:pt x="21448" y="2681"/>
                </a:lnTo>
                <a:cubicBezTo>
                  <a:pt x="21448" y="2699"/>
                  <a:pt x="21446" y="2716"/>
                  <a:pt x="21443" y="2734"/>
                </a:cubicBezTo>
                <a:cubicBezTo>
                  <a:pt x="21439" y="2751"/>
                  <a:pt x="21434" y="2768"/>
                  <a:pt x="21427" y="2784"/>
                </a:cubicBezTo>
                <a:cubicBezTo>
                  <a:pt x="21421" y="2800"/>
                  <a:pt x="21412" y="2816"/>
                  <a:pt x="21403" y="2830"/>
                </a:cubicBezTo>
                <a:cubicBezTo>
                  <a:pt x="21393" y="2845"/>
                  <a:pt x="21382" y="2858"/>
                  <a:pt x="21369" y="2871"/>
                </a:cubicBezTo>
                <a:cubicBezTo>
                  <a:pt x="21357" y="2883"/>
                  <a:pt x="21343" y="2894"/>
                  <a:pt x="21329" y="2904"/>
                </a:cubicBezTo>
                <a:cubicBezTo>
                  <a:pt x="21314" y="2914"/>
                  <a:pt x="21298" y="2922"/>
                  <a:pt x="21282" y="2929"/>
                </a:cubicBezTo>
                <a:cubicBezTo>
                  <a:pt x="21266" y="2936"/>
                  <a:pt x="21249" y="2941"/>
                  <a:pt x="21232" y="2944"/>
                </a:cubicBezTo>
                <a:cubicBezTo>
                  <a:pt x="21215" y="2948"/>
                  <a:pt x="21197" y="2949"/>
                  <a:pt x="21180" y="2949"/>
                </a:cubicBezTo>
                <a:lnTo>
                  <a:pt x="268" y="2949"/>
                </a:lnTo>
                <a:cubicBezTo>
                  <a:pt x="250" y="2949"/>
                  <a:pt x="233" y="2948"/>
                  <a:pt x="216" y="2944"/>
                </a:cubicBezTo>
                <a:cubicBezTo>
                  <a:pt x="198" y="2941"/>
                  <a:pt x="182" y="2936"/>
                  <a:pt x="165" y="2929"/>
                </a:cubicBezTo>
                <a:cubicBezTo>
                  <a:pt x="149" y="2922"/>
                  <a:pt x="134" y="2914"/>
                  <a:pt x="119" y="2904"/>
                </a:cubicBezTo>
                <a:cubicBezTo>
                  <a:pt x="104" y="2894"/>
                  <a:pt x="91" y="2883"/>
                  <a:pt x="78" y="2871"/>
                </a:cubicBezTo>
                <a:cubicBezTo>
                  <a:pt x="66" y="2858"/>
                  <a:pt x="55" y="2845"/>
                  <a:pt x="45" y="2830"/>
                </a:cubicBezTo>
                <a:cubicBezTo>
                  <a:pt x="35" y="2816"/>
                  <a:pt x="27" y="2800"/>
                  <a:pt x="20" y="2784"/>
                </a:cubicBezTo>
                <a:cubicBezTo>
                  <a:pt x="14" y="2768"/>
                  <a:pt x="9" y="2751"/>
                  <a:pt x="5" y="2734"/>
                </a:cubicBezTo>
                <a:cubicBezTo>
                  <a:pt x="2" y="2716"/>
                  <a:pt x="0" y="2699"/>
                  <a:pt x="0" y="268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3" name="任意多边形: 形状 362"/>
          <p:cNvSpPr/>
          <p:nvPr/>
        </p:nvSpPr>
        <p:spPr>
          <a:xfrm>
            <a:off x="1479600" y="1431360"/>
            <a:ext cx="450720" cy="515160"/>
          </a:xfrm>
          <a:custGeom>
            <a:avLst/>
            <a:gdLst/>
            <a:ahLst/>
            <a:cxnLst/>
            <a:rect l="0" t="0" r="r" b="b"/>
            <a:pathLst>
              <a:path w="1252" h="1431">
                <a:moveTo>
                  <a:pt x="0" y="804"/>
                </a:moveTo>
                <a:lnTo>
                  <a:pt x="0" y="626"/>
                </a:lnTo>
                <a:cubicBezTo>
                  <a:pt x="0" y="605"/>
                  <a:pt x="1" y="585"/>
                  <a:pt x="3" y="564"/>
                </a:cubicBezTo>
                <a:cubicBezTo>
                  <a:pt x="5" y="544"/>
                  <a:pt x="8" y="524"/>
                  <a:pt x="12" y="504"/>
                </a:cubicBezTo>
                <a:cubicBezTo>
                  <a:pt x="16" y="483"/>
                  <a:pt x="21" y="464"/>
                  <a:pt x="27" y="444"/>
                </a:cubicBezTo>
                <a:cubicBezTo>
                  <a:pt x="33" y="424"/>
                  <a:pt x="40" y="405"/>
                  <a:pt x="48" y="386"/>
                </a:cubicBezTo>
                <a:cubicBezTo>
                  <a:pt x="56" y="367"/>
                  <a:pt x="64" y="349"/>
                  <a:pt x="74" y="331"/>
                </a:cubicBezTo>
                <a:cubicBezTo>
                  <a:pt x="84" y="313"/>
                  <a:pt x="94" y="295"/>
                  <a:pt x="106" y="278"/>
                </a:cubicBezTo>
                <a:cubicBezTo>
                  <a:pt x="117" y="261"/>
                  <a:pt x="129" y="245"/>
                  <a:pt x="142" y="229"/>
                </a:cubicBezTo>
                <a:cubicBezTo>
                  <a:pt x="155" y="213"/>
                  <a:pt x="169" y="198"/>
                  <a:pt x="183" y="183"/>
                </a:cubicBezTo>
                <a:cubicBezTo>
                  <a:pt x="198" y="169"/>
                  <a:pt x="213" y="155"/>
                  <a:pt x="229" y="142"/>
                </a:cubicBezTo>
                <a:cubicBezTo>
                  <a:pt x="245" y="129"/>
                  <a:pt x="261" y="117"/>
                  <a:pt x="279" y="106"/>
                </a:cubicBezTo>
                <a:cubicBezTo>
                  <a:pt x="296" y="94"/>
                  <a:pt x="314" y="84"/>
                  <a:pt x="332" y="74"/>
                </a:cubicBezTo>
                <a:cubicBezTo>
                  <a:pt x="350" y="64"/>
                  <a:pt x="368" y="56"/>
                  <a:pt x="387" y="48"/>
                </a:cubicBezTo>
                <a:cubicBezTo>
                  <a:pt x="406" y="40"/>
                  <a:pt x="425" y="33"/>
                  <a:pt x="445" y="27"/>
                </a:cubicBezTo>
                <a:cubicBezTo>
                  <a:pt x="465" y="21"/>
                  <a:pt x="485" y="16"/>
                  <a:pt x="505" y="12"/>
                </a:cubicBezTo>
                <a:cubicBezTo>
                  <a:pt x="525" y="8"/>
                  <a:pt x="545" y="5"/>
                  <a:pt x="565" y="3"/>
                </a:cubicBezTo>
                <a:cubicBezTo>
                  <a:pt x="586" y="1"/>
                  <a:pt x="606" y="0"/>
                  <a:pt x="627" y="0"/>
                </a:cubicBezTo>
                <a:cubicBezTo>
                  <a:pt x="647" y="0"/>
                  <a:pt x="668" y="1"/>
                  <a:pt x="688" y="3"/>
                </a:cubicBezTo>
                <a:cubicBezTo>
                  <a:pt x="708" y="5"/>
                  <a:pt x="729" y="8"/>
                  <a:pt x="749" y="12"/>
                </a:cubicBezTo>
                <a:cubicBezTo>
                  <a:pt x="769" y="16"/>
                  <a:pt x="789" y="21"/>
                  <a:pt x="808" y="27"/>
                </a:cubicBezTo>
                <a:cubicBezTo>
                  <a:pt x="828" y="33"/>
                  <a:pt x="847" y="40"/>
                  <a:pt x="866" y="48"/>
                </a:cubicBezTo>
                <a:cubicBezTo>
                  <a:pt x="885" y="56"/>
                  <a:pt x="903" y="64"/>
                  <a:pt x="922" y="74"/>
                </a:cubicBezTo>
                <a:cubicBezTo>
                  <a:pt x="940" y="84"/>
                  <a:pt x="957" y="94"/>
                  <a:pt x="974" y="106"/>
                </a:cubicBezTo>
                <a:cubicBezTo>
                  <a:pt x="991" y="117"/>
                  <a:pt x="1008" y="129"/>
                  <a:pt x="1023" y="142"/>
                </a:cubicBezTo>
                <a:cubicBezTo>
                  <a:pt x="1039" y="155"/>
                  <a:pt x="1054" y="169"/>
                  <a:pt x="1069" y="183"/>
                </a:cubicBezTo>
                <a:cubicBezTo>
                  <a:pt x="1083" y="198"/>
                  <a:pt x="1097" y="213"/>
                  <a:pt x="1110" y="229"/>
                </a:cubicBezTo>
                <a:cubicBezTo>
                  <a:pt x="1123" y="245"/>
                  <a:pt x="1135" y="261"/>
                  <a:pt x="1147" y="278"/>
                </a:cubicBezTo>
                <a:cubicBezTo>
                  <a:pt x="1158" y="295"/>
                  <a:pt x="1169" y="313"/>
                  <a:pt x="1178" y="331"/>
                </a:cubicBezTo>
                <a:cubicBezTo>
                  <a:pt x="1188" y="349"/>
                  <a:pt x="1197" y="367"/>
                  <a:pt x="1205" y="386"/>
                </a:cubicBezTo>
                <a:cubicBezTo>
                  <a:pt x="1212" y="405"/>
                  <a:pt x="1219" y="424"/>
                  <a:pt x="1225" y="444"/>
                </a:cubicBezTo>
                <a:cubicBezTo>
                  <a:pt x="1231" y="464"/>
                  <a:pt x="1236" y="483"/>
                  <a:pt x="1240" y="504"/>
                </a:cubicBezTo>
                <a:cubicBezTo>
                  <a:pt x="1244" y="524"/>
                  <a:pt x="1247" y="544"/>
                  <a:pt x="1249" y="564"/>
                </a:cubicBezTo>
                <a:cubicBezTo>
                  <a:pt x="1251" y="585"/>
                  <a:pt x="1252" y="605"/>
                  <a:pt x="1252" y="626"/>
                </a:cubicBezTo>
                <a:lnTo>
                  <a:pt x="1252" y="804"/>
                </a:lnTo>
                <a:cubicBezTo>
                  <a:pt x="1252" y="825"/>
                  <a:pt x="1251" y="845"/>
                  <a:pt x="1249" y="866"/>
                </a:cubicBezTo>
                <a:cubicBezTo>
                  <a:pt x="1247" y="886"/>
                  <a:pt x="1244" y="906"/>
                  <a:pt x="1240" y="926"/>
                </a:cubicBezTo>
                <a:cubicBezTo>
                  <a:pt x="1236" y="946"/>
                  <a:pt x="1231" y="966"/>
                  <a:pt x="1225" y="986"/>
                </a:cubicBezTo>
                <a:cubicBezTo>
                  <a:pt x="1219" y="1006"/>
                  <a:pt x="1212" y="1025"/>
                  <a:pt x="1205" y="1045"/>
                </a:cubicBezTo>
                <a:cubicBezTo>
                  <a:pt x="1197" y="1064"/>
                  <a:pt x="1188" y="1082"/>
                  <a:pt x="1178" y="1100"/>
                </a:cubicBezTo>
                <a:cubicBezTo>
                  <a:pt x="1169" y="1118"/>
                  <a:pt x="1158" y="1136"/>
                  <a:pt x="1147" y="1153"/>
                </a:cubicBezTo>
                <a:cubicBezTo>
                  <a:pt x="1135" y="1170"/>
                  <a:pt x="1123" y="1186"/>
                  <a:pt x="1110" y="1202"/>
                </a:cubicBezTo>
                <a:cubicBezTo>
                  <a:pt x="1097" y="1218"/>
                  <a:pt x="1083" y="1233"/>
                  <a:pt x="1069" y="1248"/>
                </a:cubicBezTo>
                <a:cubicBezTo>
                  <a:pt x="1054" y="1262"/>
                  <a:pt x="1039" y="1276"/>
                  <a:pt x="1023" y="1289"/>
                </a:cubicBezTo>
                <a:cubicBezTo>
                  <a:pt x="1008" y="1302"/>
                  <a:pt x="991" y="1314"/>
                  <a:pt x="974" y="1325"/>
                </a:cubicBezTo>
                <a:cubicBezTo>
                  <a:pt x="957" y="1337"/>
                  <a:pt x="940" y="1347"/>
                  <a:pt x="922" y="1357"/>
                </a:cubicBezTo>
                <a:cubicBezTo>
                  <a:pt x="903" y="1367"/>
                  <a:pt x="885" y="1375"/>
                  <a:pt x="866" y="1383"/>
                </a:cubicBezTo>
                <a:cubicBezTo>
                  <a:pt x="847" y="1391"/>
                  <a:pt x="828" y="1398"/>
                  <a:pt x="808" y="1404"/>
                </a:cubicBezTo>
                <a:cubicBezTo>
                  <a:pt x="789" y="1410"/>
                  <a:pt x="769" y="1415"/>
                  <a:pt x="749" y="1419"/>
                </a:cubicBezTo>
                <a:cubicBezTo>
                  <a:pt x="729" y="1423"/>
                  <a:pt x="708" y="1426"/>
                  <a:pt x="688" y="1428"/>
                </a:cubicBezTo>
                <a:cubicBezTo>
                  <a:pt x="668" y="1430"/>
                  <a:pt x="647" y="1431"/>
                  <a:pt x="627" y="1431"/>
                </a:cubicBezTo>
                <a:cubicBezTo>
                  <a:pt x="606" y="1431"/>
                  <a:pt x="586" y="1430"/>
                  <a:pt x="565" y="1428"/>
                </a:cubicBezTo>
                <a:cubicBezTo>
                  <a:pt x="545" y="1426"/>
                  <a:pt x="525" y="1423"/>
                  <a:pt x="505" y="1419"/>
                </a:cubicBezTo>
                <a:cubicBezTo>
                  <a:pt x="485" y="1415"/>
                  <a:pt x="465" y="1410"/>
                  <a:pt x="445" y="1404"/>
                </a:cubicBezTo>
                <a:cubicBezTo>
                  <a:pt x="425" y="1398"/>
                  <a:pt x="406" y="1391"/>
                  <a:pt x="387" y="1383"/>
                </a:cubicBezTo>
                <a:cubicBezTo>
                  <a:pt x="368" y="1375"/>
                  <a:pt x="350" y="1367"/>
                  <a:pt x="332" y="1357"/>
                </a:cubicBezTo>
                <a:cubicBezTo>
                  <a:pt x="314" y="1347"/>
                  <a:pt x="296" y="1337"/>
                  <a:pt x="279" y="1325"/>
                </a:cubicBezTo>
                <a:cubicBezTo>
                  <a:pt x="261" y="1314"/>
                  <a:pt x="245" y="1302"/>
                  <a:pt x="229" y="1289"/>
                </a:cubicBezTo>
                <a:cubicBezTo>
                  <a:pt x="213" y="1276"/>
                  <a:pt x="198" y="1262"/>
                  <a:pt x="183" y="1248"/>
                </a:cubicBezTo>
                <a:cubicBezTo>
                  <a:pt x="169" y="1233"/>
                  <a:pt x="155" y="1218"/>
                  <a:pt x="142" y="1202"/>
                </a:cubicBezTo>
                <a:cubicBezTo>
                  <a:pt x="129" y="1186"/>
                  <a:pt x="117" y="1170"/>
                  <a:pt x="106" y="1153"/>
                </a:cubicBezTo>
                <a:cubicBezTo>
                  <a:pt x="94" y="1136"/>
                  <a:pt x="84" y="1118"/>
                  <a:pt x="74" y="1100"/>
                </a:cubicBezTo>
                <a:cubicBezTo>
                  <a:pt x="64" y="1082"/>
                  <a:pt x="56" y="1064"/>
                  <a:pt x="48" y="1045"/>
                </a:cubicBezTo>
                <a:cubicBezTo>
                  <a:pt x="40" y="1025"/>
                  <a:pt x="33" y="1006"/>
                  <a:pt x="27" y="986"/>
                </a:cubicBezTo>
                <a:cubicBezTo>
                  <a:pt x="21" y="966"/>
                  <a:pt x="16" y="946"/>
                  <a:pt x="12" y="926"/>
                </a:cubicBezTo>
                <a:cubicBezTo>
                  <a:pt x="8" y="906"/>
                  <a:pt x="5" y="886"/>
                  <a:pt x="3" y="866"/>
                </a:cubicBezTo>
                <a:cubicBezTo>
                  <a:pt x="1" y="845"/>
                  <a:pt x="0" y="825"/>
                  <a:pt x="0" y="804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64" name="图片 363"/>
          <p:cNvPicPr/>
          <p:nvPr/>
        </p:nvPicPr>
        <p:blipFill>
          <a:blip r:embed="rId7"/>
          <a:stretch/>
        </p:blipFill>
        <p:spPr>
          <a:xfrm>
            <a:off x="1616400" y="1568160"/>
            <a:ext cx="1846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5" name="文本框 364"/>
          <p:cNvSpPr txBox="1"/>
          <p:nvPr/>
        </p:nvSpPr>
        <p:spPr>
          <a:xfrm>
            <a:off x="514800" y="364680"/>
            <a:ext cx="260676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智能代理的开发流程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6" name="文本框 365"/>
          <p:cNvSpPr txBox="1"/>
          <p:nvPr/>
        </p:nvSpPr>
        <p:spPr>
          <a:xfrm>
            <a:off x="2126160" y="1365120"/>
            <a:ext cx="14410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需求分析与任务定义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2126160" y="1653480"/>
            <a:ext cx="64778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明确系统的任务目标与使用场景，如开发医疗助手时，需分析医生与患者需求，确定核心功能（预约管理、病历查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任意多边形: 形状 367"/>
          <p:cNvSpPr/>
          <p:nvPr/>
        </p:nvSpPr>
        <p:spPr>
          <a:xfrm>
            <a:off x="2573280" y="2605680"/>
            <a:ext cx="7721280" cy="1062000"/>
          </a:xfrm>
          <a:custGeom>
            <a:avLst/>
            <a:gdLst/>
            <a:ahLst/>
            <a:cxnLst/>
            <a:rect l="0" t="0" r="r" b="b"/>
            <a:pathLst>
              <a:path w="21448" h="2950">
                <a:moveTo>
                  <a:pt x="0" y="2682"/>
                </a:moveTo>
                <a:lnTo>
                  <a:pt x="0" y="269"/>
                </a:lnTo>
                <a:cubicBezTo>
                  <a:pt x="0" y="251"/>
                  <a:pt x="2" y="234"/>
                  <a:pt x="6" y="217"/>
                </a:cubicBezTo>
                <a:cubicBezTo>
                  <a:pt x="9" y="199"/>
                  <a:pt x="14" y="183"/>
                  <a:pt x="21" y="166"/>
                </a:cubicBezTo>
                <a:cubicBezTo>
                  <a:pt x="28" y="150"/>
                  <a:pt x="36" y="135"/>
                  <a:pt x="46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20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2"/>
                  <a:pt x="251" y="0"/>
                  <a:pt x="269" y="0"/>
                </a:cubicBezTo>
                <a:lnTo>
                  <a:pt x="21180" y="0"/>
                </a:lnTo>
                <a:cubicBezTo>
                  <a:pt x="21198" y="0"/>
                  <a:pt x="21215" y="2"/>
                  <a:pt x="21232" y="5"/>
                </a:cubicBezTo>
                <a:cubicBezTo>
                  <a:pt x="21250" y="8"/>
                  <a:pt x="21266" y="13"/>
                  <a:pt x="21283" y="20"/>
                </a:cubicBezTo>
                <a:cubicBezTo>
                  <a:pt x="21299" y="27"/>
                  <a:pt x="21314" y="35"/>
                  <a:pt x="21329" y="45"/>
                </a:cubicBezTo>
                <a:cubicBezTo>
                  <a:pt x="21344" y="55"/>
                  <a:pt x="21357" y="66"/>
                  <a:pt x="21370" y="78"/>
                </a:cubicBezTo>
                <a:cubicBezTo>
                  <a:pt x="21382" y="91"/>
                  <a:pt x="21393" y="104"/>
                  <a:pt x="21403" y="119"/>
                </a:cubicBezTo>
                <a:cubicBezTo>
                  <a:pt x="21413" y="135"/>
                  <a:pt x="21421" y="150"/>
                  <a:pt x="21428" y="166"/>
                </a:cubicBezTo>
                <a:cubicBezTo>
                  <a:pt x="21435" y="183"/>
                  <a:pt x="21440" y="199"/>
                  <a:pt x="21443" y="217"/>
                </a:cubicBezTo>
                <a:cubicBezTo>
                  <a:pt x="21446" y="234"/>
                  <a:pt x="21448" y="251"/>
                  <a:pt x="21448" y="269"/>
                </a:cubicBezTo>
                <a:lnTo>
                  <a:pt x="21448" y="2682"/>
                </a:lnTo>
                <a:cubicBezTo>
                  <a:pt x="21448" y="2699"/>
                  <a:pt x="21446" y="2717"/>
                  <a:pt x="21443" y="2734"/>
                </a:cubicBezTo>
                <a:cubicBezTo>
                  <a:pt x="21440" y="2751"/>
                  <a:pt x="21435" y="2768"/>
                  <a:pt x="21428" y="2784"/>
                </a:cubicBezTo>
                <a:cubicBezTo>
                  <a:pt x="21421" y="2800"/>
                  <a:pt x="21413" y="2816"/>
                  <a:pt x="21403" y="2831"/>
                </a:cubicBezTo>
                <a:cubicBezTo>
                  <a:pt x="21393" y="2845"/>
                  <a:pt x="21382" y="2859"/>
                  <a:pt x="21370" y="2871"/>
                </a:cubicBezTo>
                <a:cubicBezTo>
                  <a:pt x="21357" y="2884"/>
                  <a:pt x="21344" y="2895"/>
                  <a:pt x="21329" y="2905"/>
                </a:cubicBezTo>
                <a:cubicBezTo>
                  <a:pt x="21314" y="2914"/>
                  <a:pt x="21299" y="2923"/>
                  <a:pt x="21283" y="2929"/>
                </a:cubicBezTo>
                <a:cubicBezTo>
                  <a:pt x="21266" y="2936"/>
                  <a:pt x="21250" y="2941"/>
                  <a:pt x="21232" y="2945"/>
                </a:cubicBezTo>
                <a:cubicBezTo>
                  <a:pt x="21215" y="2948"/>
                  <a:pt x="21198" y="2950"/>
                  <a:pt x="21180" y="2950"/>
                </a:cubicBezTo>
                <a:lnTo>
                  <a:pt x="269" y="2950"/>
                </a:lnTo>
                <a:cubicBezTo>
                  <a:pt x="251" y="2950"/>
                  <a:pt x="233" y="2948"/>
                  <a:pt x="216" y="2945"/>
                </a:cubicBezTo>
                <a:cubicBezTo>
                  <a:pt x="199" y="2941"/>
                  <a:pt x="182" y="2936"/>
                  <a:pt x="166" y="2929"/>
                </a:cubicBezTo>
                <a:cubicBezTo>
                  <a:pt x="150" y="2923"/>
                  <a:pt x="134" y="2914"/>
                  <a:pt x="120" y="2905"/>
                </a:cubicBezTo>
                <a:cubicBezTo>
                  <a:pt x="105" y="2895"/>
                  <a:pt x="91" y="2884"/>
                  <a:pt x="79" y="2871"/>
                </a:cubicBezTo>
                <a:cubicBezTo>
                  <a:pt x="66" y="2859"/>
                  <a:pt x="55" y="2845"/>
                  <a:pt x="46" y="2831"/>
                </a:cubicBezTo>
                <a:cubicBezTo>
                  <a:pt x="36" y="2816"/>
                  <a:pt x="28" y="2800"/>
                  <a:pt x="21" y="2784"/>
                </a:cubicBezTo>
                <a:cubicBezTo>
                  <a:pt x="14" y="2768"/>
                  <a:pt x="9" y="2751"/>
                  <a:pt x="6" y="2734"/>
                </a:cubicBezTo>
                <a:cubicBezTo>
                  <a:pt x="2" y="2717"/>
                  <a:pt x="0" y="2699"/>
                  <a:pt x="0" y="268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任意多边形: 形状 368"/>
          <p:cNvSpPr/>
          <p:nvPr/>
        </p:nvSpPr>
        <p:spPr>
          <a:xfrm>
            <a:off x="2766600" y="2878920"/>
            <a:ext cx="482760" cy="515160"/>
          </a:xfrm>
          <a:custGeom>
            <a:avLst/>
            <a:gdLst/>
            <a:ahLst/>
            <a:cxnLst/>
            <a:rect l="0" t="0" r="r" b="b"/>
            <a:pathLst>
              <a:path w="1341" h="1431">
                <a:moveTo>
                  <a:pt x="0" y="760"/>
                </a:moveTo>
                <a:lnTo>
                  <a:pt x="0" y="671"/>
                </a:lnTo>
                <a:cubicBezTo>
                  <a:pt x="0" y="649"/>
                  <a:pt x="1" y="627"/>
                  <a:pt x="3" y="605"/>
                </a:cubicBezTo>
                <a:cubicBezTo>
                  <a:pt x="5" y="583"/>
                  <a:pt x="8" y="561"/>
                  <a:pt x="12" y="540"/>
                </a:cubicBezTo>
                <a:cubicBezTo>
                  <a:pt x="17" y="518"/>
                  <a:pt x="22" y="497"/>
                  <a:pt x="28" y="476"/>
                </a:cubicBezTo>
                <a:cubicBezTo>
                  <a:pt x="35" y="455"/>
                  <a:pt x="42" y="434"/>
                  <a:pt x="51" y="414"/>
                </a:cubicBezTo>
                <a:cubicBezTo>
                  <a:pt x="59" y="394"/>
                  <a:pt x="68" y="374"/>
                  <a:pt x="79" y="355"/>
                </a:cubicBezTo>
                <a:cubicBezTo>
                  <a:pt x="89" y="335"/>
                  <a:pt x="100" y="316"/>
                  <a:pt x="113" y="298"/>
                </a:cubicBezTo>
                <a:cubicBezTo>
                  <a:pt x="125" y="280"/>
                  <a:pt x="138" y="262"/>
                  <a:pt x="152" y="245"/>
                </a:cubicBezTo>
                <a:cubicBezTo>
                  <a:pt x="166" y="228"/>
                  <a:pt x="180" y="212"/>
                  <a:pt x="196" y="197"/>
                </a:cubicBezTo>
                <a:cubicBezTo>
                  <a:pt x="211" y="181"/>
                  <a:pt x="228" y="166"/>
                  <a:pt x="245" y="152"/>
                </a:cubicBezTo>
                <a:cubicBezTo>
                  <a:pt x="262" y="139"/>
                  <a:pt x="279" y="126"/>
                  <a:pt x="297" y="113"/>
                </a:cubicBezTo>
                <a:cubicBezTo>
                  <a:pt x="316" y="101"/>
                  <a:pt x="335" y="90"/>
                  <a:pt x="354" y="79"/>
                </a:cubicBezTo>
                <a:cubicBezTo>
                  <a:pt x="373" y="69"/>
                  <a:pt x="393" y="60"/>
                  <a:pt x="413" y="51"/>
                </a:cubicBezTo>
                <a:cubicBezTo>
                  <a:pt x="434" y="43"/>
                  <a:pt x="454" y="36"/>
                  <a:pt x="475" y="29"/>
                </a:cubicBezTo>
                <a:cubicBezTo>
                  <a:pt x="496" y="23"/>
                  <a:pt x="518" y="18"/>
                  <a:pt x="539" y="13"/>
                </a:cubicBezTo>
                <a:cubicBezTo>
                  <a:pt x="561" y="9"/>
                  <a:pt x="582" y="6"/>
                  <a:pt x="604" y="4"/>
                </a:cubicBezTo>
                <a:cubicBezTo>
                  <a:pt x="626" y="1"/>
                  <a:pt x="648" y="0"/>
                  <a:pt x="670" y="0"/>
                </a:cubicBezTo>
                <a:cubicBezTo>
                  <a:pt x="692" y="0"/>
                  <a:pt x="714" y="1"/>
                  <a:pt x="735" y="4"/>
                </a:cubicBezTo>
                <a:cubicBezTo>
                  <a:pt x="757" y="6"/>
                  <a:pt x="779" y="9"/>
                  <a:pt x="801" y="13"/>
                </a:cubicBezTo>
                <a:cubicBezTo>
                  <a:pt x="822" y="18"/>
                  <a:pt x="843" y="23"/>
                  <a:pt x="864" y="29"/>
                </a:cubicBezTo>
                <a:cubicBezTo>
                  <a:pt x="885" y="36"/>
                  <a:pt x="906" y="43"/>
                  <a:pt x="926" y="51"/>
                </a:cubicBezTo>
                <a:cubicBezTo>
                  <a:pt x="947" y="60"/>
                  <a:pt x="966" y="69"/>
                  <a:pt x="986" y="79"/>
                </a:cubicBezTo>
                <a:cubicBezTo>
                  <a:pt x="1005" y="90"/>
                  <a:pt x="1024" y="101"/>
                  <a:pt x="1043" y="113"/>
                </a:cubicBezTo>
                <a:cubicBezTo>
                  <a:pt x="1061" y="126"/>
                  <a:pt x="1079" y="139"/>
                  <a:pt x="1096" y="152"/>
                </a:cubicBezTo>
                <a:cubicBezTo>
                  <a:pt x="1113" y="166"/>
                  <a:pt x="1129" y="181"/>
                  <a:pt x="1145" y="197"/>
                </a:cubicBezTo>
                <a:cubicBezTo>
                  <a:pt x="1160" y="212"/>
                  <a:pt x="1175" y="228"/>
                  <a:pt x="1189" y="245"/>
                </a:cubicBezTo>
                <a:cubicBezTo>
                  <a:pt x="1203" y="262"/>
                  <a:pt x="1216" y="280"/>
                  <a:pt x="1228" y="298"/>
                </a:cubicBezTo>
                <a:cubicBezTo>
                  <a:pt x="1240" y="316"/>
                  <a:pt x="1252" y="335"/>
                  <a:pt x="1262" y="355"/>
                </a:cubicBezTo>
                <a:cubicBezTo>
                  <a:pt x="1272" y="374"/>
                  <a:pt x="1282" y="394"/>
                  <a:pt x="1290" y="414"/>
                </a:cubicBezTo>
                <a:cubicBezTo>
                  <a:pt x="1298" y="434"/>
                  <a:pt x="1306" y="455"/>
                  <a:pt x="1312" y="476"/>
                </a:cubicBezTo>
                <a:cubicBezTo>
                  <a:pt x="1319" y="497"/>
                  <a:pt x="1324" y="518"/>
                  <a:pt x="1328" y="540"/>
                </a:cubicBezTo>
                <a:cubicBezTo>
                  <a:pt x="1332" y="561"/>
                  <a:pt x="1336" y="583"/>
                  <a:pt x="1338" y="605"/>
                </a:cubicBezTo>
                <a:cubicBezTo>
                  <a:pt x="1340" y="627"/>
                  <a:pt x="1341" y="649"/>
                  <a:pt x="1341" y="671"/>
                </a:cubicBezTo>
                <a:lnTo>
                  <a:pt x="1341" y="760"/>
                </a:lnTo>
                <a:cubicBezTo>
                  <a:pt x="1341" y="782"/>
                  <a:pt x="1340" y="804"/>
                  <a:pt x="1338" y="826"/>
                </a:cubicBezTo>
                <a:cubicBezTo>
                  <a:pt x="1336" y="847"/>
                  <a:pt x="1332" y="869"/>
                  <a:pt x="1328" y="891"/>
                </a:cubicBezTo>
                <a:cubicBezTo>
                  <a:pt x="1324" y="912"/>
                  <a:pt x="1319" y="933"/>
                  <a:pt x="1312" y="954"/>
                </a:cubicBezTo>
                <a:cubicBezTo>
                  <a:pt x="1306" y="975"/>
                  <a:pt x="1298" y="996"/>
                  <a:pt x="1290" y="1016"/>
                </a:cubicBezTo>
                <a:cubicBezTo>
                  <a:pt x="1282" y="1037"/>
                  <a:pt x="1272" y="1057"/>
                  <a:pt x="1262" y="1076"/>
                </a:cubicBezTo>
                <a:cubicBezTo>
                  <a:pt x="1252" y="1095"/>
                  <a:pt x="1240" y="1114"/>
                  <a:pt x="1228" y="1132"/>
                </a:cubicBezTo>
                <a:cubicBezTo>
                  <a:pt x="1216" y="1151"/>
                  <a:pt x="1203" y="1168"/>
                  <a:pt x="1189" y="1185"/>
                </a:cubicBezTo>
                <a:cubicBezTo>
                  <a:pt x="1175" y="1202"/>
                  <a:pt x="1160" y="1218"/>
                  <a:pt x="1145" y="1234"/>
                </a:cubicBezTo>
                <a:cubicBezTo>
                  <a:pt x="1129" y="1249"/>
                  <a:pt x="1113" y="1264"/>
                  <a:pt x="1096" y="1278"/>
                </a:cubicBezTo>
                <a:cubicBezTo>
                  <a:pt x="1079" y="1293"/>
                  <a:pt x="1061" y="1306"/>
                  <a:pt x="1043" y="1318"/>
                </a:cubicBezTo>
                <a:cubicBezTo>
                  <a:pt x="1024" y="1330"/>
                  <a:pt x="1005" y="1342"/>
                  <a:pt x="986" y="1352"/>
                </a:cubicBezTo>
                <a:cubicBezTo>
                  <a:pt x="966" y="1362"/>
                  <a:pt x="947" y="1372"/>
                  <a:pt x="926" y="1380"/>
                </a:cubicBezTo>
                <a:cubicBezTo>
                  <a:pt x="906" y="1389"/>
                  <a:pt x="885" y="1396"/>
                  <a:pt x="864" y="1402"/>
                </a:cubicBezTo>
                <a:cubicBezTo>
                  <a:pt x="843" y="1409"/>
                  <a:pt x="822" y="1414"/>
                  <a:pt x="801" y="1418"/>
                </a:cubicBezTo>
                <a:cubicBezTo>
                  <a:pt x="779" y="1423"/>
                  <a:pt x="757" y="1426"/>
                  <a:pt x="735" y="1428"/>
                </a:cubicBezTo>
                <a:cubicBezTo>
                  <a:pt x="714" y="1430"/>
                  <a:pt x="692" y="1431"/>
                  <a:pt x="670" y="1431"/>
                </a:cubicBezTo>
                <a:cubicBezTo>
                  <a:pt x="648" y="1431"/>
                  <a:pt x="626" y="1430"/>
                  <a:pt x="604" y="1428"/>
                </a:cubicBezTo>
                <a:cubicBezTo>
                  <a:pt x="582" y="1426"/>
                  <a:pt x="561" y="1423"/>
                  <a:pt x="539" y="1418"/>
                </a:cubicBezTo>
                <a:cubicBezTo>
                  <a:pt x="518" y="1414"/>
                  <a:pt x="496" y="1409"/>
                  <a:pt x="475" y="1402"/>
                </a:cubicBezTo>
                <a:cubicBezTo>
                  <a:pt x="454" y="1396"/>
                  <a:pt x="434" y="1389"/>
                  <a:pt x="413" y="1380"/>
                </a:cubicBezTo>
                <a:cubicBezTo>
                  <a:pt x="393" y="1372"/>
                  <a:pt x="373" y="1362"/>
                  <a:pt x="354" y="1352"/>
                </a:cubicBezTo>
                <a:cubicBezTo>
                  <a:pt x="335" y="1342"/>
                  <a:pt x="316" y="1330"/>
                  <a:pt x="297" y="1318"/>
                </a:cubicBezTo>
                <a:cubicBezTo>
                  <a:pt x="279" y="1306"/>
                  <a:pt x="262" y="1293"/>
                  <a:pt x="245" y="1278"/>
                </a:cubicBezTo>
                <a:cubicBezTo>
                  <a:pt x="228" y="1264"/>
                  <a:pt x="211" y="1249"/>
                  <a:pt x="196" y="1234"/>
                </a:cubicBezTo>
                <a:cubicBezTo>
                  <a:pt x="180" y="1218"/>
                  <a:pt x="166" y="1202"/>
                  <a:pt x="152" y="1185"/>
                </a:cubicBezTo>
                <a:cubicBezTo>
                  <a:pt x="138" y="1168"/>
                  <a:pt x="125" y="1151"/>
                  <a:pt x="113" y="1132"/>
                </a:cubicBezTo>
                <a:cubicBezTo>
                  <a:pt x="100" y="1114"/>
                  <a:pt x="89" y="1095"/>
                  <a:pt x="79" y="1076"/>
                </a:cubicBezTo>
                <a:cubicBezTo>
                  <a:pt x="68" y="1057"/>
                  <a:pt x="59" y="1037"/>
                  <a:pt x="51" y="1016"/>
                </a:cubicBezTo>
                <a:cubicBezTo>
                  <a:pt x="42" y="996"/>
                  <a:pt x="35" y="975"/>
                  <a:pt x="28" y="954"/>
                </a:cubicBezTo>
                <a:cubicBezTo>
                  <a:pt x="22" y="933"/>
                  <a:pt x="17" y="912"/>
                  <a:pt x="12" y="891"/>
                </a:cubicBezTo>
                <a:cubicBezTo>
                  <a:pt x="8" y="869"/>
                  <a:pt x="5" y="847"/>
                  <a:pt x="3" y="826"/>
                </a:cubicBezTo>
                <a:cubicBezTo>
                  <a:pt x="1" y="804"/>
                  <a:pt x="0" y="782"/>
                  <a:pt x="0" y="76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70" name="图片 369"/>
          <p:cNvPicPr/>
          <p:nvPr/>
        </p:nvPicPr>
        <p:blipFill>
          <a:blip r:embed="rId8"/>
          <a:stretch/>
        </p:blipFill>
        <p:spPr>
          <a:xfrm>
            <a:off x="2871360" y="3016080"/>
            <a:ext cx="2732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1" name="文本框 370"/>
          <p:cNvSpPr txBox="1"/>
          <p:nvPr/>
        </p:nvSpPr>
        <p:spPr>
          <a:xfrm>
            <a:off x="2126160" y="1846440"/>
            <a:ext cx="1166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询、诊断建议等）。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2" name="文本框 371"/>
          <p:cNvSpPr txBox="1"/>
          <p:nvPr/>
        </p:nvSpPr>
        <p:spPr>
          <a:xfrm>
            <a:off x="3443760" y="2812680"/>
            <a:ext cx="960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系统架构设计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3" name="文本框 372"/>
          <p:cNvSpPr txBox="1"/>
          <p:nvPr/>
        </p:nvSpPr>
        <p:spPr>
          <a:xfrm>
            <a:off x="3443760" y="3101040"/>
            <a:ext cx="6607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根据需求，设计智能代理的整体架构，包括感知、决策和执行模块的功能划分，以及模块间的通信机制，考虑系统的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任意多边形: 形状 373"/>
          <p:cNvSpPr/>
          <p:nvPr/>
        </p:nvSpPr>
        <p:spPr>
          <a:xfrm>
            <a:off x="1286640" y="4053240"/>
            <a:ext cx="7721280" cy="1062000"/>
          </a:xfrm>
          <a:custGeom>
            <a:avLst/>
            <a:gdLst/>
            <a:ahLst/>
            <a:cxnLst/>
            <a:rect l="0" t="0" r="r" b="b"/>
            <a:pathLst>
              <a:path w="21448" h="2950">
                <a:moveTo>
                  <a:pt x="0" y="2682"/>
                </a:moveTo>
                <a:lnTo>
                  <a:pt x="0" y="268"/>
                </a:lnTo>
                <a:cubicBezTo>
                  <a:pt x="0" y="251"/>
                  <a:pt x="2" y="233"/>
                  <a:pt x="5" y="216"/>
                </a:cubicBezTo>
                <a:cubicBezTo>
                  <a:pt x="9" y="199"/>
                  <a:pt x="14" y="182"/>
                  <a:pt x="20" y="166"/>
                </a:cubicBezTo>
                <a:cubicBezTo>
                  <a:pt x="27" y="149"/>
                  <a:pt x="35" y="134"/>
                  <a:pt x="45" y="119"/>
                </a:cubicBezTo>
                <a:cubicBezTo>
                  <a:pt x="55" y="105"/>
                  <a:pt x="66" y="91"/>
                  <a:pt x="78" y="79"/>
                </a:cubicBezTo>
                <a:cubicBezTo>
                  <a:pt x="91" y="66"/>
                  <a:pt x="104" y="55"/>
                  <a:pt x="119" y="45"/>
                </a:cubicBezTo>
                <a:cubicBezTo>
                  <a:pt x="134" y="35"/>
                  <a:pt x="149" y="27"/>
                  <a:pt x="165" y="20"/>
                </a:cubicBezTo>
                <a:cubicBezTo>
                  <a:pt x="182" y="14"/>
                  <a:pt x="198" y="9"/>
                  <a:pt x="216" y="5"/>
                </a:cubicBezTo>
                <a:cubicBezTo>
                  <a:pt x="233" y="2"/>
                  <a:pt x="250" y="0"/>
                  <a:pt x="268" y="0"/>
                </a:cubicBezTo>
                <a:lnTo>
                  <a:pt x="21180" y="0"/>
                </a:lnTo>
                <a:cubicBezTo>
                  <a:pt x="21197" y="0"/>
                  <a:pt x="21215" y="2"/>
                  <a:pt x="21232" y="5"/>
                </a:cubicBezTo>
                <a:cubicBezTo>
                  <a:pt x="21249" y="9"/>
                  <a:pt x="21266" y="14"/>
                  <a:pt x="21282" y="20"/>
                </a:cubicBezTo>
                <a:cubicBezTo>
                  <a:pt x="21298" y="27"/>
                  <a:pt x="21314" y="35"/>
                  <a:pt x="21329" y="45"/>
                </a:cubicBezTo>
                <a:cubicBezTo>
                  <a:pt x="21343" y="55"/>
                  <a:pt x="21357" y="66"/>
                  <a:pt x="21369" y="79"/>
                </a:cubicBezTo>
                <a:cubicBezTo>
                  <a:pt x="21382" y="91"/>
                  <a:pt x="21393" y="105"/>
                  <a:pt x="21403" y="119"/>
                </a:cubicBezTo>
                <a:cubicBezTo>
                  <a:pt x="21412" y="134"/>
                  <a:pt x="21421" y="149"/>
                  <a:pt x="21427" y="166"/>
                </a:cubicBezTo>
                <a:cubicBezTo>
                  <a:pt x="21434" y="182"/>
                  <a:pt x="21439" y="199"/>
                  <a:pt x="21443" y="216"/>
                </a:cubicBezTo>
                <a:cubicBezTo>
                  <a:pt x="21446" y="233"/>
                  <a:pt x="21448" y="251"/>
                  <a:pt x="21448" y="268"/>
                </a:cubicBezTo>
                <a:lnTo>
                  <a:pt x="21448" y="2682"/>
                </a:lnTo>
                <a:cubicBezTo>
                  <a:pt x="21448" y="2699"/>
                  <a:pt x="21446" y="2717"/>
                  <a:pt x="21443" y="2734"/>
                </a:cubicBezTo>
                <a:cubicBezTo>
                  <a:pt x="21439" y="2751"/>
                  <a:pt x="21434" y="2768"/>
                  <a:pt x="21427" y="2784"/>
                </a:cubicBezTo>
                <a:cubicBezTo>
                  <a:pt x="21421" y="2801"/>
                  <a:pt x="21412" y="2816"/>
                  <a:pt x="21403" y="2831"/>
                </a:cubicBezTo>
                <a:cubicBezTo>
                  <a:pt x="21393" y="2845"/>
                  <a:pt x="21382" y="2859"/>
                  <a:pt x="21369" y="2871"/>
                </a:cubicBezTo>
                <a:cubicBezTo>
                  <a:pt x="21357" y="2884"/>
                  <a:pt x="21343" y="2895"/>
                  <a:pt x="21329" y="2905"/>
                </a:cubicBezTo>
                <a:cubicBezTo>
                  <a:pt x="21314" y="2915"/>
                  <a:pt x="21298" y="2923"/>
                  <a:pt x="21282" y="2930"/>
                </a:cubicBezTo>
                <a:cubicBezTo>
                  <a:pt x="21266" y="2936"/>
                  <a:pt x="21249" y="2941"/>
                  <a:pt x="21232" y="2945"/>
                </a:cubicBezTo>
                <a:cubicBezTo>
                  <a:pt x="21215" y="2948"/>
                  <a:pt x="21197" y="2950"/>
                  <a:pt x="21180" y="2950"/>
                </a:cubicBezTo>
                <a:lnTo>
                  <a:pt x="268" y="2950"/>
                </a:lnTo>
                <a:cubicBezTo>
                  <a:pt x="250" y="2950"/>
                  <a:pt x="233" y="2948"/>
                  <a:pt x="216" y="2945"/>
                </a:cubicBezTo>
                <a:cubicBezTo>
                  <a:pt x="198" y="2941"/>
                  <a:pt x="182" y="2936"/>
                  <a:pt x="165" y="2930"/>
                </a:cubicBezTo>
                <a:cubicBezTo>
                  <a:pt x="149" y="2923"/>
                  <a:pt x="134" y="2915"/>
                  <a:pt x="119" y="2905"/>
                </a:cubicBezTo>
                <a:cubicBezTo>
                  <a:pt x="104" y="2895"/>
                  <a:pt x="91" y="2884"/>
                  <a:pt x="78" y="2871"/>
                </a:cubicBezTo>
                <a:cubicBezTo>
                  <a:pt x="66" y="2859"/>
                  <a:pt x="55" y="2845"/>
                  <a:pt x="45" y="2831"/>
                </a:cubicBezTo>
                <a:cubicBezTo>
                  <a:pt x="35" y="2816"/>
                  <a:pt x="27" y="2801"/>
                  <a:pt x="20" y="2784"/>
                </a:cubicBezTo>
                <a:cubicBezTo>
                  <a:pt x="14" y="2768"/>
                  <a:pt x="9" y="2751"/>
                  <a:pt x="5" y="2734"/>
                </a:cubicBezTo>
                <a:cubicBezTo>
                  <a:pt x="2" y="2717"/>
                  <a:pt x="0" y="2699"/>
                  <a:pt x="0" y="268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任意多边形: 形状 374"/>
          <p:cNvSpPr/>
          <p:nvPr/>
        </p:nvSpPr>
        <p:spPr>
          <a:xfrm>
            <a:off x="1479600" y="4326840"/>
            <a:ext cx="410400" cy="514800"/>
          </a:xfrm>
          <a:custGeom>
            <a:avLst/>
            <a:gdLst/>
            <a:ahLst/>
            <a:cxnLst/>
            <a:rect l="0" t="0" r="r" b="b"/>
            <a:pathLst>
              <a:path w="1140" h="1430">
                <a:moveTo>
                  <a:pt x="0" y="861"/>
                </a:moveTo>
                <a:lnTo>
                  <a:pt x="0" y="570"/>
                </a:lnTo>
                <a:cubicBezTo>
                  <a:pt x="0" y="552"/>
                  <a:pt x="1" y="533"/>
                  <a:pt x="3" y="514"/>
                </a:cubicBezTo>
                <a:cubicBezTo>
                  <a:pt x="5" y="496"/>
                  <a:pt x="7" y="477"/>
                  <a:pt x="11" y="459"/>
                </a:cubicBezTo>
                <a:cubicBezTo>
                  <a:pt x="15" y="441"/>
                  <a:pt x="19" y="423"/>
                  <a:pt x="25" y="405"/>
                </a:cubicBezTo>
                <a:cubicBezTo>
                  <a:pt x="30" y="387"/>
                  <a:pt x="36" y="370"/>
                  <a:pt x="43" y="352"/>
                </a:cubicBezTo>
                <a:cubicBezTo>
                  <a:pt x="51" y="335"/>
                  <a:pt x="59" y="318"/>
                  <a:pt x="67" y="302"/>
                </a:cubicBezTo>
                <a:cubicBezTo>
                  <a:pt x="76" y="285"/>
                  <a:pt x="86" y="269"/>
                  <a:pt x="96" y="254"/>
                </a:cubicBezTo>
                <a:cubicBezTo>
                  <a:pt x="107" y="238"/>
                  <a:pt x="118" y="223"/>
                  <a:pt x="129" y="209"/>
                </a:cubicBezTo>
                <a:cubicBezTo>
                  <a:pt x="141" y="194"/>
                  <a:pt x="154" y="181"/>
                  <a:pt x="167" y="167"/>
                </a:cubicBezTo>
                <a:cubicBezTo>
                  <a:pt x="180" y="154"/>
                  <a:pt x="194" y="142"/>
                  <a:pt x="208" y="130"/>
                </a:cubicBezTo>
                <a:cubicBezTo>
                  <a:pt x="223" y="117"/>
                  <a:pt x="238" y="106"/>
                  <a:pt x="253" y="96"/>
                </a:cubicBezTo>
                <a:cubicBezTo>
                  <a:pt x="269" y="85"/>
                  <a:pt x="285" y="76"/>
                  <a:pt x="301" y="67"/>
                </a:cubicBezTo>
                <a:cubicBezTo>
                  <a:pt x="318" y="58"/>
                  <a:pt x="335" y="50"/>
                  <a:pt x="352" y="43"/>
                </a:cubicBezTo>
                <a:cubicBezTo>
                  <a:pt x="369" y="36"/>
                  <a:pt x="387" y="30"/>
                  <a:pt x="404" y="24"/>
                </a:cubicBezTo>
                <a:cubicBezTo>
                  <a:pt x="422" y="19"/>
                  <a:pt x="440" y="14"/>
                  <a:pt x="459" y="11"/>
                </a:cubicBezTo>
                <a:cubicBezTo>
                  <a:pt x="477" y="7"/>
                  <a:pt x="495" y="4"/>
                  <a:pt x="514" y="2"/>
                </a:cubicBezTo>
                <a:cubicBezTo>
                  <a:pt x="533" y="1"/>
                  <a:pt x="551" y="0"/>
                  <a:pt x="570" y="0"/>
                </a:cubicBezTo>
                <a:cubicBezTo>
                  <a:pt x="588" y="0"/>
                  <a:pt x="607" y="1"/>
                  <a:pt x="626" y="2"/>
                </a:cubicBezTo>
                <a:cubicBezTo>
                  <a:pt x="644" y="4"/>
                  <a:pt x="663" y="7"/>
                  <a:pt x="681" y="11"/>
                </a:cubicBezTo>
                <a:cubicBezTo>
                  <a:pt x="699" y="14"/>
                  <a:pt x="717" y="19"/>
                  <a:pt x="735" y="24"/>
                </a:cubicBezTo>
                <a:cubicBezTo>
                  <a:pt x="753" y="30"/>
                  <a:pt x="771" y="36"/>
                  <a:pt x="788" y="43"/>
                </a:cubicBezTo>
                <a:cubicBezTo>
                  <a:pt x="805" y="50"/>
                  <a:pt x="822" y="58"/>
                  <a:pt x="838" y="67"/>
                </a:cubicBezTo>
                <a:cubicBezTo>
                  <a:pt x="855" y="76"/>
                  <a:pt x="871" y="85"/>
                  <a:pt x="886" y="96"/>
                </a:cubicBezTo>
                <a:cubicBezTo>
                  <a:pt x="902" y="106"/>
                  <a:pt x="917" y="117"/>
                  <a:pt x="931" y="130"/>
                </a:cubicBezTo>
                <a:cubicBezTo>
                  <a:pt x="946" y="142"/>
                  <a:pt x="959" y="154"/>
                  <a:pt x="973" y="167"/>
                </a:cubicBezTo>
                <a:cubicBezTo>
                  <a:pt x="986" y="181"/>
                  <a:pt x="998" y="194"/>
                  <a:pt x="1010" y="209"/>
                </a:cubicBezTo>
                <a:cubicBezTo>
                  <a:pt x="1023" y="223"/>
                  <a:pt x="1034" y="238"/>
                  <a:pt x="1044" y="254"/>
                </a:cubicBezTo>
                <a:cubicBezTo>
                  <a:pt x="1055" y="269"/>
                  <a:pt x="1064" y="285"/>
                  <a:pt x="1073" y="302"/>
                </a:cubicBezTo>
                <a:cubicBezTo>
                  <a:pt x="1082" y="318"/>
                  <a:pt x="1090" y="335"/>
                  <a:pt x="1097" y="352"/>
                </a:cubicBezTo>
                <a:cubicBezTo>
                  <a:pt x="1104" y="370"/>
                  <a:pt x="1111" y="387"/>
                  <a:pt x="1116" y="405"/>
                </a:cubicBezTo>
                <a:cubicBezTo>
                  <a:pt x="1121" y="423"/>
                  <a:pt x="1126" y="441"/>
                  <a:pt x="1130" y="459"/>
                </a:cubicBezTo>
                <a:cubicBezTo>
                  <a:pt x="1133" y="477"/>
                  <a:pt x="1136" y="496"/>
                  <a:pt x="1138" y="514"/>
                </a:cubicBezTo>
                <a:cubicBezTo>
                  <a:pt x="1140" y="533"/>
                  <a:pt x="1140" y="552"/>
                  <a:pt x="1140" y="570"/>
                </a:cubicBezTo>
                <a:lnTo>
                  <a:pt x="1140" y="861"/>
                </a:lnTo>
                <a:cubicBezTo>
                  <a:pt x="1140" y="879"/>
                  <a:pt x="1140" y="898"/>
                  <a:pt x="1138" y="917"/>
                </a:cubicBezTo>
                <a:cubicBezTo>
                  <a:pt x="1136" y="935"/>
                  <a:pt x="1133" y="954"/>
                  <a:pt x="1130" y="972"/>
                </a:cubicBezTo>
                <a:cubicBezTo>
                  <a:pt x="1126" y="990"/>
                  <a:pt x="1121" y="1008"/>
                  <a:pt x="1116" y="1026"/>
                </a:cubicBezTo>
                <a:cubicBezTo>
                  <a:pt x="1111" y="1044"/>
                  <a:pt x="1104" y="1062"/>
                  <a:pt x="1097" y="1079"/>
                </a:cubicBezTo>
                <a:cubicBezTo>
                  <a:pt x="1090" y="1096"/>
                  <a:pt x="1082" y="1113"/>
                  <a:pt x="1073" y="1129"/>
                </a:cubicBezTo>
                <a:cubicBezTo>
                  <a:pt x="1064" y="1146"/>
                  <a:pt x="1055" y="1162"/>
                  <a:pt x="1044" y="1177"/>
                </a:cubicBezTo>
                <a:cubicBezTo>
                  <a:pt x="1034" y="1193"/>
                  <a:pt x="1023" y="1208"/>
                  <a:pt x="1010" y="1222"/>
                </a:cubicBezTo>
                <a:cubicBezTo>
                  <a:pt x="998" y="1237"/>
                  <a:pt x="986" y="1250"/>
                  <a:pt x="973" y="1264"/>
                </a:cubicBezTo>
                <a:cubicBezTo>
                  <a:pt x="959" y="1277"/>
                  <a:pt x="946" y="1289"/>
                  <a:pt x="931" y="1301"/>
                </a:cubicBezTo>
                <a:cubicBezTo>
                  <a:pt x="917" y="1313"/>
                  <a:pt x="902" y="1324"/>
                  <a:pt x="886" y="1334"/>
                </a:cubicBezTo>
                <a:cubicBezTo>
                  <a:pt x="871" y="1345"/>
                  <a:pt x="855" y="1354"/>
                  <a:pt x="838" y="1363"/>
                </a:cubicBezTo>
                <a:cubicBezTo>
                  <a:pt x="822" y="1372"/>
                  <a:pt x="805" y="1380"/>
                  <a:pt x="788" y="1387"/>
                </a:cubicBezTo>
                <a:cubicBezTo>
                  <a:pt x="771" y="1394"/>
                  <a:pt x="753" y="1400"/>
                  <a:pt x="735" y="1406"/>
                </a:cubicBezTo>
                <a:cubicBezTo>
                  <a:pt x="717" y="1411"/>
                  <a:pt x="699" y="1416"/>
                  <a:pt x="681" y="1419"/>
                </a:cubicBezTo>
                <a:cubicBezTo>
                  <a:pt x="663" y="1423"/>
                  <a:pt x="644" y="1426"/>
                  <a:pt x="626" y="1428"/>
                </a:cubicBezTo>
                <a:cubicBezTo>
                  <a:pt x="607" y="1429"/>
                  <a:pt x="588" y="1430"/>
                  <a:pt x="570" y="1430"/>
                </a:cubicBezTo>
                <a:cubicBezTo>
                  <a:pt x="551" y="1430"/>
                  <a:pt x="533" y="1429"/>
                  <a:pt x="514" y="1428"/>
                </a:cubicBezTo>
                <a:cubicBezTo>
                  <a:pt x="495" y="1426"/>
                  <a:pt x="477" y="1423"/>
                  <a:pt x="459" y="1419"/>
                </a:cubicBezTo>
                <a:cubicBezTo>
                  <a:pt x="440" y="1416"/>
                  <a:pt x="422" y="1411"/>
                  <a:pt x="404" y="1406"/>
                </a:cubicBezTo>
                <a:cubicBezTo>
                  <a:pt x="387" y="1400"/>
                  <a:pt x="369" y="1394"/>
                  <a:pt x="352" y="1387"/>
                </a:cubicBezTo>
                <a:cubicBezTo>
                  <a:pt x="335" y="1380"/>
                  <a:pt x="318" y="1372"/>
                  <a:pt x="301" y="1363"/>
                </a:cubicBezTo>
                <a:cubicBezTo>
                  <a:pt x="285" y="1354"/>
                  <a:pt x="269" y="1345"/>
                  <a:pt x="253" y="1334"/>
                </a:cubicBezTo>
                <a:cubicBezTo>
                  <a:pt x="238" y="1324"/>
                  <a:pt x="223" y="1313"/>
                  <a:pt x="208" y="1301"/>
                </a:cubicBezTo>
                <a:cubicBezTo>
                  <a:pt x="194" y="1289"/>
                  <a:pt x="180" y="1277"/>
                  <a:pt x="167" y="1264"/>
                </a:cubicBezTo>
                <a:cubicBezTo>
                  <a:pt x="154" y="1250"/>
                  <a:pt x="141" y="1237"/>
                  <a:pt x="129" y="1222"/>
                </a:cubicBezTo>
                <a:cubicBezTo>
                  <a:pt x="118" y="1208"/>
                  <a:pt x="107" y="1193"/>
                  <a:pt x="96" y="1177"/>
                </a:cubicBezTo>
                <a:cubicBezTo>
                  <a:pt x="86" y="1162"/>
                  <a:pt x="76" y="1146"/>
                  <a:pt x="67" y="1129"/>
                </a:cubicBezTo>
                <a:cubicBezTo>
                  <a:pt x="59" y="1113"/>
                  <a:pt x="51" y="1096"/>
                  <a:pt x="43" y="1079"/>
                </a:cubicBezTo>
                <a:cubicBezTo>
                  <a:pt x="36" y="1062"/>
                  <a:pt x="30" y="1044"/>
                  <a:pt x="25" y="1026"/>
                </a:cubicBezTo>
                <a:cubicBezTo>
                  <a:pt x="19" y="1008"/>
                  <a:pt x="15" y="990"/>
                  <a:pt x="11" y="972"/>
                </a:cubicBezTo>
                <a:cubicBezTo>
                  <a:pt x="7" y="954"/>
                  <a:pt x="5" y="935"/>
                  <a:pt x="3" y="917"/>
                </a:cubicBezTo>
                <a:cubicBezTo>
                  <a:pt x="1" y="898"/>
                  <a:pt x="0" y="879"/>
                  <a:pt x="0" y="861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76" name="图片 375"/>
          <p:cNvPicPr/>
          <p:nvPr/>
        </p:nvPicPr>
        <p:blipFill>
          <a:blip r:embed="rId9"/>
          <a:stretch/>
        </p:blipFill>
        <p:spPr>
          <a:xfrm>
            <a:off x="1536120" y="446364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7" name="文本框 376"/>
          <p:cNvSpPr txBox="1"/>
          <p:nvPr/>
        </p:nvSpPr>
        <p:spPr>
          <a:xfrm>
            <a:off x="3443760" y="3294000"/>
            <a:ext cx="518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扩展性。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" name="文本框 377"/>
          <p:cNvSpPr txBox="1"/>
          <p:nvPr/>
        </p:nvSpPr>
        <p:spPr>
          <a:xfrm>
            <a:off x="2086920" y="4260600"/>
            <a:ext cx="11210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模块开发与集成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9" name="文本框 378"/>
          <p:cNvSpPr txBox="1"/>
          <p:nvPr/>
        </p:nvSpPr>
        <p:spPr>
          <a:xfrm>
            <a:off x="2086920" y="4548960"/>
            <a:ext cx="67366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并行开发各个模块，感知模块可能涉及数据接口开发，决策模块依赖大语言模型的微调与算法实现，完成后集成各模块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0" name="任意多边形: 形状 379"/>
          <p:cNvSpPr/>
          <p:nvPr/>
        </p:nvSpPr>
        <p:spPr>
          <a:xfrm>
            <a:off x="2573280" y="5500800"/>
            <a:ext cx="7721280" cy="901080"/>
          </a:xfrm>
          <a:custGeom>
            <a:avLst/>
            <a:gdLst/>
            <a:ahLst/>
            <a:cxnLst/>
            <a:rect l="0" t="0" r="r" b="b"/>
            <a:pathLst>
              <a:path w="21448" h="2503">
                <a:moveTo>
                  <a:pt x="0" y="2235"/>
                </a:moveTo>
                <a:lnTo>
                  <a:pt x="0" y="268"/>
                </a:lnTo>
                <a:cubicBezTo>
                  <a:pt x="0" y="251"/>
                  <a:pt x="2" y="233"/>
                  <a:pt x="6" y="216"/>
                </a:cubicBezTo>
                <a:cubicBezTo>
                  <a:pt x="9" y="199"/>
                  <a:pt x="14" y="182"/>
                  <a:pt x="21" y="166"/>
                </a:cubicBezTo>
                <a:cubicBezTo>
                  <a:pt x="28" y="150"/>
                  <a:pt x="36" y="134"/>
                  <a:pt x="46" y="119"/>
                </a:cubicBezTo>
                <a:cubicBezTo>
                  <a:pt x="55" y="105"/>
                  <a:pt x="66" y="91"/>
                  <a:pt x="79" y="79"/>
                </a:cubicBezTo>
                <a:cubicBezTo>
                  <a:pt x="91" y="66"/>
                  <a:pt x="105" y="55"/>
                  <a:pt x="120" y="45"/>
                </a:cubicBezTo>
                <a:cubicBezTo>
                  <a:pt x="134" y="36"/>
                  <a:pt x="150" y="27"/>
                  <a:pt x="166" y="21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9" y="0"/>
                </a:cubicBezTo>
                <a:lnTo>
                  <a:pt x="21180" y="0"/>
                </a:lnTo>
                <a:cubicBezTo>
                  <a:pt x="21198" y="0"/>
                  <a:pt x="21215" y="2"/>
                  <a:pt x="21232" y="5"/>
                </a:cubicBezTo>
                <a:cubicBezTo>
                  <a:pt x="21250" y="9"/>
                  <a:pt x="21266" y="14"/>
                  <a:pt x="21283" y="21"/>
                </a:cubicBezTo>
                <a:cubicBezTo>
                  <a:pt x="21299" y="27"/>
                  <a:pt x="21314" y="36"/>
                  <a:pt x="21329" y="45"/>
                </a:cubicBezTo>
                <a:cubicBezTo>
                  <a:pt x="21344" y="55"/>
                  <a:pt x="21357" y="66"/>
                  <a:pt x="21370" y="79"/>
                </a:cubicBezTo>
                <a:cubicBezTo>
                  <a:pt x="21382" y="91"/>
                  <a:pt x="21393" y="105"/>
                  <a:pt x="21403" y="119"/>
                </a:cubicBezTo>
                <a:cubicBezTo>
                  <a:pt x="21413" y="134"/>
                  <a:pt x="21421" y="150"/>
                  <a:pt x="21428" y="166"/>
                </a:cubicBezTo>
                <a:cubicBezTo>
                  <a:pt x="21435" y="182"/>
                  <a:pt x="21440" y="199"/>
                  <a:pt x="21443" y="216"/>
                </a:cubicBezTo>
                <a:cubicBezTo>
                  <a:pt x="21446" y="233"/>
                  <a:pt x="21448" y="251"/>
                  <a:pt x="21448" y="268"/>
                </a:cubicBezTo>
                <a:lnTo>
                  <a:pt x="21448" y="2235"/>
                </a:lnTo>
                <a:cubicBezTo>
                  <a:pt x="21448" y="2253"/>
                  <a:pt x="21446" y="2270"/>
                  <a:pt x="21443" y="2288"/>
                </a:cubicBezTo>
                <a:cubicBezTo>
                  <a:pt x="21440" y="2305"/>
                  <a:pt x="21435" y="2322"/>
                  <a:pt x="21428" y="2338"/>
                </a:cubicBezTo>
                <a:cubicBezTo>
                  <a:pt x="21421" y="2354"/>
                  <a:pt x="21413" y="2370"/>
                  <a:pt x="21403" y="2384"/>
                </a:cubicBezTo>
                <a:cubicBezTo>
                  <a:pt x="21393" y="2399"/>
                  <a:pt x="21382" y="2412"/>
                  <a:pt x="21370" y="2425"/>
                </a:cubicBezTo>
                <a:cubicBezTo>
                  <a:pt x="21357" y="2437"/>
                  <a:pt x="21344" y="2448"/>
                  <a:pt x="21329" y="2458"/>
                </a:cubicBezTo>
                <a:cubicBezTo>
                  <a:pt x="21314" y="2468"/>
                  <a:pt x="21299" y="2476"/>
                  <a:pt x="21283" y="2483"/>
                </a:cubicBezTo>
                <a:cubicBezTo>
                  <a:pt x="21266" y="2490"/>
                  <a:pt x="21250" y="2495"/>
                  <a:pt x="21232" y="2498"/>
                </a:cubicBezTo>
                <a:cubicBezTo>
                  <a:pt x="21215" y="2502"/>
                  <a:pt x="21198" y="2503"/>
                  <a:pt x="21180" y="2503"/>
                </a:cubicBezTo>
                <a:lnTo>
                  <a:pt x="269" y="2503"/>
                </a:lnTo>
                <a:cubicBezTo>
                  <a:pt x="251" y="2503"/>
                  <a:pt x="233" y="2502"/>
                  <a:pt x="216" y="2498"/>
                </a:cubicBezTo>
                <a:cubicBezTo>
                  <a:pt x="199" y="2495"/>
                  <a:pt x="182" y="2490"/>
                  <a:pt x="166" y="2483"/>
                </a:cubicBezTo>
                <a:cubicBezTo>
                  <a:pt x="150" y="2476"/>
                  <a:pt x="134" y="2468"/>
                  <a:pt x="120" y="2458"/>
                </a:cubicBezTo>
                <a:cubicBezTo>
                  <a:pt x="105" y="2448"/>
                  <a:pt x="91" y="2437"/>
                  <a:pt x="79" y="2425"/>
                </a:cubicBezTo>
                <a:cubicBezTo>
                  <a:pt x="66" y="2412"/>
                  <a:pt x="55" y="2399"/>
                  <a:pt x="46" y="2384"/>
                </a:cubicBezTo>
                <a:cubicBezTo>
                  <a:pt x="36" y="2370"/>
                  <a:pt x="28" y="2354"/>
                  <a:pt x="21" y="2338"/>
                </a:cubicBezTo>
                <a:cubicBezTo>
                  <a:pt x="14" y="2322"/>
                  <a:pt x="9" y="2305"/>
                  <a:pt x="6" y="2288"/>
                </a:cubicBezTo>
                <a:cubicBezTo>
                  <a:pt x="2" y="2270"/>
                  <a:pt x="0" y="2253"/>
                  <a:pt x="0" y="223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任意多边形: 形状 380"/>
          <p:cNvSpPr/>
          <p:nvPr/>
        </p:nvSpPr>
        <p:spPr>
          <a:xfrm>
            <a:off x="2766600" y="5693760"/>
            <a:ext cx="514800" cy="515160"/>
          </a:xfrm>
          <a:custGeom>
            <a:avLst/>
            <a:gdLst/>
            <a:ahLst/>
            <a:cxnLst/>
            <a:rect l="0" t="0" r="r" b="b"/>
            <a:pathLst>
              <a:path w="1430" h="1431">
                <a:moveTo>
                  <a:pt x="1430" y="716"/>
                </a:moveTo>
                <a:cubicBezTo>
                  <a:pt x="1430" y="740"/>
                  <a:pt x="1429" y="763"/>
                  <a:pt x="1427" y="786"/>
                </a:cubicBezTo>
                <a:cubicBezTo>
                  <a:pt x="1425" y="810"/>
                  <a:pt x="1421" y="833"/>
                  <a:pt x="1417" y="856"/>
                </a:cubicBezTo>
                <a:cubicBezTo>
                  <a:pt x="1412" y="879"/>
                  <a:pt x="1406" y="901"/>
                  <a:pt x="1400" y="924"/>
                </a:cubicBezTo>
                <a:cubicBezTo>
                  <a:pt x="1393" y="946"/>
                  <a:pt x="1385" y="968"/>
                  <a:pt x="1376" y="990"/>
                </a:cubicBezTo>
                <a:cubicBezTo>
                  <a:pt x="1367" y="1012"/>
                  <a:pt x="1357" y="1033"/>
                  <a:pt x="1346" y="1053"/>
                </a:cubicBezTo>
                <a:cubicBezTo>
                  <a:pt x="1335" y="1074"/>
                  <a:pt x="1323" y="1094"/>
                  <a:pt x="1310" y="1114"/>
                </a:cubicBezTo>
                <a:cubicBezTo>
                  <a:pt x="1297" y="1133"/>
                  <a:pt x="1283" y="1152"/>
                  <a:pt x="1268" y="1170"/>
                </a:cubicBezTo>
                <a:cubicBezTo>
                  <a:pt x="1253" y="1188"/>
                  <a:pt x="1238" y="1205"/>
                  <a:pt x="1221" y="1222"/>
                </a:cubicBezTo>
                <a:cubicBezTo>
                  <a:pt x="1204" y="1238"/>
                  <a:pt x="1187" y="1254"/>
                  <a:pt x="1169" y="1269"/>
                </a:cubicBezTo>
                <a:cubicBezTo>
                  <a:pt x="1151" y="1284"/>
                  <a:pt x="1132" y="1298"/>
                  <a:pt x="1113" y="1311"/>
                </a:cubicBezTo>
                <a:cubicBezTo>
                  <a:pt x="1093" y="1324"/>
                  <a:pt x="1073" y="1336"/>
                  <a:pt x="1052" y="1347"/>
                </a:cubicBezTo>
                <a:cubicBezTo>
                  <a:pt x="1032" y="1358"/>
                  <a:pt x="1011" y="1368"/>
                  <a:pt x="989" y="1377"/>
                </a:cubicBezTo>
                <a:cubicBezTo>
                  <a:pt x="967" y="1386"/>
                  <a:pt x="945" y="1394"/>
                  <a:pt x="923" y="1400"/>
                </a:cubicBezTo>
                <a:cubicBezTo>
                  <a:pt x="901" y="1407"/>
                  <a:pt x="878" y="1413"/>
                  <a:pt x="855" y="1418"/>
                </a:cubicBezTo>
                <a:cubicBezTo>
                  <a:pt x="832" y="1422"/>
                  <a:pt x="809" y="1426"/>
                  <a:pt x="786" y="1428"/>
                </a:cubicBezTo>
                <a:cubicBezTo>
                  <a:pt x="762" y="1430"/>
                  <a:pt x="739" y="1431"/>
                  <a:pt x="715" y="1431"/>
                </a:cubicBezTo>
                <a:cubicBezTo>
                  <a:pt x="692" y="1431"/>
                  <a:pt x="669" y="1430"/>
                  <a:pt x="645" y="1428"/>
                </a:cubicBezTo>
                <a:cubicBezTo>
                  <a:pt x="622" y="1426"/>
                  <a:pt x="599" y="1422"/>
                  <a:pt x="576" y="1418"/>
                </a:cubicBezTo>
                <a:cubicBezTo>
                  <a:pt x="553" y="1413"/>
                  <a:pt x="530" y="1407"/>
                  <a:pt x="508" y="1400"/>
                </a:cubicBezTo>
                <a:cubicBezTo>
                  <a:pt x="486" y="1394"/>
                  <a:pt x="464" y="1386"/>
                  <a:pt x="442" y="1377"/>
                </a:cubicBezTo>
                <a:cubicBezTo>
                  <a:pt x="420" y="1368"/>
                  <a:pt x="399" y="1358"/>
                  <a:pt x="378" y="1347"/>
                </a:cubicBezTo>
                <a:cubicBezTo>
                  <a:pt x="358" y="1336"/>
                  <a:pt x="338" y="1324"/>
                  <a:pt x="318" y="1311"/>
                </a:cubicBezTo>
                <a:cubicBezTo>
                  <a:pt x="299" y="1298"/>
                  <a:pt x="280" y="1284"/>
                  <a:pt x="262" y="1269"/>
                </a:cubicBezTo>
                <a:cubicBezTo>
                  <a:pt x="244" y="1254"/>
                  <a:pt x="227" y="1238"/>
                  <a:pt x="210" y="1222"/>
                </a:cubicBezTo>
                <a:cubicBezTo>
                  <a:pt x="193" y="1205"/>
                  <a:pt x="178" y="1188"/>
                  <a:pt x="162" y="1170"/>
                </a:cubicBezTo>
                <a:cubicBezTo>
                  <a:pt x="147" y="1152"/>
                  <a:pt x="133" y="1133"/>
                  <a:pt x="120" y="1114"/>
                </a:cubicBezTo>
                <a:cubicBezTo>
                  <a:pt x="107" y="1094"/>
                  <a:pt x="95" y="1074"/>
                  <a:pt x="84" y="1053"/>
                </a:cubicBezTo>
                <a:cubicBezTo>
                  <a:pt x="73" y="1033"/>
                  <a:pt x="63" y="1012"/>
                  <a:pt x="54" y="990"/>
                </a:cubicBezTo>
                <a:cubicBezTo>
                  <a:pt x="45" y="968"/>
                  <a:pt x="37" y="946"/>
                  <a:pt x="30" y="924"/>
                </a:cubicBezTo>
                <a:cubicBezTo>
                  <a:pt x="24" y="901"/>
                  <a:pt x="18" y="879"/>
                  <a:pt x="13" y="856"/>
                </a:cubicBezTo>
                <a:cubicBezTo>
                  <a:pt x="9" y="833"/>
                  <a:pt x="5" y="810"/>
                  <a:pt x="3" y="786"/>
                </a:cubicBezTo>
                <a:cubicBezTo>
                  <a:pt x="1" y="763"/>
                  <a:pt x="0" y="740"/>
                  <a:pt x="0" y="716"/>
                </a:cubicBezTo>
                <a:cubicBezTo>
                  <a:pt x="0" y="693"/>
                  <a:pt x="1" y="670"/>
                  <a:pt x="3" y="646"/>
                </a:cubicBezTo>
                <a:cubicBezTo>
                  <a:pt x="5" y="623"/>
                  <a:pt x="9" y="599"/>
                  <a:pt x="13" y="576"/>
                </a:cubicBezTo>
                <a:cubicBezTo>
                  <a:pt x="18" y="553"/>
                  <a:pt x="24" y="530"/>
                  <a:pt x="30" y="508"/>
                </a:cubicBezTo>
                <a:cubicBezTo>
                  <a:pt x="37" y="485"/>
                  <a:pt x="45" y="463"/>
                  <a:pt x="54" y="442"/>
                </a:cubicBezTo>
                <a:cubicBezTo>
                  <a:pt x="63" y="420"/>
                  <a:pt x="73" y="399"/>
                  <a:pt x="84" y="378"/>
                </a:cubicBezTo>
                <a:cubicBezTo>
                  <a:pt x="95" y="358"/>
                  <a:pt x="107" y="338"/>
                  <a:pt x="120" y="318"/>
                </a:cubicBezTo>
                <a:cubicBezTo>
                  <a:pt x="133" y="299"/>
                  <a:pt x="147" y="280"/>
                  <a:pt x="162" y="262"/>
                </a:cubicBezTo>
                <a:cubicBezTo>
                  <a:pt x="178" y="244"/>
                  <a:pt x="193" y="226"/>
                  <a:pt x="210" y="210"/>
                </a:cubicBezTo>
                <a:cubicBezTo>
                  <a:pt x="227" y="193"/>
                  <a:pt x="244" y="178"/>
                  <a:pt x="262" y="163"/>
                </a:cubicBezTo>
                <a:cubicBezTo>
                  <a:pt x="280" y="148"/>
                  <a:pt x="299" y="134"/>
                  <a:pt x="318" y="121"/>
                </a:cubicBezTo>
                <a:cubicBezTo>
                  <a:pt x="338" y="108"/>
                  <a:pt x="358" y="96"/>
                  <a:pt x="378" y="85"/>
                </a:cubicBezTo>
                <a:cubicBezTo>
                  <a:pt x="399" y="74"/>
                  <a:pt x="420" y="64"/>
                  <a:pt x="442" y="55"/>
                </a:cubicBezTo>
                <a:cubicBezTo>
                  <a:pt x="464" y="46"/>
                  <a:pt x="486" y="38"/>
                  <a:pt x="508" y="31"/>
                </a:cubicBezTo>
                <a:cubicBezTo>
                  <a:pt x="530" y="24"/>
                  <a:pt x="553" y="19"/>
                  <a:pt x="576" y="14"/>
                </a:cubicBezTo>
                <a:cubicBezTo>
                  <a:pt x="599" y="10"/>
                  <a:pt x="622" y="6"/>
                  <a:pt x="645" y="4"/>
                </a:cubicBezTo>
                <a:cubicBezTo>
                  <a:pt x="669" y="2"/>
                  <a:pt x="692" y="0"/>
                  <a:pt x="715" y="0"/>
                </a:cubicBezTo>
                <a:cubicBezTo>
                  <a:pt x="739" y="0"/>
                  <a:pt x="762" y="2"/>
                  <a:pt x="786" y="4"/>
                </a:cubicBezTo>
                <a:cubicBezTo>
                  <a:pt x="809" y="6"/>
                  <a:pt x="832" y="10"/>
                  <a:pt x="855" y="14"/>
                </a:cubicBezTo>
                <a:cubicBezTo>
                  <a:pt x="878" y="19"/>
                  <a:pt x="901" y="24"/>
                  <a:pt x="923" y="31"/>
                </a:cubicBezTo>
                <a:cubicBezTo>
                  <a:pt x="945" y="38"/>
                  <a:pt x="967" y="46"/>
                  <a:pt x="989" y="55"/>
                </a:cubicBezTo>
                <a:cubicBezTo>
                  <a:pt x="1011" y="64"/>
                  <a:pt x="1032" y="74"/>
                  <a:pt x="1052" y="85"/>
                </a:cubicBezTo>
                <a:cubicBezTo>
                  <a:pt x="1073" y="96"/>
                  <a:pt x="1093" y="108"/>
                  <a:pt x="1113" y="121"/>
                </a:cubicBezTo>
                <a:cubicBezTo>
                  <a:pt x="1132" y="134"/>
                  <a:pt x="1151" y="148"/>
                  <a:pt x="1169" y="163"/>
                </a:cubicBezTo>
                <a:cubicBezTo>
                  <a:pt x="1187" y="178"/>
                  <a:pt x="1204" y="193"/>
                  <a:pt x="1221" y="210"/>
                </a:cubicBezTo>
                <a:cubicBezTo>
                  <a:pt x="1238" y="226"/>
                  <a:pt x="1253" y="244"/>
                  <a:pt x="1268" y="262"/>
                </a:cubicBezTo>
                <a:cubicBezTo>
                  <a:pt x="1283" y="280"/>
                  <a:pt x="1297" y="299"/>
                  <a:pt x="1310" y="318"/>
                </a:cubicBezTo>
                <a:cubicBezTo>
                  <a:pt x="1323" y="338"/>
                  <a:pt x="1335" y="358"/>
                  <a:pt x="1346" y="378"/>
                </a:cubicBezTo>
                <a:cubicBezTo>
                  <a:pt x="1357" y="399"/>
                  <a:pt x="1367" y="420"/>
                  <a:pt x="1376" y="442"/>
                </a:cubicBezTo>
                <a:cubicBezTo>
                  <a:pt x="1385" y="463"/>
                  <a:pt x="1393" y="485"/>
                  <a:pt x="1400" y="508"/>
                </a:cubicBezTo>
                <a:cubicBezTo>
                  <a:pt x="1406" y="530"/>
                  <a:pt x="1412" y="553"/>
                  <a:pt x="1417" y="576"/>
                </a:cubicBezTo>
                <a:cubicBezTo>
                  <a:pt x="1421" y="599"/>
                  <a:pt x="1425" y="623"/>
                  <a:pt x="1427" y="646"/>
                </a:cubicBezTo>
                <a:cubicBezTo>
                  <a:pt x="1429" y="670"/>
                  <a:pt x="1430" y="693"/>
                  <a:pt x="1430" y="716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82" name="图片 381"/>
          <p:cNvPicPr/>
          <p:nvPr/>
        </p:nvPicPr>
        <p:blipFill>
          <a:blip r:embed="rId10"/>
          <a:stretch/>
        </p:blipFill>
        <p:spPr>
          <a:xfrm>
            <a:off x="2903400" y="583092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3" name="文本框 382"/>
          <p:cNvSpPr txBox="1"/>
          <p:nvPr/>
        </p:nvSpPr>
        <p:spPr>
          <a:xfrm>
            <a:off x="2086920" y="4741920"/>
            <a:ext cx="16848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并测试数据传递和逻辑关系。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4" name="文本框 383"/>
          <p:cNvSpPr txBox="1"/>
          <p:nvPr/>
        </p:nvSpPr>
        <p:spPr>
          <a:xfrm>
            <a:off x="3474360" y="5724360"/>
            <a:ext cx="11210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系统测试与优化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5" name="任意多边形: 形状 384"/>
          <p:cNvSpPr/>
          <p:nvPr/>
        </p:nvSpPr>
        <p:spPr>
          <a:xfrm>
            <a:off x="1286640" y="6787800"/>
            <a:ext cx="7721280" cy="901080"/>
          </a:xfrm>
          <a:custGeom>
            <a:avLst/>
            <a:gdLst/>
            <a:ahLst/>
            <a:cxnLst/>
            <a:rect l="0" t="0" r="r" b="b"/>
            <a:pathLst>
              <a:path w="21448" h="2503">
                <a:moveTo>
                  <a:pt x="0" y="2234"/>
                </a:moveTo>
                <a:lnTo>
                  <a:pt x="0" y="268"/>
                </a:lnTo>
                <a:cubicBezTo>
                  <a:pt x="0" y="250"/>
                  <a:pt x="2" y="233"/>
                  <a:pt x="5" y="216"/>
                </a:cubicBezTo>
                <a:cubicBezTo>
                  <a:pt x="9" y="198"/>
                  <a:pt x="14" y="182"/>
                  <a:pt x="20" y="165"/>
                </a:cubicBezTo>
                <a:cubicBezTo>
                  <a:pt x="27" y="149"/>
                  <a:pt x="35" y="134"/>
                  <a:pt x="45" y="119"/>
                </a:cubicBezTo>
                <a:cubicBezTo>
                  <a:pt x="55" y="104"/>
                  <a:pt x="66" y="91"/>
                  <a:pt x="78" y="78"/>
                </a:cubicBezTo>
                <a:cubicBezTo>
                  <a:pt x="91" y="66"/>
                  <a:pt x="104" y="55"/>
                  <a:pt x="119" y="45"/>
                </a:cubicBezTo>
                <a:cubicBezTo>
                  <a:pt x="134" y="35"/>
                  <a:pt x="149" y="27"/>
                  <a:pt x="165" y="20"/>
                </a:cubicBezTo>
                <a:cubicBezTo>
                  <a:pt x="182" y="13"/>
                  <a:pt x="198" y="8"/>
                  <a:pt x="216" y="5"/>
                </a:cubicBezTo>
                <a:cubicBezTo>
                  <a:pt x="233" y="1"/>
                  <a:pt x="250" y="0"/>
                  <a:pt x="268" y="0"/>
                </a:cubicBezTo>
                <a:lnTo>
                  <a:pt x="21180" y="0"/>
                </a:lnTo>
                <a:cubicBezTo>
                  <a:pt x="21197" y="0"/>
                  <a:pt x="21215" y="1"/>
                  <a:pt x="21232" y="5"/>
                </a:cubicBezTo>
                <a:cubicBezTo>
                  <a:pt x="21249" y="8"/>
                  <a:pt x="21266" y="13"/>
                  <a:pt x="21282" y="20"/>
                </a:cubicBezTo>
                <a:cubicBezTo>
                  <a:pt x="21298" y="27"/>
                  <a:pt x="21314" y="35"/>
                  <a:pt x="21329" y="45"/>
                </a:cubicBezTo>
                <a:cubicBezTo>
                  <a:pt x="21343" y="55"/>
                  <a:pt x="21357" y="66"/>
                  <a:pt x="21369" y="78"/>
                </a:cubicBezTo>
                <a:cubicBezTo>
                  <a:pt x="21382" y="91"/>
                  <a:pt x="21393" y="104"/>
                  <a:pt x="21403" y="119"/>
                </a:cubicBezTo>
                <a:cubicBezTo>
                  <a:pt x="21412" y="134"/>
                  <a:pt x="21421" y="149"/>
                  <a:pt x="21427" y="165"/>
                </a:cubicBezTo>
                <a:cubicBezTo>
                  <a:pt x="21434" y="182"/>
                  <a:pt x="21439" y="198"/>
                  <a:pt x="21443" y="216"/>
                </a:cubicBezTo>
                <a:cubicBezTo>
                  <a:pt x="21446" y="233"/>
                  <a:pt x="21448" y="250"/>
                  <a:pt x="21448" y="268"/>
                </a:cubicBezTo>
                <a:lnTo>
                  <a:pt x="21448" y="2234"/>
                </a:lnTo>
                <a:cubicBezTo>
                  <a:pt x="21448" y="2251"/>
                  <a:pt x="21446" y="2269"/>
                  <a:pt x="21443" y="2286"/>
                </a:cubicBezTo>
                <a:cubicBezTo>
                  <a:pt x="21439" y="2303"/>
                  <a:pt x="21434" y="2320"/>
                  <a:pt x="21427" y="2336"/>
                </a:cubicBezTo>
                <a:cubicBezTo>
                  <a:pt x="21421" y="2353"/>
                  <a:pt x="21412" y="2368"/>
                  <a:pt x="21403" y="2383"/>
                </a:cubicBezTo>
                <a:cubicBezTo>
                  <a:pt x="21393" y="2397"/>
                  <a:pt x="21382" y="2411"/>
                  <a:pt x="21369" y="2424"/>
                </a:cubicBezTo>
                <a:cubicBezTo>
                  <a:pt x="21357" y="2437"/>
                  <a:pt x="21343" y="2448"/>
                  <a:pt x="21329" y="2458"/>
                </a:cubicBezTo>
                <a:cubicBezTo>
                  <a:pt x="21314" y="2468"/>
                  <a:pt x="21298" y="2476"/>
                  <a:pt x="21282" y="2482"/>
                </a:cubicBezTo>
                <a:cubicBezTo>
                  <a:pt x="21266" y="2489"/>
                  <a:pt x="21249" y="2494"/>
                  <a:pt x="21232" y="2498"/>
                </a:cubicBezTo>
                <a:cubicBezTo>
                  <a:pt x="21215" y="2501"/>
                  <a:pt x="21197" y="2503"/>
                  <a:pt x="21180" y="2503"/>
                </a:cubicBezTo>
                <a:lnTo>
                  <a:pt x="268" y="2503"/>
                </a:lnTo>
                <a:cubicBezTo>
                  <a:pt x="250" y="2503"/>
                  <a:pt x="233" y="2501"/>
                  <a:pt x="216" y="2498"/>
                </a:cubicBezTo>
                <a:cubicBezTo>
                  <a:pt x="198" y="2494"/>
                  <a:pt x="182" y="2489"/>
                  <a:pt x="165" y="2482"/>
                </a:cubicBezTo>
                <a:cubicBezTo>
                  <a:pt x="149" y="2476"/>
                  <a:pt x="134" y="2468"/>
                  <a:pt x="119" y="2458"/>
                </a:cubicBezTo>
                <a:cubicBezTo>
                  <a:pt x="104" y="2448"/>
                  <a:pt x="91" y="2437"/>
                  <a:pt x="78" y="2424"/>
                </a:cubicBezTo>
                <a:cubicBezTo>
                  <a:pt x="66" y="2411"/>
                  <a:pt x="55" y="2397"/>
                  <a:pt x="45" y="2383"/>
                </a:cubicBezTo>
                <a:cubicBezTo>
                  <a:pt x="35" y="2368"/>
                  <a:pt x="27" y="2353"/>
                  <a:pt x="20" y="2336"/>
                </a:cubicBezTo>
                <a:cubicBezTo>
                  <a:pt x="14" y="2320"/>
                  <a:pt x="9" y="2303"/>
                  <a:pt x="5" y="2286"/>
                </a:cubicBezTo>
                <a:cubicBezTo>
                  <a:pt x="2" y="2269"/>
                  <a:pt x="0" y="2251"/>
                  <a:pt x="0" y="223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6" name="任意多边形: 形状 385"/>
          <p:cNvSpPr/>
          <p:nvPr/>
        </p:nvSpPr>
        <p:spPr>
          <a:xfrm>
            <a:off x="1479600" y="6980760"/>
            <a:ext cx="515160" cy="515160"/>
          </a:xfrm>
          <a:custGeom>
            <a:avLst/>
            <a:gdLst/>
            <a:ahLst/>
            <a:cxnLst/>
            <a:rect l="0" t="0" r="r" b="b"/>
            <a:pathLst>
              <a:path w="1431" h="1431">
                <a:moveTo>
                  <a:pt x="1431" y="715"/>
                </a:moveTo>
                <a:cubicBezTo>
                  <a:pt x="1431" y="738"/>
                  <a:pt x="1430" y="762"/>
                  <a:pt x="1427" y="785"/>
                </a:cubicBezTo>
                <a:cubicBezTo>
                  <a:pt x="1425" y="808"/>
                  <a:pt x="1422" y="831"/>
                  <a:pt x="1417" y="854"/>
                </a:cubicBezTo>
                <a:cubicBezTo>
                  <a:pt x="1413" y="877"/>
                  <a:pt x="1407" y="900"/>
                  <a:pt x="1400" y="922"/>
                </a:cubicBezTo>
                <a:cubicBezTo>
                  <a:pt x="1393" y="945"/>
                  <a:pt x="1385" y="967"/>
                  <a:pt x="1376" y="988"/>
                </a:cubicBezTo>
                <a:cubicBezTo>
                  <a:pt x="1368" y="1010"/>
                  <a:pt x="1358" y="1031"/>
                  <a:pt x="1347" y="1052"/>
                </a:cubicBezTo>
                <a:cubicBezTo>
                  <a:pt x="1335" y="1072"/>
                  <a:pt x="1323" y="1093"/>
                  <a:pt x="1310" y="1112"/>
                </a:cubicBezTo>
                <a:cubicBezTo>
                  <a:pt x="1297" y="1131"/>
                  <a:pt x="1283" y="1150"/>
                  <a:pt x="1269" y="1168"/>
                </a:cubicBezTo>
                <a:cubicBezTo>
                  <a:pt x="1254" y="1186"/>
                  <a:pt x="1238" y="1204"/>
                  <a:pt x="1222" y="1220"/>
                </a:cubicBezTo>
                <a:cubicBezTo>
                  <a:pt x="1205" y="1237"/>
                  <a:pt x="1188" y="1253"/>
                  <a:pt x="1170" y="1267"/>
                </a:cubicBezTo>
                <a:cubicBezTo>
                  <a:pt x="1151" y="1282"/>
                  <a:pt x="1133" y="1296"/>
                  <a:pt x="1113" y="1309"/>
                </a:cubicBezTo>
                <a:cubicBezTo>
                  <a:pt x="1094" y="1322"/>
                  <a:pt x="1074" y="1335"/>
                  <a:pt x="1053" y="1346"/>
                </a:cubicBezTo>
                <a:cubicBezTo>
                  <a:pt x="1032" y="1357"/>
                  <a:pt x="1011" y="1367"/>
                  <a:pt x="990" y="1376"/>
                </a:cubicBezTo>
                <a:cubicBezTo>
                  <a:pt x="968" y="1385"/>
                  <a:pt x="946" y="1393"/>
                  <a:pt x="924" y="1400"/>
                </a:cubicBezTo>
                <a:cubicBezTo>
                  <a:pt x="901" y="1407"/>
                  <a:pt x="877" y="1412"/>
                  <a:pt x="854" y="1417"/>
                </a:cubicBezTo>
                <a:cubicBezTo>
                  <a:pt x="832" y="1422"/>
                  <a:pt x="808" y="1425"/>
                  <a:pt x="785" y="1427"/>
                </a:cubicBezTo>
                <a:cubicBezTo>
                  <a:pt x="762" y="1430"/>
                  <a:pt x="738" y="1431"/>
                  <a:pt x="715" y="1431"/>
                </a:cubicBezTo>
                <a:cubicBezTo>
                  <a:pt x="692" y="1431"/>
                  <a:pt x="668" y="1430"/>
                  <a:pt x="645" y="1427"/>
                </a:cubicBezTo>
                <a:cubicBezTo>
                  <a:pt x="622" y="1425"/>
                  <a:pt x="599" y="1422"/>
                  <a:pt x="576" y="1417"/>
                </a:cubicBezTo>
                <a:cubicBezTo>
                  <a:pt x="553" y="1412"/>
                  <a:pt x="530" y="1407"/>
                  <a:pt x="508" y="1400"/>
                </a:cubicBezTo>
                <a:cubicBezTo>
                  <a:pt x="485" y="1393"/>
                  <a:pt x="463" y="1385"/>
                  <a:pt x="441" y="1376"/>
                </a:cubicBezTo>
                <a:cubicBezTo>
                  <a:pt x="420" y="1367"/>
                  <a:pt x="399" y="1357"/>
                  <a:pt x="378" y="1346"/>
                </a:cubicBezTo>
                <a:cubicBezTo>
                  <a:pt x="357" y="1335"/>
                  <a:pt x="337" y="1322"/>
                  <a:pt x="318" y="1309"/>
                </a:cubicBezTo>
                <a:cubicBezTo>
                  <a:pt x="298" y="1296"/>
                  <a:pt x="280" y="1282"/>
                  <a:pt x="261" y="1267"/>
                </a:cubicBezTo>
                <a:cubicBezTo>
                  <a:pt x="243" y="1253"/>
                  <a:pt x="226" y="1237"/>
                  <a:pt x="210" y="1220"/>
                </a:cubicBezTo>
                <a:cubicBezTo>
                  <a:pt x="193" y="1204"/>
                  <a:pt x="177" y="1186"/>
                  <a:pt x="162" y="1168"/>
                </a:cubicBezTo>
                <a:cubicBezTo>
                  <a:pt x="148" y="1150"/>
                  <a:pt x="134" y="1131"/>
                  <a:pt x="121" y="1112"/>
                </a:cubicBezTo>
                <a:cubicBezTo>
                  <a:pt x="108" y="1093"/>
                  <a:pt x="96" y="1072"/>
                  <a:pt x="85" y="1052"/>
                </a:cubicBezTo>
                <a:cubicBezTo>
                  <a:pt x="74" y="1031"/>
                  <a:pt x="64" y="1010"/>
                  <a:pt x="55" y="988"/>
                </a:cubicBezTo>
                <a:cubicBezTo>
                  <a:pt x="46" y="967"/>
                  <a:pt x="38" y="945"/>
                  <a:pt x="31" y="922"/>
                </a:cubicBezTo>
                <a:cubicBezTo>
                  <a:pt x="24" y="900"/>
                  <a:pt x="18" y="877"/>
                  <a:pt x="14" y="854"/>
                </a:cubicBezTo>
                <a:cubicBezTo>
                  <a:pt x="9" y="831"/>
                  <a:pt x="6" y="808"/>
                  <a:pt x="4" y="785"/>
                </a:cubicBezTo>
                <a:cubicBezTo>
                  <a:pt x="1" y="762"/>
                  <a:pt x="0" y="738"/>
                  <a:pt x="0" y="715"/>
                </a:cubicBezTo>
                <a:cubicBezTo>
                  <a:pt x="0" y="691"/>
                  <a:pt x="1" y="668"/>
                  <a:pt x="4" y="645"/>
                </a:cubicBezTo>
                <a:cubicBezTo>
                  <a:pt x="6" y="621"/>
                  <a:pt x="9" y="598"/>
                  <a:pt x="14" y="575"/>
                </a:cubicBezTo>
                <a:cubicBezTo>
                  <a:pt x="18" y="552"/>
                  <a:pt x="24" y="530"/>
                  <a:pt x="31" y="507"/>
                </a:cubicBezTo>
                <a:cubicBezTo>
                  <a:pt x="38" y="485"/>
                  <a:pt x="46" y="463"/>
                  <a:pt x="55" y="441"/>
                </a:cubicBezTo>
                <a:cubicBezTo>
                  <a:pt x="64" y="420"/>
                  <a:pt x="74" y="398"/>
                  <a:pt x="85" y="378"/>
                </a:cubicBezTo>
                <a:cubicBezTo>
                  <a:pt x="96" y="357"/>
                  <a:pt x="108" y="337"/>
                  <a:pt x="121" y="318"/>
                </a:cubicBezTo>
                <a:cubicBezTo>
                  <a:pt x="134" y="298"/>
                  <a:pt x="148" y="279"/>
                  <a:pt x="162" y="261"/>
                </a:cubicBezTo>
                <a:cubicBezTo>
                  <a:pt x="177" y="243"/>
                  <a:pt x="193" y="226"/>
                  <a:pt x="210" y="209"/>
                </a:cubicBezTo>
                <a:cubicBezTo>
                  <a:pt x="226" y="193"/>
                  <a:pt x="243" y="177"/>
                  <a:pt x="261" y="162"/>
                </a:cubicBezTo>
                <a:cubicBezTo>
                  <a:pt x="280" y="147"/>
                  <a:pt x="298" y="133"/>
                  <a:pt x="318" y="120"/>
                </a:cubicBezTo>
                <a:cubicBezTo>
                  <a:pt x="337" y="107"/>
                  <a:pt x="357" y="95"/>
                  <a:pt x="378" y="84"/>
                </a:cubicBezTo>
                <a:cubicBezTo>
                  <a:pt x="399" y="73"/>
                  <a:pt x="420" y="63"/>
                  <a:pt x="441" y="54"/>
                </a:cubicBezTo>
                <a:cubicBezTo>
                  <a:pt x="463" y="45"/>
                  <a:pt x="485" y="38"/>
                  <a:pt x="508" y="31"/>
                </a:cubicBezTo>
                <a:cubicBezTo>
                  <a:pt x="530" y="24"/>
                  <a:pt x="553" y="18"/>
                  <a:pt x="576" y="14"/>
                </a:cubicBezTo>
                <a:cubicBezTo>
                  <a:pt x="599" y="9"/>
                  <a:pt x="622" y="6"/>
                  <a:pt x="645" y="3"/>
                </a:cubicBezTo>
                <a:cubicBezTo>
                  <a:pt x="668" y="1"/>
                  <a:pt x="692" y="0"/>
                  <a:pt x="715" y="0"/>
                </a:cubicBezTo>
                <a:cubicBezTo>
                  <a:pt x="738" y="0"/>
                  <a:pt x="762" y="1"/>
                  <a:pt x="785" y="3"/>
                </a:cubicBezTo>
                <a:cubicBezTo>
                  <a:pt x="808" y="6"/>
                  <a:pt x="832" y="9"/>
                  <a:pt x="854" y="14"/>
                </a:cubicBezTo>
                <a:cubicBezTo>
                  <a:pt x="877" y="18"/>
                  <a:pt x="901" y="24"/>
                  <a:pt x="924" y="31"/>
                </a:cubicBezTo>
                <a:cubicBezTo>
                  <a:pt x="946" y="38"/>
                  <a:pt x="968" y="45"/>
                  <a:pt x="990" y="54"/>
                </a:cubicBezTo>
                <a:cubicBezTo>
                  <a:pt x="1011" y="63"/>
                  <a:pt x="1032" y="73"/>
                  <a:pt x="1053" y="84"/>
                </a:cubicBezTo>
                <a:cubicBezTo>
                  <a:pt x="1074" y="95"/>
                  <a:pt x="1094" y="107"/>
                  <a:pt x="1113" y="120"/>
                </a:cubicBezTo>
                <a:cubicBezTo>
                  <a:pt x="1133" y="133"/>
                  <a:pt x="1151" y="147"/>
                  <a:pt x="1170" y="162"/>
                </a:cubicBezTo>
                <a:cubicBezTo>
                  <a:pt x="1188" y="177"/>
                  <a:pt x="1205" y="193"/>
                  <a:pt x="1222" y="209"/>
                </a:cubicBezTo>
                <a:cubicBezTo>
                  <a:pt x="1238" y="226"/>
                  <a:pt x="1254" y="243"/>
                  <a:pt x="1269" y="261"/>
                </a:cubicBezTo>
                <a:cubicBezTo>
                  <a:pt x="1283" y="279"/>
                  <a:pt x="1297" y="298"/>
                  <a:pt x="1310" y="318"/>
                </a:cubicBezTo>
                <a:cubicBezTo>
                  <a:pt x="1323" y="337"/>
                  <a:pt x="1335" y="357"/>
                  <a:pt x="1347" y="378"/>
                </a:cubicBezTo>
                <a:cubicBezTo>
                  <a:pt x="1358" y="398"/>
                  <a:pt x="1368" y="420"/>
                  <a:pt x="1376" y="441"/>
                </a:cubicBezTo>
                <a:cubicBezTo>
                  <a:pt x="1385" y="463"/>
                  <a:pt x="1393" y="485"/>
                  <a:pt x="1400" y="507"/>
                </a:cubicBezTo>
                <a:cubicBezTo>
                  <a:pt x="1407" y="530"/>
                  <a:pt x="1413" y="552"/>
                  <a:pt x="1417" y="575"/>
                </a:cubicBezTo>
                <a:cubicBezTo>
                  <a:pt x="1422" y="598"/>
                  <a:pt x="1425" y="621"/>
                  <a:pt x="1427" y="645"/>
                </a:cubicBezTo>
                <a:cubicBezTo>
                  <a:pt x="1430" y="668"/>
                  <a:pt x="1431" y="691"/>
                  <a:pt x="1431" y="71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87" name="图片 386"/>
          <p:cNvPicPr/>
          <p:nvPr/>
        </p:nvPicPr>
        <p:blipFill>
          <a:blip r:embed="rId11"/>
          <a:stretch/>
        </p:blipFill>
        <p:spPr>
          <a:xfrm>
            <a:off x="1616400" y="711756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8" name="文本框 387"/>
          <p:cNvSpPr txBox="1"/>
          <p:nvPr/>
        </p:nvSpPr>
        <p:spPr>
          <a:xfrm>
            <a:off x="3474360" y="6012360"/>
            <a:ext cx="63482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通过功能测试、压力测试和用户体验测试，发现并解决系统问题，在运行初期根据用户反馈不断优化系统性能。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文本框 388"/>
          <p:cNvSpPr txBox="1"/>
          <p:nvPr/>
        </p:nvSpPr>
        <p:spPr>
          <a:xfrm>
            <a:off x="2187720" y="7011000"/>
            <a:ext cx="14410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持续监控与更新迭代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0" name="文本框 389"/>
          <p:cNvSpPr txBox="1"/>
          <p:nvPr/>
        </p:nvSpPr>
        <p:spPr>
          <a:xfrm>
            <a:off x="2187720" y="7299360"/>
            <a:ext cx="5959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智能代理开发非一次性完成，需通过持续监控收集数据，定期更新与优化，确保系统始终满足业务需求。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1" name="文本框 390"/>
          <p:cNvSpPr txBox="1"/>
          <p:nvPr/>
        </p:nvSpPr>
        <p:spPr>
          <a:xfrm>
            <a:off x="9809280" y="776124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8 / 24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图片 391"/>
          <p:cNvPicPr/>
          <p:nvPr/>
        </p:nvPicPr>
        <p:blipFill>
          <a:blip r:embed="rId2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3" name="图片 392"/>
          <p:cNvPicPr/>
          <p:nvPr/>
        </p:nvPicPr>
        <p:blipFill>
          <a:blip r:embed="rId3"/>
          <a:stretch/>
        </p:blipFill>
        <p:spPr>
          <a:xfrm>
            <a:off x="-804240" y="-1608480"/>
            <a:ext cx="4020840" cy="4020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4" name="图片 393"/>
          <p:cNvPicPr/>
          <p:nvPr/>
        </p:nvPicPr>
        <p:blipFill>
          <a:blip r:embed="rId4"/>
          <a:stretch/>
        </p:blipFill>
        <p:spPr>
          <a:xfrm>
            <a:off x="7479720" y="4986360"/>
            <a:ext cx="3216600" cy="3216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5" name="图片 394"/>
          <p:cNvPicPr/>
          <p:nvPr/>
        </p:nvPicPr>
        <p:blipFill>
          <a:blip r:embed="rId5"/>
          <a:stretch/>
        </p:blipFill>
        <p:spPr>
          <a:xfrm>
            <a:off x="0" y="0"/>
            <a:ext cx="10294200" cy="6996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6" name="任意多边形: 形状 395"/>
          <p:cNvSpPr/>
          <p:nvPr/>
        </p:nvSpPr>
        <p:spPr>
          <a:xfrm>
            <a:off x="514440" y="804240"/>
            <a:ext cx="644040" cy="32400"/>
          </a:xfrm>
          <a:custGeom>
            <a:avLst/>
            <a:gdLst/>
            <a:ahLst/>
            <a:cxnLst/>
            <a:rect l="0" t="0" r="r" b="b"/>
            <a:pathLst>
              <a:path w="1789" h="90">
                <a:moveTo>
                  <a:pt x="0" y="45"/>
                </a:moveTo>
                <a:cubicBezTo>
                  <a:pt x="0" y="39"/>
                  <a:pt x="1" y="33"/>
                  <a:pt x="4" y="27"/>
                </a:cubicBezTo>
                <a:cubicBezTo>
                  <a:pt x="6" y="22"/>
                  <a:pt x="9" y="17"/>
                  <a:pt x="13" y="13"/>
                </a:cubicBezTo>
                <a:cubicBezTo>
                  <a:pt x="18" y="8"/>
                  <a:pt x="22" y="5"/>
                  <a:pt x="28" y="3"/>
                </a:cubicBezTo>
                <a:cubicBezTo>
                  <a:pt x="33" y="1"/>
                  <a:pt x="39" y="0"/>
                  <a:pt x="45" y="0"/>
                </a:cubicBezTo>
                <a:lnTo>
                  <a:pt x="1744" y="0"/>
                </a:lnTo>
                <a:cubicBezTo>
                  <a:pt x="1750" y="0"/>
                  <a:pt x="1755" y="1"/>
                  <a:pt x="1761" y="3"/>
                </a:cubicBezTo>
                <a:cubicBezTo>
                  <a:pt x="1766" y="5"/>
                  <a:pt x="1771" y="8"/>
                  <a:pt x="1775" y="13"/>
                </a:cubicBezTo>
                <a:cubicBezTo>
                  <a:pt x="1780" y="17"/>
                  <a:pt x="1783" y="22"/>
                  <a:pt x="1785" y="27"/>
                </a:cubicBezTo>
                <a:cubicBezTo>
                  <a:pt x="1787" y="33"/>
                  <a:pt x="1789" y="39"/>
                  <a:pt x="1789" y="45"/>
                </a:cubicBezTo>
                <a:cubicBezTo>
                  <a:pt x="1789" y="51"/>
                  <a:pt x="1787" y="57"/>
                  <a:pt x="1785" y="62"/>
                </a:cubicBezTo>
                <a:cubicBezTo>
                  <a:pt x="1783" y="68"/>
                  <a:pt x="1780" y="73"/>
                  <a:pt x="1775" y="77"/>
                </a:cubicBezTo>
                <a:cubicBezTo>
                  <a:pt x="1771" y="81"/>
                  <a:pt x="1766" y="84"/>
                  <a:pt x="1761" y="86"/>
                </a:cubicBezTo>
                <a:cubicBezTo>
                  <a:pt x="1755" y="89"/>
                  <a:pt x="1750" y="90"/>
                  <a:pt x="1744" y="90"/>
                </a:cubicBezTo>
                <a:lnTo>
                  <a:pt x="45" y="90"/>
                </a:lnTo>
                <a:cubicBezTo>
                  <a:pt x="39" y="90"/>
                  <a:pt x="33" y="89"/>
                  <a:pt x="28" y="86"/>
                </a:cubicBezTo>
                <a:cubicBezTo>
                  <a:pt x="22" y="84"/>
                  <a:pt x="18" y="81"/>
                  <a:pt x="13" y="77"/>
                </a:cubicBezTo>
                <a:cubicBezTo>
                  <a:pt x="9" y="73"/>
                  <a:pt x="6" y="68"/>
                  <a:pt x="4" y="62"/>
                </a:cubicBezTo>
                <a:cubicBezTo>
                  <a:pt x="1" y="57"/>
                  <a:pt x="0" y="51"/>
                  <a:pt x="0" y="45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任意多边形: 形状 396"/>
          <p:cNvSpPr/>
          <p:nvPr/>
        </p:nvSpPr>
        <p:spPr>
          <a:xfrm>
            <a:off x="514440" y="1029240"/>
            <a:ext cx="4632840" cy="869040"/>
          </a:xfrm>
          <a:custGeom>
            <a:avLst/>
            <a:gdLst/>
            <a:ahLst/>
            <a:cxnLst/>
            <a:rect l="0" t="0" r="r" b="b"/>
            <a:pathLst>
              <a:path w="12869" h="2414">
                <a:moveTo>
                  <a:pt x="0" y="2146"/>
                </a:moveTo>
                <a:lnTo>
                  <a:pt x="0" y="268"/>
                </a:lnTo>
                <a:cubicBezTo>
                  <a:pt x="0" y="251"/>
                  <a:pt x="2" y="233"/>
                  <a:pt x="5" y="216"/>
                </a:cubicBezTo>
                <a:cubicBezTo>
                  <a:pt x="9" y="199"/>
                  <a:pt x="14" y="182"/>
                  <a:pt x="21" y="166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5"/>
                  <a:pt x="66" y="91"/>
                  <a:pt x="79" y="79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12601" y="0"/>
                </a:lnTo>
                <a:cubicBezTo>
                  <a:pt x="12619" y="0"/>
                  <a:pt x="12636" y="2"/>
                  <a:pt x="12654" y="5"/>
                </a:cubicBezTo>
                <a:cubicBezTo>
                  <a:pt x="12671" y="9"/>
                  <a:pt x="12688" y="14"/>
                  <a:pt x="12704" y="20"/>
                </a:cubicBezTo>
                <a:cubicBezTo>
                  <a:pt x="12720" y="27"/>
                  <a:pt x="12736" y="35"/>
                  <a:pt x="12750" y="45"/>
                </a:cubicBezTo>
                <a:cubicBezTo>
                  <a:pt x="12765" y="55"/>
                  <a:pt x="12778" y="66"/>
                  <a:pt x="12791" y="79"/>
                </a:cubicBezTo>
                <a:cubicBezTo>
                  <a:pt x="12803" y="91"/>
                  <a:pt x="12814" y="105"/>
                  <a:pt x="12824" y="119"/>
                </a:cubicBezTo>
                <a:cubicBezTo>
                  <a:pt x="12834" y="134"/>
                  <a:pt x="12842" y="149"/>
                  <a:pt x="12849" y="166"/>
                </a:cubicBezTo>
                <a:cubicBezTo>
                  <a:pt x="12856" y="182"/>
                  <a:pt x="12861" y="199"/>
                  <a:pt x="12864" y="216"/>
                </a:cubicBezTo>
                <a:cubicBezTo>
                  <a:pt x="12868" y="233"/>
                  <a:pt x="12869" y="251"/>
                  <a:pt x="12869" y="268"/>
                </a:cubicBezTo>
                <a:lnTo>
                  <a:pt x="12869" y="2146"/>
                </a:lnTo>
                <a:cubicBezTo>
                  <a:pt x="12869" y="2163"/>
                  <a:pt x="12868" y="2181"/>
                  <a:pt x="12864" y="2198"/>
                </a:cubicBezTo>
                <a:cubicBezTo>
                  <a:pt x="12861" y="2215"/>
                  <a:pt x="12856" y="2232"/>
                  <a:pt x="12849" y="2248"/>
                </a:cubicBezTo>
                <a:cubicBezTo>
                  <a:pt x="12842" y="2265"/>
                  <a:pt x="12834" y="2280"/>
                  <a:pt x="12824" y="2295"/>
                </a:cubicBezTo>
                <a:cubicBezTo>
                  <a:pt x="12814" y="2309"/>
                  <a:pt x="12803" y="2323"/>
                  <a:pt x="12791" y="2335"/>
                </a:cubicBezTo>
                <a:cubicBezTo>
                  <a:pt x="12778" y="2348"/>
                  <a:pt x="12765" y="2359"/>
                  <a:pt x="12750" y="2369"/>
                </a:cubicBezTo>
                <a:cubicBezTo>
                  <a:pt x="12736" y="2378"/>
                  <a:pt x="12720" y="2387"/>
                  <a:pt x="12704" y="2393"/>
                </a:cubicBezTo>
                <a:cubicBezTo>
                  <a:pt x="12688" y="2400"/>
                  <a:pt x="12671" y="2405"/>
                  <a:pt x="12654" y="2409"/>
                </a:cubicBezTo>
                <a:cubicBezTo>
                  <a:pt x="12636" y="2412"/>
                  <a:pt x="12619" y="2414"/>
                  <a:pt x="12601" y="2414"/>
                </a:cubicBezTo>
                <a:lnTo>
                  <a:pt x="268" y="2414"/>
                </a:lnTo>
                <a:cubicBezTo>
                  <a:pt x="251" y="2414"/>
                  <a:pt x="233" y="2412"/>
                  <a:pt x="216" y="2409"/>
                </a:cubicBezTo>
                <a:cubicBezTo>
                  <a:pt x="199" y="2405"/>
                  <a:pt x="182" y="2400"/>
                  <a:pt x="166" y="2393"/>
                </a:cubicBezTo>
                <a:cubicBezTo>
                  <a:pt x="150" y="2387"/>
                  <a:pt x="134" y="2378"/>
                  <a:pt x="119" y="2369"/>
                </a:cubicBezTo>
                <a:cubicBezTo>
                  <a:pt x="105" y="2359"/>
                  <a:pt x="91" y="2348"/>
                  <a:pt x="79" y="2335"/>
                </a:cubicBezTo>
                <a:cubicBezTo>
                  <a:pt x="66" y="2323"/>
                  <a:pt x="55" y="2309"/>
                  <a:pt x="45" y="2295"/>
                </a:cubicBezTo>
                <a:cubicBezTo>
                  <a:pt x="36" y="2280"/>
                  <a:pt x="27" y="2265"/>
                  <a:pt x="21" y="2248"/>
                </a:cubicBezTo>
                <a:cubicBezTo>
                  <a:pt x="14" y="2232"/>
                  <a:pt x="9" y="2215"/>
                  <a:pt x="5" y="2198"/>
                </a:cubicBezTo>
                <a:cubicBezTo>
                  <a:pt x="2" y="2181"/>
                  <a:pt x="0" y="2163"/>
                  <a:pt x="0" y="214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8" name="图片 397"/>
          <p:cNvPicPr/>
          <p:nvPr/>
        </p:nvPicPr>
        <p:blipFill>
          <a:blip r:embed="rId6"/>
          <a:stretch/>
        </p:blipFill>
        <p:spPr>
          <a:xfrm>
            <a:off x="643320" y="117432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9" name="文本框 398"/>
          <p:cNvSpPr txBox="1"/>
          <p:nvPr/>
        </p:nvSpPr>
        <p:spPr>
          <a:xfrm>
            <a:off x="514800" y="364680"/>
            <a:ext cx="4633560" cy="36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智能代理开发实例：图像生成智能体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932760" y="1184760"/>
            <a:ext cx="20700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1. 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1139040" y="1179720"/>
            <a:ext cx="2901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获取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1428480" y="1184760"/>
            <a:ext cx="27288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1700640" y="1179720"/>
            <a:ext cx="2901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密钥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643320" y="1459800"/>
            <a:ext cx="2264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访问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868680" y="1463760"/>
            <a:ext cx="4122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OpenAI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文本框 405"/>
          <p:cNvSpPr txBox="1"/>
          <p:nvPr/>
        </p:nvSpPr>
        <p:spPr>
          <a:xfrm>
            <a:off x="1279440" y="1459800"/>
            <a:ext cx="169236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官网，完成账号注册并登录，进入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2968560" y="1463760"/>
            <a:ext cx="6145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Dashboard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文本框 407"/>
          <p:cNvSpPr txBox="1"/>
          <p:nvPr/>
        </p:nvSpPr>
        <p:spPr>
          <a:xfrm>
            <a:off x="3579480" y="1459800"/>
            <a:ext cx="2264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选择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文本框 408"/>
          <p:cNvSpPr txBox="1"/>
          <p:nvPr/>
        </p:nvSpPr>
        <p:spPr>
          <a:xfrm>
            <a:off x="3804480" y="1463760"/>
            <a:ext cx="4752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 keys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4274280" y="1459800"/>
            <a:ext cx="6775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选项获取开发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任意多边形: 形状 410"/>
          <p:cNvSpPr/>
          <p:nvPr/>
        </p:nvSpPr>
        <p:spPr>
          <a:xfrm>
            <a:off x="514440" y="2155320"/>
            <a:ext cx="4632840" cy="708120"/>
          </a:xfrm>
          <a:custGeom>
            <a:avLst/>
            <a:gdLst/>
            <a:ahLst/>
            <a:cxnLst/>
            <a:rect l="0" t="0" r="r" b="b"/>
            <a:pathLst>
              <a:path w="12869" h="1967">
                <a:moveTo>
                  <a:pt x="0" y="1699"/>
                </a:moveTo>
                <a:lnTo>
                  <a:pt x="0" y="268"/>
                </a:lnTo>
                <a:cubicBezTo>
                  <a:pt x="0" y="250"/>
                  <a:pt x="2" y="233"/>
                  <a:pt x="5" y="216"/>
                </a:cubicBezTo>
                <a:cubicBezTo>
                  <a:pt x="9" y="198"/>
                  <a:pt x="14" y="181"/>
                  <a:pt x="21" y="165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4"/>
                  <a:pt x="66" y="91"/>
                  <a:pt x="79" y="78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5"/>
                  <a:pt x="150" y="27"/>
                  <a:pt x="166" y="20"/>
                </a:cubicBezTo>
                <a:cubicBezTo>
                  <a:pt x="182" y="13"/>
                  <a:pt x="199" y="8"/>
                  <a:pt x="216" y="5"/>
                </a:cubicBezTo>
                <a:cubicBezTo>
                  <a:pt x="233" y="1"/>
                  <a:pt x="251" y="0"/>
                  <a:pt x="268" y="0"/>
                </a:cubicBezTo>
                <a:lnTo>
                  <a:pt x="12601" y="0"/>
                </a:lnTo>
                <a:cubicBezTo>
                  <a:pt x="12619" y="0"/>
                  <a:pt x="12636" y="1"/>
                  <a:pt x="12654" y="5"/>
                </a:cubicBezTo>
                <a:cubicBezTo>
                  <a:pt x="12671" y="8"/>
                  <a:pt x="12688" y="13"/>
                  <a:pt x="12704" y="20"/>
                </a:cubicBezTo>
                <a:cubicBezTo>
                  <a:pt x="12720" y="27"/>
                  <a:pt x="12736" y="35"/>
                  <a:pt x="12750" y="45"/>
                </a:cubicBezTo>
                <a:cubicBezTo>
                  <a:pt x="12765" y="55"/>
                  <a:pt x="12778" y="66"/>
                  <a:pt x="12791" y="78"/>
                </a:cubicBezTo>
                <a:cubicBezTo>
                  <a:pt x="12803" y="91"/>
                  <a:pt x="12814" y="104"/>
                  <a:pt x="12824" y="119"/>
                </a:cubicBezTo>
                <a:cubicBezTo>
                  <a:pt x="12834" y="134"/>
                  <a:pt x="12842" y="149"/>
                  <a:pt x="12849" y="165"/>
                </a:cubicBezTo>
                <a:cubicBezTo>
                  <a:pt x="12856" y="181"/>
                  <a:pt x="12861" y="198"/>
                  <a:pt x="12864" y="216"/>
                </a:cubicBezTo>
                <a:cubicBezTo>
                  <a:pt x="12868" y="233"/>
                  <a:pt x="12869" y="250"/>
                  <a:pt x="12869" y="268"/>
                </a:cubicBezTo>
                <a:lnTo>
                  <a:pt x="12869" y="1699"/>
                </a:lnTo>
                <a:cubicBezTo>
                  <a:pt x="12869" y="1716"/>
                  <a:pt x="12868" y="1734"/>
                  <a:pt x="12864" y="1751"/>
                </a:cubicBezTo>
                <a:cubicBezTo>
                  <a:pt x="12861" y="1768"/>
                  <a:pt x="12856" y="1785"/>
                  <a:pt x="12849" y="1801"/>
                </a:cubicBezTo>
                <a:cubicBezTo>
                  <a:pt x="12842" y="1817"/>
                  <a:pt x="12834" y="1833"/>
                  <a:pt x="12824" y="1848"/>
                </a:cubicBezTo>
                <a:cubicBezTo>
                  <a:pt x="12814" y="1862"/>
                  <a:pt x="12803" y="1876"/>
                  <a:pt x="12791" y="1888"/>
                </a:cubicBezTo>
                <a:cubicBezTo>
                  <a:pt x="12778" y="1901"/>
                  <a:pt x="12765" y="1912"/>
                  <a:pt x="12750" y="1921"/>
                </a:cubicBezTo>
                <a:cubicBezTo>
                  <a:pt x="12736" y="1931"/>
                  <a:pt x="12720" y="1940"/>
                  <a:pt x="12704" y="1946"/>
                </a:cubicBezTo>
                <a:cubicBezTo>
                  <a:pt x="12688" y="1953"/>
                  <a:pt x="12671" y="1958"/>
                  <a:pt x="12654" y="1962"/>
                </a:cubicBezTo>
                <a:cubicBezTo>
                  <a:pt x="12636" y="1965"/>
                  <a:pt x="12619" y="1967"/>
                  <a:pt x="12601" y="1967"/>
                </a:cubicBezTo>
                <a:lnTo>
                  <a:pt x="268" y="1967"/>
                </a:lnTo>
                <a:cubicBezTo>
                  <a:pt x="251" y="1967"/>
                  <a:pt x="233" y="1965"/>
                  <a:pt x="216" y="1962"/>
                </a:cubicBezTo>
                <a:cubicBezTo>
                  <a:pt x="199" y="1958"/>
                  <a:pt x="182" y="1953"/>
                  <a:pt x="166" y="1946"/>
                </a:cubicBezTo>
                <a:cubicBezTo>
                  <a:pt x="150" y="1940"/>
                  <a:pt x="134" y="1931"/>
                  <a:pt x="119" y="1921"/>
                </a:cubicBezTo>
                <a:cubicBezTo>
                  <a:pt x="105" y="1912"/>
                  <a:pt x="91" y="1901"/>
                  <a:pt x="79" y="1888"/>
                </a:cubicBezTo>
                <a:cubicBezTo>
                  <a:pt x="66" y="1876"/>
                  <a:pt x="55" y="1862"/>
                  <a:pt x="45" y="1848"/>
                </a:cubicBezTo>
                <a:cubicBezTo>
                  <a:pt x="36" y="1833"/>
                  <a:pt x="27" y="1817"/>
                  <a:pt x="21" y="1801"/>
                </a:cubicBezTo>
                <a:cubicBezTo>
                  <a:pt x="14" y="1785"/>
                  <a:pt x="9" y="1768"/>
                  <a:pt x="5" y="1751"/>
                </a:cubicBezTo>
                <a:cubicBezTo>
                  <a:pt x="2" y="1734"/>
                  <a:pt x="0" y="1716"/>
                  <a:pt x="0" y="169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2" name="图片 411"/>
          <p:cNvPicPr/>
          <p:nvPr/>
        </p:nvPicPr>
        <p:blipFill>
          <a:blip r:embed="rId7"/>
          <a:stretch/>
        </p:blipFill>
        <p:spPr>
          <a:xfrm>
            <a:off x="643320" y="230004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3" name="文本框 412"/>
          <p:cNvSpPr txBox="1"/>
          <p:nvPr/>
        </p:nvSpPr>
        <p:spPr>
          <a:xfrm>
            <a:off x="643320" y="1620720"/>
            <a:ext cx="2264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密钥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4" name="文本框 413"/>
          <p:cNvSpPr txBox="1"/>
          <p:nvPr/>
        </p:nvSpPr>
        <p:spPr>
          <a:xfrm>
            <a:off x="932760" y="2310480"/>
            <a:ext cx="20700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2. 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文本框 414"/>
          <p:cNvSpPr txBox="1"/>
          <p:nvPr/>
        </p:nvSpPr>
        <p:spPr>
          <a:xfrm>
            <a:off x="1139040" y="2305440"/>
            <a:ext cx="8694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配置环境变量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文本框 415"/>
          <p:cNvSpPr txBox="1"/>
          <p:nvPr/>
        </p:nvSpPr>
        <p:spPr>
          <a:xfrm>
            <a:off x="643320" y="2585880"/>
            <a:ext cx="11286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在系统环境变量中设置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文本框 416"/>
          <p:cNvSpPr txBox="1"/>
          <p:nvPr/>
        </p:nvSpPr>
        <p:spPr>
          <a:xfrm>
            <a:off x="1769400" y="2589840"/>
            <a:ext cx="928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OPENAI_API_KEY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2696040" y="2585880"/>
            <a:ext cx="90288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，或在代码中使用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文本框 418"/>
          <p:cNvSpPr txBox="1"/>
          <p:nvPr/>
        </p:nvSpPr>
        <p:spPr>
          <a:xfrm>
            <a:off x="3596760" y="2589840"/>
            <a:ext cx="3931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dotenv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3988440" y="2585880"/>
            <a:ext cx="33912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库加载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1" name="文本框 420"/>
          <p:cNvSpPr txBox="1"/>
          <p:nvPr/>
        </p:nvSpPr>
        <p:spPr>
          <a:xfrm>
            <a:off x="4326120" y="2589840"/>
            <a:ext cx="1792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2" name="任意多边形: 形状 421"/>
          <p:cNvSpPr/>
          <p:nvPr/>
        </p:nvSpPr>
        <p:spPr>
          <a:xfrm>
            <a:off x="514440" y="2991600"/>
            <a:ext cx="4632840" cy="716040"/>
          </a:xfrm>
          <a:custGeom>
            <a:avLst/>
            <a:gdLst/>
            <a:ahLst/>
            <a:cxnLst/>
            <a:rect l="0" t="0" r="r" b="b"/>
            <a:pathLst>
              <a:path w="12869" h="1989">
                <a:moveTo>
                  <a:pt x="0" y="1721"/>
                </a:moveTo>
                <a:lnTo>
                  <a:pt x="0" y="268"/>
                </a:lnTo>
                <a:cubicBezTo>
                  <a:pt x="0" y="251"/>
                  <a:pt x="2" y="233"/>
                  <a:pt x="5" y="216"/>
                </a:cubicBezTo>
                <a:cubicBezTo>
                  <a:pt x="9" y="199"/>
                  <a:pt x="14" y="182"/>
                  <a:pt x="21" y="166"/>
                </a:cubicBezTo>
                <a:cubicBezTo>
                  <a:pt x="27" y="149"/>
                  <a:pt x="36" y="134"/>
                  <a:pt x="45" y="119"/>
                </a:cubicBezTo>
                <a:cubicBezTo>
                  <a:pt x="55" y="105"/>
                  <a:pt x="66" y="91"/>
                  <a:pt x="79" y="79"/>
                </a:cubicBezTo>
                <a:cubicBezTo>
                  <a:pt x="91" y="66"/>
                  <a:pt x="105" y="55"/>
                  <a:pt x="119" y="45"/>
                </a:cubicBezTo>
                <a:cubicBezTo>
                  <a:pt x="134" y="36"/>
                  <a:pt x="150" y="27"/>
                  <a:pt x="166" y="21"/>
                </a:cubicBezTo>
                <a:cubicBezTo>
                  <a:pt x="182" y="14"/>
                  <a:pt x="199" y="9"/>
                  <a:pt x="216" y="5"/>
                </a:cubicBezTo>
                <a:cubicBezTo>
                  <a:pt x="233" y="2"/>
                  <a:pt x="251" y="0"/>
                  <a:pt x="268" y="0"/>
                </a:cubicBezTo>
                <a:lnTo>
                  <a:pt x="12601" y="0"/>
                </a:lnTo>
                <a:cubicBezTo>
                  <a:pt x="12619" y="0"/>
                  <a:pt x="12636" y="2"/>
                  <a:pt x="12654" y="5"/>
                </a:cubicBezTo>
                <a:cubicBezTo>
                  <a:pt x="12671" y="9"/>
                  <a:pt x="12688" y="14"/>
                  <a:pt x="12704" y="21"/>
                </a:cubicBezTo>
                <a:cubicBezTo>
                  <a:pt x="12720" y="27"/>
                  <a:pt x="12736" y="36"/>
                  <a:pt x="12750" y="45"/>
                </a:cubicBezTo>
                <a:cubicBezTo>
                  <a:pt x="12765" y="55"/>
                  <a:pt x="12778" y="66"/>
                  <a:pt x="12791" y="79"/>
                </a:cubicBezTo>
                <a:cubicBezTo>
                  <a:pt x="12803" y="91"/>
                  <a:pt x="12814" y="105"/>
                  <a:pt x="12824" y="119"/>
                </a:cubicBezTo>
                <a:cubicBezTo>
                  <a:pt x="12834" y="134"/>
                  <a:pt x="12842" y="149"/>
                  <a:pt x="12849" y="166"/>
                </a:cubicBezTo>
                <a:cubicBezTo>
                  <a:pt x="12856" y="182"/>
                  <a:pt x="12861" y="199"/>
                  <a:pt x="12864" y="216"/>
                </a:cubicBezTo>
                <a:cubicBezTo>
                  <a:pt x="12868" y="233"/>
                  <a:pt x="12869" y="251"/>
                  <a:pt x="12869" y="268"/>
                </a:cubicBezTo>
                <a:lnTo>
                  <a:pt x="12869" y="1721"/>
                </a:lnTo>
                <a:cubicBezTo>
                  <a:pt x="12869" y="1739"/>
                  <a:pt x="12868" y="1756"/>
                  <a:pt x="12864" y="1774"/>
                </a:cubicBezTo>
                <a:cubicBezTo>
                  <a:pt x="12861" y="1791"/>
                  <a:pt x="12856" y="1808"/>
                  <a:pt x="12849" y="1824"/>
                </a:cubicBezTo>
                <a:cubicBezTo>
                  <a:pt x="12842" y="1840"/>
                  <a:pt x="12834" y="1856"/>
                  <a:pt x="12824" y="1870"/>
                </a:cubicBezTo>
                <a:cubicBezTo>
                  <a:pt x="12814" y="1885"/>
                  <a:pt x="12803" y="1898"/>
                  <a:pt x="12791" y="1911"/>
                </a:cubicBezTo>
                <a:cubicBezTo>
                  <a:pt x="12778" y="1923"/>
                  <a:pt x="12765" y="1934"/>
                  <a:pt x="12750" y="1944"/>
                </a:cubicBezTo>
                <a:cubicBezTo>
                  <a:pt x="12736" y="1954"/>
                  <a:pt x="12720" y="1962"/>
                  <a:pt x="12704" y="1969"/>
                </a:cubicBezTo>
                <a:cubicBezTo>
                  <a:pt x="12688" y="1976"/>
                  <a:pt x="12671" y="1981"/>
                  <a:pt x="12654" y="1984"/>
                </a:cubicBezTo>
                <a:cubicBezTo>
                  <a:pt x="12636" y="1988"/>
                  <a:pt x="12619" y="1989"/>
                  <a:pt x="12601" y="1989"/>
                </a:cubicBezTo>
                <a:lnTo>
                  <a:pt x="268" y="1989"/>
                </a:lnTo>
                <a:cubicBezTo>
                  <a:pt x="251" y="1989"/>
                  <a:pt x="233" y="1988"/>
                  <a:pt x="216" y="1984"/>
                </a:cubicBezTo>
                <a:cubicBezTo>
                  <a:pt x="199" y="1981"/>
                  <a:pt x="182" y="1976"/>
                  <a:pt x="166" y="1969"/>
                </a:cubicBezTo>
                <a:cubicBezTo>
                  <a:pt x="150" y="1962"/>
                  <a:pt x="134" y="1954"/>
                  <a:pt x="119" y="1944"/>
                </a:cubicBezTo>
                <a:cubicBezTo>
                  <a:pt x="105" y="1934"/>
                  <a:pt x="91" y="1923"/>
                  <a:pt x="79" y="1911"/>
                </a:cubicBezTo>
                <a:cubicBezTo>
                  <a:pt x="66" y="1898"/>
                  <a:pt x="55" y="1885"/>
                  <a:pt x="45" y="1870"/>
                </a:cubicBezTo>
                <a:cubicBezTo>
                  <a:pt x="36" y="1856"/>
                  <a:pt x="27" y="1840"/>
                  <a:pt x="21" y="1824"/>
                </a:cubicBezTo>
                <a:cubicBezTo>
                  <a:pt x="14" y="1808"/>
                  <a:pt x="9" y="1791"/>
                  <a:pt x="5" y="1774"/>
                </a:cubicBezTo>
                <a:cubicBezTo>
                  <a:pt x="2" y="1756"/>
                  <a:pt x="0" y="1739"/>
                  <a:pt x="0" y="172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23" name="图片 422"/>
          <p:cNvPicPr/>
          <p:nvPr/>
        </p:nvPicPr>
        <p:blipFill>
          <a:blip r:embed="rId8"/>
          <a:stretch/>
        </p:blipFill>
        <p:spPr>
          <a:xfrm>
            <a:off x="643320" y="313668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4" name="文本框 423"/>
          <p:cNvSpPr txBox="1"/>
          <p:nvPr/>
        </p:nvSpPr>
        <p:spPr>
          <a:xfrm>
            <a:off x="4504320" y="2585880"/>
            <a:ext cx="2264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密钥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932760" y="3147120"/>
            <a:ext cx="20700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3. 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1139040" y="3142080"/>
            <a:ext cx="2901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安装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1428480" y="3147120"/>
            <a:ext cx="98172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OpenAI SDK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文本框 427"/>
          <p:cNvSpPr txBox="1"/>
          <p:nvPr/>
        </p:nvSpPr>
        <p:spPr>
          <a:xfrm>
            <a:off x="643320" y="3422160"/>
            <a:ext cx="2264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文本框 428"/>
          <p:cNvSpPr txBox="1"/>
          <p:nvPr/>
        </p:nvSpPr>
        <p:spPr>
          <a:xfrm>
            <a:off x="868680" y="3426120"/>
            <a:ext cx="175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pip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0" name="文本框 429"/>
          <p:cNvSpPr txBox="1"/>
          <p:nvPr/>
        </p:nvSpPr>
        <p:spPr>
          <a:xfrm>
            <a:off x="1042920" y="3422160"/>
            <a:ext cx="2264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安装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文本框 430"/>
          <p:cNvSpPr txBox="1"/>
          <p:nvPr/>
        </p:nvSpPr>
        <p:spPr>
          <a:xfrm>
            <a:off x="1267920" y="3426120"/>
            <a:ext cx="4122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OpenAI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1679040" y="3422160"/>
            <a:ext cx="11340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3" name="文本框 432"/>
          <p:cNvSpPr txBox="1"/>
          <p:nvPr/>
        </p:nvSpPr>
        <p:spPr>
          <a:xfrm>
            <a:off x="1791720" y="3426120"/>
            <a:ext cx="3916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Python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4" name="任意多边形: 形状 433"/>
          <p:cNvSpPr/>
          <p:nvPr/>
        </p:nvSpPr>
        <p:spPr>
          <a:xfrm>
            <a:off x="2404440" y="3401640"/>
            <a:ext cx="1351440" cy="193680"/>
          </a:xfrm>
          <a:custGeom>
            <a:avLst/>
            <a:gdLst/>
            <a:ahLst/>
            <a:cxnLst/>
            <a:rect l="0" t="0" r="r" b="b"/>
            <a:pathLst>
              <a:path w="3754" h="538">
                <a:moveTo>
                  <a:pt x="0" y="447"/>
                </a:moveTo>
                <a:lnTo>
                  <a:pt x="0" y="90"/>
                </a:lnTo>
                <a:cubicBezTo>
                  <a:pt x="0" y="78"/>
                  <a:pt x="3" y="67"/>
                  <a:pt x="7" y="56"/>
                </a:cubicBezTo>
                <a:cubicBezTo>
                  <a:pt x="12" y="45"/>
                  <a:pt x="18" y="35"/>
                  <a:pt x="26" y="27"/>
                </a:cubicBezTo>
                <a:cubicBezTo>
                  <a:pt x="35" y="18"/>
                  <a:pt x="44" y="12"/>
                  <a:pt x="55" y="7"/>
                </a:cubicBezTo>
                <a:cubicBezTo>
                  <a:pt x="66" y="3"/>
                  <a:pt x="78" y="0"/>
                  <a:pt x="90" y="0"/>
                </a:cubicBezTo>
                <a:lnTo>
                  <a:pt x="3665" y="0"/>
                </a:lnTo>
                <a:cubicBezTo>
                  <a:pt x="3677" y="0"/>
                  <a:pt x="3688" y="3"/>
                  <a:pt x="3699" y="7"/>
                </a:cubicBezTo>
                <a:cubicBezTo>
                  <a:pt x="3710" y="12"/>
                  <a:pt x="3720" y="18"/>
                  <a:pt x="3728" y="27"/>
                </a:cubicBezTo>
                <a:cubicBezTo>
                  <a:pt x="3737" y="35"/>
                  <a:pt x="3743" y="45"/>
                  <a:pt x="3748" y="56"/>
                </a:cubicBezTo>
                <a:cubicBezTo>
                  <a:pt x="3752" y="67"/>
                  <a:pt x="3754" y="78"/>
                  <a:pt x="3754" y="90"/>
                </a:cubicBezTo>
                <a:lnTo>
                  <a:pt x="3754" y="447"/>
                </a:lnTo>
                <a:cubicBezTo>
                  <a:pt x="3754" y="459"/>
                  <a:pt x="3752" y="472"/>
                  <a:pt x="3748" y="482"/>
                </a:cubicBezTo>
                <a:cubicBezTo>
                  <a:pt x="3743" y="493"/>
                  <a:pt x="3737" y="503"/>
                  <a:pt x="3728" y="511"/>
                </a:cubicBezTo>
                <a:cubicBezTo>
                  <a:pt x="3720" y="520"/>
                  <a:pt x="3710" y="526"/>
                  <a:pt x="3699" y="531"/>
                </a:cubicBezTo>
                <a:cubicBezTo>
                  <a:pt x="3688" y="535"/>
                  <a:pt x="3677" y="538"/>
                  <a:pt x="3665" y="538"/>
                </a:cubicBezTo>
                <a:lnTo>
                  <a:pt x="90" y="538"/>
                </a:lnTo>
                <a:cubicBezTo>
                  <a:pt x="78" y="538"/>
                  <a:pt x="66" y="535"/>
                  <a:pt x="55" y="531"/>
                </a:cubicBezTo>
                <a:cubicBezTo>
                  <a:pt x="44" y="526"/>
                  <a:pt x="35" y="520"/>
                  <a:pt x="26" y="511"/>
                </a:cubicBezTo>
                <a:cubicBezTo>
                  <a:pt x="18" y="503"/>
                  <a:pt x="12" y="493"/>
                  <a:pt x="7" y="482"/>
                </a:cubicBezTo>
                <a:cubicBezTo>
                  <a:pt x="3" y="472"/>
                  <a:pt x="0" y="459"/>
                  <a:pt x="0" y="447"/>
                </a:cubicBezTo>
                <a:close/>
              </a:path>
            </a:pathLst>
          </a:custGeom>
          <a:solidFill>
            <a:srgbClr val="1F29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5" name="文本框 434"/>
          <p:cNvSpPr txBox="1"/>
          <p:nvPr/>
        </p:nvSpPr>
        <p:spPr>
          <a:xfrm>
            <a:off x="2181960" y="3422160"/>
            <a:ext cx="226440" cy="142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库：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6" name="文本框 435"/>
          <p:cNvSpPr txBox="1"/>
          <p:nvPr/>
        </p:nvSpPr>
        <p:spPr>
          <a:xfrm>
            <a:off x="2471400" y="3436920"/>
            <a:ext cx="1218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53EAFD"/>
                </a:solidFill>
                <a:effectLst/>
                <a:uFillTx/>
                <a:latin typeface="Courier New"/>
                <a:ea typeface="Courier New"/>
              </a:rPr>
              <a:t>pip install openai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4768</Words>
  <Application>Microsoft Office PowerPoint</Application>
  <PresentationFormat>自定义</PresentationFormat>
  <Paragraphs>655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DejaVuSans</vt:lpstr>
      <vt:lpstr>WenQuanYiZenHei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1</cp:revision>
  <dcterms:modified xsi:type="dcterms:W3CDTF">2025-06-24T04:50:37Z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