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0704513" cy="6016625"/>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7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178">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96">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113">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124">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149">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140">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135">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55">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34">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80">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93">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229680"/>
            <a:ext cx="9633240" cy="96156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347840"/>
            <a:ext cx="9633240" cy="33404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1.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png"/><Relationship Id="rId3" Type="http://schemas.openxmlformats.org/officeDocument/2006/relationships/image" Target="../media/image80.png"/><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image" Target="../media/image89.png"/><Relationship Id="rId1" Type="http://schemas.openxmlformats.org/officeDocument/2006/relationships/slideLayout" Target="../slideLayouts/slideLayout4.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png"/></Relationships>
</file>

<file path=ppt/slides/_rels/slide1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3.xml"/><Relationship Id="rId4" Type="http://schemas.openxmlformats.org/officeDocument/2006/relationships/image" Target="../media/image102.png"/></Relationships>
</file>

<file path=ppt/slides/_rels/slide13.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65.png"/><Relationship Id="rId7" Type="http://schemas.openxmlformats.org/officeDocument/2006/relationships/image" Target="../media/image106.pn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80.png"/><Relationship Id="rId4" Type="http://schemas.openxmlformats.org/officeDocument/2006/relationships/image" Target="../media/image104.png"/><Relationship Id="rId9" Type="http://schemas.openxmlformats.org/officeDocument/2006/relationships/image" Target="../media/image108.png"/></Relationships>
</file>

<file path=ppt/slides/_rels/slide1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5.png"/><Relationship Id="rId7" Type="http://schemas.openxmlformats.org/officeDocument/2006/relationships/image" Target="../media/image113.png"/><Relationship Id="rId12" Type="http://schemas.openxmlformats.org/officeDocument/2006/relationships/image" Target="../media/image122.png"/><Relationship Id="rId2" Type="http://schemas.openxmlformats.org/officeDocument/2006/relationships/image" Target="../media/image114.png"/><Relationship Id="rId1" Type="http://schemas.openxmlformats.org/officeDocument/2006/relationships/slideLayout" Target="../slideLayouts/slideLayout1.xml"/><Relationship Id="rId6" Type="http://schemas.openxmlformats.org/officeDocument/2006/relationships/image" Target="../media/image118.png"/><Relationship Id="rId11" Type="http://schemas.openxmlformats.org/officeDocument/2006/relationships/image" Target="../media/image121.png"/><Relationship Id="rId5" Type="http://schemas.openxmlformats.org/officeDocument/2006/relationships/image" Target="../media/image117.png"/><Relationship Id="rId10" Type="http://schemas.openxmlformats.org/officeDocument/2006/relationships/image" Target="../media/image120.png"/><Relationship Id="rId4" Type="http://schemas.openxmlformats.org/officeDocument/2006/relationships/image" Target="../media/image116.png"/><Relationship Id="rId9" Type="http://schemas.openxmlformats.org/officeDocument/2006/relationships/image" Target="../media/image119.png"/></Relationships>
</file>

<file path=ppt/slides/_rels/slide18.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image" Target="../media/image18.png"/><Relationship Id="rId16"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7.png"/><Relationship Id="rId7" Type="http://schemas.openxmlformats.org/officeDocument/2006/relationships/image" Target="../media/image13.png"/><Relationship Id="rId2" Type="http://schemas.openxmlformats.org/officeDocument/2006/relationships/image" Target="../media/image56.png"/><Relationship Id="rId1" Type="http://schemas.openxmlformats.org/officeDocument/2006/relationships/slideLayout" Target="../slideLayouts/slideLayout9.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3.png"/><Relationship Id="rId4" Type="http://schemas.openxmlformats.org/officeDocument/2006/relationships/image" Target="../media/image58.png"/><Relationship Id="rId9" Type="http://schemas.openxmlformats.org/officeDocument/2006/relationships/image" Target="../media/image62.png"/></Relationships>
</file>

<file path=ppt/slides/_rels/slide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10.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72.png"/><Relationship Id="rId7" Type="http://schemas.openxmlformats.org/officeDocument/2006/relationships/image" Target="../media/image75.png"/><Relationship Id="rId2" Type="http://schemas.openxmlformats.org/officeDocument/2006/relationships/image" Target="../media/image7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74.png"/><Relationship Id="rId10" Type="http://schemas.openxmlformats.org/officeDocument/2006/relationships/image" Target="../media/image77.png"/><Relationship Id="rId4" Type="http://schemas.openxmlformats.org/officeDocument/2006/relationships/image" Target="../media/image73.png"/><Relationship Id="rId9" Type="http://schemas.openxmlformats.org/officeDocument/2006/relationships/image" Target="../media/image76.png"/></Relationships>
</file>

<file path=ppt/slides/_rels/slide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p:nvPr/>
        </p:nvPicPr>
        <p:blipFill>
          <a:blip r:embed="rId2"/>
          <a:stretch/>
        </p:blipFill>
        <p:spPr>
          <a:xfrm>
            <a:off x="0" y="0"/>
            <a:ext cx="10696320" cy="6016320"/>
          </a:xfrm>
          <a:prstGeom prst="rect">
            <a:avLst/>
          </a:prstGeom>
          <a:noFill/>
          <a:ln w="0">
            <a:noFill/>
          </a:ln>
        </p:spPr>
      </p:pic>
      <p:sp>
        <p:nvSpPr>
          <p:cNvPr id="25" name="任意多边形: 形状 24"/>
          <p:cNvSpPr/>
          <p:nvPr/>
        </p:nvSpPr>
        <p:spPr>
          <a:xfrm>
            <a:off x="1671120" y="1002600"/>
            <a:ext cx="668880" cy="668880"/>
          </a:xfrm>
          <a:custGeom>
            <a:avLst/>
            <a:gdLst/>
            <a:ahLst/>
            <a:cxnLst/>
            <a:rect l="0" t="0" r="r" b="b"/>
            <a:pathLst>
              <a:path w="1858" h="1858">
                <a:moveTo>
                  <a:pt x="1858" y="930"/>
                </a:moveTo>
                <a:cubicBezTo>
                  <a:pt x="1858" y="960"/>
                  <a:pt x="1857" y="990"/>
                  <a:pt x="1854" y="1021"/>
                </a:cubicBezTo>
                <a:cubicBezTo>
                  <a:pt x="1851" y="1051"/>
                  <a:pt x="1846" y="1081"/>
                  <a:pt x="1840" y="1111"/>
                </a:cubicBezTo>
                <a:cubicBezTo>
                  <a:pt x="1834" y="1141"/>
                  <a:pt x="1827" y="1170"/>
                  <a:pt x="1818" y="1199"/>
                </a:cubicBezTo>
                <a:cubicBezTo>
                  <a:pt x="1809" y="1228"/>
                  <a:pt x="1799" y="1257"/>
                  <a:pt x="1787" y="1285"/>
                </a:cubicBezTo>
                <a:cubicBezTo>
                  <a:pt x="1776" y="1313"/>
                  <a:pt x="1763" y="1340"/>
                  <a:pt x="1749" y="1367"/>
                </a:cubicBezTo>
                <a:cubicBezTo>
                  <a:pt x="1734" y="1394"/>
                  <a:pt x="1719" y="1420"/>
                  <a:pt x="1702" y="1445"/>
                </a:cubicBezTo>
                <a:cubicBezTo>
                  <a:pt x="1685" y="1471"/>
                  <a:pt x="1667" y="1495"/>
                  <a:pt x="1647" y="1519"/>
                </a:cubicBezTo>
                <a:cubicBezTo>
                  <a:pt x="1628" y="1542"/>
                  <a:pt x="1608" y="1565"/>
                  <a:pt x="1586" y="1586"/>
                </a:cubicBezTo>
                <a:cubicBezTo>
                  <a:pt x="1565" y="1608"/>
                  <a:pt x="1542" y="1628"/>
                  <a:pt x="1519" y="1647"/>
                </a:cubicBezTo>
                <a:cubicBezTo>
                  <a:pt x="1495" y="1667"/>
                  <a:pt x="1471" y="1685"/>
                  <a:pt x="1445" y="1702"/>
                </a:cubicBezTo>
                <a:cubicBezTo>
                  <a:pt x="1420" y="1719"/>
                  <a:pt x="1394" y="1734"/>
                  <a:pt x="1367" y="1748"/>
                </a:cubicBezTo>
                <a:cubicBezTo>
                  <a:pt x="1341" y="1763"/>
                  <a:pt x="1313" y="1776"/>
                  <a:pt x="1285" y="1787"/>
                </a:cubicBezTo>
                <a:cubicBezTo>
                  <a:pt x="1257" y="1799"/>
                  <a:pt x="1228" y="1809"/>
                  <a:pt x="1199" y="1818"/>
                </a:cubicBezTo>
                <a:cubicBezTo>
                  <a:pt x="1170" y="1827"/>
                  <a:pt x="1141" y="1834"/>
                  <a:pt x="1111" y="1840"/>
                </a:cubicBezTo>
                <a:cubicBezTo>
                  <a:pt x="1081" y="1846"/>
                  <a:pt x="1051" y="1851"/>
                  <a:pt x="1021" y="1854"/>
                </a:cubicBezTo>
                <a:cubicBezTo>
                  <a:pt x="990" y="1857"/>
                  <a:pt x="960" y="1858"/>
                  <a:pt x="930" y="1858"/>
                </a:cubicBezTo>
                <a:cubicBezTo>
                  <a:pt x="899" y="1858"/>
                  <a:pt x="869" y="1857"/>
                  <a:pt x="839" y="1854"/>
                </a:cubicBezTo>
                <a:cubicBezTo>
                  <a:pt x="808" y="1851"/>
                  <a:pt x="778" y="1846"/>
                  <a:pt x="748" y="1840"/>
                </a:cubicBezTo>
                <a:cubicBezTo>
                  <a:pt x="719" y="1834"/>
                  <a:pt x="689" y="1827"/>
                  <a:pt x="660" y="1818"/>
                </a:cubicBezTo>
                <a:cubicBezTo>
                  <a:pt x="631" y="1809"/>
                  <a:pt x="602" y="1799"/>
                  <a:pt x="574" y="1787"/>
                </a:cubicBezTo>
                <a:cubicBezTo>
                  <a:pt x="546" y="1776"/>
                  <a:pt x="519" y="1763"/>
                  <a:pt x="492" y="1748"/>
                </a:cubicBezTo>
                <a:cubicBezTo>
                  <a:pt x="465" y="1734"/>
                  <a:pt x="439" y="1719"/>
                  <a:pt x="414" y="1702"/>
                </a:cubicBezTo>
                <a:cubicBezTo>
                  <a:pt x="388" y="1685"/>
                  <a:pt x="364" y="1667"/>
                  <a:pt x="341" y="1647"/>
                </a:cubicBezTo>
                <a:cubicBezTo>
                  <a:pt x="317" y="1628"/>
                  <a:pt x="295" y="1608"/>
                  <a:pt x="273" y="1586"/>
                </a:cubicBezTo>
                <a:cubicBezTo>
                  <a:pt x="252" y="1565"/>
                  <a:pt x="231" y="1542"/>
                  <a:pt x="212" y="1519"/>
                </a:cubicBezTo>
                <a:cubicBezTo>
                  <a:pt x="193" y="1495"/>
                  <a:pt x="174" y="1471"/>
                  <a:pt x="158" y="1445"/>
                </a:cubicBezTo>
                <a:cubicBezTo>
                  <a:pt x="141" y="1420"/>
                  <a:pt x="125" y="1394"/>
                  <a:pt x="111" y="1367"/>
                </a:cubicBezTo>
                <a:cubicBezTo>
                  <a:pt x="96" y="1340"/>
                  <a:pt x="83" y="1313"/>
                  <a:pt x="72" y="1285"/>
                </a:cubicBezTo>
                <a:cubicBezTo>
                  <a:pt x="60" y="1257"/>
                  <a:pt x="50" y="1228"/>
                  <a:pt x="41" y="1199"/>
                </a:cubicBezTo>
                <a:cubicBezTo>
                  <a:pt x="32" y="1170"/>
                  <a:pt x="25" y="1141"/>
                  <a:pt x="19" y="1111"/>
                </a:cubicBezTo>
                <a:cubicBezTo>
                  <a:pt x="13" y="1081"/>
                  <a:pt x="9" y="1051"/>
                  <a:pt x="6" y="1021"/>
                </a:cubicBezTo>
                <a:cubicBezTo>
                  <a:pt x="3" y="990"/>
                  <a:pt x="0" y="960"/>
                  <a:pt x="0" y="930"/>
                </a:cubicBezTo>
                <a:cubicBezTo>
                  <a:pt x="0" y="899"/>
                  <a:pt x="3" y="869"/>
                  <a:pt x="6" y="839"/>
                </a:cubicBezTo>
                <a:cubicBezTo>
                  <a:pt x="9" y="808"/>
                  <a:pt x="13" y="778"/>
                  <a:pt x="19" y="748"/>
                </a:cubicBezTo>
                <a:cubicBezTo>
                  <a:pt x="25" y="719"/>
                  <a:pt x="32" y="689"/>
                  <a:pt x="41" y="660"/>
                </a:cubicBezTo>
                <a:cubicBezTo>
                  <a:pt x="50" y="631"/>
                  <a:pt x="60" y="602"/>
                  <a:pt x="72" y="574"/>
                </a:cubicBezTo>
                <a:cubicBezTo>
                  <a:pt x="83" y="546"/>
                  <a:pt x="96" y="519"/>
                  <a:pt x="111" y="492"/>
                </a:cubicBezTo>
                <a:cubicBezTo>
                  <a:pt x="125" y="465"/>
                  <a:pt x="141" y="439"/>
                  <a:pt x="158" y="414"/>
                </a:cubicBezTo>
                <a:cubicBezTo>
                  <a:pt x="174" y="388"/>
                  <a:pt x="193" y="364"/>
                  <a:pt x="212" y="341"/>
                </a:cubicBezTo>
                <a:cubicBezTo>
                  <a:pt x="231" y="317"/>
                  <a:pt x="252" y="295"/>
                  <a:pt x="273" y="273"/>
                </a:cubicBezTo>
                <a:cubicBezTo>
                  <a:pt x="295" y="252"/>
                  <a:pt x="317" y="231"/>
                  <a:pt x="341" y="212"/>
                </a:cubicBezTo>
                <a:cubicBezTo>
                  <a:pt x="364" y="193"/>
                  <a:pt x="388" y="174"/>
                  <a:pt x="414" y="158"/>
                </a:cubicBezTo>
                <a:cubicBezTo>
                  <a:pt x="439" y="141"/>
                  <a:pt x="465" y="125"/>
                  <a:pt x="492" y="111"/>
                </a:cubicBezTo>
                <a:cubicBezTo>
                  <a:pt x="519" y="96"/>
                  <a:pt x="546" y="83"/>
                  <a:pt x="574" y="72"/>
                </a:cubicBezTo>
                <a:cubicBezTo>
                  <a:pt x="602" y="60"/>
                  <a:pt x="631" y="50"/>
                  <a:pt x="660" y="41"/>
                </a:cubicBezTo>
                <a:cubicBezTo>
                  <a:pt x="689" y="32"/>
                  <a:pt x="719" y="25"/>
                  <a:pt x="748" y="19"/>
                </a:cubicBezTo>
                <a:cubicBezTo>
                  <a:pt x="778" y="13"/>
                  <a:pt x="808" y="9"/>
                  <a:pt x="839" y="6"/>
                </a:cubicBezTo>
                <a:cubicBezTo>
                  <a:pt x="869" y="3"/>
                  <a:pt x="899" y="0"/>
                  <a:pt x="930" y="0"/>
                </a:cubicBezTo>
                <a:cubicBezTo>
                  <a:pt x="960" y="0"/>
                  <a:pt x="990" y="3"/>
                  <a:pt x="1021" y="6"/>
                </a:cubicBezTo>
                <a:cubicBezTo>
                  <a:pt x="1051" y="9"/>
                  <a:pt x="1081" y="13"/>
                  <a:pt x="1111" y="19"/>
                </a:cubicBezTo>
                <a:cubicBezTo>
                  <a:pt x="1141" y="25"/>
                  <a:pt x="1170" y="32"/>
                  <a:pt x="1199" y="41"/>
                </a:cubicBezTo>
                <a:cubicBezTo>
                  <a:pt x="1228" y="50"/>
                  <a:pt x="1257" y="60"/>
                  <a:pt x="1285" y="72"/>
                </a:cubicBezTo>
                <a:cubicBezTo>
                  <a:pt x="1313" y="83"/>
                  <a:pt x="1341" y="96"/>
                  <a:pt x="1367" y="111"/>
                </a:cubicBezTo>
                <a:cubicBezTo>
                  <a:pt x="1394" y="125"/>
                  <a:pt x="1420" y="141"/>
                  <a:pt x="1445" y="158"/>
                </a:cubicBezTo>
                <a:cubicBezTo>
                  <a:pt x="1471" y="174"/>
                  <a:pt x="1495" y="193"/>
                  <a:pt x="1519" y="212"/>
                </a:cubicBezTo>
                <a:cubicBezTo>
                  <a:pt x="1542" y="231"/>
                  <a:pt x="1565" y="252"/>
                  <a:pt x="1586" y="273"/>
                </a:cubicBezTo>
                <a:cubicBezTo>
                  <a:pt x="1608" y="295"/>
                  <a:pt x="1628" y="317"/>
                  <a:pt x="1647" y="341"/>
                </a:cubicBezTo>
                <a:cubicBezTo>
                  <a:pt x="1667" y="364"/>
                  <a:pt x="1685" y="388"/>
                  <a:pt x="1702" y="414"/>
                </a:cubicBezTo>
                <a:cubicBezTo>
                  <a:pt x="1719" y="439"/>
                  <a:pt x="1734" y="465"/>
                  <a:pt x="1749" y="492"/>
                </a:cubicBezTo>
                <a:cubicBezTo>
                  <a:pt x="1763" y="519"/>
                  <a:pt x="1776" y="546"/>
                  <a:pt x="1787" y="574"/>
                </a:cubicBezTo>
                <a:cubicBezTo>
                  <a:pt x="1799" y="602"/>
                  <a:pt x="1809" y="631"/>
                  <a:pt x="1818" y="660"/>
                </a:cubicBezTo>
                <a:cubicBezTo>
                  <a:pt x="1827" y="689"/>
                  <a:pt x="1834" y="719"/>
                  <a:pt x="1840" y="748"/>
                </a:cubicBezTo>
                <a:cubicBezTo>
                  <a:pt x="1846" y="778"/>
                  <a:pt x="1851" y="808"/>
                  <a:pt x="1854" y="839"/>
                </a:cubicBezTo>
                <a:cubicBezTo>
                  <a:pt x="1857" y="869"/>
                  <a:pt x="1858" y="899"/>
                  <a:pt x="1858" y="93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 name="任意多边形: 形状 25"/>
          <p:cNvSpPr/>
          <p:nvPr/>
        </p:nvSpPr>
        <p:spPr>
          <a:xfrm>
            <a:off x="3342600" y="1838160"/>
            <a:ext cx="334440" cy="334800"/>
          </a:xfrm>
          <a:custGeom>
            <a:avLst/>
            <a:gdLst/>
            <a:ahLst/>
            <a:cxnLst/>
            <a:rect l="0" t="0" r="r" b="b"/>
            <a:pathLst>
              <a:path w="929" h="930">
                <a:moveTo>
                  <a:pt x="929" y="465"/>
                </a:moveTo>
                <a:cubicBezTo>
                  <a:pt x="929" y="495"/>
                  <a:pt x="926" y="525"/>
                  <a:pt x="920" y="555"/>
                </a:cubicBezTo>
                <a:cubicBezTo>
                  <a:pt x="914" y="585"/>
                  <a:pt x="906" y="614"/>
                  <a:pt x="894" y="642"/>
                </a:cubicBezTo>
                <a:cubicBezTo>
                  <a:pt x="882" y="670"/>
                  <a:pt x="868" y="697"/>
                  <a:pt x="851" y="723"/>
                </a:cubicBezTo>
                <a:cubicBezTo>
                  <a:pt x="834" y="748"/>
                  <a:pt x="815" y="771"/>
                  <a:pt x="793" y="793"/>
                </a:cubicBezTo>
                <a:cubicBezTo>
                  <a:pt x="772" y="814"/>
                  <a:pt x="748" y="834"/>
                  <a:pt x="723" y="851"/>
                </a:cubicBezTo>
                <a:cubicBezTo>
                  <a:pt x="698" y="868"/>
                  <a:pt x="671" y="882"/>
                  <a:pt x="643" y="894"/>
                </a:cubicBezTo>
                <a:cubicBezTo>
                  <a:pt x="614" y="905"/>
                  <a:pt x="585" y="914"/>
                  <a:pt x="556" y="920"/>
                </a:cubicBezTo>
                <a:cubicBezTo>
                  <a:pt x="526" y="927"/>
                  <a:pt x="495" y="930"/>
                  <a:pt x="465" y="930"/>
                </a:cubicBezTo>
                <a:cubicBezTo>
                  <a:pt x="433" y="930"/>
                  <a:pt x="403" y="927"/>
                  <a:pt x="373" y="920"/>
                </a:cubicBezTo>
                <a:cubicBezTo>
                  <a:pt x="344" y="914"/>
                  <a:pt x="314" y="905"/>
                  <a:pt x="286" y="894"/>
                </a:cubicBezTo>
                <a:cubicBezTo>
                  <a:pt x="258" y="882"/>
                  <a:pt x="231" y="868"/>
                  <a:pt x="206" y="851"/>
                </a:cubicBezTo>
                <a:cubicBezTo>
                  <a:pt x="181" y="834"/>
                  <a:pt x="157" y="814"/>
                  <a:pt x="136" y="793"/>
                </a:cubicBezTo>
                <a:cubicBezTo>
                  <a:pt x="114" y="771"/>
                  <a:pt x="95" y="748"/>
                  <a:pt x="78" y="723"/>
                </a:cubicBezTo>
                <a:cubicBezTo>
                  <a:pt x="61" y="697"/>
                  <a:pt x="47" y="670"/>
                  <a:pt x="35" y="642"/>
                </a:cubicBezTo>
                <a:cubicBezTo>
                  <a:pt x="23" y="614"/>
                  <a:pt x="15" y="585"/>
                  <a:pt x="9" y="555"/>
                </a:cubicBezTo>
                <a:cubicBezTo>
                  <a:pt x="3" y="525"/>
                  <a:pt x="0" y="495"/>
                  <a:pt x="0" y="465"/>
                </a:cubicBezTo>
                <a:cubicBezTo>
                  <a:pt x="0" y="434"/>
                  <a:pt x="3" y="404"/>
                  <a:pt x="9" y="374"/>
                </a:cubicBezTo>
                <a:cubicBezTo>
                  <a:pt x="15" y="344"/>
                  <a:pt x="23" y="315"/>
                  <a:pt x="35" y="287"/>
                </a:cubicBezTo>
                <a:cubicBezTo>
                  <a:pt x="47" y="259"/>
                  <a:pt x="61" y="232"/>
                  <a:pt x="78" y="207"/>
                </a:cubicBezTo>
                <a:cubicBezTo>
                  <a:pt x="95" y="181"/>
                  <a:pt x="114" y="158"/>
                  <a:pt x="136" y="136"/>
                </a:cubicBezTo>
                <a:cubicBezTo>
                  <a:pt x="157" y="115"/>
                  <a:pt x="181" y="96"/>
                  <a:pt x="206" y="79"/>
                </a:cubicBezTo>
                <a:cubicBezTo>
                  <a:pt x="231" y="62"/>
                  <a:pt x="258" y="47"/>
                  <a:pt x="286" y="36"/>
                </a:cubicBezTo>
                <a:cubicBezTo>
                  <a:pt x="314" y="24"/>
                  <a:pt x="344" y="15"/>
                  <a:pt x="373" y="9"/>
                </a:cubicBezTo>
                <a:cubicBezTo>
                  <a:pt x="403" y="3"/>
                  <a:pt x="433" y="0"/>
                  <a:pt x="465" y="0"/>
                </a:cubicBezTo>
                <a:cubicBezTo>
                  <a:pt x="495" y="0"/>
                  <a:pt x="526" y="3"/>
                  <a:pt x="556" y="9"/>
                </a:cubicBezTo>
                <a:cubicBezTo>
                  <a:pt x="585" y="15"/>
                  <a:pt x="614" y="24"/>
                  <a:pt x="643" y="36"/>
                </a:cubicBezTo>
                <a:cubicBezTo>
                  <a:pt x="671" y="47"/>
                  <a:pt x="698" y="62"/>
                  <a:pt x="723" y="79"/>
                </a:cubicBezTo>
                <a:cubicBezTo>
                  <a:pt x="748" y="96"/>
                  <a:pt x="772" y="115"/>
                  <a:pt x="793" y="136"/>
                </a:cubicBezTo>
                <a:cubicBezTo>
                  <a:pt x="815" y="158"/>
                  <a:pt x="834" y="181"/>
                  <a:pt x="851" y="207"/>
                </a:cubicBezTo>
                <a:cubicBezTo>
                  <a:pt x="868" y="232"/>
                  <a:pt x="882" y="259"/>
                  <a:pt x="894" y="287"/>
                </a:cubicBezTo>
                <a:cubicBezTo>
                  <a:pt x="906" y="315"/>
                  <a:pt x="914" y="344"/>
                  <a:pt x="920" y="374"/>
                </a:cubicBezTo>
                <a:cubicBezTo>
                  <a:pt x="926" y="404"/>
                  <a:pt x="929" y="434"/>
                  <a:pt x="929" y="46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 name="任意多边形: 形状 26"/>
          <p:cNvSpPr/>
          <p:nvPr/>
        </p:nvSpPr>
        <p:spPr>
          <a:xfrm>
            <a:off x="1504080" y="2674080"/>
            <a:ext cx="501840" cy="501480"/>
          </a:xfrm>
          <a:custGeom>
            <a:avLst/>
            <a:gdLst/>
            <a:ahLst/>
            <a:cxnLst/>
            <a:rect l="0" t="0" r="r" b="b"/>
            <a:pathLst>
              <a:path w="1394" h="1393">
                <a:moveTo>
                  <a:pt x="1394" y="697"/>
                </a:moveTo>
                <a:cubicBezTo>
                  <a:pt x="1394" y="720"/>
                  <a:pt x="1393" y="743"/>
                  <a:pt x="1390" y="765"/>
                </a:cubicBezTo>
                <a:cubicBezTo>
                  <a:pt x="1388" y="788"/>
                  <a:pt x="1385" y="811"/>
                  <a:pt x="1380" y="833"/>
                </a:cubicBezTo>
                <a:cubicBezTo>
                  <a:pt x="1376" y="855"/>
                  <a:pt x="1370" y="877"/>
                  <a:pt x="1364" y="899"/>
                </a:cubicBezTo>
                <a:cubicBezTo>
                  <a:pt x="1357" y="921"/>
                  <a:pt x="1349" y="942"/>
                  <a:pt x="1341" y="964"/>
                </a:cubicBezTo>
                <a:cubicBezTo>
                  <a:pt x="1332" y="985"/>
                  <a:pt x="1322" y="1005"/>
                  <a:pt x="1311" y="1025"/>
                </a:cubicBezTo>
                <a:cubicBezTo>
                  <a:pt x="1301" y="1045"/>
                  <a:pt x="1289" y="1065"/>
                  <a:pt x="1276" y="1084"/>
                </a:cubicBezTo>
                <a:cubicBezTo>
                  <a:pt x="1264" y="1103"/>
                  <a:pt x="1250" y="1121"/>
                  <a:pt x="1236" y="1139"/>
                </a:cubicBezTo>
                <a:cubicBezTo>
                  <a:pt x="1221" y="1156"/>
                  <a:pt x="1206" y="1173"/>
                  <a:pt x="1190" y="1189"/>
                </a:cubicBezTo>
                <a:cubicBezTo>
                  <a:pt x="1174" y="1206"/>
                  <a:pt x="1157" y="1221"/>
                  <a:pt x="1139" y="1235"/>
                </a:cubicBezTo>
                <a:cubicBezTo>
                  <a:pt x="1121" y="1250"/>
                  <a:pt x="1103" y="1263"/>
                  <a:pt x="1084" y="1276"/>
                </a:cubicBezTo>
                <a:cubicBezTo>
                  <a:pt x="1065" y="1289"/>
                  <a:pt x="1046" y="1300"/>
                  <a:pt x="1026" y="1311"/>
                </a:cubicBezTo>
                <a:cubicBezTo>
                  <a:pt x="1005" y="1322"/>
                  <a:pt x="985" y="1332"/>
                  <a:pt x="964" y="1340"/>
                </a:cubicBezTo>
                <a:cubicBezTo>
                  <a:pt x="943" y="1349"/>
                  <a:pt x="921" y="1357"/>
                  <a:pt x="899" y="1363"/>
                </a:cubicBezTo>
                <a:cubicBezTo>
                  <a:pt x="878" y="1370"/>
                  <a:pt x="855" y="1376"/>
                  <a:pt x="833" y="1380"/>
                </a:cubicBezTo>
                <a:cubicBezTo>
                  <a:pt x="811" y="1385"/>
                  <a:pt x="788" y="1388"/>
                  <a:pt x="765" y="1390"/>
                </a:cubicBezTo>
                <a:cubicBezTo>
                  <a:pt x="743" y="1392"/>
                  <a:pt x="720" y="1393"/>
                  <a:pt x="697" y="1393"/>
                </a:cubicBezTo>
                <a:cubicBezTo>
                  <a:pt x="673" y="1393"/>
                  <a:pt x="651" y="1392"/>
                  <a:pt x="628" y="1390"/>
                </a:cubicBezTo>
                <a:cubicBezTo>
                  <a:pt x="605" y="1388"/>
                  <a:pt x="583" y="1385"/>
                  <a:pt x="560" y="1380"/>
                </a:cubicBezTo>
                <a:cubicBezTo>
                  <a:pt x="538" y="1376"/>
                  <a:pt x="516" y="1370"/>
                  <a:pt x="494" y="1363"/>
                </a:cubicBezTo>
                <a:cubicBezTo>
                  <a:pt x="472" y="1357"/>
                  <a:pt x="451" y="1349"/>
                  <a:pt x="430" y="1340"/>
                </a:cubicBezTo>
                <a:cubicBezTo>
                  <a:pt x="409" y="1332"/>
                  <a:pt x="388" y="1322"/>
                  <a:pt x="368" y="1311"/>
                </a:cubicBezTo>
                <a:cubicBezTo>
                  <a:pt x="348" y="1300"/>
                  <a:pt x="328" y="1289"/>
                  <a:pt x="309" y="1276"/>
                </a:cubicBezTo>
                <a:cubicBezTo>
                  <a:pt x="290" y="1263"/>
                  <a:pt x="272" y="1250"/>
                  <a:pt x="254" y="1235"/>
                </a:cubicBezTo>
                <a:cubicBezTo>
                  <a:pt x="237" y="1221"/>
                  <a:pt x="220" y="1206"/>
                  <a:pt x="204" y="1189"/>
                </a:cubicBezTo>
                <a:cubicBezTo>
                  <a:pt x="188" y="1173"/>
                  <a:pt x="172" y="1156"/>
                  <a:pt x="158" y="1139"/>
                </a:cubicBezTo>
                <a:cubicBezTo>
                  <a:pt x="143" y="1121"/>
                  <a:pt x="130" y="1103"/>
                  <a:pt x="117" y="1084"/>
                </a:cubicBezTo>
                <a:cubicBezTo>
                  <a:pt x="105" y="1065"/>
                  <a:pt x="93" y="1045"/>
                  <a:pt x="82" y="1025"/>
                </a:cubicBezTo>
                <a:cubicBezTo>
                  <a:pt x="71" y="1005"/>
                  <a:pt x="62" y="985"/>
                  <a:pt x="53" y="964"/>
                </a:cubicBezTo>
                <a:cubicBezTo>
                  <a:pt x="44" y="942"/>
                  <a:pt x="36" y="921"/>
                  <a:pt x="30" y="899"/>
                </a:cubicBezTo>
                <a:cubicBezTo>
                  <a:pt x="23" y="877"/>
                  <a:pt x="18" y="855"/>
                  <a:pt x="13" y="833"/>
                </a:cubicBezTo>
                <a:cubicBezTo>
                  <a:pt x="9" y="811"/>
                  <a:pt x="5" y="788"/>
                  <a:pt x="3" y="765"/>
                </a:cubicBezTo>
                <a:cubicBezTo>
                  <a:pt x="1" y="743"/>
                  <a:pt x="0" y="720"/>
                  <a:pt x="0" y="697"/>
                </a:cubicBezTo>
                <a:cubicBezTo>
                  <a:pt x="0" y="674"/>
                  <a:pt x="1" y="652"/>
                  <a:pt x="3" y="629"/>
                </a:cubicBezTo>
                <a:cubicBezTo>
                  <a:pt x="5" y="606"/>
                  <a:pt x="9" y="584"/>
                  <a:pt x="13" y="561"/>
                </a:cubicBezTo>
                <a:cubicBezTo>
                  <a:pt x="18" y="539"/>
                  <a:pt x="23" y="517"/>
                  <a:pt x="30" y="495"/>
                </a:cubicBezTo>
                <a:cubicBezTo>
                  <a:pt x="36" y="473"/>
                  <a:pt x="44" y="452"/>
                  <a:pt x="53" y="431"/>
                </a:cubicBezTo>
                <a:cubicBezTo>
                  <a:pt x="62" y="409"/>
                  <a:pt x="71" y="389"/>
                  <a:pt x="82" y="369"/>
                </a:cubicBezTo>
                <a:cubicBezTo>
                  <a:pt x="93" y="349"/>
                  <a:pt x="105" y="329"/>
                  <a:pt x="117" y="310"/>
                </a:cubicBezTo>
                <a:cubicBezTo>
                  <a:pt x="130" y="291"/>
                  <a:pt x="143" y="273"/>
                  <a:pt x="158" y="255"/>
                </a:cubicBezTo>
                <a:cubicBezTo>
                  <a:pt x="172" y="238"/>
                  <a:pt x="188" y="220"/>
                  <a:pt x="204" y="204"/>
                </a:cubicBezTo>
                <a:cubicBezTo>
                  <a:pt x="220" y="188"/>
                  <a:pt x="237" y="172"/>
                  <a:pt x="254" y="158"/>
                </a:cubicBezTo>
                <a:cubicBezTo>
                  <a:pt x="272" y="143"/>
                  <a:pt x="290" y="130"/>
                  <a:pt x="309" y="117"/>
                </a:cubicBezTo>
                <a:cubicBezTo>
                  <a:pt x="328" y="104"/>
                  <a:pt x="348" y="93"/>
                  <a:pt x="368" y="82"/>
                </a:cubicBezTo>
                <a:cubicBezTo>
                  <a:pt x="388" y="71"/>
                  <a:pt x="409" y="61"/>
                  <a:pt x="430" y="53"/>
                </a:cubicBezTo>
                <a:cubicBezTo>
                  <a:pt x="451" y="44"/>
                  <a:pt x="472" y="36"/>
                  <a:pt x="494" y="30"/>
                </a:cubicBezTo>
                <a:cubicBezTo>
                  <a:pt x="516" y="23"/>
                  <a:pt x="538" y="18"/>
                  <a:pt x="560" y="13"/>
                </a:cubicBezTo>
                <a:cubicBezTo>
                  <a:pt x="583" y="9"/>
                  <a:pt x="605" y="5"/>
                  <a:pt x="628" y="3"/>
                </a:cubicBezTo>
                <a:cubicBezTo>
                  <a:pt x="651" y="1"/>
                  <a:pt x="673" y="0"/>
                  <a:pt x="697" y="0"/>
                </a:cubicBezTo>
                <a:cubicBezTo>
                  <a:pt x="720" y="0"/>
                  <a:pt x="743" y="1"/>
                  <a:pt x="765" y="3"/>
                </a:cubicBezTo>
                <a:cubicBezTo>
                  <a:pt x="788" y="5"/>
                  <a:pt x="811" y="9"/>
                  <a:pt x="833" y="13"/>
                </a:cubicBezTo>
                <a:cubicBezTo>
                  <a:pt x="855" y="18"/>
                  <a:pt x="878" y="23"/>
                  <a:pt x="899" y="30"/>
                </a:cubicBezTo>
                <a:cubicBezTo>
                  <a:pt x="921" y="36"/>
                  <a:pt x="943" y="44"/>
                  <a:pt x="964" y="53"/>
                </a:cubicBezTo>
                <a:cubicBezTo>
                  <a:pt x="985" y="61"/>
                  <a:pt x="1005" y="71"/>
                  <a:pt x="1026" y="82"/>
                </a:cubicBezTo>
                <a:cubicBezTo>
                  <a:pt x="1046" y="93"/>
                  <a:pt x="1065" y="104"/>
                  <a:pt x="1084" y="117"/>
                </a:cubicBezTo>
                <a:cubicBezTo>
                  <a:pt x="1103" y="130"/>
                  <a:pt x="1121" y="143"/>
                  <a:pt x="1139" y="158"/>
                </a:cubicBezTo>
                <a:cubicBezTo>
                  <a:pt x="1157" y="172"/>
                  <a:pt x="1174" y="188"/>
                  <a:pt x="1190" y="204"/>
                </a:cubicBezTo>
                <a:cubicBezTo>
                  <a:pt x="1206" y="220"/>
                  <a:pt x="1221" y="238"/>
                  <a:pt x="1236" y="255"/>
                </a:cubicBezTo>
                <a:cubicBezTo>
                  <a:pt x="1250" y="273"/>
                  <a:pt x="1264" y="291"/>
                  <a:pt x="1276" y="310"/>
                </a:cubicBezTo>
                <a:cubicBezTo>
                  <a:pt x="1289" y="329"/>
                  <a:pt x="1301" y="349"/>
                  <a:pt x="1311" y="369"/>
                </a:cubicBezTo>
                <a:cubicBezTo>
                  <a:pt x="1322" y="389"/>
                  <a:pt x="1332" y="409"/>
                  <a:pt x="1341" y="431"/>
                </a:cubicBezTo>
                <a:cubicBezTo>
                  <a:pt x="1349" y="452"/>
                  <a:pt x="1357" y="473"/>
                  <a:pt x="1364" y="495"/>
                </a:cubicBezTo>
                <a:cubicBezTo>
                  <a:pt x="1370" y="517"/>
                  <a:pt x="1376" y="539"/>
                  <a:pt x="1380" y="561"/>
                </a:cubicBezTo>
                <a:cubicBezTo>
                  <a:pt x="1385" y="584"/>
                  <a:pt x="1388" y="606"/>
                  <a:pt x="1390" y="629"/>
                </a:cubicBezTo>
                <a:cubicBezTo>
                  <a:pt x="1393" y="652"/>
                  <a:pt x="1394" y="674"/>
                  <a:pt x="1394" y="6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 name="任意多边形: 形状 27"/>
          <p:cNvSpPr/>
          <p:nvPr/>
        </p:nvSpPr>
        <p:spPr>
          <a:xfrm>
            <a:off x="2506680" y="4178160"/>
            <a:ext cx="585360" cy="585360"/>
          </a:xfrm>
          <a:custGeom>
            <a:avLst/>
            <a:gdLst/>
            <a:ahLst/>
            <a:cxnLst/>
            <a:rect l="0" t="0" r="r" b="b"/>
            <a:pathLst>
              <a:path w="1626" h="1626">
                <a:moveTo>
                  <a:pt x="1626" y="813"/>
                </a:moveTo>
                <a:cubicBezTo>
                  <a:pt x="1626" y="840"/>
                  <a:pt x="1625" y="867"/>
                  <a:pt x="1622" y="893"/>
                </a:cubicBezTo>
                <a:cubicBezTo>
                  <a:pt x="1620" y="920"/>
                  <a:pt x="1616" y="946"/>
                  <a:pt x="1611" y="972"/>
                </a:cubicBezTo>
                <a:cubicBezTo>
                  <a:pt x="1606" y="998"/>
                  <a:pt x="1599" y="1024"/>
                  <a:pt x="1591" y="1049"/>
                </a:cubicBezTo>
                <a:cubicBezTo>
                  <a:pt x="1584" y="1075"/>
                  <a:pt x="1575" y="1100"/>
                  <a:pt x="1564" y="1124"/>
                </a:cubicBezTo>
                <a:cubicBezTo>
                  <a:pt x="1554" y="1149"/>
                  <a:pt x="1543" y="1173"/>
                  <a:pt x="1530" y="1196"/>
                </a:cubicBezTo>
                <a:cubicBezTo>
                  <a:pt x="1518" y="1220"/>
                  <a:pt x="1504" y="1243"/>
                  <a:pt x="1489" y="1265"/>
                </a:cubicBezTo>
                <a:cubicBezTo>
                  <a:pt x="1475" y="1287"/>
                  <a:pt x="1459" y="1308"/>
                  <a:pt x="1442" y="1329"/>
                </a:cubicBezTo>
                <a:cubicBezTo>
                  <a:pt x="1425" y="1349"/>
                  <a:pt x="1407" y="1369"/>
                  <a:pt x="1388" y="1388"/>
                </a:cubicBezTo>
                <a:cubicBezTo>
                  <a:pt x="1370" y="1407"/>
                  <a:pt x="1350" y="1425"/>
                  <a:pt x="1329" y="1442"/>
                </a:cubicBezTo>
                <a:cubicBezTo>
                  <a:pt x="1309" y="1458"/>
                  <a:pt x="1287" y="1474"/>
                  <a:pt x="1265" y="1489"/>
                </a:cubicBezTo>
                <a:cubicBezTo>
                  <a:pt x="1243" y="1504"/>
                  <a:pt x="1220" y="1517"/>
                  <a:pt x="1197" y="1530"/>
                </a:cubicBezTo>
                <a:cubicBezTo>
                  <a:pt x="1173" y="1543"/>
                  <a:pt x="1149" y="1554"/>
                  <a:pt x="1125" y="1564"/>
                </a:cubicBezTo>
                <a:cubicBezTo>
                  <a:pt x="1100" y="1574"/>
                  <a:pt x="1075" y="1583"/>
                  <a:pt x="1050" y="1591"/>
                </a:cubicBezTo>
                <a:cubicBezTo>
                  <a:pt x="1024" y="1599"/>
                  <a:pt x="998" y="1605"/>
                  <a:pt x="972" y="1610"/>
                </a:cubicBezTo>
                <a:cubicBezTo>
                  <a:pt x="946" y="1616"/>
                  <a:pt x="920" y="1619"/>
                  <a:pt x="894" y="1622"/>
                </a:cubicBezTo>
                <a:cubicBezTo>
                  <a:pt x="867" y="1625"/>
                  <a:pt x="840" y="1626"/>
                  <a:pt x="814" y="1626"/>
                </a:cubicBezTo>
                <a:cubicBezTo>
                  <a:pt x="787" y="1626"/>
                  <a:pt x="761" y="1625"/>
                  <a:pt x="734" y="1622"/>
                </a:cubicBezTo>
                <a:cubicBezTo>
                  <a:pt x="708" y="1619"/>
                  <a:pt x="681" y="1616"/>
                  <a:pt x="655" y="1610"/>
                </a:cubicBezTo>
                <a:cubicBezTo>
                  <a:pt x="629" y="1605"/>
                  <a:pt x="603" y="1599"/>
                  <a:pt x="578" y="1591"/>
                </a:cubicBezTo>
                <a:cubicBezTo>
                  <a:pt x="553" y="1583"/>
                  <a:pt x="528" y="1574"/>
                  <a:pt x="503" y="1564"/>
                </a:cubicBezTo>
                <a:cubicBezTo>
                  <a:pt x="478" y="1554"/>
                  <a:pt x="454" y="1543"/>
                  <a:pt x="431" y="1530"/>
                </a:cubicBezTo>
                <a:cubicBezTo>
                  <a:pt x="407" y="1517"/>
                  <a:pt x="385" y="1504"/>
                  <a:pt x="362" y="1489"/>
                </a:cubicBezTo>
                <a:cubicBezTo>
                  <a:pt x="339" y="1474"/>
                  <a:pt x="318" y="1458"/>
                  <a:pt x="297" y="1442"/>
                </a:cubicBezTo>
                <a:cubicBezTo>
                  <a:pt x="277" y="1425"/>
                  <a:pt x="257" y="1407"/>
                  <a:pt x="238" y="1388"/>
                </a:cubicBezTo>
                <a:cubicBezTo>
                  <a:pt x="220" y="1369"/>
                  <a:pt x="202" y="1349"/>
                  <a:pt x="185" y="1329"/>
                </a:cubicBezTo>
                <a:cubicBezTo>
                  <a:pt x="168" y="1308"/>
                  <a:pt x="152" y="1287"/>
                  <a:pt x="137" y="1265"/>
                </a:cubicBezTo>
                <a:cubicBezTo>
                  <a:pt x="123" y="1243"/>
                  <a:pt x="109" y="1220"/>
                  <a:pt x="96" y="1196"/>
                </a:cubicBezTo>
                <a:cubicBezTo>
                  <a:pt x="84" y="1173"/>
                  <a:pt x="72" y="1149"/>
                  <a:pt x="62" y="1124"/>
                </a:cubicBezTo>
                <a:cubicBezTo>
                  <a:pt x="52" y="1100"/>
                  <a:pt x="43" y="1075"/>
                  <a:pt x="35" y="1049"/>
                </a:cubicBezTo>
                <a:cubicBezTo>
                  <a:pt x="28" y="1024"/>
                  <a:pt x="21" y="998"/>
                  <a:pt x="16" y="972"/>
                </a:cubicBezTo>
                <a:cubicBezTo>
                  <a:pt x="11" y="946"/>
                  <a:pt x="7" y="920"/>
                  <a:pt x="4" y="893"/>
                </a:cubicBezTo>
                <a:cubicBezTo>
                  <a:pt x="2" y="867"/>
                  <a:pt x="0" y="840"/>
                  <a:pt x="0" y="813"/>
                </a:cubicBezTo>
                <a:cubicBezTo>
                  <a:pt x="0" y="787"/>
                  <a:pt x="2" y="760"/>
                  <a:pt x="4" y="734"/>
                </a:cubicBezTo>
                <a:cubicBezTo>
                  <a:pt x="7" y="707"/>
                  <a:pt x="11" y="681"/>
                  <a:pt x="16" y="655"/>
                </a:cubicBezTo>
                <a:cubicBezTo>
                  <a:pt x="21" y="629"/>
                  <a:pt x="28" y="603"/>
                  <a:pt x="35" y="578"/>
                </a:cubicBezTo>
                <a:cubicBezTo>
                  <a:pt x="43" y="551"/>
                  <a:pt x="52" y="526"/>
                  <a:pt x="62" y="502"/>
                </a:cubicBezTo>
                <a:cubicBezTo>
                  <a:pt x="72" y="477"/>
                  <a:pt x="84" y="453"/>
                  <a:pt x="96" y="429"/>
                </a:cubicBezTo>
                <a:cubicBezTo>
                  <a:pt x="109" y="406"/>
                  <a:pt x="123" y="383"/>
                  <a:pt x="137" y="361"/>
                </a:cubicBezTo>
                <a:cubicBezTo>
                  <a:pt x="152" y="339"/>
                  <a:pt x="168" y="318"/>
                  <a:pt x="185" y="297"/>
                </a:cubicBezTo>
                <a:cubicBezTo>
                  <a:pt x="202" y="276"/>
                  <a:pt x="220" y="257"/>
                  <a:pt x="238" y="238"/>
                </a:cubicBezTo>
                <a:cubicBezTo>
                  <a:pt x="257" y="219"/>
                  <a:pt x="277" y="201"/>
                  <a:pt x="297" y="184"/>
                </a:cubicBezTo>
                <a:cubicBezTo>
                  <a:pt x="318" y="168"/>
                  <a:pt x="339" y="152"/>
                  <a:pt x="362" y="137"/>
                </a:cubicBezTo>
                <a:cubicBezTo>
                  <a:pt x="385" y="122"/>
                  <a:pt x="407" y="109"/>
                  <a:pt x="431" y="96"/>
                </a:cubicBezTo>
                <a:cubicBezTo>
                  <a:pt x="454" y="83"/>
                  <a:pt x="478" y="72"/>
                  <a:pt x="503" y="62"/>
                </a:cubicBezTo>
                <a:cubicBezTo>
                  <a:pt x="528" y="52"/>
                  <a:pt x="553" y="43"/>
                  <a:pt x="578" y="35"/>
                </a:cubicBezTo>
                <a:cubicBezTo>
                  <a:pt x="603" y="27"/>
                  <a:pt x="629" y="21"/>
                  <a:pt x="655" y="16"/>
                </a:cubicBezTo>
                <a:cubicBezTo>
                  <a:pt x="681" y="10"/>
                  <a:pt x="708" y="7"/>
                  <a:pt x="734" y="4"/>
                </a:cubicBezTo>
                <a:cubicBezTo>
                  <a:pt x="761" y="1"/>
                  <a:pt x="787" y="0"/>
                  <a:pt x="814" y="0"/>
                </a:cubicBezTo>
                <a:cubicBezTo>
                  <a:pt x="840" y="0"/>
                  <a:pt x="867" y="1"/>
                  <a:pt x="894" y="4"/>
                </a:cubicBezTo>
                <a:cubicBezTo>
                  <a:pt x="920" y="7"/>
                  <a:pt x="946" y="10"/>
                  <a:pt x="972" y="16"/>
                </a:cubicBezTo>
                <a:cubicBezTo>
                  <a:pt x="998" y="21"/>
                  <a:pt x="1024" y="27"/>
                  <a:pt x="1050" y="35"/>
                </a:cubicBezTo>
                <a:cubicBezTo>
                  <a:pt x="1075" y="43"/>
                  <a:pt x="1100" y="52"/>
                  <a:pt x="1125" y="62"/>
                </a:cubicBezTo>
                <a:cubicBezTo>
                  <a:pt x="1149" y="72"/>
                  <a:pt x="1173" y="83"/>
                  <a:pt x="1197" y="96"/>
                </a:cubicBezTo>
                <a:cubicBezTo>
                  <a:pt x="1220" y="109"/>
                  <a:pt x="1243" y="122"/>
                  <a:pt x="1265" y="137"/>
                </a:cubicBezTo>
                <a:cubicBezTo>
                  <a:pt x="1287" y="152"/>
                  <a:pt x="1309" y="168"/>
                  <a:pt x="1329" y="184"/>
                </a:cubicBezTo>
                <a:cubicBezTo>
                  <a:pt x="1350" y="201"/>
                  <a:pt x="1370" y="219"/>
                  <a:pt x="1388" y="238"/>
                </a:cubicBezTo>
                <a:cubicBezTo>
                  <a:pt x="1407" y="257"/>
                  <a:pt x="1425" y="276"/>
                  <a:pt x="1442" y="297"/>
                </a:cubicBezTo>
                <a:cubicBezTo>
                  <a:pt x="1459" y="318"/>
                  <a:pt x="1475" y="339"/>
                  <a:pt x="1489" y="361"/>
                </a:cubicBezTo>
                <a:cubicBezTo>
                  <a:pt x="1504" y="383"/>
                  <a:pt x="1518" y="406"/>
                  <a:pt x="1530" y="429"/>
                </a:cubicBezTo>
                <a:cubicBezTo>
                  <a:pt x="1543" y="453"/>
                  <a:pt x="1554" y="477"/>
                  <a:pt x="1564" y="502"/>
                </a:cubicBezTo>
                <a:cubicBezTo>
                  <a:pt x="1575" y="526"/>
                  <a:pt x="1584" y="551"/>
                  <a:pt x="1591" y="578"/>
                </a:cubicBezTo>
                <a:cubicBezTo>
                  <a:pt x="1599" y="603"/>
                  <a:pt x="1606" y="629"/>
                  <a:pt x="1611" y="655"/>
                </a:cubicBezTo>
                <a:cubicBezTo>
                  <a:pt x="1616" y="681"/>
                  <a:pt x="1620" y="707"/>
                  <a:pt x="1622" y="734"/>
                </a:cubicBezTo>
                <a:cubicBezTo>
                  <a:pt x="1625" y="760"/>
                  <a:pt x="1626" y="787"/>
                  <a:pt x="1626" y="81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 name="任意多边形: 形状 28"/>
          <p:cNvSpPr/>
          <p:nvPr/>
        </p:nvSpPr>
        <p:spPr>
          <a:xfrm>
            <a:off x="7520760" y="1504080"/>
            <a:ext cx="418320" cy="418320"/>
          </a:xfrm>
          <a:custGeom>
            <a:avLst/>
            <a:gdLst/>
            <a:ahLst/>
            <a:cxnLst/>
            <a:rect l="0" t="0" r="r" b="b"/>
            <a:pathLst>
              <a:path w="1162" h="1162">
                <a:moveTo>
                  <a:pt x="1162" y="580"/>
                </a:moveTo>
                <a:cubicBezTo>
                  <a:pt x="1162" y="599"/>
                  <a:pt x="1161" y="618"/>
                  <a:pt x="1159" y="637"/>
                </a:cubicBezTo>
                <a:cubicBezTo>
                  <a:pt x="1157" y="656"/>
                  <a:pt x="1154" y="675"/>
                  <a:pt x="1151" y="693"/>
                </a:cubicBezTo>
                <a:cubicBezTo>
                  <a:pt x="1147" y="712"/>
                  <a:pt x="1142" y="730"/>
                  <a:pt x="1137" y="749"/>
                </a:cubicBezTo>
                <a:cubicBezTo>
                  <a:pt x="1131" y="767"/>
                  <a:pt x="1125" y="785"/>
                  <a:pt x="1118" y="802"/>
                </a:cubicBezTo>
                <a:cubicBezTo>
                  <a:pt x="1110" y="820"/>
                  <a:pt x="1102" y="837"/>
                  <a:pt x="1093" y="854"/>
                </a:cubicBezTo>
                <a:cubicBezTo>
                  <a:pt x="1084" y="871"/>
                  <a:pt x="1075" y="887"/>
                  <a:pt x="1064" y="903"/>
                </a:cubicBezTo>
                <a:cubicBezTo>
                  <a:pt x="1054" y="918"/>
                  <a:pt x="1042" y="934"/>
                  <a:pt x="1030" y="948"/>
                </a:cubicBezTo>
                <a:cubicBezTo>
                  <a:pt x="1018" y="963"/>
                  <a:pt x="1005" y="977"/>
                  <a:pt x="992" y="991"/>
                </a:cubicBezTo>
                <a:cubicBezTo>
                  <a:pt x="978" y="1004"/>
                  <a:pt x="964" y="1017"/>
                  <a:pt x="950" y="1029"/>
                </a:cubicBezTo>
                <a:cubicBezTo>
                  <a:pt x="935" y="1041"/>
                  <a:pt x="920" y="1053"/>
                  <a:pt x="904" y="1064"/>
                </a:cubicBezTo>
                <a:cubicBezTo>
                  <a:pt x="888" y="1074"/>
                  <a:pt x="872" y="1084"/>
                  <a:pt x="855" y="1093"/>
                </a:cubicBezTo>
                <a:cubicBezTo>
                  <a:pt x="838" y="1102"/>
                  <a:pt x="821" y="1110"/>
                  <a:pt x="804" y="1117"/>
                </a:cubicBezTo>
                <a:cubicBezTo>
                  <a:pt x="786" y="1125"/>
                  <a:pt x="768" y="1131"/>
                  <a:pt x="750" y="1137"/>
                </a:cubicBezTo>
                <a:cubicBezTo>
                  <a:pt x="732" y="1142"/>
                  <a:pt x="713" y="1147"/>
                  <a:pt x="695" y="1150"/>
                </a:cubicBezTo>
                <a:cubicBezTo>
                  <a:pt x="676" y="1154"/>
                  <a:pt x="657" y="1157"/>
                  <a:pt x="638" y="1159"/>
                </a:cubicBezTo>
                <a:cubicBezTo>
                  <a:pt x="620" y="1161"/>
                  <a:pt x="601" y="1162"/>
                  <a:pt x="582" y="1162"/>
                </a:cubicBezTo>
                <a:cubicBezTo>
                  <a:pt x="562" y="1162"/>
                  <a:pt x="543" y="1161"/>
                  <a:pt x="524" y="1159"/>
                </a:cubicBezTo>
                <a:cubicBezTo>
                  <a:pt x="505" y="1157"/>
                  <a:pt x="486" y="1154"/>
                  <a:pt x="467" y="1150"/>
                </a:cubicBezTo>
                <a:cubicBezTo>
                  <a:pt x="449" y="1147"/>
                  <a:pt x="430" y="1142"/>
                  <a:pt x="412" y="1137"/>
                </a:cubicBezTo>
                <a:cubicBezTo>
                  <a:pt x="394" y="1131"/>
                  <a:pt x="376" y="1125"/>
                  <a:pt x="358" y="1117"/>
                </a:cubicBezTo>
                <a:cubicBezTo>
                  <a:pt x="341" y="1110"/>
                  <a:pt x="324" y="1102"/>
                  <a:pt x="307" y="1093"/>
                </a:cubicBezTo>
                <a:cubicBezTo>
                  <a:pt x="290" y="1084"/>
                  <a:pt x="274" y="1074"/>
                  <a:pt x="258" y="1064"/>
                </a:cubicBezTo>
                <a:cubicBezTo>
                  <a:pt x="242" y="1053"/>
                  <a:pt x="227" y="1041"/>
                  <a:pt x="212" y="1029"/>
                </a:cubicBezTo>
                <a:cubicBezTo>
                  <a:pt x="198" y="1017"/>
                  <a:pt x="184" y="1004"/>
                  <a:pt x="170" y="991"/>
                </a:cubicBezTo>
                <a:cubicBezTo>
                  <a:pt x="157" y="977"/>
                  <a:pt x="144" y="963"/>
                  <a:pt x="132" y="948"/>
                </a:cubicBezTo>
                <a:cubicBezTo>
                  <a:pt x="120" y="934"/>
                  <a:pt x="109" y="918"/>
                  <a:pt x="98" y="903"/>
                </a:cubicBezTo>
                <a:cubicBezTo>
                  <a:pt x="87" y="887"/>
                  <a:pt x="78" y="871"/>
                  <a:pt x="69" y="854"/>
                </a:cubicBezTo>
                <a:cubicBezTo>
                  <a:pt x="60" y="837"/>
                  <a:pt x="52" y="820"/>
                  <a:pt x="44" y="802"/>
                </a:cubicBezTo>
                <a:cubicBezTo>
                  <a:pt x="37" y="785"/>
                  <a:pt x="31" y="767"/>
                  <a:pt x="25" y="749"/>
                </a:cubicBezTo>
                <a:cubicBezTo>
                  <a:pt x="20" y="730"/>
                  <a:pt x="15" y="712"/>
                  <a:pt x="11" y="693"/>
                </a:cubicBezTo>
                <a:cubicBezTo>
                  <a:pt x="8" y="675"/>
                  <a:pt x="5" y="656"/>
                  <a:pt x="3" y="637"/>
                </a:cubicBezTo>
                <a:cubicBezTo>
                  <a:pt x="1" y="618"/>
                  <a:pt x="0" y="599"/>
                  <a:pt x="0" y="580"/>
                </a:cubicBezTo>
                <a:cubicBezTo>
                  <a:pt x="0" y="561"/>
                  <a:pt x="1" y="542"/>
                  <a:pt x="3" y="523"/>
                </a:cubicBezTo>
                <a:cubicBezTo>
                  <a:pt x="5" y="504"/>
                  <a:pt x="8" y="486"/>
                  <a:pt x="11" y="467"/>
                </a:cubicBezTo>
                <a:cubicBezTo>
                  <a:pt x="15" y="448"/>
                  <a:pt x="20" y="430"/>
                  <a:pt x="25" y="412"/>
                </a:cubicBezTo>
                <a:cubicBezTo>
                  <a:pt x="31" y="394"/>
                  <a:pt x="37" y="376"/>
                  <a:pt x="44" y="358"/>
                </a:cubicBezTo>
                <a:cubicBezTo>
                  <a:pt x="52" y="341"/>
                  <a:pt x="60" y="323"/>
                  <a:pt x="69" y="307"/>
                </a:cubicBezTo>
                <a:cubicBezTo>
                  <a:pt x="78" y="290"/>
                  <a:pt x="87" y="274"/>
                  <a:pt x="98" y="258"/>
                </a:cubicBezTo>
                <a:cubicBezTo>
                  <a:pt x="109" y="242"/>
                  <a:pt x="120" y="227"/>
                  <a:pt x="132" y="212"/>
                </a:cubicBezTo>
                <a:cubicBezTo>
                  <a:pt x="144" y="197"/>
                  <a:pt x="157" y="183"/>
                  <a:pt x="170" y="170"/>
                </a:cubicBezTo>
                <a:cubicBezTo>
                  <a:pt x="184" y="156"/>
                  <a:pt x="198" y="144"/>
                  <a:pt x="212" y="132"/>
                </a:cubicBezTo>
                <a:cubicBezTo>
                  <a:pt x="227" y="120"/>
                  <a:pt x="242" y="108"/>
                  <a:pt x="258" y="98"/>
                </a:cubicBezTo>
                <a:cubicBezTo>
                  <a:pt x="274" y="87"/>
                  <a:pt x="290" y="77"/>
                  <a:pt x="307" y="68"/>
                </a:cubicBezTo>
                <a:cubicBezTo>
                  <a:pt x="324" y="59"/>
                  <a:pt x="341" y="51"/>
                  <a:pt x="358" y="44"/>
                </a:cubicBezTo>
                <a:cubicBezTo>
                  <a:pt x="376" y="37"/>
                  <a:pt x="394" y="30"/>
                  <a:pt x="412" y="25"/>
                </a:cubicBezTo>
                <a:cubicBezTo>
                  <a:pt x="430" y="19"/>
                  <a:pt x="449" y="15"/>
                  <a:pt x="467" y="11"/>
                </a:cubicBezTo>
                <a:cubicBezTo>
                  <a:pt x="486" y="7"/>
                  <a:pt x="505" y="5"/>
                  <a:pt x="524" y="3"/>
                </a:cubicBezTo>
                <a:cubicBezTo>
                  <a:pt x="543" y="1"/>
                  <a:pt x="562" y="0"/>
                  <a:pt x="582" y="0"/>
                </a:cubicBezTo>
                <a:cubicBezTo>
                  <a:pt x="601" y="0"/>
                  <a:pt x="620" y="1"/>
                  <a:pt x="638" y="3"/>
                </a:cubicBezTo>
                <a:cubicBezTo>
                  <a:pt x="657" y="5"/>
                  <a:pt x="676" y="7"/>
                  <a:pt x="695" y="11"/>
                </a:cubicBezTo>
                <a:cubicBezTo>
                  <a:pt x="713" y="15"/>
                  <a:pt x="732" y="19"/>
                  <a:pt x="750" y="25"/>
                </a:cubicBezTo>
                <a:cubicBezTo>
                  <a:pt x="768" y="30"/>
                  <a:pt x="786" y="37"/>
                  <a:pt x="804" y="44"/>
                </a:cubicBezTo>
                <a:cubicBezTo>
                  <a:pt x="821" y="51"/>
                  <a:pt x="838" y="59"/>
                  <a:pt x="855" y="68"/>
                </a:cubicBezTo>
                <a:cubicBezTo>
                  <a:pt x="872" y="77"/>
                  <a:pt x="888" y="87"/>
                  <a:pt x="904" y="98"/>
                </a:cubicBezTo>
                <a:cubicBezTo>
                  <a:pt x="920" y="108"/>
                  <a:pt x="935" y="120"/>
                  <a:pt x="950" y="132"/>
                </a:cubicBezTo>
                <a:cubicBezTo>
                  <a:pt x="964" y="144"/>
                  <a:pt x="978" y="156"/>
                  <a:pt x="992" y="170"/>
                </a:cubicBezTo>
                <a:cubicBezTo>
                  <a:pt x="1005" y="183"/>
                  <a:pt x="1018" y="197"/>
                  <a:pt x="1030" y="212"/>
                </a:cubicBezTo>
                <a:cubicBezTo>
                  <a:pt x="1042" y="227"/>
                  <a:pt x="1054" y="242"/>
                  <a:pt x="1064" y="258"/>
                </a:cubicBezTo>
                <a:cubicBezTo>
                  <a:pt x="1075" y="274"/>
                  <a:pt x="1084" y="290"/>
                  <a:pt x="1093" y="307"/>
                </a:cubicBezTo>
                <a:cubicBezTo>
                  <a:pt x="1102" y="323"/>
                  <a:pt x="1110" y="341"/>
                  <a:pt x="1118" y="358"/>
                </a:cubicBezTo>
                <a:cubicBezTo>
                  <a:pt x="1125" y="376"/>
                  <a:pt x="1131" y="394"/>
                  <a:pt x="1137" y="412"/>
                </a:cubicBezTo>
                <a:cubicBezTo>
                  <a:pt x="1142" y="430"/>
                  <a:pt x="1147" y="448"/>
                  <a:pt x="1151" y="467"/>
                </a:cubicBezTo>
                <a:cubicBezTo>
                  <a:pt x="1154" y="486"/>
                  <a:pt x="1157" y="504"/>
                  <a:pt x="1159" y="523"/>
                </a:cubicBezTo>
                <a:cubicBezTo>
                  <a:pt x="1161" y="542"/>
                  <a:pt x="1162" y="561"/>
                  <a:pt x="1162" y="5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 name="任意多边形: 形状 29"/>
          <p:cNvSpPr/>
          <p:nvPr/>
        </p:nvSpPr>
        <p:spPr>
          <a:xfrm>
            <a:off x="8356680" y="2924640"/>
            <a:ext cx="752400" cy="752400"/>
          </a:xfrm>
          <a:custGeom>
            <a:avLst/>
            <a:gdLst/>
            <a:ahLst/>
            <a:cxnLst/>
            <a:rect l="0" t="0" r="r" b="b"/>
            <a:pathLst>
              <a:path w="2090" h="2090">
                <a:moveTo>
                  <a:pt x="2090" y="1045"/>
                </a:moveTo>
                <a:cubicBezTo>
                  <a:pt x="2090" y="1079"/>
                  <a:pt x="2088" y="1113"/>
                  <a:pt x="2085" y="1147"/>
                </a:cubicBezTo>
                <a:cubicBezTo>
                  <a:pt x="2081" y="1181"/>
                  <a:pt x="2076" y="1215"/>
                  <a:pt x="2070" y="1248"/>
                </a:cubicBezTo>
                <a:cubicBezTo>
                  <a:pt x="2063" y="1283"/>
                  <a:pt x="2055" y="1316"/>
                  <a:pt x="2045" y="1349"/>
                </a:cubicBezTo>
                <a:cubicBezTo>
                  <a:pt x="2035" y="1382"/>
                  <a:pt x="2023" y="1414"/>
                  <a:pt x="2010" y="1445"/>
                </a:cubicBezTo>
                <a:cubicBezTo>
                  <a:pt x="1997" y="1477"/>
                  <a:pt x="1983" y="1508"/>
                  <a:pt x="1966" y="1538"/>
                </a:cubicBezTo>
                <a:cubicBezTo>
                  <a:pt x="1950" y="1568"/>
                  <a:pt x="1933" y="1598"/>
                  <a:pt x="1914" y="1626"/>
                </a:cubicBezTo>
                <a:cubicBezTo>
                  <a:pt x="1895" y="1654"/>
                  <a:pt x="1874" y="1682"/>
                  <a:pt x="1853" y="1708"/>
                </a:cubicBezTo>
                <a:cubicBezTo>
                  <a:pt x="1831" y="1735"/>
                  <a:pt x="1808" y="1760"/>
                  <a:pt x="1784" y="1784"/>
                </a:cubicBezTo>
                <a:cubicBezTo>
                  <a:pt x="1760" y="1808"/>
                  <a:pt x="1734" y="1831"/>
                  <a:pt x="1708" y="1853"/>
                </a:cubicBezTo>
                <a:cubicBezTo>
                  <a:pt x="1681" y="1875"/>
                  <a:pt x="1654" y="1895"/>
                  <a:pt x="1625" y="1914"/>
                </a:cubicBezTo>
                <a:cubicBezTo>
                  <a:pt x="1597" y="1933"/>
                  <a:pt x="1568" y="1951"/>
                  <a:pt x="1538" y="1967"/>
                </a:cubicBezTo>
                <a:cubicBezTo>
                  <a:pt x="1507" y="1983"/>
                  <a:pt x="1476" y="1998"/>
                  <a:pt x="1445" y="2011"/>
                </a:cubicBezTo>
                <a:cubicBezTo>
                  <a:pt x="1413" y="2024"/>
                  <a:pt x="1381" y="2035"/>
                  <a:pt x="1348" y="2045"/>
                </a:cubicBezTo>
                <a:cubicBezTo>
                  <a:pt x="1316" y="2055"/>
                  <a:pt x="1282" y="2063"/>
                  <a:pt x="1249" y="2070"/>
                </a:cubicBezTo>
                <a:cubicBezTo>
                  <a:pt x="1215" y="2077"/>
                  <a:pt x="1182" y="2082"/>
                  <a:pt x="1148" y="2085"/>
                </a:cubicBezTo>
                <a:cubicBezTo>
                  <a:pt x="1113" y="2089"/>
                  <a:pt x="1079" y="2090"/>
                  <a:pt x="1045" y="2090"/>
                </a:cubicBezTo>
                <a:cubicBezTo>
                  <a:pt x="1011" y="2090"/>
                  <a:pt x="977" y="2089"/>
                  <a:pt x="943" y="2085"/>
                </a:cubicBezTo>
                <a:cubicBezTo>
                  <a:pt x="909" y="2082"/>
                  <a:pt x="875" y="2077"/>
                  <a:pt x="841" y="2070"/>
                </a:cubicBezTo>
                <a:cubicBezTo>
                  <a:pt x="807" y="2063"/>
                  <a:pt x="774" y="2055"/>
                  <a:pt x="741" y="2045"/>
                </a:cubicBezTo>
                <a:cubicBezTo>
                  <a:pt x="708" y="2035"/>
                  <a:pt x="676" y="2024"/>
                  <a:pt x="644" y="2011"/>
                </a:cubicBezTo>
                <a:cubicBezTo>
                  <a:pt x="613" y="1998"/>
                  <a:pt x="582" y="1983"/>
                  <a:pt x="552" y="1967"/>
                </a:cubicBezTo>
                <a:cubicBezTo>
                  <a:pt x="522" y="1951"/>
                  <a:pt x="492" y="1933"/>
                  <a:pt x="464" y="1914"/>
                </a:cubicBezTo>
                <a:cubicBezTo>
                  <a:pt x="435" y="1895"/>
                  <a:pt x="408" y="1875"/>
                  <a:pt x="381" y="1853"/>
                </a:cubicBezTo>
                <a:cubicBezTo>
                  <a:pt x="355" y="1831"/>
                  <a:pt x="330" y="1808"/>
                  <a:pt x="306" y="1784"/>
                </a:cubicBezTo>
                <a:cubicBezTo>
                  <a:pt x="281" y="1760"/>
                  <a:pt x="258" y="1735"/>
                  <a:pt x="237" y="1708"/>
                </a:cubicBezTo>
                <a:cubicBezTo>
                  <a:pt x="215" y="1682"/>
                  <a:pt x="195" y="1654"/>
                  <a:pt x="176" y="1626"/>
                </a:cubicBezTo>
                <a:cubicBezTo>
                  <a:pt x="157" y="1598"/>
                  <a:pt x="139" y="1568"/>
                  <a:pt x="123" y="1538"/>
                </a:cubicBezTo>
                <a:cubicBezTo>
                  <a:pt x="107" y="1508"/>
                  <a:pt x="92" y="1477"/>
                  <a:pt x="79" y="1445"/>
                </a:cubicBezTo>
                <a:cubicBezTo>
                  <a:pt x="66" y="1414"/>
                  <a:pt x="54" y="1382"/>
                  <a:pt x="45" y="1349"/>
                </a:cubicBezTo>
                <a:cubicBezTo>
                  <a:pt x="35" y="1316"/>
                  <a:pt x="26" y="1283"/>
                  <a:pt x="20" y="1248"/>
                </a:cubicBezTo>
                <a:cubicBezTo>
                  <a:pt x="13" y="1215"/>
                  <a:pt x="8" y="1181"/>
                  <a:pt x="5" y="1147"/>
                </a:cubicBezTo>
                <a:cubicBezTo>
                  <a:pt x="1" y="1113"/>
                  <a:pt x="0" y="1079"/>
                  <a:pt x="0" y="1045"/>
                </a:cubicBezTo>
                <a:cubicBezTo>
                  <a:pt x="0" y="1010"/>
                  <a:pt x="1" y="976"/>
                  <a:pt x="5" y="942"/>
                </a:cubicBezTo>
                <a:cubicBezTo>
                  <a:pt x="8" y="908"/>
                  <a:pt x="13" y="874"/>
                  <a:pt x="20" y="841"/>
                </a:cubicBezTo>
                <a:cubicBezTo>
                  <a:pt x="26" y="807"/>
                  <a:pt x="35" y="774"/>
                  <a:pt x="45" y="741"/>
                </a:cubicBezTo>
                <a:cubicBezTo>
                  <a:pt x="54" y="709"/>
                  <a:pt x="66" y="677"/>
                  <a:pt x="79" y="645"/>
                </a:cubicBezTo>
                <a:cubicBezTo>
                  <a:pt x="92" y="613"/>
                  <a:pt x="107" y="582"/>
                  <a:pt x="123" y="552"/>
                </a:cubicBezTo>
                <a:cubicBezTo>
                  <a:pt x="139" y="522"/>
                  <a:pt x="157" y="493"/>
                  <a:pt x="176" y="464"/>
                </a:cubicBezTo>
                <a:cubicBezTo>
                  <a:pt x="195" y="436"/>
                  <a:pt x="215" y="408"/>
                  <a:pt x="237" y="382"/>
                </a:cubicBezTo>
                <a:cubicBezTo>
                  <a:pt x="258" y="356"/>
                  <a:pt x="281" y="330"/>
                  <a:pt x="306" y="306"/>
                </a:cubicBezTo>
                <a:cubicBezTo>
                  <a:pt x="330" y="282"/>
                  <a:pt x="355" y="259"/>
                  <a:pt x="381" y="237"/>
                </a:cubicBezTo>
                <a:cubicBezTo>
                  <a:pt x="408" y="215"/>
                  <a:pt x="435" y="195"/>
                  <a:pt x="464" y="176"/>
                </a:cubicBezTo>
                <a:cubicBezTo>
                  <a:pt x="492" y="157"/>
                  <a:pt x="522" y="140"/>
                  <a:pt x="552" y="123"/>
                </a:cubicBezTo>
                <a:cubicBezTo>
                  <a:pt x="582" y="107"/>
                  <a:pt x="613" y="93"/>
                  <a:pt x="644" y="80"/>
                </a:cubicBezTo>
                <a:cubicBezTo>
                  <a:pt x="676" y="66"/>
                  <a:pt x="708" y="55"/>
                  <a:pt x="741" y="45"/>
                </a:cubicBezTo>
                <a:cubicBezTo>
                  <a:pt x="774" y="35"/>
                  <a:pt x="807" y="27"/>
                  <a:pt x="841" y="20"/>
                </a:cubicBezTo>
                <a:cubicBezTo>
                  <a:pt x="875" y="13"/>
                  <a:pt x="909" y="8"/>
                  <a:pt x="943" y="5"/>
                </a:cubicBezTo>
                <a:cubicBezTo>
                  <a:pt x="977" y="2"/>
                  <a:pt x="1011" y="0"/>
                  <a:pt x="1045" y="0"/>
                </a:cubicBezTo>
                <a:cubicBezTo>
                  <a:pt x="1079" y="0"/>
                  <a:pt x="1113" y="2"/>
                  <a:pt x="1148" y="5"/>
                </a:cubicBezTo>
                <a:cubicBezTo>
                  <a:pt x="1182" y="8"/>
                  <a:pt x="1215" y="13"/>
                  <a:pt x="1249" y="20"/>
                </a:cubicBezTo>
                <a:cubicBezTo>
                  <a:pt x="1282" y="27"/>
                  <a:pt x="1316" y="35"/>
                  <a:pt x="1348" y="45"/>
                </a:cubicBezTo>
                <a:cubicBezTo>
                  <a:pt x="1381" y="55"/>
                  <a:pt x="1413" y="66"/>
                  <a:pt x="1445" y="80"/>
                </a:cubicBezTo>
                <a:cubicBezTo>
                  <a:pt x="1476" y="93"/>
                  <a:pt x="1507" y="107"/>
                  <a:pt x="1538" y="123"/>
                </a:cubicBezTo>
                <a:cubicBezTo>
                  <a:pt x="1568" y="140"/>
                  <a:pt x="1597" y="157"/>
                  <a:pt x="1625" y="176"/>
                </a:cubicBezTo>
                <a:cubicBezTo>
                  <a:pt x="1654" y="195"/>
                  <a:pt x="1681" y="215"/>
                  <a:pt x="1708" y="237"/>
                </a:cubicBezTo>
                <a:cubicBezTo>
                  <a:pt x="1734" y="259"/>
                  <a:pt x="1760" y="282"/>
                  <a:pt x="1784" y="306"/>
                </a:cubicBezTo>
                <a:cubicBezTo>
                  <a:pt x="1808" y="330"/>
                  <a:pt x="1831" y="356"/>
                  <a:pt x="1853" y="382"/>
                </a:cubicBezTo>
                <a:cubicBezTo>
                  <a:pt x="1874" y="408"/>
                  <a:pt x="1895" y="436"/>
                  <a:pt x="1914" y="464"/>
                </a:cubicBezTo>
                <a:cubicBezTo>
                  <a:pt x="1933" y="493"/>
                  <a:pt x="1950" y="522"/>
                  <a:pt x="1966" y="552"/>
                </a:cubicBezTo>
                <a:cubicBezTo>
                  <a:pt x="1983" y="582"/>
                  <a:pt x="1997" y="613"/>
                  <a:pt x="2010" y="645"/>
                </a:cubicBezTo>
                <a:cubicBezTo>
                  <a:pt x="2023" y="677"/>
                  <a:pt x="2035" y="709"/>
                  <a:pt x="2045" y="741"/>
                </a:cubicBezTo>
                <a:cubicBezTo>
                  <a:pt x="2055" y="774"/>
                  <a:pt x="2063" y="807"/>
                  <a:pt x="2070" y="841"/>
                </a:cubicBezTo>
                <a:cubicBezTo>
                  <a:pt x="2076" y="874"/>
                  <a:pt x="2081" y="908"/>
                  <a:pt x="2085" y="942"/>
                </a:cubicBezTo>
                <a:cubicBezTo>
                  <a:pt x="2088" y="976"/>
                  <a:pt x="2090" y="1010"/>
                  <a:pt x="2090" y="104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 name="任意多边形: 形状 30"/>
          <p:cNvSpPr/>
          <p:nvPr/>
        </p:nvSpPr>
        <p:spPr>
          <a:xfrm>
            <a:off x="7520760" y="4178160"/>
            <a:ext cx="376560" cy="376560"/>
          </a:xfrm>
          <a:custGeom>
            <a:avLst/>
            <a:gdLst/>
            <a:ahLst/>
            <a:cxnLst/>
            <a:rect l="0" t="0" r="r" b="b"/>
            <a:pathLst>
              <a:path w="1046" h="1046">
                <a:moveTo>
                  <a:pt x="1046" y="523"/>
                </a:moveTo>
                <a:cubicBezTo>
                  <a:pt x="1046" y="558"/>
                  <a:pt x="1042" y="592"/>
                  <a:pt x="1036" y="625"/>
                </a:cubicBezTo>
                <a:cubicBezTo>
                  <a:pt x="1029" y="659"/>
                  <a:pt x="1019" y="692"/>
                  <a:pt x="1006" y="723"/>
                </a:cubicBezTo>
                <a:cubicBezTo>
                  <a:pt x="993" y="755"/>
                  <a:pt x="977" y="785"/>
                  <a:pt x="958" y="813"/>
                </a:cubicBezTo>
                <a:cubicBezTo>
                  <a:pt x="939" y="842"/>
                  <a:pt x="917" y="868"/>
                  <a:pt x="893" y="893"/>
                </a:cubicBezTo>
                <a:cubicBezTo>
                  <a:pt x="869" y="917"/>
                  <a:pt x="842" y="939"/>
                  <a:pt x="814" y="958"/>
                </a:cubicBezTo>
                <a:cubicBezTo>
                  <a:pt x="785" y="977"/>
                  <a:pt x="755" y="993"/>
                  <a:pt x="723" y="1006"/>
                </a:cubicBezTo>
                <a:cubicBezTo>
                  <a:pt x="692" y="1019"/>
                  <a:pt x="659" y="1029"/>
                  <a:pt x="625" y="1036"/>
                </a:cubicBezTo>
                <a:cubicBezTo>
                  <a:pt x="592" y="1042"/>
                  <a:pt x="558" y="1046"/>
                  <a:pt x="524" y="1046"/>
                </a:cubicBezTo>
                <a:cubicBezTo>
                  <a:pt x="488" y="1046"/>
                  <a:pt x="454" y="1042"/>
                  <a:pt x="421" y="1036"/>
                </a:cubicBezTo>
                <a:cubicBezTo>
                  <a:pt x="387" y="1029"/>
                  <a:pt x="354" y="1019"/>
                  <a:pt x="323" y="1006"/>
                </a:cubicBezTo>
                <a:cubicBezTo>
                  <a:pt x="291" y="993"/>
                  <a:pt x="261" y="977"/>
                  <a:pt x="232" y="958"/>
                </a:cubicBezTo>
                <a:cubicBezTo>
                  <a:pt x="204" y="939"/>
                  <a:pt x="177" y="917"/>
                  <a:pt x="153" y="893"/>
                </a:cubicBezTo>
                <a:cubicBezTo>
                  <a:pt x="129" y="868"/>
                  <a:pt x="107" y="842"/>
                  <a:pt x="88" y="813"/>
                </a:cubicBezTo>
                <a:cubicBezTo>
                  <a:pt x="69" y="785"/>
                  <a:pt x="53" y="755"/>
                  <a:pt x="40" y="723"/>
                </a:cubicBezTo>
                <a:cubicBezTo>
                  <a:pt x="27" y="692"/>
                  <a:pt x="17" y="659"/>
                  <a:pt x="10" y="625"/>
                </a:cubicBezTo>
                <a:cubicBezTo>
                  <a:pt x="4" y="592"/>
                  <a:pt x="0" y="558"/>
                  <a:pt x="0" y="523"/>
                </a:cubicBezTo>
                <a:cubicBezTo>
                  <a:pt x="0" y="489"/>
                  <a:pt x="4" y="455"/>
                  <a:pt x="10" y="421"/>
                </a:cubicBezTo>
                <a:cubicBezTo>
                  <a:pt x="17" y="387"/>
                  <a:pt x="27" y="354"/>
                  <a:pt x="40" y="322"/>
                </a:cubicBezTo>
                <a:cubicBezTo>
                  <a:pt x="53" y="291"/>
                  <a:pt x="69" y="261"/>
                  <a:pt x="88" y="232"/>
                </a:cubicBezTo>
                <a:cubicBezTo>
                  <a:pt x="107" y="204"/>
                  <a:pt x="129" y="177"/>
                  <a:pt x="153" y="153"/>
                </a:cubicBezTo>
                <a:cubicBezTo>
                  <a:pt x="177" y="129"/>
                  <a:pt x="204" y="107"/>
                  <a:pt x="232" y="88"/>
                </a:cubicBezTo>
                <a:cubicBezTo>
                  <a:pt x="261" y="69"/>
                  <a:pt x="291" y="53"/>
                  <a:pt x="323" y="40"/>
                </a:cubicBezTo>
                <a:cubicBezTo>
                  <a:pt x="354" y="27"/>
                  <a:pt x="387" y="17"/>
                  <a:pt x="421" y="10"/>
                </a:cubicBezTo>
                <a:cubicBezTo>
                  <a:pt x="454" y="3"/>
                  <a:pt x="488" y="0"/>
                  <a:pt x="524" y="0"/>
                </a:cubicBezTo>
                <a:cubicBezTo>
                  <a:pt x="558" y="0"/>
                  <a:pt x="592" y="3"/>
                  <a:pt x="625" y="10"/>
                </a:cubicBezTo>
                <a:cubicBezTo>
                  <a:pt x="659" y="17"/>
                  <a:pt x="692" y="27"/>
                  <a:pt x="723" y="40"/>
                </a:cubicBezTo>
                <a:cubicBezTo>
                  <a:pt x="755" y="53"/>
                  <a:pt x="785" y="69"/>
                  <a:pt x="814" y="88"/>
                </a:cubicBezTo>
                <a:cubicBezTo>
                  <a:pt x="842" y="107"/>
                  <a:pt x="869" y="129"/>
                  <a:pt x="893" y="153"/>
                </a:cubicBezTo>
                <a:cubicBezTo>
                  <a:pt x="917" y="177"/>
                  <a:pt x="939" y="204"/>
                  <a:pt x="958" y="232"/>
                </a:cubicBezTo>
                <a:cubicBezTo>
                  <a:pt x="977" y="261"/>
                  <a:pt x="993" y="291"/>
                  <a:pt x="1006" y="322"/>
                </a:cubicBezTo>
                <a:cubicBezTo>
                  <a:pt x="1019" y="354"/>
                  <a:pt x="1029" y="387"/>
                  <a:pt x="1036" y="421"/>
                </a:cubicBezTo>
                <a:cubicBezTo>
                  <a:pt x="1042" y="455"/>
                  <a:pt x="1046" y="489"/>
                  <a:pt x="1046" y="52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 name="图片 31"/>
          <p:cNvPicPr/>
          <p:nvPr/>
        </p:nvPicPr>
        <p:blipFill>
          <a:blip r:embed="rId3"/>
          <a:stretch/>
        </p:blipFill>
        <p:spPr>
          <a:xfrm>
            <a:off x="2005560" y="1170000"/>
            <a:ext cx="1671120" cy="16200"/>
          </a:xfrm>
          <a:prstGeom prst="rect">
            <a:avLst/>
          </a:prstGeom>
          <a:noFill/>
          <a:ln w="0">
            <a:noFill/>
          </a:ln>
        </p:spPr>
      </p:pic>
      <p:pic>
        <p:nvPicPr>
          <p:cNvPr id="33" name="图片 32"/>
          <p:cNvPicPr/>
          <p:nvPr/>
        </p:nvPicPr>
        <p:blipFill>
          <a:blip r:embed="rId4"/>
          <a:stretch/>
        </p:blipFill>
        <p:spPr>
          <a:xfrm>
            <a:off x="3342600" y="1922040"/>
            <a:ext cx="1838160" cy="16200"/>
          </a:xfrm>
          <a:prstGeom prst="rect">
            <a:avLst/>
          </a:prstGeom>
          <a:noFill/>
          <a:ln w="0">
            <a:noFill/>
          </a:ln>
        </p:spPr>
      </p:pic>
      <p:pic>
        <p:nvPicPr>
          <p:cNvPr id="34" name="图片 33"/>
          <p:cNvPicPr/>
          <p:nvPr/>
        </p:nvPicPr>
        <p:blipFill>
          <a:blip r:embed="rId5"/>
          <a:stretch/>
        </p:blipFill>
        <p:spPr>
          <a:xfrm>
            <a:off x="1922040" y="2925000"/>
            <a:ext cx="1503720" cy="16200"/>
          </a:xfrm>
          <a:prstGeom prst="rect">
            <a:avLst/>
          </a:prstGeom>
          <a:noFill/>
          <a:ln w="0">
            <a:noFill/>
          </a:ln>
        </p:spPr>
      </p:pic>
      <p:pic>
        <p:nvPicPr>
          <p:cNvPr id="35" name="图片 34"/>
          <p:cNvPicPr/>
          <p:nvPr/>
        </p:nvPicPr>
        <p:blipFill>
          <a:blip r:embed="rId6"/>
          <a:stretch/>
        </p:blipFill>
        <p:spPr>
          <a:xfrm>
            <a:off x="5014080" y="1587600"/>
            <a:ext cx="2506680" cy="16200"/>
          </a:xfrm>
          <a:prstGeom prst="rect">
            <a:avLst/>
          </a:prstGeom>
          <a:noFill/>
          <a:ln w="0">
            <a:noFill/>
          </a:ln>
        </p:spPr>
      </p:pic>
      <p:pic>
        <p:nvPicPr>
          <p:cNvPr id="36" name="图片 35"/>
          <p:cNvPicPr/>
          <p:nvPr/>
        </p:nvPicPr>
        <p:blipFill>
          <a:blip r:embed="rId7"/>
          <a:stretch/>
        </p:blipFill>
        <p:spPr>
          <a:xfrm>
            <a:off x="6267600" y="3092040"/>
            <a:ext cx="2088720" cy="16200"/>
          </a:xfrm>
          <a:prstGeom prst="rect">
            <a:avLst/>
          </a:prstGeom>
          <a:noFill/>
          <a:ln w="0">
            <a:noFill/>
          </a:ln>
        </p:spPr>
      </p:pic>
      <p:pic>
        <p:nvPicPr>
          <p:cNvPr id="37" name="图片 36"/>
          <p:cNvPicPr/>
          <p:nvPr/>
        </p:nvPicPr>
        <p:blipFill>
          <a:blip r:embed="rId8"/>
          <a:stretch/>
        </p:blipFill>
        <p:spPr>
          <a:xfrm>
            <a:off x="5849640" y="4262040"/>
            <a:ext cx="1671120" cy="16200"/>
          </a:xfrm>
          <a:prstGeom prst="rect">
            <a:avLst/>
          </a:prstGeom>
          <a:noFill/>
          <a:ln w="0">
            <a:noFill/>
          </a:ln>
        </p:spPr>
      </p:pic>
      <p:pic>
        <p:nvPicPr>
          <p:cNvPr id="38" name="图片 37"/>
          <p:cNvPicPr/>
          <p:nvPr/>
        </p:nvPicPr>
        <p:blipFill>
          <a:blip r:embed="rId9"/>
          <a:stretch/>
        </p:blipFill>
        <p:spPr>
          <a:xfrm>
            <a:off x="8949960" y="5649120"/>
            <a:ext cx="1411920" cy="166680"/>
          </a:xfrm>
          <a:prstGeom prst="rect">
            <a:avLst/>
          </a:prstGeom>
          <a:noFill/>
          <a:ln w="0">
            <a:noFill/>
          </a:ln>
        </p:spPr>
      </p:pic>
      <p:sp>
        <p:nvSpPr>
          <p:cNvPr id="39" name="任意多边形: 形状 38"/>
          <p:cNvSpPr/>
          <p:nvPr/>
        </p:nvSpPr>
        <p:spPr>
          <a:xfrm>
            <a:off x="1604160" y="1270080"/>
            <a:ext cx="7488000" cy="3476880"/>
          </a:xfrm>
          <a:custGeom>
            <a:avLst/>
            <a:gdLst/>
            <a:ahLst/>
            <a:cxnLst/>
            <a:rect l="0" t="0" r="r" b="b"/>
            <a:pathLst>
              <a:path w="20800" h="9658">
                <a:moveTo>
                  <a:pt x="0" y="9472"/>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0615" y="0"/>
                </a:lnTo>
                <a:cubicBezTo>
                  <a:pt x="20627" y="0"/>
                  <a:pt x="20639" y="1"/>
                  <a:pt x="20651" y="3"/>
                </a:cubicBezTo>
                <a:cubicBezTo>
                  <a:pt x="20663" y="6"/>
                  <a:pt x="20674" y="9"/>
                  <a:pt x="20686" y="14"/>
                </a:cubicBezTo>
                <a:cubicBezTo>
                  <a:pt x="20697" y="19"/>
                  <a:pt x="20708" y="24"/>
                  <a:pt x="20718" y="31"/>
                </a:cubicBezTo>
                <a:cubicBezTo>
                  <a:pt x="20728" y="38"/>
                  <a:pt x="20737" y="46"/>
                  <a:pt x="20746" y="54"/>
                </a:cubicBezTo>
                <a:cubicBezTo>
                  <a:pt x="20755" y="63"/>
                  <a:pt x="20762" y="72"/>
                  <a:pt x="20769" y="82"/>
                </a:cubicBezTo>
                <a:cubicBezTo>
                  <a:pt x="20776" y="93"/>
                  <a:pt x="20781" y="103"/>
                  <a:pt x="20786" y="115"/>
                </a:cubicBezTo>
                <a:cubicBezTo>
                  <a:pt x="20791" y="126"/>
                  <a:pt x="20794" y="137"/>
                  <a:pt x="20797" y="149"/>
                </a:cubicBezTo>
                <a:cubicBezTo>
                  <a:pt x="20799" y="161"/>
                  <a:pt x="20800" y="173"/>
                  <a:pt x="20800" y="186"/>
                </a:cubicBezTo>
                <a:lnTo>
                  <a:pt x="20800" y="9472"/>
                </a:lnTo>
                <a:cubicBezTo>
                  <a:pt x="20800" y="9484"/>
                  <a:pt x="20799" y="9496"/>
                  <a:pt x="20797" y="9508"/>
                </a:cubicBezTo>
                <a:cubicBezTo>
                  <a:pt x="20794" y="9520"/>
                  <a:pt x="20791" y="9532"/>
                  <a:pt x="20786" y="9543"/>
                </a:cubicBezTo>
                <a:cubicBezTo>
                  <a:pt x="20781" y="9554"/>
                  <a:pt x="20776" y="9565"/>
                  <a:pt x="20769" y="9575"/>
                </a:cubicBezTo>
                <a:cubicBezTo>
                  <a:pt x="20762" y="9585"/>
                  <a:pt x="20755" y="9594"/>
                  <a:pt x="20746" y="9603"/>
                </a:cubicBezTo>
                <a:cubicBezTo>
                  <a:pt x="20737" y="9612"/>
                  <a:pt x="20728" y="9619"/>
                  <a:pt x="20718" y="9626"/>
                </a:cubicBezTo>
                <a:cubicBezTo>
                  <a:pt x="20708" y="9633"/>
                  <a:pt x="20697" y="9639"/>
                  <a:pt x="20686" y="9643"/>
                </a:cubicBezTo>
                <a:cubicBezTo>
                  <a:pt x="20674" y="9648"/>
                  <a:pt x="20663" y="9652"/>
                  <a:pt x="20651" y="9654"/>
                </a:cubicBezTo>
                <a:cubicBezTo>
                  <a:pt x="20639" y="9656"/>
                  <a:pt x="20627" y="9658"/>
                  <a:pt x="20615" y="9658"/>
                </a:cubicBezTo>
                <a:lnTo>
                  <a:pt x="186" y="9658"/>
                </a:lnTo>
                <a:cubicBezTo>
                  <a:pt x="174" y="9658"/>
                  <a:pt x="162" y="9656"/>
                  <a:pt x="150" y="9654"/>
                </a:cubicBezTo>
                <a:cubicBezTo>
                  <a:pt x="138" y="9652"/>
                  <a:pt x="126" y="9648"/>
                  <a:pt x="115" y="9643"/>
                </a:cubicBezTo>
                <a:cubicBezTo>
                  <a:pt x="104" y="9639"/>
                  <a:pt x="93" y="9633"/>
                  <a:pt x="83" y="9626"/>
                </a:cubicBezTo>
                <a:cubicBezTo>
                  <a:pt x="73" y="9619"/>
                  <a:pt x="63" y="9612"/>
                  <a:pt x="55" y="9603"/>
                </a:cubicBezTo>
                <a:cubicBezTo>
                  <a:pt x="46" y="9594"/>
                  <a:pt x="38" y="9585"/>
                  <a:pt x="32" y="9575"/>
                </a:cubicBezTo>
                <a:cubicBezTo>
                  <a:pt x="25" y="9565"/>
                  <a:pt x="19" y="9554"/>
                  <a:pt x="15" y="9543"/>
                </a:cubicBezTo>
                <a:cubicBezTo>
                  <a:pt x="10" y="9532"/>
                  <a:pt x="6" y="9520"/>
                  <a:pt x="4" y="9508"/>
                </a:cubicBezTo>
                <a:cubicBezTo>
                  <a:pt x="2" y="9496"/>
                  <a:pt x="0" y="9484"/>
                  <a:pt x="0" y="947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0" name="任意多边形: 形状 39"/>
          <p:cNvSpPr/>
          <p:nvPr/>
        </p:nvSpPr>
        <p:spPr>
          <a:xfrm>
            <a:off x="4947120" y="277416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 name="文本框 40"/>
          <p:cNvSpPr txBox="1"/>
          <p:nvPr/>
        </p:nvSpPr>
        <p:spPr>
          <a:xfrm>
            <a:off x="8039160" y="1699920"/>
            <a:ext cx="637200" cy="244080"/>
          </a:xfrm>
          <a:prstGeom prst="rect">
            <a:avLst/>
          </a:prstGeom>
          <a:noFill/>
          <a:ln w="0">
            <a:noFill/>
          </a:ln>
        </p:spPr>
        <p:txBody>
          <a:bodyPr wrap="none" lIns="0" tIns="0" rIns="0" bIns="0" anchor="t">
            <a:spAutoFit/>
          </a:bodyPr>
          <a:lstStyle/>
          <a:p>
            <a:r>
              <a:rPr lang="zh-CN" sz="1320" b="0" u="none" strike="noStrike">
                <a:solidFill>
                  <a:srgbClr val="D1D5DB"/>
                </a:solidFill>
                <a:effectLst/>
                <a:uFillTx/>
                <a:latin typeface="NotoSansSC"/>
                <a:ea typeface="NotoSansSC"/>
              </a:rPr>
              <a:t>第</a:t>
            </a:r>
            <a:r>
              <a:rPr lang="en-US" sz="1320" b="0" u="none" strike="noStrike">
                <a:solidFill>
                  <a:srgbClr val="D1D5DB"/>
                </a:solidFill>
                <a:effectLst/>
                <a:uFillTx/>
                <a:latin typeface="NotoSansSC"/>
                <a:ea typeface="NotoSansSC"/>
              </a:rPr>
              <a:t>10</a:t>
            </a:r>
            <a:r>
              <a:rPr lang="zh-CN" sz="1320" b="0" u="none" strike="noStrike">
                <a:solidFill>
                  <a:srgbClr val="D1D5DB"/>
                </a:solidFill>
                <a:effectLst/>
                <a:uFillTx/>
                <a:latin typeface="NotoSansSC"/>
                <a:ea typeface="NotoSansSC"/>
              </a:rPr>
              <a:t>章</a:t>
            </a:r>
            <a:endParaRPr lang="en-US" sz="1320" b="0" u="none" strike="noStrike">
              <a:solidFill>
                <a:srgbClr val="000000"/>
              </a:solidFill>
              <a:effectLst/>
              <a:uFillTx/>
              <a:latin typeface="Times New Roman"/>
            </a:endParaRPr>
          </a:p>
        </p:txBody>
      </p:sp>
      <p:sp>
        <p:nvSpPr>
          <p:cNvPr id="42" name="文本框 41"/>
          <p:cNvSpPr txBox="1"/>
          <p:nvPr/>
        </p:nvSpPr>
        <p:spPr>
          <a:xfrm>
            <a:off x="2821320" y="2176560"/>
            <a:ext cx="4810320" cy="581040"/>
          </a:xfrm>
          <a:prstGeom prst="rect">
            <a:avLst/>
          </a:prstGeom>
          <a:noFill/>
          <a:ln w="0">
            <a:noFill/>
          </a:ln>
        </p:spPr>
        <p:txBody>
          <a:bodyPr wrap="none" lIns="0" tIns="0" rIns="0" bIns="0" anchor="t">
            <a:spAutoFit/>
          </a:bodyPr>
          <a:lstStyle/>
          <a:p>
            <a:r>
              <a:rPr lang="zh-CN" sz="3160" b="0" u="none" strike="noStrike">
                <a:solidFill>
                  <a:srgbClr val="FFFFFF"/>
                </a:solidFill>
                <a:effectLst/>
                <a:uFillTx/>
                <a:latin typeface="NotoSansSC"/>
                <a:ea typeface="NotoSansSC"/>
              </a:rPr>
              <a:t>个性化推送：智能推荐系统</a:t>
            </a:r>
            <a:endParaRPr lang="en-US" sz="3160" b="0" u="none" strike="noStrike">
              <a:solidFill>
                <a:srgbClr val="000000"/>
              </a:solidFill>
              <a:effectLst/>
              <a:uFillTx/>
              <a:latin typeface="Times New Roman"/>
            </a:endParaRPr>
          </a:p>
        </p:txBody>
      </p:sp>
      <p:pic>
        <p:nvPicPr>
          <p:cNvPr id="43" name="图片 42"/>
          <p:cNvPicPr/>
          <p:nvPr/>
        </p:nvPicPr>
        <p:blipFill>
          <a:blip r:embed="rId10"/>
          <a:stretch/>
        </p:blipFill>
        <p:spPr>
          <a:xfrm>
            <a:off x="3877560" y="3710520"/>
            <a:ext cx="267120" cy="300600"/>
          </a:xfrm>
          <a:prstGeom prst="rect">
            <a:avLst/>
          </a:prstGeom>
          <a:noFill/>
          <a:ln w="0">
            <a:noFill/>
          </a:ln>
        </p:spPr>
      </p:pic>
      <p:sp>
        <p:nvSpPr>
          <p:cNvPr id="44" name="文本框 43"/>
          <p:cNvSpPr txBox="1"/>
          <p:nvPr/>
        </p:nvSpPr>
        <p:spPr>
          <a:xfrm>
            <a:off x="4345560" y="3034800"/>
            <a:ext cx="2012400" cy="364680"/>
          </a:xfrm>
          <a:prstGeom prst="rect">
            <a:avLst/>
          </a:prstGeom>
          <a:noFill/>
          <a:ln w="0">
            <a:noFill/>
          </a:ln>
        </p:spPr>
        <p:txBody>
          <a:bodyPr wrap="none" lIns="0" tIns="0" rIns="0" bIns="0" anchor="t">
            <a:spAutoFit/>
          </a:bodyPr>
          <a:lstStyle/>
          <a:p>
            <a:r>
              <a:rPr lang="zh-CN" sz="1979" b="0" u="none" strike="noStrike">
                <a:solidFill>
                  <a:srgbClr val="DBEAFE"/>
                </a:solidFill>
                <a:effectLst/>
                <a:uFillTx/>
                <a:latin typeface="NotoSansSC"/>
                <a:ea typeface="NotoSansSC"/>
              </a:rPr>
              <a:t>构建、算法与实施</a:t>
            </a:r>
            <a:endParaRPr lang="en-US" sz="1979" b="0" u="none" strike="noStrike">
              <a:solidFill>
                <a:srgbClr val="000000"/>
              </a:solidFill>
              <a:effectLst/>
              <a:uFillTx/>
              <a:latin typeface="Times New Roman"/>
            </a:endParaRPr>
          </a:p>
        </p:txBody>
      </p:sp>
      <p:pic>
        <p:nvPicPr>
          <p:cNvPr id="45" name="图片 44"/>
          <p:cNvPicPr/>
          <p:nvPr/>
        </p:nvPicPr>
        <p:blipFill>
          <a:blip r:embed="rId11"/>
          <a:stretch/>
        </p:blipFill>
        <p:spPr>
          <a:xfrm>
            <a:off x="5431680" y="3710520"/>
            <a:ext cx="375840" cy="300600"/>
          </a:xfrm>
          <a:prstGeom prst="rect">
            <a:avLst/>
          </a:prstGeom>
          <a:noFill/>
          <a:ln w="0">
            <a:noFill/>
          </a:ln>
        </p:spPr>
      </p:pic>
      <p:sp>
        <p:nvSpPr>
          <p:cNvPr id="46" name="文本框 45"/>
          <p:cNvSpPr txBox="1"/>
          <p:nvPr/>
        </p:nvSpPr>
        <p:spPr>
          <a:xfrm>
            <a:off x="3743640" y="4179600"/>
            <a:ext cx="53712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数据收集</a:t>
            </a:r>
            <a:endParaRPr lang="en-US" sz="1050" b="0" u="none" strike="noStrike">
              <a:solidFill>
                <a:srgbClr val="000000"/>
              </a:solidFill>
              <a:effectLst/>
              <a:uFillTx/>
              <a:latin typeface="Times New Roman"/>
            </a:endParaRPr>
          </a:p>
        </p:txBody>
      </p:sp>
      <p:pic>
        <p:nvPicPr>
          <p:cNvPr id="47" name="图片 46"/>
          <p:cNvPicPr/>
          <p:nvPr/>
        </p:nvPicPr>
        <p:blipFill>
          <a:blip r:embed="rId12"/>
          <a:stretch/>
        </p:blipFill>
        <p:spPr>
          <a:xfrm>
            <a:off x="6535080" y="3710520"/>
            <a:ext cx="300600" cy="300600"/>
          </a:xfrm>
          <a:prstGeom prst="rect">
            <a:avLst/>
          </a:prstGeom>
          <a:noFill/>
          <a:ln w="0">
            <a:noFill/>
          </a:ln>
        </p:spPr>
      </p:pic>
      <p:sp>
        <p:nvSpPr>
          <p:cNvPr id="48" name="文本框 47"/>
          <p:cNvSpPr txBox="1"/>
          <p:nvPr/>
        </p:nvSpPr>
        <p:spPr>
          <a:xfrm>
            <a:off x="5348160" y="4179600"/>
            <a:ext cx="53712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算法开发</a:t>
            </a:r>
            <a:endParaRPr lang="en-US" sz="1050" b="0" u="none" strike="noStrike">
              <a:solidFill>
                <a:srgbClr val="000000"/>
              </a:solidFill>
              <a:effectLst/>
              <a:uFillTx/>
              <a:latin typeface="Times New Roman"/>
            </a:endParaRPr>
          </a:p>
        </p:txBody>
      </p:sp>
      <p:sp>
        <p:nvSpPr>
          <p:cNvPr id="49" name="文本框 48"/>
          <p:cNvSpPr txBox="1"/>
          <p:nvPr/>
        </p:nvSpPr>
        <p:spPr>
          <a:xfrm>
            <a:off x="6418080" y="4179600"/>
            <a:ext cx="53712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性能优化</a:t>
            </a:r>
            <a:endParaRPr lang="en-US" sz="1050" b="0" u="none" strike="noStrike">
              <a:solidFill>
                <a:srgbClr val="000000"/>
              </a:solidFill>
              <a:effectLst/>
              <a:uFillTx/>
              <a:latin typeface="Times New Roman"/>
            </a:endParaRPr>
          </a:p>
        </p:txBody>
      </p:sp>
      <p:sp>
        <p:nvSpPr>
          <p:cNvPr id="2" name="文本框 1">
            <a:extLst>
              <a:ext uri="{FF2B5EF4-FFF2-40B4-BE49-F238E27FC236}">
                <a16:creationId xmlns:a16="http://schemas.microsoft.com/office/drawing/2014/main" id="{EFDA86DE-2C53-7529-28E1-CB92AA5294B2}"/>
              </a:ext>
            </a:extLst>
          </p:cNvPr>
          <p:cNvSpPr txBox="1"/>
          <p:nvPr/>
        </p:nvSpPr>
        <p:spPr>
          <a:xfrm>
            <a:off x="3776760" y="702952"/>
            <a:ext cx="3541691" cy="1015663"/>
          </a:xfrm>
          <a:prstGeom prst="rect">
            <a:avLst/>
          </a:prstGeom>
          <a:noFill/>
        </p:spPr>
        <p:txBody>
          <a:bodyPr wrap="square" rtlCol="0">
            <a:spAutoFit/>
          </a:bodyPr>
          <a:lstStyle/>
          <a:p>
            <a:r>
              <a:rPr lang="zh-CN" altLang="en-US" sz="6000" dirty="0">
                <a:solidFill>
                  <a:schemeClr val="bg1"/>
                </a:solidFill>
              </a:rPr>
              <a:t>第 </a:t>
            </a:r>
            <a:r>
              <a:rPr lang="en-US" altLang="zh-CN" sz="6000" dirty="0">
                <a:solidFill>
                  <a:schemeClr val="bg1"/>
                </a:solidFill>
              </a:rPr>
              <a:t>10 </a:t>
            </a:r>
            <a:r>
              <a:rPr lang="zh-CN" altLang="en-US" sz="6000" dirty="0">
                <a:solidFill>
                  <a:schemeClr val="bg1"/>
                </a:solidFill>
              </a:rPr>
              <a:t>章</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 name="图片 509"/>
          <p:cNvPicPr/>
          <p:nvPr/>
        </p:nvPicPr>
        <p:blipFill>
          <a:blip r:embed="rId2"/>
          <a:stretch/>
        </p:blipFill>
        <p:spPr>
          <a:xfrm>
            <a:off x="0" y="0"/>
            <a:ext cx="10696320" cy="6016320"/>
          </a:xfrm>
          <a:prstGeom prst="rect">
            <a:avLst/>
          </a:prstGeom>
          <a:noFill/>
          <a:ln w="0">
            <a:noFill/>
          </a:ln>
        </p:spPr>
      </p:pic>
      <p:sp>
        <p:nvSpPr>
          <p:cNvPr id="511" name="任意多边形: 形状 510"/>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12" name="任意多边形: 形状 511"/>
          <p:cNvSpPr/>
          <p:nvPr/>
        </p:nvSpPr>
        <p:spPr>
          <a:xfrm>
            <a:off x="267120" y="935640"/>
            <a:ext cx="10162080" cy="1262520"/>
          </a:xfrm>
          <a:custGeom>
            <a:avLst/>
            <a:gdLst/>
            <a:ahLst/>
            <a:cxnLst/>
            <a:rect l="0" t="0" r="r" b="b"/>
            <a:pathLst>
              <a:path w="28228" h="3507">
                <a:moveTo>
                  <a:pt x="0" y="3321"/>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3321"/>
                </a:lnTo>
                <a:cubicBezTo>
                  <a:pt x="28228" y="3333"/>
                  <a:pt x="28227" y="3345"/>
                  <a:pt x="28225" y="3357"/>
                </a:cubicBezTo>
                <a:cubicBezTo>
                  <a:pt x="28222" y="3369"/>
                  <a:pt x="28219" y="3381"/>
                  <a:pt x="28214" y="3392"/>
                </a:cubicBezTo>
                <a:cubicBezTo>
                  <a:pt x="28210" y="3403"/>
                  <a:pt x="28204" y="3414"/>
                  <a:pt x="28197" y="3424"/>
                </a:cubicBezTo>
                <a:cubicBezTo>
                  <a:pt x="28190" y="3434"/>
                  <a:pt x="28183" y="3444"/>
                  <a:pt x="28174" y="3452"/>
                </a:cubicBezTo>
                <a:cubicBezTo>
                  <a:pt x="28165" y="3461"/>
                  <a:pt x="28156" y="3468"/>
                  <a:pt x="28146" y="3475"/>
                </a:cubicBezTo>
                <a:cubicBezTo>
                  <a:pt x="28136" y="3482"/>
                  <a:pt x="28125" y="3488"/>
                  <a:pt x="28114" y="3492"/>
                </a:cubicBezTo>
                <a:cubicBezTo>
                  <a:pt x="28102" y="3497"/>
                  <a:pt x="28091" y="3501"/>
                  <a:pt x="28079" y="3503"/>
                </a:cubicBezTo>
                <a:cubicBezTo>
                  <a:pt x="28067" y="3505"/>
                  <a:pt x="28055" y="3507"/>
                  <a:pt x="28043" y="3507"/>
                </a:cubicBezTo>
                <a:lnTo>
                  <a:pt x="186" y="3507"/>
                </a:lnTo>
                <a:cubicBezTo>
                  <a:pt x="174" y="3507"/>
                  <a:pt x="162" y="3505"/>
                  <a:pt x="150" y="3503"/>
                </a:cubicBezTo>
                <a:cubicBezTo>
                  <a:pt x="138" y="3501"/>
                  <a:pt x="126" y="3497"/>
                  <a:pt x="115" y="3492"/>
                </a:cubicBezTo>
                <a:cubicBezTo>
                  <a:pt x="104" y="3488"/>
                  <a:pt x="93" y="3482"/>
                  <a:pt x="83" y="3475"/>
                </a:cubicBezTo>
                <a:cubicBezTo>
                  <a:pt x="73" y="3468"/>
                  <a:pt x="63" y="3461"/>
                  <a:pt x="55" y="3452"/>
                </a:cubicBezTo>
                <a:cubicBezTo>
                  <a:pt x="46" y="3444"/>
                  <a:pt x="38" y="3434"/>
                  <a:pt x="32" y="3424"/>
                </a:cubicBezTo>
                <a:cubicBezTo>
                  <a:pt x="25" y="3414"/>
                  <a:pt x="19" y="3403"/>
                  <a:pt x="14" y="3392"/>
                </a:cubicBezTo>
                <a:cubicBezTo>
                  <a:pt x="10" y="3381"/>
                  <a:pt x="6" y="3369"/>
                  <a:pt x="4" y="3357"/>
                </a:cubicBezTo>
                <a:cubicBezTo>
                  <a:pt x="2" y="3345"/>
                  <a:pt x="0" y="3333"/>
                  <a:pt x="0" y="332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13" name="图片 512"/>
          <p:cNvPicPr/>
          <p:nvPr/>
        </p:nvPicPr>
        <p:blipFill>
          <a:blip r:embed="rId3"/>
          <a:stretch/>
        </p:blipFill>
        <p:spPr>
          <a:xfrm>
            <a:off x="468000" y="1170000"/>
            <a:ext cx="200160" cy="200160"/>
          </a:xfrm>
          <a:prstGeom prst="rect">
            <a:avLst/>
          </a:prstGeom>
          <a:noFill/>
          <a:ln w="0">
            <a:noFill/>
          </a:ln>
        </p:spPr>
      </p:pic>
      <p:sp>
        <p:nvSpPr>
          <p:cNvPr id="514" name="文本框 513"/>
          <p:cNvSpPr txBox="1"/>
          <p:nvPr/>
        </p:nvSpPr>
        <p:spPr>
          <a:xfrm>
            <a:off x="334440" y="210240"/>
            <a:ext cx="150948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矩阵分解技术</a:t>
            </a:r>
            <a:endParaRPr lang="en-US" sz="1979" b="0" u="none" strike="noStrike">
              <a:solidFill>
                <a:srgbClr val="000000"/>
              </a:solidFill>
              <a:effectLst/>
              <a:uFillTx/>
              <a:latin typeface="Times New Roman"/>
            </a:endParaRPr>
          </a:p>
        </p:txBody>
      </p:sp>
      <p:sp>
        <p:nvSpPr>
          <p:cNvPr id="515" name="文本框 514"/>
          <p:cNvSpPr txBox="1"/>
          <p:nvPr/>
        </p:nvSpPr>
        <p:spPr>
          <a:xfrm>
            <a:off x="768960" y="116784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矩阵分解概念</a:t>
            </a:r>
            <a:endParaRPr lang="en-US" sz="1580" b="0" u="none" strike="noStrike">
              <a:solidFill>
                <a:srgbClr val="000000"/>
              </a:solidFill>
              <a:effectLst/>
              <a:uFillTx/>
              <a:latin typeface="Times New Roman"/>
            </a:endParaRPr>
          </a:p>
        </p:txBody>
      </p:sp>
      <p:sp>
        <p:nvSpPr>
          <p:cNvPr id="516" name="文本框 515"/>
          <p:cNvSpPr txBox="1"/>
          <p:nvPr/>
        </p:nvSpPr>
        <p:spPr>
          <a:xfrm>
            <a:off x="468000" y="1548360"/>
            <a:ext cx="979020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矩阵分解是解决协同过滤中</a:t>
            </a:r>
            <a:r>
              <a:rPr lang="zh-CN" sz="1180" b="0" u="none" strike="noStrike">
                <a:solidFill>
                  <a:srgbClr val="FBBF24"/>
                </a:solidFill>
                <a:effectLst/>
                <a:uFillTx/>
                <a:latin typeface="NotoSansSC"/>
                <a:ea typeface="NotoSansSC"/>
              </a:rPr>
              <a:t>数据稀疏问题</a:t>
            </a:r>
            <a:r>
              <a:rPr lang="zh-CN" sz="1180" b="0" u="none" strike="noStrike">
                <a:solidFill>
                  <a:srgbClr val="DBEAFE"/>
                </a:solidFill>
                <a:effectLst/>
                <a:uFillTx/>
                <a:latin typeface="NotoSansSC"/>
                <a:ea typeface="NotoSansSC"/>
              </a:rPr>
              <a:t>的有效方法，通过将用户</a:t>
            </a:r>
            <a:r>
              <a:rPr lang="en-US" sz="1180" b="0" u="none" strike="noStrike">
                <a:solidFill>
                  <a:srgbClr val="DBEAFE"/>
                </a:solidFill>
                <a:effectLst/>
                <a:uFillTx/>
                <a:latin typeface="NotoSansSC"/>
                <a:ea typeface="NotoSansSC"/>
              </a:rPr>
              <a:t>-</a:t>
            </a:r>
            <a:r>
              <a:rPr lang="zh-CN" sz="1180" b="0" u="none" strike="noStrike">
                <a:solidFill>
                  <a:srgbClr val="DBEAFE"/>
                </a:solidFill>
                <a:effectLst/>
                <a:uFillTx/>
                <a:latin typeface="NotoSansSC"/>
                <a:ea typeface="NotoSansSC"/>
              </a:rPr>
              <a:t>物品交互矩阵分解为低维度的用户特征矩阵和物品特征矩阵，实现降维和隐含特</a:t>
            </a:r>
            <a:endParaRPr lang="en-US" sz="1180" b="0" u="none" strike="noStrike">
              <a:solidFill>
                <a:srgbClr val="000000"/>
              </a:solidFill>
              <a:effectLst/>
              <a:uFillTx/>
              <a:latin typeface="Times New Roman"/>
            </a:endParaRPr>
          </a:p>
        </p:txBody>
      </p:sp>
      <p:sp>
        <p:nvSpPr>
          <p:cNvPr id="517" name="任意多边形: 形状 516"/>
          <p:cNvSpPr/>
          <p:nvPr/>
        </p:nvSpPr>
        <p:spPr>
          <a:xfrm>
            <a:off x="267120" y="2732400"/>
            <a:ext cx="4980960" cy="1705320"/>
          </a:xfrm>
          <a:custGeom>
            <a:avLst/>
            <a:gdLst/>
            <a:ahLst/>
            <a:cxnLst/>
            <a:rect l="0" t="0" r="r" b="b"/>
            <a:pathLst>
              <a:path w="13836" h="4737">
                <a:moveTo>
                  <a:pt x="0" y="4551"/>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1"/>
                </a:cubicBezTo>
                <a:cubicBezTo>
                  <a:pt x="13764" y="38"/>
                  <a:pt x="13773" y="46"/>
                  <a:pt x="13782" y="55"/>
                </a:cubicBezTo>
                <a:cubicBezTo>
                  <a:pt x="13791" y="63"/>
                  <a:pt x="13798" y="73"/>
                  <a:pt x="13805" y="83"/>
                </a:cubicBezTo>
                <a:cubicBezTo>
                  <a:pt x="13812" y="93"/>
                  <a:pt x="13817" y="104"/>
                  <a:pt x="13822" y="115"/>
                </a:cubicBezTo>
                <a:cubicBezTo>
                  <a:pt x="13827" y="126"/>
                  <a:pt x="13830" y="138"/>
                  <a:pt x="13833" y="150"/>
                </a:cubicBezTo>
                <a:cubicBezTo>
                  <a:pt x="13835" y="162"/>
                  <a:pt x="13836" y="174"/>
                  <a:pt x="13836" y="186"/>
                </a:cubicBezTo>
                <a:lnTo>
                  <a:pt x="13836" y="4551"/>
                </a:lnTo>
                <a:cubicBezTo>
                  <a:pt x="13836" y="4563"/>
                  <a:pt x="13835" y="4575"/>
                  <a:pt x="13833" y="4587"/>
                </a:cubicBezTo>
                <a:cubicBezTo>
                  <a:pt x="13830" y="4599"/>
                  <a:pt x="13827" y="4611"/>
                  <a:pt x="13822" y="4622"/>
                </a:cubicBezTo>
                <a:cubicBezTo>
                  <a:pt x="13817" y="4633"/>
                  <a:pt x="13812" y="4644"/>
                  <a:pt x="13805" y="4654"/>
                </a:cubicBezTo>
                <a:cubicBezTo>
                  <a:pt x="13798" y="4664"/>
                  <a:pt x="13791" y="4674"/>
                  <a:pt x="13782" y="4682"/>
                </a:cubicBezTo>
                <a:cubicBezTo>
                  <a:pt x="13773" y="4691"/>
                  <a:pt x="13764" y="4699"/>
                  <a:pt x="13754" y="4705"/>
                </a:cubicBezTo>
                <a:cubicBezTo>
                  <a:pt x="13744" y="4712"/>
                  <a:pt x="13733" y="4718"/>
                  <a:pt x="13722" y="4722"/>
                </a:cubicBezTo>
                <a:cubicBezTo>
                  <a:pt x="13710" y="4727"/>
                  <a:pt x="13699" y="4731"/>
                  <a:pt x="13687" y="4733"/>
                </a:cubicBezTo>
                <a:cubicBezTo>
                  <a:pt x="13675" y="4735"/>
                  <a:pt x="13663" y="4737"/>
                  <a:pt x="13651" y="4737"/>
                </a:cubicBezTo>
                <a:lnTo>
                  <a:pt x="186" y="4737"/>
                </a:lnTo>
                <a:cubicBezTo>
                  <a:pt x="174" y="4737"/>
                  <a:pt x="162" y="4735"/>
                  <a:pt x="150" y="4733"/>
                </a:cubicBezTo>
                <a:cubicBezTo>
                  <a:pt x="138" y="4731"/>
                  <a:pt x="126" y="4727"/>
                  <a:pt x="115" y="4722"/>
                </a:cubicBezTo>
                <a:cubicBezTo>
                  <a:pt x="104" y="4718"/>
                  <a:pt x="93" y="4712"/>
                  <a:pt x="83" y="4705"/>
                </a:cubicBezTo>
                <a:cubicBezTo>
                  <a:pt x="73" y="4699"/>
                  <a:pt x="63" y="4691"/>
                  <a:pt x="55" y="4682"/>
                </a:cubicBezTo>
                <a:cubicBezTo>
                  <a:pt x="46" y="4674"/>
                  <a:pt x="38" y="4664"/>
                  <a:pt x="32" y="4654"/>
                </a:cubicBezTo>
                <a:cubicBezTo>
                  <a:pt x="25" y="4644"/>
                  <a:pt x="19" y="4633"/>
                  <a:pt x="14" y="4622"/>
                </a:cubicBezTo>
                <a:cubicBezTo>
                  <a:pt x="10" y="4611"/>
                  <a:pt x="6" y="4599"/>
                  <a:pt x="4" y="4587"/>
                </a:cubicBezTo>
                <a:cubicBezTo>
                  <a:pt x="2" y="4575"/>
                  <a:pt x="0" y="4563"/>
                  <a:pt x="0" y="45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18" name="图片 517"/>
          <p:cNvPicPr/>
          <p:nvPr/>
        </p:nvPicPr>
        <p:blipFill>
          <a:blip r:embed="rId4"/>
          <a:stretch/>
        </p:blipFill>
        <p:spPr>
          <a:xfrm>
            <a:off x="434520" y="2933280"/>
            <a:ext cx="191880" cy="166680"/>
          </a:xfrm>
          <a:prstGeom prst="rect">
            <a:avLst/>
          </a:prstGeom>
          <a:noFill/>
          <a:ln w="0">
            <a:noFill/>
          </a:ln>
        </p:spPr>
      </p:pic>
      <p:sp>
        <p:nvSpPr>
          <p:cNvPr id="519" name="文本框 518"/>
          <p:cNvSpPr txBox="1"/>
          <p:nvPr/>
        </p:nvSpPr>
        <p:spPr>
          <a:xfrm>
            <a:off x="468000" y="1790640"/>
            <a:ext cx="60408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征提取。</a:t>
            </a:r>
            <a:endParaRPr lang="en-US" sz="1180" b="0" u="none" strike="noStrike">
              <a:solidFill>
                <a:srgbClr val="000000"/>
              </a:solidFill>
              <a:effectLst/>
              <a:uFillTx/>
              <a:latin typeface="Times New Roman"/>
            </a:endParaRPr>
          </a:p>
        </p:txBody>
      </p:sp>
      <p:sp>
        <p:nvSpPr>
          <p:cNvPr id="520" name="任意多边形: 形状 519"/>
          <p:cNvSpPr/>
          <p:nvPr/>
        </p:nvSpPr>
        <p:spPr>
          <a:xfrm>
            <a:off x="434520" y="3350880"/>
            <a:ext cx="50400" cy="50400"/>
          </a:xfrm>
          <a:custGeom>
            <a:avLst/>
            <a:gdLst/>
            <a:ahLst/>
            <a:cxnLst/>
            <a:rect l="0" t="0" r="r" b="b"/>
            <a:pathLst>
              <a:path w="140" h="140">
                <a:moveTo>
                  <a:pt x="140" y="70"/>
                </a:moveTo>
                <a:cubicBezTo>
                  <a:pt x="140" y="80"/>
                  <a:pt x="138" y="89"/>
                  <a:pt x="135" y="97"/>
                </a:cubicBezTo>
                <a:cubicBezTo>
                  <a:pt x="131" y="106"/>
                  <a:pt x="126" y="113"/>
                  <a:pt x="119"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0"/>
                </a:cubicBezTo>
                <a:cubicBezTo>
                  <a:pt x="0" y="60"/>
                  <a:pt x="1" y="51"/>
                  <a:pt x="5" y="43"/>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7"/>
                  <a:pt x="131" y="34"/>
                  <a:pt x="135" y="43"/>
                </a:cubicBezTo>
                <a:cubicBezTo>
                  <a:pt x="138" y="51"/>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21" name="文本框 520"/>
          <p:cNvSpPr txBox="1"/>
          <p:nvPr/>
        </p:nvSpPr>
        <p:spPr>
          <a:xfrm>
            <a:off x="727200" y="2928600"/>
            <a:ext cx="14061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奇异值分解 </a:t>
            </a:r>
            <a:r>
              <a:rPr lang="en-US" sz="1320" b="0" u="none" strike="noStrike">
                <a:solidFill>
                  <a:srgbClr val="FFFFFF"/>
                </a:solidFill>
                <a:effectLst/>
                <a:uFillTx/>
                <a:latin typeface="NotoSansSC"/>
                <a:ea typeface="NotoSansSC"/>
              </a:rPr>
              <a:t>(SVD)</a:t>
            </a:r>
            <a:endParaRPr lang="en-US" sz="1320" b="0" u="none" strike="noStrike">
              <a:solidFill>
                <a:srgbClr val="000000"/>
              </a:solidFill>
              <a:effectLst/>
              <a:uFillTx/>
              <a:latin typeface="Times New Roman"/>
            </a:endParaRPr>
          </a:p>
        </p:txBody>
      </p:sp>
      <p:sp>
        <p:nvSpPr>
          <p:cNvPr id="522" name="任意多边形: 形状 521"/>
          <p:cNvSpPr/>
          <p:nvPr/>
        </p:nvSpPr>
        <p:spPr>
          <a:xfrm>
            <a:off x="434520" y="3618360"/>
            <a:ext cx="50400" cy="50400"/>
          </a:xfrm>
          <a:custGeom>
            <a:avLst/>
            <a:gdLst/>
            <a:ahLst/>
            <a:cxnLst/>
            <a:rect l="0" t="0" r="r" b="b"/>
            <a:pathLst>
              <a:path w="140" h="140">
                <a:moveTo>
                  <a:pt x="140" y="70"/>
                </a:moveTo>
                <a:cubicBezTo>
                  <a:pt x="140" y="80"/>
                  <a:pt x="138" y="89"/>
                  <a:pt x="135" y="97"/>
                </a:cubicBezTo>
                <a:cubicBezTo>
                  <a:pt x="131" y="106"/>
                  <a:pt x="126" y="113"/>
                  <a:pt x="119"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0"/>
                </a:cubicBezTo>
                <a:cubicBezTo>
                  <a:pt x="0" y="61"/>
                  <a:pt x="1" y="52"/>
                  <a:pt x="5" y="44"/>
                </a:cubicBezTo>
                <a:cubicBezTo>
                  <a:pt x="8" y="35"/>
                  <a:pt x="13" y="28"/>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8"/>
                  <a:pt x="131" y="35"/>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23" name="文本框 522"/>
          <p:cNvSpPr txBox="1"/>
          <p:nvPr/>
        </p:nvSpPr>
        <p:spPr>
          <a:xfrm>
            <a:off x="626760" y="3302280"/>
            <a:ext cx="2817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对原始矩阵进行分解，通过截断奇异值实现降维</a:t>
            </a:r>
            <a:endParaRPr lang="en-US" sz="1050" b="0" u="none" strike="noStrike">
              <a:solidFill>
                <a:srgbClr val="000000"/>
              </a:solidFill>
              <a:effectLst/>
              <a:uFillTx/>
              <a:latin typeface="Times New Roman"/>
            </a:endParaRPr>
          </a:p>
        </p:txBody>
      </p:sp>
      <p:sp>
        <p:nvSpPr>
          <p:cNvPr id="524" name="任意多边形: 形状 523"/>
          <p:cNvSpPr/>
          <p:nvPr/>
        </p:nvSpPr>
        <p:spPr>
          <a:xfrm>
            <a:off x="434520" y="3885840"/>
            <a:ext cx="50400" cy="50400"/>
          </a:xfrm>
          <a:custGeom>
            <a:avLst/>
            <a:gdLst/>
            <a:ahLst/>
            <a:cxnLst/>
            <a:rect l="0" t="0" r="r" b="b"/>
            <a:pathLst>
              <a:path w="140" h="140">
                <a:moveTo>
                  <a:pt x="140" y="69"/>
                </a:moveTo>
                <a:cubicBezTo>
                  <a:pt x="140" y="78"/>
                  <a:pt x="138" y="87"/>
                  <a:pt x="135" y="96"/>
                </a:cubicBezTo>
                <a:cubicBezTo>
                  <a:pt x="131" y="104"/>
                  <a:pt x="126" y="112"/>
                  <a:pt x="119" y="119"/>
                </a:cubicBezTo>
                <a:cubicBezTo>
                  <a:pt x="112" y="126"/>
                  <a:pt x="104" y="131"/>
                  <a:pt x="96" y="135"/>
                </a:cubicBezTo>
                <a:cubicBezTo>
                  <a:pt x="87" y="138"/>
                  <a:pt x="78" y="140"/>
                  <a:pt x="69" y="140"/>
                </a:cubicBezTo>
                <a:cubicBezTo>
                  <a:pt x="60" y="140"/>
                  <a:pt x="51" y="138"/>
                  <a:pt x="43" y="135"/>
                </a:cubicBezTo>
                <a:cubicBezTo>
                  <a:pt x="34" y="131"/>
                  <a:pt x="27" y="126"/>
                  <a:pt x="20" y="119"/>
                </a:cubicBezTo>
                <a:cubicBezTo>
                  <a:pt x="13" y="112"/>
                  <a:pt x="8" y="104"/>
                  <a:pt x="5" y="96"/>
                </a:cubicBezTo>
                <a:cubicBezTo>
                  <a:pt x="1" y="87"/>
                  <a:pt x="0" y="78"/>
                  <a:pt x="0" y="69"/>
                </a:cubicBezTo>
                <a:cubicBezTo>
                  <a:pt x="0" y="60"/>
                  <a:pt x="1" y="51"/>
                  <a:pt x="5" y="43"/>
                </a:cubicBezTo>
                <a:cubicBezTo>
                  <a:pt x="8" y="34"/>
                  <a:pt x="13" y="26"/>
                  <a:pt x="20" y="20"/>
                </a:cubicBezTo>
                <a:cubicBezTo>
                  <a:pt x="27" y="13"/>
                  <a:pt x="34" y="8"/>
                  <a:pt x="43" y="5"/>
                </a:cubicBezTo>
                <a:cubicBezTo>
                  <a:pt x="51" y="1"/>
                  <a:pt x="60" y="0"/>
                  <a:pt x="69" y="0"/>
                </a:cubicBezTo>
                <a:cubicBezTo>
                  <a:pt x="78" y="0"/>
                  <a:pt x="87" y="1"/>
                  <a:pt x="96" y="5"/>
                </a:cubicBezTo>
                <a:cubicBezTo>
                  <a:pt x="104" y="8"/>
                  <a:pt x="112" y="13"/>
                  <a:pt x="119" y="20"/>
                </a:cubicBezTo>
                <a:cubicBezTo>
                  <a:pt x="126" y="26"/>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25" name="文本框 524"/>
          <p:cNvSpPr txBox="1"/>
          <p:nvPr/>
        </p:nvSpPr>
        <p:spPr>
          <a:xfrm>
            <a:off x="626760" y="3569760"/>
            <a:ext cx="2817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能够捕获数据中的主要变化趋势，减少噪声影响</a:t>
            </a:r>
            <a:endParaRPr lang="en-US" sz="1050" b="0" u="none" strike="noStrike">
              <a:solidFill>
                <a:srgbClr val="000000"/>
              </a:solidFill>
              <a:effectLst/>
              <a:uFillTx/>
              <a:latin typeface="Times New Roman"/>
            </a:endParaRPr>
          </a:p>
        </p:txBody>
      </p:sp>
      <p:sp>
        <p:nvSpPr>
          <p:cNvPr id="526" name="任意多边形: 形状 525"/>
          <p:cNvSpPr/>
          <p:nvPr/>
        </p:nvSpPr>
        <p:spPr>
          <a:xfrm>
            <a:off x="434520" y="4152960"/>
            <a:ext cx="50400" cy="50760"/>
          </a:xfrm>
          <a:custGeom>
            <a:avLst/>
            <a:gdLst/>
            <a:ahLst/>
            <a:cxnLst/>
            <a:rect l="0" t="0" r="r" b="b"/>
            <a:pathLst>
              <a:path w="140" h="141">
                <a:moveTo>
                  <a:pt x="140" y="70"/>
                </a:moveTo>
                <a:cubicBezTo>
                  <a:pt x="140" y="80"/>
                  <a:pt x="138" y="89"/>
                  <a:pt x="135" y="98"/>
                </a:cubicBezTo>
                <a:cubicBezTo>
                  <a:pt x="131" y="106"/>
                  <a:pt x="126" y="114"/>
                  <a:pt x="119" y="120"/>
                </a:cubicBezTo>
                <a:cubicBezTo>
                  <a:pt x="112" y="127"/>
                  <a:pt x="104" y="132"/>
                  <a:pt x="96" y="135"/>
                </a:cubicBezTo>
                <a:cubicBezTo>
                  <a:pt x="87" y="139"/>
                  <a:pt x="78" y="141"/>
                  <a:pt x="69" y="141"/>
                </a:cubicBezTo>
                <a:cubicBezTo>
                  <a:pt x="60" y="141"/>
                  <a:pt x="51" y="139"/>
                  <a:pt x="43" y="135"/>
                </a:cubicBezTo>
                <a:cubicBezTo>
                  <a:pt x="34" y="132"/>
                  <a:pt x="27" y="127"/>
                  <a:pt x="20" y="120"/>
                </a:cubicBezTo>
                <a:cubicBezTo>
                  <a:pt x="13" y="114"/>
                  <a:pt x="8" y="106"/>
                  <a:pt x="5" y="98"/>
                </a:cubicBezTo>
                <a:cubicBezTo>
                  <a:pt x="1" y="89"/>
                  <a:pt x="0" y="80"/>
                  <a:pt x="0" y="70"/>
                </a:cubicBezTo>
                <a:cubicBezTo>
                  <a:pt x="0" y="61"/>
                  <a:pt x="1" y="52"/>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27" name="文本框 526"/>
          <p:cNvSpPr txBox="1"/>
          <p:nvPr/>
        </p:nvSpPr>
        <p:spPr>
          <a:xfrm>
            <a:off x="626760" y="3836880"/>
            <a:ext cx="27190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在</a:t>
            </a:r>
            <a:r>
              <a:rPr lang="en-US" sz="1050" b="0" u="none" strike="noStrike">
                <a:solidFill>
                  <a:srgbClr val="DBEAFE"/>
                </a:solidFill>
                <a:effectLst/>
                <a:uFillTx/>
                <a:latin typeface="NotoSansSC"/>
                <a:ea typeface="NotoSansSC"/>
              </a:rPr>
              <a:t>Surprise</a:t>
            </a:r>
            <a:r>
              <a:rPr lang="zh-CN" sz="1050" b="0" u="none" strike="noStrike">
                <a:solidFill>
                  <a:srgbClr val="DBEAFE"/>
                </a:solidFill>
                <a:effectLst/>
                <a:uFillTx/>
                <a:latin typeface="NotoSansSC"/>
                <a:ea typeface="NotoSansSC"/>
              </a:rPr>
              <a:t>库中使用</a:t>
            </a:r>
            <a:r>
              <a:rPr lang="en-US" sz="1050" b="0" u="none" strike="noStrike">
                <a:solidFill>
                  <a:srgbClr val="DBEAFE"/>
                </a:solidFill>
                <a:effectLst/>
                <a:uFillTx/>
                <a:latin typeface="NotoSansSC"/>
                <a:ea typeface="NotoSansSC"/>
              </a:rPr>
              <a:t>SVD</a:t>
            </a:r>
            <a:r>
              <a:rPr lang="zh-CN" sz="1050" b="0" u="none" strike="noStrike">
                <a:solidFill>
                  <a:srgbClr val="DBEAFE"/>
                </a:solidFill>
                <a:effectLst/>
                <a:uFillTx/>
                <a:latin typeface="NotoSansSC"/>
                <a:ea typeface="NotoSansSC"/>
              </a:rPr>
              <a:t>模型训练推荐系统</a:t>
            </a:r>
            <a:endParaRPr lang="en-US" sz="1050" b="0" u="none" strike="noStrike">
              <a:solidFill>
                <a:srgbClr val="000000"/>
              </a:solidFill>
              <a:effectLst/>
              <a:uFillTx/>
              <a:latin typeface="Times New Roman"/>
            </a:endParaRPr>
          </a:p>
        </p:txBody>
      </p:sp>
      <p:sp>
        <p:nvSpPr>
          <p:cNvPr id="528" name="任意多边形: 形状 527"/>
          <p:cNvSpPr/>
          <p:nvPr/>
        </p:nvSpPr>
        <p:spPr>
          <a:xfrm>
            <a:off x="5448240" y="2732400"/>
            <a:ext cx="4980960" cy="1705320"/>
          </a:xfrm>
          <a:custGeom>
            <a:avLst/>
            <a:gdLst/>
            <a:ahLst/>
            <a:cxnLst/>
            <a:rect l="0" t="0" r="r" b="b"/>
            <a:pathLst>
              <a:path w="13836" h="4737">
                <a:moveTo>
                  <a:pt x="0" y="4551"/>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1"/>
                </a:cubicBezTo>
                <a:cubicBezTo>
                  <a:pt x="13764" y="38"/>
                  <a:pt x="13773" y="46"/>
                  <a:pt x="13782" y="55"/>
                </a:cubicBezTo>
                <a:cubicBezTo>
                  <a:pt x="13791" y="63"/>
                  <a:pt x="13798" y="73"/>
                  <a:pt x="13805" y="83"/>
                </a:cubicBezTo>
                <a:cubicBezTo>
                  <a:pt x="13812" y="93"/>
                  <a:pt x="13818" y="104"/>
                  <a:pt x="13822" y="115"/>
                </a:cubicBezTo>
                <a:cubicBezTo>
                  <a:pt x="13827" y="126"/>
                  <a:pt x="13830" y="138"/>
                  <a:pt x="13833" y="150"/>
                </a:cubicBezTo>
                <a:cubicBezTo>
                  <a:pt x="13835" y="162"/>
                  <a:pt x="13836" y="174"/>
                  <a:pt x="13836" y="186"/>
                </a:cubicBezTo>
                <a:lnTo>
                  <a:pt x="13836" y="4551"/>
                </a:lnTo>
                <a:cubicBezTo>
                  <a:pt x="13836" y="4563"/>
                  <a:pt x="13835" y="4575"/>
                  <a:pt x="13833" y="4587"/>
                </a:cubicBezTo>
                <a:cubicBezTo>
                  <a:pt x="13830" y="4599"/>
                  <a:pt x="13827" y="4611"/>
                  <a:pt x="13822" y="4622"/>
                </a:cubicBezTo>
                <a:cubicBezTo>
                  <a:pt x="13818" y="4633"/>
                  <a:pt x="13812" y="4644"/>
                  <a:pt x="13805" y="4654"/>
                </a:cubicBezTo>
                <a:cubicBezTo>
                  <a:pt x="13798" y="4664"/>
                  <a:pt x="13791" y="4674"/>
                  <a:pt x="13782" y="4682"/>
                </a:cubicBezTo>
                <a:cubicBezTo>
                  <a:pt x="13773" y="4691"/>
                  <a:pt x="13764" y="4699"/>
                  <a:pt x="13754" y="4705"/>
                </a:cubicBezTo>
                <a:cubicBezTo>
                  <a:pt x="13744" y="4712"/>
                  <a:pt x="13733" y="4718"/>
                  <a:pt x="13722" y="4722"/>
                </a:cubicBezTo>
                <a:cubicBezTo>
                  <a:pt x="13710" y="4727"/>
                  <a:pt x="13699" y="4731"/>
                  <a:pt x="13687" y="4733"/>
                </a:cubicBezTo>
                <a:cubicBezTo>
                  <a:pt x="13675" y="4735"/>
                  <a:pt x="13663" y="4737"/>
                  <a:pt x="13651" y="4737"/>
                </a:cubicBezTo>
                <a:lnTo>
                  <a:pt x="186" y="4737"/>
                </a:lnTo>
                <a:cubicBezTo>
                  <a:pt x="174" y="4737"/>
                  <a:pt x="162" y="4735"/>
                  <a:pt x="150" y="4733"/>
                </a:cubicBezTo>
                <a:cubicBezTo>
                  <a:pt x="138" y="4731"/>
                  <a:pt x="126" y="4727"/>
                  <a:pt x="115" y="4722"/>
                </a:cubicBezTo>
                <a:cubicBezTo>
                  <a:pt x="104" y="4718"/>
                  <a:pt x="93" y="4712"/>
                  <a:pt x="83" y="4705"/>
                </a:cubicBezTo>
                <a:cubicBezTo>
                  <a:pt x="73" y="4699"/>
                  <a:pt x="63" y="4691"/>
                  <a:pt x="55" y="4682"/>
                </a:cubicBezTo>
                <a:cubicBezTo>
                  <a:pt x="46" y="4674"/>
                  <a:pt x="38" y="4664"/>
                  <a:pt x="32" y="4654"/>
                </a:cubicBezTo>
                <a:cubicBezTo>
                  <a:pt x="25" y="4644"/>
                  <a:pt x="19" y="4633"/>
                  <a:pt x="15" y="4622"/>
                </a:cubicBezTo>
                <a:cubicBezTo>
                  <a:pt x="10" y="4611"/>
                  <a:pt x="6" y="4599"/>
                  <a:pt x="4" y="4587"/>
                </a:cubicBezTo>
                <a:cubicBezTo>
                  <a:pt x="2" y="4575"/>
                  <a:pt x="0" y="4563"/>
                  <a:pt x="0" y="45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29" name="图片 528"/>
          <p:cNvPicPr/>
          <p:nvPr/>
        </p:nvPicPr>
        <p:blipFill>
          <a:blip r:embed="rId5"/>
          <a:stretch/>
        </p:blipFill>
        <p:spPr>
          <a:xfrm>
            <a:off x="5615640" y="2933280"/>
            <a:ext cx="166680" cy="166680"/>
          </a:xfrm>
          <a:prstGeom prst="rect">
            <a:avLst/>
          </a:prstGeom>
          <a:noFill/>
          <a:ln w="0">
            <a:noFill/>
          </a:ln>
        </p:spPr>
      </p:pic>
      <p:sp>
        <p:nvSpPr>
          <p:cNvPr id="530" name="文本框 529"/>
          <p:cNvSpPr txBox="1"/>
          <p:nvPr/>
        </p:nvSpPr>
        <p:spPr>
          <a:xfrm>
            <a:off x="626760" y="410436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优势：处理缺失值，提高预测准确性</a:t>
            </a:r>
            <a:endParaRPr lang="en-US" sz="1050" b="0" u="none" strike="noStrike">
              <a:solidFill>
                <a:srgbClr val="000000"/>
              </a:solidFill>
              <a:effectLst/>
              <a:uFillTx/>
              <a:latin typeface="Times New Roman"/>
            </a:endParaRPr>
          </a:p>
        </p:txBody>
      </p:sp>
      <p:sp>
        <p:nvSpPr>
          <p:cNvPr id="531" name="任意多边形: 形状 530"/>
          <p:cNvSpPr/>
          <p:nvPr/>
        </p:nvSpPr>
        <p:spPr>
          <a:xfrm>
            <a:off x="5615640" y="335088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5" y="131"/>
                  <a:pt x="97" y="135"/>
                </a:cubicBezTo>
                <a:cubicBezTo>
                  <a:pt x="88" y="138"/>
                  <a:pt x="80" y="140"/>
                  <a:pt x="70" y="140"/>
                </a:cubicBezTo>
                <a:cubicBezTo>
                  <a:pt x="61" y="140"/>
                  <a:pt x="52" y="138"/>
                  <a:pt x="44" y="135"/>
                </a:cubicBezTo>
                <a:cubicBezTo>
                  <a:pt x="34" y="131"/>
                  <a:pt x="27" y="126"/>
                  <a:pt x="20" y="120"/>
                </a:cubicBezTo>
                <a:cubicBezTo>
                  <a:pt x="14" y="113"/>
                  <a:pt x="9" y="106"/>
                  <a:pt x="5" y="97"/>
                </a:cubicBezTo>
                <a:cubicBezTo>
                  <a:pt x="1" y="89"/>
                  <a:pt x="0" y="80"/>
                  <a:pt x="0" y="70"/>
                </a:cubicBezTo>
                <a:cubicBezTo>
                  <a:pt x="0" y="60"/>
                  <a:pt x="1" y="51"/>
                  <a:pt x="5" y="43"/>
                </a:cubicBezTo>
                <a:cubicBezTo>
                  <a:pt x="9" y="34"/>
                  <a:pt x="14" y="27"/>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7"/>
                  <a:pt x="131" y="34"/>
                  <a:pt x="135" y="43"/>
                </a:cubicBezTo>
                <a:cubicBezTo>
                  <a:pt x="138" y="51"/>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2" name="文本框 531"/>
          <p:cNvSpPr txBox="1"/>
          <p:nvPr/>
        </p:nvSpPr>
        <p:spPr>
          <a:xfrm>
            <a:off x="5883120" y="2928600"/>
            <a:ext cx="15897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非负矩阵分解 </a:t>
            </a:r>
            <a:r>
              <a:rPr lang="en-US" sz="1320" b="0" u="none" strike="noStrike">
                <a:solidFill>
                  <a:srgbClr val="FFFFFF"/>
                </a:solidFill>
                <a:effectLst/>
                <a:uFillTx/>
                <a:latin typeface="NotoSansSC"/>
                <a:ea typeface="NotoSansSC"/>
              </a:rPr>
              <a:t>(NMF)</a:t>
            </a:r>
            <a:endParaRPr lang="en-US" sz="1320" b="0" u="none" strike="noStrike">
              <a:solidFill>
                <a:srgbClr val="000000"/>
              </a:solidFill>
              <a:effectLst/>
              <a:uFillTx/>
              <a:latin typeface="Times New Roman"/>
            </a:endParaRPr>
          </a:p>
        </p:txBody>
      </p:sp>
      <p:sp>
        <p:nvSpPr>
          <p:cNvPr id="533" name="任意多边形: 形状 532"/>
          <p:cNvSpPr/>
          <p:nvPr/>
        </p:nvSpPr>
        <p:spPr>
          <a:xfrm>
            <a:off x="5615640" y="361836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5" y="131"/>
                  <a:pt x="97" y="135"/>
                </a:cubicBezTo>
                <a:cubicBezTo>
                  <a:pt x="88" y="138"/>
                  <a:pt x="80" y="140"/>
                  <a:pt x="70" y="140"/>
                </a:cubicBezTo>
                <a:cubicBezTo>
                  <a:pt x="61" y="140"/>
                  <a:pt x="52" y="138"/>
                  <a:pt x="44" y="135"/>
                </a:cubicBezTo>
                <a:cubicBezTo>
                  <a:pt x="34" y="131"/>
                  <a:pt x="27" y="126"/>
                  <a:pt x="20" y="120"/>
                </a:cubicBezTo>
                <a:cubicBezTo>
                  <a:pt x="14" y="113"/>
                  <a:pt x="9" y="106"/>
                  <a:pt x="5" y="97"/>
                </a:cubicBezTo>
                <a:cubicBezTo>
                  <a:pt x="1" y="89"/>
                  <a:pt x="0" y="80"/>
                  <a:pt x="0" y="70"/>
                </a:cubicBezTo>
                <a:cubicBezTo>
                  <a:pt x="0" y="61"/>
                  <a:pt x="1" y="52"/>
                  <a:pt x="5" y="44"/>
                </a:cubicBezTo>
                <a:cubicBezTo>
                  <a:pt x="9" y="35"/>
                  <a:pt x="14" y="28"/>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8"/>
                  <a:pt x="131" y="35"/>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4" name="文本框 533"/>
          <p:cNvSpPr txBox="1"/>
          <p:nvPr/>
        </p:nvSpPr>
        <p:spPr>
          <a:xfrm>
            <a:off x="5807880" y="3302280"/>
            <a:ext cx="306936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约束矩阵元素非负，更适合表示用户</a:t>
            </a:r>
            <a:r>
              <a:rPr lang="en-US" sz="1050" b="0" u="none" strike="noStrike">
                <a:solidFill>
                  <a:srgbClr val="DBEAFE"/>
                </a:solidFill>
                <a:effectLst/>
                <a:uFillTx/>
                <a:latin typeface="NotoSansSC"/>
                <a:ea typeface="NotoSansSC"/>
              </a:rPr>
              <a:t>-</a:t>
            </a:r>
            <a:r>
              <a:rPr lang="zh-CN" sz="1050" b="0" u="none" strike="noStrike">
                <a:solidFill>
                  <a:srgbClr val="DBEAFE"/>
                </a:solidFill>
                <a:effectLst/>
                <a:uFillTx/>
                <a:latin typeface="NotoSansSC"/>
                <a:ea typeface="NotoSansSC"/>
              </a:rPr>
              <a:t>物品间的关系</a:t>
            </a:r>
            <a:endParaRPr lang="en-US" sz="1050" b="0" u="none" strike="noStrike">
              <a:solidFill>
                <a:srgbClr val="000000"/>
              </a:solidFill>
              <a:effectLst/>
              <a:uFillTx/>
              <a:latin typeface="Times New Roman"/>
            </a:endParaRPr>
          </a:p>
        </p:txBody>
      </p:sp>
      <p:sp>
        <p:nvSpPr>
          <p:cNvPr id="535" name="任意多边形: 形状 534"/>
          <p:cNvSpPr/>
          <p:nvPr/>
        </p:nvSpPr>
        <p:spPr>
          <a:xfrm>
            <a:off x="5615640" y="3885840"/>
            <a:ext cx="50400" cy="50400"/>
          </a:xfrm>
          <a:custGeom>
            <a:avLst/>
            <a:gdLst/>
            <a:ahLst/>
            <a:cxnLst/>
            <a:rect l="0" t="0" r="r" b="b"/>
            <a:pathLst>
              <a:path w="140" h="140">
                <a:moveTo>
                  <a:pt x="140" y="69"/>
                </a:moveTo>
                <a:cubicBezTo>
                  <a:pt x="140" y="78"/>
                  <a:pt x="138" y="87"/>
                  <a:pt x="135" y="96"/>
                </a:cubicBezTo>
                <a:cubicBezTo>
                  <a:pt x="131" y="104"/>
                  <a:pt x="126" y="112"/>
                  <a:pt x="120" y="119"/>
                </a:cubicBezTo>
                <a:cubicBezTo>
                  <a:pt x="113" y="126"/>
                  <a:pt x="105" y="131"/>
                  <a:pt x="97" y="135"/>
                </a:cubicBezTo>
                <a:cubicBezTo>
                  <a:pt x="88" y="138"/>
                  <a:pt x="80" y="140"/>
                  <a:pt x="70" y="140"/>
                </a:cubicBezTo>
                <a:cubicBezTo>
                  <a:pt x="61" y="140"/>
                  <a:pt x="52" y="138"/>
                  <a:pt x="44" y="135"/>
                </a:cubicBezTo>
                <a:cubicBezTo>
                  <a:pt x="34" y="131"/>
                  <a:pt x="27" y="126"/>
                  <a:pt x="20" y="119"/>
                </a:cubicBezTo>
                <a:cubicBezTo>
                  <a:pt x="14" y="112"/>
                  <a:pt x="9" y="104"/>
                  <a:pt x="5" y="96"/>
                </a:cubicBezTo>
                <a:cubicBezTo>
                  <a:pt x="1" y="87"/>
                  <a:pt x="0" y="78"/>
                  <a:pt x="0" y="69"/>
                </a:cubicBezTo>
                <a:cubicBezTo>
                  <a:pt x="0" y="60"/>
                  <a:pt x="1" y="51"/>
                  <a:pt x="5" y="43"/>
                </a:cubicBezTo>
                <a:cubicBezTo>
                  <a:pt x="9" y="34"/>
                  <a:pt x="14" y="26"/>
                  <a:pt x="20" y="20"/>
                </a:cubicBezTo>
                <a:cubicBezTo>
                  <a:pt x="27" y="13"/>
                  <a:pt x="34" y="8"/>
                  <a:pt x="44" y="5"/>
                </a:cubicBezTo>
                <a:cubicBezTo>
                  <a:pt x="52" y="1"/>
                  <a:pt x="61" y="0"/>
                  <a:pt x="70" y="0"/>
                </a:cubicBezTo>
                <a:cubicBezTo>
                  <a:pt x="80" y="0"/>
                  <a:pt x="88" y="1"/>
                  <a:pt x="97" y="5"/>
                </a:cubicBezTo>
                <a:cubicBezTo>
                  <a:pt x="105" y="8"/>
                  <a:pt x="113" y="13"/>
                  <a:pt x="120" y="20"/>
                </a:cubicBezTo>
                <a:cubicBezTo>
                  <a:pt x="126" y="26"/>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6" name="文本框 535"/>
          <p:cNvSpPr txBox="1"/>
          <p:nvPr/>
        </p:nvSpPr>
        <p:spPr>
          <a:xfrm>
            <a:off x="5807880" y="3569760"/>
            <a:ext cx="2817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结果更易于解释，每个维度代表特定的潜在主题</a:t>
            </a:r>
            <a:endParaRPr lang="en-US" sz="1050" b="0" u="none" strike="noStrike">
              <a:solidFill>
                <a:srgbClr val="000000"/>
              </a:solidFill>
              <a:effectLst/>
              <a:uFillTx/>
              <a:latin typeface="Times New Roman"/>
            </a:endParaRPr>
          </a:p>
        </p:txBody>
      </p:sp>
      <p:sp>
        <p:nvSpPr>
          <p:cNvPr id="537" name="任意多边形: 形状 536"/>
          <p:cNvSpPr/>
          <p:nvPr/>
        </p:nvSpPr>
        <p:spPr>
          <a:xfrm>
            <a:off x="5615640" y="4152960"/>
            <a:ext cx="50400" cy="50760"/>
          </a:xfrm>
          <a:custGeom>
            <a:avLst/>
            <a:gdLst/>
            <a:ahLst/>
            <a:cxnLst/>
            <a:rect l="0" t="0" r="r" b="b"/>
            <a:pathLst>
              <a:path w="140" h="141">
                <a:moveTo>
                  <a:pt x="140" y="70"/>
                </a:moveTo>
                <a:cubicBezTo>
                  <a:pt x="140" y="80"/>
                  <a:pt x="138" y="89"/>
                  <a:pt x="135" y="98"/>
                </a:cubicBezTo>
                <a:cubicBezTo>
                  <a:pt x="131" y="106"/>
                  <a:pt x="126" y="114"/>
                  <a:pt x="120" y="120"/>
                </a:cubicBezTo>
                <a:cubicBezTo>
                  <a:pt x="113" y="127"/>
                  <a:pt x="105" y="132"/>
                  <a:pt x="97" y="135"/>
                </a:cubicBezTo>
                <a:cubicBezTo>
                  <a:pt x="88" y="139"/>
                  <a:pt x="80" y="141"/>
                  <a:pt x="70" y="141"/>
                </a:cubicBezTo>
                <a:cubicBezTo>
                  <a:pt x="61" y="141"/>
                  <a:pt x="52" y="139"/>
                  <a:pt x="44" y="135"/>
                </a:cubicBezTo>
                <a:cubicBezTo>
                  <a:pt x="34" y="132"/>
                  <a:pt x="27" y="127"/>
                  <a:pt x="20" y="120"/>
                </a:cubicBezTo>
                <a:cubicBezTo>
                  <a:pt x="14" y="114"/>
                  <a:pt x="9" y="106"/>
                  <a:pt x="5" y="98"/>
                </a:cubicBezTo>
                <a:cubicBezTo>
                  <a:pt x="1" y="89"/>
                  <a:pt x="0" y="80"/>
                  <a:pt x="0" y="70"/>
                </a:cubicBezTo>
                <a:cubicBezTo>
                  <a:pt x="0" y="61"/>
                  <a:pt x="1" y="52"/>
                  <a:pt x="5" y="43"/>
                </a:cubicBezTo>
                <a:cubicBezTo>
                  <a:pt x="9" y="35"/>
                  <a:pt x="14" y="27"/>
                  <a:pt x="20" y="21"/>
                </a:cubicBezTo>
                <a:cubicBezTo>
                  <a:pt x="27" y="14"/>
                  <a:pt x="34" y="9"/>
                  <a:pt x="44" y="6"/>
                </a:cubicBezTo>
                <a:cubicBezTo>
                  <a:pt x="52" y="2"/>
                  <a:pt x="61" y="0"/>
                  <a:pt x="70" y="0"/>
                </a:cubicBezTo>
                <a:cubicBezTo>
                  <a:pt x="80" y="0"/>
                  <a:pt x="88" y="2"/>
                  <a:pt x="97" y="6"/>
                </a:cubicBezTo>
                <a:cubicBezTo>
                  <a:pt x="105" y="9"/>
                  <a:pt x="113" y="14"/>
                  <a:pt x="120"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8" name="文本框 537"/>
          <p:cNvSpPr txBox="1"/>
          <p:nvPr/>
        </p:nvSpPr>
        <p:spPr>
          <a:xfrm>
            <a:off x="5807880" y="3836880"/>
            <a:ext cx="20124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适用于评分、点击等正向交互数据</a:t>
            </a:r>
            <a:endParaRPr lang="en-US" sz="1050" b="0" u="none" strike="noStrike">
              <a:solidFill>
                <a:srgbClr val="000000"/>
              </a:solidFill>
              <a:effectLst/>
              <a:uFillTx/>
              <a:latin typeface="Times New Roman"/>
            </a:endParaRPr>
          </a:p>
        </p:txBody>
      </p:sp>
      <p:sp>
        <p:nvSpPr>
          <p:cNvPr id="539" name="任意多边形: 形状 538"/>
          <p:cNvSpPr/>
          <p:nvPr/>
        </p:nvSpPr>
        <p:spPr>
          <a:xfrm>
            <a:off x="267120" y="4637880"/>
            <a:ext cx="10162080" cy="451440"/>
          </a:xfrm>
          <a:custGeom>
            <a:avLst/>
            <a:gdLst/>
            <a:ahLst/>
            <a:cxnLst/>
            <a:rect l="0" t="0" r="r" b="b"/>
            <a:pathLst>
              <a:path w="28228" h="1254">
                <a:moveTo>
                  <a:pt x="0" y="1069"/>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8043" y="0"/>
                </a:lnTo>
                <a:cubicBezTo>
                  <a:pt x="28055" y="0"/>
                  <a:pt x="28067" y="1"/>
                  <a:pt x="28079" y="3"/>
                </a:cubicBezTo>
                <a:cubicBezTo>
                  <a:pt x="28091" y="6"/>
                  <a:pt x="28102" y="9"/>
                  <a:pt x="28114" y="14"/>
                </a:cubicBezTo>
                <a:cubicBezTo>
                  <a:pt x="28125" y="19"/>
                  <a:pt x="28136" y="24"/>
                  <a:pt x="28146" y="31"/>
                </a:cubicBezTo>
                <a:cubicBezTo>
                  <a:pt x="28156" y="38"/>
                  <a:pt x="28165" y="46"/>
                  <a:pt x="28174" y="54"/>
                </a:cubicBezTo>
                <a:cubicBezTo>
                  <a:pt x="28183" y="63"/>
                  <a:pt x="28190" y="72"/>
                  <a:pt x="28197" y="82"/>
                </a:cubicBezTo>
                <a:cubicBezTo>
                  <a:pt x="28204" y="92"/>
                  <a:pt x="28210" y="103"/>
                  <a:pt x="28214" y="114"/>
                </a:cubicBezTo>
                <a:cubicBezTo>
                  <a:pt x="28219" y="126"/>
                  <a:pt x="28222" y="137"/>
                  <a:pt x="28225" y="149"/>
                </a:cubicBezTo>
                <a:cubicBezTo>
                  <a:pt x="28227" y="161"/>
                  <a:pt x="28228" y="173"/>
                  <a:pt x="28228" y="185"/>
                </a:cubicBezTo>
                <a:lnTo>
                  <a:pt x="28228" y="1069"/>
                </a:lnTo>
                <a:cubicBezTo>
                  <a:pt x="28228" y="1081"/>
                  <a:pt x="28227" y="1093"/>
                  <a:pt x="28225" y="1105"/>
                </a:cubicBezTo>
                <a:cubicBezTo>
                  <a:pt x="28222" y="1117"/>
                  <a:pt x="28219" y="1128"/>
                  <a:pt x="28214" y="1140"/>
                </a:cubicBezTo>
                <a:cubicBezTo>
                  <a:pt x="28210" y="1151"/>
                  <a:pt x="28204" y="1162"/>
                  <a:pt x="28197" y="1172"/>
                </a:cubicBezTo>
                <a:cubicBezTo>
                  <a:pt x="28190" y="1182"/>
                  <a:pt x="28183" y="1191"/>
                  <a:pt x="28174" y="1200"/>
                </a:cubicBezTo>
                <a:cubicBezTo>
                  <a:pt x="28165" y="1208"/>
                  <a:pt x="28156" y="1216"/>
                  <a:pt x="28146" y="1223"/>
                </a:cubicBezTo>
                <a:cubicBezTo>
                  <a:pt x="28136" y="1230"/>
                  <a:pt x="28125" y="1235"/>
                  <a:pt x="28114" y="1240"/>
                </a:cubicBezTo>
                <a:cubicBezTo>
                  <a:pt x="28102" y="1245"/>
                  <a:pt x="28091" y="1248"/>
                  <a:pt x="28079" y="1251"/>
                </a:cubicBezTo>
                <a:cubicBezTo>
                  <a:pt x="28067" y="1253"/>
                  <a:pt x="28055" y="1254"/>
                  <a:pt x="28043" y="1254"/>
                </a:cubicBezTo>
                <a:lnTo>
                  <a:pt x="186" y="1254"/>
                </a:lnTo>
                <a:cubicBezTo>
                  <a:pt x="174" y="1254"/>
                  <a:pt x="162" y="1253"/>
                  <a:pt x="150" y="1251"/>
                </a:cubicBezTo>
                <a:cubicBezTo>
                  <a:pt x="138" y="1248"/>
                  <a:pt x="126" y="1245"/>
                  <a:pt x="115" y="1240"/>
                </a:cubicBezTo>
                <a:cubicBezTo>
                  <a:pt x="104" y="1235"/>
                  <a:pt x="93" y="1230"/>
                  <a:pt x="83" y="1223"/>
                </a:cubicBezTo>
                <a:cubicBezTo>
                  <a:pt x="73" y="1216"/>
                  <a:pt x="63" y="1208"/>
                  <a:pt x="55" y="1200"/>
                </a:cubicBezTo>
                <a:cubicBezTo>
                  <a:pt x="46" y="1191"/>
                  <a:pt x="38" y="1182"/>
                  <a:pt x="32" y="1172"/>
                </a:cubicBezTo>
                <a:cubicBezTo>
                  <a:pt x="25" y="1162"/>
                  <a:pt x="19" y="1151"/>
                  <a:pt x="14" y="1140"/>
                </a:cubicBezTo>
                <a:cubicBezTo>
                  <a:pt x="10" y="1128"/>
                  <a:pt x="6" y="1117"/>
                  <a:pt x="4" y="1105"/>
                </a:cubicBezTo>
                <a:cubicBezTo>
                  <a:pt x="2" y="1093"/>
                  <a:pt x="0" y="1081"/>
                  <a:pt x="0" y="106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40" name="图片 539"/>
          <p:cNvPicPr/>
          <p:nvPr/>
        </p:nvPicPr>
        <p:blipFill>
          <a:blip r:embed="rId6"/>
          <a:stretch/>
        </p:blipFill>
        <p:spPr>
          <a:xfrm>
            <a:off x="401040" y="4805280"/>
            <a:ext cx="150120" cy="116640"/>
          </a:xfrm>
          <a:prstGeom prst="rect">
            <a:avLst/>
          </a:prstGeom>
          <a:noFill/>
          <a:ln w="0">
            <a:noFill/>
          </a:ln>
        </p:spPr>
      </p:pic>
      <p:sp>
        <p:nvSpPr>
          <p:cNvPr id="541" name="文本框 540"/>
          <p:cNvSpPr txBox="1"/>
          <p:nvPr/>
        </p:nvSpPr>
        <p:spPr>
          <a:xfrm>
            <a:off x="5807880" y="4104360"/>
            <a:ext cx="2817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优势：提供直观的特征表示，便于理解用户偏好</a:t>
            </a:r>
            <a:endParaRPr lang="en-US" sz="1050" b="0" u="none" strike="noStrike">
              <a:solidFill>
                <a:srgbClr val="000000"/>
              </a:solidFill>
              <a:effectLst/>
              <a:uFillTx/>
              <a:latin typeface="Times New Roman"/>
            </a:endParaRPr>
          </a:p>
        </p:txBody>
      </p:sp>
      <p:sp>
        <p:nvSpPr>
          <p:cNvPr id="542" name="任意多边形: 形状 541"/>
          <p:cNvSpPr/>
          <p:nvPr/>
        </p:nvSpPr>
        <p:spPr>
          <a:xfrm>
            <a:off x="1437120" y="4804920"/>
            <a:ext cx="911160" cy="133920"/>
          </a:xfrm>
          <a:custGeom>
            <a:avLst/>
            <a:gdLst/>
            <a:ahLst/>
            <a:cxnLst/>
            <a:rect l="0" t="0" r="r" b="b"/>
            <a:pathLst>
              <a:path w="2531" h="372">
                <a:moveTo>
                  <a:pt x="0" y="280"/>
                </a:moveTo>
                <a:lnTo>
                  <a:pt x="0" y="93"/>
                </a:lnTo>
                <a:cubicBezTo>
                  <a:pt x="0" y="81"/>
                  <a:pt x="3" y="69"/>
                  <a:pt x="7" y="57"/>
                </a:cubicBezTo>
                <a:cubicBezTo>
                  <a:pt x="12" y="46"/>
                  <a:pt x="19" y="36"/>
                  <a:pt x="27" y="27"/>
                </a:cubicBezTo>
                <a:cubicBezTo>
                  <a:pt x="36" y="18"/>
                  <a:pt x="46" y="12"/>
                  <a:pt x="57" y="7"/>
                </a:cubicBezTo>
                <a:cubicBezTo>
                  <a:pt x="69" y="2"/>
                  <a:pt x="81" y="0"/>
                  <a:pt x="93" y="0"/>
                </a:cubicBezTo>
                <a:lnTo>
                  <a:pt x="2439" y="0"/>
                </a:lnTo>
                <a:cubicBezTo>
                  <a:pt x="2451" y="0"/>
                  <a:pt x="2463" y="2"/>
                  <a:pt x="2474" y="7"/>
                </a:cubicBezTo>
                <a:cubicBezTo>
                  <a:pt x="2485" y="12"/>
                  <a:pt x="2495" y="18"/>
                  <a:pt x="2504" y="27"/>
                </a:cubicBezTo>
                <a:cubicBezTo>
                  <a:pt x="2513" y="36"/>
                  <a:pt x="2520" y="46"/>
                  <a:pt x="2524" y="57"/>
                </a:cubicBezTo>
                <a:cubicBezTo>
                  <a:pt x="2529" y="69"/>
                  <a:pt x="2531" y="81"/>
                  <a:pt x="2531" y="93"/>
                </a:cubicBezTo>
                <a:lnTo>
                  <a:pt x="2531" y="280"/>
                </a:lnTo>
                <a:cubicBezTo>
                  <a:pt x="2531" y="292"/>
                  <a:pt x="2529" y="304"/>
                  <a:pt x="2524" y="315"/>
                </a:cubicBezTo>
                <a:cubicBezTo>
                  <a:pt x="2520" y="326"/>
                  <a:pt x="2513" y="337"/>
                  <a:pt x="2504" y="345"/>
                </a:cubicBezTo>
                <a:cubicBezTo>
                  <a:pt x="2495" y="354"/>
                  <a:pt x="2485" y="361"/>
                  <a:pt x="2474" y="365"/>
                </a:cubicBezTo>
                <a:cubicBezTo>
                  <a:pt x="2463" y="370"/>
                  <a:pt x="2451" y="372"/>
                  <a:pt x="2439" y="372"/>
                </a:cubicBezTo>
                <a:lnTo>
                  <a:pt x="93" y="372"/>
                </a:lnTo>
                <a:cubicBezTo>
                  <a:pt x="81" y="372"/>
                  <a:pt x="69" y="370"/>
                  <a:pt x="57" y="365"/>
                </a:cubicBezTo>
                <a:cubicBezTo>
                  <a:pt x="46" y="361"/>
                  <a:pt x="36" y="354"/>
                  <a:pt x="27" y="345"/>
                </a:cubicBezTo>
                <a:cubicBezTo>
                  <a:pt x="19" y="337"/>
                  <a:pt x="12" y="326"/>
                  <a:pt x="7" y="315"/>
                </a:cubicBezTo>
                <a:cubicBezTo>
                  <a:pt x="3" y="304"/>
                  <a:pt x="0" y="292"/>
                  <a:pt x="0" y="28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3" name="文本框 542"/>
          <p:cNvSpPr txBox="1"/>
          <p:nvPr/>
        </p:nvSpPr>
        <p:spPr>
          <a:xfrm>
            <a:off x="618480" y="4796640"/>
            <a:ext cx="822240" cy="16956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NotoSansSC"/>
                <a:ea typeface="NotoSansSC"/>
              </a:rPr>
              <a:t>实现示例：使用</a:t>
            </a:r>
            <a:endParaRPr lang="en-US" sz="920" b="0" u="none" strike="noStrike">
              <a:solidFill>
                <a:srgbClr val="000000"/>
              </a:solidFill>
              <a:effectLst/>
              <a:uFillTx/>
              <a:latin typeface="Times New Roman"/>
            </a:endParaRPr>
          </a:p>
        </p:txBody>
      </p:sp>
      <p:sp>
        <p:nvSpPr>
          <p:cNvPr id="544" name="文本框 543"/>
          <p:cNvSpPr txBox="1"/>
          <p:nvPr/>
        </p:nvSpPr>
        <p:spPr>
          <a:xfrm>
            <a:off x="1470600" y="4807800"/>
            <a:ext cx="84564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TruncatedSVD</a:t>
            </a:r>
            <a:endParaRPr lang="en-US" sz="920" b="0" u="none" strike="noStrike">
              <a:solidFill>
                <a:srgbClr val="000000"/>
              </a:solidFill>
              <a:effectLst/>
              <a:uFillTx/>
              <a:latin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5" name="图片 544"/>
          <p:cNvPicPr/>
          <p:nvPr/>
        </p:nvPicPr>
        <p:blipFill>
          <a:blip r:embed="rId2"/>
          <a:stretch/>
        </p:blipFill>
        <p:spPr>
          <a:xfrm>
            <a:off x="0" y="0"/>
            <a:ext cx="10696320" cy="7830000"/>
          </a:xfrm>
          <a:prstGeom prst="rect">
            <a:avLst/>
          </a:prstGeom>
          <a:noFill/>
          <a:ln w="0">
            <a:noFill/>
          </a:ln>
        </p:spPr>
      </p:pic>
      <p:sp>
        <p:nvSpPr>
          <p:cNvPr id="546" name="任意多边形: 形状 545"/>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7" name="任意多边形: 形状 546"/>
          <p:cNvSpPr/>
          <p:nvPr/>
        </p:nvSpPr>
        <p:spPr>
          <a:xfrm>
            <a:off x="334080" y="1002600"/>
            <a:ext cx="10028520" cy="944640"/>
          </a:xfrm>
          <a:custGeom>
            <a:avLst/>
            <a:gdLst/>
            <a:ahLst/>
            <a:cxnLst/>
            <a:rect l="0" t="0" r="r" b="b"/>
            <a:pathLst>
              <a:path w="27857" h="2624">
                <a:moveTo>
                  <a:pt x="0" y="2438"/>
                </a:moveTo>
                <a:lnTo>
                  <a:pt x="0" y="186"/>
                </a:lnTo>
                <a:cubicBezTo>
                  <a:pt x="0" y="174"/>
                  <a:pt x="1" y="162"/>
                  <a:pt x="4" y="150"/>
                </a:cubicBezTo>
                <a:cubicBezTo>
                  <a:pt x="6" y="138"/>
                  <a:pt x="9" y="126"/>
                  <a:pt x="14" y="115"/>
                </a:cubicBezTo>
                <a:cubicBezTo>
                  <a:pt x="19" y="103"/>
                  <a:pt x="25" y="93"/>
                  <a:pt x="31" y="83"/>
                </a:cubicBezTo>
                <a:cubicBezTo>
                  <a:pt x="38" y="72"/>
                  <a:pt x="46" y="63"/>
                  <a:pt x="54" y="54"/>
                </a:cubicBezTo>
                <a:cubicBezTo>
                  <a:pt x="63" y="46"/>
                  <a:pt x="72" y="38"/>
                  <a:pt x="83" y="31"/>
                </a:cubicBezTo>
                <a:cubicBezTo>
                  <a:pt x="93" y="25"/>
                  <a:pt x="103" y="19"/>
                  <a:pt x="115" y="14"/>
                </a:cubicBezTo>
                <a:cubicBezTo>
                  <a:pt x="126" y="10"/>
                  <a:pt x="138" y="6"/>
                  <a:pt x="149" y="4"/>
                </a:cubicBezTo>
                <a:cubicBezTo>
                  <a:pt x="161" y="1"/>
                  <a:pt x="174" y="0"/>
                  <a:pt x="186" y="0"/>
                </a:cubicBezTo>
                <a:lnTo>
                  <a:pt x="27671" y="0"/>
                </a:lnTo>
                <a:cubicBezTo>
                  <a:pt x="27683" y="0"/>
                  <a:pt x="27695" y="1"/>
                  <a:pt x="27707" y="4"/>
                </a:cubicBezTo>
                <a:cubicBezTo>
                  <a:pt x="27719" y="6"/>
                  <a:pt x="27731" y="10"/>
                  <a:pt x="27742" y="14"/>
                </a:cubicBezTo>
                <a:cubicBezTo>
                  <a:pt x="27753" y="19"/>
                  <a:pt x="27764" y="25"/>
                  <a:pt x="27774" y="31"/>
                </a:cubicBezTo>
                <a:cubicBezTo>
                  <a:pt x="27784" y="38"/>
                  <a:pt x="27794" y="46"/>
                  <a:pt x="27802" y="54"/>
                </a:cubicBezTo>
                <a:cubicBezTo>
                  <a:pt x="27811" y="63"/>
                  <a:pt x="27819" y="72"/>
                  <a:pt x="27825" y="83"/>
                </a:cubicBezTo>
                <a:cubicBezTo>
                  <a:pt x="27832" y="93"/>
                  <a:pt x="27838" y="103"/>
                  <a:pt x="27843" y="115"/>
                </a:cubicBezTo>
                <a:cubicBezTo>
                  <a:pt x="27847" y="126"/>
                  <a:pt x="27851" y="138"/>
                  <a:pt x="27853" y="150"/>
                </a:cubicBezTo>
                <a:cubicBezTo>
                  <a:pt x="27855" y="162"/>
                  <a:pt x="27857" y="174"/>
                  <a:pt x="27857" y="186"/>
                </a:cubicBezTo>
                <a:lnTo>
                  <a:pt x="27857" y="2438"/>
                </a:lnTo>
                <a:cubicBezTo>
                  <a:pt x="27857" y="2451"/>
                  <a:pt x="27855" y="2463"/>
                  <a:pt x="27853" y="2475"/>
                </a:cubicBezTo>
                <a:cubicBezTo>
                  <a:pt x="27851" y="2487"/>
                  <a:pt x="27847" y="2498"/>
                  <a:pt x="27843" y="2510"/>
                </a:cubicBezTo>
                <a:cubicBezTo>
                  <a:pt x="27838" y="2521"/>
                  <a:pt x="27832" y="2531"/>
                  <a:pt x="27825" y="2542"/>
                </a:cubicBezTo>
                <a:cubicBezTo>
                  <a:pt x="27819" y="2552"/>
                  <a:pt x="27811" y="2561"/>
                  <a:pt x="27802" y="2570"/>
                </a:cubicBezTo>
                <a:cubicBezTo>
                  <a:pt x="27794" y="2578"/>
                  <a:pt x="27784" y="2586"/>
                  <a:pt x="27774" y="2593"/>
                </a:cubicBezTo>
                <a:cubicBezTo>
                  <a:pt x="27764" y="2600"/>
                  <a:pt x="27753" y="2605"/>
                  <a:pt x="27742" y="2610"/>
                </a:cubicBezTo>
                <a:cubicBezTo>
                  <a:pt x="27731" y="2615"/>
                  <a:pt x="27719" y="2618"/>
                  <a:pt x="27707" y="2621"/>
                </a:cubicBezTo>
                <a:cubicBezTo>
                  <a:pt x="27695" y="2623"/>
                  <a:pt x="27683" y="2624"/>
                  <a:pt x="27671" y="2624"/>
                </a:cubicBezTo>
                <a:lnTo>
                  <a:pt x="186" y="2624"/>
                </a:lnTo>
                <a:cubicBezTo>
                  <a:pt x="174" y="2624"/>
                  <a:pt x="161" y="2623"/>
                  <a:pt x="149" y="2621"/>
                </a:cubicBezTo>
                <a:cubicBezTo>
                  <a:pt x="138" y="2618"/>
                  <a:pt x="126" y="2615"/>
                  <a:pt x="115" y="2610"/>
                </a:cubicBezTo>
                <a:cubicBezTo>
                  <a:pt x="103" y="2605"/>
                  <a:pt x="93" y="2600"/>
                  <a:pt x="83" y="2593"/>
                </a:cubicBezTo>
                <a:cubicBezTo>
                  <a:pt x="72" y="2586"/>
                  <a:pt x="63" y="2578"/>
                  <a:pt x="54" y="2570"/>
                </a:cubicBezTo>
                <a:cubicBezTo>
                  <a:pt x="46" y="2561"/>
                  <a:pt x="38" y="2552"/>
                  <a:pt x="31" y="2542"/>
                </a:cubicBezTo>
                <a:cubicBezTo>
                  <a:pt x="25" y="2531"/>
                  <a:pt x="19" y="2521"/>
                  <a:pt x="14" y="2510"/>
                </a:cubicBezTo>
                <a:cubicBezTo>
                  <a:pt x="9" y="2498"/>
                  <a:pt x="6" y="2487"/>
                  <a:pt x="4" y="2475"/>
                </a:cubicBezTo>
                <a:cubicBezTo>
                  <a:pt x="1" y="2463"/>
                  <a:pt x="0" y="2451"/>
                  <a:pt x="0" y="243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48" name="文本框 547"/>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基于内容的推荐算法</a:t>
            </a:r>
            <a:endParaRPr lang="en-US" sz="1979" b="0" u="none" strike="noStrike">
              <a:solidFill>
                <a:srgbClr val="000000"/>
              </a:solidFill>
              <a:effectLst/>
              <a:uFillTx/>
              <a:latin typeface="Times New Roman"/>
            </a:endParaRPr>
          </a:p>
        </p:txBody>
      </p:sp>
      <p:sp>
        <p:nvSpPr>
          <p:cNvPr id="549" name="文本框 548"/>
          <p:cNvSpPr txBox="1"/>
          <p:nvPr/>
        </p:nvSpPr>
        <p:spPr>
          <a:xfrm>
            <a:off x="534960" y="1248840"/>
            <a:ext cx="959364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基于内容的推荐算法是通过</a:t>
            </a:r>
            <a:r>
              <a:rPr lang="zh-CN" sz="1320" b="0" u="none" strike="noStrike">
                <a:solidFill>
                  <a:srgbClr val="FBBF24"/>
                </a:solidFill>
                <a:effectLst/>
                <a:uFillTx/>
                <a:latin typeface="NotoSansSC"/>
                <a:ea typeface="NotoSansSC"/>
              </a:rPr>
              <a:t>分析物品特征</a:t>
            </a:r>
            <a:r>
              <a:rPr lang="zh-CN" sz="1320" b="0" u="none" strike="noStrike">
                <a:solidFill>
                  <a:srgbClr val="FFFFFF"/>
                </a:solidFill>
                <a:effectLst/>
                <a:uFillTx/>
                <a:latin typeface="NotoSansSC"/>
                <a:ea typeface="NotoSansSC"/>
              </a:rPr>
              <a:t>以及</a:t>
            </a:r>
            <a:r>
              <a:rPr lang="zh-CN" sz="1320" b="0" u="none" strike="noStrike">
                <a:solidFill>
                  <a:srgbClr val="FBBF24"/>
                </a:solidFill>
                <a:effectLst/>
                <a:uFillTx/>
                <a:latin typeface="NotoSansSC"/>
                <a:ea typeface="NotoSansSC"/>
              </a:rPr>
              <a:t>用户对这些特征的偏好</a:t>
            </a:r>
            <a:r>
              <a:rPr lang="zh-CN" sz="1320" b="0" u="none" strike="noStrike">
                <a:solidFill>
                  <a:srgbClr val="FFFFFF"/>
                </a:solidFill>
                <a:effectLst/>
                <a:uFillTx/>
                <a:latin typeface="NotoSansSC"/>
                <a:ea typeface="NotoSansSC"/>
              </a:rPr>
              <a:t>来为用户推荐相关物品的方法。 与协同过滤不同，该算法更加</a:t>
            </a:r>
            <a:endParaRPr lang="en-US" sz="1320" b="0" u="none" strike="noStrike">
              <a:solidFill>
                <a:srgbClr val="000000"/>
              </a:solidFill>
              <a:effectLst/>
              <a:uFillTx/>
              <a:latin typeface="Times New Roman"/>
            </a:endParaRPr>
          </a:p>
        </p:txBody>
      </p:sp>
      <p:sp>
        <p:nvSpPr>
          <p:cNvPr id="550" name="任意多边形: 形状 549"/>
          <p:cNvSpPr/>
          <p:nvPr/>
        </p:nvSpPr>
        <p:spPr>
          <a:xfrm>
            <a:off x="334080" y="2214360"/>
            <a:ext cx="10028520" cy="1888920"/>
          </a:xfrm>
          <a:custGeom>
            <a:avLst/>
            <a:gdLst/>
            <a:ahLst/>
            <a:cxnLst/>
            <a:rect l="0" t="0" r="r" b="b"/>
            <a:pathLst>
              <a:path w="27857" h="5247">
                <a:moveTo>
                  <a:pt x="0" y="5061"/>
                </a:moveTo>
                <a:lnTo>
                  <a:pt x="0" y="186"/>
                </a:lnTo>
                <a:cubicBezTo>
                  <a:pt x="0" y="173"/>
                  <a:pt x="1" y="161"/>
                  <a:pt x="4" y="149"/>
                </a:cubicBezTo>
                <a:cubicBezTo>
                  <a:pt x="6" y="137"/>
                  <a:pt x="9" y="126"/>
                  <a:pt x="14" y="115"/>
                </a:cubicBezTo>
                <a:cubicBezTo>
                  <a:pt x="19" y="103"/>
                  <a:pt x="25" y="93"/>
                  <a:pt x="31" y="82"/>
                </a:cubicBezTo>
                <a:cubicBezTo>
                  <a:pt x="38" y="72"/>
                  <a:pt x="46" y="63"/>
                  <a:pt x="54" y="54"/>
                </a:cubicBezTo>
                <a:cubicBezTo>
                  <a:pt x="63" y="46"/>
                  <a:pt x="72" y="38"/>
                  <a:pt x="83" y="31"/>
                </a:cubicBezTo>
                <a:cubicBezTo>
                  <a:pt x="93" y="24"/>
                  <a:pt x="103" y="19"/>
                  <a:pt x="115" y="14"/>
                </a:cubicBezTo>
                <a:cubicBezTo>
                  <a:pt x="126" y="9"/>
                  <a:pt x="138" y="6"/>
                  <a:pt x="149" y="4"/>
                </a:cubicBezTo>
                <a:cubicBezTo>
                  <a:pt x="161" y="1"/>
                  <a:pt x="174" y="0"/>
                  <a:pt x="186" y="0"/>
                </a:cubicBezTo>
                <a:lnTo>
                  <a:pt x="27671" y="0"/>
                </a:lnTo>
                <a:cubicBezTo>
                  <a:pt x="27683" y="0"/>
                  <a:pt x="27695" y="1"/>
                  <a:pt x="27707" y="4"/>
                </a:cubicBezTo>
                <a:cubicBezTo>
                  <a:pt x="27719" y="6"/>
                  <a:pt x="27731" y="9"/>
                  <a:pt x="27742" y="14"/>
                </a:cubicBezTo>
                <a:cubicBezTo>
                  <a:pt x="27753" y="19"/>
                  <a:pt x="27764" y="24"/>
                  <a:pt x="27774" y="31"/>
                </a:cubicBezTo>
                <a:cubicBezTo>
                  <a:pt x="27784" y="38"/>
                  <a:pt x="27794" y="46"/>
                  <a:pt x="27802" y="54"/>
                </a:cubicBezTo>
                <a:cubicBezTo>
                  <a:pt x="27811" y="63"/>
                  <a:pt x="27819" y="72"/>
                  <a:pt x="27825" y="82"/>
                </a:cubicBezTo>
                <a:cubicBezTo>
                  <a:pt x="27832" y="93"/>
                  <a:pt x="27838" y="103"/>
                  <a:pt x="27843" y="115"/>
                </a:cubicBezTo>
                <a:cubicBezTo>
                  <a:pt x="27847" y="126"/>
                  <a:pt x="27851" y="137"/>
                  <a:pt x="27853" y="149"/>
                </a:cubicBezTo>
                <a:cubicBezTo>
                  <a:pt x="27855" y="161"/>
                  <a:pt x="27857" y="173"/>
                  <a:pt x="27857" y="186"/>
                </a:cubicBezTo>
                <a:lnTo>
                  <a:pt x="27857" y="5061"/>
                </a:lnTo>
                <a:cubicBezTo>
                  <a:pt x="27857" y="5074"/>
                  <a:pt x="27855" y="5086"/>
                  <a:pt x="27853" y="5098"/>
                </a:cubicBezTo>
                <a:cubicBezTo>
                  <a:pt x="27851" y="5110"/>
                  <a:pt x="27847" y="5121"/>
                  <a:pt x="27843" y="5132"/>
                </a:cubicBezTo>
                <a:cubicBezTo>
                  <a:pt x="27838" y="5144"/>
                  <a:pt x="27832" y="5154"/>
                  <a:pt x="27825" y="5165"/>
                </a:cubicBezTo>
                <a:cubicBezTo>
                  <a:pt x="27819" y="5175"/>
                  <a:pt x="27811" y="5184"/>
                  <a:pt x="27802" y="5193"/>
                </a:cubicBezTo>
                <a:cubicBezTo>
                  <a:pt x="27794" y="5201"/>
                  <a:pt x="27784" y="5209"/>
                  <a:pt x="27774" y="5216"/>
                </a:cubicBezTo>
                <a:cubicBezTo>
                  <a:pt x="27764" y="5223"/>
                  <a:pt x="27753" y="5228"/>
                  <a:pt x="27742" y="5233"/>
                </a:cubicBezTo>
                <a:cubicBezTo>
                  <a:pt x="27731" y="5238"/>
                  <a:pt x="27719" y="5241"/>
                  <a:pt x="27707" y="5244"/>
                </a:cubicBezTo>
                <a:cubicBezTo>
                  <a:pt x="27695" y="5246"/>
                  <a:pt x="27683" y="5247"/>
                  <a:pt x="27671" y="5247"/>
                </a:cubicBezTo>
                <a:lnTo>
                  <a:pt x="186" y="5247"/>
                </a:lnTo>
                <a:cubicBezTo>
                  <a:pt x="174" y="5247"/>
                  <a:pt x="161" y="5246"/>
                  <a:pt x="149" y="5244"/>
                </a:cubicBezTo>
                <a:cubicBezTo>
                  <a:pt x="138" y="5241"/>
                  <a:pt x="126" y="5238"/>
                  <a:pt x="115" y="5233"/>
                </a:cubicBezTo>
                <a:cubicBezTo>
                  <a:pt x="103" y="5228"/>
                  <a:pt x="93" y="5223"/>
                  <a:pt x="83" y="5216"/>
                </a:cubicBezTo>
                <a:cubicBezTo>
                  <a:pt x="72" y="5209"/>
                  <a:pt x="63" y="5201"/>
                  <a:pt x="54" y="5193"/>
                </a:cubicBezTo>
                <a:cubicBezTo>
                  <a:pt x="46" y="5184"/>
                  <a:pt x="38" y="5175"/>
                  <a:pt x="31" y="5165"/>
                </a:cubicBezTo>
                <a:cubicBezTo>
                  <a:pt x="25" y="5154"/>
                  <a:pt x="19" y="5144"/>
                  <a:pt x="14" y="5132"/>
                </a:cubicBezTo>
                <a:cubicBezTo>
                  <a:pt x="9" y="5121"/>
                  <a:pt x="6" y="5110"/>
                  <a:pt x="4" y="5098"/>
                </a:cubicBezTo>
                <a:cubicBezTo>
                  <a:pt x="1" y="5086"/>
                  <a:pt x="0" y="5074"/>
                  <a:pt x="0" y="506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51" name="图片 550"/>
          <p:cNvPicPr/>
          <p:nvPr/>
        </p:nvPicPr>
        <p:blipFill>
          <a:blip r:embed="rId3"/>
          <a:stretch/>
        </p:blipFill>
        <p:spPr>
          <a:xfrm>
            <a:off x="534960" y="2448360"/>
            <a:ext cx="208440" cy="166680"/>
          </a:xfrm>
          <a:prstGeom prst="rect">
            <a:avLst/>
          </a:prstGeom>
          <a:noFill/>
          <a:ln w="0">
            <a:noFill/>
          </a:ln>
        </p:spPr>
      </p:pic>
      <p:sp>
        <p:nvSpPr>
          <p:cNvPr id="552" name="文本框 551"/>
          <p:cNvSpPr txBox="1"/>
          <p:nvPr/>
        </p:nvSpPr>
        <p:spPr>
          <a:xfrm>
            <a:off x="534960" y="1524600"/>
            <a:ext cx="45270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关注</a:t>
            </a:r>
            <a:r>
              <a:rPr lang="zh-CN" sz="1320" b="0" u="none" strike="noStrike">
                <a:solidFill>
                  <a:srgbClr val="FBBF24"/>
                </a:solidFill>
                <a:effectLst/>
                <a:uFillTx/>
                <a:latin typeface="NotoSansSC"/>
                <a:ea typeface="NotoSansSC"/>
              </a:rPr>
              <a:t>物品本身的属性</a:t>
            </a:r>
            <a:r>
              <a:rPr lang="zh-CN" sz="1320" b="0" u="none" strike="noStrike">
                <a:solidFill>
                  <a:srgbClr val="FFFFFF"/>
                </a:solidFill>
                <a:effectLst/>
                <a:uFillTx/>
                <a:latin typeface="NotoSansSC"/>
                <a:ea typeface="NotoSansSC"/>
              </a:rPr>
              <a:t>，如产品类别、描述信息、用户评价等。</a:t>
            </a:r>
            <a:endParaRPr lang="en-US" sz="1320" b="0" u="none" strike="noStrike">
              <a:solidFill>
                <a:srgbClr val="000000"/>
              </a:solidFill>
              <a:effectLst/>
              <a:uFillTx/>
              <a:latin typeface="Times New Roman"/>
            </a:endParaRPr>
          </a:p>
        </p:txBody>
      </p:sp>
      <p:sp>
        <p:nvSpPr>
          <p:cNvPr id="553" name="任意多边形: 形状 552"/>
          <p:cNvSpPr/>
          <p:nvPr/>
        </p:nvSpPr>
        <p:spPr>
          <a:xfrm>
            <a:off x="2189160" y="2782440"/>
            <a:ext cx="418320" cy="418320"/>
          </a:xfrm>
          <a:custGeom>
            <a:avLst/>
            <a:gdLst/>
            <a:ahLst/>
            <a:cxnLst/>
            <a:rect l="0" t="0" r="r" b="b"/>
            <a:pathLst>
              <a:path w="1162" h="1162">
                <a:moveTo>
                  <a:pt x="1162" y="581"/>
                </a:moveTo>
                <a:cubicBezTo>
                  <a:pt x="1162" y="600"/>
                  <a:pt x="1161" y="619"/>
                  <a:pt x="1159" y="638"/>
                </a:cubicBezTo>
                <a:cubicBezTo>
                  <a:pt x="1157" y="657"/>
                  <a:pt x="1155" y="675"/>
                  <a:pt x="1151" y="694"/>
                </a:cubicBezTo>
                <a:cubicBezTo>
                  <a:pt x="1147" y="713"/>
                  <a:pt x="1143" y="731"/>
                  <a:pt x="1137" y="749"/>
                </a:cubicBezTo>
                <a:cubicBezTo>
                  <a:pt x="1131" y="767"/>
                  <a:pt x="1125" y="785"/>
                  <a:pt x="1118" y="803"/>
                </a:cubicBezTo>
                <a:cubicBezTo>
                  <a:pt x="1111" y="820"/>
                  <a:pt x="1102" y="838"/>
                  <a:pt x="1093" y="854"/>
                </a:cubicBezTo>
                <a:cubicBezTo>
                  <a:pt x="1084" y="871"/>
                  <a:pt x="1075" y="887"/>
                  <a:pt x="1064" y="903"/>
                </a:cubicBezTo>
                <a:cubicBezTo>
                  <a:pt x="1054" y="919"/>
                  <a:pt x="1042" y="934"/>
                  <a:pt x="1030" y="949"/>
                </a:cubicBezTo>
                <a:cubicBezTo>
                  <a:pt x="1018" y="964"/>
                  <a:pt x="1005" y="979"/>
                  <a:pt x="992" y="992"/>
                </a:cubicBezTo>
                <a:cubicBezTo>
                  <a:pt x="979" y="1006"/>
                  <a:pt x="964" y="1018"/>
                  <a:pt x="950" y="1030"/>
                </a:cubicBezTo>
                <a:cubicBezTo>
                  <a:pt x="935" y="1042"/>
                  <a:pt x="920" y="1054"/>
                  <a:pt x="904" y="1064"/>
                </a:cubicBezTo>
                <a:cubicBezTo>
                  <a:pt x="888" y="1075"/>
                  <a:pt x="872" y="1085"/>
                  <a:pt x="855" y="1094"/>
                </a:cubicBezTo>
                <a:cubicBezTo>
                  <a:pt x="838" y="1103"/>
                  <a:pt x="821" y="1111"/>
                  <a:pt x="804" y="1118"/>
                </a:cubicBezTo>
                <a:cubicBezTo>
                  <a:pt x="786" y="1125"/>
                  <a:pt x="768" y="1132"/>
                  <a:pt x="750" y="1137"/>
                </a:cubicBezTo>
                <a:cubicBezTo>
                  <a:pt x="732" y="1143"/>
                  <a:pt x="714" y="1147"/>
                  <a:pt x="695" y="1151"/>
                </a:cubicBezTo>
                <a:cubicBezTo>
                  <a:pt x="676" y="1155"/>
                  <a:pt x="657" y="1157"/>
                  <a:pt x="639" y="1159"/>
                </a:cubicBezTo>
                <a:cubicBezTo>
                  <a:pt x="620" y="1161"/>
                  <a:pt x="601" y="1162"/>
                  <a:pt x="582" y="1162"/>
                </a:cubicBezTo>
                <a:cubicBezTo>
                  <a:pt x="563" y="1162"/>
                  <a:pt x="544" y="1161"/>
                  <a:pt x="525" y="1159"/>
                </a:cubicBezTo>
                <a:cubicBezTo>
                  <a:pt x="506" y="1157"/>
                  <a:pt x="487" y="1155"/>
                  <a:pt x="468" y="1151"/>
                </a:cubicBezTo>
                <a:cubicBezTo>
                  <a:pt x="450" y="1147"/>
                  <a:pt x="431" y="1143"/>
                  <a:pt x="413" y="1137"/>
                </a:cubicBezTo>
                <a:cubicBezTo>
                  <a:pt x="395" y="1132"/>
                  <a:pt x="377" y="1125"/>
                  <a:pt x="360" y="1118"/>
                </a:cubicBezTo>
                <a:cubicBezTo>
                  <a:pt x="342" y="1111"/>
                  <a:pt x="325" y="1103"/>
                  <a:pt x="308" y="1094"/>
                </a:cubicBezTo>
                <a:cubicBezTo>
                  <a:pt x="290" y="1085"/>
                  <a:pt x="274" y="1075"/>
                  <a:pt x="258" y="1064"/>
                </a:cubicBezTo>
                <a:cubicBezTo>
                  <a:pt x="242" y="1054"/>
                  <a:pt x="227" y="1042"/>
                  <a:pt x="212" y="1030"/>
                </a:cubicBezTo>
                <a:cubicBezTo>
                  <a:pt x="198" y="1018"/>
                  <a:pt x="184" y="1006"/>
                  <a:pt x="170" y="992"/>
                </a:cubicBezTo>
                <a:cubicBezTo>
                  <a:pt x="157" y="979"/>
                  <a:pt x="144" y="964"/>
                  <a:pt x="132" y="949"/>
                </a:cubicBezTo>
                <a:cubicBezTo>
                  <a:pt x="120" y="934"/>
                  <a:pt x="109" y="919"/>
                  <a:pt x="98" y="903"/>
                </a:cubicBezTo>
                <a:cubicBezTo>
                  <a:pt x="88" y="887"/>
                  <a:pt x="78" y="871"/>
                  <a:pt x="69" y="854"/>
                </a:cubicBezTo>
                <a:cubicBezTo>
                  <a:pt x="60" y="838"/>
                  <a:pt x="52" y="820"/>
                  <a:pt x="44" y="803"/>
                </a:cubicBezTo>
                <a:cubicBezTo>
                  <a:pt x="37" y="785"/>
                  <a:pt x="31" y="767"/>
                  <a:pt x="25" y="749"/>
                </a:cubicBezTo>
                <a:cubicBezTo>
                  <a:pt x="20" y="731"/>
                  <a:pt x="15" y="713"/>
                  <a:pt x="11" y="694"/>
                </a:cubicBezTo>
                <a:cubicBezTo>
                  <a:pt x="8" y="675"/>
                  <a:pt x="5" y="657"/>
                  <a:pt x="3" y="638"/>
                </a:cubicBezTo>
                <a:cubicBezTo>
                  <a:pt x="1" y="619"/>
                  <a:pt x="0" y="600"/>
                  <a:pt x="0" y="581"/>
                </a:cubicBezTo>
                <a:cubicBezTo>
                  <a:pt x="0" y="562"/>
                  <a:pt x="1" y="543"/>
                  <a:pt x="3" y="524"/>
                </a:cubicBezTo>
                <a:cubicBezTo>
                  <a:pt x="5" y="505"/>
                  <a:pt x="8" y="486"/>
                  <a:pt x="11" y="468"/>
                </a:cubicBezTo>
                <a:cubicBezTo>
                  <a:pt x="15" y="449"/>
                  <a:pt x="20" y="431"/>
                  <a:pt x="25" y="412"/>
                </a:cubicBezTo>
                <a:cubicBezTo>
                  <a:pt x="31" y="394"/>
                  <a:pt x="37" y="376"/>
                  <a:pt x="44" y="359"/>
                </a:cubicBezTo>
                <a:cubicBezTo>
                  <a:pt x="52" y="341"/>
                  <a:pt x="60" y="324"/>
                  <a:pt x="69" y="307"/>
                </a:cubicBezTo>
                <a:cubicBezTo>
                  <a:pt x="78" y="290"/>
                  <a:pt x="88" y="274"/>
                  <a:pt x="98" y="258"/>
                </a:cubicBezTo>
                <a:cubicBezTo>
                  <a:pt x="109" y="243"/>
                  <a:pt x="120" y="227"/>
                  <a:pt x="132" y="213"/>
                </a:cubicBezTo>
                <a:cubicBezTo>
                  <a:pt x="144" y="198"/>
                  <a:pt x="157" y="184"/>
                  <a:pt x="170" y="170"/>
                </a:cubicBezTo>
                <a:cubicBezTo>
                  <a:pt x="184" y="157"/>
                  <a:pt x="198" y="144"/>
                  <a:pt x="212" y="132"/>
                </a:cubicBezTo>
                <a:cubicBezTo>
                  <a:pt x="227" y="120"/>
                  <a:pt x="242" y="109"/>
                  <a:pt x="258" y="98"/>
                </a:cubicBezTo>
                <a:cubicBezTo>
                  <a:pt x="274" y="88"/>
                  <a:pt x="290" y="78"/>
                  <a:pt x="308" y="69"/>
                </a:cubicBezTo>
                <a:cubicBezTo>
                  <a:pt x="325" y="60"/>
                  <a:pt x="342" y="52"/>
                  <a:pt x="360" y="45"/>
                </a:cubicBezTo>
                <a:cubicBezTo>
                  <a:pt x="377" y="37"/>
                  <a:pt x="395" y="31"/>
                  <a:pt x="413" y="25"/>
                </a:cubicBezTo>
                <a:cubicBezTo>
                  <a:pt x="431" y="20"/>
                  <a:pt x="450" y="15"/>
                  <a:pt x="468" y="12"/>
                </a:cubicBezTo>
                <a:cubicBezTo>
                  <a:pt x="487" y="8"/>
                  <a:pt x="506" y="5"/>
                  <a:pt x="525" y="3"/>
                </a:cubicBezTo>
                <a:cubicBezTo>
                  <a:pt x="544" y="1"/>
                  <a:pt x="563" y="0"/>
                  <a:pt x="582" y="0"/>
                </a:cubicBezTo>
                <a:cubicBezTo>
                  <a:pt x="601" y="0"/>
                  <a:pt x="620" y="1"/>
                  <a:pt x="639" y="3"/>
                </a:cubicBezTo>
                <a:cubicBezTo>
                  <a:pt x="657" y="5"/>
                  <a:pt x="676" y="8"/>
                  <a:pt x="695" y="12"/>
                </a:cubicBezTo>
                <a:cubicBezTo>
                  <a:pt x="714" y="15"/>
                  <a:pt x="732" y="20"/>
                  <a:pt x="750" y="25"/>
                </a:cubicBezTo>
                <a:cubicBezTo>
                  <a:pt x="768" y="31"/>
                  <a:pt x="786" y="37"/>
                  <a:pt x="804" y="45"/>
                </a:cubicBezTo>
                <a:cubicBezTo>
                  <a:pt x="821" y="52"/>
                  <a:pt x="838" y="60"/>
                  <a:pt x="855" y="69"/>
                </a:cubicBezTo>
                <a:cubicBezTo>
                  <a:pt x="872" y="78"/>
                  <a:pt x="888" y="88"/>
                  <a:pt x="904" y="98"/>
                </a:cubicBezTo>
                <a:cubicBezTo>
                  <a:pt x="920" y="109"/>
                  <a:pt x="935" y="120"/>
                  <a:pt x="950" y="132"/>
                </a:cubicBezTo>
                <a:cubicBezTo>
                  <a:pt x="964" y="144"/>
                  <a:pt x="979" y="157"/>
                  <a:pt x="992" y="170"/>
                </a:cubicBezTo>
                <a:cubicBezTo>
                  <a:pt x="1005" y="184"/>
                  <a:pt x="1018" y="198"/>
                  <a:pt x="1030" y="213"/>
                </a:cubicBezTo>
                <a:cubicBezTo>
                  <a:pt x="1042" y="227"/>
                  <a:pt x="1054" y="243"/>
                  <a:pt x="1064" y="258"/>
                </a:cubicBezTo>
                <a:cubicBezTo>
                  <a:pt x="1075" y="274"/>
                  <a:pt x="1084" y="290"/>
                  <a:pt x="1093" y="307"/>
                </a:cubicBezTo>
                <a:cubicBezTo>
                  <a:pt x="1102" y="324"/>
                  <a:pt x="1111" y="341"/>
                  <a:pt x="1118" y="359"/>
                </a:cubicBezTo>
                <a:cubicBezTo>
                  <a:pt x="1125" y="376"/>
                  <a:pt x="1131" y="394"/>
                  <a:pt x="1137" y="412"/>
                </a:cubicBezTo>
                <a:cubicBezTo>
                  <a:pt x="1143" y="431"/>
                  <a:pt x="1147" y="449"/>
                  <a:pt x="1151" y="468"/>
                </a:cubicBezTo>
                <a:cubicBezTo>
                  <a:pt x="1155" y="486"/>
                  <a:pt x="1157" y="505"/>
                  <a:pt x="1159" y="524"/>
                </a:cubicBezTo>
                <a:cubicBezTo>
                  <a:pt x="1161" y="543"/>
                  <a:pt x="1162" y="562"/>
                  <a:pt x="1162"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54" name="图片 553"/>
          <p:cNvPicPr/>
          <p:nvPr/>
        </p:nvPicPr>
        <p:blipFill>
          <a:blip r:embed="rId4"/>
          <a:stretch/>
        </p:blipFill>
        <p:spPr>
          <a:xfrm>
            <a:off x="2306520" y="2908080"/>
            <a:ext cx="191880" cy="166680"/>
          </a:xfrm>
          <a:prstGeom prst="rect">
            <a:avLst/>
          </a:prstGeom>
          <a:noFill/>
          <a:ln w="0">
            <a:noFill/>
          </a:ln>
        </p:spPr>
      </p:pic>
      <p:sp>
        <p:nvSpPr>
          <p:cNvPr id="555" name="文本框 554"/>
          <p:cNvSpPr txBox="1"/>
          <p:nvPr/>
        </p:nvSpPr>
        <p:spPr>
          <a:xfrm>
            <a:off x="810720" y="244368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基本原理与工作流程</a:t>
            </a:r>
            <a:endParaRPr lang="en-US" sz="1320" b="0" u="none" strike="noStrike">
              <a:solidFill>
                <a:srgbClr val="000000"/>
              </a:solidFill>
              <a:effectLst/>
              <a:uFillTx/>
              <a:latin typeface="Times New Roman"/>
            </a:endParaRPr>
          </a:p>
        </p:txBody>
      </p:sp>
      <p:sp>
        <p:nvSpPr>
          <p:cNvPr id="556" name="文本框 555"/>
          <p:cNvSpPr txBox="1"/>
          <p:nvPr/>
        </p:nvSpPr>
        <p:spPr>
          <a:xfrm>
            <a:off x="1166760" y="333576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物品特征向量化</a:t>
            </a:r>
            <a:endParaRPr lang="en-US" sz="1050" b="0" u="none" strike="noStrike">
              <a:solidFill>
                <a:srgbClr val="000000"/>
              </a:solidFill>
              <a:effectLst/>
              <a:uFillTx/>
              <a:latin typeface="Times New Roman"/>
            </a:endParaRPr>
          </a:p>
        </p:txBody>
      </p:sp>
      <p:sp>
        <p:nvSpPr>
          <p:cNvPr id="557" name="文本框 556"/>
          <p:cNvSpPr txBox="1"/>
          <p:nvPr/>
        </p:nvSpPr>
        <p:spPr>
          <a:xfrm>
            <a:off x="581760" y="3593520"/>
            <a:ext cx="21128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将物品特征（如描述文本、类别标签）转</a:t>
            </a:r>
            <a:endParaRPr lang="en-US" sz="920" b="0" u="none" strike="noStrike">
              <a:solidFill>
                <a:srgbClr val="000000"/>
              </a:solidFill>
              <a:effectLst/>
              <a:uFillTx/>
              <a:latin typeface="Times New Roman"/>
            </a:endParaRPr>
          </a:p>
        </p:txBody>
      </p:sp>
      <p:pic>
        <p:nvPicPr>
          <p:cNvPr id="558" name="图片 557"/>
          <p:cNvPicPr/>
          <p:nvPr/>
        </p:nvPicPr>
        <p:blipFill>
          <a:blip r:embed="rId5"/>
          <a:stretch/>
        </p:blipFill>
        <p:spPr>
          <a:xfrm>
            <a:off x="2816280" y="3259080"/>
            <a:ext cx="108360" cy="166680"/>
          </a:xfrm>
          <a:prstGeom prst="rect">
            <a:avLst/>
          </a:prstGeom>
          <a:noFill/>
          <a:ln w="0">
            <a:noFill/>
          </a:ln>
        </p:spPr>
      </p:pic>
      <p:sp>
        <p:nvSpPr>
          <p:cNvPr id="559" name="任意多边形: 形状 558"/>
          <p:cNvSpPr/>
          <p:nvPr/>
        </p:nvSpPr>
        <p:spPr>
          <a:xfrm>
            <a:off x="4671360" y="2782440"/>
            <a:ext cx="417960" cy="418320"/>
          </a:xfrm>
          <a:custGeom>
            <a:avLst/>
            <a:gdLst/>
            <a:ahLst/>
            <a:cxnLst/>
            <a:rect l="0" t="0" r="r" b="b"/>
            <a:pathLst>
              <a:path w="1161" h="1162">
                <a:moveTo>
                  <a:pt x="1161" y="581"/>
                </a:moveTo>
                <a:cubicBezTo>
                  <a:pt x="1161" y="600"/>
                  <a:pt x="1160" y="619"/>
                  <a:pt x="1158"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4"/>
                </a:cubicBezTo>
                <a:cubicBezTo>
                  <a:pt x="1084" y="871"/>
                  <a:pt x="1074" y="887"/>
                  <a:pt x="1063" y="903"/>
                </a:cubicBezTo>
                <a:cubicBezTo>
                  <a:pt x="1053" y="919"/>
                  <a:pt x="1042" y="934"/>
                  <a:pt x="1030" y="949"/>
                </a:cubicBezTo>
                <a:cubicBezTo>
                  <a:pt x="1017" y="964"/>
                  <a:pt x="1005" y="979"/>
                  <a:pt x="991" y="992"/>
                </a:cubicBezTo>
                <a:cubicBezTo>
                  <a:pt x="978" y="1006"/>
                  <a:pt x="964" y="1018"/>
                  <a:pt x="949" y="1030"/>
                </a:cubicBezTo>
                <a:cubicBezTo>
                  <a:pt x="934" y="1042"/>
                  <a:pt x="919" y="1054"/>
                  <a:pt x="903" y="1064"/>
                </a:cubicBezTo>
                <a:cubicBezTo>
                  <a:pt x="888" y="1075"/>
                  <a:pt x="871" y="1085"/>
                  <a:pt x="854" y="1094"/>
                </a:cubicBezTo>
                <a:cubicBezTo>
                  <a:pt x="838" y="1103"/>
                  <a:pt x="821" y="1111"/>
                  <a:pt x="803" y="1118"/>
                </a:cubicBezTo>
                <a:cubicBezTo>
                  <a:pt x="785" y="1125"/>
                  <a:pt x="768" y="1132"/>
                  <a:pt x="749" y="1137"/>
                </a:cubicBezTo>
                <a:cubicBezTo>
                  <a:pt x="731" y="1143"/>
                  <a:pt x="713" y="1147"/>
                  <a:pt x="694" y="1151"/>
                </a:cubicBezTo>
                <a:cubicBezTo>
                  <a:pt x="675" y="1155"/>
                  <a:pt x="657" y="1157"/>
                  <a:pt x="638" y="1159"/>
                </a:cubicBezTo>
                <a:cubicBezTo>
                  <a:pt x="619" y="1161"/>
                  <a:pt x="600" y="1162"/>
                  <a:pt x="581" y="1162"/>
                </a:cubicBezTo>
                <a:cubicBezTo>
                  <a:pt x="562" y="1162"/>
                  <a:pt x="543" y="1161"/>
                  <a:pt x="524" y="1159"/>
                </a:cubicBezTo>
                <a:cubicBezTo>
                  <a:pt x="505" y="1157"/>
                  <a:pt x="486" y="1155"/>
                  <a:pt x="468" y="1151"/>
                </a:cubicBezTo>
                <a:cubicBezTo>
                  <a:pt x="449" y="1147"/>
                  <a:pt x="431" y="1143"/>
                  <a:pt x="412" y="1137"/>
                </a:cubicBezTo>
                <a:cubicBezTo>
                  <a:pt x="394" y="1132"/>
                  <a:pt x="376" y="1125"/>
                  <a:pt x="358" y="1118"/>
                </a:cubicBezTo>
                <a:cubicBezTo>
                  <a:pt x="340" y="1111"/>
                  <a:pt x="323" y="1103"/>
                  <a:pt x="306" y="1094"/>
                </a:cubicBezTo>
                <a:cubicBezTo>
                  <a:pt x="290" y="1085"/>
                  <a:pt x="273" y="1075"/>
                  <a:pt x="258" y="1064"/>
                </a:cubicBezTo>
                <a:cubicBezTo>
                  <a:pt x="242" y="1054"/>
                  <a:pt x="226" y="1042"/>
                  <a:pt x="212" y="1030"/>
                </a:cubicBezTo>
                <a:cubicBezTo>
                  <a:pt x="197" y="1018"/>
                  <a:pt x="183" y="1006"/>
                  <a:pt x="170" y="992"/>
                </a:cubicBezTo>
                <a:cubicBezTo>
                  <a:pt x="156" y="979"/>
                  <a:pt x="143" y="964"/>
                  <a:pt x="131" y="949"/>
                </a:cubicBezTo>
                <a:cubicBezTo>
                  <a:pt x="119" y="934"/>
                  <a:pt x="108" y="919"/>
                  <a:pt x="97" y="903"/>
                </a:cubicBezTo>
                <a:cubicBezTo>
                  <a:pt x="87" y="887"/>
                  <a:pt x="77" y="871"/>
                  <a:pt x="68" y="854"/>
                </a:cubicBezTo>
                <a:cubicBezTo>
                  <a:pt x="59" y="838"/>
                  <a:pt x="51" y="820"/>
                  <a:pt x="44" y="803"/>
                </a:cubicBezTo>
                <a:cubicBezTo>
                  <a:pt x="36" y="785"/>
                  <a:pt x="30" y="767"/>
                  <a:pt x="25" y="749"/>
                </a:cubicBezTo>
                <a:cubicBezTo>
                  <a:pt x="19" y="731"/>
                  <a:pt x="14"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4" y="449"/>
                  <a:pt x="19" y="431"/>
                  <a:pt x="25" y="412"/>
                </a:cubicBezTo>
                <a:cubicBezTo>
                  <a:pt x="30" y="394"/>
                  <a:pt x="36" y="376"/>
                  <a:pt x="44" y="359"/>
                </a:cubicBezTo>
                <a:cubicBezTo>
                  <a:pt x="51" y="341"/>
                  <a:pt x="59" y="324"/>
                  <a:pt x="68" y="307"/>
                </a:cubicBezTo>
                <a:cubicBezTo>
                  <a:pt x="77" y="290"/>
                  <a:pt x="87" y="274"/>
                  <a:pt x="97" y="258"/>
                </a:cubicBezTo>
                <a:cubicBezTo>
                  <a:pt x="108" y="243"/>
                  <a:pt x="119" y="227"/>
                  <a:pt x="131" y="213"/>
                </a:cubicBezTo>
                <a:cubicBezTo>
                  <a:pt x="143" y="198"/>
                  <a:pt x="156" y="184"/>
                  <a:pt x="170" y="170"/>
                </a:cubicBezTo>
                <a:cubicBezTo>
                  <a:pt x="183" y="157"/>
                  <a:pt x="197" y="144"/>
                  <a:pt x="212" y="132"/>
                </a:cubicBezTo>
                <a:cubicBezTo>
                  <a:pt x="226" y="120"/>
                  <a:pt x="242" y="109"/>
                  <a:pt x="258" y="98"/>
                </a:cubicBezTo>
                <a:cubicBezTo>
                  <a:pt x="273" y="88"/>
                  <a:pt x="290" y="78"/>
                  <a:pt x="306" y="69"/>
                </a:cubicBezTo>
                <a:cubicBezTo>
                  <a:pt x="323" y="60"/>
                  <a:pt x="340" y="52"/>
                  <a:pt x="358" y="45"/>
                </a:cubicBezTo>
                <a:cubicBezTo>
                  <a:pt x="376" y="37"/>
                  <a:pt x="394" y="31"/>
                  <a:pt x="412" y="25"/>
                </a:cubicBezTo>
                <a:cubicBezTo>
                  <a:pt x="431" y="20"/>
                  <a:pt x="449" y="15"/>
                  <a:pt x="468" y="12"/>
                </a:cubicBezTo>
                <a:cubicBezTo>
                  <a:pt x="486" y="8"/>
                  <a:pt x="505" y="5"/>
                  <a:pt x="524" y="3"/>
                </a:cubicBezTo>
                <a:cubicBezTo>
                  <a:pt x="543" y="1"/>
                  <a:pt x="562" y="0"/>
                  <a:pt x="581" y="0"/>
                </a:cubicBezTo>
                <a:cubicBezTo>
                  <a:pt x="600" y="0"/>
                  <a:pt x="619" y="1"/>
                  <a:pt x="638" y="3"/>
                </a:cubicBezTo>
                <a:cubicBezTo>
                  <a:pt x="657" y="5"/>
                  <a:pt x="675" y="8"/>
                  <a:pt x="694" y="12"/>
                </a:cubicBezTo>
                <a:cubicBezTo>
                  <a:pt x="713" y="15"/>
                  <a:pt x="731" y="20"/>
                  <a:pt x="749" y="25"/>
                </a:cubicBezTo>
                <a:cubicBezTo>
                  <a:pt x="768" y="31"/>
                  <a:pt x="785" y="37"/>
                  <a:pt x="803" y="45"/>
                </a:cubicBezTo>
                <a:cubicBezTo>
                  <a:pt x="821" y="52"/>
                  <a:pt x="838" y="60"/>
                  <a:pt x="854" y="69"/>
                </a:cubicBezTo>
                <a:cubicBezTo>
                  <a:pt x="871" y="78"/>
                  <a:pt x="888" y="88"/>
                  <a:pt x="903" y="98"/>
                </a:cubicBezTo>
                <a:cubicBezTo>
                  <a:pt x="919" y="109"/>
                  <a:pt x="934" y="120"/>
                  <a:pt x="949" y="132"/>
                </a:cubicBezTo>
                <a:cubicBezTo>
                  <a:pt x="964" y="144"/>
                  <a:pt x="978" y="157"/>
                  <a:pt x="991" y="170"/>
                </a:cubicBezTo>
                <a:cubicBezTo>
                  <a:pt x="1005" y="184"/>
                  <a:pt x="1017" y="198"/>
                  <a:pt x="1030" y="213"/>
                </a:cubicBezTo>
                <a:cubicBezTo>
                  <a:pt x="1042" y="227"/>
                  <a:pt x="1053" y="243"/>
                  <a:pt x="1063" y="258"/>
                </a:cubicBezTo>
                <a:cubicBezTo>
                  <a:pt x="1074" y="274"/>
                  <a:pt x="1084" y="290"/>
                  <a:pt x="1093" y="307"/>
                </a:cubicBezTo>
                <a:cubicBezTo>
                  <a:pt x="1102" y="324"/>
                  <a:pt x="1110" y="341"/>
                  <a:pt x="1117" y="359"/>
                </a:cubicBezTo>
                <a:cubicBezTo>
                  <a:pt x="1124" y="376"/>
                  <a:pt x="1131" y="394"/>
                  <a:pt x="1136" y="412"/>
                </a:cubicBezTo>
                <a:cubicBezTo>
                  <a:pt x="1142" y="431"/>
                  <a:pt x="1146" y="449"/>
                  <a:pt x="1150" y="468"/>
                </a:cubicBezTo>
                <a:cubicBezTo>
                  <a:pt x="1154" y="486"/>
                  <a:pt x="1157" y="505"/>
                  <a:pt x="1158" y="524"/>
                </a:cubicBezTo>
                <a:cubicBezTo>
                  <a:pt x="1160" y="543"/>
                  <a:pt x="1161" y="562"/>
                  <a:pt x="1161"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0" name="图片 559"/>
          <p:cNvPicPr/>
          <p:nvPr/>
        </p:nvPicPr>
        <p:blipFill>
          <a:blip r:embed="rId6"/>
          <a:stretch/>
        </p:blipFill>
        <p:spPr>
          <a:xfrm>
            <a:off x="4771800" y="2908080"/>
            <a:ext cx="208440" cy="166680"/>
          </a:xfrm>
          <a:prstGeom prst="rect">
            <a:avLst/>
          </a:prstGeom>
          <a:noFill/>
          <a:ln w="0">
            <a:noFill/>
          </a:ln>
        </p:spPr>
      </p:pic>
      <p:sp>
        <p:nvSpPr>
          <p:cNvPr id="561" name="文本框 560"/>
          <p:cNvSpPr txBox="1"/>
          <p:nvPr/>
        </p:nvSpPr>
        <p:spPr>
          <a:xfrm>
            <a:off x="1283760" y="3760560"/>
            <a:ext cx="7048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换为向量表示</a:t>
            </a:r>
            <a:endParaRPr lang="en-US" sz="920" b="0" u="none" strike="noStrike">
              <a:solidFill>
                <a:srgbClr val="000000"/>
              </a:solidFill>
              <a:effectLst/>
              <a:uFillTx/>
              <a:latin typeface="Times New Roman"/>
            </a:endParaRPr>
          </a:p>
        </p:txBody>
      </p:sp>
      <p:sp>
        <p:nvSpPr>
          <p:cNvPr id="562" name="文本框 561"/>
          <p:cNvSpPr txBox="1"/>
          <p:nvPr/>
        </p:nvSpPr>
        <p:spPr>
          <a:xfrm>
            <a:off x="3709440" y="333576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用户画像构建</a:t>
            </a:r>
            <a:endParaRPr lang="en-US" sz="1050" b="0" u="none" strike="noStrike">
              <a:solidFill>
                <a:srgbClr val="000000"/>
              </a:solidFill>
              <a:effectLst/>
              <a:uFillTx/>
              <a:latin typeface="Times New Roman"/>
            </a:endParaRPr>
          </a:p>
        </p:txBody>
      </p:sp>
      <p:sp>
        <p:nvSpPr>
          <p:cNvPr id="563" name="文本框 562"/>
          <p:cNvSpPr txBox="1"/>
          <p:nvPr/>
        </p:nvSpPr>
        <p:spPr>
          <a:xfrm>
            <a:off x="3057480" y="3593520"/>
            <a:ext cx="21128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基于用户历史交互的物品特征构建用户兴</a:t>
            </a:r>
            <a:endParaRPr lang="en-US" sz="920" b="0" u="none" strike="noStrike">
              <a:solidFill>
                <a:srgbClr val="000000"/>
              </a:solidFill>
              <a:effectLst/>
              <a:uFillTx/>
              <a:latin typeface="Times New Roman"/>
            </a:endParaRPr>
          </a:p>
        </p:txBody>
      </p:sp>
      <p:pic>
        <p:nvPicPr>
          <p:cNvPr id="564" name="图片 563"/>
          <p:cNvPicPr/>
          <p:nvPr/>
        </p:nvPicPr>
        <p:blipFill>
          <a:blip r:embed="rId7"/>
          <a:stretch/>
        </p:blipFill>
        <p:spPr>
          <a:xfrm>
            <a:off x="5298120" y="3259080"/>
            <a:ext cx="108360" cy="166680"/>
          </a:xfrm>
          <a:prstGeom prst="rect">
            <a:avLst/>
          </a:prstGeom>
          <a:noFill/>
          <a:ln w="0">
            <a:noFill/>
          </a:ln>
        </p:spPr>
      </p:pic>
      <p:sp>
        <p:nvSpPr>
          <p:cNvPr id="565" name="任意多边形: 形状 564"/>
          <p:cNvSpPr/>
          <p:nvPr/>
        </p:nvSpPr>
        <p:spPr>
          <a:xfrm>
            <a:off x="7144920" y="2782440"/>
            <a:ext cx="417960" cy="418320"/>
          </a:xfrm>
          <a:custGeom>
            <a:avLst/>
            <a:gdLst/>
            <a:ahLst/>
            <a:cxnLst/>
            <a:rect l="0" t="0" r="r" b="b"/>
            <a:pathLst>
              <a:path w="1161" h="1162">
                <a:moveTo>
                  <a:pt x="1161" y="581"/>
                </a:moveTo>
                <a:cubicBezTo>
                  <a:pt x="1161" y="600"/>
                  <a:pt x="1160" y="619"/>
                  <a:pt x="1159"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4"/>
                </a:cubicBezTo>
                <a:cubicBezTo>
                  <a:pt x="1084" y="871"/>
                  <a:pt x="1074" y="887"/>
                  <a:pt x="1064" y="903"/>
                </a:cubicBezTo>
                <a:cubicBezTo>
                  <a:pt x="1053" y="919"/>
                  <a:pt x="1042" y="934"/>
                  <a:pt x="1030" y="949"/>
                </a:cubicBezTo>
                <a:cubicBezTo>
                  <a:pt x="1018" y="964"/>
                  <a:pt x="1005" y="979"/>
                  <a:pt x="991" y="992"/>
                </a:cubicBezTo>
                <a:cubicBezTo>
                  <a:pt x="978" y="1006"/>
                  <a:pt x="964" y="1018"/>
                  <a:pt x="949" y="1030"/>
                </a:cubicBezTo>
                <a:cubicBezTo>
                  <a:pt x="934" y="1042"/>
                  <a:pt x="919" y="1054"/>
                  <a:pt x="903" y="1064"/>
                </a:cubicBezTo>
                <a:cubicBezTo>
                  <a:pt x="888" y="1075"/>
                  <a:pt x="871" y="1085"/>
                  <a:pt x="855" y="1094"/>
                </a:cubicBezTo>
                <a:cubicBezTo>
                  <a:pt x="838" y="1103"/>
                  <a:pt x="821" y="1111"/>
                  <a:pt x="803" y="1118"/>
                </a:cubicBezTo>
                <a:cubicBezTo>
                  <a:pt x="786" y="1125"/>
                  <a:pt x="768" y="1132"/>
                  <a:pt x="749" y="1137"/>
                </a:cubicBezTo>
                <a:cubicBezTo>
                  <a:pt x="731" y="1143"/>
                  <a:pt x="713" y="1147"/>
                  <a:pt x="694" y="1151"/>
                </a:cubicBezTo>
                <a:cubicBezTo>
                  <a:pt x="676" y="1155"/>
                  <a:pt x="657" y="1157"/>
                  <a:pt x="638" y="1159"/>
                </a:cubicBezTo>
                <a:cubicBezTo>
                  <a:pt x="619" y="1161"/>
                  <a:pt x="600" y="1162"/>
                  <a:pt x="581" y="1162"/>
                </a:cubicBezTo>
                <a:cubicBezTo>
                  <a:pt x="562" y="1162"/>
                  <a:pt x="543" y="1161"/>
                  <a:pt x="524" y="1159"/>
                </a:cubicBezTo>
                <a:cubicBezTo>
                  <a:pt x="505" y="1157"/>
                  <a:pt x="486" y="1155"/>
                  <a:pt x="468" y="1151"/>
                </a:cubicBezTo>
                <a:cubicBezTo>
                  <a:pt x="448" y="1147"/>
                  <a:pt x="430" y="1143"/>
                  <a:pt x="412" y="1137"/>
                </a:cubicBezTo>
                <a:cubicBezTo>
                  <a:pt x="393" y="1132"/>
                  <a:pt x="375" y="1125"/>
                  <a:pt x="358" y="1118"/>
                </a:cubicBezTo>
                <a:cubicBezTo>
                  <a:pt x="340" y="1111"/>
                  <a:pt x="323" y="1103"/>
                  <a:pt x="306" y="1094"/>
                </a:cubicBezTo>
                <a:cubicBezTo>
                  <a:pt x="290" y="1085"/>
                  <a:pt x="273" y="1075"/>
                  <a:pt x="258" y="1064"/>
                </a:cubicBezTo>
                <a:cubicBezTo>
                  <a:pt x="242" y="1054"/>
                  <a:pt x="227" y="1042"/>
                  <a:pt x="212" y="1030"/>
                </a:cubicBezTo>
                <a:cubicBezTo>
                  <a:pt x="197" y="1018"/>
                  <a:pt x="183" y="1006"/>
                  <a:pt x="170" y="992"/>
                </a:cubicBezTo>
                <a:cubicBezTo>
                  <a:pt x="156" y="979"/>
                  <a:pt x="143" y="964"/>
                  <a:pt x="131" y="949"/>
                </a:cubicBezTo>
                <a:cubicBezTo>
                  <a:pt x="119" y="934"/>
                  <a:pt x="108" y="919"/>
                  <a:pt x="97" y="903"/>
                </a:cubicBezTo>
                <a:cubicBezTo>
                  <a:pt x="87" y="887"/>
                  <a:pt x="77" y="871"/>
                  <a:pt x="68" y="854"/>
                </a:cubicBezTo>
                <a:cubicBezTo>
                  <a:pt x="59" y="838"/>
                  <a:pt x="51" y="820"/>
                  <a:pt x="44" y="803"/>
                </a:cubicBezTo>
                <a:cubicBezTo>
                  <a:pt x="37" y="785"/>
                  <a:pt x="30" y="767"/>
                  <a:pt x="25" y="749"/>
                </a:cubicBezTo>
                <a:cubicBezTo>
                  <a:pt x="19" y="731"/>
                  <a:pt x="15"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5" y="449"/>
                  <a:pt x="19" y="431"/>
                  <a:pt x="25" y="412"/>
                </a:cubicBezTo>
                <a:cubicBezTo>
                  <a:pt x="30" y="394"/>
                  <a:pt x="37" y="376"/>
                  <a:pt x="44" y="359"/>
                </a:cubicBezTo>
                <a:cubicBezTo>
                  <a:pt x="51" y="341"/>
                  <a:pt x="59" y="324"/>
                  <a:pt x="68" y="307"/>
                </a:cubicBezTo>
                <a:cubicBezTo>
                  <a:pt x="77" y="290"/>
                  <a:pt x="87" y="274"/>
                  <a:pt x="97" y="258"/>
                </a:cubicBezTo>
                <a:cubicBezTo>
                  <a:pt x="108" y="243"/>
                  <a:pt x="119" y="227"/>
                  <a:pt x="131" y="213"/>
                </a:cubicBezTo>
                <a:cubicBezTo>
                  <a:pt x="143" y="198"/>
                  <a:pt x="156" y="184"/>
                  <a:pt x="170" y="170"/>
                </a:cubicBezTo>
                <a:cubicBezTo>
                  <a:pt x="183" y="157"/>
                  <a:pt x="197" y="144"/>
                  <a:pt x="212" y="132"/>
                </a:cubicBezTo>
                <a:cubicBezTo>
                  <a:pt x="227" y="120"/>
                  <a:pt x="242" y="109"/>
                  <a:pt x="258" y="98"/>
                </a:cubicBezTo>
                <a:cubicBezTo>
                  <a:pt x="273" y="88"/>
                  <a:pt x="290" y="78"/>
                  <a:pt x="306" y="69"/>
                </a:cubicBezTo>
                <a:cubicBezTo>
                  <a:pt x="323" y="60"/>
                  <a:pt x="340" y="52"/>
                  <a:pt x="358" y="45"/>
                </a:cubicBezTo>
                <a:cubicBezTo>
                  <a:pt x="375" y="37"/>
                  <a:pt x="393" y="31"/>
                  <a:pt x="412" y="25"/>
                </a:cubicBezTo>
                <a:cubicBezTo>
                  <a:pt x="430" y="20"/>
                  <a:pt x="448" y="15"/>
                  <a:pt x="468" y="12"/>
                </a:cubicBezTo>
                <a:cubicBezTo>
                  <a:pt x="486" y="8"/>
                  <a:pt x="505" y="5"/>
                  <a:pt x="524" y="3"/>
                </a:cubicBezTo>
                <a:cubicBezTo>
                  <a:pt x="543" y="1"/>
                  <a:pt x="562" y="0"/>
                  <a:pt x="581" y="0"/>
                </a:cubicBezTo>
                <a:cubicBezTo>
                  <a:pt x="600" y="0"/>
                  <a:pt x="619" y="1"/>
                  <a:pt x="638" y="3"/>
                </a:cubicBezTo>
                <a:cubicBezTo>
                  <a:pt x="657" y="5"/>
                  <a:pt x="676" y="8"/>
                  <a:pt x="694" y="12"/>
                </a:cubicBezTo>
                <a:cubicBezTo>
                  <a:pt x="713" y="15"/>
                  <a:pt x="731" y="20"/>
                  <a:pt x="749" y="25"/>
                </a:cubicBezTo>
                <a:cubicBezTo>
                  <a:pt x="768" y="31"/>
                  <a:pt x="786" y="37"/>
                  <a:pt x="803" y="45"/>
                </a:cubicBezTo>
                <a:cubicBezTo>
                  <a:pt x="821" y="52"/>
                  <a:pt x="838" y="60"/>
                  <a:pt x="855" y="69"/>
                </a:cubicBezTo>
                <a:cubicBezTo>
                  <a:pt x="871" y="78"/>
                  <a:pt x="888" y="88"/>
                  <a:pt x="903" y="98"/>
                </a:cubicBezTo>
                <a:cubicBezTo>
                  <a:pt x="919" y="109"/>
                  <a:pt x="934" y="120"/>
                  <a:pt x="949" y="132"/>
                </a:cubicBezTo>
                <a:cubicBezTo>
                  <a:pt x="964" y="144"/>
                  <a:pt x="978" y="157"/>
                  <a:pt x="991" y="170"/>
                </a:cubicBezTo>
                <a:cubicBezTo>
                  <a:pt x="1005" y="184"/>
                  <a:pt x="1018" y="198"/>
                  <a:pt x="1030" y="213"/>
                </a:cubicBezTo>
                <a:cubicBezTo>
                  <a:pt x="1042" y="227"/>
                  <a:pt x="1053" y="243"/>
                  <a:pt x="1064" y="258"/>
                </a:cubicBezTo>
                <a:cubicBezTo>
                  <a:pt x="1074" y="274"/>
                  <a:pt x="1084" y="290"/>
                  <a:pt x="1093" y="307"/>
                </a:cubicBezTo>
                <a:cubicBezTo>
                  <a:pt x="1102" y="324"/>
                  <a:pt x="1110" y="341"/>
                  <a:pt x="1117" y="359"/>
                </a:cubicBezTo>
                <a:cubicBezTo>
                  <a:pt x="1124" y="376"/>
                  <a:pt x="1131" y="394"/>
                  <a:pt x="1136" y="412"/>
                </a:cubicBezTo>
                <a:cubicBezTo>
                  <a:pt x="1142" y="431"/>
                  <a:pt x="1146" y="449"/>
                  <a:pt x="1150" y="468"/>
                </a:cubicBezTo>
                <a:cubicBezTo>
                  <a:pt x="1154" y="486"/>
                  <a:pt x="1157" y="505"/>
                  <a:pt x="1159" y="524"/>
                </a:cubicBezTo>
                <a:cubicBezTo>
                  <a:pt x="1160" y="543"/>
                  <a:pt x="1161" y="562"/>
                  <a:pt x="1161"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6" name="图片 565"/>
          <p:cNvPicPr/>
          <p:nvPr/>
        </p:nvPicPr>
        <p:blipFill>
          <a:blip r:embed="rId8"/>
          <a:stretch/>
        </p:blipFill>
        <p:spPr>
          <a:xfrm>
            <a:off x="7287120" y="2908080"/>
            <a:ext cx="124920" cy="166680"/>
          </a:xfrm>
          <a:prstGeom prst="rect">
            <a:avLst/>
          </a:prstGeom>
          <a:noFill/>
          <a:ln w="0">
            <a:noFill/>
          </a:ln>
        </p:spPr>
      </p:pic>
      <p:sp>
        <p:nvSpPr>
          <p:cNvPr id="567" name="文本框 566"/>
          <p:cNvSpPr txBox="1"/>
          <p:nvPr/>
        </p:nvSpPr>
        <p:spPr>
          <a:xfrm>
            <a:off x="3934800" y="3760560"/>
            <a:ext cx="3528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趣画像</a:t>
            </a:r>
            <a:endParaRPr lang="en-US" sz="920" b="0" u="none" strike="noStrike">
              <a:solidFill>
                <a:srgbClr val="000000"/>
              </a:solidFill>
              <a:effectLst/>
              <a:uFillTx/>
              <a:latin typeface="Times New Roman"/>
            </a:endParaRPr>
          </a:p>
        </p:txBody>
      </p:sp>
      <p:sp>
        <p:nvSpPr>
          <p:cNvPr id="568" name="文本框 567"/>
          <p:cNvSpPr txBox="1"/>
          <p:nvPr/>
        </p:nvSpPr>
        <p:spPr>
          <a:xfrm>
            <a:off x="6251760" y="333576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相似度计算</a:t>
            </a:r>
            <a:endParaRPr lang="en-US" sz="1050" b="0" u="none" strike="noStrike">
              <a:solidFill>
                <a:srgbClr val="000000"/>
              </a:solidFill>
              <a:effectLst/>
              <a:uFillTx/>
              <a:latin typeface="Times New Roman"/>
            </a:endParaRPr>
          </a:p>
        </p:txBody>
      </p:sp>
      <p:sp>
        <p:nvSpPr>
          <p:cNvPr id="569" name="文本框 568"/>
          <p:cNvSpPr txBox="1"/>
          <p:nvPr/>
        </p:nvSpPr>
        <p:spPr>
          <a:xfrm>
            <a:off x="5533200" y="3593520"/>
            <a:ext cx="21128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使用余弦相似度或欧氏距离衡量物品与用</a:t>
            </a:r>
            <a:endParaRPr lang="en-US" sz="920" b="0" u="none" strike="noStrike">
              <a:solidFill>
                <a:srgbClr val="000000"/>
              </a:solidFill>
              <a:effectLst/>
              <a:uFillTx/>
              <a:latin typeface="Times New Roman"/>
            </a:endParaRPr>
          </a:p>
        </p:txBody>
      </p:sp>
      <p:pic>
        <p:nvPicPr>
          <p:cNvPr id="570" name="图片 569"/>
          <p:cNvPicPr/>
          <p:nvPr/>
        </p:nvPicPr>
        <p:blipFill>
          <a:blip r:embed="rId7"/>
          <a:stretch/>
        </p:blipFill>
        <p:spPr>
          <a:xfrm>
            <a:off x="7771680" y="3259080"/>
            <a:ext cx="108360" cy="166680"/>
          </a:xfrm>
          <a:prstGeom prst="rect">
            <a:avLst/>
          </a:prstGeom>
          <a:noFill/>
          <a:ln w="0">
            <a:noFill/>
          </a:ln>
        </p:spPr>
      </p:pic>
      <p:sp>
        <p:nvSpPr>
          <p:cNvPr id="571" name="任意多边形: 形状 570"/>
          <p:cNvSpPr/>
          <p:nvPr/>
        </p:nvSpPr>
        <p:spPr>
          <a:xfrm>
            <a:off x="9618480" y="2782440"/>
            <a:ext cx="417960" cy="418320"/>
          </a:xfrm>
          <a:custGeom>
            <a:avLst/>
            <a:gdLst/>
            <a:ahLst/>
            <a:cxnLst/>
            <a:rect l="0" t="0" r="r" b="b"/>
            <a:pathLst>
              <a:path w="1161" h="1162">
                <a:moveTo>
                  <a:pt x="1161" y="581"/>
                </a:moveTo>
                <a:cubicBezTo>
                  <a:pt x="1161" y="600"/>
                  <a:pt x="1160" y="619"/>
                  <a:pt x="1159" y="638"/>
                </a:cubicBezTo>
                <a:cubicBezTo>
                  <a:pt x="1157" y="657"/>
                  <a:pt x="1154" y="675"/>
                  <a:pt x="1150" y="694"/>
                </a:cubicBezTo>
                <a:cubicBezTo>
                  <a:pt x="1147" y="713"/>
                  <a:pt x="1142" y="731"/>
                  <a:pt x="1136" y="749"/>
                </a:cubicBezTo>
                <a:cubicBezTo>
                  <a:pt x="1131" y="767"/>
                  <a:pt x="1124" y="785"/>
                  <a:pt x="1117" y="803"/>
                </a:cubicBezTo>
                <a:cubicBezTo>
                  <a:pt x="1110" y="820"/>
                  <a:pt x="1102" y="838"/>
                  <a:pt x="1093" y="854"/>
                </a:cubicBezTo>
                <a:cubicBezTo>
                  <a:pt x="1084" y="871"/>
                  <a:pt x="1074" y="887"/>
                  <a:pt x="1064" y="903"/>
                </a:cubicBezTo>
                <a:cubicBezTo>
                  <a:pt x="1053" y="919"/>
                  <a:pt x="1042" y="934"/>
                  <a:pt x="1030" y="949"/>
                </a:cubicBezTo>
                <a:cubicBezTo>
                  <a:pt x="1018" y="964"/>
                  <a:pt x="1005" y="979"/>
                  <a:pt x="991" y="992"/>
                </a:cubicBezTo>
                <a:cubicBezTo>
                  <a:pt x="978" y="1006"/>
                  <a:pt x="964" y="1018"/>
                  <a:pt x="949" y="1030"/>
                </a:cubicBezTo>
                <a:cubicBezTo>
                  <a:pt x="935" y="1042"/>
                  <a:pt x="919" y="1054"/>
                  <a:pt x="903" y="1064"/>
                </a:cubicBezTo>
                <a:cubicBezTo>
                  <a:pt x="888" y="1075"/>
                  <a:pt x="871" y="1085"/>
                  <a:pt x="855" y="1094"/>
                </a:cubicBezTo>
                <a:cubicBezTo>
                  <a:pt x="838" y="1103"/>
                  <a:pt x="821" y="1111"/>
                  <a:pt x="803" y="1118"/>
                </a:cubicBezTo>
                <a:cubicBezTo>
                  <a:pt x="786" y="1125"/>
                  <a:pt x="768" y="1132"/>
                  <a:pt x="750" y="1137"/>
                </a:cubicBezTo>
                <a:cubicBezTo>
                  <a:pt x="731" y="1143"/>
                  <a:pt x="713" y="1147"/>
                  <a:pt x="694" y="1151"/>
                </a:cubicBezTo>
                <a:cubicBezTo>
                  <a:pt x="676" y="1155"/>
                  <a:pt x="657" y="1157"/>
                  <a:pt x="638" y="1159"/>
                </a:cubicBezTo>
                <a:cubicBezTo>
                  <a:pt x="619" y="1161"/>
                  <a:pt x="600" y="1162"/>
                  <a:pt x="581" y="1162"/>
                </a:cubicBezTo>
                <a:cubicBezTo>
                  <a:pt x="562" y="1162"/>
                  <a:pt x="543" y="1161"/>
                  <a:pt x="523" y="1159"/>
                </a:cubicBezTo>
                <a:cubicBezTo>
                  <a:pt x="504" y="1157"/>
                  <a:pt x="485" y="1155"/>
                  <a:pt x="467" y="1151"/>
                </a:cubicBezTo>
                <a:cubicBezTo>
                  <a:pt x="448" y="1147"/>
                  <a:pt x="430" y="1143"/>
                  <a:pt x="412" y="1137"/>
                </a:cubicBezTo>
                <a:cubicBezTo>
                  <a:pt x="393" y="1132"/>
                  <a:pt x="376" y="1125"/>
                  <a:pt x="358" y="1118"/>
                </a:cubicBezTo>
                <a:cubicBezTo>
                  <a:pt x="340" y="1111"/>
                  <a:pt x="323" y="1103"/>
                  <a:pt x="306" y="1094"/>
                </a:cubicBezTo>
                <a:cubicBezTo>
                  <a:pt x="290" y="1085"/>
                  <a:pt x="273" y="1075"/>
                  <a:pt x="258" y="1064"/>
                </a:cubicBezTo>
                <a:cubicBezTo>
                  <a:pt x="242" y="1054"/>
                  <a:pt x="227" y="1042"/>
                  <a:pt x="212" y="1030"/>
                </a:cubicBezTo>
                <a:cubicBezTo>
                  <a:pt x="197" y="1018"/>
                  <a:pt x="183" y="1006"/>
                  <a:pt x="170" y="992"/>
                </a:cubicBezTo>
                <a:cubicBezTo>
                  <a:pt x="156" y="979"/>
                  <a:pt x="144" y="964"/>
                  <a:pt x="131" y="949"/>
                </a:cubicBezTo>
                <a:cubicBezTo>
                  <a:pt x="119" y="934"/>
                  <a:pt x="108" y="919"/>
                  <a:pt x="98" y="903"/>
                </a:cubicBezTo>
                <a:cubicBezTo>
                  <a:pt x="87" y="887"/>
                  <a:pt x="77" y="871"/>
                  <a:pt x="68" y="854"/>
                </a:cubicBezTo>
                <a:cubicBezTo>
                  <a:pt x="59" y="838"/>
                  <a:pt x="51" y="820"/>
                  <a:pt x="44" y="803"/>
                </a:cubicBezTo>
                <a:cubicBezTo>
                  <a:pt x="37" y="785"/>
                  <a:pt x="30" y="767"/>
                  <a:pt x="25" y="749"/>
                </a:cubicBezTo>
                <a:cubicBezTo>
                  <a:pt x="19" y="731"/>
                  <a:pt x="15" y="713"/>
                  <a:pt x="11" y="694"/>
                </a:cubicBezTo>
                <a:cubicBezTo>
                  <a:pt x="7" y="675"/>
                  <a:pt x="4" y="657"/>
                  <a:pt x="3" y="638"/>
                </a:cubicBezTo>
                <a:cubicBezTo>
                  <a:pt x="1" y="619"/>
                  <a:pt x="0" y="600"/>
                  <a:pt x="0" y="581"/>
                </a:cubicBezTo>
                <a:cubicBezTo>
                  <a:pt x="0" y="562"/>
                  <a:pt x="1" y="543"/>
                  <a:pt x="3" y="524"/>
                </a:cubicBezTo>
                <a:cubicBezTo>
                  <a:pt x="4" y="505"/>
                  <a:pt x="7" y="486"/>
                  <a:pt x="11" y="468"/>
                </a:cubicBezTo>
                <a:cubicBezTo>
                  <a:pt x="15" y="449"/>
                  <a:pt x="19" y="431"/>
                  <a:pt x="25" y="412"/>
                </a:cubicBezTo>
                <a:cubicBezTo>
                  <a:pt x="30" y="394"/>
                  <a:pt x="37" y="376"/>
                  <a:pt x="44" y="359"/>
                </a:cubicBezTo>
                <a:cubicBezTo>
                  <a:pt x="51" y="341"/>
                  <a:pt x="59" y="324"/>
                  <a:pt x="68" y="307"/>
                </a:cubicBezTo>
                <a:cubicBezTo>
                  <a:pt x="77" y="290"/>
                  <a:pt x="87" y="274"/>
                  <a:pt x="98" y="258"/>
                </a:cubicBezTo>
                <a:cubicBezTo>
                  <a:pt x="108" y="243"/>
                  <a:pt x="119" y="227"/>
                  <a:pt x="131" y="213"/>
                </a:cubicBezTo>
                <a:cubicBezTo>
                  <a:pt x="144" y="198"/>
                  <a:pt x="156" y="184"/>
                  <a:pt x="170" y="170"/>
                </a:cubicBezTo>
                <a:cubicBezTo>
                  <a:pt x="183" y="157"/>
                  <a:pt x="197" y="144"/>
                  <a:pt x="212" y="132"/>
                </a:cubicBezTo>
                <a:cubicBezTo>
                  <a:pt x="227" y="120"/>
                  <a:pt x="242" y="109"/>
                  <a:pt x="258" y="98"/>
                </a:cubicBezTo>
                <a:cubicBezTo>
                  <a:pt x="273" y="88"/>
                  <a:pt x="290" y="78"/>
                  <a:pt x="306" y="69"/>
                </a:cubicBezTo>
                <a:cubicBezTo>
                  <a:pt x="323" y="60"/>
                  <a:pt x="340" y="52"/>
                  <a:pt x="358" y="45"/>
                </a:cubicBezTo>
                <a:cubicBezTo>
                  <a:pt x="376" y="37"/>
                  <a:pt x="393" y="31"/>
                  <a:pt x="412" y="25"/>
                </a:cubicBezTo>
                <a:cubicBezTo>
                  <a:pt x="430" y="20"/>
                  <a:pt x="448" y="15"/>
                  <a:pt x="467" y="12"/>
                </a:cubicBezTo>
                <a:cubicBezTo>
                  <a:pt x="485" y="8"/>
                  <a:pt x="504" y="5"/>
                  <a:pt x="523" y="3"/>
                </a:cubicBezTo>
                <a:cubicBezTo>
                  <a:pt x="543" y="1"/>
                  <a:pt x="562" y="0"/>
                  <a:pt x="581" y="0"/>
                </a:cubicBezTo>
                <a:cubicBezTo>
                  <a:pt x="600" y="0"/>
                  <a:pt x="619" y="1"/>
                  <a:pt x="638" y="3"/>
                </a:cubicBezTo>
                <a:cubicBezTo>
                  <a:pt x="657" y="5"/>
                  <a:pt x="676" y="8"/>
                  <a:pt x="694" y="12"/>
                </a:cubicBezTo>
                <a:cubicBezTo>
                  <a:pt x="713" y="15"/>
                  <a:pt x="731" y="20"/>
                  <a:pt x="750" y="25"/>
                </a:cubicBezTo>
                <a:cubicBezTo>
                  <a:pt x="768" y="31"/>
                  <a:pt x="786" y="37"/>
                  <a:pt x="803" y="45"/>
                </a:cubicBezTo>
                <a:cubicBezTo>
                  <a:pt x="821" y="52"/>
                  <a:pt x="838" y="60"/>
                  <a:pt x="855" y="69"/>
                </a:cubicBezTo>
                <a:cubicBezTo>
                  <a:pt x="871" y="78"/>
                  <a:pt x="888" y="88"/>
                  <a:pt x="903" y="98"/>
                </a:cubicBezTo>
                <a:cubicBezTo>
                  <a:pt x="919" y="109"/>
                  <a:pt x="935" y="120"/>
                  <a:pt x="949" y="132"/>
                </a:cubicBezTo>
                <a:cubicBezTo>
                  <a:pt x="964" y="144"/>
                  <a:pt x="978" y="157"/>
                  <a:pt x="991" y="170"/>
                </a:cubicBezTo>
                <a:cubicBezTo>
                  <a:pt x="1005" y="184"/>
                  <a:pt x="1018" y="198"/>
                  <a:pt x="1030" y="213"/>
                </a:cubicBezTo>
                <a:cubicBezTo>
                  <a:pt x="1042" y="227"/>
                  <a:pt x="1053" y="243"/>
                  <a:pt x="1064" y="258"/>
                </a:cubicBezTo>
                <a:cubicBezTo>
                  <a:pt x="1074" y="274"/>
                  <a:pt x="1084" y="290"/>
                  <a:pt x="1093" y="307"/>
                </a:cubicBezTo>
                <a:cubicBezTo>
                  <a:pt x="1102" y="324"/>
                  <a:pt x="1110" y="341"/>
                  <a:pt x="1117" y="359"/>
                </a:cubicBezTo>
                <a:cubicBezTo>
                  <a:pt x="1124" y="376"/>
                  <a:pt x="1131" y="394"/>
                  <a:pt x="1136" y="412"/>
                </a:cubicBezTo>
                <a:cubicBezTo>
                  <a:pt x="1142" y="431"/>
                  <a:pt x="1147" y="449"/>
                  <a:pt x="1150" y="468"/>
                </a:cubicBezTo>
                <a:cubicBezTo>
                  <a:pt x="1154" y="486"/>
                  <a:pt x="1157" y="505"/>
                  <a:pt x="1159" y="524"/>
                </a:cubicBezTo>
                <a:cubicBezTo>
                  <a:pt x="1160" y="543"/>
                  <a:pt x="1161" y="562"/>
                  <a:pt x="1161"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72" name="图片 571"/>
          <p:cNvPicPr/>
          <p:nvPr/>
        </p:nvPicPr>
        <p:blipFill>
          <a:blip r:embed="rId9"/>
          <a:stretch/>
        </p:blipFill>
        <p:spPr>
          <a:xfrm>
            <a:off x="9735480" y="2908080"/>
            <a:ext cx="191880" cy="166680"/>
          </a:xfrm>
          <a:prstGeom prst="rect">
            <a:avLst/>
          </a:prstGeom>
          <a:noFill/>
          <a:ln w="0">
            <a:noFill/>
          </a:ln>
        </p:spPr>
      </p:pic>
      <p:sp>
        <p:nvSpPr>
          <p:cNvPr id="573" name="文本框 572"/>
          <p:cNvSpPr txBox="1"/>
          <p:nvPr/>
        </p:nvSpPr>
        <p:spPr>
          <a:xfrm>
            <a:off x="6176520" y="376056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户画像的相似性</a:t>
            </a:r>
            <a:endParaRPr lang="en-US" sz="920" b="0" u="none" strike="noStrike">
              <a:solidFill>
                <a:srgbClr val="000000"/>
              </a:solidFill>
              <a:effectLst/>
              <a:uFillTx/>
              <a:latin typeface="Times New Roman"/>
            </a:endParaRPr>
          </a:p>
        </p:txBody>
      </p:sp>
      <p:sp>
        <p:nvSpPr>
          <p:cNvPr id="574" name="文本框 573"/>
          <p:cNvSpPr txBox="1"/>
          <p:nvPr/>
        </p:nvSpPr>
        <p:spPr>
          <a:xfrm>
            <a:off x="8660520" y="333576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生成推荐列表</a:t>
            </a:r>
            <a:endParaRPr lang="en-US" sz="1050" b="0" u="none" strike="noStrike">
              <a:solidFill>
                <a:srgbClr val="000000"/>
              </a:solidFill>
              <a:effectLst/>
              <a:uFillTx/>
              <a:latin typeface="Times New Roman"/>
            </a:endParaRPr>
          </a:p>
        </p:txBody>
      </p:sp>
      <p:sp>
        <p:nvSpPr>
          <p:cNvPr id="575" name="文本框 574"/>
          <p:cNvSpPr txBox="1"/>
          <p:nvPr/>
        </p:nvSpPr>
        <p:spPr>
          <a:xfrm>
            <a:off x="8008920" y="3593520"/>
            <a:ext cx="21128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根据相似度排序，推荐最匹配的物品给用</a:t>
            </a:r>
            <a:endParaRPr lang="en-US" sz="920" b="0" u="none" strike="noStrike">
              <a:solidFill>
                <a:srgbClr val="000000"/>
              </a:solidFill>
              <a:effectLst/>
              <a:uFillTx/>
              <a:latin typeface="Times New Roman"/>
            </a:endParaRPr>
          </a:p>
        </p:txBody>
      </p:sp>
      <p:sp>
        <p:nvSpPr>
          <p:cNvPr id="576" name="任意多边形: 形状 575"/>
          <p:cNvSpPr/>
          <p:nvPr/>
        </p:nvSpPr>
        <p:spPr>
          <a:xfrm>
            <a:off x="334080" y="4370400"/>
            <a:ext cx="10028520" cy="1671840"/>
          </a:xfrm>
          <a:custGeom>
            <a:avLst/>
            <a:gdLst/>
            <a:ahLst/>
            <a:cxnLst/>
            <a:rect l="0" t="0" r="r" b="b"/>
            <a:pathLst>
              <a:path w="27857" h="4644">
                <a:moveTo>
                  <a:pt x="0" y="4458"/>
                </a:moveTo>
                <a:lnTo>
                  <a:pt x="0" y="186"/>
                </a:lnTo>
                <a:cubicBezTo>
                  <a:pt x="0" y="173"/>
                  <a:pt x="1" y="161"/>
                  <a:pt x="4" y="149"/>
                </a:cubicBezTo>
                <a:cubicBezTo>
                  <a:pt x="6" y="137"/>
                  <a:pt x="9" y="126"/>
                  <a:pt x="14" y="115"/>
                </a:cubicBezTo>
                <a:cubicBezTo>
                  <a:pt x="19" y="103"/>
                  <a:pt x="25" y="93"/>
                  <a:pt x="31" y="82"/>
                </a:cubicBezTo>
                <a:cubicBezTo>
                  <a:pt x="38" y="72"/>
                  <a:pt x="46" y="63"/>
                  <a:pt x="54" y="54"/>
                </a:cubicBezTo>
                <a:cubicBezTo>
                  <a:pt x="63" y="46"/>
                  <a:pt x="72" y="38"/>
                  <a:pt x="83" y="31"/>
                </a:cubicBezTo>
                <a:cubicBezTo>
                  <a:pt x="93" y="24"/>
                  <a:pt x="103" y="19"/>
                  <a:pt x="115" y="14"/>
                </a:cubicBezTo>
                <a:cubicBezTo>
                  <a:pt x="126" y="9"/>
                  <a:pt x="138" y="6"/>
                  <a:pt x="149" y="3"/>
                </a:cubicBezTo>
                <a:cubicBezTo>
                  <a:pt x="161" y="1"/>
                  <a:pt x="174" y="0"/>
                  <a:pt x="186" y="0"/>
                </a:cubicBezTo>
                <a:lnTo>
                  <a:pt x="27671" y="0"/>
                </a:lnTo>
                <a:cubicBezTo>
                  <a:pt x="27683" y="0"/>
                  <a:pt x="27695" y="1"/>
                  <a:pt x="27707" y="3"/>
                </a:cubicBezTo>
                <a:cubicBezTo>
                  <a:pt x="27719" y="6"/>
                  <a:pt x="27731" y="9"/>
                  <a:pt x="27742" y="14"/>
                </a:cubicBezTo>
                <a:cubicBezTo>
                  <a:pt x="27753" y="19"/>
                  <a:pt x="27764" y="24"/>
                  <a:pt x="27774" y="31"/>
                </a:cubicBezTo>
                <a:cubicBezTo>
                  <a:pt x="27784" y="38"/>
                  <a:pt x="27794" y="46"/>
                  <a:pt x="27802" y="54"/>
                </a:cubicBezTo>
                <a:cubicBezTo>
                  <a:pt x="27811" y="63"/>
                  <a:pt x="27819" y="72"/>
                  <a:pt x="27825" y="82"/>
                </a:cubicBezTo>
                <a:cubicBezTo>
                  <a:pt x="27832" y="93"/>
                  <a:pt x="27838" y="103"/>
                  <a:pt x="27843" y="115"/>
                </a:cubicBezTo>
                <a:cubicBezTo>
                  <a:pt x="27847" y="126"/>
                  <a:pt x="27851" y="137"/>
                  <a:pt x="27853" y="149"/>
                </a:cubicBezTo>
                <a:cubicBezTo>
                  <a:pt x="27855" y="161"/>
                  <a:pt x="27857" y="173"/>
                  <a:pt x="27857" y="186"/>
                </a:cubicBezTo>
                <a:lnTo>
                  <a:pt x="27857" y="4458"/>
                </a:lnTo>
                <a:cubicBezTo>
                  <a:pt x="27857" y="4470"/>
                  <a:pt x="27855" y="4482"/>
                  <a:pt x="27853" y="4494"/>
                </a:cubicBezTo>
                <a:cubicBezTo>
                  <a:pt x="27851" y="4506"/>
                  <a:pt x="27847" y="4518"/>
                  <a:pt x="27843" y="4529"/>
                </a:cubicBezTo>
                <a:cubicBezTo>
                  <a:pt x="27838" y="4540"/>
                  <a:pt x="27832" y="4551"/>
                  <a:pt x="27825" y="4561"/>
                </a:cubicBezTo>
                <a:cubicBezTo>
                  <a:pt x="27819" y="4571"/>
                  <a:pt x="27811" y="4581"/>
                  <a:pt x="27802" y="4589"/>
                </a:cubicBezTo>
                <a:cubicBezTo>
                  <a:pt x="27794" y="4598"/>
                  <a:pt x="27784" y="4605"/>
                  <a:pt x="27774" y="4612"/>
                </a:cubicBezTo>
                <a:cubicBezTo>
                  <a:pt x="27764" y="4619"/>
                  <a:pt x="27753" y="4625"/>
                  <a:pt x="27742" y="4629"/>
                </a:cubicBezTo>
                <a:cubicBezTo>
                  <a:pt x="27731" y="4634"/>
                  <a:pt x="27719" y="4638"/>
                  <a:pt x="27707" y="4640"/>
                </a:cubicBezTo>
                <a:cubicBezTo>
                  <a:pt x="27695" y="4642"/>
                  <a:pt x="27683" y="4644"/>
                  <a:pt x="27671" y="4644"/>
                </a:cubicBezTo>
                <a:lnTo>
                  <a:pt x="186" y="4644"/>
                </a:lnTo>
                <a:cubicBezTo>
                  <a:pt x="174" y="4644"/>
                  <a:pt x="161" y="4642"/>
                  <a:pt x="149" y="4640"/>
                </a:cubicBezTo>
                <a:cubicBezTo>
                  <a:pt x="138" y="4638"/>
                  <a:pt x="126" y="4634"/>
                  <a:pt x="115" y="4629"/>
                </a:cubicBezTo>
                <a:cubicBezTo>
                  <a:pt x="103" y="4625"/>
                  <a:pt x="93" y="4619"/>
                  <a:pt x="83" y="4612"/>
                </a:cubicBezTo>
                <a:cubicBezTo>
                  <a:pt x="72" y="4605"/>
                  <a:pt x="63" y="4598"/>
                  <a:pt x="54" y="4589"/>
                </a:cubicBezTo>
                <a:cubicBezTo>
                  <a:pt x="46" y="4581"/>
                  <a:pt x="38" y="4571"/>
                  <a:pt x="31" y="4561"/>
                </a:cubicBezTo>
                <a:cubicBezTo>
                  <a:pt x="25" y="4551"/>
                  <a:pt x="19" y="4540"/>
                  <a:pt x="14" y="4529"/>
                </a:cubicBezTo>
                <a:cubicBezTo>
                  <a:pt x="9" y="4518"/>
                  <a:pt x="6" y="4506"/>
                  <a:pt x="4" y="4494"/>
                </a:cubicBezTo>
                <a:cubicBezTo>
                  <a:pt x="1" y="4482"/>
                  <a:pt x="0" y="4470"/>
                  <a:pt x="0" y="445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77" name="图片 576"/>
          <p:cNvPicPr/>
          <p:nvPr/>
        </p:nvPicPr>
        <p:blipFill>
          <a:blip r:embed="rId10"/>
          <a:stretch/>
        </p:blipFill>
        <p:spPr>
          <a:xfrm>
            <a:off x="468000" y="4504320"/>
            <a:ext cx="9693360" cy="1420200"/>
          </a:xfrm>
          <a:prstGeom prst="rect">
            <a:avLst/>
          </a:prstGeom>
          <a:noFill/>
          <a:ln w="0">
            <a:noFill/>
          </a:ln>
        </p:spPr>
      </p:pic>
      <p:sp>
        <p:nvSpPr>
          <p:cNvPr id="578" name="任意多边形: 形状 577"/>
          <p:cNvSpPr/>
          <p:nvPr/>
        </p:nvSpPr>
        <p:spPr>
          <a:xfrm>
            <a:off x="334080" y="6309000"/>
            <a:ext cx="3209400" cy="1187280"/>
          </a:xfrm>
          <a:custGeom>
            <a:avLst/>
            <a:gdLst/>
            <a:ahLst/>
            <a:cxnLst/>
            <a:rect l="0" t="0" r="r" b="b"/>
            <a:pathLst>
              <a:path w="8915" h="3298">
                <a:moveTo>
                  <a:pt x="0" y="3112"/>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2"/>
                  <a:pt x="174" y="0"/>
                  <a:pt x="186" y="0"/>
                </a:cubicBezTo>
                <a:lnTo>
                  <a:pt x="8729" y="0"/>
                </a:lnTo>
                <a:cubicBezTo>
                  <a:pt x="8741" y="0"/>
                  <a:pt x="8753" y="2"/>
                  <a:pt x="8765" y="4"/>
                </a:cubicBezTo>
                <a:cubicBezTo>
                  <a:pt x="8777" y="6"/>
                  <a:pt x="8789" y="10"/>
                  <a:pt x="8800" y="14"/>
                </a:cubicBezTo>
                <a:cubicBezTo>
                  <a:pt x="8811" y="19"/>
                  <a:pt x="8822" y="25"/>
                  <a:pt x="8832" y="32"/>
                </a:cubicBezTo>
                <a:cubicBezTo>
                  <a:pt x="8842" y="38"/>
                  <a:pt x="8852" y="46"/>
                  <a:pt x="8860" y="55"/>
                </a:cubicBezTo>
                <a:cubicBezTo>
                  <a:pt x="8869" y="63"/>
                  <a:pt x="8877" y="73"/>
                  <a:pt x="8884" y="83"/>
                </a:cubicBezTo>
                <a:cubicBezTo>
                  <a:pt x="8890" y="93"/>
                  <a:pt x="8896" y="104"/>
                  <a:pt x="8901" y="115"/>
                </a:cubicBezTo>
                <a:cubicBezTo>
                  <a:pt x="8905" y="126"/>
                  <a:pt x="8909" y="138"/>
                  <a:pt x="8911" y="150"/>
                </a:cubicBezTo>
                <a:cubicBezTo>
                  <a:pt x="8914" y="162"/>
                  <a:pt x="8915" y="174"/>
                  <a:pt x="8915" y="186"/>
                </a:cubicBezTo>
                <a:lnTo>
                  <a:pt x="8915" y="3112"/>
                </a:lnTo>
                <a:cubicBezTo>
                  <a:pt x="8915" y="3124"/>
                  <a:pt x="8914" y="3136"/>
                  <a:pt x="8911" y="3148"/>
                </a:cubicBezTo>
                <a:cubicBezTo>
                  <a:pt x="8909" y="3160"/>
                  <a:pt x="8905" y="3172"/>
                  <a:pt x="8901" y="3183"/>
                </a:cubicBezTo>
                <a:cubicBezTo>
                  <a:pt x="8896" y="3194"/>
                  <a:pt x="8890" y="3205"/>
                  <a:pt x="8884" y="3215"/>
                </a:cubicBezTo>
                <a:cubicBezTo>
                  <a:pt x="8877" y="3225"/>
                  <a:pt x="8869" y="3235"/>
                  <a:pt x="8860" y="3243"/>
                </a:cubicBezTo>
                <a:cubicBezTo>
                  <a:pt x="8852" y="3252"/>
                  <a:pt x="8842" y="3260"/>
                  <a:pt x="8832" y="3266"/>
                </a:cubicBezTo>
                <a:cubicBezTo>
                  <a:pt x="8822" y="3273"/>
                  <a:pt x="8811" y="3279"/>
                  <a:pt x="8800" y="3283"/>
                </a:cubicBezTo>
                <a:cubicBezTo>
                  <a:pt x="8789" y="3288"/>
                  <a:pt x="8777" y="3292"/>
                  <a:pt x="8765" y="3294"/>
                </a:cubicBezTo>
                <a:cubicBezTo>
                  <a:pt x="8753" y="3296"/>
                  <a:pt x="8741" y="3298"/>
                  <a:pt x="8729" y="3298"/>
                </a:cubicBezTo>
                <a:lnTo>
                  <a:pt x="186" y="3298"/>
                </a:lnTo>
                <a:cubicBezTo>
                  <a:pt x="174" y="3298"/>
                  <a:pt x="161" y="3296"/>
                  <a:pt x="149" y="3294"/>
                </a:cubicBezTo>
                <a:cubicBezTo>
                  <a:pt x="138" y="3292"/>
                  <a:pt x="126" y="3288"/>
                  <a:pt x="115" y="3283"/>
                </a:cubicBezTo>
                <a:cubicBezTo>
                  <a:pt x="103" y="3279"/>
                  <a:pt x="93" y="3273"/>
                  <a:pt x="83" y="3266"/>
                </a:cubicBezTo>
                <a:cubicBezTo>
                  <a:pt x="72" y="3260"/>
                  <a:pt x="63" y="3252"/>
                  <a:pt x="54" y="3243"/>
                </a:cubicBezTo>
                <a:cubicBezTo>
                  <a:pt x="46" y="3235"/>
                  <a:pt x="38" y="3225"/>
                  <a:pt x="31" y="3215"/>
                </a:cubicBezTo>
                <a:cubicBezTo>
                  <a:pt x="25" y="3205"/>
                  <a:pt x="19" y="3194"/>
                  <a:pt x="14" y="3183"/>
                </a:cubicBezTo>
                <a:cubicBezTo>
                  <a:pt x="9" y="3172"/>
                  <a:pt x="6" y="3160"/>
                  <a:pt x="4" y="3148"/>
                </a:cubicBezTo>
                <a:cubicBezTo>
                  <a:pt x="1" y="3136"/>
                  <a:pt x="0" y="3124"/>
                  <a:pt x="0" y="311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9" name="任意多边形: 形状 578"/>
          <p:cNvSpPr/>
          <p:nvPr/>
        </p:nvSpPr>
        <p:spPr>
          <a:xfrm>
            <a:off x="501120" y="6476400"/>
            <a:ext cx="418320" cy="417960"/>
          </a:xfrm>
          <a:custGeom>
            <a:avLst/>
            <a:gdLst/>
            <a:ahLst/>
            <a:cxnLst/>
            <a:rect l="0" t="0" r="r" b="b"/>
            <a:pathLst>
              <a:path w="1162" h="1161">
                <a:moveTo>
                  <a:pt x="1162" y="580"/>
                </a:moveTo>
                <a:cubicBezTo>
                  <a:pt x="1162" y="599"/>
                  <a:pt x="1161" y="618"/>
                  <a:pt x="1159" y="637"/>
                </a:cubicBezTo>
                <a:cubicBezTo>
                  <a:pt x="1157" y="656"/>
                  <a:pt x="1154" y="675"/>
                  <a:pt x="1151" y="693"/>
                </a:cubicBezTo>
                <a:cubicBezTo>
                  <a:pt x="1147" y="712"/>
                  <a:pt x="1142" y="730"/>
                  <a:pt x="1137" y="748"/>
                </a:cubicBezTo>
                <a:cubicBezTo>
                  <a:pt x="1131" y="767"/>
                  <a:pt x="1125" y="784"/>
                  <a:pt x="1118" y="802"/>
                </a:cubicBezTo>
                <a:cubicBezTo>
                  <a:pt x="1110" y="820"/>
                  <a:pt x="1102" y="837"/>
                  <a:pt x="1093" y="854"/>
                </a:cubicBezTo>
                <a:cubicBezTo>
                  <a:pt x="1084" y="870"/>
                  <a:pt x="1075" y="887"/>
                  <a:pt x="1064" y="902"/>
                </a:cubicBezTo>
                <a:cubicBezTo>
                  <a:pt x="1054" y="918"/>
                  <a:pt x="1042" y="933"/>
                  <a:pt x="1030" y="948"/>
                </a:cubicBezTo>
                <a:cubicBezTo>
                  <a:pt x="1018" y="963"/>
                  <a:pt x="1005" y="977"/>
                  <a:pt x="992" y="990"/>
                </a:cubicBezTo>
                <a:cubicBezTo>
                  <a:pt x="979" y="1004"/>
                  <a:pt x="964" y="1016"/>
                  <a:pt x="950" y="1029"/>
                </a:cubicBezTo>
                <a:cubicBezTo>
                  <a:pt x="935" y="1041"/>
                  <a:pt x="920" y="1052"/>
                  <a:pt x="904" y="1062"/>
                </a:cubicBezTo>
                <a:cubicBezTo>
                  <a:pt x="888" y="1073"/>
                  <a:pt x="872" y="1083"/>
                  <a:pt x="855" y="1092"/>
                </a:cubicBezTo>
                <a:cubicBezTo>
                  <a:pt x="838" y="1101"/>
                  <a:pt x="821" y="1109"/>
                  <a:pt x="804" y="1116"/>
                </a:cubicBezTo>
                <a:cubicBezTo>
                  <a:pt x="786" y="1123"/>
                  <a:pt x="768" y="1130"/>
                  <a:pt x="750" y="1135"/>
                </a:cubicBezTo>
                <a:cubicBezTo>
                  <a:pt x="732" y="1141"/>
                  <a:pt x="713" y="1145"/>
                  <a:pt x="695" y="1149"/>
                </a:cubicBezTo>
                <a:cubicBezTo>
                  <a:pt x="676" y="1154"/>
                  <a:pt x="657" y="1157"/>
                  <a:pt x="638" y="1158"/>
                </a:cubicBezTo>
                <a:cubicBezTo>
                  <a:pt x="620" y="1160"/>
                  <a:pt x="601" y="1161"/>
                  <a:pt x="582" y="1161"/>
                </a:cubicBezTo>
                <a:cubicBezTo>
                  <a:pt x="563" y="1161"/>
                  <a:pt x="544" y="1160"/>
                  <a:pt x="525" y="1158"/>
                </a:cubicBezTo>
                <a:cubicBezTo>
                  <a:pt x="506" y="1157"/>
                  <a:pt x="487" y="1154"/>
                  <a:pt x="468" y="1149"/>
                </a:cubicBezTo>
                <a:cubicBezTo>
                  <a:pt x="450" y="1145"/>
                  <a:pt x="431" y="1141"/>
                  <a:pt x="413" y="1135"/>
                </a:cubicBezTo>
                <a:cubicBezTo>
                  <a:pt x="395" y="1130"/>
                  <a:pt x="377" y="1123"/>
                  <a:pt x="360" y="1116"/>
                </a:cubicBezTo>
                <a:cubicBezTo>
                  <a:pt x="341" y="1109"/>
                  <a:pt x="324" y="1101"/>
                  <a:pt x="307" y="1092"/>
                </a:cubicBezTo>
                <a:cubicBezTo>
                  <a:pt x="290" y="1083"/>
                  <a:pt x="274" y="1073"/>
                  <a:pt x="258" y="1062"/>
                </a:cubicBezTo>
                <a:cubicBezTo>
                  <a:pt x="242" y="1052"/>
                  <a:pt x="227" y="1041"/>
                  <a:pt x="212" y="1029"/>
                </a:cubicBezTo>
                <a:cubicBezTo>
                  <a:pt x="198" y="1016"/>
                  <a:pt x="184" y="1004"/>
                  <a:pt x="170" y="990"/>
                </a:cubicBezTo>
                <a:cubicBezTo>
                  <a:pt x="157" y="977"/>
                  <a:pt x="144" y="963"/>
                  <a:pt x="132" y="948"/>
                </a:cubicBezTo>
                <a:cubicBezTo>
                  <a:pt x="120" y="933"/>
                  <a:pt x="109" y="918"/>
                  <a:pt x="98" y="902"/>
                </a:cubicBezTo>
                <a:cubicBezTo>
                  <a:pt x="88" y="887"/>
                  <a:pt x="78" y="870"/>
                  <a:pt x="69" y="854"/>
                </a:cubicBezTo>
                <a:cubicBezTo>
                  <a:pt x="60" y="837"/>
                  <a:pt x="52" y="820"/>
                  <a:pt x="44" y="802"/>
                </a:cubicBezTo>
                <a:cubicBezTo>
                  <a:pt x="37" y="784"/>
                  <a:pt x="31" y="767"/>
                  <a:pt x="25" y="748"/>
                </a:cubicBezTo>
                <a:cubicBezTo>
                  <a:pt x="20" y="730"/>
                  <a:pt x="15" y="712"/>
                  <a:pt x="11" y="693"/>
                </a:cubicBezTo>
                <a:cubicBezTo>
                  <a:pt x="8" y="675"/>
                  <a:pt x="5" y="656"/>
                  <a:pt x="3" y="637"/>
                </a:cubicBezTo>
                <a:cubicBezTo>
                  <a:pt x="1" y="618"/>
                  <a:pt x="0" y="599"/>
                  <a:pt x="0" y="580"/>
                </a:cubicBezTo>
                <a:cubicBezTo>
                  <a:pt x="0" y="561"/>
                  <a:pt x="1" y="542"/>
                  <a:pt x="3" y="523"/>
                </a:cubicBezTo>
                <a:cubicBezTo>
                  <a:pt x="5" y="504"/>
                  <a:pt x="8" y="485"/>
                  <a:pt x="11" y="467"/>
                </a:cubicBezTo>
                <a:cubicBezTo>
                  <a:pt x="15" y="448"/>
                  <a:pt x="20" y="430"/>
                  <a:pt x="25" y="411"/>
                </a:cubicBezTo>
                <a:cubicBezTo>
                  <a:pt x="31" y="393"/>
                  <a:pt x="37" y="375"/>
                  <a:pt x="44" y="358"/>
                </a:cubicBezTo>
                <a:cubicBezTo>
                  <a:pt x="52" y="340"/>
                  <a:pt x="60" y="323"/>
                  <a:pt x="69" y="306"/>
                </a:cubicBezTo>
                <a:cubicBezTo>
                  <a:pt x="78" y="290"/>
                  <a:pt x="88" y="273"/>
                  <a:pt x="98" y="258"/>
                </a:cubicBezTo>
                <a:cubicBezTo>
                  <a:pt x="109" y="242"/>
                  <a:pt x="120" y="226"/>
                  <a:pt x="132" y="212"/>
                </a:cubicBezTo>
                <a:cubicBezTo>
                  <a:pt x="144" y="197"/>
                  <a:pt x="157" y="183"/>
                  <a:pt x="170" y="170"/>
                </a:cubicBezTo>
                <a:cubicBezTo>
                  <a:pt x="184" y="156"/>
                  <a:pt x="198" y="143"/>
                  <a:pt x="212" y="131"/>
                </a:cubicBezTo>
                <a:cubicBezTo>
                  <a:pt x="227" y="119"/>
                  <a:pt x="242" y="108"/>
                  <a:pt x="258" y="97"/>
                </a:cubicBezTo>
                <a:cubicBezTo>
                  <a:pt x="274" y="87"/>
                  <a:pt x="290" y="77"/>
                  <a:pt x="307" y="68"/>
                </a:cubicBezTo>
                <a:cubicBezTo>
                  <a:pt x="324" y="59"/>
                  <a:pt x="341" y="51"/>
                  <a:pt x="360" y="44"/>
                </a:cubicBezTo>
                <a:cubicBezTo>
                  <a:pt x="377" y="37"/>
                  <a:pt x="395" y="30"/>
                  <a:pt x="413" y="25"/>
                </a:cubicBezTo>
                <a:cubicBezTo>
                  <a:pt x="431" y="19"/>
                  <a:pt x="450" y="14"/>
                  <a:pt x="468" y="11"/>
                </a:cubicBezTo>
                <a:cubicBezTo>
                  <a:pt x="487" y="7"/>
                  <a:pt x="506" y="4"/>
                  <a:pt x="525" y="2"/>
                </a:cubicBezTo>
                <a:cubicBezTo>
                  <a:pt x="544" y="1"/>
                  <a:pt x="563" y="0"/>
                  <a:pt x="582" y="0"/>
                </a:cubicBezTo>
                <a:cubicBezTo>
                  <a:pt x="601" y="0"/>
                  <a:pt x="620" y="1"/>
                  <a:pt x="638" y="2"/>
                </a:cubicBezTo>
                <a:cubicBezTo>
                  <a:pt x="657" y="4"/>
                  <a:pt x="676" y="7"/>
                  <a:pt x="695" y="11"/>
                </a:cubicBezTo>
                <a:cubicBezTo>
                  <a:pt x="713" y="14"/>
                  <a:pt x="732" y="19"/>
                  <a:pt x="750" y="25"/>
                </a:cubicBezTo>
                <a:cubicBezTo>
                  <a:pt x="768" y="30"/>
                  <a:pt x="786" y="37"/>
                  <a:pt x="804" y="44"/>
                </a:cubicBezTo>
                <a:cubicBezTo>
                  <a:pt x="821" y="51"/>
                  <a:pt x="838" y="59"/>
                  <a:pt x="855" y="68"/>
                </a:cubicBezTo>
                <a:cubicBezTo>
                  <a:pt x="872" y="77"/>
                  <a:pt x="888" y="87"/>
                  <a:pt x="904" y="97"/>
                </a:cubicBezTo>
                <a:cubicBezTo>
                  <a:pt x="920" y="108"/>
                  <a:pt x="935" y="119"/>
                  <a:pt x="950" y="131"/>
                </a:cubicBezTo>
                <a:cubicBezTo>
                  <a:pt x="964" y="143"/>
                  <a:pt x="979" y="156"/>
                  <a:pt x="992" y="170"/>
                </a:cubicBezTo>
                <a:cubicBezTo>
                  <a:pt x="1005" y="183"/>
                  <a:pt x="1018" y="197"/>
                  <a:pt x="1030" y="212"/>
                </a:cubicBezTo>
                <a:cubicBezTo>
                  <a:pt x="1042" y="226"/>
                  <a:pt x="1054" y="242"/>
                  <a:pt x="1064" y="258"/>
                </a:cubicBezTo>
                <a:cubicBezTo>
                  <a:pt x="1075" y="273"/>
                  <a:pt x="1084" y="290"/>
                  <a:pt x="1093" y="306"/>
                </a:cubicBezTo>
                <a:cubicBezTo>
                  <a:pt x="1102" y="323"/>
                  <a:pt x="1110" y="340"/>
                  <a:pt x="1118" y="358"/>
                </a:cubicBezTo>
                <a:cubicBezTo>
                  <a:pt x="1125" y="375"/>
                  <a:pt x="1131" y="393"/>
                  <a:pt x="1137" y="411"/>
                </a:cubicBezTo>
                <a:cubicBezTo>
                  <a:pt x="1142" y="430"/>
                  <a:pt x="1147" y="448"/>
                  <a:pt x="1151" y="467"/>
                </a:cubicBezTo>
                <a:cubicBezTo>
                  <a:pt x="1154" y="485"/>
                  <a:pt x="1157" y="504"/>
                  <a:pt x="1159" y="523"/>
                </a:cubicBezTo>
                <a:cubicBezTo>
                  <a:pt x="1161" y="542"/>
                  <a:pt x="1162" y="561"/>
                  <a:pt x="1162" y="580"/>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80" name="图片 579"/>
          <p:cNvPicPr/>
          <p:nvPr/>
        </p:nvPicPr>
        <p:blipFill>
          <a:blip r:embed="rId11"/>
          <a:stretch/>
        </p:blipFill>
        <p:spPr>
          <a:xfrm>
            <a:off x="635040" y="6618600"/>
            <a:ext cx="150120" cy="133200"/>
          </a:xfrm>
          <a:prstGeom prst="rect">
            <a:avLst/>
          </a:prstGeom>
          <a:noFill/>
          <a:ln w="0">
            <a:noFill/>
          </a:ln>
        </p:spPr>
      </p:pic>
      <p:sp>
        <p:nvSpPr>
          <p:cNvPr id="581" name="文本框 580"/>
          <p:cNvSpPr txBox="1"/>
          <p:nvPr/>
        </p:nvSpPr>
        <p:spPr>
          <a:xfrm>
            <a:off x="9003240" y="3760560"/>
            <a:ext cx="118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户</a:t>
            </a:r>
            <a:endParaRPr lang="en-US" sz="920" b="0" u="none" strike="noStrike">
              <a:solidFill>
                <a:srgbClr val="000000"/>
              </a:solidFill>
              <a:effectLst/>
              <a:uFillTx/>
              <a:latin typeface="Times New Roman"/>
            </a:endParaRPr>
          </a:p>
        </p:txBody>
      </p:sp>
      <p:sp>
        <p:nvSpPr>
          <p:cNvPr id="582" name="文本框 581"/>
          <p:cNvSpPr txBox="1"/>
          <p:nvPr/>
        </p:nvSpPr>
        <p:spPr>
          <a:xfrm>
            <a:off x="1044720" y="66124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电商领域</a:t>
            </a:r>
            <a:endParaRPr lang="en-US" sz="1180" b="0" u="none" strike="noStrike">
              <a:solidFill>
                <a:srgbClr val="000000"/>
              </a:solidFill>
              <a:effectLst/>
              <a:uFillTx/>
              <a:latin typeface="Times New Roman"/>
            </a:endParaRPr>
          </a:p>
        </p:txBody>
      </p:sp>
      <p:sp>
        <p:nvSpPr>
          <p:cNvPr id="583" name="文本框 582"/>
          <p:cNvSpPr txBox="1"/>
          <p:nvPr/>
        </p:nvSpPr>
        <p:spPr>
          <a:xfrm>
            <a:off x="501480" y="7019640"/>
            <a:ext cx="2817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基于产品属性（价格、品牌、类别）和商品描述推荐类</a:t>
            </a:r>
            <a:endParaRPr lang="en-US" sz="920" b="0" u="none" strike="noStrike">
              <a:solidFill>
                <a:srgbClr val="000000"/>
              </a:solidFill>
              <a:effectLst/>
              <a:uFillTx/>
              <a:latin typeface="Times New Roman"/>
            </a:endParaRPr>
          </a:p>
        </p:txBody>
      </p:sp>
      <p:sp>
        <p:nvSpPr>
          <p:cNvPr id="584" name="任意多边形: 形状 583"/>
          <p:cNvSpPr/>
          <p:nvPr/>
        </p:nvSpPr>
        <p:spPr>
          <a:xfrm>
            <a:off x="3743640" y="6309000"/>
            <a:ext cx="3209400" cy="1187280"/>
          </a:xfrm>
          <a:custGeom>
            <a:avLst/>
            <a:gdLst/>
            <a:ahLst/>
            <a:cxnLst/>
            <a:rect l="0" t="0" r="r" b="b"/>
            <a:pathLst>
              <a:path w="8915" h="3298">
                <a:moveTo>
                  <a:pt x="0" y="3112"/>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2" y="32"/>
                </a:cubicBezTo>
                <a:cubicBezTo>
                  <a:pt x="93" y="25"/>
                  <a:pt x="103" y="19"/>
                  <a:pt x="115" y="14"/>
                </a:cubicBezTo>
                <a:cubicBezTo>
                  <a:pt x="126" y="10"/>
                  <a:pt x="137" y="6"/>
                  <a:pt x="149" y="4"/>
                </a:cubicBezTo>
                <a:cubicBezTo>
                  <a:pt x="161" y="2"/>
                  <a:pt x="173" y="0"/>
                  <a:pt x="186" y="0"/>
                </a:cubicBezTo>
                <a:lnTo>
                  <a:pt x="8729" y="0"/>
                </a:lnTo>
                <a:cubicBezTo>
                  <a:pt x="8741" y="0"/>
                  <a:pt x="8753" y="2"/>
                  <a:pt x="8765" y="4"/>
                </a:cubicBezTo>
                <a:cubicBezTo>
                  <a:pt x="8777" y="6"/>
                  <a:pt x="8789" y="10"/>
                  <a:pt x="8800" y="14"/>
                </a:cubicBezTo>
                <a:cubicBezTo>
                  <a:pt x="8811" y="19"/>
                  <a:pt x="8822" y="25"/>
                  <a:pt x="8832" y="32"/>
                </a:cubicBezTo>
                <a:cubicBezTo>
                  <a:pt x="8842" y="38"/>
                  <a:pt x="8852" y="46"/>
                  <a:pt x="8860" y="55"/>
                </a:cubicBezTo>
                <a:cubicBezTo>
                  <a:pt x="8869" y="63"/>
                  <a:pt x="8877" y="73"/>
                  <a:pt x="8883" y="83"/>
                </a:cubicBezTo>
                <a:cubicBezTo>
                  <a:pt x="8890" y="93"/>
                  <a:pt x="8896" y="104"/>
                  <a:pt x="8901" y="115"/>
                </a:cubicBezTo>
                <a:cubicBezTo>
                  <a:pt x="8905" y="126"/>
                  <a:pt x="8909" y="138"/>
                  <a:pt x="8911" y="150"/>
                </a:cubicBezTo>
                <a:cubicBezTo>
                  <a:pt x="8914" y="162"/>
                  <a:pt x="8915" y="174"/>
                  <a:pt x="8915" y="186"/>
                </a:cubicBezTo>
                <a:lnTo>
                  <a:pt x="8915" y="3112"/>
                </a:lnTo>
                <a:cubicBezTo>
                  <a:pt x="8915" y="3124"/>
                  <a:pt x="8914" y="3136"/>
                  <a:pt x="8911" y="3148"/>
                </a:cubicBezTo>
                <a:cubicBezTo>
                  <a:pt x="8909" y="3160"/>
                  <a:pt x="8905" y="3172"/>
                  <a:pt x="8901" y="3183"/>
                </a:cubicBezTo>
                <a:cubicBezTo>
                  <a:pt x="8896" y="3194"/>
                  <a:pt x="8890" y="3205"/>
                  <a:pt x="8883" y="3215"/>
                </a:cubicBezTo>
                <a:cubicBezTo>
                  <a:pt x="8877" y="3225"/>
                  <a:pt x="8869" y="3235"/>
                  <a:pt x="8860" y="3243"/>
                </a:cubicBezTo>
                <a:cubicBezTo>
                  <a:pt x="8852" y="3252"/>
                  <a:pt x="8842" y="3260"/>
                  <a:pt x="8832" y="3266"/>
                </a:cubicBezTo>
                <a:cubicBezTo>
                  <a:pt x="8822" y="3273"/>
                  <a:pt x="8811" y="3279"/>
                  <a:pt x="8800" y="3283"/>
                </a:cubicBezTo>
                <a:cubicBezTo>
                  <a:pt x="8789" y="3288"/>
                  <a:pt x="8777" y="3292"/>
                  <a:pt x="8765" y="3294"/>
                </a:cubicBezTo>
                <a:cubicBezTo>
                  <a:pt x="8753" y="3296"/>
                  <a:pt x="8741" y="3298"/>
                  <a:pt x="8729" y="3298"/>
                </a:cubicBezTo>
                <a:lnTo>
                  <a:pt x="186" y="3298"/>
                </a:lnTo>
                <a:cubicBezTo>
                  <a:pt x="173" y="3298"/>
                  <a:pt x="161" y="3296"/>
                  <a:pt x="149" y="3294"/>
                </a:cubicBezTo>
                <a:cubicBezTo>
                  <a:pt x="137" y="3292"/>
                  <a:pt x="126" y="3288"/>
                  <a:pt x="115" y="3283"/>
                </a:cubicBezTo>
                <a:cubicBezTo>
                  <a:pt x="103" y="3279"/>
                  <a:pt x="93" y="3273"/>
                  <a:pt x="82" y="3266"/>
                </a:cubicBezTo>
                <a:cubicBezTo>
                  <a:pt x="72" y="3260"/>
                  <a:pt x="63" y="3252"/>
                  <a:pt x="54" y="3243"/>
                </a:cubicBezTo>
                <a:cubicBezTo>
                  <a:pt x="46" y="3235"/>
                  <a:pt x="38" y="3225"/>
                  <a:pt x="31" y="3215"/>
                </a:cubicBezTo>
                <a:cubicBezTo>
                  <a:pt x="24" y="3205"/>
                  <a:pt x="19" y="3194"/>
                  <a:pt x="14" y="3183"/>
                </a:cubicBezTo>
                <a:cubicBezTo>
                  <a:pt x="9" y="3172"/>
                  <a:pt x="6" y="3160"/>
                  <a:pt x="4" y="3148"/>
                </a:cubicBezTo>
                <a:cubicBezTo>
                  <a:pt x="1" y="3136"/>
                  <a:pt x="0" y="3124"/>
                  <a:pt x="0" y="311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85" name="任意多边形: 形状 584"/>
          <p:cNvSpPr/>
          <p:nvPr/>
        </p:nvSpPr>
        <p:spPr>
          <a:xfrm>
            <a:off x="3910680" y="6476400"/>
            <a:ext cx="418320" cy="417960"/>
          </a:xfrm>
          <a:custGeom>
            <a:avLst/>
            <a:gdLst/>
            <a:ahLst/>
            <a:cxnLst/>
            <a:rect l="0" t="0" r="r" b="b"/>
            <a:pathLst>
              <a:path w="1162" h="1161">
                <a:moveTo>
                  <a:pt x="1162" y="580"/>
                </a:moveTo>
                <a:cubicBezTo>
                  <a:pt x="1162" y="599"/>
                  <a:pt x="1161" y="618"/>
                  <a:pt x="1159" y="637"/>
                </a:cubicBezTo>
                <a:cubicBezTo>
                  <a:pt x="1157" y="656"/>
                  <a:pt x="1154" y="675"/>
                  <a:pt x="1151" y="693"/>
                </a:cubicBezTo>
                <a:cubicBezTo>
                  <a:pt x="1147" y="712"/>
                  <a:pt x="1142" y="730"/>
                  <a:pt x="1137" y="748"/>
                </a:cubicBezTo>
                <a:cubicBezTo>
                  <a:pt x="1131" y="767"/>
                  <a:pt x="1125" y="784"/>
                  <a:pt x="1118" y="802"/>
                </a:cubicBezTo>
                <a:cubicBezTo>
                  <a:pt x="1110" y="820"/>
                  <a:pt x="1102" y="837"/>
                  <a:pt x="1093" y="854"/>
                </a:cubicBezTo>
                <a:cubicBezTo>
                  <a:pt x="1084" y="870"/>
                  <a:pt x="1075" y="887"/>
                  <a:pt x="1064" y="902"/>
                </a:cubicBezTo>
                <a:cubicBezTo>
                  <a:pt x="1053" y="918"/>
                  <a:pt x="1042" y="933"/>
                  <a:pt x="1030" y="948"/>
                </a:cubicBezTo>
                <a:cubicBezTo>
                  <a:pt x="1018" y="963"/>
                  <a:pt x="1005" y="977"/>
                  <a:pt x="992" y="990"/>
                </a:cubicBezTo>
                <a:cubicBezTo>
                  <a:pt x="978" y="1004"/>
                  <a:pt x="964" y="1016"/>
                  <a:pt x="950" y="1029"/>
                </a:cubicBezTo>
                <a:cubicBezTo>
                  <a:pt x="935" y="1041"/>
                  <a:pt x="920" y="1052"/>
                  <a:pt x="904" y="1062"/>
                </a:cubicBezTo>
                <a:cubicBezTo>
                  <a:pt x="888" y="1073"/>
                  <a:pt x="872" y="1083"/>
                  <a:pt x="855" y="1092"/>
                </a:cubicBezTo>
                <a:cubicBezTo>
                  <a:pt x="838" y="1101"/>
                  <a:pt x="821" y="1109"/>
                  <a:pt x="804" y="1116"/>
                </a:cubicBezTo>
                <a:cubicBezTo>
                  <a:pt x="786" y="1123"/>
                  <a:pt x="768" y="1130"/>
                  <a:pt x="750" y="1135"/>
                </a:cubicBezTo>
                <a:cubicBezTo>
                  <a:pt x="732" y="1141"/>
                  <a:pt x="713" y="1145"/>
                  <a:pt x="695" y="1149"/>
                </a:cubicBezTo>
                <a:cubicBezTo>
                  <a:pt x="676" y="1154"/>
                  <a:pt x="657" y="1157"/>
                  <a:pt x="638" y="1158"/>
                </a:cubicBezTo>
                <a:cubicBezTo>
                  <a:pt x="620" y="1160"/>
                  <a:pt x="601" y="1161"/>
                  <a:pt x="582" y="1161"/>
                </a:cubicBezTo>
                <a:cubicBezTo>
                  <a:pt x="563" y="1161"/>
                  <a:pt x="544" y="1160"/>
                  <a:pt x="525" y="1158"/>
                </a:cubicBezTo>
                <a:cubicBezTo>
                  <a:pt x="506" y="1157"/>
                  <a:pt x="487" y="1154"/>
                  <a:pt x="468" y="1149"/>
                </a:cubicBezTo>
                <a:cubicBezTo>
                  <a:pt x="450" y="1145"/>
                  <a:pt x="431" y="1141"/>
                  <a:pt x="413" y="1135"/>
                </a:cubicBezTo>
                <a:cubicBezTo>
                  <a:pt x="395" y="1130"/>
                  <a:pt x="377" y="1123"/>
                  <a:pt x="359" y="1116"/>
                </a:cubicBezTo>
                <a:cubicBezTo>
                  <a:pt x="342" y="1109"/>
                  <a:pt x="325" y="1101"/>
                  <a:pt x="308" y="1092"/>
                </a:cubicBezTo>
                <a:cubicBezTo>
                  <a:pt x="291" y="1083"/>
                  <a:pt x="275" y="1073"/>
                  <a:pt x="259" y="1062"/>
                </a:cubicBezTo>
                <a:cubicBezTo>
                  <a:pt x="243" y="1052"/>
                  <a:pt x="228" y="1041"/>
                  <a:pt x="213" y="1029"/>
                </a:cubicBezTo>
                <a:cubicBezTo>
                  <a:pt x="199" y="1016"/>
                  <a:pt x="185" y="1004"/>
                  <a:pt x="171" y="990"/>
                </a:cubicBezTo>
                <a:cubicBezTo>
                  <a:pt x="158" y="977"/>
                  <a:pt x="144" y="963"/>
                  <a:pt x="132" y="948"/>
                </a:cubicBezTo>
                <a:cubicBezTo>
                  <a:pt x="120" y="933"/>
                  <a:pt x="109" y="918"/>
                  <a:pt x="98" y="902"/>
                </a:cubicBezTo>
                <a:cubicBezTo>
                  <a:pt x="87" y="887"/>
                  <a:pt x="78" y="870"/>
                  <a:pt x="69" y="854"/>
                </a:cubicBezTo>
                <a:cubicBezTo>
                  <a:pt x="60" y="837"/>
                  <a:pt x="52" y="820"/>
                  <a:pt x="44" y="802"/>
                </a:cubicBezTo>
                <a:cubicBezTo>
                  <a:pt x="37" y="784"/>
                  <a:pt x="31" y="767"/>
                  <a:pt x="25" y="748"/>
                </a:cubicBezTo>
                <a:cubicBezTo>
                  <a:pt x="20" y="730"/>
                  <a:pt x="15" y="712"/>
                  <a:pt x="11" y="693"/>
                </a:cubicBezTo>
                <a:cubicBezTo>
                  <a:pt x="8" y="675"/>
                  <a:pt x="5" y="656"/>
                  <a:pt x="3" y="637"/>
                </a:cubicBezTo>
                <a:cubicBezTo>
                  <a:pt x="1" y="618"/>
                  <a:pt x="0" y="599"/>
                  <a:pt x="0" y="580"/>
                </a:cubicBezTo>
                <a:cubicBezTo>
                  <a:pt x="0" y="561"/>
                  <a:pt x="1" y="542"/>
                  <a:pt x="3" y="523"/>
                </a:cubicBezTo>
                <a:cubicBezTo>
                  <a:pt x="5" y="504"/>
                  <a:pt x="8" y="485"/>
                  <a:pt x="11" y="467"/>
                </a:cubicBezTo>
                <a:cubicBezTo>
                  <a:pt x="15" y="448"/>
                  <a:pt x="20" y="430"/>
                  <a:pt x="25" y="411"/>
                </a:cubicBezTo>
                <a:cubicBezTo>
                  <a:pt x="31" y="393"/>
                  <a:pt x="37" y="375"/>
                  <a:pt x="44" y="358"/>
                </a:cubicBezTo>
                <a:cubicBezTo>
                  <a:pt x="52" y="340"/>
                  <a:pt x="60" y="323"/>
                  <a:pt x="69" y="306"/>
                </a:cubicBezTo>
                <a:cubicBezTo>
                  <a:pt x="78" y="290"/>
                  <a:pt x="87" y="273"/>
                  <a:pt x="98" y="258"/>
                </a:cubicBezTo>
                <a:cubicBezTo>
                  <a:pt x="109" y="242"/>
                  <a:pt x="120" y="226"/>
                  <a:pt x="132" y="212"/>
                </a:cubicBezTo>
                <a:cubicBezTo>
                  <a:pt x="144" y="197"/>
                  <a:pt x="158" y="183"/>
                  <a:pt x="171" y="170"/>
                </a:cubicBezTo>
                <a:cubicBezTo>
                  <a:pt x="185" y="156"/>
                  <a:pt x="199" y="143"/>
                  <a:pt x="213" y="131"/>
                </a:cubicBezTo>
                <a:cubicBezTo>
                  <a:pt x="228" y="119"/>
                  <a:pt x="243" y="108"/>
                  <a:pt x="259" y="97"/>
                </a:cubicBezTo>
                <a:cubicBezTo>
                  <a:pt x="275" y="87"/>
                  <a:pt x="291" y="77"/>
                  <a:pt x="308" y="68"/>
                </a:cubicBezTo>
                <a:cubicBezTo>
                  <a:pt x="325" y="59"/>
                  <a:pt x="342" y="51"/>
                  <a:pt x="359" y="44"/>
                </a:cubicBezTo>
                <a:cubicBezTo>
                  <a:pt x="377" y="37"/>
                  <a:pt x="395" y="30"/>
                  <a:pt x="413" y="25"/>
                </a:cubicBezTo>
                <a:cubicBezTo>
                  <a:pt x="431" y="19"/>
                  <a:pt x="450" y="14"/>
                  <a:pt x="468" y="11"/>
                </a:cubicBezTo>
                <a:cubicBezTo>
                  <a:pt x="487" y="7"/>
                  <a:pt x="506" y="4"/>
                  <a:pt x="525" y="2"/>
                </a:cubicBezTo>
                <a:cubicBezTo>
                  <a:pt x="544" y="1"/>
                  <a:pt x="563" y="0"/>
                  <a:pt x="582" y="0"/>
                </a:cubicBezTo>
                <a:cubicBezTo>
                  <a:pt x="601" y="0"/>
                  <a:pt x="620" y="1"/>
                  <a:pt x="638" y="2"/>
                </a:cubicBezTo>
                <a:cubicBezTo>
                  <a:pt x="657" y="4"/>
                  <a:pt x="676" y="7"/>
                  <a:pt x="695" y="11"/>
                </a:cubicBezTo>
                <a:cubicBezTo>
                  <a:pt x="713" y="14"/>
                  <a:pt x="732" y="19"/>
                  <a:pt x="750" y="25"/>
                </a:cubicBezTo>
                <a:cubicBezTo>
                  <a:pt x="768" y="30"/>
                  <a:pt x="786" y="37"/>
                  <a:pt x="804" y="44"/>
                </a:cubicBezTo>
                <a:cubicBezTo>
                  <a:pt x="821" y="51"/>
                  <a:pt x="838" y="59"/>
                  <a:pt x="855" y="68"/>
                </a:cubicBezTo>
                <a:cubicBezTo>
                  <a:pt x="872" y="77"/>
                  <a:pt x="888" y="87"/>
                  <a:pt x="904" y="97"/>
                </a:cubicBezTo>
                <a:cubicBezTo>
                  <a:pt x="920" y="108"/>
                  <a:pt x="935" y="119"/>
                  <a:pt x="950" y="131"/>
                </a:cubicBezTo>
                <a:cubicBezTo>
                  <a:pt x="964" y="143"/>
                  <a:pt x="978" y="156"/>
                  <a:pt x="992" y="170"/>
                </a:cubicBezTo>
                <a:cubicBezTo>
                  <a:pt x="1005" y="183"/>
                  <a:pt x="1018" y="197"/>
                  <a:pt x="1030" y="212"/>
                </a:cubicBezTo>
                <a:cubicBezTo>
                  <a:pt x="1042" y="226"/>
                  <a:pt x="1053" y="242"/>
                  <a:pt x="1064" y="258"/>
                </a:cubicBezTo>
                <a:cubicBezTo>
                  <a:pt x="1075" y="273"/>
                  <a:pt x="1084" y="290"/>
                  <a:pt x="1093" y="306"/>
                </a:cubicBezTo>
                <a:cubicBezTo>
                  <a:pt x="1102" y="323"/>
                  <a:pt x="1110" y="340"/>
                  <a:pt x="1118" y="358"/>
                </a:cubicBezTo>
                <a:cubicBezTo>
                  <a:pt x="1125" y="375"/>
                  <a:pt x="1131" y="393"/>
                  <a:pt x="1137" y="411"/>
                </a:cubicBezTo>
                <a:cubicBezTo>
                  <a:pt x="1142" y="430"/>
                  <a:pt x="1147" y="448"/>
                  <a:pt x="1151" y="467"/>
                </a:cubicBezTo>
                <a:cubicBezTo>
                  <a:pt x="1154" y="485"/>
                  <a:pt x="1157" y="504"/>
                  <a:pt x="1159" y="523"/>
                </a:cubicBezTo>
                <a:cubicBezTo>
                  <a:pt x="1161" y="542"/>
                  <a:pt x="1162" y="561"/>
                  <a:pt x="1162" y="580"/>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86" name="图片 585"/>
          <p:cNvPicPr/>
          <p:nvPr/>
        </p:nvPicPr>
        <p:blipFill>
          <a:blip r:embed="rId12"/>
          <a:stretch/>
        </p:blipFill>
        <p:spPr>
          <a:xfrm>
            <a:off x="4052880" y="6618600"/>
            <a:ext cx="133200" cy="133200"/>
          </a:xfrm>
          <a:prstGeom prst="rect">
            <a:avLst/>
          </a:prstGeom>
          <a:noFill/>
          <a:ln w="0">
            <a:noFill/>
          </a:ln>
        </p:spPr>
      </p:pic>
      <p:sp>
        <p:nvSpPr>
          <p:cNvPr id="587" name="文本框 586"/>
          <p:cNvSpPr txBox="1"/>
          <p:nvPr/>
        </p:nvSpPr>
        <p:spPr>
          <a:xfrm>
            <a:off x="501480" y="7186680"/>
            <a:ext cx="3528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似商品</a:t>
            </a:r>
            <a:endParaRPr lang="en-US" sz="920" b="0" u="none" strike="noStrike">
              <a:solidFill>
                <a:srgbClr val="000000"/>
              </a:solidFill>
              <a:effectLst/>
              <a:uFillTx/>
              <a:latin typeface="Times New Roman"/>
            </a:endParaRPr>
          </a:p>
        </p:txBody>
      </p:sp>
      <p:sp>
        <p:nvSpPr>
          <p:cNvPr id="588" name="文本框 587"/>
          <p:cNvSpPr txBox="1"/>
          <p:nvPr/>
        </p:nvSpPr>
        <p:spPr>
          <a:xfrm>
            <a:off x="4454280" y="66124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媒体内容</a:t>
            </a:r>
            <a:endParaRPr lang="en-US" sz="1180" b="0" u="none" strike="noStrike">
              <a:solidFill>
                <a:srgbClr val="000000"/>
              </a:solidFill>
              <a:effectLst/>
              <a:uFillTx/>
              <a:latin typeface="Times New Roman"/>
            </a:endParaRPr>
          </a:p>
        </p:txBody>
      </p:sp>
      <p:sp>
        <p:nvSpPr>
          <p:cNvPr id="589" name="文本框 588"/>
          <p:cNvSpPr txBox="1"/>
          <p:nvPr/>
        </p:nvSpPr>
        <p:spPr>
          <a:xfrm>
            <a:off x="3911040" y="7019640"/>
            <a:ext cx="2817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根据内容主题、风格、创作者等特征推荐相似的文章、</a:t>
            </a:r>
            <a:endParaRPr lang="en-US" sz="920" b="0" u="none" strike="noStrike">
              <a:solidFill>
                <a:srgbClr val="000000"/>
              </a:solidFill>
              <a:effectLst/>
              <a:uFillTx/>
              <a:latin typeface="Times New Roman"/>
            </a:endParaRPr>
          </a:p>
        </p:txBody>
      </p:sp>
      <p:sp>
        <p:nvSpPr>
          <p:cNvPr id="590" name="任意多边形: 形状 589"/>
          <p:cNvSpPr/>
          <p:nvPr/>
        </p:nvSpPr>
        <p:spPr>
          <a:xfrm>
            <a:off x="7153200" y="6309000"/>
            <a:ext cx="3209400" cy="1187280"/>
          </a:xfrm>
          <a:custGeom>
            <a:avLst/>
            <a:gdLst/>
            <a:ahLst/>
            <a:cxnLst/>
            <a:rect l="0" t="0" r="r" b="b"/>
            <a:pathLst>
              <a:path w="8915" h="3298">
                <a:moveTo>
                  <a:pt x="0" y="3112"/>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2"/>
                </a:cubicBezTo>
                <a:cubicBezTo>
                  <a:pt x="93" y="25"/>
                  <a:pt x="103" y="19"/>
                  <a:pt x="115" y="14"/>
                </a:cubicBezTo>
                <a:cubicBezTo>
                  <a:pt x="126" y="10"/>
                  <a:pt x="137" y="6"/>
                  <a:pt x="149" y="4"/>
                </a:cubicBezTo>
                <a:cubicBezTo>
                  <a:pt x="161" y="2"/>
                  <a:pt x="173" y="0"/>
                  <a:pt x="186" y="0"/>
                </a:cubicBezTo>
                <a:lnTo>
                  <a:pt x="8729" y="0"/>
                </a:lnTo>
                <a:cubicBezTo>
                  <a:pt x="8741" y="0"/>
                  <a:pt x="8753" y="2"/>
                  <a:pt x="8765" y="4"/>
                </a:cubicBezTo>
                <a:cubicBezTo>
                  <a:pt x="8777" y="6"/>
                  <a:pt x="8789" y="10"/>
                  <a:pt x="8800" y="14"/>
                </a:cubicBezTo>
                <a:cubicBezTo>
                  <a:pt x="8811" y="19"/>
                  <a:pt x="8822" y="25"/>
                  <a:pt x="8832" y="32"/>
                </a:cubicBezTo>
                <a:cubicBezTo>
                  <a:pt x="8842" y="38"/>
                  <a:pt x="8852" y="46"/>
                  <a:pt x="8860" y="55"/>
                </a:cubicBezTo>
                <a:cubicBezTo>
                  <a:pt x="8869" y="63"/>
                  <a:pt x="8877" y="73"/>
                  <a:pt x="8883" y="83"/>
                </a:cubicBezTo>
                <a:cubicBezTo>
                  <a:pt x="8890" y="93"/>
                  <a:pt x="8896" y="104"/>
                  <a:pt x="8901" y="115"/>
                </a:cubicBezTo>
                <a:cubicBezTo>
                  <a:pt x="8905" y="126"/>
                  <a:pt x="8909" y="138"/>
                  <a:pt x="8911" y="150"/>
                </a:cubicBezTo>
                <a:cubicBezTo>
                  <a:pt x="8913" y="162"/>
                  <a:pt x="8915" y="174"/>
                  <a:pt x="8915" y="186"/>
                </a:cubicBezTo>
                <a:lnTo>
                  <a:pt x="8915" y="3112"/>
                </a:lnTo>
                <a:cubicBezTo>
                  <a:pt x="8915" y="3124"/>
                  <a:pt x="8913" y="3136"/>
                  <a:pt x="8911" y="3148"/>
                </a:cubicBezTo>
                <a:cubicBezTo>
                  <a:pt x="8909" y="3160"/>
                  <a:pt x="8905" y="3172"/>
                  <a:pt x="8901" y="3183"/>
                </a:cubicBezTo>
                <a:cubicBezTo>
                  <a:pt x="8896" y="3194"/>
                  <a:pt x="8890" y="3205"/>
                  <a:pt x="8883" y="3215"/>
                </a:cubicBezTo>
                <a:cubicBezTo>
                  <a:pt x="8877" y="3225"/>
                  <a:pt x="8869" y="3235"/>
                  <a:pt x="8860" y="3243"/>
                </a:cubicBezTo>
                <a:cubicBezTo>
                  <a:pt x="8852" y="3252"/>
                  <a:pt x="8842" y="3260"/>
                  <a:pt x="8832" y="3266"/>
                </a:cubicBezTo>
                <a:cubicBezTo>
                  <a:pt x="8822" y="3273"/>
                  <a:pt x="8811" y="3279"/>
                  <a:pt x="8800" y="3283"/>
                </a:cubicBezTo>
                <a:cubicBezTo>
                  <a:pt x="8789" y="3288"/>
                  <a:pt x="8777" y="3292"/>
                  <a:pt x="8765" y="3294"/>
                </a:cubicBezTo>
                <a:cubicBezTo>
                  <a:pt x="8753" y="3296"/>
                  <a:pt x="8741" y="3298"/>
                  <a:pt x="8729" y="3298"/>
                </a:cubicBezTo>
                <a:lnTo>
                  <a:pt x="186" y="3298"/>
                </a:lnTo>
                <a:cubicBezTo>
                  <a:pt x="173" y="3298"/>
                  <a:pt x="161" y="3296"/>
                  <a:pt x="149" y="3294"/>
                </a:cubicBezTo>
                <a:cubicBezTo>
                  <a:pt x="137" y="3292"/>
                  <a:pt x="126" y="3288"/>
                  <a:pt x="115" y="3283"/>
                </a:cubicBezTo>
                <a:cubicBezTo>
                  <a:pt x="103" y="3279"/>
                  <a:pt x="93" y="3273"/>
                  <a:pt x="82" y="3266"/>
                </a:cubicBezTo>
                <a:cubicBezTo>
                  <a:pt x="72" y="3260"/>
                  <a:pt x="63" y="3252"/>
                  <a:pt x="54" y="3243"/>
                </a:cubicBezTo>
                <a:cubicBezTo>
                  <a:pt x="46" y="3235"/>
                  <a:pt x="38" y="3225"/>
                  <a:pt x="31" y="3215"/>
                </a:cubicBezTo>
                <a:cubicBezTo>
                  <a:pt x="24" y="3205"/>
                  <a:pt x="19" y="3194"/>
                  <a:pt x="14" y="3183"/>
                </a:cubicBezTo>
                <a:cubicBezTo>
                  <a:pt x="9" y="3172"/>
                  <a:pt x="6" y="3160"/>
                  <a:pt x="3" y="3148"/>
                </a:cubicBezTo>
                <a:cubicBezTo>
                  <a:pt x="1" y="3136"/>
                  <a:pt x="0" y="3124"/>
                  <a:pt x="0" y="311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1" name="任意多边形: 形状 590"/>
          <p:cNvSpPr/>
          <p:nvPr/>
        </p:nvSpPr>
        <p:spPr>
          <a:xfrm>
            <a:off x="7320240" y="6476400"/>
            <a:ext cx="418320" cy="417960"/>
          </a:xfrm>
          <a:custGeom>
            <a:avLst/>
            <a:gdLst/>
            <a:ahLst/>
            <a:cxnLst/>
            <a:rect l="0" t="0" r="r" b="b"/>
            <a:pathLst>
              <a:path w="1162" h="1161">
                <a:moveTo>
                  <a:pt x="1162" y="580"/>
                </a:moveTo>
                <a:cubicBezTo>
                  <a:pt x="1162" y="599"/>
                  <a:pt x="1161" y="618"/>
                  <a:pt x="1159" y="637"/>
                </a:cubicBezTo>
                <a:cubicBezTo>
                  <a:pt x="1157" y="656"/>
                  <a:pt x="1154" y="675"/>
                  <a:pt x="1151" y="693"/>
                </a:cubicBezTo>
                <a:cubicBezTo>
                  <a:pt x="1147" y="712"/>
                  <a:pt x="1142" y="730"/>
                  <a:pt x="1137" y="748"/>
                </a:cubicBezTo>
                <a:cubicBezTo>
                  <a:pt x="1131" y="767"/>
                  <a:pt x="1124" y="784"/>
                  <a:pt x="1117" y="802"/>
                </a:cubicBezTo>
                <a:cubicBezTo>
                  <a:pt x="1109" y="820"/>
                  <a:pt x="1101" y="837"/>
                  <a:pt x="1092" y="854"/>
                </a:cubicBezTo>
                <a:cubicBezTo>
                  <a:pt x="1083" y="870"/>
                  <a:pt x="1074" y="887"/>
                  <a:pt x="1063" y="902"/>
                </a:cubicBezTo>
                <a:cubicBezTo>
                  <a:pt x="1052" y="918"/>
                  <a:pt x="1041" y="933"/>
                  <a:pt x="1029" y="948"/>
                </a:cubicBezTo>
                <a:cubicBezTo>
                  <a:pt x="1017" y="963"/>
                  <a:pt x="1004" y="977"/>
                  <a:pt x="991" y="990"/>
                </a:cubicBezTo>
                <a:cubicBezTo>
                  <a:pt x="977" y="1004"/>
                  <a:pt x="963" y="1016"/>
                  <a:pt x="949" y="1029"/>
                </a:cubicBezTo>
                <a:cubicBezTo>
                  <a:pt x="934" y="1041"/>
                  <a:pt x="919" y="1052"/>
                  <a:pt x="903" y="1062"/>
                </a:cubicBezTo>
                <a:cubicBezTo>
                  <a:pt x="887" y="1073"/>
                  <a:pt x="871" y="1083"/>
                  <a:pt x="854" y="1092"/>
                </a:cubicBezTo>
                <a:cubicBezTo>
                  <a:pt x="837" y="1101"/>
                  <a:pt x="820" y="1109"/>
                  <a:pt x="803" y="1116"/>
                </a:cubicBezTo>
                <a:cubicBezTo>
                  <a:pt x="785" y="1123"/>
                  <a:pt x="767" y="1130"/>
                  <a:pt x="749" y="1135"/>
                </a:cubicBezTo>
                <a:cubicBezTo>
                  <a:pt x="731" y="1141"/>
                  <a:pt x="712" y="1145"/>
                  <a:pt x="694" y="1149"/>
                </a:cubicBezTo>
                <a:cubicBezTo>
                  <a:pt x="675" y="1154"/>
                  <a:pt x="656" y="1157"/>
                  <a:pt x="637" y="1158"/>
                </a:cubicBezTo>
                <a:cubicBezTo>
                  <a:pt x="618" y="1160"/>
                  <a:pt x="599" y="1161"/>
                  <a:pt x="580" y="1161"/>
                </a:cubicBezTo>
                <a:cubicBezTo>
                  <a:pt x="561" y="1161"/>
                  <a:pt x="542" y="1160"/>
                  <a:pt x="524" y="1158"/>
                </a:cubicBezTo>
                <a:cubicBezTo>
                  <a:pt x="505" y="1157"/>
                  <a:pt x="486" y="1154"/>
                  <a:pt x="467" y="1149"/>
                </a:cubicBezTo>
                <a:cubicBezTo>
                  <a:pt x="449" y="1145"/>
                  <a:pt x="430" y="1141"/>
                  <a:pt x="412" y="1135"/>
                </a:cubicBezTo>
                <a:cubicBezTo>
                  <a:pt x="394" y="1130"/>
                  <a:pt x="376" y="1123"/>
                  <a:pt x="358" y="1116"/>
                </a:cubicBezTo>
                <a:cubicBezTo>
                  <a:pt x="341" y="1109"/>
                  <a:pt x="324" y="1101"/>
                  <a:pt x="307" y="1092"/>
                </a:cubicBezTo>
                <a:cubicBezTo>
                  <a:pt x="290" y="1083"/>
                  <a:pt x="274" y="1073"/>
                  <a:pt x="258" y="1062"/>
                </a:cubicBezTo>
                <a:cubicBezTo>
                  <a:pt x="242" y="1052"/>
                  <a:pt x="227" y="1041"/>
                  <a:pt x="212" y="1029"/>
                </a:cubicBezTo>
                <a:cubicBezTo>
                  <a:pt x="198" y="1016"/>
                  <a:pt x="184" y="1004"/>
                  <a:pt x="170" y="990"/>
                </a:cubicBezTo>
                <a:cubicBezTo>
                  <a:pt x="157" y="977"/>
                  <a:pt x="144" y="963"/>
                  <a:pt x="132" y="948"/>
                </a:cubicBezTo>
                <a:cubicBezTo>
                  <a:pt x="120" y="933"/>
                  <a:pt x="108" y="918"/>
                  <a:pt x="98" y="902"/>
                </a:cubicBezTo>
                <a:cubicBezTo>
                  <a:pt x="87" y="887"/>
                  <a:pt x="78" y="870"/>
                  <a:pt x="69" y="854"/>
                </a:cubicBezTo>
                <a:cubicBezTo>
                  <a:pt x="60" y="837"/>
                  <a:pt x="52" y="820"/>
                  <a:pt x="44" y="802"/>
                </a:cubicBezTo>
                <a:cubicBezTo>
                  <a:pt x="37" y="784"/>
                  <a:pt x="31" y="767"/>
                  <a:pt x="25" y="748"/>
                </a:cubicBezTo>
                <a:cubicBezTo>
                  <a:pt x="20" y="730"/>
                  <a:pt x="15" y="712"/>
                  <a:pt x="11" y="693"/>
                </a:cubicBezTo>
                <a:cubicBezTo>
                  <a:pt x="8" y="675"/>
                  <a:pt x="5" y="656"/>
                  <a:pt x="3" y="637"/>
                </a:cubicBezTo>
                <a:cubicBezTo>
                  <a:pt x="1" y="618"/>
                  <a:pt x="0" y="599"/>
                  <a:pt x="0" y="580"/>
                </a:cubicBezTo>
                <a:cubicBezTo>
                  <a:pt x="0" y="561"/>
                  <a:pt x="1" y="542"/>
                  <a:pt x="3" y="523"/>
                </a:cubicBezTo>
                <a:cubicBezTo>
                  <a:pt x="5" y="504"/>
                  <a:pt x="8" y="485"/>
                  <a:pt x="11" y="467"/>
                </a:cubicBezTo>
                <a:cubicBezTo>
                  <a:pt x="15" y="448"/>
                  <a:pt x="20" y="430"/>
                  <a:pt x="25" y="411"/>
                </a:cubicBezTo>
                <a:cubicBezTo>
                  <a:pt x="31" y="393"/>
                  <a:pt x="37" y="375"/>
                  <a:pt x="44" y="358"/>
                </a:cubicBezTo>
                <a:cubicBezTo>
                  <a:pt x="52" y="340"/>
                  <a:pt x="60" y="323"/>
                  <a:pt x="69" y="306"/>
                </a:cubicBezTo>
                <a:cubicBezTo>
                  <a:pt x="78" y="290"/>
                  <a:pt x="87" y="273"/>
                  <a:pt x="98" y="258"/>
                </a:cubicBezTo>
                <a:cubicBezTo>
                  <a:pt x="108" y="242"/>
                  <a:pt x="120" y="226"/>
                  <a:pt x="132" y="212"/>
                </a:cubicBezTo>
                <a:cubicBezTo>
                  <a:pt x="144" y="197"/>
                  <a:pt x="157" y="183"/>
                  <a:pt x="170" y="170"/>
                </a:cubicBezTo>
                <a:cubicBezTo>
                  <a:pt x="184" y="156"/>
                  <a:pt x="198" y="143"/>
                  <a:pt x="212" y="131"/>
                </a:cubicBezTo>
                <a:cubicBezTo>
                  <a:pt x="227" y="119"/>
                  <a:pt x="242" y="108"/>
                  <a:pt x="258" y="97"/>
                </a:cubicBezTo>
                <a:cubicBezTo>
                  <a:pt x="274" y="87"/>
                  <a:pt x="290" y="77"/>
                  <a:pt x="307" y="68"/>
                </a:cubicBezTo>
                <a:cubicBezTo>
                  <a:pt x="324" y="59"/>
                  <a:pt x="341" y="51"/>
                  <a:pt x="358" y="44"/>
                </a:cubicBezTo>
                <a:cubicBezTo>
                  <a:pt x="376" y="37"/>
                  <a:pt x="394" y="30"/>
                  <a:pt x="412" y="25"/>
                </a:cubicBezTo>
                <a:cubicBezTo>
                  <a:pt x="430" y="19"/>
                  <a:pt x="449" y="14"/>
                  <a:pt x="467" y="11"/>
                </a:cubicBezTo>
                <a:cubicBezTo>
                  <a:pt x="486" y="7"/>
                  <a:pt x="505" y="4"/>
                  <a:pt x="524" y="2"/>
                </a:cubicBezTo>
                <a:cubicBezTo>
                  <a:pt x="542" y="1"/>
                  <a:pt x="561" y="0"/>
                  <a:pt x="580" y="0"/>
                </a:cubicBezTo>
                <a:cubicBezTo>
                  <a:pt x="599" y="0"/>
                  <a:pt x="618" y="1"/>
                  <a:pt x="637" y="2"/>
                </a:cubicBezTo>
                <a:cubicBezTo>
                  <a:pt x="656" y="4"/>
                  <a:pt x="675" y="7"/>
                  <a:pt x="694" y="11"/>
                </a:cubicBezTo>
                <a:cubicBezTo>
                  <a:pt x="712" y="14"/>
                  <a:pt x="731" y="19"/>
                  <a:pt x="749" y="25"/>
                </a:cubicBezTo>
                <a:cubicBezTo>
                  <a:pt x="767" y="30"/>
                  <a:pt x="785" y="37"/>
                  <a:pt x="803" y="44"/>
                </a:cubicBezTo>
                <a:cubicBezTo>
                  <a:pt x="820" y="51"/>
                  <a:pt x="837" y="59"/>
                  <a:pt x="854" y="68"/>
                </a:cubicBezTo>
                <a:cubicBezTo>
                  <a:pt x="871" y="77"/>
                  <a:pt x="887" y="87"/>
                  <a:pt x="903" y="97"/>
                </a:cubicBezTo>
                <a:cubicBezTo>
                  <a:pt x="919" y="108"/>
                  <a:pt x="934" y="119"/>
                  <a:pt x="949" y="131"/>
                </a:cubicBezTo>
                <a:cubicBezTo>
                  <a:pt x="963" y="143"/>
                  <a:pt x="977" y="156"/>
                  <a:pt x="991" y="170"/>
                </a:cubicBezTo>
                <a:cubicBezTo>
                  <a:pt x="1004" y="183"/>
                  <a:pt x="1017" y="197"/>
                  <a:pt x="1029" y="212"/>
                </a:cubicBezTo>
                <a:cubicBezTo>
                  <a:pt x="1041" y="226"/>
                  <a:pt x="1052" y="242"/>
                  <a:pt x="1063" y="258"/>
                </a:cubicBezTo>
                <a:cubicBezTo>
                  <a:pt x="1074" y="273"/>
                  <a:pt x="1083" y="290"/>
                  <a:pt x="1092" y="306"/>
                </a:cubicBezTo>
                <a:cubicBezTo>
                  <a:pt x="1101" y="323"/>
                  <a:pt x="1109" y="340"/>
                  <a:pt x="1117" y="358"/>
                </a:cubicBezTo>
                <a:cubicBezTo>
                  <a:pt x="1124" y="375"/>
                  <a:pt x="1131" y="393"/>
                  <a:pt x="1137" y="411"/>
                </a:cubicBezTo>
                <a:cubicBezTo>
                  <a:pt x="1142" y="430"/>
                  <a:pt x="1147" y="448"/>
                  <a:pt x="1151" y="467"/>
                </a:cubicBezTo>
                <a:cubicBezTo>
                  <a:pt x="1154" y="485"/>
                  <a:pt x="1157" y="504"/>
                  <a:pt x="1159" y="523"/>
                </a:cubicBezTo>
                <a:cubicBezTo>
                  <a:pt x="1161" y="542"/>
                  <a:pt x="1162" y="561"/>
                  <a:pt x="1162" y="580"/>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92" name="图片 591"/>
          <p:cNvPicPr/>
          <p:nvPr/>
        </p:nvPicPr>
        <p:blipFill>
          <a:blip r:embed="rId13"/>
          <a:stretch/>
        </p:blipFill>
        <p:spPr>
          <a:xfrm>
            <a:off x="7445880" y="6618600"/>
            <a:ext cx="166680" cy="133200"/>
          </a:xfrm>
          <a:prstGeom prst="rect">
            <a:avLst/>
          </a:prstGeom>
          <a:noFill/>
          <a:ln w="0">
            <a:noFill/>
          </a:ln>
        </p:spPr>
      </p:pic>
      <p:sp>
        <p:nvSpPr>
          <p:cNvPr id="593" name="文本框 592"/>
          <p:cNvSpPr txBox="1"/>
          <p:nvPr/>
        </p:nvSpPr>
        <p:spPr>
          <a:xfrm>
            <a:off x="3911040" y="7186680"/>
            <a:ext cx="5875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视频或音乐</a:t>
            </a:r>
            <a:endParaRPr lang="en-US" sz="920" b="0" u="none" strike="noStrike">
              <a:solidFill>
                <a:srgbClr val="000000"/>
              </a:solidFill>
              <a:effectLst/>
              <a:uFillTx/>
              <a:latin typeface="Times New Roman"/>
            </a:endParaRPr>
          </a:p>
        </p:txBody>
      </p:sp>
      <p:sp>
        <p:nvSpPr>
          <p:cNvPr id="594" name="文本框 593"/>
          <p:cNvSpPr txBox="1"/>
          <p:nvPr/>
        </p:nvSpPr>
        <p:spPr>
          <a:xfrm>
            <a:off x="7863480" y="66124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在线教育</a:t>
            </a:r>
            <a:endParaRPr lang="en-US" sz="1180" b="0" u="none" strike="noStrike">
              <a:solidFill>
                <a:srgbClr val="000000"/>
              </a:solidFill>
              <a:effectLst/>
              <a:uFillTx/>
              <a:latin typeface="Times New Roman"/>
            </a:endParaRPr>
          </a:p>
        </p:txBody>
      </p:sp>
      <p:sp>
        <p:nvSpPr>
          <p:cNvPr id="595" name="文本框 594"/>
          <p:cNvSpPr txBox="1"/>
          <p:nvPr/>
        </p:nvSpPr>
        <p:spPr>
          <a:xfrm>
            <a:off x="7320600" y="7019640"/>
            <a:ext cx="2817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基于课程内容、难度级别、学习目标等特征推荐相关学</a:t>
            </a:r>
            <a:endParaRPr lang="en-US" sz="920" b="0" u="none" strike="noStrike">
              <a:solidFill>
                <a:srgbClr val="000000"/>
              </a:solidFill>
              <a:effectLst/>
              <a:uFillTx/>
              <a:latin typeface="Times New Roman"/>
            </a:endParaRPr>
          </a:p>
        </p:txBody>
      </p:sp>
      <p:sp>
        <p:nvSpPr>
          <p:cNvPr id="596" name="文本框 595"/>
          <p:cNvSpPr txBox="1"/>
          <p:nvPr/>
        </p:nvSpPr>
        <p:spPr>
          <a:xfrm>
            <a:off x="7320600" y="7186680"/>
            <a:ext cx="3528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习资源</a:t>
            </a:r>
            <a:endParaRPr lang="en-US" sz="920" b="0" u="none" strike="noStrike">
              <a:solidFill>
                <a:srgbClr val="000000"/>
              </a:solidFill>
              <a:effectLst/>
              <a:uFillTx/>
              <a:latin typeface="Times New Roman"/>
            </a:endParaRPr>
          </a:p>
        </p:txBody>
      </p:sp>
      <p:sp>
        <p:nvSpPr>
          <p:cNvPr id="597" name="文本框 596"/>
          <p:cNvSpPr txBox="1"/>
          <p:nvPr/>
        </p:nvSpPr>
        <p:spPr>
          <a:xfrm>
            <a:off x="10086480" y="751284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11 / 18</a:t>
            </a:r>
            <a:endParaRPr lang="en-US" sz="920" b="0" u="none" strike="noStrike">
              <a:solidFill>
                <a:srgbClr val="000000"/>
              </a:solidFill>
              <a:effectLst/>
              <a:uFillTx/>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8" name="图片 597"/>
          <p:cNvPicPr/>
          <p:nvPr/>
        </p:nvPicPr>
        <p:blipFill>
          <a:blip r:embed="rId2"/>
          <a:stretch/>
        </p:blipFill>
        <p:spPr>
          <a:xfrm>
            <a:off x="0" y="0"/>
            <a:ext cx="10696320" cy="7052760"/>
          </a:xfrm>
          <a:prstGeom prst="rect">
            <a:avLst/>
          </a:prstGeom>
          <a:noFill/>
          <a:ln w="0">
            <a:noFill/>
          </a:ln>
        </p:spPr>
      </p:pic>
      <p:sp>
        <p:nvSpPr>
          <p:cNvPr id="599" name="任意多边形: 形状 598"/>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0" name="任意多边形: 形状 599"/>
          <p:cNvSpPr/>
          <p:nvPr/>
        </p:nvSpPr>
        <p:spPr>
          <a:xfrm>
            <a:off x="267120" y="2306160"/>
            <a:ext cx="4980960" cy="2139840"/>
          </a:xfrm>
          <a:custGeom>
            <a:avLst/>
            <a:gdLst/>
            <a:ahLst/>
            <a:cxnLst/>
            <a:rect l="0" t="0" r="r" b="b"/>
            <a:pathLst>
              <a:path w="13836" h="5944">
                <a:moveTo>
                  <a:pt x="0" y="0"/>
                </a:moveTo>
                <a:lnTo>
                  <a:pt x="13836" y="0"/>
                </a:lnTo>
                <a:lnTo>
                  <a:pt x="13836" y="5944"/>
                </a:lnTo>
                <a:lnTo>
                  <a:pt x="0" y="5944"/>
                </a:lnTo>
                <a:lnTo>
                  <a:pt x="0" y="0"/>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1" name="任意多边形: 形状 600"/>
          <p:cNvSpPr/>
          <p:nvPr/>
        </p:nvSpPr>
        <p:spPr>
          <a:xfrm>
            <a:off x="267120" y="2306160"/>
            <a:ext cx="25560" cy="2139840"/>
          </a:xfrm>
          <a:custGeom>
            <a:avLst/>
            <a:gdLst/>
            <a:ahLst/>
            <a:cxnLst/>
            <a:rect l="0" t="0" r="r" b="b"/>
            <a:pathLst>
              <a:path w="71" h="5944">
                <a:moveTo>
                  <a:pt x="0" y="0"/>
                </a:moveTo>
                <a:lnTo>
                  <a:pt x="71" y="0"/>
                </a:lnTo>
                <a:lnTo>
                  <a:pt x="71" y="5944"/>
                </a:lnTo>
                <a:lnTo>
                  <a:pt x="0" y="594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2" name="任意多边形: 形状 601"/>
          <p:cNvSpPr/>
          <p:nvPr/>
        </p:nvSpPr>
        <p:spPr>
          <a:xfrm>
            <a:off x="492840" y="3142080"/>
            <a:ext cx="4588200" cy="534960"/>
          </a:xfrm>
          <a:custGeom>
            <a:avLst/>
            <a:gdLst/>
            <a:ahLst/>
            <a:cxnLst/>
            <a:rect l="0" t="0" r="r" b="b"/>
            <a:pathLst>
              <a:path w="12745" h="1486">
                <a:moveTo>
                  <a:pt x="0" y="1347"/>
                </a:moveTo>
                <a:lnTo>
                  <a:pt x="0" y="139"/>
                </a:lnTo>
                <a:cubicBezTo>
                  <a:pt x="0" y="120"/>
                  <a:pt x="4" y="103"/>
                  <a:pt x="11" y="86"/>
                </a:cubicBezTo>
                <a:cubicBezTo>
                  <a:pt x="18" y="69"/>
                  <a:pt x="28" y="53"/>
                  <a:pt x="41" y="40"/>
                </a:cubicBezTo>
                <a:cubicBezTo>
                  <a:pt x="54" y="27"/>
                  <a:pt x="69" y="17"/>
                  <a:pt x="86" y="10"/>
                </a:cubicBezTo>
                <a:cubicBezTo>
                  <a:pt x="103" y="3"/>
                  <a:pt x="121" y="0"/>
                  <a:pt x="139" y="0"/>
                </a:cubicBezTo>
                <a:lnTo>
                  <a:pt x="12606" y="0"/>
                </a:lnTo>
                <a:cubicBezTo>
                  <a:pt x="12624" y="0"/>
                  <a:pt x="12642" y="3"/>
                  <a:pt x="12659" y="10"/>
                </a:cubicBezTo>
                <a:cubicBezTo>
                  <a:pt x="12676" y="17"/>
                  <a:pt x="12691" y="27"/>
                  <a:pt x="12704" y="40"/>
                </a:cubicBezTo>
                <a:cubicBezTo>
                  <a:pt x="12717" y="53"/>
                  <a:pt x="12727" y="69"/>
                  <a:pt x="12734" y="86"/>
                </a:cubicBezTo>
                <a:cubicBezTo>
                  <a:pt x="12742" y="103"/>
                  <a:pt x="12745" y="120"/>
                  <a:pt x="12745" y="139"/>
                </a:cubicBezTo>
                <a:lnTo>
                  <a:pt x="12745" y="1347"/>
                </a:lnTo>
                <a:cubicBezTo>
                  <a:pt x="12745" y="1365"/>
                  <a:pt x="12742" y="1383"/>
                  <a:pt x="12734" y="1400"/>
                </a:cubicBezTo>
                <a:cubicBezTo>
                  <a:pt x="12727" y="1417"/>
                  <a:pt x="12717" y="1432"/>
                  <a:pt x="12704" y="1445"/>
                </a:cubicBezTo>
                <a:cubicBezTo>
                  <a:pt x="12691" y="1459"/>
                  <a:pt x="12676" y="1469"/>
                  <a:pt x="12659" y="1476"/>
                </a:cubicBezTo>
                <a:cubicBezTo>
                  <a:pt x="12642" y="1483"/>
                  <a:pt x="12624" y="1486"/>
                  <a:pt x="12606" y="1486"/>
                </a:cubicBezTo>
                <a:lnTo>
                  <a:pt x="139" y="1486"/>
                </a:lnTo>
                <a:cubicBezTo>
                  <a:pt x="121" y="1486"/>
                  <a:pt x="103" y="1483"/>
                  <a:pt x="86" y="1476"/>
                </a:cubicBezTo>
                <a:cubicBezTo>
                  <a:pt x="69" y="1469"/>
                  <a:pt x="54" y="1459"/>
                  <a:pt x="41" y="1445"/>
                </a:cubicBezTo>
                <a:cubicBezTo>
                  <a:pt x="28" y="1432"/>
                  <a:pt x="18" y="1417"/>
                  <a:pt x="11" y="1400"/>
                </a:cubicBezTo>
                <a:cubicBezTo>
                  <a:pt x="4" y="1383"/>
                  <a:pt x="0" y="1365"/>
                  <a:pt x="0" y="134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3" name="任意多边形: 形状 602"/>
          <p:cNvSpPr/>
          <p:nvPr/>
        </p:nvSpPr>
        <p:spPr>
          <a:xfrm>
            <a:off x="492840" y="2473560"/>
            <a:ext cx="267840" cy="267480"/>
          </a:xfrm>
          <a:custGeom>
            <a:avLst/>
            <a:gdLst/>
            <a:ahLst/>
            <a:cxnLst/>
            <a:rect l="0" t="0" r="r" b="b"/>
            <a:pathLst>
              <a:path w="744" h="743">
                <a:moveTo>
                  <a:pt x="744" y="372"/>
                </a:moveTo>
                <a:cubicBezTo>
                  <a:pt x="744" y="396"/>
                  <a:pt x="742" y="421"/>
                  <a:pt x="737" y="444"/>
                </a:cubicBezTo>
                <a:cubicBezTo>
                  <a:pt x="732" y="468"/>
                  <a:pt x="725" y="492"/>
                  <a:pt x="716" y="514"/>
                </a:cubicBezTo>
                <a:cubicBezTo>
                  <a:pt x="706" y="537"/>
                  <a:pt x="695" y="558"/>
                  <a:pt x="681" y="578"/>
                </a:cubicBezTo>
                <a:cubicBezTo>
                  <a:pt x="668" y="599"/>
                  <a:pt x="652" y="617"/>
                  <a:pt x="635" y="635"/>
                </a:cubicBezTo>
                <a:cubicBezTo>
                  <a:pt x="618" y="652"/>
                  <a:pt x="599" y="667"/>
                  <a:pt x="579" y="681"/>
                </a:cubicBezTo>
                <a:cubicBezTo>
                  <a:pt x="559" y="694"/>
                  <a:pt x="537" y="706"/>
                  <a:pt x="515" y="715"/>
                </a:cubicBezTo>
                <a:cubicBezTo>
                  <a:pt x="492" y="724"/>
                  <a:pt x="468" y="731"/>
                  <a:pt x="444" y="736"/>
                </a:cubicBezTo>
                <a:cubicBezTo>
                  <a:pt x="420" y="741"/>
                  <a:pt x="396" y="743"/>
                  <a:pt x="371" y="743"/>
                </a:cubicBezTo>
                <a:cubicBezTo>
                  <a:pt x="347" y="743"/>
                  <a:pt x="323" y="741"/>
                  <a:pt x="299" y="736"/>
                </a:cubicBezTo>
                <a:cubicBezTo>
                  <a:pt x="275" y="731"/>
                  <a:pt x="252" y="724"/>
                  <a:pt x="229" y="715"/>
                </a:cubicBezTo>
                <a:cubicBezTo>
                  <a:pt x="207" y="706"/>
                  <a:pt x="185" y="694"/>
                  <a:pt x="165" y="681"/>
                </a:cubicBezTo>
                <a:cubicBezTo>
                  <a:pt x="145" y="667"/>
                  <a:pt x="126" y="652"/>
                  <a:pt x="109" y="635"/>
                </a:cubicBezTo>
                <a:cubicBezTo>
                  <a:pt x="92" y="617"/>
                  <a:pt x="76" y="599"/>
                  <a:pt x="63" y="578"/>
                </a:cubicBezTo>
                <a:cubicBezTo>
                  <a:pt x="49" y="558"/>
                  <a:pt x="38" y="537"/>
                  <a:pt x="28" y="514"/>
                </a:cubicBezTo>
                <a:cubicBezTo>
                  <a:pt x="19" y="492"/>
                  <a:pt x="12" y="468"/>
                  <a:pt x="7" y="444"/>
                </a:cubicBezTo>
                <a:cubicBezTo>
                  <a:pt x="2" y="421"/>
                  <a:pt x="0" y="396"/>
                  <a:pt x="0" y="372"/>
                </a:cubicBezTo>
                <a:cubicBezTo>
                  <a:pt x="0" y="348"/>
                  <a:pt x="2" y="323"/>
                  <a:pt x="7" y="300"/>
                </a:cubicBezTo>
                <a:cubicBezTo>
                  <a:pt x="12" y="276"/>
                  <a:pt x="19" y="252"/>
                  <a:pt x="28" y="230"/>
                </a:cubicBezTo>
                <a:cubicBezTo>
                  <a:pt x="38" y="207"/>
                  <a:pt x="49" y="186"/>
                  <a:pt x="63" y="165"/>
                </a:cubicBezTo>
                <a:cubicBezTo>
                  <a:pt x="76" y="144"/>
                  <a:pt x="92" y="126"/>
                  <a:pt x="109" y="108"/>
                </a:cubicBezTo>
                <a:cubicBezTo>
                  <a:pt x="126" y="91"/>
                  <a:pt x="145" y="76"/>
                  <a:pt x="165" y="62"/>
                </a:cubicBezTo>
                <a:cubicBezTo>
                  <a:pt x="185" y="49"/>
                  <a:pt x="207" y="37"/>
                  <a:pt x="229" y="28"/>
                </a:cubicBezTo>
                <a:cubicBezTo>
                  <a:pt x="252" y="19"/>
                  <a:pt x="275" y="11"/>
                  <a:pt x="299" y="7"/>
                </a:cubicBezTo>
                <a:cubicBezTo>
                  <a:pt x="323" y="2"/>
                  <a:pt x="347" y="0"/>
                  <a:pt x="371" y="0"/>
                </a:cubicBezTo>
                <a:cubicBezTo>
                  <a:pt x="396" y="0"/>
                  <a:pt x="420" y="2"/>
                  <a:pt x="444" y="7"/>
                </a:cubicBezTo>
                <a:cubicBezTo>
                  <a:pt x="468" y="11"/>
                  <a:pt x="492" y="19"/>
                  <a:pt x="515" y="28"/>
                </a:cubicBezTo>
                <a:cubicBezTo>
                  <a:pt x="537" y="37"/>
                  <a:pt x="559" y="49"/>
                  <a:pt x="579" y="62"/>
                </a:cubicBezTo>
                <a:cubicBezTo>
                  <a:pt x="599" y="76"/>
                  <a:pt x="618" y="91"/>
                  <a:pt x="635" y="108"/>
                </a:cubicBezTo>
                <a:cubicBezTo>
                  <a:pt x="652" y="126"/>
                  <a:pt x="668" y="144"/>
                  <a:pt x="681" y="165"/>
                </a:cubicBezTo>
                <a:cubicBezTo>
                  <a:pt x="695" y="186"/>
                  <a:pt x="706" y="207"/>
                  <a:pt x="716" y="230"/>
                </a:cubicBezTo>
                <a:cubicBezTo>
                  <a:pt x="725" y="252"/>
                  <a:pt x="732" y="276"/>
                  <a:pt x="737" y="300"/>
                </a:cubicBezTo>
                <a:cubicBezTo>
                  <a:pt x="742" y="323"/>
                  <a:pt x="744" y="348"/>
                  <a:pt x="744" y="372"/>
                </a:cubicBez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4" name="文本框 603"/>
          <p:cNvSpPr txBox="1"/>
          <p:nvPr/>
        </p:nvSpPr>
        <p:spPr>
          <a:xfrm>
            <a:off x="334440" y="210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内容推荐实现步骤</a:t>
            </a:r>
            <a:endParaRPr lang="en-US" sz="1979" b="0" u="none" strike="noStrike">
              <a:solidFill>
                <a:srgbClr val="000000"/>
              </a:solidFill>
              <a:effectLst/>
              <a:uFillTx/>
              <a:latin typeface="Times New Roman"/>
            </a:endParaRPr>
          </a:p>
        </p:txBody>
      </p:sp>
      <p:sp>
        <p:nvSpPr>
          <p:cNvPr id="605" name="文本框 604"/>
          <p:cNvSpPr txBox="1"/>
          <p:nvPr/>
        </p:nvSpPr>
        <p:spPr>
          <a:xfrm>
            <a:off x="576720" y="2518920"/>
            <a:ext cx="166680" cy="195480"/>
          </a:xfrm>
          <a:prstGeom prst="rect">
            <a:avLst/>
          </a:prstGeom>
          <a:noFill/>
          <a:ln w="0">
            <a:noFill/>
          </a:ln>
        </p:spPr>
        <p:txBody>
          <a:bodyPr wrap="none" lIns="0" tIns="0" rIns="0" bIns="0" anchor="t">
            <a:spAutoFit/>
          </a:bodyPr>
          <a:lstStyle/>
          <a:p>
            <a:r>
              <a:rPr lang="en-US" sz="1320" b="0" u="none" strike="noStrike">
                <a:solidFill>
                  <a:srgbClr val="1E3A8A"/>
                </a:solidFill>
                <a:effectLst/>
                <a:uFillTx/>
                <a:latin typeface="NotoSansSC"/>
                <a:ea typeface="NotoSansSC"/>
              </a:rPr>
              <a:t>1</a:t>
            </a:r>
            <a:endParaRPr lang="en-US" sz="1320" b="0" u="none" strike="noStrike">
              <a:solidFill>
                <a:srgbClr val="000000"/>
              </a:solidFill>
              <a:effectLst/>
              <a:uFillTx/>
              <a:latin typeface="Times New Roman"/>
            </a:endParaRPr>
          </a:p>
        </p:txBody>
      </p:sp>
      <p:sp>
        <p:nvSpPr>
          <p:cNvPr id="606" name="文本框 605"/>
          <p:cNvSpPr txBox="1"/>
          <p:nvPr/>
        </p:nvSpPr>
        <p:spPr>
          <a:xfrm>
            <a:off x="860760" y="2518920"/>
            <a:ext cx="150948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数据预处理与向量化</a:t>
            </a:r>
            <a:endParaRPr lang="en-US" sz="1320" b="0" u="none" strike="noStrike">
              <a:solidFill>
                <a:srgbClr val="000000"/>
              </a:solidFill>
              <a:effectLst/>
              <a:uFillTx/>
              <a:latin typeface="Times New Roman"/>
            </a:endParaRPr>
          </a:p>
        </p:txBody>
      </p:sp>
      <p:sp>
        <p:nvSpPr>
          <p:cNvPr id="607" name="文本框 606"/>
          <p:cNvSpPr txBox="1"/>
          <p:nvPr/>
        </p:nvSpPr>
        <p:spPr>
          <a:xfrm>
            <a:off x="493200" y="2876040"/>
            <a:ext cx="3850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对物品描述信息进行清洗、去停用词，并使用</a:t>
            </a:r>
            <a:r>
              <a:rPr lang="en-US" sz="1050" b="0" u="none" strike="noStrike">
                <a:solidFill>
                  <a:srgbClr val="DBEAFE"/>
                </a:solidFill>
                <a:effectLst/>
                <a:uFillTx/>
                <a:latin typeface="NotoSansSC"/>
                <a:ea typeface="NotoSansSC"/>
              </a:rPr>
              <a:t>TF-IDF</a:t>
            </a:r>
            <a:r>
              <a:rPr lang="zh-CN" sz="1050" b="0" u="none" strike="noStrike">
                <a:solidFill>
                  <a:srgbClr val="DBEAFE"/>
                </a:solidFill>
                <a:effectLst/>
                <a:uFillTx/>
                <a:latin typeface="NotoSansSC"/>
                <a:ea typeface="NotoSansSC"/>
              </a:rPr>
              <a:t>进行向量化</a:t>
            </a:r>
            <a:endParaRPr lang="en-US" sz="1050" b="0" u="none" strike="noStrike">
              <a:solidFill>
                <a:srgbClr val="000000"/>
              </a:solidFill>
              <a:effectLst/>
              <a:uFillTx/>
              <a:latin typeface="Times New Roman"/>
            </a:endParaRPr>
          </a:p>
        </p:txBody>
      </p:sp>
      <p:sp>
        <p:nvSpPr>
          <p:cNvPr id="608" name="文本框 607"/>
          <p:cNvSpPr txBox="1"/>
          <p:nvPr/>
        </p:nvSpPr>
        <p:spPr>
          <a:xfrm>
            <a:off x="593280" y="3261960"/>
            <a:ext cx="352188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vectorizer = TfidfVectorizer(stop_words='english')</a:t>
            </a:r>
            <a:endParaRPr lang="en-US" sz="920" b="0" u="none" strike="noStrike">
              <a:solidFill>
                <a:srgbClr val="000000"/>
              </a:solidFill>
              <a:effectLst/>
              <a:uFillTx/>
              <a:latin typeface="Times New Roman"/>
            </a:endParaRPr>
          </a:p>
        </p:txBody>
      </p:sp>
      <p:pic>
        <p:nvPicPr>
          <p:cNvPr id="609" name="图片 608"/>
          <p:cNvPicPr/>
          <p:nvPr/>
        </p:nvPicPr>
        <p:blipFill>
          <a:blip r:embed="rId3"/>
          <a:stretch/>
        </p:blipFill>
        <p:spPr>
          <a:xfrm>
            <a:off x="493200" y="3802320"/>
            <a:ext cx="91440" cy="116640"/>
          </a:xfrm>
          <a:prstGeom prst="rect">
            <a:avLst/>
          </a:prstGeom>
          <a:noFill/>
          <a:ln w="0">
            <a:noFill/>
          </a:ln>
        </p:spPr>
      </p:pic>
      <p:sp>
        <p:nvSpPr>
          <p:cNvPr id="610" name="文本框 609"/>
          <p:cNvSpPr txBox="1"/>
          <p:nvPr/>
        </p:nvSpPr>
        <p:spPr>
          <a:xfrm>
            <a:off x="593280" y="3429000"/>
            <a:ext cx="408492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item_vectors = vectorizer.fit_transform(df['description'])</a:t>
            </a:r>
            <a:endParaRPr lang="en-US" sz="920" b="0" u="none" strike="noStrike">
              <a:solidFill>
                <a:srgbClr val="000000"/>
              </a:solidFill>
              <a:effectLst/>
              <a:uFillTx/>
              <a:latin typeface="Times New Roman"/>
            </a:endParaRPr>
          </a:p>
        </p:txBody>
      </p:sp>
      <p:sp>
        <p:nvSpPr>
          <p:cNvPr id="611" name="任意多边形: 形状 610"/>
          <p:cNvSpPr/>
          <p:nvPr/>
        </p:nvSpPr>
        <p:spPr>
          <a:xfrm>
            <a:off x="5448240" y="2306160"/>
            <a:ext cx="4980960" cy="2139840"/>
          </a:xfrm>
          <a:custGeom>
            <a:avLst/>
            <a:gdLst/>
            <a:ahLst/>
            <a:cxnLst/>
            <a:rect l="0" t="0" r="r" b="b"/>
            <a:pathLst>
              <a:path w="13836" h="5944">
                <a:moveTo>
                  <a:pt x="0" y="0"/>
                </a:moveTo>
                <a:lnTo>
                  <a:pt x="13836" y="0"/>
                </a:lnTo>
                <a:lnTo>
                  <a:pt x="13836" y="5944"/>
                </a:lnTo>
                <a:lnTo>
                  <a:pt x="0" y="5944"/>
                </a:lnTo>
                <a:lnTo>
                  <a:pt x="0" y="0"/>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2" name="任意多边形: 形状 611"/>
          <p:cNvSpPr/>
          <p:nvPr/>
        </p:nvSpPr>
        <p:spPr>
          <a:xfrm>
            <a:off x="5448240" y="2306160"/>
            <a:ext cx="25560" cy="2139840"/>
          </a:xfrm>
          <a:custGeom>
            <a:avLst/>
            <a:gdLst/>
            <a:ahLst/>
            <a:cxnLst/>
            <a:rect l="0" t="0" r="r" b="b"/>
            <a:pathLst>
              <a:path w="71" h="5944">
                <a:moveTo>
                  <a:pt x="0" y="0"/>
                </a:moveTo>
                <a:lnTo>
                  <a:pt x="71" y="0"/>
                </a:lnTo>
                <a:lnTo>
                  <a:pt x="71" y="5944"/>
                </a:lnTo>
                <a:lnTo>
                  <a:pt x="0" y="594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3" name="任意多边形: 形状 612"/>
          <p:cNvSpPr/>
          <p:nvPr/>
        </p:nvSpPr>
        <p:spPr>
          <a:xfrm>
            <a:off x="5673960" y="3142080"/>
            <a:ext cx="4588200" cy="869400"/>
          </a:xfrm>
          <a:custGeom>
            <a:avLst/>
            <a:gdLst/>
            <a:ahLst/>
            <a:cxnLst/>
            <a:rect l="0" t="0" r="r" b="b"/>
            <a:pathLst>
              <a:path w="12745" h="2415">
                <a:moveTo>
                  <a:pt x="0" y="2275"/>
                </a:moveTo>
                <a:lnTo>
                  <a:pt x="0" y="139"/>
                </a:lnTo>
                <a:cubicBezTo>
                  <a:pt x="0" y="120"/>
                  <a:pt x="4" y="103"/>
                  <a:pt x="11" y="86"/>
                </a:cubicBezTo>
                <a:cubicBezTo>
                  <a:pt x="18" y="69"/>
                  <a:pt x="28" y="53"/>
                  <a:pt x="41" y="40"/>
                </a:cubicBezTo>
                <a:cubicBezTo>
                  <a:pt x="54" y="27"/>
                  <a:pt x="69" y="17"/>
                  <a:pt x="86" y="10"/>
                </a:cubicBezTo>
                <a:cubicBezTo>
                  <a:pt x="103" y="3"/>
                  <a:pt x="121" y="0"/>
                  <a:pt x="139" y="0"/>
                </a:cubicBezTo>
                <a:lnTo>
                  <a:pt x="12606" y="0"/>
                </a:lnTo>
                <a:cubicBezTo>
                  <a:pt x="12624" y="0"/>
                  <a:pt x="12642" y="3"/>
                  <a:pt x="12659" y="10"/>
                </a:cubicBezTo>
                <a:cubicBezTo>
                  <a:pt x="12676" y="17"/>
                  <a:pt x="12691" y="27"/>
                  <a:pt x="12704" y="40"/>
                </a:cubicBezTo>
                <a:cubicBezTo>
                  <a:pt x="12717" y="53"/>
                  <a:pt x="12727" y="69"/>
                  <a:pt x="12735" y="86"/>
                </a:cubicBezTo>
                <a:cubicBezTo>
                  <a:pt x="12742" y="103"/>
                  <a:pt x="12745" y="120"/>
                  <a:pt x="12745" y="139"/>
                </a:cubicBezTo>
                <a:lnTo>
                  <a:pt x="12745" y="2275"/>
                </a:lnTo>
                <a:cubicBezTo>
                  <a:pt x="12745" y="2294"/>
                  <a:pt x="12742" y="2312"/>
                  <a:pt x="12735" y="2329"/>
                </a:cubicBezTo>
                <a:cubicBezTo>
                  <a:pt x="12727" y="2346"/>
                  <a:pt x="12717" y="2361"/>
                  <a:pt x="12704" y="2374"/>
                </a:cubicBezTo>
                <a:cubicBezTo>
                  <a:pt x="12691" y="2387"/>
                  <a:pt x="12676" y="2397"/>
                  <a:pt x="12659" y="2404"/>
                </a:cubicBezTo>
                <a:cubicBezTo>
                  <a:pt x="12642" y="2411"/>
                  <a:pt x="12624" y="2415"/>
                  <a:pt x="12606" y="2415"/>
                </a:cubicBezTo>
                <a:lnTo>
                  <a:pt x="139" y="2415"/>
                </a:lnTo>
                <a:cubicBezTo>
                  <a:pt x="121" y="2415"/>
                  <a:pt x="103" y="2411"/>
                  <a:pt x="86" y="2404"/>
                </a:cubicBezTo>
                <a:cubicBezTo>
                  <a:pt x="69" y="2397"/>
                  <a:pt x="54" y="2387"/>
                  <a:pt x="41" y="2374"/>
                </a:cubicBezTo>
                <a:cubicBezTo>
                  <a:pt x="28" y="2361"/>
                  <a:pt x="18" y="2346"/>
                  <a:pt x="11" y="2329"/>
                </a:cubicBezTo>
                <a:cubicBezTo>
                  <a:pt x="4" y="2312"/>
                  <a:pt x="0" y="2294"/>
                  <a:pt x="0" y="227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4" name="任意多边形: 形状 613"/>
          <p:cNvSpPr/>
          <p:nvPr/>
        </p:nvSpPr>
        <p:spPr>
          <a:xfrm>
            <a:off x="5673960" y="2473560"/>
            <a:ext cx="267840" cy="267480"/>
          </a:xfrm>
          <a:custGeom>
            <a:avLst/>
            <a:gdLst/>
            <a:ahLst/>
            <a:cxnLst/>
            <a:rect l="0" t="0" r="r" b="b"/>
            <a:pathLst>
              <a:path w="744" h="743">
                <a:moveTo>
                  <a:pt x="744" y="372"/>
                </a:moveTo>
                <a:cubicBezTo>
                  <a:pt x="744" y="396"/>
                  <a:pt x="742" y="421"/>
                  <a:pt x="737" y="444"/>
                </a:cubicBezTo>
                <a:cubicBezTo>
                  <a:pt x="732" y="468"/>
                  <a:pt x="725" y="492"/>
                  <a:pt x="716" y="514"/>
                </a:cubicBezTo>
                <a:cubicBezTo>
                  <a:pt x="706" y="537"/>
                  <a:pt x="695" y="558"/>
                  <a:pt x="681" y="578"/>
                </a:cubicBezTo>
                <a:cubicBezTo>
                  <a:pt x="668" y="599"/>
                  <a:pt x="652" y="617"/>
                  <a:pt x="635" y="635"/>
                </a:cubicBezTo>
                <a:cubicBezTo>
                  <a:pt x="618" y="652"/>
                  <a:pt x="599" y="667"/>
                  <a:pt x="579" y="681"/>
                </a:cubicBezTo>
                <a:cubicBezTo>
                  <a:pt x="559" y="694"/>
                  <a:pt x="537" y="706"/>
                  <a:pt x="515" y="715"/>
                </a:cubicBezTo>
                <a:cubicBezTo>
                  <a:pt x="492" y="724"/>
                  <a:pt x="469" y="731"/>
                  <a:pt x="445" y="736"/>
                </a:cubicBezTo>
                <a:cubicBezTo>
                  <a:pt x="421" y="741"/>
                  <a:pt x="397" y="743"/>
                  <a:pt x="373" y="743"/>
                </a:cubicBezTo>
                <a:cubicBezTo>
                  <a:pt x="348" y="743"/>
                  <a:pt x="324" y="741"/>
                  <a:pt x="300" y="736"/>
                </a:cubicBezTo>
                <a:cubicBezTo>
                  <a:pt x="276" y="731"/>
                  <a:pt x="253" y="724"/>
                  <a:pt x="230" y="715"/>
                </a:cubicBezTo>
                <a:cubicBezTo>
                  <a:pt x="208" y="706"/>
                  <a:pt x="186" y="694"/>
                  <a:pt x="165" y="681"/>
                </a:cubicBezTo>
                <a:cubicBezTo>
                  <a:pt x="145" y="667"/>
                  <a:pt x="126" y="652"/>
                  <a:pt x="109" y="635"/>
                </a:cubicBezTo>
                <a:cubicBezTo>
                  <a:pt x="92" y="617"/>
                  <a:pt x="76" y="599"/>
                  <a:pt x="63" y="578"/>
                </a:cubicBezTo>
                <a:cubicBezTo>
                  <a:pt x="49" y="558"/>
                  <a:pt x="38" y="537"/>
                  <a:pt x="28" y="514"/>
                </a:cubicBezTo>
                <a:cubicBezTo>
                  <a:pt x="19" y="492"/>
                  <a:pt x="12" y="468"/>
                  <a:pt x="7" y="444"/>
                </a:cubicBezTo>
                <a:cubicBezTo>
                  <a:pt x="3" y="421"/>
                  <a:pt x="0" y="396"/>
                  <a:pt x="0" y="372"/>
                </a:cubicBezTo>
                <a:cubicBezTo>
                  <a:pt x="0" y="348"/>
                  <a:pt x="3" y="323"/>
                  <a:pt x="7" y="300"/>
                </a:cubicBezTo>
                <a:cubicBezTo>
                  <a:pt x="12" y="276"/>
                  <a:pt x="19" y="252"/>
                  <a:pt x="28" y="230"/>
                </a:cubicBezTo>
                <a:cubicBezTo>
                  <a:pt x="38" y="207"/>
                  <a:pt x="49" y="186"/>
                  <a:pt x="63" y="165"/>
                </a:cubicBezTo>
                <a:cubicBezTo>
                  <a:pt x="76" y="144"/>
                  <a:pt x="92" y="126"/>
                  <a:pt x="109" y="108"/>
                </a:cubicBezTo>
                <a:cubicBezTo>
                  <a:pt x="126" y="91"/>
                  <a:pt x="145" y="76"/>
                  <a:pt x="165" y="62"/>
                </a:cubicBezTo>
                <a:cubicBezTo>
                  <a:pt x="186" y="49"/>
                  <a:pt x="208" y="37"/>
                  <a:pt x="230" y="28"/>
                </a:cubicBezTo>
                <a:cubicBezTo>
                  <a:pt x="253" y="19"/>
                  <a:pt x="276" y="11"/>
                  <a:pt x="300" y="7"/>
                </a:cubicBezTo>
                <a:cubicBezTo>
                  <a:pt x="324" y="2"/>
                  <a:pt x="348" y="0"/>
                  <a:pt x="373" y="0"/>
                </a:cubicBezTo>
                <a:cubicBezTo>
                  <a:pt x="397" y="0"/>
                  <a:pt x="421" y="2"/>
                  <a:pt x="445" y="7"/>
                </a:cubicBezTo>
                <a:cubicBezTo>
                  <a:pt x="469" y="11"/>
                  <a:pt x="492" y="19"/>
                  <a:pt x="515" y="28"/>
                </a:cubicBezTo>
                <a:cubicBezTo>
                  <a:pt x="537" y="37"/>
                  <a:pt x="559" y="49"/>
                  <a:pt x="579" y="62"/>
                </a:cubicBezTo>
                <a:cubicBezTo>
                  <a:pt x="599" y="76"/>
                  <a:pt x="618" y="91"/>
                  <a:pt x="635" y="108"/>
                </a:cubicBezTo>
                <a:cubicBezTo>
                  <a:pt x="652" y="126"/>
                  <a:pt x="668" y="144"/>
                  <a:pt x="681" y="165"/>
                </a:cubicBezTo>
                <a:cubicBezTo>
                  <a:pt x="695" y="186"/>
                  <a:pt x="706" y="207"/>
                  <a:pt x="716" y="230"/>
                </a:cubicBezTo>
                <a:cubicBezTo>
                  <a:pt x="725" y="252"/>
                  <a:pt x="732" y="276"/>
                  <a:pt x="737" y="300"/>
                </a:cubicBezTo>
                <a:cubicBezTo>
                  <a:pt x="742" y="323"/>
                  <a:pt x="744" y="348"/>
                  <a:pt x="744" y="372"/>
                </a:cubicBez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5" name="文本框 614"/>
          <p:cNvSpPr txBox="1"/>
          <p:nvPr/>
        </p:nvSpPr>
        <p:spPr>
          <a:xfrm>
            <a:off x="651960" y="3802320"/>
            <a:ext cx="2513880" cy="16956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NotoSansSC"/>
                <a:ea typeface="NotoSansSC"/>
              </a:rPr>
              <a:t>TF-IDF</a:t>
            </a:r>
            <a:r>
              <a:rPr lang="zh-CN" sz="920" b="0" u="none" strike="noStrike">
                <a:solidFill>
                  <a:srgbClr val="BFDBFE"/>
                </a:solidFill>
                <a:effectLst/>
                <a:uFillTx/>
                <a:latin typeface="NotoSansSC"/>
                <a:ea typeface="NotoSansSC"/>
              </a:rPr>
              <a:t>将文本转换为数值向量，便于计算相似度</a:t>
            </a:r>
            <a:endParaRPr lang="en-US" sz="920" b="0" u="none" strike="noStrike">
              <a:solidFill>
                <a:srgbClr val="000000"/>
              </a:solidFill>
              <a:effectLst/>
              <a:uFillTx/>
              <a:latin typeface="Times New Roman"/>
            </a:endParaRPr>
          </a:p>
        </p:txBody>
      </p:sp>
      <p:sp>
        <p:nvSpPr>
          <p:cNvPr id="616" name="文本框 615"/>
          <p:cNvSpPr txBox="1"/>
          <p:nvPr/>
        </p:nvSpPr>
        <p:spPr>
          <a:xfrm>
            <a:off x="5757840" y="2518920"/>
            <a:ext cx="166680" cy="195480"/>
          </a:xfrm>
          <a:prstGeom prst="rect">
            <a:avLst/>
          </a:prstGeom>
          <a:noFill/>
          <a:ln w="0">
            <a:noFill/>
          </a:ln>
        </p:spPr>
        <p:txBody>
          <a:bodyPr wrap="none" lIns="0" tIns="0" rIns="0" bIns="0" anchor="t">
            <a:spAutoFit/>
          </a:bodyPr>
          <a:lstStyle/>
          <a:p>
            <a:r>
              <a:rPr lang="en-US" sz="1320" b="0" u="none" strike="noStrike">
                <a:solidFill>
                  <a:srgbClr val="1E3A8A"/>
                </a:solidFill>
                <a:effectLst/>
                <a:uFillTx/>
                <a:latin typeface="NotoSansSC"/>
                <a:ea typeface="NotoSansSC"/>
              </a:rPr>
              <a:t>2</a:t>
            </a:r>
            <a:endParaRPr lang="en-US" sz="1320" b="0" u="none" strike="noStrike">
              <a:solidFill>
                <a:srgbClr val="000000"/>
              </a:solidFill>
              <a:effectLst/>
              <a:uFillTx/>
              <a:latin typeface="Times New Roman"/>
            </a:endParaRPr>
          </a:p>
        </p:txBody>
      </p:sp>
      <p:sp>
        <p:nvSpPr>
          <p:cNvPr id="617" name="文本框 616"/>
          <p:cNvSpPr txBox="1"/>
          <p:nvPr/>
        </p:nvSpPr>
        <p:spPr>
          <a:xfrm>
            <a:off x="6041880" y="2518920"/>
            <a:ext cx="167724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计算物品之间的相似度</a:t>
            </a:r>
            <a:endParaRPr lang="en-US" sz="1320" b="0" u="none" strike="noStrike">
              <a:solidFill>
                <a:srgbClr val="000000"/>
              </a:solidFill>
              <a:effectLst/>
              <a:uFillTx/>
              <a:latin typeface="Times New Roman"/>
            </a:endParaRPr>
          </a:p>
        </p:txBody>
      </p:sp>
      <p:sp>
        <p:nvSpPr>
          <p:cNvPr id="618" name="文本框 617"/>
          <p:cNvSpPr txBox="1"/>
          <p:nvPr/>
        </p:nvSpPr>
        <p:spPr>
          <a:xfrm>
            <a:off x="5674320" y="2876040"/>
            <a:ext cx="3487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基于余弦相似度计算物品向量间的相似性，构建相似度矩阵</a:t>
            </a:r>
            <a:endParaRPr lang="en-US" sz="1050" b="0" u="none" strike="noStrike">
              <a:solidFill>
                <a:srgbClr val="000000"/>
              </a:solidFill>
              <a:effectLst/>
              <a:uFillTx/>
              <a:latin typeface="Times New Roman"/>
            </a:endParaRPr>
          </a:p>
        </p:txBody>
      </p:sp>
      <p:sp>
        <p:nvSpPr>
          <p:cNvPr id="619" name="文本框 618"/>
          <p:cNvSpPr txBox="1"/>
          <p:nvPr/>
        </p:nvSpPr>
        <p:spPr>
          <a:xfrm>
            <a:off x="5774400" y="3261960"/>
            <a:ext cx="359208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similarity_matrix = cosine_similarity(item_vectors)</a:t>
            </a:r>
            <a:endParaRPr lang="en-US" sz="920" b="0" u="none" strike="noStrike">
              <a:solidFill>
                <a:srgbClr val="000000"/>
              </a:solidFill>
              <a:effectLst/>
              <a:uFillTx/>
              <a:latin typeface="Times New Roman"/>
            </a:endParaRPr>
          </a:p>
        </p:txBody>
      </p:sp>
      <p:sp>
        <p:nvSpPr>
          <p:cNvPr id="620" name="文本框 619"/>
          <p:cNvSpPr txBox="1"/>
          <p:nvPr/>
        </p:nvSpPr>
        <p:spPr>
          <a:xfrm>
            <a:off x="5774400" y="3429000"/>
            <a:ext cx="338076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similarity_df = pd.DataFrame(similarity_matrix, </a:t>
            </a:r>
            <a:endParaRPr lang="en-US" sz="920" b="0" u="none" strike="noStrike">
              <a:solidFill>
                <a:srgbClr val="000000"/>
              </a:solidFill>
              <a:effectLst/>
              <a:uFillTx/>
              <a:latin typeface="Times New Roman"/>
            </a:endParaRPr>
          </a:p>
        </p:txBody>
      </p:sp>
      <p:sp>
        <p:nvSpPr>
          <p:cNvPr id="621" name="文本框 620"/>
          <p:cNvSpPr txBox="1"/>
          <p:nvPr/>
        </p:nvSpPr>
        <p:spPr>
          <a:xfrm>
            <a:off x="5774400" y="3596040"/>
            <a:ext cx="338076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                           index=df['item_id'], </a:t>
            </a:r>
            <a:endParaRPr lang="en-US" sz="920" b="0" u="none" strike="noStrike">
              <a:solidFill>
                <a:srgbClr val="000000"/>
              </a:solidFill>
              <a:effectLst/>
              <a:uFillTx/>
              <a:latin typeface="Times New Roman"/>
            </a:endParaRPr>
          </a:p>
        </p:txBody>
      </p:sp>
      <p:pic>
        <p:nvPicPr>
          <p:cNvPr id="622" name="图片 621"/>
          <p:cNvPicPr/>
          <p:nvPr/>
        </p:nvPicPr>
        <p:blipFill>
          <a:blip r:embed="rId3"/>
          <a:stretch/>
        </p:blipFill>
        <p:spPr>
          <a:xfrm>
            <a:off x="5674320" y="4136400"/>
            <a:ext cx="91440" cy="116640"/>
          </a:xfrm>
          <a:prstGeom prst="rect">
            <a:avLst/>
          </a:prstGeom>
          <a:noFill/>
          <a:ln w="0">
            <a:noFill/>
          </a:ln>
        </p:spPr>
      </p:pic>
      <p:sp>
        <p:nvSpPr>
          <p:cNvPr id="623" name="文本框 622"/>
          <p:cNvSpPr txBox="1"/>
          <p:nvPr/>
        </p:nvSpPr>
        <p:spPr>
          <a:xfrm>
            <a:off x="5774400" y="3763440"/>
            <a:ext cx="345132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                           columns=df['item_id'])</a:t>
            </a:r>
            <a:endParaRPr lang="en-US" sz="920" b="0" u="none" strike="noStrike">
              <a:solidFill>
                <a:srgbClr val="000000"/>
              </a:solidFill>
              <a:effectLst/>
              <a:uFillTx/>
              <a:latin typeface="Times New Roman"/>
            </a:endParaRPr>
          </a:p>
        </p:txBody>
      </p:sp>
      <p:sp>
        <p:nvSpPr>
          <p:cNvPr id="624" name="任意多边形: 形状 623"/>
          <p:cNvSpPr/>
          <p:nvPr/>
        </p:nvSpPr>
        <p:spPr>
          <a:xfrm>
            <a:off x="267120" y="4646160"/>
            <a:ext cx="4980960" cy="2139840"/>
          </a:xfrm>
          <a:custGeom>
            <a:avLst/>
            <a:gdLst/>
            <a:ahLst/>
            <a:cxnLst/>
            <a:rect l="0" t="0" r="r" b="b"/>
            <a:pathLst>
              <a:path w="13836" h="5944">
                <a:moveTo>
                  <a:pt x="0" y="0"/>
                </a:moveTo>
                <a:lnTo>
                  <a:pt x="13836" y="0"/>
                </a:lnTo>
                <a:lnTo>
                  <a:pt x="13836" y="5944"/>
                </a:lnTo>
                <a:lnTo>
                  <a:pt x="0" y="5944"/>
                </a:lnTo>
                <a:lnTo>
                  <a:pt x="0" y="0"/>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5" name="任意多边形: 形状 624"/>
          <p:cNvSpPr/>
          <p:nvPr/>
        </p:nvSpPr>
        <p:spPr>
          <a:xfrm>
            <a:off x="267120" y="4646160"/>
            <a:ext cx="25560" cy="2139840"/>
          </a:xfrm>
          <a:custGeom>
            <a:avLst/>
            <a:gdLst/>
            <a:ahLst/>
            <a:cxnLst/>
            <a:rect l="0" t="0" r="r" b="b"/>
            <a:pathLst>
              <a:path w="71" h="5944">
                <a:moveTo>
                  <a:pt x="0" y="0"/>
                </a:moveTo>
                <a:lnTo>
                  <a:pt x="71" y="0"/>
                </a:lnTo>
                <a:lnTo>
                  <a:pt x="71" y="5944"/>
                </a:lnTo>
                <a:lnTo>
                  <a:pt x="0" y="594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6" name="任意多边形: 形状 625"/>
          <p:cNvSpPr/>
          <p:nvPr/>
        </p:nvSpPr>
        <p:spPr>
          <a:xfrm>
            <a:off x="492840" y="4813200"/>
            <a:ext cx="267840" cy="267840"/>
          </a:xfrm>
          <a:custGeom>
            <a:avLst/>
            <a:gdLst/>
            <a:ahLst/>
            <a:cxnLst/>
            <a:rect l="0" t="0" r="r" b="b"/>
            <a:pathLst>
              <a:path w="744" h="744">
                <a:moveTo>
                  <a:pt x="744" y="373"/>
                </a:moveTo>
                <a:cubicBezTo>
                  <a:pt x="744" y="397"/>
                  <a:pt x="742" y="421"/>
                  <a:pt x="737" y="445"/>
                </a:cubicBezTo>
                <a:cubicBezTo>
                  <a:pt x="732" y="469"/>
                  <a:pt x="725" y="492"/>
                  <a:pt x="716" y="515"/>
                </a:cubicBezTo>
                <a:cubicBezTo>
                  <a:pt x="706" y="537"/>
                  <a:pt x="695" y="559"/>
                  <a:pt x="681" y="579"/>
                </a:cubicBezTo>
                <a:cubicBezTo>
                  <a:pt x="668" y="599"/>
                  <a:pt x="652" y="618"/>
                  <a:pt x="635" y="635"/>
                </a:cubicBezTo>
                <a:cubicBezTo>
                  <a:pt x="618" y="652"/>
                  <a:pt x="599" y="668"/>
                  <a:pt x="579" y="681"/>
                </a:cubicBezTo>
                <a:cubicBezTo>
                  <a:pt x="559" y="695"/>
                  <a:pt x="537" y="706"/>
                  <a:pt x="515" y="716"/>
                </a:cubicBezTo>
                <a:cubicBezTo>
                  <a:pt x="492" y="725"/>
                  <a:pt x="468" y="732"/>
                  <a:pt x="444" y="737"/>
                </a:cubicBezTo>
                <a:cubicBezTo>
                  <a:pt x="420" y="742"/>
                  <a:pt x="396" y="744"/>
                  <a:pt x="371" y="744"/>
                </a:cubicBezTo>
                <a:cubicBezTo>
                  <a:pt x="347" y="744"/>
                  <a:pt x="323" y="742"/>
                  <a:pt x="299" y="737"/>
                </a:cubicBezTo>
                <a:cubicBezTo>
                  <a:pt x="275" y="732"/>
                  <a:pt x="252" y="725"/>
                  <a:pt x="229" y="716"/>
                </a:cubicBezTo>
                <a:cubicBezTo>
                  <a:pt x="207" y="706"/>
                  <a:pt x="185" y="695"/>
                  <a:pt x="165" y="681"/>
                </a:cubicBezTo>
                <a:cubicBezTo>
                  <a:pt x="145" y="668"/>
                  <a:pt x="126" y="652"/>
                  <a:pt x="109" y="635"/>
                </a:cubicBezTo>
                <a:cubicBezTo>
                  <a:pt x="92" y="618"/>
                  <a:pt x="76" y="599"/>
                  <a:pt x="63" y="579"/>
                </a:cubicBezTo>
                <a:cubicBezTo>
                  <a:pt x="49" y="559"/>
                  <a:pt x="38" y="537"/>
                  <a:pt x="28" y="515"/>
                </a:cubicBezTo>
                <a:cubicBezTo>
                  <a:pt x="19" y="492"/>
                  <a:pt x="12" y="469"/>
                  <a:pt x="7" y="445"/>
                </a:cubicBezTo>
                <a:cubicBezTo>
                  <a:pt x="2" y="421"/>
                  <a:pt x="0" y="397"/>
                  <a:pt x="0" y="373"/>
                </a:cubicBezTo>
                <a:cubicBezTo>
                  <a:pt x="0" y="347"/>
                  <a:pt x="2" y="323"/>
                  <a:pt x="7" y="299"/>
                </a:cubicBezTo>
                <a:cubicBezTo>
                  <a:pt x="12" y="275"/>
                  <a:pt x="19" y="252"/>
                  <a:pt x="28" y="229"/>
                </a:cubicBezTo>
                <a:cubicBezTo>
                  <a:pt x="38" y="207"/>
                  <a:pt x="49" y="186"/>
                  <a:pt x="63" y="165"/>
                </a:cubicBezTo>
                <a:cubicBezTo>
                  <a:pt x="76" y="145"/>
                  <a:pt x="92" y="126"/>
                  <a:pt x="109" y="109"/>
                </a:cubicBezTo>
                <a:cubicBezTo>
                  <a:pt x="126" y="92"/>
                  <a:pt x="145" y="76"/>
                  <a:pt x="165" y="63"/>
                </a:cubicBezTo>
                <a:cubicBezTo>
                  <a:pt x="185" y="49"/>
                  <a:pt x="207" y="38"/>
                  <a:pt x="229" y="28"/>
                </a:cubicBezTo>
                <a:cubicBezTo>
                  <a:pt x="252" y="19"/>
                  <a:pt x="275" y="12"/>
                  <a:pt x="299" y="7"/>
                </a:cubicBezTo>
                <a:cubicBezTo>
                  <a:pt x="323" y="3"/>
                  <a:pt x="347" y="0"/>
                  <a:pt x="371" y="0"/>
                </a:cubicBezTo>
                <a:cubicBezTo>
                  <a:pt x="396" y="0"/>
                  <a:pt x="420" y="3"/>
                  <a:pt x="444" y="7"/>
                </a:cubicBezTo>
                <a:cubicBezTo>
                  <a:pt x="468" y="12"/>
                  <a:pt x="492" y="19"/>
                  <a:pt x="515" y="28"/>
                </a:cubicBezTo>
                <a:cubicBezTo>
                  <a:pt x="537" y="38"/>
                  <a:pt x="559" y="49"/>
                  <a:pt x="579" y="63"/>
                </a:cubicBezTo>
                <a:cubicBezTo>
                  <a:pt x="599" y="76"/>
                  <a:pt x="618" y="92"/>
                  <a:pt x="635" y="109"/>
                </a:cubicBezTo>
                <a:cubicBezTo>
                  <a:pt x="652" y="126"/>
                  <a:pt x="668" y="145"/>
                  <a:pt x="681" y="165"/>
                </a:cubicBezTo>
                <a:cubicBezTo>
                  <a:pt x="695" y="186"/>
                  <a:pt x="706" y="207"/>
                  <a:pt x="716" y="229"/>
                </a:cubicBezTo>
                <a:cubicBezTo>
                  <a:pt x="725" y="252"/>
                  <a:pt x="732" y="275"/>
                  <a:pt x="737" y="299"/>
                </a:cubicBezTo>
                <a:cubicBezTo>
                  <a:pt x="742" y="323"/>
                  <a:pt x="744" y="347"/>
                  <a:pt x="744" y="373"/>
                </a:cubicBez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7" name="文本框 626"/>
          <p:cNvSpPr txBox="1"/>
          <p:nvPr/>
        </p:nvSpPr>
        <p:spPr>
          <a:xfrm>
            <a:off x="5833080" y="4136760"/>
            <a:ext cx="2112840" cy="16956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NotoSansSC"/>
                <a:ea typeface="NotoSansSC"/>
              </a:rPr>
              <a:t>余弦相似度值越大，表示两个物品越相似</a:t>
            </a:r>
            <a:endParaRPr lang="en-US" sz="920" b="0" u="none" strike="noStrike">
              <a:solidFill>
                <a:srgbClr val="000000"/>
              </a:solidFill>
              <a:effectLst/>
              <a:uFillTx/>
              <a:latin typeface="Times New Roman"/>
            </a:endParaRPr>
          </a:p>
        </p:txBody>
      </p:sp>
      <p:sp>
        <p:nvSpPr>
          <p:cNvPr id="628" name="文本框 627"/>
          <p:cNvSpPr txBox="1"/>
          <p:nvPr/>
        </p:nvSpPr>
        <p:spPr>
          <a:xfrm>
            <a:off x="576720" y="4858920"/>
            <a:ext cx="166680" cy="195480"/>
          </a:xfrm>
          <a:prstGeom prst="rect">
            <a:avLst/>
          </a:prstGeom>
          <a:noFill/>
          <a:ln w="0">
            <a:noFill/>
          </a:ln>
        </p:spPr>
        <p:txBody>
          <a:bodyPr wrap="none" lIns="0" tIns="0" rIns="0" bIns="0" anchor="t">
            <a:spAutoFit/>
          </a:bodyPr>
          <a:lstStyle/>
          <a:p>
            <a:r>
              <a:rPr lang="en-US" sz="1320" b="0" u="none" strike="noStrike">
                <a:solidFill>
                  <a:srgbClr val="1E3A8A"/>
                </a:solidFill>
                <a:effectLst/>
                <a:uFillTx/>
                <a:latin typeface="NotoSansSC"/>
                <a:ea typeface="NotoSansSC"/>
              </a:rPr>
              <a:t>3</a:t>
            </a:r>
            <a:endParaRPr lang="en-US" sz="1320" b="0" u="none" strike="noStrike">
              <a:solidFill>
                <a:srgbClr val="000000"/>
              </a:solidFill>
              <a:effectLst/>
              <a:uFillTx/>
              <a:latin typeface="Times New Roman"/>
            </a:endParaRPr>
          </a:p>
        </p:txBody>
      </p:sp>
      <p:sp>
        <p:nvSpPr>
          <p:cNvPr id="629" name="文本框 628"/>
          <p:cNvSpPr txBox="1"/>
          <p:nvPr/>
        </p:nvSpPr>
        <p:spPr>
          <a:xfrm>
            <a:off x="860760" y="4858920"/>
            <a:ext cx="100656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用户画像构建</a:t>
            </a:r>
            <a:endParaRPr lang="en-US" sz="1320" b="0" u="none" strike="noStrike">
              <a:solidFill>
                <a:srgbClr val="000000"/>
              </a:solidFill>
              <a:effectLst/>
              <a:uFillTx/>
              <a:latin typeface="Times New Roman"/>
            </a:endParaRPr>
          </a:p>
        </p:txBody>
      </p:sp>
      <p:pic>
        <p:nvPicPr>
          <p:cNvPr id="630" name="图片 629"/>
          <p:cNvPicPr/>
          <p:nvPr/>
        </p:nvPicPr>
        <p:blipFill>
          <a:blip r:embed="rId4"/>
          <a:stretch/>
        </p:blipFill>
        <p:spPr>
          <a:xfrm>
            <a:off x="493200" y="5482080"/>
            <a:ext cx="133200" cy="133200"/>
          </a:xfrm>
          <a:prstGeom prst="rect">
            <a:avLst/>
          </a:prstGeom>
          <a:noFill/>
          <a:ln w="0">
            <a:noFill/>
          </a:ln>
        </p:spPr>
      </p:pic>
      <p:sp>
        <p:nvSpPr>
          <p:cNvPr id="631" name="文本框 630"/>
          <p:cNvSpPr txBox="1"/>
          <p:nvPr/>
        </p:nvSpPr>
        <p:spPr>
          <a:xfrm>
            <a:off x="493200" y="5215680"/>
            <a:ext cx="33534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基于用户历史交互行为构建特征集合，捕捉用户兴趣偏好</a:t>
            </a:r>
            <a:endParaRPr lang="en-US" sz="1050" b="0" u="none" strike="noStrike">
              <a:solidFill>
                <a:srgbClr val="000000"/>
              </a:solidFill>
              <a:effectLst/>
              <a:uFillTx/>
              <a:latin typeface="Times New Roman"/>
            </a:endParaRPr>
          </a:p>
        </p:txBody>
      </p:sp>
      <p:pic>
        <p:nvPicPr>
          <p:cNvPr id="632" name="图片 631"/>
          <p:cNvPicPr/>
          <p:nvPr/>
        </p:nvPicPr>
        <p:blipFill>
          <a:blip r:embed="rId4"/>
          <a:stretch/>
        </p:blipFill>
        <p:spPr>
          <a:xfrm>
            <a:off x="493200" y="5716080"/>
            <a:ext cx="133200" cy="133200"/>
          </a:xfrm>
          <a:prstGeom prst="rect">
            <a:avLst/>
          </a:prstGeom>
          <a:noFill/>
          <a:ln w="0">
            <a:noFill/>
          </a:ln>
        </p:spPr>
      </p:pic>
      <p:sp>
        <p:nvSpPr>
          <p:cNvPr id="633" name="文本框 632"/>
          <p:cNvSpPr txBox="1"/>
          <p:nvPr/>
        </p:nvSpPr>
        <p:spPr>
          <a:xfrm>
            <a:off x="693720" y="5483160"/>
            <a:ext cx="22806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分析用户浏览、购买、评分的物品特征</a:t>
            </a:r>
            <a:endParaRPr lang="en-US" sz="1050" b="0" u="none" strike="noStrike">
              <a:solidFill>
                <a:srgbClr val="000000"/>
              </a:solidFill>
              <a:effectLst/>
              <a:uFillTx/>
              <a:latin typeface="Times New Roman"/>
            </a:endParaRPr>
          </a:p>
        </p:txBody>
      </p:sp>
      <p:pic>
        <p:nvPicPr>
          <p:cNvPr id="634" name="图片 633"/>
          <p:cNvPicPr/>
          <p:nvPr/>
        </p:nvPicPr>
        <p:blipFill>
          <a:blip r:embed="rId4"/>
          <a:stretch/>
        </p:blipFill>
        <p:spPr>
          <a:xfrm>
            <a:off x="493200" y="5950080"/>
            <a:ext cx="133200" cy="133200"/>
          </a:xfrm>
          <a:prstGeom prst="rect">
            <a:avLst/>
          </a:prstGeom>
          <a:noFill/>
          <a:ln w="0">
            <a:noFill/>
          </a:ln>
        </p:spPr>
      </p:pic>
      <p:sp>
        <p:nvSpPr>
          <p:cNvPr id="635" name="文本框 634"/>
          <p:cNvSpPr txBox="1"/>
          <p:nvPr/>
        </p:nvSpPr>
        <p:spPr>
          <a:xfrm>
            <a:off x="693720" y="5717160"/>
            <a:ext cx="13417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累积构建用户兴趣向量</a:t>
            </a:r>
            <a:endParaRPr lang="en-US" sz="1050" b="0" u="none" strike="noStrike">
              <a:solidFill>
                <a:srgbClr val="000000"/>
              </a:solidFill>
              <a:effectLst/>
              <a:uFillTx/>
              <a:latin typeface="Times New Roman"/>
            </a:endParaRPr>
          </a:p>
        </p:txBody>
      </p:sp>
      <p:sp>
        <p:nvSpPr>
          <p:cNvPr id="636" name="任意多边形: 形状 635"/>
          <p:cNvSpPr/>
          <p:nvPr/>
        </p:nvSpPr>
        <p:spPr>
          <a:xfrm>
            <a:off x="5448240" y="4646160"/>
            <a:ext cx="4980960" cy="2139840"/>
          </a:xfrm>
          <a:custGeom>
            <a:avLst/>
            <a:gdLst/>
            <a:ahLst/>
            <a:cxnLst/>
            <a:rect l="0" t="0" r="r" b="b"/>
            <a:pathLst>
              <a:path w="13836" h="5944">
                <a:moveTo>
                  <a:pt x="0" y="0"/>
                </a:moveTo>
                <a:lnTo>
                  <a:pt x="13836" y="0"/>
                </a:lnTo>
                <a:lnTo>
                  <a:pt x="13836" y="5944"/>
                </a:lnTo>
                <a:lnTo>
                  <a:pt x="0" y="5944"/>
                </a:lnTo>
                <a:lnTo>
                  <a:pt x="0" y="0"/>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7" name="任意多边形: 形状 636"/>
          <p:cNvSpPr/>
          <p:nvPr/>
        </p:nvSpPr>
        <p:spPr>
          <a:xfrm>
            <a:off x="5448240" y="4646160"/>
            <a:ext cx="25560" cy="2139840"/>
          </a:xfrm>
          <a:custGeom>
            <a:avLst/>
            <a:gdLst/>
            <a:ahLst/>
            <a:cxnLst/>
            <a:rect l="0" t="0" r="r" b="b"/>
            <a:pathLst>
              <a:path w="71" h="5944">
                <a:moveTo>
                  <a:pt x="0" y="0"/>
                </a:moveTo>
                <a:lnTo>
                  <a:pt x="71" y="0"/>
                </a:lnTo>
                <a:lnTo>
                  <a:pt x="71" y="5944"/>
                </a:lnTo>
                <a:lnTo>
                  <a:pt x="0" y="594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8" name="任意多边形: 形状 637"/>
          <p:cNvSpPr/>
          <p:nvPr/>
        </p:nvSpPr>
        <p:spPr>
          <a:xfrm>
            <a:off x="5673960" y="5481720"/>
            <a:ext cx="4588200" cy="869400"/>
          </a:xfrm>
          <a:custGeom>
            <a:avLst/>
            <a:gdLst/>
            <a:ahLst/>
            <a:cxnLst/>
            <a:rect l="0" t="0" r="r" b="b"/>
            <a:pathLst>
              <a:path w="12745" h="2415">
                <a:moveTo>
                  <a:pt x="0" y="2276"/>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2606" y="0"/>
                </a:lnTo>
                <a:cubicBezTo>
                  <a:pt x="12624" y="0"/>
                  <a:pt x="12642" y="4"/>
                  <a:pt x="12659" y="11"/>
                </a:cubicBezTo>
                <a:cubicBezTo>
                  <a:pt x="12676" y="18"/>
                  <a:pt x="12691" y="28"/>
                  <a:pt x="12704" y="41"/>
                </a:cubicBezTo>
                <a:cubicBezTo>
                  <a:pt x="12717" y="54"/>
                  <a:pt x="12727" y="69"/>
                  <a:pt x="12735" y="86"/>
                </a:cubicBezTo>
                <a:cubicBezTo>
                  <a:pt x="12742" y="103"/>
                  <a:pt x="12745" y="121"/>
                  <a:pt x="12745" y="140"/>
                </a:cubicBezTo>
                <a:lnTo>
                  <a:pt x="12745" y="2276"/>
                </a:lnTo>
                <a:cubicBezTo>
                  <a:pt x="12745" y="2295"/>
                  <a:pt x="12742" y="2312"/>
                  <a:pt x="12735" y="2329"/>
                </a:cubicBezTo>
                <a:cubicBezTo>
                  <a:pt x="12727" y="2347"/>
                  <a:pt x="12717" y="2362"/>
                  <a:pt x="12704" y="2375"/>
                </a:cubicBezTo>
                <a:cubicBezTo>
                  <a:pt x="12691" y="2388"/>
                  <a:pt x="12676" y="2398"/>
                  <a:pt x="12659" y="2405"/>
                </a:cubicBezTo>
                <a:cubicBezTo>
                  <a:pt x="12642" y="2412"/>
                  <a:pt x="12624" y="2415"/>
                  <a:pt x="12606" y="2415"/>
                </a:cubicBezTo>
                <a:lnTo>
                  <a:pt x="139" y="2415"/>
                </a:lnTo>
                <a:cubicBezTo>
                  <a:pt x="121" y="2415"/>
                  <a:pt x="103" y="2412"/>
                  <a:pt x="86" y="2405"/>
                </a:cubicBezTo>
                <a:cubicBezTo>
                  <a:pt x="69" y="2398"/>
                  <a:pt x="54" y="2388"/>
                  <a:pt x="41" y="2375"/>
                </a:cubicBezTo>
                <a:cubicBezTo>
                  <a:pt x="28" y="2362"/>
                  <a:pt x="18" y="2347"/>
                  <a:pt x="11" y="2329"/>
                </a:cubicBezTo>
                <a:cubicBezTo>
                  <a:pt x="4" y="2312"/>
                  <a:pt x="0" y="2295"/>
                  <a:pt x="0" y="227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9" name="任意多边形: 形状 638"/>
          <p:cNvSpPr/>
          <p:nvPr/>
        </p:nvSpPr>
        <p:spPr>
          <a:xfrm>
            <a:off x="5673960" y="4813200"/>
            <a:ext cx="267840" cy="267840"/>
          </a:xfrm>
          <a:custGeom>
            <a:avLst/>
            <a:gdLst/>
            <a:ahLst/>
            <a:cxnLst/>
            <a:rect l="0" t="0" r="r" b="b"/>
            <a:pathLst>
              <a:path w="744" h="744">
                <a:moveTo>
                  <a:pt x="744" y="373"/>
                </a:moveTo>
                <a:cubicBezTo>
                  <a:pt x="744" y="397"/>
                  <a:pt x="742" y="421"/>
                  <a:pt x="737" y="445"/>
                </a:cubicBezTo>
                <a:cubicBezTo>
                  <a:pt x="732" y="469"/>
                  <a:pt x="725" y="492"/>
                  <a:pt x="716" y="515"/>
                </a:cubicBezTo>
                <a:cubicBezTo>
                  <a:pt x="706" y="537"/>
                  <a:pt x="695" y="559"/>
                  <a:pt x="681" y="579"/>
                </a:cubicBezTo>
                <a:cubicBezTo>
                  <a:pt x="668" y="599"/>
                  <a:pt x="652" y="618"/>
                  <a:pt x="635" y="635"/>
                </a:cubicBezTo>
                <a:cubicBezTo>
                  <a:pt x="618" y="652"/>
                  <a:pt x="599" y="668"/>
                  <a:pt x="579" y="681"/>
                </a:cubicBezTo>
                <a:cubicBezTo>
                  <a:pt x="559" y="695"/>
                  <a:pt x="537" y="706"/>
                  <a:pt x="515" y="716"/>
                </a:cubicBezTo>
                <a:cubicBezTo>
                  <a:pt x="492" y="725"/>
                  <a:pt x="469" y="732"/>
                  <a:pt x="445" y="737"/>
                </a:cubicBezTo>
                <a:cubicBezTo>
                  <a:pt x="421" y="742"/>
                  <a:pt x="397" y="744"/>
                  <a:pt x="373" y="744"/>
                </a:cubicBezTo>
                <a:cubicBezTo>
                  <a:pt x="348" y="744"/>
                  <a:pt x="324" y="742"/>
                  <a:pt x="300" y="737"/>
                </a:cubicBezTo>
                <a:cubicBezTo>
                  <a:pt x="276" y="732"/>
                  <a:pt x="253" y="725"/>
                  <a:pt x="230" y="716"/>
                </a:cubicBezTo>
                <a:cubicBezTo>
                  <a:pt x="208" y="706"/>
                  <a:pt x="186" y="695"/>
                  <a:pt x="165" y="681"/>
                </a:cubicBezTo>
                <a:cubicBezTo>
                  <a:pt x="145" y="668"/>
                  <a:pt x="126" y="652"/>
                  <a:pt x="109" y="635"/>
                </a:cubicBezTo>
                <a:cubicBezTo>
                  <a:pt x="92" y="618"/>
                  <a:pt x="76" y="599"/>
                  <a:pt x="63" y="579"/>
                </a:cubicBezTo>
                <a:cubicBezTo>
                  <a:pt x="49" y="559"/>
                  <a:pt x="38" y="537"/>
                  <a:pt x="28" y="515"/>
                </a:cubicBezTo>
                <a:cubicBezTo>
                  <a:pt x="19" y="492"/>
                  <a:pt x="12" y="469"/>
                  <a:pt x="7" y="445"/>
                </a:cubicBezTo>
                <a:cubicBezTo>
                  <a:pt x="3" y="421"/>
                  <a:pt x="0" y="397"/>
                  <a:pt x="0" y="373"/>
                </a:cubicBezTo>
                <a:cubicBezTo>
                  <a:pt x="0" y="347"/>
                  <a:pt x="3" y="323"/>
                  <a:pt x="7" y="299"/>
                </a:cubicBezTo>
                <a:cubicBezTo>
                  <a:pt x="12" y="275"/>
                  <a:pt x="19" y="252"/>
                  <a:pt x="28" y="229"/>
                </a:cubicBezTo>
                <a:cubicBezTo>
                  <a:pt x="38" y="207"/>
                  <a:pt x="49" y="186"/>
                  <a:pt x="63" y="165"/>
                </a:cubicBezTo>
                <a:cubicBezTo>
                  <a:pt x="76" y="145"/>
                  <a:pt x="92" y="126"/>
                  <a:pt x="109" y="109"/>
                </a:cubicBezTo>
                <a:cubicBezTo>
                  <a:pt x="126" y="92"/>
                  <a:pt x="145" y="76"/>
                  <a:pt x="165" y="63"/>
                </a:cubicBezTo>
                <a:cubicBezTo>
                  <a:pt x="186" y="49"/>
                  <a:pt x="208" y="38"/>
                  <a:pt x="230" y="28"/>
                </a:cubicBezTo>
                <a:cubicBezTo>
                  <a:pt x="253" y="19"/>
                  <a:pt x="276" y="12"/>
                  <a:pt x="300" y="7"/>
                </a:cubicBezTo>
                <a:cubicBezTo>
                  <a:pt x="324" y="3"/>
                  <a:pt x="348" y="0"/>
                  <a:pt x="373" y="0"/>
                </a:cubicBezTo>
                <a:cubicBezTo>
                  <a:pt x="397" y="0"/>
                  <a:pt x="421" y="3"/>
                  <a:pt x="445" y="7"/>
                </a:cubicBezTo>
                <a:cubicBezTo>
                  <a:pt x="469" y="12"/>
                  <a:pt x="492" y="19"/>
                  <a:pt x="515" y="28"/>
                </a:cubicBezTo>
                <a:cubicBezTo>
                  <a:pt x="537" y="38"/>
                  <a:pt x="559" y="49"/>
                  <a:pt x="579" y="63"/>
                </a:cubicBezTo>
                <a:cubicBezTo>
                  <a:pt x="599" y="76"/>
                  <a:pt x="618" y="92"/>
                  <a:pt x="635" y="109"/>
                </a:cubicBezTo>
                <a:cubicBezTo>
                  <a:pt x="652" y="126"/>
                  <a:pt x="668" y="145"/>
                  <a:pt x="681" y="165"/>
                </a:cubicBezTo>
                <a:cubicBezTo>
                  <a:pt x="695" y="186"/>
                  <a:pt x="706" y="207"/>
                  <a:pt x="716" y="229"/>
                </a:cubicBezTo>
                <a:cubicBezTo>
                  <a:pt x="725" y="252"/>
                  <a:pt x="732" y="275"/>
                  <a:pt x="737" y="299"/>
                </a:cubicBezTo>
                <a:cubicBezTo>
                  <a:pt x="742" y="323"/>
                  <a:pt x="744" y="347"/>
                  <a:pt x="744" y="373"/>
                </a:cubicBez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0" name="文本框 639"/>
          <p:cNvSpPr txBox="1"/>
          <p:nvPr/>
        </p:nvSpPr>
        <p:spPr>
          <a:xfrm>
            <a:off x="693720" y="595116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预测用户对新物品的兴趣度</a:t>
            </a:r>
            <a:endParaRPr lang="en-US" sz="1050" b="0" u="none" strike="noStrike">
              <a:solidFill>
                <a:srgbClr val="000000"/>
              </a:solidFill>
              <a:effectLst/>
              <a:uFillTx/>
              <a:latin typeface="Times New Roman"/>
            </a:endParaRPr>
          </a:p>
        </p:txBody>
      </p:sp>
      <p:sp>
        <p:nvSpPr>
          <p:cNvPr id="641" name="文本框 640"/>
          <p:cNvSpPr txBox="1"/>
          <p:nvPr/>
        </p:nvSpPr>
        <p:spPr>
          <a:xfrm>
            <a:off x="5757840" y="4858920"/>
            <a:ext cx="166680" cy="195480"/>
          </a:xfrm>
          <a:prstGeom prst="rect">
            <a:avLst/>
          </a:prstGeom>
          <a:noFill/>
          <a:ln w="0">
            <a:noFill/>
          </a:ln>
        </p:spPr>
        <p:txBody>
          <a:bodyPr wrap="none" lIns="0" tIns="0" rIns="0" bIns="0" anchor="t">
            <a:spAutoFit/>
          </a:bodyPr>
          <a:lstStyle/>
          <a:p>
            <a:r>
              <a:rPr lang="en-US" sz="1320" b="0" u="none" strike="noStrike">
                <a:solidFill>
                  <a:srgbClr val="1E3A8A"/>
                </a:solidFill>
                <a:effectLst/>
                <a:uFillTx/>
                <a:latin typeface="NotoSansSC"/>
                <a:ea typeface="NotoSansSC"/>
              </a:rPr>
              <a:t>4</a:t>
            </a:r>
            <a:endParaRPr lang="en-US" sz="1320" b="0" u="none" strike="noStrike">
              <a:solidFill>
                <a:srgbClr val="000000"/>
              </a:solidFill>
              <a:effectLst/>
              <a:uFillTx/>
              <a:latin typeface="Times New Roman"/>
            </a:endParaRPr>
          </a:p>
        </p:txBody>
      </p:sp>
      <p:sp>
        <p:nvSpPr>
          <p:cNvPr id="642" name="文本框 641"/>
          <p:cNvSpPr txBox="1"/>
          <p:nvPr/>
        </p:nvSpPr>
        <p:spPr>
          <a:xfrm>
            <a:off x="6041880" y="4858920"/>
            <a:ext cx="100656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推荐生成逻辑</a:t>
            </a:r>
            <a:endParaRPr lang="en-US" sz="1320" b="0" u="none" strike="noStrike">
              <a:solidFill>
                <a:srgbClr val="000000"/>
              </a:solidFill>
              <a:effectLst/>
              <a:uFillTx/>
              <a:latin typeface="Times New Roman"/>
            </a:endParaRPr>
          </a:p>
        </p:txBody>
      </p:sp>
      <p:sp>
        <p:nvSpPr>
          <p:cNvPr id="643" name="文本框 642"/>
          <p:cNvSpPr txBox="1"/>
          <p:nvPr/>
        </p:nvSpPr>
        <p:spPr>
          <a:xfrm>
            <a:off x="5674320" y="5215680"/>
            <a:ext cx="37558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根据用户已浏览或购买的物品，找到最相似的其他物品进行推荐</a:t>
            </a:r>
            <a:endParaRPr lang="en-US" sz="1050" b="0" u="none" strike="noStrike">
              <a:solidFill>
                <a:srgbClr val="000000"/>
              </a:solidFill>
              <a:effectLst/>
              <a:uFillTx/>
              <a:latin typeface="Times New Roman"/>
            </a:endParaRPr>
          </a:p>
        </p:txBody>
      </p:sp>
      <p:sp>
        <p:nvSpPr>
          <p:cNvPr id="644" name="文本框 643"/>
          <p:cNvSpPr txBox="1"/>
          <p:nvPr/>
        </p:nvSpPr>
        <p:spPr>
          <a:xfrm>
            <a:off x="5774400" y="5601960"/>
            <a:ext cx="429624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def recommend_similar_items(item_id, similarity_df, top_n=2):</a:t>
            </a:r>
            <a:endParaRPr lang="en-US" sz="920" b="0" u="none" strike="noStrike">
              <a:solidFill>
                <a:srgbClr val="000000"/>
              </a:solidFill>
              <a:effectLst/>
              <a:uFillTx/>
              <a:latin typeface="Times New Roman"/>
            </a:endParaRPr>
          </a:p>
        </p:txBody>
      </p:sp>
      <p:sp>
        <p:nvSpPr>
          <p:cNvPr id="645" name="文本框 644"/>
          <p:cNvSpPr txBox="1"/>
          <p:nvPr/>
        </p:nvSpPr>
        <p:spPr>
          <a:xfrm>
            <a:off x="5774400" y="5769000"/>
            <a:ext cx="387396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    similar_items = similarity_df[item_id].sort_values(</a:t>
            </a:r>
            <a:endParaRPr lang="en-US" sz="920" b="0" u="none" strike="noStrike">
              <a:solidFill>
                <a:srgbClr val="000000"/>
              </a:solidFill>
              <a:effectLst/>
              <a:uFillTx/>
              <a:latin typeface="Times New Roman"/>
            </a:endParaRPr>
          </a:p>
        </p:txBody>
      </p:sp>
      <p:sp>
        <p:nvSpPr>
          <p:cNvPr id="646" name="文本框 645"/>
          <p:cNvSpPr txBox="1"/>
          <p:nvPr/>
        </p:nvSpPr>
        <p:spPr>
          <a:xfrm>
            <a:off x="5774400" y="5936040"/>
            <a:ext cx="436680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                    ascending=False).drop(item_id).head(top_n)</a:t>
            </a:r>
            <a:endParaRPr lang="en-US" sz="920" b="0" u="none" strike="noStrike">
              <a:solidFill>
                <a:srgbClr val="000000"/>
              </a:solidFill>
              <a:effectLst/>
              <a:uFillTx/>
              <a:latin typeface="Times New Roman"/>
            </a:endParaRPr>
          </a:p>
        </p:txBody>
      </p:sp>
      <p:pic>
        <p:nvPicPr>
          <p:cNvPr id="647" name="图片 646"/>
          <p:cNvPicPr/>
          <p:nvPr/>
        </p:nvPicPr>
        <p:blipFill>
          <a:blip r:embed="rId3"/>
          <a:stretch/>
        </p:blipFill>
        <p:spPr>
          <a:xfrm>
            <a:off x="5674320" y="6476400"/>
            <a:ext cx="91440" cy="116640"/>
          </a:xfrm>
          <a:prstGeom prst="rect">
            <a:avLst/>
          </a:prstGeom>
          <a:noFill/>
          <a:ln w="0">
            <a:noFill/>
          </a:ln>
        </p:spPr>
      </p:pic>
      <p:sp>
        <p:nvSpPr>
          <p:cNvPr id="648" name="文本框 647"/>
          <p:cNvSpPr txBox="1"/>
          <p:nvPr/>
        </p:nvSpPr>
        <p:spPr>
          <a:xfrm>
            <a:off x="5774400" y="6103080"/>
            <a:ext cx="1690920" cy="132840"/>
          </a:xfrm>
          <a:prstGeom prst="rect">
            <a:avLst/>
          </a:prstGeom>
          <a:noFill/>
          <a:ln w="0">
            <a:noFill/>
          </a:ln>
        </p:spPr>
        <p:txBody>
          <a:bodyPr wrap="none" lIns="0" tIns="0" rIns="0" bIns="0" anchor="t">
            <a:spAutoFit/>
          </a:bodyPr>
          <a:lstStyle/>
          <a:p>
            <a:r>
              <a:rPr lang="en-US" sz="920" b="0" u="none" strike="noStrike">
                <a:solidFill>
                  <a:srgbClr val="6EE7B7"/>
                </a:solidFill>
                <a:effectLst/>
                <a:uFillTx/>
                <a:latin typeface="Courier New"/>
                <a:ea typeface="Courier New"/>
              </a:rPr>
              <a:t>    return similar_items</a:t>
            </a:r>
            <a:endParaRPr lang="en-US" sz="920" b="0" u="none" strike="noStrike">
              <a:solidFill>
                <a:srgbClr val="000000"/>
              </a:solidFill>
              <a:effectLst/>
              <a:uFillTx/>
              <a:latin typeface="Times New Roman"/>
            </a:endParaRPr>
          </a:p>
        </p:txBody>
      </p:sp>
      <p:sp>
        <p:nvSpPr>
          <p:cNvPr id="649" name="任意多边形: 形状 648"/>
          <p:cNvSpPr/>
          <p:nvPr/>
        </p:nvSpPr>
        <p:spPr>
          <a:xfrm>
            <a:off x="267120" y="935640"/>
            <a:ext cx="10162080" cy="1170360"/>
          </a:xfrm>
          <a:custGeom>
            <a:avLst/>
            <a:gdLst/>
            <a:ahLst/>
            <a:cxnLst/>
            <a:rect l="0" t="0" r="r" b="b"/>
            <a:pathLst>
              <a:path w="28228" h="3251">
                <a:moveTo>
                  <a:pt x="0" y="3065"/>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3065"/>
                </a:lnTo>
                <a:cubicBezTo>
                  <a:pt x="28228" y="3078"/>
                  <a:pt x="28227" y="3090"/>
                  <a:pt x="28225" y="3102"/>
                </a:cubicBezTo>
                <a:cubicBezTo>
                  <a:pt x="28222" y="3114"/>
                  <a:pt x="28219" y="3125"/>
                  <a:pt x="28214" y="3137"/>
                </a:cubicBezTo>
                <a:cubicBezTo>
                  <a:pt x="28210" y="3148"/>
                  <a:pt x="28204" y="3159"/>
                  <a:pt x="28197" y="3169"/>
                </a:cubicBezTo>
                <a:cubicBezTo>
                  <a:pt x="28190" y="3179"/>
                  <a:pt x="28183" y="3188"/>
                  <a:pt x="28174" y="3197"/>
                </a:cubicBezTo>
                <a:cubicBezTo>
                  <a:pt x="28165" y="3205"/>
                  <a:pt x="28156" y="3213"/>
                  <a:pt x="28146" y="3220"/>
                </a:cubicBezTo>
                <a:cubicBezTo>
                  <a:pt x="28136" y="3227"/>
                  <a:pt x="28125" y="3232"/>
                  <a:pt x="28114" y="3237"/>
                </a:cubicBezTo>
                <a:cubicBezTo>
                  <a:pt x="28102" y="3242"/>
                  <a:pt x="28091" y="3245"/>
                  <a:pt x="28079" y="3248"/>
                </a:cubicBezTo>
                <a:cubicBezTo>
                  <a:pt x="28067" y="3250"/>
                  <a:pt x="28055" y="3251"/>
                  <a:pt x="28043" y="3251"/>
                </a:cubicBezTo>
                <a:lnTo>
                  <a:pt x="186" y="3251"/>
                </a:lnTo>
                <a:cubicBezTo>
                  <a:pt x="174" y="3251"/>
                  <a:pt x="162" y="3250"/>
                  <a:pt x="150" y="3248"/>
                </a:cubicBezTo>
                <a:cubicBezTo>
                  <a:pt x="138" y="3245"/>
                  <a:pt x="126" y="3242"/>
                  <a:pt x="115" y="3237"/>
                </a:cubicBezTo>
                <a:cubicBezTo>
                  <a:pt x="104" y="3232"/>
                  <a:pt x="93" y="3227"/>
                  <a:pt x="83" y="3220"/>
                </a:cubicBezTo>
                <a:cubicBezTo>
                  <a:pt x="73" y="3213"/>
                  <a:pt x="63" y="3205"/>
                  <a:pt x="55" y="3197"/>
                </a:cubicBezTo>
                <a:cubicBezTo>
                  <a:pt x="46" y="3188"/>
                  <a:pt x="38" y="3179"/>
                  <a:pt x="32" y="3169"/>
                </a:cubicBezTo>
                <a:cubicBezTo>
                  <a:pt x="25" y="3159"/>
                  <a:pt x="19" y="3148"/>
                  <a:pt x="14" y="3137"/>
                </a:cubicBezTo>
                <a:cubicBezTo>
                  <a:pt x="10" y="3125"/>
                  <a:pt x="6" y="3114"/>
                  <a:pt x="4" y="3102"/>
                </a:cubicBezTo>
                <a:cubicBezTo>
                  <a:pt x="2" y="3090"/>
                  <a:pt x="0" y="3078"/>
                  <a:pt x="0" y="306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0" name="文本框 649"/>
          <p:cNvSpPr txBox="1"/>
          <p:nvPr/>
        </p:nvSpPr>
        <p:spPr>
          <a:xfrm>
            <a:off x="5833080" y="6476400"/>
            <a:ext cx="2261880" cy="16956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NotoSansSC"/>
                <a:ea typeface="NotoSansSC"/>
              </a:rPr>
              <a:t>排除自身物品，选择相似度最高的</a:t>
            </a:r>
            <a:r>
              <a:rPr lang="en-US" sz="920" b="0" u="none" strike="noStrike">
                <a:solidFill>
                  <a:srgbClr val="BFDBFE"/>
                </a:solidFill>
                <a:effectLst/>
                <a:uFillTx/>
                <a:latin typeface="NotoSansSC"/>
                <a:ea typeface="NotoSansSC"/>
              </a:rPr>
              <a:t>N</a:t>
            </a:r>
            <a:r>
              <a:rPr lang="zh-CN" sz="920" b="0" u="none" strike="noStrike">
                <a:solidFill>
                  <a:srgbClr val="BFDBFE"/>
                </a:solidFill>
                <a:effectLst/>
                <a:uFillTx/>
                <a:latin typeface="NotoSansSC"/>
                <a:ea typeface="NotoSansSC"/>
              </a:rPr>
              <a:t>个物品</a:t>
            </a:r>
            <a:endParaRPr lang="en-US" sz="920" b="0" u="none" strike="noStrike">
              <a:solidFill>
                <a:srgbClr val="000000"/>
              </a:solidFill>
              <a:effectLst/>
              <a:uFillTx/>
              <a:latin typeface="Times New Roman"/>
            </a:endParaRPr>
          </a:p>
        </p:txBody>
      </p:sp>
      <p:sp>
        <p:nvSpPr>
          <p:cNvPr id="651" name="文本框 650"/>
          <p:cNvSpPr txBox="1"/>
          <p:nvPr/>
        </p:nvSpPr>
        <p:spPr>
          <a:xfrm>
            <a:off x="10086480" y="673560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12 / 18</a:t>
            </a:r>
            <a:endParaRPr lang="en-US" sz="920" b="0" u="none" strike="noStrike">
              <a:solidFill>
                <a:srgbClr val="000000"/>
              </a:solidFill>
              <a:effectLst/>
              <a:uFillTx/>
              <a:latin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2" name="图片 651"/>
          <p:cNvPicPr/>
          <p:nvPr/>
        </p:nvPicPr>
        <p:blipFill>
          <a:blip r:embed="rId2"/>
          <a:stretch/>
        </p:blipFill>
        <p:spPr>
          <a:xfrm>
            <a:off x="0" y="0"/>
            <a:ext cx="10696320" cy="6918840"/>
          </a:xfrm>
          <a:prstGeom prst="rect">
            <a:avLst/>
          </a:prstGeom>
          <a:noFill/>
          <a:ln w="0">
            <a:noFill/>
          </a:ln>
        </p:spPr>
      </p:pic>
      <p:sp>
        <p:nvSpPr>
          <p:cNvPr id="653" name="任意多边形: 形状 652"/>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4" name="任意多边形: 形状 653"/>
          <p:cNvSpPr/>
          <p:nvPr/>
        </p:nvSpPr>
        <p:spPr>
          <a:xfrm>
            <a:off x="267120" y="935640"/>
            <a:ext cx="10162080" cy="568800"/>
          </a:xfrm>
          <a:custGeom>
            <a:avLst/>
            <a:gdLst/>
            <a:ahLst/>
            <a:cxnLst/>
            <a:rect l="0" t="0" r="r" b="b"/>
            <a:pathLst>
              <a:path w="28228" h="1580">
                <a:moveTo>
                  <a:pt x="0" y="139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1394"/>
                </a:lnTo>
                <a:cubicBezTo>
                  <a:pt x="28228" y="1406"/>
                  <a:pt x="28227" y="1418"/>
                  <a:pt x="28225" y="1430"/>
                </a:cubicBezTo>
                <a:cubicBezTo>
                  <a:pt x="28222" y="1442"/>
                  <a:pt x="28219" y="1454"/>
                  <a:pt x="28214" y="1465"/>
                </a:cubicBezTo>
                <a:cubicBezTo>
                  <a:pt x="28210" y="1476"/>
                  <a:pt x="28204" y="1487"/>
                  <a:pt x="28197" y="1497"/>
                </a:cubicBezTo>
                <a:cubicBezTo>
                  <a:pt x="28190" y="1507"/>
                  <a:pt x="28183" y="1517"/>
                  <a:pt x="28174" y="1525"/>
                </a:cubicBezTo>
                <a:cubicBezTo>
                  <a:pt x="28165" y="1534"/>
                  <a:pt x="28156" y="1542"/>
                  <a:pt x="28146" y="1549"/>
                </a:cubicBezTo>
                <a:cubicBezTo>
                  <a:pt x="28136" y="1555"/>
                  <a:pt x="28125" y="1561"/>
                  <a:pt x="28114" y="1566"/>
                </a:cubicBezTo>
                <a:cubicBezTo>
                  <a:pt x="28102" y="1570"/>
                  <a:pt x="28091" y="1574"/>
                  <a:pt x="28079" y="1576"/>
                </a:cubicBezTo>
                <a:cubicBezTo>
                  <a:pt x="28067" y="1579"/>
                  <a:pt x="28055" y="1580"/>
                  <a:pt x="28043" y="1580"/>
                </a:cubicBezTo>
                <a:lnTo>
                  <a:pt x="186" y="1580"/>
                </a:lnTo>
                <a:cubicBezTo>
                  <a:pt x="174" y="1580"/>
                  <a:pt x="162" y="1579"/>
                  <a:pt x="150" y="1576"/>
                </a:cubicBezTo>
                <a:cubicBezTo>
                  <a:pt x="138" y="1574"/>
                  <a:pt x="126" y="1570"/>
                  <a:pt x="115" y="1566"/>
                </a:cubicBezTo>
                <a:cubicBezTo>
                  <a:pt x="104" y="1561"/>
                  <a:pt x="93" y="1555"/>
                  <a:pt x="83" y="1549"/>
                </a:cubicBezTo>
                <a:cubicBezTo>
                  <a:pt x="73" y="1542"/>
                  <a:pt x="63" y="1534"/>
                  <a:pt x="55" y="1525"/>
                </a:cubicBezTo>
                <a:cubicBezTo>
                  <a:pt x="46" y="1517"/>
                  <a:pt x="38" y="1507"/>
                  <a:pt x="32" y="1497"/>
                </a:cubicBezTo>
                <a:cubicBezTo>
                  <a:pt x="25" y="1487"/>
                  <a:pt x="19" y="1476"/>
                  <a:pt x="14" y="1465"/>
                </a:cubicBezTo>
                <a:cubicBezTo>
                  <a:pt x="10" y="1454"/>
                  <a:pt x="6" y="1442"/>
                  <a:pt x="4" y="1430"/>
                </a:cubicBezTo>
                <a:cubicBezTo>
                  <a:pt x="2" y="1418"/>
                  <a:pt x="0" y="1406"/>
                  <a:pt x="0" y="13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5" name="文本框 654"/>
          <p:cNvSpPr txBox="1"/>
          <p:nvPr/>
        </p:nvSpPr>
        <p:spPr>
          <a:xfrm>
            <a:off x="334440" y="210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混合推荐系统设计</a:t>
            </a:r>
            <a:endParaRPr lang="en-US" sz="1979" b="0" u="none" strike="noStrike">
              <a:solidFill>
                <a:srgbClr val="000000"/>
              </a:solidFill>
              <a:effectLst/>
              <a:uFillTx/>
              <a:latin typeface="Times New Roman"/>
            </a:endParaRPr>
          </a:p>
        </p:txBody>
      </p:sp>
      <p:sp>
        <p:nvSpPr>
          <p:cNvPr id="656" name="任意多边形: 形状 655"/>
          <p:cNvSpPr/>
          <p:nvPr/>
        </p:nvSpPr>
        <p:spPr>
          <a:xfrm>
            <a:off x="267120" y="3576600"/>
            <a:ext cx="10162080" cy="1404000"/>
          </a:xfrm>
          <a:custGeom>
            <a:avLst/>
            <a:gdLst/>
            <a:ahLst/>
            <a:cxnLst/>
            <a:rect l="0" t="0" r="r" b="b"/>
            <a:pathLst>
              <a:path w="28228" h="3900">
                <a:moveTo>
                  <a:pt x="0" y="3715"/>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8043" y="0"/>
                </a:lnTo>
                <a:cubicBezTo>
                  <a:pt x="28055" y="0"/>
                  <a:pt x="28067" y="1"/>
                  <a:pt x="28079" y="3"/>
                </a:cubicBezTo>
                <a:cubicBezTo>
                  <a:pt x="28091" y="6"/>
                  <a:pt x="28102" y="9"/>
                  <a:pt x="28114" y="14"/>
                </a:cubicBezTo>
                <a:cubicBezTo>
                  <a:pt x="28125" y="18"/>
                  <a:pt x="28136" y="24"/>
                  <a:pt x="28146" y="31"/>
                </a:cubicBezTo>
                <a:cubicBezTo>
                  <a:pt x="28156" y="38"/>
                  <a:pt x="28165" y="45"/>
                  <a:pt x="28174" y="54"/>
                </a:cubicBezTo>
                <a:cubicBezTo>
                  <a:pt x="28183" y="63"/>
                  <a:pt x="28190" y="72"/>
                  <a:pt x="28197" y="82"/>
                </a:cubicBezTo>
                <a:cubicBezTo>
                  <a:pt x="28204" y="92"/>
                  <a:pt x="28210" y="103"/>
                  <a:pt x="28214" y="114"/>
                </a:cubicBezTo>
                <a:cubicBezTo>
                  <a:pt x="28219" y="126"/>
                  <a:pt x="28222" y="137"/>
                  <a:pt x="28225" y="149"/>
                </a:cubicBezTo>
                <a:cubicBezTo>
                  <a:pt x="28227" y="161"/>
                  <a:pt x="28228" y="173"/>
                  <a:pt x="28228" y="185"/>
                </a:cubicBezTo>
                <a:lnTo>
                  <a:pt x="28228" y="3715"/>
                </a:lnTo>
                <a:cubicBezTo>
                  <a:pt x="28228" y="3727"/>
                  <a:pt x="28227" y="3739"/>
                  <a:pt x="28225" y="3751"/>
                </a:cubicBezTo>
                <a:cubicBezTo>
                  <a:pt x="28222" y="3763"/>
                  <a:pt x="28219" y="3775"/>
                  <a:pt x="28214" y="3786"/>
                </a:cubicBezTo>
                <a:cubicBezTo>
                  <a:pt x="28210" y="3797"/>
                  <a:pt x="28204" y="3808"/>
                  <a:pt x="28197" y="3818"/>
                </a:cubicBezTo>
                <a:cubicBezTo>
                  <a:pt x="28190" y="3828"/>
                  <a:pt x="28183" y="3837"/>
                  <a:pt x="28174" y="3846"/>
                </a:cubicBezTo>
                <a:cubicBezTo>
                  <a:pt x="28165" y="3855"/>
                  <a:pt x="28156" y="3862"/>
                  <a:pt x="28146" y="3869"/>
                </a:cubicBezTo>
                <a:cubicBezTo>
                  <a:pt x="28136" y="3876"/>
                  <a:pt x="28125" y="3882"/>
                  <a:pt x="28114" y="3886"/>
                </a:cubicBezTo>
                <a:cubicBezTo>
                  <a:pt x="28102" y="3891"/>
                  <a:pt x="28091" y="3895"/>
                  <a:pt x="28079" y="3897"/>
                </a:cubicBezTo>
                <a:cubicBezTo>
                  <a:pt x="28067" y="3899"/>
                  <a:pt x="28055" y="3900"/>
                  <a:pt x="28043" y="3900"/>
                </a:cubicBezTo>
                <a:lnTo>
                  <a:pt x="186" y="3900"/>
                </a:lnTo>
                <a:cubicBezTo>
                  <a:pt x="174" y="3900"/>
                  <a:pt x="162" y="3899"/>
                  <a:pt x="150" y="3897"/>
                </a:cubicBezTo>
                <a:cubicBezTo>
                  <a:pt x="138" y="3895"/>
                  <a:pt x="126" y="3891"/>
                  <a:pt x="115" y="3886"/>
                </a:cubicBezTo>
                <a:cubicBezTo>
                  <a:pt x="104" y="3882"/>
                  <a:pt x="93" y="3876"/>
                  <a:pt x="83" y="3869"/>
                </a:cubicBezTo>
                <a:cubicBezTo>
                  <a:pt x="73" y="3862"/>
                  <a:pt x="63" y="3855"/>
                  <a:pt x="55" y="3846"/>
                </a:cubicBezTo>
                <a:cubicBezTo>
                  <a:pt x="46" y="3837"/>
                  <a:pt x="38" y="3828"/>
                  <a:pt x="32" y="3818"/>
                </a:cubicBezTo>
                <a:cubicBezTo>
                  <a:pt x="25" y="3808"/>
                  <a:pt x="19" y="3797"/>
                  <a:pt x="14" y="3786"/>
                </a:cubicBezTo>
                <a:cubicBezTo>
                  <a:pt x="10" y="3775"/>
                  <a:pt x="6" y="3763"/>
                  <a:pt x="4" y="3751"/>
                </a:cubicBezTo>
                <a:cubicBezTo>
                  <a:pt x="2" y="3739"/>
                  <a:pt x="0" y="3727"/>
                  <a:pt x="0" y="37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57" name="图片 656"/>
          <p:cNvPicPr/>
          <p:nvPr/>
        </p:nvPicPr>
        <p:blipFill>
          <a:blip r:embed="rId3"/>
          <a:stretch/>
        </p:blipFill>
        <p:spPr>
          <a:xfrm>
            <a:off x="434520" y="3777120"/>
            <a:ext cx="150120" cy="166680"/>
          </a:xfrm>
          <a:prstGeom prst="rect">
            <a:avLst/>
          </a:prstGeom>
          <a:noFill/>
          <a:ln w="0">
            <a:noFill/>
          </a:ln>
        </p:spPr>
      </p:pic>
      <p:sp>
        <p:nvSpPr>
          <p:cNvPr id="658" name="文本框 657"/>
          <p:cNvSpPr txBox="1"/>
          <p:nvPr/>
        </p:nvSpPr>
        <p:spPr>
          <a:xfrm>
            <a:off x="434520" y="1131840"/>
            <a:ext cx="70416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混合推荐系统结合多种推荐方法的优势，通过不同算法的互补性提升推荐的准确性和用户体验。</a:t>
            </a:r>
            <a:endParaRPr lang="en-US" sz="1320" b="0" u="none" strike="noStrike">
              <a:solidFill>
                <a:srgbClr val="000000"/>
              </a:solidFill>
              <a:effectLst/>
              <a:uFillTx/>
              <a:latin typeface="Times New Roman"/>
            </a:endParaRPr>
          </a:p>
        </p:txBody>
      </p:sp>
      <p:sp>
        <p:nvSpPr>
          <p:cNvPr id="659" name="任意多边形: 形状 658"/>
          <p:cNvSpPr/>
          <p:nvPr/>
        </p:nvSpPr>
        <p:spPr>
          <a:xfrm>
            <a:off x="434520" y="4111200"/>
            <a:ext cx="3142440" cy="702360"/>
          </a:xfrm>
          <a:custGeom>
            <a:avLst/>
            <a:gdLst/>
            <a:ahLst/>
            <a:cxnLst/>
            <a:rect l="0" t="0" r="r" b="b"/>
            <a:pathLst>
              <a:path w="8729" h="1951">
                <a:moveTo>
                  <a:pt x="0" y="1766"/>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4"/>
                </a:cubicBezTo>
                <a:cubicBezTo>
                  <a:pt x="125" y="10"/>
                  <a:pt x="137" y="6"/>
                  <a:pt x="149" y="4"/>
                </a:cubicBezTo>
                <a:cubicBezTo>
                  <a:pt x="161" y="2"/>
                  <a:pt x="173" y="0"/>
                  <a:pt x="185" y="0"/>
                </a:cubicBezTo>
                <a:lnTo>
                  <a:pt x="8543" y="0"/>
                </a:lnTo>
                <a:cubicBezTo>
                  <a:pt x="8555" y="0"/>
                  <a:pt x="8567" y="2"/>
                  <a:pt x="8579" y="4"/>
                </a:cubicBezTo>
                <a:cubicBezTo>
                  <a:pt x="8591" y="6"/>
                  <a:pt x="8603" y="10"/>
                  <a:pt x="8614" y="14"/>
                </a:cubicBezTo>
                <a:cubicBezTo>
                  <a:pt x="8625" y="19"/>
                  <a:pt x="8636" y="25"/>
                  <a:pt x="8646" y="32"/>
                </a:cubicBezTo>
                <a:cubicBezTo>
                  <a:pt x="8656" y="38"/>
                  <a:pt x="8666" y="46"/>
                  <a:pt x="8674" y="55"/>
                </a:cubicBezTo>
                <a:cubicBezTo>
                  <a:pt x="8683" y="63"/>
                  <a:pt x="8691" y="73"/>
                  <a:pt x="8697" y="83"/>
                </a:cubicBezTo>
                <a:cubicBezTo>
                  <a:pt x="8704" y="93"/>
                  <a:pt x="8710" y="104"/>
                  <a:pt x="8715" y="115"/>
                </a:cubicBezTo>
                <a:cubicBezTo>
                  <a:pt x="8719" y="126"/>
                  <a:pt x="8723" y="138"/>
                  <a:pt x="8725" y="150"/>
                </a:cubicBezTo>
                <a:cubicBezTo>
                  <a:pt x="8727" y="162"/>
                  <a:pt x="8729" y="174"/>
                  <a:pt x="8729" y="186"/>
                </a:cubicBezTo>
                <a:lnTo>
                  <a:pt x="8729" y="1766"/>
                </a:lnTo>
                <a:cubicBezTo>
                  <a:pt x="8729" y="1778"/>
                  <a:pt x="8727" y="1790"/>
                  <a:pt x="8725" y="1802"/>
                </a:cubicBezTo>
                <a:cubicBezTo>
                  <a:pt x="8723" y="1814"/>
                  <a:pt x="8719" y="1825"/>
                  <a:pt x="8715" y="1837"/>
                </a:cubicBezTo>
                <a:cubicBezTo>
                  <a:pt x="8710" y="1848"/>
                  <a:pt x="8704" y="1859"/>
                  <a:pt x="8697" y="1869"/>
                </a:cubicBezTo>
                <a:cubicBezTo>
                  <a:pt x="8691" y="1879"/>
                  <a:pt x="8683" y="1888"/>
                  <a:pt x="8674" y="1897"/>
                </a:cubicBezTo>
                <a:cubicBezTo>
                  <a:pt x="8666" y="1905"/>
                  <a:pt x="8656" y="1913"/>
                  <a:pt x="8646" y="1920"/>
                </a:cubicBezTo>
                <a:cubicBezTo>
                  <a:pt x="8636" y="1927"/>
                  <a:pt x="8625" y="1932"/>
                  <a:pt x="8614" y="1937"/>
                </a:cubicBezTo>
                <a:cubicBezTo>
                  <a:pt x="8603" y="1942"/>
                  <a:pt x="8591" y="1945"/>
                  <a:pt x="8579" y="1948"/>
                </a:cubicBezTo>
                <a:cubicBezTo>
                  <a:pt x="8567" y="1950"/>
                  <a:pt x="8555" y="1951"/>
                  <a:pt x="8543" y="1951"/>
                </a:cubicBezTo>
                <a:lnTo>
                  <a:pt x="185" y="1951"/>
                </a:lnTo>
                <a:cubicBezTo>
                  <a:pt x="173" y="1951"/>
                  <a:pt x="161" y="1950"/>
                  <a:pt x="149" y="1948"/>
                </a:cubicBezTo>
                <a:cubicBezTo>
                  <a:pt x="137" y="1945"/>
                  <a:pt x="125" y="1942"/>
                  <a:pt x="114" y="1937"/>
                </a:cubicBezTo>
                <a:cubicBezTo>
                  <a:pt x="103" y="1932"/>
                  <a:pt x="92" y="1927"/>
                  <a:pt x="82" y="1920"/>
                </a:cubicBezTo>
                <a:cubicBezTo>
                  <a:pt x="72" y="1913"/>
                  <a:pt x="63" y="1905"/>
                  <a:pt x="54" y="1897"/>
                </a:cubicBezTo>
                <a:cubicBezTo>
                  <a:pt x="45" y="1888"/>
                  <a:pt x="38" y="1879"/>
                  <a:pt x="31" y="1869"/>
                </a:cubicBezTo>
                <a:cubicBezTo>
                  <a:pt x="24" y="1859"/>
                  <a:pt x="18" y="1848"/>
                  <a:pt x="14" y="1837"/>
                </a:cubicBezTo>
                <a:cubicBezTo>
                  <a:pt x="9" y="1825"/>
                  <a:pt x="6" y="1814"/>
                  <a:pt x="3" y="1802"/>
                </a:cubicBezTo>
                <a:cubicBezTo>
                  <a:pt x="1" y="1790"/>
                  <a:pt x="0" y="1778"/>
                  <a:pt x="0" y="1766"/>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0" name="文本框 659"/>
          <p:cNvSpPr txBox="1"/>
          <p:nvPr/>
        </p:nvSpPr>
        <p:spPr>
          <a:xfrm>
            <a:off x="685080" y="37724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融合方式</a:t>
            </a:r>
            <a:endParaRPr lang="en-US" sz="1320" b="0" u="none" strike="noStrike">
              <a:solidFill>
                <a:srgbClr val="000000"/>
              </a:solidFill>
              <a:effectLst/>
              <a:uFillTx/>
              <a:latin typeface="Times New Roman"/>
            </a:endParaRPr>
          </a:p>
        </p:txBody>
      </p:sp>
      <p:sp>
        <p:nvSpPr>
          <p:cNvPr id="661" name="文本框 660"/>
          <p:cNvSpPr txBox="1"/>
          <p:nvPr/>
        </p:nvSpPr>
        <p:spPr>
          <a:xfrm>
            <a:off x="568080" y="4280040"/>
            <a:ext cx="537120" cy="194040"/>
          </a:xfrm>
          <a:prstGeom prst="rect">
            <a:avLst/>
          </a:prstGeom>
          <a:noFill/>
          <a:ln w="0">
            <a:noFill/>
          </a:ln>
        </p:spPr>
        <p:txBody>
          <a:bodyPr wrap="none" lIns="0" tIns="0" rIns="0" bIns="0" anchor="t">
            <a:spAutoFit/>
          </a:bodyPr>
          <a:lstStyle/>
          <a:p>
            <a:r>
              <a:rPr lang="zh-CN" sz="1050" b="0" u="none" strike="noStrike">
                <a:solidFill>
                  <a:srgbClr val="FBBF24"/>
                </a:solidFill>
                <a:effectLst/>
                <a:uFillTx/>
                <a:latin typeface="NotoSansSC"/>
                <a:ea typeface="NotoSansSC"/>
              </a:rPr>
              <a:t>加权融合</a:t>
            </a:r>
            <a:endParaRPr lang="en-US" sz="1050" b="0" u="none" strike="noStrike">
              <a:solidFill>
                <a:srgbClr val="000000"/>
              </a:solidFill>
              <a:effectLst/>
              <a:uFillTx/>
              <a:latin typeface="Times New Roman"/>
            </a:endParaRPr>
          </a:p>
        </p:txBody>
      </p:sp>
      <p:sp>
        <p:nvSpPr>
          <p:cNvPr id="662" name="任意多边形: 形状 661"/>
          <p:cNvSpPr/>
          <p:nvPr/>
        </p:nvSpPr>
        <p:spPr>
          <a:xfrm>
            <a:off x="3777120" y="4111200"/>
            <a:ext cx="3142440" cy="702360"/>
          </a:xfrm>
          <a:custGeom>
            <a:avLst/>
            <a:gdLst/>
            <a:ahLst/>
            <a:cxnLst/>
            <a:rect l="0" t="0" r="r" b="b"/>
            <a:pathLst>
              <a:path w="8729" h="1951">
                <a:moveTo>
                  <a:pt x="0" y="1766"/>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2"/>
                </a:cubicBezTo>
                <a:cubicBezTo>
                  <a:pt x="92" y="25"/>
                  <a:pt x="103" y="19"/>
                  <a:pt x="114" y="14"/>
                </a:cubicBezTo>
                <a:cubicBezTo>
                  <a:pt x="126" y="10"/>
                  <a:pt x="137" y="6"/>
                  <a:pt x="149" y="4"/>
                </a:cubicBezTo>
                <a:cubicBezTo>
                  <a:pt x="161" y="2"/>
                  <a:pt x="173" y="0"/>
                  <a:pt x="186" y="0"/>
                </a:cubicBezTo>
                <a:lnTo>
                  <a:pt x="8543" y="0"/>
                </a:lnTo>
                <a:cubicBezTo>
                  <a:pt x="8555" y="0"/>
                  <a:pt x="8567" y="2"/>
                  <a:pt x="8579" y="4"/>
                </a:cubicBezTo>
                <a:cubicBezTo>
                  <a:pt x="8591" y="6"/>
                  <a:pt x="8603" y="10"/>
                  <a:pt x="8614" y="14"/>
                </a:cubicBezTo>
                <a:cubicBezTo>
                  <a:pt x="8626" y="19"/>
                  <a:pt x="8636" y="25"/>
                  <a:pt x="8646" y="32"/>
                </a:cubicBezTo>
                <a:cubicBezTo>
                  <a:pt x="8657" y="38"/>
                  <a:pt x="8666" y="46"/>
                  <a:pt x="8675" y="55"/>
                </a:cubicBezTo>
                <a:cubicBezTo>
                  <a:pt x="8683" y="63"/>
                  <a:pt x="8691" y="73"/>
                  <a:pt x="8698" y="83"/>
                </a:cubicBezTo>
                <a:cubicBezTo>
                  <a:pt x="8704" y="93"/>
                  <a:pt x="8710" y="104"/>
                  <a:pt x="8715" y="115"/>
                </a:cubicBezTo>
                <a:cubicBezTo>
                  <a:pt x="8719" y="126"/>
                  <a:pt x="8723" y="138"/>
                  <a:pt x="8725" y="150"/>
                </a:cubicBezTo>
                <a:cubicBezTo>
                  <a:pt x="8728" y="162"/>
                  <a:pt x="8729" y="174"/>
                  <a:pt x="8729" y="186"/>
                </a:cubicBezTo>
                <a:lnTo>
                  <a:pt x="8729" y="1766"/>
                </a:lnTo>
                <a:cubicBezTo>
                  <a:pt x="8729" y="1778"/>
                  <a:pt x="8728" y="1790"/>
                  <a:pt x="8725" y="1802"/>
                </a:cubicBezTo>
                <a:cubicBezTo>
                  <a:pt x="8723" y="1814"/>
                  <a:pt x="8719" y="1825"/>
                  <a:pt x="8715" y="1837"/>
                </a:cubicBezTo>
                <a:cubicBezTo>
                  <a:pt x="8710" y="1848"/>
                  <a:pt x="8704" y="1859"/>
                  <a:pt x="8698" y="1869"/>
                </a:cubicBezTo>
                <a:cubicBezTo>
                  <a:pt x="8691" y="1879"/>
                  <a:pt x="8683" y="1888"/>
                  <a:pt x="8675" y="1897"/>
                </a:cubicBezTo>
                <a:cubicBezTo>
                  <a:pt x="8666" y="1905"/>
                  <a:pt x="8657" y="1913"/>
                  <a:pt x="8646" y="1920"/>
                </a:cubicBezTo>
                <a:cubicBezTo>
                  <a:pt x="8636" y="1927"/>
                  <a:pt x="8626" y="1932"/>
                  <a:pt x="8614" y="1937"/>
                </a:cubicBezTo>
                <a:cubicBezTo>
                  <a:pt x="8603" y="1942"/>
                  <a:pt x="8591" y="1945"/>
                  <a:pt x="8579" y="1948"/>
                </a:cubicBezTo>
                <a:cubicBezTo>
                  <a:pt x="8567" y="1950"/>
                  <a:pt x="8555" y="1951"/>
                  <a:pt x="8543" y="1951"/>
                </a:cubicBezTo>
                <a:lnTo>
                  <a:pt x="186" y="1951"/>
                </a:lnTo>
                <a:cubicBezTo>
                  <a:pt x="173" y="1951"/>
                  <a:pt x="161" y="1950"/>
                  <a:pt x="149" y="1948"/>
                </a:cubicBezTo>
                <a:cubicBezTo>
                  <a:pt x="137" y="1945"/>
                  <a:pt x="126" y="1942"/>
                  <a:pt x="114" y="1937"/>
                </a:cubicBezTo>
                <a:cubicBezTo>
                  <a:pt x="103" y="1932"/>
                  <a:pt x="92" y="1927"/>
                  <a:pt x="82" y="1920"/>
                </a:cubicBezTo>
                <a:cubicBezTo>
                  <a:pt x="72" y="1913"/>
                  <a:pt x="63" y="1905"/>
                  <a:pt x="54" y="1897"/>
                </a:cubicBezTo>
                <a:cubicBezTo>
                  <a:pt x="46" y="1888"/>
                  <a:pt x="38" y="1879"/>
                  <a:pt x="31" y="1869"/>
                </a:cubicBezTo>
                <a:cubicBezTo>
                  <a:pt x="24" y="1859"/>
                  <a:pt x="19" y="1848"/>
                  <a:pt x="14" y="1837"/>
                </a:cubicBezTo>
                <a:cubicBezTo>
                  <a:pt x="9" y="1825"/>
                  <a:pt x="6" y="1814"/>
                  <a:pt x="3" y="1802"/>
                </a:cubicBezTo>
                <a:cubicBezTo>
                  <a:pt x="1" y="1790"/>
                  <a:pt x="0" y="1778"/>
                  <a:pt x="0" y="1766"/>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3" name="文本框 662"/>
          <p:cNvSpPr txBox="1"/>
          <p:nvPr/>
        </p:nvSpPr>
        <p:spPr>
          <a:xfrm>
            <a:off x="568080" y="4537800"/>
            <a:ext cx="19954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对不同推荐算法的结果加权后进行合并</a:t>
            </a:r>
            <a:endParaRPr lang="en-US" sz="920" b="0" u="none" strike="noStrike">
              <a:solidFill>
                <a:srgbClr val="000000"/>
              </a:solidFill>
              <a:effectLst/>
              <a:uFillTx/>
              <a:latin typeface="Times New Roman"/>
            </a:endParaRPr>
          </a:p>
        </p:txBody>
      </p:sp>
      <p:sp>
        <p:nvSpPr>
          <p:cNvPr id="664" name="文本框 663"/>
          <p:cNvSpPr txBox="1"/>
          <p:nvPr/>
        </p:nvSpPr>
        <p:spPr>
          <a:xfrm>
            <a:off x="3911040" y="4280040"/>
            <a:ext cx="537120" cy="194040"/>
          </a:xfrm>
          <a:prstGeom prst="rect">
            <a:avLst/>
          </a:prstGeom>
          <a:noFill/>
          <a:ln w="0">
            <a:noFill/>
          </a:ln>
        </p:spPr>
        <p:txBody>
          <a:bodyPr wrap="none" lIns="0" tIns="0" rIns="0" bIns="0" anchor="t">
            <a:spAutoFit/>
          </a:bodyPr>
          <a:lstStyle/>
          <a:p>
            <a:r>
              <a:rPr lang="zh-CN" sz="1050" b="0" u="none" strike="noStrike">
                <a:solidFill>
                  <a:srgbClr val="FBBF24"/>
                </a:solidFill>
                <a:effectLst/>
                <a:uFillTx/>
                <a:latin typeface="NotoSansSC"/>
                <a:ea typeface="NotoSansSC"/>
              </a:rPr>
              <a:t>级联融合</a:t>
            </a:r>
            <a:endParaRPr lang="en-US" sz="1050" b="0" u="none" strike="noStrike">
              <a:solidFill>
                <a:srgbClr val="000000"/>
              </a:solidFill>
              <a:effectLst/>
              <a:uFillTx/>
              <a:latin typeface="Times New Roman"/>
            </a:endParaRPr>
          </a:p>
        </p:txBody>
      </p:sp>
      <p:sp>
        <p:nvSpPr>
          <p:cNvPr id="665" name="任意多边形: 形状 664"/>
          <p:cNvSpPr/>
          <p:nvPr/>
        </p:nvSpPr>
        <p:spPr>
          <a:xfrm>
            <a:off x="7119720" y="4111200"/>
            <a:ext cx="3142440" cy="702360"/>
          </a:xfrm>
          <a:custGeom>
            <a:avLst/>
            <a:gdLst/>
            <a:ahLst/>
            <a:cxnLst/>
            <a:rect l="0" t="0" r="r" b="b"/>
            <a:pathLst>
              <a:path w="8729" h="1951">
                <a:moveTo>
                  <a:pt x="0" y="1766"/>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2"/>
                  <a:pt x="174" y="0"/>
                  <a:pt x="186" y="0"/>
                </a:cubicBezTo>
                <a:lnTo>
                  <a:pt x="8543" y="0"/>
                </a:lnTo>
                <a:cubicBezTo>
                  <a:pt x="8556" y="0"/>
                  <a:pt x="8568" y="2"/>
                  <a:pt x="8580" y="4"/>
                </a:cubicBezTo>
                <a:cubicBezTo>
                  <a:pt x="8592" y="6"/>
                  <a:pt x="8603" y="10"/>
                  <a:pt x="8614" y="14"/>
                </a:cubicBezTo>
                <a:cubicBezTo>
                  <a:pt x="8626" y="19"/>
                  <a:pt x="8636" y="25"/>
                  <a:pt x="8647" y="32"/>
                </a:cubicBezTo>
                <a:cubicBezTo>
                  <a:pt x="8657" y="38"/>
                  <a:pt x="8666" y="46"/>
                  <a:pt x="8675" y="55"/>
                </a:cubicBezTo>
                <a:cubicBezTo>
                  <a:pt x="8683" y="63"/>
                  <a:pt x="8691" y="73"/>
                  <a:pt x="8698" y="83"/>
                </a:cubicBezTo>
                <a:cubicBezTo>
                  <a:pt x="8705" y="93"/>
                  <a:pt x="8710" y="104"/>
                  <a:pt x="8715" y="115"/>
                </a:cubicBezTo>
                <a:cubicBezTo>
                  <a:pt x="8720" y="126"/>
                  <a:pt x="8723" y="138"/>
                  <a:pt x="8726" y="150"/>
                </a:cubicBezTo>
                <a:cubicBezTo>
                  <a:pt x="8728" y="162"/>
                  <a:pt x="8729" y="174"/>
                  <a:pt x="8729" y="186"/>
                </a:cubicBezTo>
                <a:lnTo>
                  <a:pt x="8729" y="1766"/>
                </a:lnTo>
                <a:cubicBezTo>
                  <a:pt x="8729" y="1778"/>
                  <a:pt x="8728" y="1790"/>
                  <a:pt x="8726" y="1802"/>
                </a:cubicBezTo>
                <a:cubicBezTo>
                  <a:pt x="8723" y="1814"/>
                  <a:pt x="8720" y="1825"/>
                  <a:pt x="8715" y="1837"/>
                </a:cubicBezTo>
                <a:cubicBezTo>
                  <a:pt x="8710" y="1848"/>
                  <a:pt x="8705" y="1859"/>
                  <a:pt x="8698" y="1869"/>
                </a:cubicBezTo>
                <a:cubicBezTo>
                  <a:pt x="8691" y="1879"/>
                  <a:pt x="8683" y="1888"/>
                  <a:pt x="8675" y="1897"/>
                </a:cubicBezTo>
                <a:cubicBezTo>
                  <a:pt x="8666" y="1905"/>
                  <a:pt x="8657" y="1913"/>
                  <a:pt x="8647" y="1920"/>
                </a:cubicBezTo>
                <a:cubicBezTo>
                  <a:pt x="8636" y="1927"/>
                  <a:pt x="8626" y="1932"/>
                  <a:pt x="8614" y="1937"/>
                </a:cubicBezTo>
                <a:cubicBezTo>
                  <a:pt x="8603" y="1942"/>
                  <a:pt x="8592" y="1945"/>
                  <a:pt x="8580" y="1948"/>
                </a:cubicBezTo>
                <a:cubicBezTo>
                  <a:pt x="8568" y="1950"/>
                  <a:pt x="8556" y="1951"/>
                  <a:pt x="8543" y="1951"/>
                </a:cubicBezTo>
                <a:lnTo>
                  <a:pt x="186" y="1951"/>
                </a:lnTo>
                <a:cubicBezTo>
                  <a:pt x="174" y="1951"/>
                  <a:pt x="161" y="1950"/>
                  <a:pt x="149" y="1948"/>
                </a:cubicBezTo>
                <a:cubicBezTo>
                  <a:pt x="138" y="1945"/>
                  <a:pt x="126" y="1942"/>
                  <a:pt x="115" y="1937"/>
                </a:cubicBezTo>
                <a:cubicBezTo>
                  <a:pt x="103" y="1932"/>
                  <a:pt x="93" y="1927"/>
                  <a:pt x="83" y="1920"/>
                </a:cubicBezTo>
                <a:cubicBezTo>
                  <a:pt x="72" y="1913"/>
                  <a:pt x="63" y="1905"/>
                  <a:pt x="54" y="1897"/>
                </a:cubicBezTo>
                <a:cubicBezTo>
                  <a:pt x="46" y="1888"/>
                  <a:pt x="38" y="1879"/>
                  <a:pt x="31" y="1869"/>
                </a:cubicBezTo>
                <a:cubicBezTo>
                  <a:pt x="25" y="1859"/>
                  <a:pt x="19" y="1848"/>
                  <a:pt x="14" y="1837"/>
                </a:cubicBezTo>
                <a:cubicBezTo>
                  <a:pt x="9" y="1825"/>
                  <a:pt x="6" y="1814"/>
                  <a:pt x="4" y="1802"/>
                </a:cubicBezTo>
                <a:cubicBezTo>
                  <a:pt x="1" y="1790"/>
                  <a:pt x="0" y="1778"/>
                  <a:pt x="0" y="1766"/>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6" name="文本框 665"/>
          <p:cNvSpPr txBox="1"/>
          <p:nvPr/>
        </p:nvSpPr>
        <p:spPr>
          <a:xfrm>
            <a:off x="3911040" y="4537800"/>
            <a:ext cx="23475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将一个推荐算法的输出作为下一个算法的输入</a:t>
            </a:r>
            <a:endParaRPr lang="en-US" sz="920" b="0" u="none" strike="noStrike">
              <a:solidFill>
                <a:srgbClr val="000000"/>
              </a:solidFill>
              <a:effectLst/>
              <a:uFillTx/>
              <a:latin typeface="Times New Roman"/>
            </a:endParaRPr>
          </a:p>
        </p:txBody>
      </p:sp>
      <p:sp>
        <p:nvSpPr>
          <p:cNvPr id="667" name="文本框 666"/>
          <p:cNvSpPr txBox="1"/>
          <p:nvPr/>
        </p:nvSpPr>
        <p:spPr>
          <a:xfrm>
            <a:off x="7253640" y="4280040"/>
            <a:ext cx="537120" cy="194040"/>
          </a:xfrm>
          <a:prstGeom prst="rect">
            <a:avLst/>
          </a:prstGeom>
          <a:noFill/>
          <a:ln w="0">
            <a:noFill/>
          </a:ln>
        </p:spPr>
        <p:txBody>
          <a:bodyPr wrap="none" lIns="0" tIns="0" rIns="0" bIns="0" anchor="t">
            <a:spAutoFit/>
          </a:bodyPr>
          <a:lstStyle/>
          <a:p>
            <a:r>
              <a:rPr lang="zh-CN" sz="1050" b="0" u="none" strike="noStrike">
                <a:solidFill>
                  <a:srgbClr val="FBBF24"/>
                </a:solidFill>
                <a:effectLst/>
                <a:uFillTx/>
                <a:latin typeface="NotoSansSC"/>
                <a:ea typeface="NotoSansSC"/>
              </a:rPr>
              <a:t>切换融合</a:t>
            </a:r>
            <a:endParaRPr lang="en-US" sz="1050" b="0" u="none" strike="noStrike">
              <a:solidFill>
                <a:srgbClr val="000000"/>
              </a:solidFill>
              <a:effectLst/>
              <a:uFillTx/>
              <a:latin typeface="Times New Roman"/>
            </a:endParaRPr>
          </a:p>
        </p:txBody>
      </p:sp>
      <p:sp>
        <p:nvSpPr>
          <p:cNvPr id="668" name="任意多边形: 形状 667"/>
          <p:cNvSpPr/>
          <p:nvPr/>
        </p:nvSpPr>
        <p:spPr>
          <a:xfrm>
            <a:off x="267120" y="5247720"/>
            <a:ext cx="4980960" cy="1404360"/>
          </a:xfrm>
          <a:custGeom>
            <a:avLst/>
            <a:gdLst/>
            <a:ahLst/>
            <a:cxnLst/>
            <a:rect l="0" t="0" r="r" b="b"/>
            <a:pathLst>
              <a:path w="13836" h="3901">
                <a:moveTo>
                  <a:pt x="0" y="3715"/>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2"/>
                </a:cubicBezTo>
                <a:cubicBezTo>
                  <a:pt x="13764" y="38"/>
                  <a:pt x="13773" y="46"/>
                  <a:pt x="13782" y="55"/>
                </a:cubicBezTo>
                <a:cubicBezTo>
                  <a:pt x="13791" y="63"/>
                  <a:pt x="13798" y="73"/>
                  <a:pt x="13805" y="83"/>
                </a:cubicBezTo>
                <a:cubicBezTo>
                  <a:pt x="13812" y="93"/>
                  <a:pt x="13817" y="104"/>
                  <a:pt x="13822" y="115"/>
                </a:cubicBezTo>
                <a:cubicBezTo>
                  <a:pt x="13827" y="126"/>
                  <a:pt x="13830" y="138"/>
                  <a:pt x="13833" y="150"/>
                </a:cubicBezTo>
                <a:cubicBezTo>
                  <a:pt x="13835" y="162"/>
                  <a:pt x="13836" y="174"/>
                  <a:pt x="13836" y="186"/>
                </a:cubicBezTo>
                <a:lnTo>
                  <a:pt x="13836" y="3715"/>
                </a:lnTo>
                <a:cubicBezTo>
                  <a:pt x="13836" y="3728"/>
                  <a:pt x="13835" y="3740"/>
                  <a:pt x="13833" y="3752"/>
                </a:cubicBezTo>
                <a:cubicBezTo>
                  <a:pt x="13830" y="3764"/>
                  <a:pt x="13827" y="3775"/>
                  <a:pt x="13822" y="3786"/>
                </a:cubicBezTo>
                <a:cubicBezTo>
                  <a:pt x="13817" y="3798"/>
                  <a:pt x="13812" y="3808"/>
                  <a:pt x="13805" y="3819"/>
                </a:cubicBezTo>
                <a:cubicBezTo>
                  <a:pt x="13798" y="3829"/>
                  <a:pt x="13791" y="3838"/>
                  <a:pt x="13782" y="3847"/>
                </a:cubicBezTo>
                <a:cubicBezTo>
                  <a:pt x="13773" y="3855"/>
                  <a:pt x="13764" y="3863"/>
                  <a:pt x="13754" y="3870"/>
                </a:cubicBezTo>
                <a:cubicBezTo>
                  <a:pt x="13744" y="3877"/>
                  <a:pt x="13733" y="3882"/>
                  <a:pt x="13722" y="3887"/>
                </a:cubicBezTo>
                <a:cubicBezTo>
                  <a:pt x="13710" y="3892"/>
                  <a:pt x="13699" y="3895"/>
                  <a:pt x="13687" y="3898"/>
                </a:cubicBezTo>
                <a:cubicBezTo>
                  <a:pt x="13675" y="3900"/>
                  <a:pt x="13663" y="3901"/>
                  <a:pt x="13651" y="3901"/>
                </a:cubicBezTo>
                <a:lnTo>
                  <a:pt x="186" y="3901"/>
                </a:lnTo>
                <a:cubicBezTo>
                  <a:pt x="174" y="3901"/>
                  <a:pt x="162" y="3900"/>
                  <a:pt x="150" y="3898"/>
                </a:cubicBezTo>
                <a:cubicBezTo>
                  <a:pt x="138" y="3895"/>
                  <a:pt x="126" y="3892"/>
                  <a:pt x="115" y="3887"/>
                </a:cubicBezTo>
                <a:cubicBezTo>
                  <a:pt x="104" y="3882"/>
                  <a:pt x="93" y="3877"/>
                  <a:pt x="83" y="3870"/>
                </a:cubicBezTo>
                <a:cubicBezTo>
                  <a:pt x="73" y="3863"/>
                  <a:pt x="63" y="3855"/>
                  <a:pt x="55" y="3847"/>
                </a:cubicBezTo>
                <a:cubicBezTo>
                  <a:pt x="46" y="3838"/>
                  <a:pt x="38" y="3829"/>
                  <a:pt x="32" y="3819"/>
                </a:cubicBezTo>
                <a:cubicBezTo>
                  <a:pt x="25" y="3808"/>
                  <a:pt x="19" y="3798"/>
                  <a:pt x="14" y="3786"/>
                </a:cubicBezTo>
                <a:cubicBezTo>
                  <a:pt x="10" y="3775"/>
                  <a:pt x="6" y="3764"/>
                  <a:pt x="4" y="3752"/>
                </a:cubicBezTo>
                <a:cubicBezTo>
                  <a:pt x="2" y="3740"/>
                  <a:pt x="0" y="3728"/>
                  <a:pt x="0" y="37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69" name="图片 668"/>
          <p:cNvPicPr/>
          <p:nvPr/>
        </p:nvPicPr>
        <p:blipFill>
          <a:blip r:embed="rId4"/>
          <a:stretch/>
        </p:blipFill>
        <p:spPr>
          <a:xfrm>
            <a:off x="434520" y="5448600"/>
            <a:ext cx="166680" cy="166680"/>
          </a:xfrm>
          <a:prstGeom prst="rect">
            <a:avLst/>
          </a:prstGeom>
          <a:noFill/>
          <a:ln w="0">
            <a:noFill/>
          </a:ln>
        </p:spPr>
      </p:pic>
      <p:sp>
        <p:nvSpPr>
          <p:cNvPr id="670" name="文本框 669"/>
          <p:cNvSpPr txBox="1"/>
          <p:nvPr/>
        </p:nvSpPr>
        <p:spPr>
          <a:xfrm>
            <a:off x="7253640" y="453780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根据场景切换不同的推荐算法</a:t>
            </a:r>
            <a:endParaRPr lang="en-US" sz="920" b="0" u="none" strike="noStrike">
              <a:solidFill>
                <a:srgbClr val="000000"/>
              </a:solidFill>
              <a:effectLst/>
              <a:uFillTx/>
              <a:latin typeface="Times New Roman"/>
            </a:endParaRPr>
          </a:p>
        </p:txBody>
      </p:sp>
      <p:sp>
        <p:nvSpPr>
          <p:cNvPr id="671" name="任意多边形: 形状 670"/>
          <p:cNvSpPr/>
          <p:nvPr/>
        </p:nvSpPr>
        <p:spPr>
          <a:xfrm>
            <a:off x="434520" y="5832720"/>
            <a:ext cx="50400" cy="50400"/>
          </a:xfrm>
          <a:custGeom>
            <a:avLst/>
            <a:gdLst/>
            <a:ahLst/>
            <a:cxnLst/>
            <a:rect l="0" t="0" r="r" b="b"/>
            <a:pathLst>
              <a:path w="140" h="140">
                <a:moveTo>
                  <a:pt x="140" y="70"/>
                </a:moveTo>
                <a:cubicBezTo>
                  <a:pt x="140" y="79"/>
                  <a:pt x="138" y="88"/>
                  <a:pt x="135" y="97"/>
                </a:cubicBezTo>
                <a:cubicBezTo>
                  <a:pt x="131" y="105"/>
                  <a:pt x="126" y="113"/>
                  <a:pt x="119" y="119"/>
                </a:cubicBezTo>
                <a:cubicBezTo>
                  <a:pt x="112" y="126"/>
                  <a:pt x="104" y="132"/>
                  <a:pt x="96" y="135"/>
                </a:cubicBezTo>
                <a:cubicBezTo>
                  <a:pt x="87" y="139"/>
                  <a:pt x="78" y="140"/>
                  <a:pt x="69" y="140"/>
                </a:cubicBezTo>
                <a:cubicBezTo>
                  <a:pt x="60" y="140"/>
                  <a:pt x="51" y="139"/>
                  <a:pt x="43" y="135"/>
                </a:cubicBezTo>
                <a:cubicBezTo>
                  <a:pt x="34" y="132"/>
                  <a:pt x="27" y="126"/>
                  <a:pt x="20" y="119"/>
                </a:cubicBezTo>
                <a:cubicBezTo>
                  <a:pt x="13" y="113"/>
                  <a:pt x="8" y="105"/>
                  <a:pt x="5" y="97"/>
                </a:cubicBezTo>
                <a:cubicBezTo>
                  <a:pt x="1" y="88"/>
                  <a:pt x="0" y="79"/>
                  <a:pt x="0" y="70"/>
                </a:cubicBezTo>
                <a:cubicBezTo>
                  <a:pt x="0" y="61"/>
                  <a:pt x="1" y="52"/>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2" name="文本框 671"/>
          <p:cNvSpPr txBox="1"/>
          <p:nvPr/>
        </p:nvSpPr>
        <p:spPr>
          <a:xfrm>
            <a:off x="702000" y="544392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混合系统优势</a:t>
            </a:r>
            <a:endParaRPr lang="en-US" sz="1320" b="0" u="none" strike="noStrike">
              <a:solidFill>
                <a:srgbClr val="000000"/>
              </a:solidFill>
              <a:effectLst/>
              <a:uFillTx/>
              <a:latin typeface="Times New Roman"/>
            </a:endParaRPr>
          </a:p>
        </p:txBody>
      </p:sp>
      <p:sp>
        <p:nvSpPr>
          <p:cNvPr id="673" name="任意多边形: 形状 672"/>
          <p:cNvSpPr/>
          <p:nvPr/>
        </p:nvSpPr>
        <p:spPr>
          <a:xfrm>
            <a:off x="434520" y="6100200"/>
            <a:ext cx="50400" cy="50400"/>
          </a:xfrm>
          <a:custGeom>
            <a:avLst/>
            <a:gdLst/>
            <a:ahLst/>
            <a:cxnLst/>
            <a:rect l="0" t="0" r="r" b="b"/>
            <a:pathLst>
              <a:path w="140" h="140">
                <a:moveTo>
                  <a:pt x="140" y="70"/>
                </a:moveTo>
                <a:cubicBezTo>
                  <a:pt x="140" y="79"/>
                  <a:pt x="138" y="89"/>
                  <a:pt x="135" y="97"/>
                </a:cubicBezTo>
                <a:cubicBezTo>
                  <a:pt x="131" y="106"/>
                  <a:pt x="126" y="113"/>
                  <a:pt x="119" y="120"/>
                </a:cubicBezTo>
                <a:cubicBezTo>
                  <a:pt x="112" y="126"/>
                  <a:pt x="104" y="131"/>
                  <a:pt x="96" y="135"/>
                </a:cubicBezTo>
                <a:cubicBezTo>
                  <a:pt x="87" y="139"/>
                  <a:pt x="78" y="140"/>
                  <a:pt x="69" y="140"/>
                </a:cubicBezTo>
                <a:cubicBezTo>
                  <a:pt x="60" y="140"/>
                  <a:pt x="51" y="139"/>
                  <a:pt x="43" y="135"/>
                </a:cubicBezTo>
                <a:cubicBezTo>
                  <a:pt x="34" y="131"/>
                  <a:pt x="27" y="126"/>
                  <a:pt x="20" y="120"/>
                </a:cubicBezTo>
                <a:cubicBezTo>
                  <a:pt x="13" y="113"/>
                  <a:pt x="8" y="106"/>
                  <a:pt x="5" y="97"/>
                </a:cubicBezTo>
                <a:cubicBezTo>
                  <a:pt x="1" y="89"/>
                  <a:pt x="0" y="79"/>
                  <a:pt x="0" y="70"/>
                </a:cubicBezTo>
                <a:cubicBezTo>
                  <a:pt x="0" y="60"/>
                  <a:pt x="1" y="52"/>
                  <a:pt x="5" y="43"/>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7"/>
                  <a:pt x="131" y="34"/>
                  <a:pt x="135" y="43"/>
                </a:cubicBezTo>
                <a:cubicBezTo>
                  <a:pt x="138" y="52"/>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4" name="文本框 673"/>
          <p:cNvSpPr txBox="1"/>
          <p:nvPr/>
        </p:nvSpPr>
        <p:spPr>
          <a:xfrm>
            <a:off x="626760" y="5784120"/>
            <a:ext cx="12078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弥补单一算法的不足</a:t>
            </a:r>
            <a:endParaRPr lang="en-US" sz="1050" b="0" u="none" strike="noStrike">
              <a:solidFill>
                <a:srgbClr val="000000"/>
              </a:solidFill>
              <a:effectLst/>
              <a:uFillTx/>
              <a:latin typeface="Times New Roman"/>
            </a:endParaRPr>
          </a:p>
        </p:txBody>
      </p:sp>
      <p:sp>
        <p:nvSpPr>
          <p:cNvPr id="675" name="任意多边形: 形状 674"/>
          <p:cNvSpPr/>
          <p:nvPr/>
        </p:nvSpPr>
        <p:spPr>
          <a:xfrm>
            <a:off x="434520" y="6367680"/>
            <a:ext cx="50400" cy="50400"/>
          </a:xfrm>
          <a:custGeom>
            <a:avLst/>
            <a:gdLst/>
            <a:ahLst/>
            <a:cxnLst/>
            <a:rect l="0" t="0" r="r" b="b"/>
            <a:pathLst>
              <a:path w="140" h="140">
                <a:moveTo>
                  <a:pt x="140" y="70"/>
                </a:moveTo>
                <a:cubicBezTo>
                  <a:pt x="140" y="80"/>
                  <a:pt x="138" y="89"/>
                  <a:pt x="135" y="97"/>
                </a:cubicBezTo>
                <a:cubicBezTo>
                  <a:pt x="131" y="106"/>
                  <a:pt x="126" y="113"/>
                  <a:pt x="119"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0"/>
                </a:cubicBezTo>
                <a:cubicBezTo>
                  <a:pt x="0" y="61"/>
                  <a:pt x="1" y="52"/>
                  <a:pt x="5" y="44"/>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7"/>
                  <a:pt x="131" y="34"/>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6" name="文本框 675"/>
          <p:cNvSpPr txBox="1"/>
          <p:nvPr/>
        </p:nvSpPr>
        <p:spPr>
          <a:xfrm>
            <a:off x="626760" y="605160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提高推荐准确度和覆盖率</a:t>
            </a:r>
            <a:endParaRPr lang="en-US" sz="1050" b="0" u="none" strike="noStrike">
              <a:solidFill>
                <a:srgbClr val="000000"/>
              </a:solidFill>
              <a:effectLst/>
              <a:uFillTx/>
              <a:latin typeface="Times New Roman"/>
            </a:endParaRPr>
          </a:p>
        </p:txBody>
      </p:sp>
      <p:sp>
        <p:nvSpPr>
          <p:cNvPr id="677" name="任意多边形: 形状 676"/>
          <p:cNvSpPr/>
          <p:nvPr/>
        </p:nvSpPr>
        <p:spPr>
          <a:xfrm>
            <a:off x="5448240" y="5247720"/>
            <a:ext cx="4980960" cy="1404360"/>
          </a:xfrm>
          <a:custGeom>
            <a:avLst/>
            <a:gdLst/>
            <a:ahLst/>
            <a:cxnLst/>
            <a:rect l="0" t="0" r="r" b="b"/>
            <a:pathLst>
              <a:path w="13836" h="3901">
                <a:moveTo>
                  <a:pt x="0" y="3715"/>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2"/>
                </a:cubicBezTo>
                <a:cubicBezTo>
                  <a:pt x="13764" y="38"/>
                  <a:pt x="13773" y="46"/>
                  <a:pt x="13782" y="55"/>
                </a:cubicBezTo>
                <a:cubicBezTo>
                  <a:pt x="13791" y="63"/>
                  <a:pt x="13798" y="73"/>
                  <a:pt x="13805" y="83"/>
                </a:cubicBezTo>
                <a:cubicBezTo>
                  <a:pt x="13812" y="93"/>
                  <a:pt x="13818" y="104"/>
                  <a:pt x="13822" y="115"/>
                </a:cubicBezTo>
                <a:cubicBezTo>
                  <a:pt x="13827" y="126"/>
                  <a:pt x="13830" y="138"/>
                  <a:pt x="13833" y="150"/>
                </a:cubicBezTo>
                <a:cubicBezTo>
                  <a:pt x="13835" y="162"/>
                  <a:pt x="13836" y="174"/>
                  <a:pt x="13836" y="186"/>
                </a:cubicBezTo>
                <a:lnTo>
                  <a:pt x="13836" y="3715"/>
                </a:lnTo>
                <a:cubicBezTo>
                  <a:pt x="13836" y="3728"/>
                  <a:pt x="13835" y="3740"/>
                  <a:pt x="13833" y="3752"/>
                </a:cubicBezTo>
                <a:cubicBezTo>
                  <a:pt x="13830" y="3764"/>
                  <a:pt x="13827" y="3775"/>
                  <a:pt x="13822" y="3786"/>
                </a:cubicBezTo>
                <a:cubicBezTo>
                  <a:pt x="13818" y="3798"/>
                  <a:pt x="13812" y="3808"/>
                  <a:pt x="13805" y="3819"/>
                </a:cubicBezTo>
                <a:cubicBezTo>
                  <a:pt x="13798" y="3829"/>
                  <a:pt x="13791" y="3838"/>
                  <a:pt x="13782" y="3847"/>
                </a:cubicBezTo>
                <a:cubicBezTo>
                  <a:pt x="13773" y="3855"/>
                  <a:pt x="13764" y="3863"/>
                  <a:pt x="13754" y="3870"/>
                </a:cubicBezTo>
                <a:cubicBezTo>
                  <a:pt x="13744" y="3877"/>
                  <a:pt x="13733" y="3882"/>
                  <a:pt x="13722" y="3887"/>
                </a:cubicBezTo>
                <a:cubicBezTo>
                  <a:pt x="13710" y="3892"/>
                  <a:pt x="13699" y="3895"/>
                  <a:pt x="13687" y="3898"/>
                </a:cubicBezTo>
                <a:cubicBezTo>
                  <a:pt x="13675" y="3900"/>
                  <a:pt x="13663" y="3901"/>
                  <a:pt x="13651" y="3901"/>
                </a:cubicBezTo>
                <a:lnTo>
                  <a:pt x="186" y="3901"/>
                </a:lnTo>
                <a:cubicBezTo>
                  <a:pt x="174" y="3901"/>
                  <a:pt x="162" y="3900"/>
                  <a:pt x="150" y="3898"/>
                </a:cubicBezTo>
                <a:cubicBezTo>
                  <a:pt x="138" y="3895"/>
                  <a:pt x="126" y="3892"/>
                  <a:pt x="115" y="3887"/>
                </a:cubicBezTo>
                <a:cubicBezTo>
                  <a:pt x="104" y="3882"/>
                  <a:pt x="93" y="3877"/>
                  <a:pt x="83" y="3870"/>
                </a:cubicBezTo>
                <a:cubicBezTo>
                  <a:pt x="73" y="3863"/>
                  <a:pt x="63" y="3855"/>
                  <a:pt x="55" y="3847"/>
                </a:cubicBezTo>
                <a:cubicBezTo>
                  <a:pt x="46" y="3838"/>
                  <a:pt x="38" y="3829"/>
                  <a:pt x="32" y="3819"/>
                </a:cubicBezTo>
                <a:cubicBezTo>
                  <a:pt x="25" y="3808"/>
                  <a:pt x="19" y="3798"/>
                  <a:pt x="15" y="3786"/>
                </a:cubicBezTo>
                <a:cubicBezTo>
                  <a:pt x="10" y="3775"/>
                  <a:pt x="6" y="3764"/>
                  <a:pt x="4" y="3752"/>
                </a:cubicBezTo>
                <a:cubicBezTo>
                  <a:pt x="2" y="3740"/>
                  <a:pt x="0" y="3728"/>
                  <a:pt x="0" y="37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78" name="图片 677"/>
          <p:cNvPicPr/>
          <p:nvPr/>
        </p:nvPicPr>
        <p:blipFill>
          <a:blip r:embed="rId5"/>
          <a:stretch/>
        </p:blipFill>
        <p:spPr>
          <a:xfrm>
            <a:off x="5615640" y="5448600"/>
            <a:ext cx="208440" cy="166680"/>
          </a:xfrm>
          <a:prstGeom prst="rect">
            <a:avLst/>
          </a:prstGeom>
          <a:noFill/>
          <a:ln w="0">
            <a:noFill/>
          </a:ln>
        </p:spPr>
      </p:pic>
      <p:sp>
        <p:nvSpPr>
          <p:cNvPr id="679" name="文本框 678"/>
          <p:cNvSpPr txBox="1"/>
          <p:nvPr/>
        </p:nvSpPr>
        <p:spPr>
          <a:xfrm>
            <a:off x="626760" y="631908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解决冷启动和数据稀疏问题</a:t>
            </a:r>
            <a:endParaRPr lang="en-US" sz="1050" b="0" u="none" strike="noStrike">
              <a:solidFill>
                <a:srgbClr val="000000"/>
              </a:solidFill>
              <a:effectLst/>
              <a:uFillTx/>
              <a:latin typeface="Times New Roman"/>
            </a:endParaRPr>
          </a:p>
        </p:txBody>
      </p:sp>
      <p:sp>
        <p:nvSpPr>
          <p:cNvPr id="680" name="任意多边形: 形状 679"/>
          <p:cNvSpPr/>
          <p:nvPr/>
        </p:nvSpPr>
        <p:spPr>
          <a:xfrm>
            <a:off x="5615640" y="583272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5" y="132"/>
                  <a:pt x="97" y="135"/>
                </a:cubicBezTo>
                <a:cubicBezTo>
                  <a:pt x="88" y="139"/>
                  <a:pt x="80" y="140"/>
                  <a:pt x="70" y="140"/>
                </a:cubicBezTo>
                <a:cubicBezTo>
                  <a:pt x="61" y="140"/>
                  <a:pt x="52" y="139"/>
                  <a:pt x="44" y="135"/>
                </a:cubicBezTo>
                <a:cubicBezTo>
                  <a:pt x="34" y="132"/>
                  <a:pt x="27" y="126"/>
                  <a:pt x="20" y="119"/>
                </a:cubicBezTo>
                <a:cubicBezTo>
                  <a:pt x="14" y="113"/>
                  <a:pt x="9" y="105"/>
                  <a:pt x="5" y="97"/>
                </a:cubicBezTo>
                <a:cubicBezTo>
                  <a:pt x="1" y="88"/>
                  <a:pt x="0" y="79"/>
                  <a:pt x="0" y="70"/>
                </a:cubicBezTo>
                <a:cubicBezTo>
                  <a:pt x="0" y="61"/>
                  <a:pt x="1" y="52"/>
                  <a:pt x="5" y="43"/>
                </a:cubicBezTo>
                <a:cubicBezTo>
                  <a:pt x="9" y="35"/>
                  <a:pt x="14" y="27"/>
                  <a:pt x="20" y="21"/>
                </a:cubicBezTo>
                <a:cubicBezTo>
                  <a:pt x="27" y="14"/>
                  <a:pt x="34" y="9"/>
                  <a:pt x="44" y="6"/>
                </a:cubicBezTo>
                <a:cubicBezTo>
                  <a:pt x="52" y="2"/>
                  <a:pt x="61" y="0"/>
                  <a:pt x="70" y="0"/>
                </a:cubicBezTo>
                <a:cubicBezTo>
                  <a:pt x="80" y="0"/>
                  <a:pt x="88" y="2"/>
                  <a:pt x="97" y="6"/>
                </a:cubicBezTo>
                <a:cubicBezTo>
                  <a:pt x="105" y="9"/>
                  <a:pt x="113" y="14"/>
                  <a:pt x="120"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1" name="文本框 680"/>
          <p:cNvSpPr txBox="1"/>
          <p:nvPr/>
        </p:nvSpPr>
        <p:spPr>
          <a:xfrm>
            <a:off x="5924880" y="544392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系统架构特点</a:t>
            </a:r>
            <a:endParaRPr lang="en-US" sz="1320" b="0" u="none" strike="noStrike">
              <a:solidFill>
                <a:srgbClr val="000000"/>
              </a:solidFill>
              <a:effectLst/>
              <a:uFillTx/>
              <a:latin typeface="Times New Roman"/>
            </a:endParaRPr>
          </a:p>
        </p:txBody>
      </p:sp>
      <p:sp>
        <p:nvSpPr>
          <p:cNvPr id="682" name="任意多边形: 形状 681"/>
          <p:cNvSpPr/>
          <p:nvPr/>
        </p:nvSpPr>
        <p:spPr>
          <a:xfrm>
            <a:off x="5615640" y="6100200"/>
            <a:ext cx="50400" cy="50400"/>
          </a:xfrm>
          <a:custGeom>
            <a:avLst/>
            <a:gdLst/>
            <a:ahLst/>
            <a:cxnLst/>
            <a:rect l="0" t="0" r="r" b="b"/>
            <a:pathLst>
              <a:path w="140" h="140">
                <a:moveTo>
                  <a:pt x="140" y="70"/>
                </a:moveTo>
                <a:cubicBezTo>
                  <a:pt x="140" y="79"/>
                  <a:pt x="138" y="89"/>
                  <a:pt x="135" y="97"/>
                </a:cubicBezTo>
                <a:cubicBezTo>
                  <a:pt x="131" y="106"/>
                  <a:pt x="126" y="113"/>
                  <a:pt x="120" y="120"/>
                </a:cubicBezTo>
                <a:cubicBezTo>
                  <a:pt x="113" y="126"/>
                  <a:pt x="105" y="131"/>
                  <a:pt x="97" y="135"/>
                </a:cubicBezTo>
                <a:cubicBezTo>
                  <a:pt x="88" y="139"/>
                  <a:pt x="80" y="140"/>
                  <a:pt x="70" y="140"/>
                </a:cubicBezTo>
                <a:cubicBezTo>
                  <a:pt x="61" y="140"/>
                  <a:pt x="52" y="139"/>
                  <a:pt x="44" y="135"/>
                </a:cubicBezTo>
                <a:cubicBezTo>
                  <a:pt x="34" y="131"/>
                  <a:pt x="27" y="126"/>
                  <a:pt x="20" y="120"/>
                </a:cubicBezTo>
                <a:cubicBezTo>
                  <a:pt x="14" y="113"/>
                  <a:pt x="9" y="106"/>
                  <a:pt x="5" y="97"/>
                </a:cubicBezTo>
                <a:cubicBezTo>
                  <a:pt x="1" y="89"/>
                  <a:pt x="0" y="79"/>
                  <a:pt x="0" y="70"/>
                </a:cubicBezTo>
                <a:cubicBezTo>
                  <a:pt x="0" y="60"/>
                  <a:pt x="1" y="52"/>
                  <a:pt x="5" y="43"/>
                </a:cubicBezTo>
                <a:cubicBezTo>
                  <a:pt x="9" y="34"/>
                  <a:pt x="14" y="27"/>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7"/>
                  <a:pt x="131" y="34"/>
                  <a:pt x="135" y="43"/>
                </a:cubicBezTo>
                <a:cubicBezTo>
                  <a:pt x="138" y="52"/>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3" name="文本框 682"/>
          <p:cNvSpPr txBox="1"/>
          <p:nvPr/>
        </p:nvSpPr>
        <p:spPr>
          <a:xfrm>
            <a:off x="5807880" y="5784120"/>
            <a:ext cx="1316880" cy="19404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NotoSansSC"/>
                <a:ea typeface="NotoSansSC"/>
              </a:rPr>
              <a:t>API</a:t>
            </a:r>
            <a:r>
              <a:rPr lang="zh-CN" sz="1050" b="0" u="none" strike="noStrike">
                <a:solidFill>
                  <a:srgbClr val="DBEAFE"/>
                </a:solidFill>
                <a:effectLst/>
                <a:uFillTx/>
                <a:latin typeface="NotoSansSC"/>
                <a:ea typeface="NotoSansSC"/>
              </a:rPr>
              <a:t>与数据源无缝集成</a:t>
            </a:r>
            <a:endParaRPr lang="en-US" sz="1050" b="0" u="none" strike="noStrike">
              <a:solidFill>
                <a:srgbClr val="000000"/>
              </a:solidFill>
              <a:effectLst/>
              <a:uFillTx/>
              <a:latin typeface="Times New Roman"/>
            </a:endParaRPr>
          </a:p>
        </p:txBody>
      </p:sp>
      <p:sp>
        <p:nvSpPr>
          <p:cNvPr id="684" name="任意多边形: 形状 683"/>
          <p:cNvSpPr/>
          <p:nvPr/>
        </p:nvSpPr>
        <p:spPr>
          <a:xfrm>
            <a:off x="5615640" y="636768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5" y="131"/>
                  <a:pt x="97" y="135"/>
                </a:cubicBezTo>
                <a:cubicBezTo>
                  <a:pt x="88" y="138"/>
                  <a:pt x="80" y="140"/>
                  <a:pt x="70" y="140"/>
                </a:cubicBezTo>
                <a:cubicBezTo>
                  <a:pt x="61" y="140"/>
                  <a:pt x="52" y="138"/>
                  <a:pt x="44" y="135"/>
                </a:cubicBezTo>
                <a:cubicBezTo>
                  <a:pt x="34" y="131"/>
                  <a:pt x="27" y="126"/>
                  <a:pt x="20" y="120"/>
                </a:cubicBezTo>
                <a:cubicBezTo>
                  <a:pt x="14" y="113"/>
                  <a:pt x="9" y="106"/>
                  <a:pt x="5" y="97"/>
                </a:cubicBezTo>
                <a:cubicBezTo>
                  <a:pt x="1" y="89"/>
                  <a:pt x="0" y="80"/>
                  <a:pt x="0" y="70"/>
                </a:cubicBezTo>
                <a:cubicBezTo>
                  <a:pt x="0" y="61"/>
                  <a:pt x="1" y="52"/>
                  <a:pt x="5" y="44"/>
                </a:cubicBezTo>
                <a:cubicBezTo>
                  <a:pt x="9" y="34"/>
                  <a:pt x="14" y="27"/>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7"/>
                  <a:pt x="131" y="34"/>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5" name="文本框 684"/>
          <p:cNvSpPr txBox="1"/>
          <p:nvPr/>
        </p:nvSpPr>
        <p:spPr>
          <a:xfrm>
            <a:off x="5807880" y="6051600"/>
            <a:ext cx="10735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实时响应用户请求</a:t>
            </a:r>
            <a:endParaRPr lang="en-US" sz="1050" b="0" u="none" strike="noStrike">
              <a:solidFill>
                <a:srgbClr val="000000"/>
              </a:solidFill>
              <a:effectLst/>
              <a:uFillTx/>
              <a:latin typeface="Times New Roman"/>
            </a:endParaRPr>
          </a:p>
        </p:txBody>
      </p:sp>
      <p:sp>
        <p:nvSpPr>
          <p:cNvPr id="686" name="文本框 685"/>
          <p:cNvSpPr txBox="1"/>
          <p:nvPr/>
        </p:nvSpPr>
        <p:spPr>
          <a:xfrm>
            <a:off x="5807880" y="6319080"/>
            <a:ext cx="13417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支持多种算法并行计算</a:t>
            </a:r>
            <a:endParaRPr lang="en-US" sz="1050" b="0" u="none" strike="noStrike">
              <a:solidFill>
                <a:srgbClr val="000000"/>
              </a:solidFill>
              <a:effectLst/>
              <a:uFillTx/>
              <a:latin typeface="Times New Roman"/>
            </a:endParaRPr>
          </a:p>
        </p:txBody>
      </p:sp>
      <p:pic>
        <p:nvPicPr>
          <p:cNvPr id="687" name="图片 686"/>
          <p:cNvPicPr/>
          <p:nvPr/>
        </p:nvPicPr>
        <p:blipFill>
          <a:blip r:embed="rId6"/>
          <a:stretch/>
        </p:blipFill>
        <p:spPr>
          <a:xfrm>
            <a:off x="2423520" y="1671480"/>
            <a:ext cx="5849280" cy="1671120"/>
          </a:xfrm>
          <a:prstGeom prst="rect">
            <a:avLst/>
          </a:prstGeom>
          <a:noFill/>
          <a:ln w="0">
            <a:noFill/>
          </a:ln>
        </p:spPr>
      </p:pic>
      <p:sp>
        <p:nvSpPr>
          <p:cNvPr id="688" name="任意多边形: 形状 687"/>
          <p:cNvSpPr/>
          <p:nvPr/>
        </p:nvSpPr>
        <p:spPr>
          <a:xfrm>
            <a:off x="1738080" y="1771560"/>
            <a:ext cx="2139480" cy="1470960"/>
          </a:xfrm>
          <a:custGeom>
            <a:avLst/>
            <a:gdLst/>
            <a:ahLst/>
            <a:cxnLst/>
            <a:rect l="0" t="0" r="r" b="b"/>
            <a:pathLst>
              <a:path w="5943" h="4086">
                <a:moveTo>
                  <a:pt x="0" y="3900"/>
                </a:moveTo>
                <a:lnTo>
                  <a:pt x="0" y="185"/>
                </a:lnTo>
                <a:cubicBezTo>
                  <a:pt x="0" y="173"/>
                  <a:pt x="1" y="161"/>
                  <a:pt x="3" y="149"/>
                </a:cubicBezTo>
                <a:cubicBezTo>
                  <a:pt x="6" y="137"/>
                  <a:pt x="9" y="126"/>
                  <a:pt x="14" y="114"/>
                </a:cubicBezTo>
                <a:cubicBezTo>
                  <a:pt x="19" y="103"/>
                  <a:pt x="24" y="92"/>
                  <a:pt x="31" y="82"/>
                </a:cubicBezTo>
                <a:cubicBezTo>
                  <a:pt x="38" y="72"/>
                  <a:pt x="46" y="63"/>
                  <a:pt x="54" y="54"/>
                </a:cubicBezTo>
                <a:cubicBezTo>
                  <a:pt x="63" y="45"/>
                  <a:pt x="72" y="38"/>
                  <a:pt x="82" y="31"/>
                </a:cubicBezTo>
                <a:cubicBezTo>
                  <a:pt x="92" y="24"/>
                  <a:pt x="103" y="18"/>
                  <a:pt x="114" y="14"/>
                </a:cubicBezTo>
                <a:cubicBezTo>
                  <a:pt x="126" y="9"/>
                  <a:pt x="137" y="6"/>
                  <a:pt x="149" y="3"/>
                </a:cubicBezTo>
                <a:cubicBezTo>
                  <a:pt x="161" y="1"/>
                  <a:pt x="173" y="0"/>
                  <a:pt x="186" y="0"/>
                </a:cubicBezTo>
                <a:lnTo>
                  <a:pt x="5758" y="0"/>
                </a:lnTo>
                <a:cubicBezTo>
                  <a:pt x="5770" y="0"/>
                  <a:pt x="5782" y="1"/>
                  <a:pt x="5794" y="3"/>
                </a:cubicBezTo>
                <a:cubicBezTo>
                  <a:pt x="5806" y="6"/>
                  <a:pt x="5817" y="9"/>
                  <a:pt x="5829" y="14"/>
                </a:cubicBezTo>
                <a:cubicBezTo>
                  <a:pt x="5840" y="18"/>
                  <a:pt x="5851" y="24"/>
                  <a:pt x="5861" y="31"/>
                </a:cubicBezTo>
                <a:cubicBezTo>
                  <a:pt x="5871" y="38"/>
                  <a:pt x="5880" y="45"/>
                  <a:pt x="5889" y="54"/>
                </a:cubicBezTo>
                <a:cubicBezTo>
                  <a:pt x="5898" y="63"/>
                  <a:pt x="5905" y="72"/>
                  <a:pt x="5912" y="82"/>
                </a:cubicBezTo>
                <a:cubicBezTo>
                  <a:pt x="5919" y="92"/>
                  <a:pt x="5925" y="103"/>
                  <a:pt x="5929" y="114"/>
                </a:cubicBezTo>
                <a:cubicBezTo>
                  <a:pt x="5934" y="126"/>
                  <a:pt x="5937" y="137"/>
                  <a:pt x="5940" y="149"/>
                </a:cubicBezTo>
                <a:cubicBezTo>
                  <a:pt x="5942" y="161"/>
                  <a:pt x="5943" y="173"/>
                  <a:pt x="5943" y="185"/>
                </a:cubicBezTo>
                <a:lnTo>
                  <a:pt x="5943" y="3900"/>
                </a:lnTo>
                <a:cubicBezTo>
                  <a:pt x="5943" y="3913"/>
                  <a:pt x="5942" y="3925"/>
                  <a:pt x="5940" y="3937"/>
                </a:cubicBezTo>
                <a:cubicBezTo>
                  <a:pt x="5937" y="3949"/>
                  <a:pt x="5934" y="3960"/>
                  <a:pt x="5929" y="3972"/>
                </a:cubicBezTo>
                <a:cubicBezTo>
                  <a:pt x="5925" y="3983"/>
                  <a:pt x="5919" y="3993"/>
                  <a:pt x="5912" y="4004"/>
                </a:cubicBezTo>
                <a:cubicBezTo>
                  <a:pt x="5905" y="4014"/>
                  <a:pt x="5898" y="4023"/>
                  <a:pt x="5889" y="4032"/>
                </a:cubicBezTo>
                <a:cubicBezTo>
                  <a:pt x="5880" y="4040"/>
                  <a:pt x="5871" y="4048"/>
                  <a:pt x="5861" y="4055"/>
                </a:cubicBezTo>
                <a:cubicBezTo>
                  <a:pt x="5851" y="4062"/>
                  <a:pt x="5840" y="4067"/>
                  <a:pt x="5829" y="4072"/>
                </a:cubicBezTo>
                <a:cubicBezTo>
                  <a:pt x="5817" y="4077"/>
                  <a:pt x="5806" y="4080"/>
                  <a:pt x="5794" y="4083"/>
                </a:cubicBezTo>
                <a:cubicBezTo>
                  <a:pt x="5782" y="4085"/>
                  <a:pt x="5770" y="4086"/>
                  <a:pt x="5758" y="4086"/>
                </a:cubicBezTo>
                <a:lnTo>
                  <a:pt x="186" y="4086"/>
                </a:lnTo>
                <a:cubicBezTo>
                  <a:pt x="173" y="4086"/>
                  <a:pt x="161" y="4085"/>
                  <a:pt x="149" y="4083"/>
                </a:cubicBezTo>
                <a:cubicBezTo>
                  <a:pt x="137" y="4080"/>
                  <a:pt x="126" y="4077"/>
                  <a:pt x="114" y="4072"/>
                </a:cubicBezTo>
                <a:cubicBezTo>
                  <a:pt x="103" y="4067"/>
                  <a:pt x="92" y="4062"/>
                  <a:pt x="82" y="4055"/>
                </a:cubicBezTo>
                <a:cubicBezTo>
                  <a:pt x="72" y="4048"/>
                  <a:pt x="63" y="4040"/>
                  <a:pt x="54" y="4032"/>
                </a:cubicBezTo>
                <a:cubicBezTo>
                  <a:pt x="46" y="4023"/>
                  <a:pt x="38" y="4014"/>
                  <a:pt x="31" y="4004"/>
                </a:cubicBezTo>
                <a:cubicBezTo>
                  <a:pt x="24" y="3993"/>
                  <a:pt x="19" y="3983"/>
                  <a:pt x="14" y="3972"/>
                </a:cubicBezTo>
                <a:cubicBezTo>
                  <a:pt x="9" y="3960"/>
                  <a:pt x="6" y="3949"/>
                  <a:pt x="3" y="3937"/>
                </a:cubicBezTo>
                <a:cubicBezTo>
                  <a:pt x="1" y="3925"/>
                  <a:pt x="0" y="3913"/>
                  <a:pt x="0" y="390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9" name="任意多边形: 形状 688"/>
          <p:cNvSpPr/>
          <p:nvPr/>
        </p:nvSpPr>
        <p:spPr>
          <a:xfrm>
            <a:off x="2515320" y="1938600"/>
            <a:ext cx="585360" cy="585360"/>
          </a:xfrm>
          <a:custGeom>
            <a:avLst/>
            <a:gdLst/>
            <a:ahLst/>
            <a:cxnLst/>
            <a:rect l="0" t="0" r="r" b="b"/>
            <a:pathLst>
              <a:path w="1626" h="1626">
                <a:moveTo>
                  <a:pt x="1626" y="813"/>
                </a:moveTo>
                <a:cubicBezTo>
                  <a:pt x="1626" y="840"/>
                  <a:pt x="1624" y="867"/>
                  <a:pt x="1622" y="893"/>
                </a:cubicBezTo>
                <a:cubicBezTo>
                  <a:pt x="1619" y="920"/>
                  <a:pt x="1615" y="946"/>
                  <a:pt x="1610" y="972"/>
                </a:cubicBezTo>
                <a:cubicBezTo>
                  <a:pt x="1605" y="998"/>
                  <a:pt x="1598" y="1024"/>
                  <a:pt x="1591" y="1049"/>
                </a:cubicBezTo>
                <a:cubicBezTo>
                  <a:pt x="1583" y="1075"/>
                  <a:pt x="1574" y="1100"/>
                  <a:pt x="1564" y="1124"/>
                </a:cubicBezTo>
                <a:cubicBezTo>
                  <a:pt x="1554" y="1149"/>
                  <a:pt x="1542" y="1173"/>
                  <a:pt x="1530" y="1196"/>
                </a:cubicBezTo>
                <a:cubicBezTo>
                  <a:pt x="1517" y="1220"/>
                  <a:pt x="1503" y="1243"/>
                  <a:pt x="1489" y="1265"/>
                </a:cubicBezTo>
                <a:cubicBezTo>
                  <a:pt x="1474" y="1287"/>
                  <a:pt x="1458" y="1308"/>
                  <a:pt x="1441" y="1329"/>
                </a:cubicBezTo>
                <a:cubicBezTo>
                  <a:pt x="1424" y="1349"/>
                  <a:pt x="1406" y="1369"/>
                  <a:pt x="1388" y="1388"/>
                </a:cubicBezTo>
                <a:cubicBezTo>
                  <a:pt x="1369" y="1407"/>
                  <a:pt x="1349" y="1425"/>
                  <a:pt x="1329" y="1441"/>
                </a:cubicBezTo>
                <a:cubicBezTo>
                  <a:pt x="1308" y="1458"/>
                  <a:pt x="1287" y="1474"/>
                  <a:pt x="1264" y="1489"/>
                </a:cubicBezTo>
                <a:cubicBezTo>
                  <a:pt x="1242" y="1504"/>
                  <a:pt x="1220" y="1517"/>
                  <a:pt x="1196" y="1530"/>
                </a:cubicBezTo>
                <a:cubicBezTo>
                  <a:pt x="1173" y="1542"/>
                  <a:pt x="1149" y="1554"/>
                  <a:pt x="1124" y="1564"/>
                </a:cubicBezTo>
                <a:cubicBezTo>
                  <a:pt x="1099" y="1574"/>
                  <a:pt x="1074" y="1583"/>
                  <a:pt x="1049" y="1591"/>
                </a:cubicBezTo>
                <a:cubicBezTo>
                  <a:pt x="1023" y="1599"/>
                  <a:pt x="998" y="1605"/>
                  <a:pt x="972" y="1610"/>
                </a:cubicBezTo>
                <a:cubicBezTo>
                  <a:pt x="945" y="1615"/>
                  <a:pt x="919" y="1619"/>
                  <a:pt x="893" y="1622"/>
                </a:cubicBezTo>
                <a:cubicBezTo>
                  <a:pt x="866" y="1625"/>
                  <a:pt x="840" y="1626"/>
                  <a:pt x="813" y="1626"/>
                </a:cubicBezTo>
                <a:cubicBezTo>
                  <a:pt x="786" y="1626"/>
                  <a:pt x="760" y="1625"/>
                  <a:pt x="733" y="1622"/>
                </a:cubicBezTo>
                <a:cubicBezTo>
                  <a:pt x="707" y="1619"/>
                  <a:pt x="681" y="1615"/>
                  <a:pt x="655" y="1610"/>
                </a:cubicBezTo>
                <a:cubicBezTo>
                  <a:pt x="628" y="1605"/>
                  <a:pt x="603" y="1599"/>
                  <a:pt x="577" y="1591"/>
                </a:cubicBezTo>
                <a:cubicBezTo>
                  <a:pt x="552" y="1583"/>
                  <a:pt x="527" y="1574"/>
                  <a:pt x="502" y="1564"/>
                </a:cubicBezTo>
                <a:cubicBezTo>
                  <a:pt x="478" y="1554"/>
                  <a:pt x="454" y="1542"/>
                  <a:pt x="430" y="1530"/>
                </a:cubicBezTo>
                <a:cubicBezTo>
                  <a:pt x="407" y="1517"/>
                  <a:pt x="384" y="1504"/>
                  <a:pt x="362" y="1489"/>
                </a:cubicBezTo>
                <a:cubicBezTo>
                  <a:pt x="340" y="1474"/>
                  <a:pt x="317" y="1458"/>
                  <a:pt x="297" y="1441"/>
                </a:cubicBezTo>
                <a:cubicBezTo>
                  <a:pt x="276" y="1425"/>
                  <a:pt x="256" y="1407"/>
                  <a:pt x="238" y="1388"/>
                </a:cubicBezTo>
                <a:cubicBezTo>
                  <a:pt x="219" y="1369"/>
                  <a:pt x="201" y="1349"/>
                  <a:pt x="184" y="1329"/>
                </a:cubicBezTo>
                <a:cubicBezTo>
                  <a:pt x="167" y="1308"/>
                  <a:pt x="151" y="1287"/>
                  <a:pt x="137" y="1265"/>
                </a:cubicBezTo>
                <a:cubicBezTo>
                  <a:pt x="122" y="1243"/>
                  <a:pt x="108" y="1220"/>
                  <a:pt x="96" y="1196"/>
                </a:cubicBezTo>
                <a:cubicBezTo>
                  <a:pt x="83" y="1173"/>
                  <a:pt x="72" y="1149"/>
                  <a:pt x="61" y="1124"/>
                </a:cubicBezTo>
                <a:cubicBezTo>
                  <a:pt x="51" y="1100"/>
                  <a:pt x="42" y="1075"/>
                  <a:pt x="35" y="1049"/>
                </a:cubicBezTo>
                <a:cubicBezTo>
                  <a:pt x="27" y="1024"/>
                  <a:pt x="20" y="998"/>
                  <a:pt x="15" y="972"/>
                </a:cubicBezTo>
                <a:cubicBezTo>
                  <a:pt x="10" y="946"/>
                  <a:pt x="6" y="920"/>
                  <a:pt x="4" y="893"/>
                </a:cubicBezTo>
                <a:cubicBezTo>
                  <a:pt x="1" y="867"/>
                  <a:pt x="0" y="840"/>
                  <a:pt x="0" y="813"/>
                </a:cubicBezTo>
                <a:cubicBezTo>
                  <a:pt x="0" y="787"/>
                  <a:pt x="1" y="760"/>
                  <a:pt x="4" y="734"/>
                </a:cubicBezTo>
                <a:cubicBezTo>
                  <a:pt x="6" y="707"/>
                  <a:pt x="10" y="681"/>
                  <a:pt x="15" y="655"/>
                </a:cubicBezTo>
                <a:cubicBezTo>
                  <a:pt x="20" y="629"/>
                  <a:pt x="27" y="603"/>
                  <a:pt x="35" y="578"/>
                </a:cubicBezTo>
                <a:cubicBezTo>
                  <a:pt x="42" y="552"/>
                  <a:pt x="51" y="527"/>
                  <a:pt x="61" y="502"/>
                </a:cubicBezTo>
                <a:cubicBezTo>
                  <a:pt x="72" y="478"/>
                  <a:pt x="83" y="454"/>
                  <a:pt x="96" y="430"/>
                </a:cubicBezTo>
                <a:cubicBezTo>
                  <a:pt x="108" y="407"/>
                  <a:pt x="122" y="384"/>
                  <a:pt x="137" y="362"/>
                </a:cubicBezTo>
                <a:cubicBezTo>
                  <a:pt x="151" y="340"/>
                  <a:pt x="167" y="319"/>
                  <a:pt x="184" y="297"/>
                </a:cubicBezTo>
                <a:cubicBezTo>
                  <a:pt x="201" y="276"/>
                  <a:pt x="219" y="257"/>
                  <a:pt x="238" y="238"/>
                </a:cubicBezTo>
                <a:cubicBezTo>
                  <a:pt x="256" y="219"/>
                  <a:pt x="276" y="201"/>
                  <a:pt x="297" y="184"/>
                </a:cubicBezTo>
                <a:cubicBezTo>
                  <a:pt x="317" y="167"/>
                  <a:pt x="340" y="152"/>
                  <a:pt x="362" y="137"/>
                </a:cubicBezTo>
                <a:cubicBezTo>
                  <a:pt x="384" y="122"/>
                  <a:pt x="407" y="108"/>
                  <a:pt x="430" y="96"/>
                </a:cubicBezTo>
                <a:cubicBezTo>
                  <a:pt x="454" y="83"/>
                  <a:pt x="478" y="72"/>
                  <a:pt x="502" y="62"/>
                </a:cubicBezTo>
                <a:cubicBezTo>
                  <a:pt x="527" y="52"/>
                  <a:pt x="552" y="43"/>
                  <a:pt x="577" y="35"/>
                </a:cubicBezTo>
                <a:cubicBezTo>
                  <a:pt x="603" y="27"/>
                  <a:pt x="628" y="21"/>
                  <a:pt x="655" y="16"/>
                </a:cubicBezTo>
                <a:cubicBezTo>
                  <a:pt x="681" y="10"/>
                  <a:pt x="707" y="6"/>
                  <a:pt x="733" y="4"/>
                </a:cubicBezTo>
                <a:cubicBezTo>
                  <a:pt x="760" y="1"/>
                  <a:pt x="786" y="0"/>
                  <a:pt x="813" y="0"/>
                </a:cubicBezTo>
                <a:cubicBezTo>
                  <a:pt x="840" y="0"/>
                  <a:pt x="866" y="1"/>
                  <a:pt x="893" y="4"/>
                </a:cubicBezTo>
                <a:cubicBezTo>
                  <a:pt x="919" y="6"/>
                  <a:pt x="945" y="10"/>
                  <a:pt x="972" y="16"/>
                </a:cubicBezTo>
                <a:cubicBezTo>
                  <a:pt x="998" y="21"/>
                  <a:pt x="1023" y="27"/>
                  <a:pt x="1049" y="35"/>
                </a:cubicBezTo>
                <a:cubicBezTo>
                  <a:pt x="1074" y="43"/>
                  <a:pt x="1099" y="52"/>
                  <a:pt x="1124" y="62"/>
                </a:cubicBezTo>
                <a:cubicBezTo>
                  <a:pt x="1149" y="72"/>
                  <a:pt x="1173" y="83"/>
                  <a:pt x="1196" y="96"/>
                </a:cubicBezTo>
                <a:cubicBezTo>
                  <a:pt x="1220" y="108"/>
                  <a:pt x="1242" y="122"/>
                  <a:pt x="1264" y="137"/>
                </a:cubicBezTo>
                <a:cubicBezTo>
                  <a:pt x="1287" y="152"/>
                  <a:pt x="1308" y="167"/>
                  <a:pt x="1329" y="184"/>
                </a:cubicBezTo>
                <a:cubicBezTo>
                  <a:pt x="1349" y="201"/>
                  <a:pt x="1369" y="219"/>
                  <a:pt x="1388" y="238"/>
                </a:cubicBezTo>
                <a:cubicBezTo>
                  <a:pt x="1406" y="257"/>
                  <a:pt x="1424" y="276"/>
                  <a:pt x="1441" y="297"/>
                </a:cubicBezTo>
                <a:cubicBezTo>
                  <a:pt x="1458" y="319"/>
                  <a:pt x="1474" y="340"/>
                  <a:pt x="1489" y="362"/>
                </a:cubicBezTo>
                <a:cubicBezTo>
                  <a:pt x="1503" y="384"/>
                  <a:pt x="1517" y="407"/>
                  <a:pt x="1530" y="430"/>
                </a:cubicBezTo>
                <a:cubicBezTo>
                  <a:pt x="1542" y="454"/>
                  <a:pt x="1554" y="478"/>
                  <a:pt x="1564" y="502"/>
                </a:cubicBezTo>
                <a:cubicBezTo>
                  <a:pt x="1574" y="527"/>
                  <a:pt x="1583" y="552"/>
                  <a:pt x="1591" y="578"/>
                </a:cubicBezTo>
                <a:cubicBezTo>
                  <a:pt x="1598" y="603"/>
                  <a:pt x="1605" y="629"/>
                  <a:pt x="1610" y="655"/>
                </a:cubicBezTo>
                <a:cubicBezTo>
                  <a:pt x="1615" y="681"/>
                  <a:pt x="1619" y="707"/>
                  <a:pt x="1622" y="734"/>
                </a:cubicBezTo>
                <a:cubicBezTo>
                  <a:pt x="1624" y="760"/>
                  <a:pt x="1626" y="787"/>
                  <a:pt x="1626" y="813"/>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90" name="图片 689"/>
          <p:cNvPicPr/>
          <p:nvPr/>
        </p:nvPicPr>
        <p:blipFill>
          <a:blip r:embed="rId7"/>
          <a:stretch/>
        </p:blipFill>
        <p:spPr>
          <a:xfrm>
            <a:off x="2649240" y="2106000"/>
            <a:ext cx="317160" cy="250200"/>
          </a:xfrm>
          <a:prstGeom prst="rect">
            <a:avLst/>
          </a:prstGeom>
          <a:noFill/>
          <a:ln w="0">
            <a:noFill/>
          </a:ln>
        </p:spPr>
      </p:pic>
      <p:sp>
        <p:nvSpPr>
          <p:cNvPr id="691" name="文本框 690"/>
          <p:cNvSpPr txBox="1"/>
          <p:nvPr/>
        </p:nvSpPr>
        <p:spPr>
          <a:xfrm>
            <a:off x="10086480" y="66016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13 / 18</a:t>
            </a:r>
            <a:endParaRPr lang="en-US" sz="920" b="0" u="none" strike="noStrike">
              <a:solidFill>
                <a:srgbClr val="000000"/>
              </a:solidFill>
              <a:effectLst/>
              <a:uFillTx/>
              <a:latin typeface="Times New Roman"/>
            </a:endParaRPr>
          </a:p>
        </p:txBody>
      </p:sp>
      <p:sp>
        <p:nvSpPr>
          <p:cNvPr id="692" name="文本框 691"/>
          <p:cNvSpPr txBox="1"/>
          <p:nvPr/>
        </p:nvSpPr>
        <p:spPr>
          <a:xfrm>
            <a:off x="2473560" y="2635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协同过滤</a:t>
            </a:r>
            <a:endParaRPr lang="en-US" sz="1320" b="0" u="none" strike="noStrike">
              <a:solidFill>
                <a:srgbClr val="000000"/>
              </a:solidFill>
              <a:effectLst/>
              <a:uFillTx/>
              <a:latin typeface="Times New Roman"/>
            </a:endParaRPr>
          </a:p>
        </p:txBody>
      </p:sp>
      <p:sp>
        <p:nvSpPr>
          <p:cNvPr id="693" name="任意多边形: 形状 692"/>
          <p:cNvSpPr/>
          <p:nvPr/>
        </p:nvSpPr>
        <p:spPr>
          <a:xfrm>
            <a:off x="4278600" y="1771560"/>
            <a:ext cx="2139480" cy="1470960"/>
          </a:xfrm>
          <a:custGeom>
            <a:avLst/>
            <a:gdLst/>
            <a:ahLst/>
            <a:cxnLst/>
            <a:rect l="0" t="0" r="r" b="b"/>
            <a:pathLst>
              <a:path w="5943" h="4086">
                <a:moveTo>
                  <a:pt x="0" y="3900"/>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5" y="9"/>
                  <a:pt x="137" y="6"/>
                  <a:pt x="149" y="3"/>
                </a:cubicBezTo>
                <a:cubicBezTo>
                  <a:pt x="161" y="1"/>
                  <a:pt x="173" y="0"/>
                  <a:pt x="185" y="0"/>
                </a:cubicBezTo>
                <a:lnTo>
                  <a:pt x="5757" y="0"/>
                </a:lnTo>
                <a:cubicBezTo>
                  <a:pt x="5770" y="0"/>
                  <a:pt x="5782" y="1"/>
                  <a:pt x="5794" y="3"/>
                </a:cubicBezTo>
                <a:cubicBezTo>
                  <a:pt x="5806" y="6"/>
                  <a:pt x="5817" y="9"/>
                  <a:pt x="5828" y="14"/>
                </a:cubicBezTo>
                <a:cubicBezTo>
                  <a:pt x="5840" y="18"/>
                  <a:pt x="5850" y="24"/>
                  <a:pt x="5861" y="31"/>
                </a:cubicBezTo>
                <a:cubicBezTo>
                  <a:pt x="5871" y="38"/>
                  <a:pt x="5880" y="45"/>
                  <a:pt x="5889" y="54"/>
                </a:cubicBezTo>
                <a:cubicBezTo>
                  <a:pt x="5897" y="63"/>
                  <a:pt x="5905" y="72"/>
                  <a:pt x="5912" y="82"/>
                </a:cubicBezTo>
                <a:cubicBezTo>
                  <a:pt x="5919" y="92"/>
                  <a:pt x="5924" y="103"/>
                  <a:pt x="5929" y="114"/>
                </a:cubicBezTo>
                <a:cubicBezTo>
                  <a:pt x="5934" y="126"/>
                  <a:pt x="5937" y="137"/>
                  <a:pt x="5940" y="149"/>
                </a:cubicBezTo>
                <a:cubicBezTo>
                  <a:pt x="5942" y="161"/>
                  <a:pt x="5943" y="173"/>
                  <a:pt x="5943" y="185"/>
                </a:cubicBezTo>
                <a:lnTo>
                  <a:pt x="5943" y="3900"/>
                </a:lnTo>
                <a:cubicBezTo>
                  <a:pt x="5943" y="3913"/>
                  <a:pt x="5942" y="3925"/>
                  <a:pt x="5940" y="3937"/>
                </a:cubicBezTo>
                <a:cubicBezTo>
                  <a:pt x="5937" y="3949"/>
                  <a:pt x="5934" y="3960"/>
                  <a:pt x="5929" y="3972"/>
                </a:cubicBezTo>
                <a:cubicBezTo>
                  <a:pt x="5924" y="3983"/>
                  <a:pt x="5919" y="3993"/>
                  <a:pt x="5912" y="4004"/>
                </a:cubicBezTo>
                <a:cubicBezTo>
                  <a:pt x="5905" y="4014"/>
                  <a:pt x="5897" y="4023"/>
                  <a:pt x="5889" y="4032"/>
                </a:cubicBezTo>
                <a:cubicBezTo>
                  <a:pt x="5880" y="4040"/>
                  <a:pt x="5871" y="4048"/>
                  <a:pt x="5861" y="4055"/>
                </a:cubicBezTo>
                <a:cubicBezTo>
                  <a:pt x="5850" y="4062"/>
                  <a:pt x="5840" y="4067"/>
                  <a:pt x="5828" y="4072"/>
                </a:cubicBezTo>
                <a:cubicBezTo>
                  <a:pt x="5817" y="4077"/>
                  <a:pt x="5806" y="4080"/>
                  <a:pt x="5794" y="4083"/>
                </a:cubicBezTo>
                <a:cubicBezTo>
                  <a:pt x="5782" y="4085"/>
                  <a:pt x="5770" y="4086"/>
                  <a:pt x="5757" y="4086"/>
                </a:cubicBezTo>
                <a:lnTo>
                  <a:pt x="185" y="4086"/>
                </a:lnTo>
                <a:cubicBezTo>
                  <a:pt x="173" y="4086"/>
                  <a:pt x="161" y="4085"/>
                  <a:pt x="149" y="4083"/>
                </a:cubicBezTo>
                <a:cubicBezTo>
                  <a:pt x="137" y="4080"/>
                  <a:pt x="125" y="4077"/>
                  <a:pt x="114" y="4072"/>
                </a:cubicBezTo>
                <a:cubicBezTo>
                  <a:pt x="103" y="4067"/>
                  <a:pt x="92" y="4062"/>
                  <a:pt x="82" y="4055"/>
                </a:cubicBezTo>
                <a:cubicBezTo>
                  <a:pt x="72" y="4048"/>
                  <a:pt x="63" y="4040"/>
                  <a:pt x="54" y="4032"/>
                </a:cubicBezTo>
                <a:cubicBezTo>
                  <a:pt x="45" y="4023"/>
                  <a:pt x="38" y="4014"/>
                  <a:pt x="31" y="4004"/>
                </a:cubicBezTo>
                <a:cubicBezTo>
                  <a:pt x="24" y="3993"/>
                  <a:pt x="18" y="3983"/>
                  <a:pt x="14" y="3972"/>
                </a:cubicBezTo>
                <a:cubicBezTo>
                  <a:pt x="9" y="3960"/>
                  <a:pt x="6" y="3949"/>
                  <a:pt x="3" y="3937"/>
                </a:cubicBezTo>
                <a:cubicBezTo>
                  <a:pt x="1" y="3925"/>
                  <a:pt x="0" y="3913"/>
                  <a:pt x="0" y="390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4" name="任意多边形: 形状 693"/>
          <p:cNvSpPr/>
          <p:nvPr/>
        </p:nvSpPr>
        <p:spPr>
          <a:xfrm>
            <a:off x="5055480" y="1938600"/>
            <a:ext cx="585360" cy="585360"/>
          </a:xfrm>
          <a:custGeom>
            <a:avLst/>
            <a:gdLst/>
            <a:ahLst/>
            <a:cxnLst/>
            <a:rect l="0" t="0" r="r" b="b"/>
            <a:pathLst>
              <a:path w="1626" h="1626">
                <a:moveTo>
                  <a:pt x="1626" y="813"/>
                </a:moveTo>
                <a:cubicBezTo>
                  <a:pt x="1626" y="840"/>
                  <a:pt x="1625" y="867"/>
                  <a:pt x="1622" y="893"/>
                </a:cubicBezTo>
                <a:cubicBezTo>
                  <a:pt x="1620" y="920"/>
                  <a:pt x="1616" y="946"/>
                  <a:pt x="1611" y="972"/>
                </a:cubicBezTo>
                <a:cubicBezTo>
                  <a:pt x="1606" y="998"/>
                  <a:pt x="1599" y="1024"/>
                  <a:pt x="1591" y="1049"/>
                </a:cubicBezTo>
                <a:cubicBezTo>
                  <a:pt x="1584" y="1075"/>
                  <a:pt x="1575" y="1100"/>
                  <a:pt x="1564" y="1124"/>
                </a:cubicBezTo>
                <a:cubicBezTo>
                  <a:pt x="1554" y="1149"/>
                  <a:pt x="1543" y="1173"/>
                  <a:pt x="1530" y="1196"/>
                </a:cubicBezTo>
                <a:cubicBezTo>
                  <a:pt x="1518" y="1220"/>
                  <a:pt x="1504" y="1243"/>
                  <a:pt x="1489" y="1265"/>
                </a:cubicBezTo>
                <a:cubicBezTo>
                  <a:pt x="1475" y="1287"/>
                  <a:pt x="1459" y="1308"/>
                  <a:pt x="1442" y="1329"/>
                </a:cubicBezTo>
                <a:cubicBezTo>
                  <a:pt x="1425" y="1349"/>
                  <a:pt x="1407" y="1369"/>
                  <a:pt x="1388" y="1388"/>
                </a:cubicBezTo>
                <a:cubicBezTo>
                  <a:pt x="1369" y="1407"/>
                  <a:pt x="1349" y="1425"/>
                  <a:pt x="1328" y="1441"/>
                </a:cubicBezTo>
                <a:cubicBezTo>
                  <a:pt x="1308" y="1458"/>
                  <a:pt x="1286" y="1474"/>
                  <a:pt x="1264" y="1489"/>
                </a:cubicBezTo>
                <a:cubicBezTo>
                  <a:pt x="1242" y="1504"/>
                  <a:pt x="1219" y="1517"/>
                  <a:pt x="1196" y="1530"/>
                </a:cubicBezTo>
                <a:cubicBezTo>
                  <a:pt x="1172" y="1542"/>
                  <a:pt x="1148" y="1554"/>
                  <a:pt x="1124" y="1564"/>
                </a:cubicBezTo>
                <a:cubicBezTo>
                  <a:pt x="1099" y="1574"/>
                  <a:pt x="1074" y="1583"/>
                  <a:pt x="1049" y="1591"/>
                </a:cubicBezTo>
                <a:cubicBezTo>
                  <a:pt x="1023" y="1599"/>
                  <a:pt x="997" y="1605"/>
                  <a:pt x="971" y="1610"/>
                </a:cubicBezTo>
                <a:cubicBezTo>
                  <a:pt x="945" y="1615"/>
                  <a:pt x="919" y="1619"/>
                  <a:pt x="892" y="1622"/>
                </a:cubicBezTo>
                <a:cubicBezTo>
                  <a:pt x="866" y="1625"/>
                  <a:pt x="839" y="1626"/>
                  <a:pt x="813" y="1626"/>
                </a:cubicBezTo>
                <a:cubicBezTo>
                  <a:pt x="786" y="1626"/>
                  <a:pt x="760" y="1625"/>
                  <a:pt x="733" y="1622"/>
                </a:cubicBezTo>
                <a:cubicBezTo>
                  <a:pt x="707" y="1619"/>
                  <a:pt x="680" y="1615"/>
                  <a:pt x="654" y="1610"/>
                </a:cubicBezTo>
                <a:cubicBezTo>
                  <a:pt x="628" y="1605"/>
                  <a:pt x="602" y="1599"/>
                  <a:pt x="577" y="1591"/>
                </a:cubicBezTo>
                <a:cubicBezTo>
                  <a:pt x="552" y="1583"/>
                  <a:pt x="527" y="1574"/>
                  <a:pt x="502" y="1564"/>
                </a:cubicBezTo>
                <a:cubicBezTo>
                  <a:pt x="477" y="1554"/>
                  <a:pt x="453" y="1542"/>
                  <a:pt x="430" y="1530"/>
                </a:cubicBezTo>
                <a:cubicBezTo>
                  <a:pt x="406" y="1517"/>
                  <a:pt x="384" y="1504"/>
                  <a:pt x="361" y="1489"/>
                </a:cubicBezTo>
                <a:cubicBezTo>
                  <a:pt x="339" y="1474"/>
                  <a:pt x="318" y="1458"/>
                  <a:pt x="297" y="1441"/>
                </a:cubicBezTo>
                <a:cubicBezTo>
                  <a:pt x="277" y="1425"/>
                  <a:pt x="257" y="1407"/>
                  <a:pt x="238" y="1388"/>
                </a:cubicBezTo>
                <a:cubicBezTo>
                  <a:pt x="220" y="1369"/>
                  <a:pt x="202" y="1349"/>
                  <a:pt x="185" y="1329"/>
                </a:cubicBezTo>
                <a:cubicBezTo>
                  <a:pt x="168" y="1308"/>
                  <a:pt x="152" y="1287"/>
                  <a:pt x="137" y="1265"/>
                </a:cubicBezTo>
                <a:cubicBezTo>
                  <a:pt x="123" y="1243"/>
                  <a:pt x="109" y="1220"/>
                  <a:pt x="96" y="1196"/>
                </a:cubicBezTo>
                <a:cubicBezTo>
                  <a:pt x="84" y="1173"/>
                  <a:pt x="72" y="1149"/>
                  <a:pt x="62" y="1124"/>
                </a:cubicBezTo>
                <a:cubicBezTo>
                  <a:pt x="52" y="1100"/>
                  <a:pt x="43" y="1075"/>
                  <a:pt x="35" y="1049"/>
                </a:cubicBezTo>
                <a:cubicBezTo>
                  <a:pt x="28" y="1024"/>
                  <a:pt x="21" y="998"/>
                  <a:pt x="16" y="972"/>
                </a:cubicBezTo>
                <a:cubicBezTo>
                  <a:pt x="11" y="946"/>
                  <a:pt x="7" y="920"/>
                  <a:pt x="4" y="893"/>
                </a:cubicBezTo>
                <a:cubicBezTo>
                  <a:pt x="2" y="867"/>
                  <a:pt x="0" y="840"/>
                  <a:pt x="0" y="813"/>
                </a:cubicBezTo>
                <a:cubicBezTo>
                  <a:pt x="0" y="787"/>
                  <a:pt x="2" y="760"/>
                  <a:pt x="4" y="734"/>
                </a:cubicBezTo>
                <a:cubicBezTo>
                  <a:pt x="7" y="707"/>
                  <a:pt x="11" y="681"/>
                  <a:pt x="16" y="655"/>
                </a:cubicBezTo>
                <a:cubicBezTo>
                  <a:pt x="21" y="629"/>
                  <a:pt x="28" y="603"/>
                  <a:pt x="35" y="578"/>
                </a:cubicBezTo>
                <a:cubicBezTo>
                  <a:pt x="43" y="552"/>
                  <a:pt x="52" y="527"/>
                  <a:pt x="62" y="502"/>
                </a:cubicBezTo>
                <a:cubicBezTo>
                  <a:pt x="72" y="478"/>
                  <a:pt x="84" y="454"/>
                  <a:pt x="96" y="430"/>
                </a:cubicBezTo>
                <a:cubicBezTo>
                  <a:pt x="109" y="407"/>
                  <a:pt x="123" y="384"/>
                  <a:pt x="137" y="362"/>
                </a:cubicBezTo>
                <a:cubicBezTo>
                  <a:pt x="152" y="340"/>
                  <a:pt x="168" y="319"/>
                  <a:pt x="185" y="297"/>
                </a:cubicBezTo>
                <a:cubicBezTo>
                  <a:pt x="202" y="276"/>
                  <a:pt x="220" y="257"/>
                  <a:pt x="238" y="238"/>
                </a:cubicBezTo>
                <a:cubicBezTo>
                  <a:pt x="257" y="219"/>
                  <a:pt x="277" y="201"/>
                  <a:pt x="297" y="184"/>
                </a:cubicBezTo>
                <a:cubicBezTo>
                  <a:pt x="318" y="167"/>
                  <a:pt x="339" y="152"/>
                  <a:pt x="361" y="137"/>
                </a:cubicBezTo>
                <a:cubicBezTo>
                  <a:pt x="384" y="122"/>
                  <a:pt x="406" y="108"/>
                  <a:pt x="430" y="96"/>
                </a:cubicBezTo>
                <a:cubicBezTo>
                  <a:pt x="453" y="83"/>
                  <a:pt x="477" y="72"/>
                  <a:pt x="502" y="62"/>
                </a:cubicBezTo>
                <a:cubicBezTo>
                  <a:pt x="527" y="52"/>
                  <a:pt x="552" y="43"/>
                  <a:pt x="577" y="35"/>
                </a:cubicBezTo>
                <a:cubicBezTo>
                  <a:pt x="602" y="27"/>
                  <a:pt x="628" y="21"/>
                  <a:pt x="654" y="16"/>
                </a:cubicBezTo>
                <a:cubicBezTo>
                  <a:pt x="680" y="10"/>
                  <a:pt x="707" y="6"/>
                  <a:pt x="733" y="4"/>
                </a:cubicBezTo>
                <a:cubicBezTo>
                  <a:pt x="760" y="1"/>
                  <a:pt x="786" y="0"/>
                  <a:pt x="813" y="0"/>
                </a:cubicBezTo>
                <a:cubicBezTo>
                  <a:pt x="839" y="0"/>
                  <a:pt x="866" y="1"/>
                  <a:pt x="892" y="4"/>
                </a:cubicBezTo>
                <a:cubicBezTo>
                  <a:pt x="919" y="6"/>
                  <a:pt x="945" y="10"/>
                  <a:pt x="971" y="16"/>
                </a:cubicBezTo>
                <a:cubicBezTo>
                  <a:pt x="997" y="21"/>
                  <a:pt x="1023" y="27"/>
                  <a:pt x="1049" y="35"/>
                </a:cubicBezTo>
                <a:cubicBezTo>
                  <a:pt x="1074" y="43"/>
                  <a:pt x="1099" y="52"/>
                  <a:pt x="1124" y="62"/>
                </a:cubicBezTo>
                <a:cubicBezTo>
                  <a:pt x="1148" y="72"/>
                  <a:pt x="1172" y="83"/>
                  <a:pt x="1196" y="96"/>
                </a:cubicBezTo>
                <a:cubicBezTo>
                  <a:pt x="1219" y="108"/>
                  <a:pt x="1242" y="122"/>
                  <a:pt x="1264" y="137"/>
                </a:cubicBezTo>
                <a:cubicBezTo>
                  <a:pt x="1286" y="152"/>
                  <a:pt x="1308" y="167"/>
                  <a:pt x="1328" y="184"/>
                </a:cubicBezTo>
                <a:cubicBezTo>
                  <a:pt x="1349" y="201"/>
                  <a:pt x="1369" y="219"/>
                  <a:pt x="1388" y="238"/>
                </a:cubicBezTo>
                <a:cubicBezTo>
                  <a:pt x="1407" y="257"/>
                  <a:pt x="1425" y="276"/>
                  <a:pt x="1442" y="297"/>
                </a:cubicBezTo>
                <a:cubicBezTo>
                  <a:pt x="1459" y="319"/>
                  <a:pt x="1475" y="340"/>
                  <a:pt x="1489" y="362"/>
                </a:cubicBezTo>
                <a:cubicBezTo>
                  <a:pt x="1504" y="384"/>
                  <a:pt x="1518" y="407"/>
                  <a:pt x="1530" y="430"/>
                </a:cubicBezTo>
                <a:cubicBezTo>
                  <a:pt x="1543" y="454"/>
                  <a:pt x="1554" y="478"/>
                  <a:pt x="1564" y="502"/>
                </a:cubicBezTo>
                <a:cubicBezTo>
                  <a:pt x="1575" y="527"/>
                  <a:pt x="1584" y="552"/>
                  <a:pt x="1591" y="578"/>
                </a:cubicBezTo>
                <a:cubicBezTo>
                  <a:pt x="1599" y="603"/>
                  <a:pt x="1606" y="629"/>
                  <a:pt x="1611" y="655"/>
                </a:cubicBezTo>
                <a:cubicBezTo>
                  <a:pt x="1616" y="681"/>
                  <a:pt x="1620" y="707"/>
                  <a:pt x="1622" y="734"/>
                </a:cubicBezTo>
                <a:cubicBezTo>
                  <a:pt x="1625" y="760"/>
                  <a:pt x="1626" y="787"/>
                  <a:pt x="1626" y="813"/>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95" name="图片 694"/>
          <p:cNvPicPr/>
          <p:nvPr/>
        </p:nvPicPr>
        <p:blipFill>
          <a:blip r:embed="rId8"/>
          <a:stretch/>
        </p:blipFill>
        <p:spPr>
          <a:xfrm>
            <a:off x="5256360" y="2106000"/>
            <a:ext cx="191880" cy="250200"/>
          </a:xfrm>
          <a:prstGeom prst="rect">
            <a:avLst/>
          </a:prstGeom>
          <a:noFill/>
          <a:ln w="0">
            <a:noFill/>
          </a:ln>
        </p:spPr>
      </p:pic>
      <p:sp>
        <p:nvSpPr>
          <p:cNvPr id="696" name="文本框 695"/>
          <p:cNvSpPr txBox="1"/>
          <p:nvPr/>
        </p:nvSpPr>
        <p:spPr>
          <a:xfrm>
            <a:off x="2047320" y="293328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基于用户行为数据分析相似性</a:t>
            </a:r>
            <a:endParaRPr lang="en-US" sz="920" b="0" u="none" strike="noStrike">
              <a:solidFill>
                <a:srgbClr val="000000"/>
              </a:solidFill>
              <a:effectLst/>
              <a:uFillTx/>
              <a:latin typeface="Times New Roman"/>
            </a:endParaRPr>
          </a:p>
        </p:txBody>
      </p:sp>
      <p:sp>
        <p:nvSpPr>
          <p:cNvPr id="697" name="文本框 696"/>
          <p:cNvSpPr txBox="1"/>
          <p:nvPr/>
        </p:nvSpPr>
        <p:spPr>
          <a:xfrm>
            <a:off x="5014080" y="2635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基于内容</a:t>
            </a:r>
            <a:endParaRPr lang="en-US" sz="1320" b="0" u="none" strike="noStrike">
              <a:solidFill>
                <a:srgbClr val="000000"/>
              </a:solidFill>
              <a:effectLst/>
              <a:uFillTx/>
              <a:latin typeface="Times New Roman"/>
            </a:endParaRPr>
          </a:p>
        </p:txBody>
      </p:sp>
      <p:sp>
        <p:nvSpPr>
          <p:cNvPr id="698" name="任意多边形: 形状 697"/>
          <p:cNvSpPr/>
          <p:nvPr/>
        </p:nvSpPr>
        <p:spPr>
          <a:xfrm>
            <a:off x="6818760" y="1771560"/>
            <a:ext cx="2139840" cy="1470960"/>
          </a:xfrm>
          <a:custGeom>
            <a:avLst/>
            <a:gdLst/>
            <a:ahLst/>
            <a:cxnLst/>
            <a:rect l="0" t="0" r="r" b="b"/>
            <a:pathLst>
              <a:path w="5944" h="4086">
                <a:moveTo>
                  <a:pt x="0" y="3900"/>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5758" y="0"/>
                </a:lnTo>
                <a:cubicBezTo>
                  <a:pt x="5770" y="0"/>
                  <a:pt x="5782" y="1"/>
                  <a:pt x="5794" y="3"/>
                </a:cubicBezTo>
                <a:cubicBezTo>
                  <a:pt x="5806" y="6"/>
                  <a:pt x="5818" y="9"/>
                  <a:pt x="5829" y="14"/>
                </a:cubicBezTo>
                <a:cubicBezTo>
                  <a:pt x="5841" y="18"/>
                  <a:pt x="5851" y="24"/>
                  <a:pt x="5861" y="31"/>
                </a:cubicBezTo>
                <a:cubicBezTo>
                  <a:pt x="5871" y="38"/>
                  <a:pt x="5881" y="45"/>
                  <a:pt x="5890" y="54"/>
                </a:cubicBezTo>
                <a:cubicBezTo>
                  <a:pt x="5898" y="63"/>
                  <a:pt x="5906" y="72"/>
                  <a:pt x="5913" y="82"/>
                </a:cubicBezTo>
                <a:cubicBezTo>
                  <a:pt x="5919" y="92"/>
                  <a:pt x="5925" y="103"/>
                  <a:pt x="5930" y="114"/>
                </a:cubicBezTo>
                <a:cubicBezTo>
                  <a:pt x="5934" y="126"/>
                  <a:pt x="5938" y="137"/>
                  <a:pt x="5940" y="149"/>
                </a:cubicBezTo>
                <a:cubicBezTo>
                  <a:pt x="5943" y="161"/>
                  <a:pt x="5944" y="173"/>
                  <a:pt x="5944" y="185"/>
                </a:cubicBezTo>
                <a:lnTo>
                  <a:pt x="5944" y="3900"/>
                </a:lnTo>
                <a:cubicBezTo>
                  <a:pt x="5944" y="3913"/>
                  <a:pt x="5943" y="3925"/>
                  <a:pt x="5940" y="3937"/>
                </a:cubicBezTo>
                <a:cubicBezTo>
                  <a:pt x="5938" y="3949"/>
                  <a:pt x="5934" y="3960"/>
                  <a:pt x="5930" y="3972"/>
                </a:cubicBezTo>
                <a:cubicBezTo>
                  <a:pt x="5925" y="3983"/>
                  <a:pt x="5919" y="3993"/>
                  <a:pt x="5913" y="4004"/>
                </a:cubicBezTo>
                <a:cubicBezTo>
                  <a:pt x="5906" y="4014"/>
                  <a:pt x="5898" y="4023"/>
                  <a:pt x="5890" y="4032"/>
                </a:cubicBezTo>
                <a:cubicBezTo>
                  <a:pt x="5881" y="4040"/>
                  <a:pt x="5871" y="4048"/>
                  <a:pt x="5861" y="4055"/>
                </a:cubicBezTo>
                <a:cubicBezTo>
                  <a:pt x="5851" y="4062"/>
                  <a:pt x="5841" y="4067"/>
                  <a:pt x="5829" y="4072"/>
                </a:cubicBezTo>
                <a:cubicBezTo>
                  <a:pt x="5818" y="4077"/>
                  <a:pt x="5806" y="4080"/>
                  <a:pt x="5794" y="4083"/>
                </a:cubicBezTo>
                <a:cubicBezTo>
                  <a:pt x="5782" y="4085"/>
                  <a:pt x="5770" y="4086"/>
                  <a:pt x="5758" y="4086"/>
                </a:cubicBezTo>
                <a:lnTo>
                  <a:pt x="186" y="4086"/>
                </a:lnTo>
                <a:cubicBezTo>
                  <a:pt x="174" y="4086"/>
                  <a:pt x="162" y="4085"/>
                  <a:pt x="150" y="4083"/>
                </a:cubicBezTo>
                <a:cubicBezTo>
                  <a:pt x="138" y="4080"/>
                  <a:pt x="126" y="4077"/>
                  <a:pt x="115" y="4072"/>
                </a:cubicBezTo>
                <a:cubicBezTo>
                  <a:pt x="104" y="4067"/>
                  <a:pt x="93" y="4062"/>
                  <a:pt x="83" y="4055"/>
                </a:cubicBezTo>
                <a:cubicBezTo>
                  <a:pt x="73" y="4048"/>
                  <a:pt x="63" y="4040"/>
                  <a:pt x="55" y="4032"/>
                </a:cubicBezTo>
                <a:cubicBezTo>
                  <a:pt x="46" y="4023"/>
                  <a:pt x="38" y="4014"/>
                  <a:pt x="32" y="4004"/>
                </a:cubicBezTo>
                <a:cubicBezTo>
                  <a:pt x="25" y="3993"/>
                  <a:pt x="19" y="3983"/>
                  <a:pt x="14" y="3972"/>
                </a:cubicBezTo>
                <a:cubicBezTo>
                  <a:pt x="10" y="3960"/>
                  <a:pt x="6" y="3949"/>
                  <a:pt x="4" y="3937"/>
                </a:cubicBezTo>
                <a:cubicBezTo>
                  <a:pt x="2" y="3925"/>
                  <a:pt x="0" y="3913"/>
                  <a:pt x="0" y="390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9" name="任意多边形: 形状 698"/>
          <p:cNvSpPr/>
          <p:nvPr/>
        </p:nvSpPr>
        <p:spPr>
          <a:xfrm>
            <a:off x="7596000" y="1938600"/>
            <a:ext cx="585360" cy="585360"/>
          </a:xfrm>
          <a:custGeom>
            <a:avLst/>
            <a:gdLst/>
            <a:ahLst/>
            <a:cxnLst/>
            <a:rect l="0" t="0" r="r" b="b"/>
            <a:pathLst>
              <a:path w="1626" h="1626">
                <a:moveTo>
                  <a:pt x="1626" y="813"/>
                </a:moveTo>
                <a:cubicBezTo>
                  <a:pt x="1626" y="840"/>
                  <a:pt x="1625" y="867"/>
                  <a:pt x="1622" y="893"/>
                </a:cubicBezTo>
                <a:cubicBezTo>
                  <a:pt x="1620" y="920"/>
                  <a:pt x="1616" y="946"/>
                  <a:pt x="1610" y="972"/>
                </a:cubicBezTo>
                <a:cubicBezTo>
                  <a:pt x="1605" y="998"/>
                  <a:pt x="1599" y="1024"/>
                  <a:pt x="1591" y="1049"/>
                </a:cubicBezTo>
                <a:cubicBezTo>
                  <a:pt x="1583" y="1075"/>
                  <a:pt x="1574" y="1100"/>
                  <a:pt x="1564" y="1124"/>
                </a:cubicBezTo>
                <a:cubicBezTo>
                  <a:pt x="1554" y="1149"/>
                  <a:pt x="1543" y="1173"/>
                  <a:pt x="1530" y="1196"/>
                </a:cubicBezTo>
                <a:cubicBezTo>
                  <a:pt x="1518" y="1220"/>
                  <a:pt x="1504" y="1243"/>
                  <a:pt x="1489" y="1265"/>
                </a:cubicBezTo>
                <a:cubicBezTo>
                  <a:pt x="1474" y="1287"/>
                  <a:pt x="1459" y="1308"/>
                  <a:pt x="1442" y="1329"/>
                </a:cubicBezTo>
                <a:cubicBezTo>
                  <a:pt x="1425" y="1349"/>
                  <a:pt x="1407" y="1369"/>
                  <a:pt x="1388" y="1388"/>
                </a:cubicBezTo>
                <a:cubicBezTo>
                  <a:pt x="1369" y="1407"/>
                  <a:pt x="1350" y="1425"/>
                  <a:pt x="1329" y="1441"/>
                </a:cubicBezTo>
                <a:cubicBezTo>
                  <a:pt x="1308" y="1458"/>
                  <a:pt x="1287" y="1474"/>
                  <a:pt x="1265" y="1489"/>
                </a:cubicBezTo>
                <a:cubicBezTo>
                  <a:pt x="1243" y="1504"/>
                  <a:pt x="1220" y="1517"/>
                  <a:pt x="1197" y="1530"/>
                </a:cubicBezTo>
                <a:cubicBezTo>
                  <a:pt x="1173" y="1542"/>
                  <a:pt x="1149" y="1554"/>
                  <a:pt x="1125" y="1564"/>
                </a:cubicBezTo>
                <a:cubicBezTo>
                  <a:pt x="1100" y="1574"/>
                  <a:pt x="1075" y="1583"/>
                  <a:pt x="1049" y="1591"/>
                </a:cubicBezTo>
                <a:cubicBezTo>
                  <a:pt x="1024" y="1599"/>
                  <a:pt x="998" y="1605"/>
                  <a:pt x="972" y="1610"/>
                </a:cubicBezTo>
                <a:cubicBezTo>
                  <a:pt x="946" y="1615"/>
                  <a:pt x="920" y="1619"/>
                  <a:pt x="893" y="1622"/>
                </a:cubicBezTo>
                <a:cubicBezTo>
                  <a:pt x="867" y="1625"/>
                  <a:pt x="840" y="1626"/>
                  <a:pt x="813" y="1626"/>
                </a:cubicBezTo>
                <a:cubicBezTo>
                  <a:pt x="786" y="1626"/>
                  <a:pt x="759" y="1625"/>
                  <a:pt x="733" y="1622"/>
                </a:cubicBezTo>
                <a:cubicBezTo>
                  <a:pt x="707" y="1619"/>
                  <a:pt x="680" y="1615"/>
                  <a:pt x="654" y="1610"/>
                </a:cubicBezTo>
                <a:cubicBezTo>
                  <a:pt x="628" y="1605"/>
                  <a:pt x="602" y="1599"/>
                  <a:pt x="577" y="1591"/>
                </a:cubicBezTo>
                <a:cubicBezTo>
                  <a:pt x="551" y="1583"/>
                  <a:pt x="526" y="1574"/>
                  <a:pt x="502" y="1564"/>
                </a:cubicBezTo>
                <a:cubicBezTo>
                  <a:pt x="477" y="1554"/>
                  <a:pt x="453" y="1542"/>
                  <a:pt x="430" y="1530"/>
                </a:cubicBezTo>
                <a:cubicBezTo>
                  <a:pt x="406" y="1517"/>
                  <a:pt x="383" y="1504"/>
                  <a:pt x="361" y="1489"/>
                </a:cubicBezTo>
                <a:cubicBezTo>
                  <a:pt x="339" y="1474"/>
                  <a:pt x="318" y="1458"/>
                  <a:pt x="297" y="1441"/>
                </a:cubicBezTo>
                <a:cubicBezTo>
                  <a:pt x="277" y="1425"/>
                  <a:pt x="257" y="1407"/>
                  <a:pt x="238" y="1388"/>
                </a:cubicBezTo>
                <a:cubicBezTo>
                  <a:pt x="219" y="1369"/>
                  <a:pt x="201" y="1349"/>
                  <a:pt x="185" y="1329"/>
                </a:cubicBezTo>
                <a:cubicBezTo>
                  <a:pt x="168" y="1308"/>
                  <a:pt x="152" y="1287"/>
                  <a:pt x="137" y="1265"/>
                </a:cubicBezTo>
                <a:cubicBezTo>
                  <a:pt x="122" y="1243"/>
                  <a:pt x="109" y="1220"/>
                  <a:pt x="96" y="1196"/>
                </a:cubicBezTo>
                <a:cubicBezTo>
                  <a:pt x="84" y="1173"/>
                  <a:pt x="72" y="1149"/>
                  <a:pt x="62" y="1124"/>
                </a:cubicBezTo>
                <a:cubicBezTo>
                  <a:pt x="52" y="1100"/>
                  <a:pt x="43" y="1075"/>
                  <a:pt x="35" y="1049"/>
                </a:cubicBezTo>
                <a:cubicBezTo>
                  <a:pt x="27" y="1024"/>
                  <a:pt x="21" y="998"/>
                  <a:pt x="16" y="972"/>
                </a:cubicBezTo>
                <a:cubicBezTo>
                  <a:pt x="11" y="946"/>
                  <a:pt x="7" y="920"/>
                  <a:pt x="4" y="893"/>
                </a:cubicBezTo>
                <a:cubicBezTo>
                  <a:pt x="1" y="867"/>
                  <a:pt x="0" y="840"/>
                  <a:pt x="0" y="813"/>
                </a:cubicBezTo>
                <a:cubicBezTo>
                  <a:pt x="0" y="787"/>
                  <a:pt x="1" y="760"/>
                  <a:pt x="4" y="734"/>
                </a:cubicBezTo>
                <a:cubicBezTo>
                  <a:pt x="7" y="707"/>
                  <a:pt x="11" y="681"/>
                  <a:pt x="16" y="655"/>
                </a:cubicBezTo>
                <a:cubicBezTo>
                  <a:pt x="21" y="629"/>
                  <a:pt x="27" y="603"/>
                  <a:pt x="35" y="578"/>
                </a:cubicBezTo>
                <a:cubicBezTo>
                  <a:pt x="43" y="552"/>
                  <a:pt x="52" y="527"/>
                  <a:pt x="62" y="502"/>
                </a:cubicBezTo>
                <a:cubicBezTo>
                  <a:pt x="72" y="478"/>
                  <a:pt x="84" y="454"/>
                  <a:pt x="96" y="430"/>
                </a:cubicBezTo>
                <a:cubicBezTo>
                  <a:pt x="109" y="407"/>
                  <a:pt x="122" y="384"/>
                  <a:pt x="137" y="362"/>
                </a:cubicBezTo>
                <a:cubicBezTo>
                  <a:pt x="152" y="340"/>
                  <a:pt x="168" y="319"/>
                  <a:pt x="185" y="297"/>
                </a:cubicBezTo>
                <a:cubicBezTo>
                  <a:pt x="201" y="276"/>
                  <a:pt x="219" y="257"/>
                  <a:pt x="238" y="238"/>
                </a:cubicBezTo>
                <a:cubicBezTo>
                  <a:pt x="257" y="219"/>
                  <a:pt x="277" y="201"/>
                  <a:pt x="297" y="184"/>
                </a:cubicBezTo>
                <a:cubicBezTo>
                  <a:pt x="318" y="167"/>
                  <a:pt x="339" y="152"/>
                  <a:pt x="361" y="137"/>
                </a:cubicBezTo>
                <a:cubicBezTo>
                  <a:pt x="383" y="122"/>
                  <a:pt x="406" y="108"/>
                  <a:pt x="430" y="96"/>
                </a:cubicBezTo>
                <a:cubicBezTo>
                  <a:pt x="453" y="83"/>
                  <a:pt x="477" y="72"/>
                  <a:pt x="502" y="62"/>
                </a:cubicBezTo>
                <a:cubicBezTo>
                  <a:pt x="526" y="52"/>
                  <a:pt x="551" y="43"/>
                  <a:pt x="577" y="35"/>
                </a:cubicBezTo>
                <a:cubicBezTo>
                  <a:pt x="602" y="27"/>
                  <a:pt x="628" y="21"/>
                  <a:pt x="654" y="16"/>
                </a:cubicBezTo>
                <a:cubicBezTo>
                  <a:pt x="680" y="10"/>
                  <a:pt x="707" y="6"/>
                  <a:pt x="733" y="4"/>
                </a:cubicBezTo>
                <a:cubicBezTo>
                  <a:pt x="759" y="1"/>
                  <a:pt x="786" y="0"/>
                  <a:pt x="813" y="0"/>
                </a:cubicBezTo>
                <a:cubicBezTo>
                  <a:pt x="840" y="0"/>
                  <a:pt x="867" y="1"/>
                  <a:pt x="893" y="4"/>
                </a:cubicBezTo>
                <a:cubicBezTo>
                  <a:pt x="920" y="6"/>
                  <a:pt x="946" y="10"/>
                  <a:pt x="972" y="16"/>
                </a:cubicBezTo>
                <a:cubicBezTo>
                  <a:pt x="998" y="21"/>
                  <a:pt x="1024" y="27"/>
                  <a:pt x="1049" y="35"/>
                </a:cubicBezTo>
                <a:cubicBezTo>
                  <a:pt x="1075" y="43"/>
                  <a:pt x="1100" y="52"/>
                  <a:pt x="1125" y="62"/>
                </a:cubicBezTo>
                <a:cubicBezTo>
                  <a:pt x="1149" y="72"/>
                  <a:pt x="1173" y="83"/>
                  <a:pt x="1197" y="96"/>
                </a:cubicBezTo>
                <a:cubicBezTo>
                  <a:pt x="1220" y="108"/>
                  <a:pt x="1243" y="122"/>
                  <a:pt x="1265" y="137"/>
                </a:cubicBezTo>
                <a:cubicBezTo>
                  <a:pt x="1287" y="152"/>
                  <a:pt x="1308" y="167"/>
                  <a:pt x="1329" y="184"/>
                </a:cubicBezTo>
                <a:cubicBezTo>
                  <a:pt x="1350" y="201"/>
                  <a:pt x="1369" y="219"/>
                  <a:pt x="1388" y="238"/>
                </a:cubicBezTo>
                <a:cubicBezTo>
                  <a:pt x="1407" y="257"/>
                  <a:pt x="1425" y="276"/>
                  <a:pt x="1442" y="297"/>
                </a:cubicBezTo>
                <a:cubicBezTo>
                  <a:pt x="1459" y="319"/>
                  <a:pt x="1474" y="340"/>
                  <a:pt x="1489" y="362"/>
                </a:cubicBezTo>
                <a:cubicBezTo>
                  <a:pt x="1504" y="384"/>
                  <a:pt x="1518" y="407"/>
                  <a:pt x="1530" y="430"/>
                </a:cubicBezTo>
                <a:cubicBezTo>
                  <a:pt x="1543" y="454"/>
                  <a:pt x="1554" y="478"/>
                  <a:pt x="1564" y="502"/>
                </a:cubicBezTo>
                <a:cubicBezTo>
                  <a:pt x="1574" y="527"/>
                  <a:pt x="1583" y="552"/>
                  <a:pt x="1591" y="578"/>
                </a:cubicBezTo>
                <a:cubicBezTo>
                  <a:pt x="1599" y="603"/>
                  <a:pt x="1605" y="629"/>
                  <a:pt x="1610" y="655"/>
                </a:cubicBezTo>
                <a:cubicBezTo>
                  <a:pt x="1616" y="681"/>
                  <a:pt x="1620" y="707"/>
                  <a:pt x="1622" y="734"/>
                </a:cubicBezTo>
                <a:cubicBezTo>
                  <a:pt x="1625" y="760"/>
                  <a:pt x="1626" y="787"/>
                  <a:pt x="1626" y="813"/>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00" name="图片 699"/>
          <p:cNvPicPr/>
          <p:nvPr/>
        </p:nvPicPr>
        <p:blipFill>
          <a:blip r:embed="rId9"/>
          <a:stretch/>
        </p:blipFill>
        <p:spPr>
          <a:xfrm>
            <a:off x="7763400" y="2106000"/>
            <a:ext cx="250200" cy="250200"/>
          </a:xfrm>
          <a:prstGeom prst="rect">
            <a:avLst/>
          </a:prstGeom>
          <a:noFill/>
          <a:ln w="0">
            <a:noFill/>
          </a:ln>
        </p:spPr>
      </p:pic>
      <p:sp>
        <p:nvSpPr>
          <p:cNvPr id="701" name="文本框 700"/>
          <p:cNvSpPr txBox="1"/>
          <p:nvPr/>
        </p:nvSpPr>
        <p:spPr>
          <a:xfrm>
            <a:off x="4704840" y="293328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分析物品特征和内容信息</a:t>
            </a:r>
            <a:endParaRPr lang="en-US" sz="920" b="0" u="none" strike="noStrike">
              <a:solidFill>
                <a:srgbClr val="000000"/>
              </a:solidFill>
              <a:effectLst/>
              <a:uFillTx/>
              <a:latin typeface="Times New Roman"/>
            </a:endParaRPr>
          </a:p>
        </p:txBody>
      </p:sp>
      <p:sp>
        <p:nvSpPr>
          <p:cNvPr id="702" name="文本框 701"/>
          <p:cNvSpPr txBox="1"/>
          <p:nvPr/>
        </p:nvSpPr>
        <p:spPr>
          <a:xfrm>
            <a:off x="7554600" y="2635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深度学习</a:t>
            </a:r>
            <a:endParaRPr lang="en-US" sz="1320" b="0" u="none" strike="noStrike">
              <a:solidFill>
                <a:srgbClr val="000000"/>
              </a:solidFill>
              <a:effectLst/>
              <a:uFillTx/>
              <a:latin typeface="Times New Roman"/>
            </a:endParaRPr>
          </a:p>
        </p:txBody>
      </p:sp>
      <p:sp>
        <p:nvSpPr>
          <p:cNvPr id="703" name="文本框 702"/>
          <p:cNvSpPr txBox="1"/>
          <p:nvPr/>
        </p:nvSpPr>
        <p:spPr>
          <a:xfrm>
            <a:off x="7245360" y="293328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分析用户查询和历史对话</a:t>
            </a:r>
            <a:endParaRPr lang="en-US" sz="920" b="0" u="none" strike="noStrike">
              <a:solidFill>
                <a:srgbClr val="000000"/>
              </a:solidFill>
              <a:effectLst/>
              <a:uFillTx/>
              <a:latin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4" name="图片 703"/>
          <p:cNvPicPr/>
          <p:nvPr/>
        </p:nvPicPr>
        <p:blipFill>
          <a:blip r:embed="rId2"/>
          <a:stretch/>
        </p:blipFill>
        <p:spPr>
          <a:xfrm>
            <a:off x="0" y="0"/>
            <a:ext cx="10696320" cy="6016320"/>
          </a:xfrm>
          <a:prstGeom prst="rect">
            <a:avLst/>
          </a:prstGeom>
          <a:noFill/>
          <a:ln w="0">
            <a:noFill/>
          </a:ln>
        </p:spPr>
      </p:pic>
      <p:sp>
        <p:nvSpPr>
          <p:cNvPr id="705" name="任意多边形: 形状 704"/>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6" name="任意多边形: 形状 705"/>
          <p:cNvSpPr/>
          <p:nvPr/>
        </p:nvSpPr>
        <p:spPr>
          <a:xfrm>
            <a:off x="1086120" y="1002600"/>
            <a:ext cx="2139840" cy="1136880"/>
          </a:xfrm>
          <a:custGeom>
            <a:avLst/>
            <a:gdLst/>
            <a:ahLst/>
            <a:cxnLst/>
            <a:rect l="0" t="0" r="r" b="b"/>
            <a:pathLst>
              <a:path w="5944" h="3158">
                <a:moveTo>
                  <a:pt x="0" y="2972"/>
                </a:moveTo>
                <a:lnTo>
                  <a:pt x="0" y="186"/>
                </a:lnTo>
                <a:cubicBezTo>
                  <a:pt x="0" y="174"/>
                  <a:pt x="1" y="162"/>
                  <a:pt x="4" y="150"/>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10"/>
                  <a:pt x="138" y="6"/>
                  <a:pt x="150" y="4"/>
                </a:cubicBezTo>
                <a:cubicBezTo>
                  <a:pt x="162" y="1"/>
                  <a:pt x="174" y="0"/>
                  <a:pt x="186" y="0"/>
                </a:cubicBezTo>
                <a:lnTo>
                  <a:pt x="5757" y="0"/>
                </a:lnTo>
                <a:cubicBezTo>
                  <a:pt x="5769" y="0"/>
                  <a:pt x="5781" y="1"/>
                  <a:pt x="5793" y="4"/>
                </a:cubicBezTo>
                <a:cubicBezTo>
                  <a:pt x="5805" y="6"/>
                  <a:pt x="5817" y="10"/>
                  <a:pt x="5828" y="14"/>
                </a:cubicBezTo>
                <a:cubicBezTo>
                  <a:pt x="5839" y="19"/>
                  <a:pt x="5850" y="25"/>
                  <a:pt x="5860" y="31"/>
                </a:cubicBezTo>
                <a:cubicBezTo>
                  <a:pt x="5870" y="38"/>
                  <a:pt x="5880" y="46"/>
                  <a:pt x="5888" y="54"/>
                </a:cubicBezTo>
                <a:cubicBezTo>
                  <a:pt x="5898" y="63"/>
                  <a:pt x="5906" y="72"/>
                  <a:pt x="5912" y="83"/>
                </a:cubicBezTo>
                <a:cubicBezTo>
                  <a:pt x="5919" y="93"/>
                  <a:pt x="5925" y="103"/>
                  <a:pt x="5930" y="115"/>
                </a:cubicBezTo>
                <a:cubicBezTo>
                  <a:pt x="5934" y="126"/>
                  <a:pt x="5938" y="138"/>
                  <a:pt x="5940" y="150"/>
                </a:cubicBezTo>
                <a:cubicBezTo>
                  <a:pt x="5943" y="162"/>
                  <a:pt x="5944" y="174"/>
                  <a:pt x="5944" y="186"/>
                </a:cubicBezTo>
                <a:lnTo>
                  <a:pt x="5944" y="2972"/>
                </a:lnTo>
                <a:cubicBezTo>
                  <a:pt x="5944" y="2985"/>
                  <a:pt x="5943" y="2997"/>
                  <a:pt x="5940" y="3009"/>
                </a:cubicBezTo>
                <a:cubicBezTo>
                  <a:pt x="5938" y="3021"/>
                  <a:pt x="5934" y="3032"/>
                  <a:pt x="5930" y="3043"/>
                </a:cubicBezTo>
                <a:cubicBezTo>
                  <a:pt x="5925" y="3055"/>
                  <a:pt x="5919" y="3065"/>
                  <a:pt x="5912" y="3076"/>
                </a:cubicBezTo>
                <a:cubicBezTo>
                  <a:pt x="5906" y="3086"/>
                  <a:pt x="5898" y="3095"/>
                  <a:pt x="5888" y="3104"/>
                </a:cubicBezTo>
                <a:cubicBezTo>
                  <a:pt x="5880" y="3112"/>
                  <a:pt x="5870" y="3120"/>
                  <a:pt x="5860" y="3127"/>
                </a:cubicBezTo>
                <a:cubicBezTo>
                  <a:pt x="5850" y="3134"/>
                  <a:pt x="5839" y="3139"/>
                  <a:pt x="5828" y="3144"/>
                </a:cubicBezTo>
                <a:cubicBezTo>
                  <a:pt x="5817" y="3149"/>
                  <a:pt x="5805" y="3152"/>
                  <a:pt x="5793" y="3154"/>
                </a:cubicBezTo>
                <a:cubicBezTo>
                  <a:pt x="5781" y="3157"/>
                  <a:pt x="5769" y="3158"/>
                  <a:pt x="5757" y="3158"/>
                </a:cubicBezTo>
                <a:lnTo>
                  <a:pt x="186" y="3158"/>
                </a:lnTo>
                <a:cubicBezTo>
                  <a:pt x="174" y="3158"/>
                  <a:pt x="162" y="3157"/>
                  <a:pt x="150" y="3154"/>
                </a:cubicBezTo>
                <a:cubicBezTo>
                  <a:pt x="138" y="3152"/>
                  <a:pt x="126" y="3149"/>
                  <a:pt x="115" y="3144"/>
                </a:cubicBezTo>
                <a:cubicBezTo>
                  <a:pt x="104" y="3139"/>
                  <a:pt x="93" y="3134"/>
                  <a:pt x="83" y="3127"/>
                </a:cubicBezTo>
                <a:cubicBezTo>
                  <a:pt x="73" y="3120"/>
                  <a:pt x="63" y="3112"/>
                  <a:pt x="55" y="3104"/>
                </a:cubicBezTo>
                <a:cubicBezTo>
                  <a:pt x="46" y="3095"/>
                  <a:pt x="38" y="3086"/>
                  <a:pt x="31" y="3076"/>
                </a:cubicBezTo>
                <a:cubicBezTo>
                  <a:pt x="25" y="3065"/>
                  <a:pt x="19" y="3055"/>
                  <a:pt x="14" y="3043"/>
                </a:cubicBezTo>
                <a:cubicBezTo>
                  <a:pt x="10" y="3032"/>
                  <a:pt x="6" y="3021"/>
                  <a:pt x="4" y="3009"/>
                </a:cubicBezTo>
                <a:cubicBezTo>
                  <a:pt x="1" y="2997"/>
                  <a:pt x="0" y="2985"/>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7" name="任意多边形: 形状 706"/>
          <p:cNvSpPr/>
          <p:nvPr/>
        </p:nvSpPr>
        <p:spPr>
          <a:xfrm>
            <a:off x="1888560" y="1136160"/>
            <a:ext cx="534960" cy="535320"/>
          </a:xfrm>
          <a:custGeom>
            <a:avLst/>
            <a:gdLst/>
            <a:ahLst/>
            <a:cxnLst/>
            <a:rect l="0" t="0" r="r" b="b"/>
            <a:pathLst>
              <a:path w="1486" h="1487">
                <a:moveTo>
                  <a:pt x="1486" y="744"/>
                </a:moveTo>
                <a:cubicBezTo>
                  <a:pt x="1486" y="769"/>
                  <a:pt x="1485" y="793"/>
                  <a:pt x="1483" y="817"/>
                </a:cubicBezTo>
                <a:cubicBezTo>
                  <a:pt x="1480" y="841"/>
                  <a:pt x="1477" y="865"/>
                  <a:pt x="1472" y="889"/>
                </a:cubicBezTo>
                <a:cubicBezTo>
                  <a:pt x="1467" y="913"/>
                  <a:pt x="1461" y="937"/>
                  <a:pt x="1454" y="960"/>
                </a:cubicBezTo>
                <a:cubicBezTo>
                  <a:pt x="1447" y="983"/>
                  <a:pt x="1439" y="1006"/>
                  <a:pt x="1429" y="1029"/>
                </a:cubicBezTo>
                <a:cubicBezTo>
                  <a:pt x="1419" y="1051"/>
                  <a:pt x="1409" y="1073"/>
                  <a:pt x="1398" y="1094"/>
                </a:cubicBezTo>
                <a:cubicBezTo>
                  <a:pt x="1386" y="1116"/>
                  <a:pt x="1374" y="1137"/>
                  <a:pt x="1360" y="1157"/>
                </a:cubicBezTo>
                <a:cubicBezTo>
                  <a:pt x="1347" y="1177"/>
                  <a:pt x="1332" y="1197"/>
                  <a:pt x="1317" y="1216"/>
                </a:cubicBezTo>
                <a:cubicBezTo>
                  <a:pt x="1301" y="1234"/>
                  <a:pt x="1285" y="1252"/>
                  <a:pt x="1268" y="1270"/>
                </a:cubicBezTo>
                <a:cubicBezTo>
                  <a:pt x="1251" y="1287"/>
                  <a:pt x="1233" y="1303"/>
                  <a:pt x="1214" y="1318"/>
                </a:cubicBezTo>
                <a:cubicBezTo>
                  <a:pt x="1195" y="1334"/>
                  <a:pt x="1175" y="1348"/>
                  <a:pt x="1155" y="1362"/>
                </a:cubicBezTo>
                <a:cubicBezTo>
                  <a:pt x="1135" y="1375"/>
                  <a:pt x="1114" y="1388"/>
                  <a:pt x="1093" y="1399"/>
                </a:cubicBezTo>
                <a:cubicBezTo>
                  <a:pt x="1071" y="1411"/>
                  <a:pt x="1049" y="1421"/>
                  <a:pt x="1027" y="1431"/>
                </a:cubicBezTo>
                <a:cubicBezTo>
                  <a:pt x="1004" y="1440"/>
                  <a:pt x="981" y="1448"/>
                  <a:pt x="958" y="1455"/>
                </a:cubicBezTo>
                <a:cubicBezTo>
                  <a:pt x="935" y="1462"/>
                  <a:pt x="911" y="1468"/>
                  <a:pt x="887" y="1473"/>
                </a:cubicBezTo>
                <a:cubicBezTo>
                  <a:pt x="864" y="1478"/>
                  <a:pt x="839" y="1481"/>
                  <a:pt x="815" y="1484"/>
                </a:cubicBezTo>
                <a:cubicBezTo>
                  <a:pt x="791" y="1486"/>
                  <a:pt x="767" y="1487"/>
                  <a:pt x="742" y="1487"/>
                </a:cubicBezTo>
                <a:cubicBezTo>
                  <a:pt x="718" y="1487"/>
                  <a:pt x="694" y="1486"/>
                  <a:pt x="670" y="1484"/>
                </a:cubicBezTo>
                <a:cubicBezTo>
                  <a:pt x="645" y="1481"/>
                  <a:pt x="621" y="1478"/>
                  <a:pt x="598" y="1473"/>
                </a:cubicBezTo>
                <a:cubicBezTo>
                  <a:pt x="574" y="1468"/>
                  <a:pt x="550" y="1462"/>
                  <a:pt x="527" y="1455"/>
                </a:cubicBezTo>
                <a:cubicBezTo>
                  <a:pt x="504" y="1448"/>
                  <a:pt x="481" y="1440"/>
                  <a:pt x="458" y="1431"/>
                </a:cubicBezTo>
                <a:cubicBezTo>
                  <a:pt x="436" y="1421"/>
                  <a:pt x="414" y="1411"/>
                  <a:pt x="392" y="1399"/>
                </a:cubicBezTo>
                <a:cubicBezTo>
                  <a:pt x="371" y="1388"/>
                  <a:pt x="350" y="1375"/>
                  <a:pt x="330" y="1362"/>
                </a:cubicBezTo>
                <a:cubicBezTo>
                  <a:pt x="310" y="1348"/>
                  <a:pt x="290" y="1334"/>
                  <a:pt x="271" y="1318"/>
                </a:cubicBezTo>
                <a:cubicBezTo>
                  <a:pt x="252" y="1303"/>
                  <a:pt x="234" y="1287"/>
                  <a:pt x="217" y="1270"/>
                </a:cubicBezTo>
                <a:cubicBezTo>
                  <a:pt x="200" y="1252"/>
                  <a:pt x="184" y="1234"/>
                  <a:pt x="168" y="1216"/>
                </a:cubicBezTo>
                <a:cubicBezTo>
                  <a:pt x="153" y="1197"/>
                  <a:pt x="138" y="1177"/>
                  <a:pt x="125" y="1157"/>
                </a:cubicBezTo>
                <a:cubicBezTo>
                  <a:pt x="111" y="1137"/>
                  <a:pt x="99" y="1116"/>
                  <a:pt x="87" y="1094"/>
                </a:cubicBezTo>
                <a:cubicBezTo>
                  <a:pt x="76" y="1073"/>
                  <a:pt x="66" y="1051"/>
                  <a:pt x="56" y="1029"/>
                </a:cubicBezTo>
                <a:cubicBezTo>
                  <a:pt x="47" y="1006"/>
                  <a:pt x="39" y="983"/>
                  <a:pt x="32" y="960"/>
                </a:cubicBezTo>
                <a:cubicBezTo>
                  <a:pt x="25" y="937"/>
                  <a:pt x="19" y="913"/>
                  <a:pt x="14" y="889"/>
                </a:cubicBezTo>
                <a:cubicBezTo>
                  <a:pt x="9" y="865"/>
                  <a:pt x="6" y="841"/>
                  <a:pt x="3" y="817"/>
                </a:cubicBezTo>
                <a:cubicBezTo>
                  <a:pt x="1" y="793"/>
                  <a:pt x="0" y="769"/>
                  <a:pt x="0" y="744"/>
                </a:cubicBezTo>
                <a:cubicBezTo>
                  <a:pt x="0" y="720"/>
                  <a:pt x="1" y="696"/>
                  <a:pt x="3" y="671"/>
                </a:cubicBezTo>
                <a:cubicBezTo>
                  <a:pt x="6" y="647"/>
                  <a:pt x="9" y="623"/>
                  <a:pt x="14" y="599"/>
                </a:cubicBezTo>
                <a:cubicBezTo>
                  <a:pt x="19" y="576"/>
                  <a:pt x="25" y="551"/>
                  <a:pt x="32" y="528"/>
                </a:cubicBezTo>
                <a:cubicBezTo>
                  <a:pt x="39" y="504"/>
                  <a:pt x="47" y="482"/>
                  <a:pt x="56" y="459"/>
                </a:cubicBezTo>
                <a:cubicBezTo>
                  <a:pt x="66" y="437"/>
                  <a:pt x="76" y="415"/>
                  <a:pt x="87" y="393"/>
                </a:cubicBezTo>
                <a:cubicBezTo>
                  <a:pt x="99" y="372"/>
                  <a:pt x="111" y="351"/>
                  <a:pt x="125" y="331"/>
                </a:cubicBezTo>
                <a:cubicBezTo>
                  <a:pt x="138" y="310"/>
                  <a:pt x="153" y="291"/>
                  <a:pt x="168" y="272"/>
                </a:cubicBezTo>
                <a:cubicBezTo>
                  <a:pt x="184" y="253"/>
                  <a:pt x="200" y="235"/>
                  <a:pt x="217" y="218"/>
                </a:cubicBezTo>
                <a:cubicBezTo>
                  <a:pt x="234" y="201"/>
                  <a:pt x="252" y="185"/>
                  <a:pt x="271" y="169"/>
                </a:cubicBezTo>
                <a:cubicBezTo>
                  <a:pt x="290" y="154"/>
                  <a:pt x="310" y="139"/>
                  <a:pt x="330" y="126"/>
                </a:cubicBezTo>
                <a:cubicBezTo>
                  <a:pt x="350" y="112"/>
                  <a:pt x="371" y="100"/>
                  <a:pt x="392" y="88"/>
                </a:cubicBezTo>
                <a:cubicBezTo>
                  <a:pt x="414" y="77"/>
                  <a:pt x="436" y="66"/>
                  <a:pt x="458" y="57"/>
                </a:cubicBezTo>
                <a:cubicBezTo>
                  <a:pt x="481" y="48"/>
                  <a:pt x="504" y="40"/>
                  <a:pt x="527" y="32"/>
                </a:cubicBezTo>
                <a:cubicBezTo>
                  <a:pt x="550" y="25"/>
                  <a:pt x="574" y="19"/>
                  <a:pt x="598" y="15"/>
                </a:cubicBezTo>
                <a:cubicBezTo>
                  <a:pt x="621" y="10"/>
                  <a:pt x="645" y="6"/>
                  <a:pt x="670" y="4"/>
                </a:cubicBezTo>
                <a:cubicBezTo>
                  <a:pt x="694" y="2"/>
                  <a:pt x="718" y="0"/>
                  <a:pt x="742" y="0"/>
                </a:cubicBezTo>
                <a:cubicBezTo>
                  <a:pt x="767" y="0"/>
                  <a:pt x="791" y="2"/>
                  <a:pt x="815" y="4"/>
                </a:cubicBezTo>
                <a:cubicBezTo>
                  <a:pt x="839" y="6"/>
                  <a:pt x="864" y="10"/>
                  <a:pt x="887" y="15"/>
                </a:cubicBezTo>
                <a:cubicBezTo>
                  <a:pt x="911" y="19"/>
                  <a:pt x="935" y="25"/>
                  <a:pt x="958" y="32"/>
                </a:cubicBezTo>
                <a:cubicBezTo>
                  <a:pt x="981" y="40"/>
                  <a:pt x="1004" y="48"/>
                  <a:pt x="1027" y="57"/>
                </a:cubicBezTo>
                <a:cubicBezTo>
                  <a:pt x="1049" y="66"/>
                  <a:pt x="1071" y="77"/>
                  <a:pt x="1093" y="88"/>
                </a:cubicBezTo>
                <a:cubicBezTo>
                  <a:pt x="1114" y="100"/>
                  <a:pt x="1135" y="112"/>
                  <a:pt x="1155" y="126"/>
                </a:cubicBezTo>
                <a:cubicBezTo>
                  <a:pt x="1175" y="139"/>
                  <a:pt x="1195" y="154"/>
                  <a:pt x="1214" y="169"/>
                </a:cubicBezTo>
                <a:cubicBezTo>
                  <a:pt x="1233" y="185"/>
                  <a:pt x="1251" y="201"/>
                  <a:pt x="1268" y="218"/>
                </a:cubicBezTo>
                <a:cubicBezTo>
                  <a:pt x="1285" y="235"/>
                  <a:pt x="1301" y="253"/>
                  <a:pt x="1317" y="272"/>
                </a:cubicBezTo>
                <a:cubicBezTo>
                  <a:pt x="1332" y="291"/>
                  <a:pt x="1347" y="310"/>
                  <a:pt x="1360" y="331"/>
                </a:cubicBezTo>
                <a:cubicBezTo>
                  <a:pt x="1374" y="351"/>
                  <a:pt x="1386" y="372"/>
                  <a:pt x="1398" y="393"/>
                </a:cubicBezTo>
                <a:cubicBezTo>
                  <a:pt x="1409" y="415"/>
                  <a:pt x="1419" y="437"/>
                  <a:pt x="1429" y="459"/>
                </a:cubicBezTo>
                <a:cubicBezTo>
                  <a:pt x="1439" y="482"/>
                  <a:pt x="1447" y="504"/>
                  <a:pt x="1454" y="528"/>
                </a:cubicBezTo>
                <a:cubicBezTo>
                  <a:pt x="1461" y="551"/>
                  <a:pt x="1467" y="576"/>
                  <a:pt x="1472" y="599"/>
                </a:cubicBezTo>
                <a:cubicBezTo>
                  <a:pt x="1477" y="623"/>
                  <a:pt x="1480" y="647"/>
                  <a:pt x="1483" y="671"/>
                </a:cubicBezTo>
                <a:cubicBezTo>
                  <a:pt x="1485" y="696"/>
                  <a:pt x="1486" y="720"/>
                  <a:pt x="1486" y="744"/>
                </a:cubicBezTo>
                <a:close/>
              </a:path>
            </a:pathLst>
          </a:custGeom>
          <a:solidFill>
            <a:srgbClr val="1D4ED8">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08" name="图片 707"/>
          <p:cNvPicPr/>
          <p:nvPr/>
        </p:nvPicPr>
        <p:blipFill>
          <a:blip r:embed="rId3"/>
          <a:stretch/>
        </p:blipFill>
        <p:spPr>
          <a:xfrm>
            <a:off x="2072520" y="1303560"/>
            <a:ext cx="174960" cy="200160"/>
          </a:xfrm>
          <a:prstGeom prst="rect">
            <a:avLst/>
          </a:prstGeom>
          <a:noFill/>
          <a:ln w="0">
            <a:noFill/>
          </a:ln>
        </p:spPr>
      </p:pic>
      <p:sp>
        <p:nvSpPr>
          <p:cNvPr id="709" name="文本框 708"/>
          <p:cNvSpPr txBox="1"/>
          <p:nvPr/>
        </p:nvSpPr>
        <p:spPr>
          <a:xfrm>
            <a:off x="334440" y="210240"/>
            <a:ext cx="3215160" cy="364680"/>
          </a:xfrm>
          <a:prstGeom prst="rect">
            <a:avLst/>
          </a:prstGeom>
          <a:noFill/>
          <a:ln w="0">
            <a:noFill/>
          </a:ln>
        </p:spPr>
        <p:txBody>
          <a:bodyPr wrap="none" lIns="0" tIns="0" rIns="0" bIns="0" anchor="t">
            <a:spAutoFit/>
          </a:bodyPr>
          <a:lstStyle/>
          <a:p>
            <a:r>
              <a:rPr lang="en-US" sz="1979" b="0" u="none" strike="noStrike">
                <a:solidFill>
                  <a:srgbClr val="FFFFFF"/>
                </a:solidFill>
                <a:effectLst/>
                <a:uFillTx/>
                <a:latin typeface="NotoSansSC"/>
                <a:ea typeface="NotoSansSC"/>
              </a:rPr>
              <a:t>OpenAI API</a:t>
            </a:r>
            <a:r>
              <a:rPr lang="zh-CN" sz="1979" b="0" u="none" strike="noStrike">
                <a:solidFill>
                  <a:srgbClr val="FFFFFF"/>
                </a:solidFill>
                <a:effectLst/>
                <a:uFillTx/>
                <a:latin typeface="NotoSansSC"/>
                <a:ea typeface="NotoSansSC"/>
              </a:rPr>
              <a:t>与推荐系统集成</a:t>
            </a:r>
            <a:endParaRPr lang="en-US" sz="1979" b="0" u="none" strike="noStrike">
              <a:solidFill>
                <a:srgbClr val="000000"/>
              </a:solidFill>
              <a:effectLst/>
              <a:uFillTx/>
              <a:latin typeface="Times New Roman"/>
            </a:endParaRPr>
          </a:p>
        </p:txBody>
      </p:sp>
      <p:sp>
        <p:nvSpPr>
          <p:cNvPr id="710" name="任意多边形: 形状 709"/>
          <p:cNvSpPr/>
          <p:nvPr/>
        </p:nvSpPr>
        <p:spPr>
          <a:xfrm>
            <a:off x="3350880" y="1562400"/>
            <a:ext cx="802440" cy="17280"/>
          </a:xfrm>
          <a:custGeom>
            <a:avLst/>
            <a:gdLst/>
            <a:ahLst/>
            <a:cxnLst/>
            <a:rect l="0" t="0" r="r" b="b"/>
            <a:pathLst>
              <a:path w="2229" h="48">
                <a:moveTo>
                  <a:pt x="0" y="0"/>
                </a:moveTo>
                <a:lnTo>
                  <a:pt x="2229" y="0"/>
                </a:lnTo>
                <a:lnTo>
                  <a:pt x="2229" y="48"/>
                </a:lnTo>
                <a:lnTo>
                  <a:pt x="0" y="4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1" name="任意多边形: 形状 710"/>
          <p:cNvSpPr/>
          <p:nvPr/>
        </p:nvSpPr>
        <p:spPr>
          <a:xfrm>
            <a:off x="4152960" y="1528920"/>
            <a:ext cx="84240" cy="84240"/>
          </a:xfrm>
          <a:custGeom>
            <a:avLst/>
            <a:gdLst/>
            <a:ahLst/>
            <a:cxnLst/>
            <a:rect l="0" t="0" r="r" b="b"/>
            <a:pathLst>
              <a:path w="234" h="234">
                <a:moveTo>
                  <a:pt x="0" y="0"/>
                </a:moveTo>
                <a:lnTo>
                  <a:pt x="0" y="234"/>
                </a:lnTo>
                <a:lnTo>
                  <a:pt x="234" y="11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2" name="任意多边形: 形状 711"/>
          <p:cNvSpPr/>
          <p:nvPr/>
        </p:nvSpPr>
        <p:spPr>
          <a:xfrm>
            <a:off x="4278600" y="1002600"/>
            <a:ext cx="2139480" cy="1136880"/>
          </a:xfrm>
          <a:custGeom>
            <a:avLst/>
            <a:gdLst/>
            <a:ahLst/>
            <a:cxnLst/>
            <a:rect l="0" t="0" r="r" b="b"/>
            <a:pathLst>
              <a:path w="5943" h="3158">
                <a:moveTo>
                  <a:pt x="0" y="2972"/>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5" y="10"/>
                  <a:pt x="137" y="6"/>
                  <a:pt x="149" y="4"/>
                </a:cubicBezTo>
                <a:cubicBezTo>
                  <a:pt x="161" y="1"/>
                  <a:pt x="173" y="0"/>
                  <a:pt x="185" y="0"/>
                </a:cubicBezTo>
                <a:lnTo>
                  <a:pt x="5757" y="0"/>
                </a:lnTo>
                <a:cubicBezTo>
                  <a:pt x="5770" y="0"/>
                  <a:pt x="5782" y="1"/>
                  <a:pt x="5794" y="4"/>
                </a:cubicBezTo>
                <a:cubicBezTo>
                  <a:pt x="5806" y="6"/>
                  <a:pt x="5817" y="10"/>
                  <a:pt x="5828" y="14"/>
                </a:cubicBezTo>
                <a:cubicBezTo>
                  <a:pt x="5840" y="19"/>
                  <a:pt x="5850" y="25"/>
                  <a:pt x="5861" y="31"/>
                </a:cubicBezTo>
                <a:cubicBezTo>
                  <a:pt x="5871" y="38"/>
                  <a:pt x="5880" y="46"/>
                  <a:pt x="5889" y="54"/>
                </a:cubicBezTo>
                <a:cubicBezTo>
                  <a:pt x="5897" y="63"/>
                  <a:pt x="5905" y="72"/>
                  <a:pt x="5912" y="83"/>
                </a:cubicBezTo>
                <a:cubicBezTo>
                  <a:pt x="5919" y="93"/>
                  <a:pt x="5924" y="103"/>
                  <a:pt x="5929" y="115"/>
                </a:cubicBezTo>
                <a:cubicBezTo>
                  <a:pt x="5934" y="126"/>
                  <a:pt x="5937" y="138"/>
                  <a:pt x="5940" y="150"/>
                </a:cubicBezTo>
                <a:cubicBezTo>
                  <a:pt x="5942" y="162"/>
                  <a:pt x="5943" y="174"/>
                  <a:pt x="5943" y="186"/>
                </a:cubicBezTo>
                <a:lnTo>
                  <a:pt x="5943" y="2972"/>
                </a:lnTo>
                <a:cubicBezTo>
                  <a:pt x="5943" y="2985"/>
                  <a:pt x="5942" y="2997"/>
                  <a:pt x="5940" y="3009"/>
                </a:cubicBezTo>
                <a:cubicBezTo>
                  <a:pt x="5937" y="3021"/>
                  <a:pt x="5934" y="3032"/>
                  <a:pt x="5929" y="3043"/>
                </a:cubicBezTo>
                <a:cubicBezTo>
                  <a:pt x="5924" y="3055"/>
                  <a:pt x="5919" y="3065"/>
                  <a:pt x="5912" y="3076"/>
                </a:cubicBezTo>
                <a:cubicBezTo>
                  <a:pt x="5905" y="3086"/>
                  <a:pt x="5897" y="3095"/>
                  <a:pt x="5889" y="3104"/>
                </a:cubicBezTo>
                <a:cubicBezTo>
                  <a:pt x="5880" y="3112"/>
                  <a:pt x="5871" y="3120"/>
                  <a:pt x="5861" y="3127"/>
                </a:cubicBezTo>
                <a:cubicBezTo>
                  <a:pt x="5850" y="3134"/>
                  <a:pt x="5840" y="3139"/>
                  <a:pt x="5828" y="3144"/>
                </a:cubicBezTo>
                <a:cubicBezTo>
                  <a:pt x="5817" y="3149"/>
                  <a:pt x="5806" y="3152"/>
                  <a:pt x="5794" y="3154"/>
                </a:cubicBezTo>
                <a:cubicBezTo>
                  <a:pt x="5782" y="3157"/>
                  <a:pt x="5770" y="3158"/>
                  <a:pt x="5757" y="3158"/>
                </a:cubicBezTo>
                <a:lnTo>
                  <a:pt x="185" y="3158"/>
                </a:lnTo>
                <a:cubicBezTo>
                  <a:pt x="173" y="3158"/>
                  <a:pt x="161" y="3157"/>
                  <a:pt x="149" y="3154"/>
                </a:cubicBezTo>
                <a:cubicBezTo>
                  <a:pt x="137" y="3152"/>
                  <a:pt x="125" y="3149"/>
                  <a:pt x="114" y="3144"/>
                </a:cubicBezTo>
                <a:cubicBezTo>
                  <a:pt x="103" y="3139"/>
                  <a:pt x="92" y="3134"/>
                  <a:pt x="82" y="3127"/>
                </a:cubicBezTo>
                <a:cubicBezTo>
                  <a:pt x="72" y="3120"/>
                  <a:pt x="63" y="3112"/>
                  <a:pt x="54" y="3104"/>
                </a:cubicBezTo>
                <a:cubicBezTo>
                  <a:pt x="45" y="3095"/>
                  <a:pt x="38" y="3086"/>
                  <a:pt x="31" y="3076"/>
                </a:cubicBezTo>
                <a:cubicBezTo>
                  <a:pt x="24" y="3065"/>
                  <a:pt x="18" y="3055"/>
                  <a:pt x="14" y="3043"/>
                </a:cubicBezTo>
                <a:cubicBezTo>
                  <a:pt x="9" y="3032"/>
                  <a:pt x="6" y="3021"/>
                  <a:pt x="3" y="3009"/>
                </a:cubicBezTo>
                <a:cubicBezTo>
                  <a:pt x="1" y="2997"/>
                  <a:pt x="0" y="2985"/>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3" name="任意多边形: 形状 712"/>
          <p:cNvSpPr/>
          <p:nvPr/>
        </p:nvSpPr>
        <p:spPr>
          <a:xfrm>
            <a:off x="5080680" y="1136160"/>
            <a:ext cx="535320" cy="535320"/>
          </a:xfrm>
          <a:custGeom>
            <a:avLst/>
            <a:gdLst/>
            <a:ahLst/>
            <a:cxnLst/>
            <a:rect l="0" t="0" r="r" b="b"/>
            <a:pathLst>
              <a:path w="1487" h="1487">
                <a:moveTo>
                  <a:pt x="1487" y="744"/>
                </a:moveTo>
                <a:cubicBezTo>
                  <a:pt x="1487" y="769"/>
                  <a:pt x="1485" y="793"/>
                  <a:pt x="1483" y="817"/>
                </a:cubicBezTo>
                <a:cubicBezTo>
                  <a:pt x="1481" y="841"/>
                  <a:pt x="1476" y="865"/>
                  <a:pt x="1471" y="889"/>
                </a:cubicBezTo>
                <a:cubicBezTo>
                  <a:pt x="1467" y="913"/>
                  <a:pt x="1461" y="937"/>
                  <a:pt x="1454" y="960"/>
                </a:cubicBezTo>
                <a:cubicBezTo>
                  <a:pt x="1447" y="983"/>
                  <a:pt x="1438" y="1006"/>
                  <a:pt x="1429" y="1029"/>
                </a:cubicBezTo>
                <a:cubicBezTo>
                  <a:pt x="1420" y="1051"/>
                  <a:pt x="1409" y="1073"/>
                  <a:pt x="1398" y="1094"/>
                </a:cubicBezTo>
                <a:cubicBezTo>
                  <a:pt x="1386" y="1116"/>
                  <a:pt x="1374" y="1137"/>
                  <a:pt x="1360" y="1157"/>
                </a:cubicBezTo>
                <a:cubicBezTo>
                  <a:pt x="1347" y="1177"/>
                  <a:pt x="1332" y="1197"/>
                  <a:pt x="1317" y="1216"/>
                </a:cubicBezTo>
                <a:cubicBezTo>
                  <a:pt x="1302" y="1234"/>
                  <a:pt x="1285" y="1252"/>
                  <a:pt x="1268" y="1270"/>
                </a:cubicBezTo>
                <a:cubicBezTo>
                  <a:pt x="1251" y="1287"/>
                  <a:pt x="1233" y="1303"/>
                  <a:pt x="1214" y="1318"/>
                </a:cubicBezTo>
                <a:cubicBezTo>
                  <a:pt x="1195" y="1334"/>
                  <a:pt x="1176" y="1348"/>
                  <a:pt x="1156" y="1362"/>
                </a:cubicBezTo>
                <a:cubicBezTo>
                  <a:pt x="1135" y="1375"/>
                  <a:pt x="1114" y="1388"/>
                  <a:pt x="1093" y="1399"/>
                </a:cubicBezTo>
                <a:cubicBezTo>
                  <a:pt x="1072" y="1411"/>
                  <a:pt x="1050" y="1421"/>
                  <a:pt x="1027" y="1431"/>
                </a:cubicBezTo>
                <a:cubicBezTo>
                  <a:pt x="1005" y="1440"/>
                  <a:pt x="982" y="1448"/>
                  <a:pt x="958" y="1455"/>
                </a:cubicBezTo>
                <a:cubicBezTo>
                  <a:pt x="935" y="1462"/>
                  <a:pt x="912" y="1468"/>
                  <a:pt x="888" y="1473"/>
                </a:cubicBezTo>
                <a:cubicBezTo>
                  <a:pt x="864" y="1478"/>
                  <a:pt x="840" y="1481"/>
                  <a:pt x="816" y="1484"/>
                </a:cubicBezTo>
                <a:cubicBezTo>
                  <a:pt x="791" y="1486"/>
                  <a:pt x="767" y="1487"/>
                  <a:pt x="743" y="1487"/>
                </a:cubicBezTo>
                <a:cubicBezTo>
                  <a:pt x="719" y="1487"/>
                  <a:pt x="694" y="1486"/>
                  <a:pt x="670" y="1484"/>
                </a:cubicBezTo>
                <a:cubicBezTo>
                  <a:pt x="646" y="1481"/>
                  <a:pt x="622" y="1478"/>
                  <a:pt x="598" y="1473"/>
                </a:cubicBezTo>
                <a:cubicBezTo>
                  <a:pt x="574" y="1468"/>
                  <a:pt x="551" y="1462"/>
                  <a:pt x="527" y="1455"/>
                </a:cubicBezTo>
                <a:cubicBezTo>
                  <a:pt x="504" y="1448"/>
                  <a:pt x="481" y="1440"/>
                  <a:pt x="459" y="1431"/>
                </a:cubicBezTo>
                <a:cubicBezTo>
                  <a:pt x="436" y="1421"/>
                  <a:pt x="414" y="1411"/>
                  <a:pt x="393" y="1399"/>
                </a:cubicBezTo>
                <a:cubicBezTo>
                  <a:pt x="371" y="1388"/>
                  <a:pt x="350" y="1375"/>
                  <a:pt x="330" y="1362"/>
                </a:cubicBezTo>
                <a:cubicBezTo>
                  <a:pt x="310" y="1348"/>
                  <a:pt x="290" y="1334"/>
                  <a:pt x="272" y="1318"/>
                </a:cubicBezTo>
                <a:cubicBezTo>
                  <a:pt x="253" y="1303"/>
                  <a:pt x="235" y="1287"/>
                  <a:pt x="218" y="1270"/>
                </a:cubicBezTo>
                <a:cubicBezTo>
                  <a:pt x="200" y="1252"/>
                  <a:pt x="184" y="1234"/>
                  <a:pt x="169" y="1216"/>
                </a:cubicBezTo>
                <a:cubicBezTo>
                  <a:pt x="153" y="1197"/>
                  <a:pt x="139" y="1177"/>
                  <a:pt x="125" y="1157"/>
                </a:cubicBezTo>
                <a:cubicBezTo>
                  <a:pt x="112" y="1137"/>
                  <a:pt x="99" y="1116"/>
                  <a:pt x="88" y="1094"/>
                </a:cubicBezTo>
                <a:cubicBezTo>
                  <a:pt x="76" y="1073"/>
                  <a:pt x="66" y="1051"/>
                  <a:pt x="57" y="1029"/>
                </a:cubicBezTo>
                <a:cubicBezTo>
                  <a:pt x="47" y="1006"/>
                  <a:pt x="39" y="983"/>
                  <a:pt x="32" y="960"/>
                </a:cubicBezTo>
                <a:cubicBezTo>
                  <a:pt x="25" y="937"/>
                  <a:pt x="19" y="913"/>
                  <a:pt x="14" y="889"/>
                </a:cubicBezTo>
                <a:cubicBezTo>
                  <a:pt x="10" y="865"/>
                  <a:pt x="6" y="841"/>
                  <a:pt x="4" y="817"/>
                </a:cubicBezTo>
                <a:cubicBezTo>
                  <a:pt x="1" y="793"/>
                  <a:pt x="0" y="769"/>
                  <a:pt x="0" y="744"/>
                </a:cubicBezTo>
                <a:cubicBezTo>
                  <a:pt x="0" y="720"/>
                  <a:pt x="1" y="696"/>
                  <a:pt x="4" y="671"/>
                </a:cubicBezTo>
                <a:cubicBezTo>
                  <a:pt x="6" y="647"/>
                  <a:pt x="10" y="623"/>
                  <a:pt x="14" y="599"/>
                </a:cubicBezTo>
                <a:cubicBezTo>
                  <a:pt x="19" y="576"/>
                  <a:pt x="25" y="551"/>
                  <a:pt x="32" y="528"/>
                </a:cubicBezTo>
                <a:cubicBezTo>
                  <a:pt x="39" y="504"/>
                  <a:pt x="47" y="482"/>
                  <a:pt x="57" y="459"/>
                </a:cubicBezTo>
                <a:cubicBezTo>
                  <a:pt x="66" y="437"/>
                  <a:pt x="76" y="415"/>
                  <a:pt x="88" y="393"/>
                </a:cubicBezTo>
                <a:cubicBezTo>
                  <a:pt x="99" y="372"/>
                  <a:pt x="112" y="351"/>
                  <a:pt x="125" y="331"/>
                </a:cubicBezTo>
                <a:cubicBezTo>
                  <a:pt x="139" y="310"/>
                  <a:pt x="153" y="291"/>
                  <a:pt x="169" y="272"/>
                </a:cubicBezTo>
                <a:cubicBezTo>
                  <a:pt x="184" y="253"/>
                  <a:pt x="200" y="235"/>
                  <a:pt x="218" y="218"/>
                </a:cubicBezTo>
                <a:cubicBezTo>
                  <a:pt x="235" y="201"/>
                  <a:pt x="253" y="185"/>
                  <a:pt x="272" y="169"/>
                </a:cubicBezTo>
                <a:cubicBezTo>
                  <a:pt x="290" y="154"/>
                  <a:pt x="310" y="139"/>
                  <a:pt x="330" y="126"/>
                </a:cubicBezTo>
                <a:cubicBezTo>
                  <a:pt x="350" y="112"/>
                  <a:pt x="371" y="100"/>
                  <a:pt x="393" y="88"/>
                </a:cubicBezTo>
                <a:cubicBezTo>
                  <a:pt x="414" y="77"/>
                  <a:pt x="436" y="66"/>
                  <a:pt x="459" y="57"/>
                </a:cubicBezTo>
                <a:cubicBezTo>
                  <a:pt x="481" y="48"/>
                  <a:pt x="504" y="40"/>
                  <a:pt x="527" y="32"/>
                </a:cubicBezTo>
                <a:cubicBezTo>
                  <a:pt x="551" y="25"/>
                  <a:pt x="574" y="19"/>
                  <a:pt x="598" y="15"/>
                </a:cubicBezTo>
                <a:cubicBezTo>
                  <a:pt x="622" y="10"/>
                  <a:pt x="646" y="6"/>
                  <a:pt x="670" y="4"/>
                </a:cubicBezTo>
                <a:cubicBezTo>
                  <a:pt x="694" y="2"/>
                  <a:pt x="719" y="0"/>
                  <a:pt x="743" y="0"/>
                </a:cubicBezTo>
                <a:cubicBezTo>
                  <a:pt x="767" y="0"/>
                  <a:pt x="791" y="2"/>
                  <a:pt x="816" y="4"/>
                </a:cubicBezTo>
                <a:cubicBezTo>
                  <a:pt x="840" y="6"/>
                  <a:pt x="864" y="10"/>
                  <a:pt x="888" y="15"/>
                </a:cubicBezTo>
                <a:cubicBezTo>
                  <a:pt x="912" y="19"/>
                  <a:pt x="935" y="25"/>
                  <a:pt x="958" y="32"/>
                </a:cubicBezTo>
                <a:cubicBezTo>
                  <a:pt x="982" y="40"/>
                  <a:pt x="1005" y="48"/>
                  <a:pt x="1027" y="57"/>
                </a:cubicBezTo>
                <a:cubicBezTo>
                  <a:pt x="1050" y="66"/>
                  <a:pt x="1072" y="77"/>
                  <a:pt x="1093" y="88"/>
                </a:cubicBezTo>
                <a:cubicBezTo>
                  <a:pt x="1114" y="100"/>
                  <a:pt x="1135" y="112"/>
                  <a:pt x="1156" y="126"/>
                </a:cubicBezTo>
                <a:cubicBezTo>
                  <a:pt x="1176" y="139"/>
                  <a:pt x="1195" y="154"/>
                  <a:pt x="1214" y="169"/>
                </a:cubicBezTo>
                <a:cubicBezTo>
                  <a:pt x="1233" y="185"/>
                  <a:pt x="1251" y="201"/>
                  <a:pt x="1268" y="218"/>
                </a:cubicBezTo>
                <a:cubicBezTo>
                  <a:pt x="1285" y="235"/>
                  <a:pt x="1302" y="253"/>
                  <a:pt x="1317" y="272"/>
                </a:cubicBezTo>
                <a:cubicBezTo>
                  <a:pt x="1332" y="291"/>
                  <a:pt x="1347" y="310"/>
                  <a:pt x="1360" y="331"/>
                </a:cubicBezTo>
                <a:cubicBezTo>
                  <a:pt x="1374" y="351"/>
                  <a:pt x="1386" y="372"/>
                  <a:pt x="1398" y="393"/>
                </a:cubicBezTo>
                <a:cubicBezTo>
                  <a:pt x="1409" y="415"/>
                  <a:pt x="1420" y="437"/>
                  <a:pt x="1429" y="459"/>
                </a:cubicBezTo>
                <a:cubicBezTo>
                  <a:pt x="1438" y="482"/>
                  <a:pt x="1447" y="504"/>
                  <a:pt x="1454" y="528"/>
                </a:cubicBezTo>
                <a:cubicBezTo>
                  <a:pt x="1461" y="551"/>
                  <a:pt x="1467" y="576"/>
                  <a:pt x="1471" y="599"/>
                </a:cubicBezTo>
                <a:cubicBezTo>
                  <a:pt x="1476" y="623"/>
                  <a:pt x="1481" y="647"/>
                  <a:pt x="1483" y="671"/>
                </a:cubicBezTo>
                <a:cubicBezTo>
                  <a:pt x="1485" y="696"/>
                  <a:pt x="1487" y="720"/>
                  <a:pt x="1487" y="744"/>
                </a:cubicBezTo>
                <a:close/>
              </a:path>
            </a:pathLst>
          </a:custGeom>
          <a:solidFill>
            <a:srgbClr val="1D4ED8">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14" name="图片 713"/>
          <p:cNvPicPr/>
          <p:nvPr/>
        </p:nvPicPr>
        <p:blipFill>
          <a:blip r:embed="rId4"/>
          <a:stretch/>
        </p:blipFill>
        <p:spPr>
          <a:xfrm>
            <a:off x="5248080" y="1303560"/>
            <a:ext cx="200160" cy="200160"/>
          </a:xfrm>
          <a:prstGeom prst="rect">
            <a:avLst/>
          </a:prstGeom>
          <a:noFill/>
          <a:ln w="0">
            <a:noFill/>
          </a:ln>
        </p:spPr>
      </p:pic>
      <p:sp>
        <p:nvSpPr>
          <p:cNvPr id="715" name="文本框 714"/>
          <p:cNvSpPr txBox="1"/>
          <p:nvPr/>
        </p:nvSpPr>
        <p:spPr>
          <a:xfrm>
            <a:off x="1675440" y="1815840"/>
            <a:ext cx="10353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用户查询</a:t>
            </a:r>
            <a:r>
              <a:rPr lang="en-US" sz="1180" b="0" u="none" strike="noStrike">
                <a:solidFill>
                  <a:srgbClr val="FFFFFF"/>
                </a:solidFill>
                <a:effectLst/>
                <a:uFillTx/>
                <a:latin typeface="NotoSansSC"/>
                <a:ea typeface="NotoSansSC"/>
              </a:rPr>
              <a:t>/</a:t>
            </a:r>
            <a:r>
              <a:rPr lang="zh-CN" sz="1180" b="0" u="none" strike="noStrike">
                <a:solidFill>
                  <a:srgbClr val="FFFFFF"/>
                </a:solidFill>
                <a:effectLst/>
                <a:uFillTx/>
                <a:latin typeface="NotoSansSC"/>
                <a:ea typeface="NotoSansSC"/>
              </a:rPr>
              <a:t>偏好</a:t>
            </a:r>
            <a:endParaRPr lang="en-US" sz="1180" b="0" u="none" strike="noStrike">
              <a:solidFill>
                <a:srgbClr val="000000"/>
              </a:solidFill>
              <a:effectLst/>
              <a:uFillTx/>
              <a:latin typeface="Times New Roman"/>
            </a:endParaRPr>
          </a:p>
        </p:txBody>
      </p:sp>
      <p:sp>
        <p:nvSpPr>
          <p:cNvPr id="716" name="任意多边形: 形状 715"/>
          <p:cNvSpPr/>
          <p:nvPr/>
        </p:nvSpPr>
        <p:spPr>
          <a:xfrm>
            <a:off x="6543000" y="1562400"/>
            <a:ext cx="802800" cy="17280"/>
          </a:xfrm>
          <a:custGeom>
            <a:avLst/>
            <a:gdLst/>
            <a:ahLst/>
            <a:cxnLst/>
            <a:rect l="0" t="0" r="r" b="b"/>
            <a:pathLst>
              <a:path w="2230" h="48">
                <a:moveTo>
                  <a:pt x="0" y="0"/>
                </a:moveTo>
                <a:lnTo>
                  <a:pt x="2230" y="0"/>
                </a:lnTo>
                <a:lnTo>
                  <a:pt x="2230" y="48"/>
                </a:lnTo>
                <a:lnTo>
                  <a:pt x="0" y="4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7" name="任意多边形: 形状 716"/>
          <p:cNvSpPr/>
          <p:nvPr/>
        </p:nvSpPr>
        <p:spPr>
          <a:xfrm>
            <a:off x="7345440" y="1528920"/>
            <a:ext cx="83880" cy="84240"/>
          </a:xfrm>
          <a:custGeom>
            <a:avLst/>
            <a:gdLst/>
            <a:ahLst/>
            <a:cxnLst/>
            <a:rect l="0" t="0" r="r" b="b"/>
            <a:pathLst>
              <a:path w="233" h="234">
                <a:moveTo>
                  <a:pt x="0" y="0"/>
                </a:moveTo>
                <a:lnTo>
                  <a:pt x="0" y="234"/>
                </a:lnTo>
                <a:lnTo>
                  <a:pt x="233" y="11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8" name="任意多边形: 形状 717"/>
          <p:cNvSpPr/>
          <p:nvPr/>
        </p:nvSpPr>
        <p:spPr>
          <a:xfrm>
            <a:off x="7470720" y="1002600"/>
            <a:ext cx="2139840" cy="1136880"/>
          </a:xfrm>
          <a:custGeom>
            <a:avLst/>
            <a:gdLst/>
            <a:ahLst/>
            <a:cxnLst/>
            <a:rect l="0" t="0" r="r" b="b"/>
            <a:pathLst>
              <a:path w="5944" h="3158">
                <a:moveTo>
                  <a:pt x="0" y="2972"/>
                </a:moveTo>
                <a:lnTo>
                  <a:pt x="0" y="186"/>
                </a:lnTo>
                <a:cubicBezTo>
                  <a:pt x="0" y="174"/>
                  <a:pt x="1" y="162"/>
                  <a:pt x="4" y="150"/>
                </a:cubicBezTo>
                <a:cubicBezTo>
                  <a:pt x="6" y="138"/>
                  <a:pt x="9" y="126"/>
                  <a:pt x="14" y="115"/>
                </a:cubicBezTo>
                <a:cubicBezTo>
                  <a:pt x="19" y="103"/>
                  <a:pt x="24" y="93"/>
                  <a:pt x="31" y="83"/>
                </a:cubicBezTo>
                <a:cubicBezTo>
                  <a:pt x="38" y="72"/>
                  <a:pt x="47" y="63"/>
                  <a:pt x="55" y="54"/>
                </a:cubicBezTo>
                <a:cubicBezTo>
                  <a:pt x="64" y="46"/>
                  <a:pt x="73" y="38"/>
                  <a:pt x="84" y="31"/>
                </a:cubicBezTo>
                <a:cubicBezTo>
                  <a:pt x="94" y="25"/>
                  <a:pt x="104" y="19"/>
                  <a:pt x="116" y="14"/>
                </a:cubicBezTo>
                <a:cubicBezTo>
                  <a:pt x="127" y="10"/>
                  <a:pt x="138" y="6"/>
                  <a:pt x="150" y="4"/>
                </a:cubicBezTo>
                <a:cubicBezTo>
                  <a:pt x="162" y="1"/>
                  <a:pt x="174" y="0"/>
                  <a:pt x="187" y="0"/>
                </a:cubicBezTo>
                <a:lnTo>
                  <a:pt x="5758" y="0"/>
                </a:lnTo>
                <a:cubicBezTo>
                  <a:pt x="5770" y="0"/>
                  <a:pt x="5782" y="1"/>
                  <a:pt x="5794" y="4"/>
                </a:cubicBezTo>
                <a:cubicBezTo>
                  <a:pt x="5806" y="6"/>
                  <a:pt x="5818" y="10"/>
                  <a:pt x="5829" y="14"/>
                </a:cubicBezTo>
                <a:cubicBezTo>
                  <a:pt x="5840" y="19"/>
                  <a:pt x="5851" y="25"/>
                  <a:pt x="5861" y="31"/>
                </a:cubicBezTo>
                <a:cubicBezTo>
                  <a:pt x="5871" y="38"/>
                  <a:pt x="5880" y="46"/>
                  <a:pt x="5889" y="54"/>
                </a:cubicBezTo>
                <a:cubicBezTo>
                  <a:pt x="5898" y="63"/>
                  <a:pt x="5905" y="72"/>
                  <a:pt x="5912" y="83"/>
                </a:cubicBezTo>
                <a:cubicBezTo>
                  <a:pt x="5919" y="93"/>
                  <a:pt x="5925" y="103"/>
                  <a:pt x="5929" y="115"/>
                </a:cubicBezTo>
                <a:cubicBezTo>
                  <a:pt x="5934" y="126"/>
                  <a:pt x="5938" y="138"/>
                  <a:pt x="5940" y="150"/>
                </a:cubicBezTo>
                <a:cubicBezTo>
                  <a:pt x="5942" y="162"/>
                  <a:pt x="5944" y="174"/>
                  <a:pt x="5944" y="186"/>
                </a:cubicBezTo>
                <a:lnTo>
                  <a:pt x="5944" y="2972"/>
                </a:lnTo>
                <a:cubicBezTo>
                  <a:pt x="5944" y="2985"/>
                  <a:pt x="5942" y="2997"/>
                  <a:pt x="5940" y="3009"/>
                </a:cubicBezTo>
                <a:cubicBezTo>
                  <a:pt x="5938" y="3021"/>
                  <a:pt x="5934" y="3032"/>
                  <a:pt x="5929" y="3043"/>
                </a:cubicBezTo>
                <a:cubicBezTo>
                  <a:pt x="5925" y="3055"/>
                  <a:pt x="5919" y="3065"/>
                  <a:pt x="5912" y="3076"/>
                </a:cubicBezTo>
                <a:cubicBezTo>
                  <a:pt x="5905" y="3086"/>
                  <a:pt x="5898" y="3095"/>
                  <a:pt x="5889" y="3104"/>
                </a:cubicBezTo>
                <a:cubicBezTo>
                  <a:pt x="5880" y="3112"/>
                  <a:pt x="5871" y="3120"/>
                  <a:pt x="5861" y="3127"/>
                </a:cubicBezTo>
                <a:cubicBezTo>
                  <a:pt x="5851" y="3134"/>
                  <a:pt x="5840" y="3139"/>
                  <a:pt x="5829" y="3144"/>
                </a:cubicBezTo>
                <a:cubicBezTo>
                  <a:pt x="5818" y="3149"/>
                  <a:pt x="5806" y="3152"/>
                  <a:pt x="5794" y="3154"/>
                </a:cubicBezTo>
                <a:cubicBezTo>
                  <a:pt x="5782" y="3157"/>
                  <a:pt x="5770" y="3158"/>
                  <a:pt x="5758" y="3158"/>
                </a:cubicBezTo>
                <a:lnTo>
                  <a:pt x="187" y="3158"/>
                </a:lnTo>
                <a:cubicBezTo>
                  <a:pt x="174" y="3158"/>
                  <a:pt x="162" y="3157"/>
                  <a:pt x="150" y="3154"/>
                </a:cubicBezTo>
                <a:cubicBezTo>
                  <a:pt x="138" y="3152"/>
                  <a:pt x="127" y="3149"/>
                  <a:pt x="116" y="3144"/>
                </a:cubicBezTo>
                <a:cubicBezTo>
                  <a:pt x="104" y="3139"/>
                  <a:pt x="94" y="3134"/>
                  <a:pt x="84" y="3127"/>
                </a:cubicBezTo>
                <a:cubicBezTo>
                  <a:pt x="73" y="3120"/>
                  <a:pt x="64" y="3112"/>
                  <a:pt x="55" y="3104"/>
                </a:cubicBezTo>
                <a:cubicBezTo>
                  <a:pt x="47" y="3095"/>
                  <a:pt x="38" y="3086"/>
                  <a:pt x="31" y="3076"/>
                </a:cubicBezTo>
                <a:cubicBezTo>
                  <a:pt x="24" y="3065"/>
                  <a:pt x="19" y="3055"/>
                  <a:pt x="14" y="3043"/>
                </a:cubicBezTo>
                <a:cubicBezTo>
                  <a:pt x="9" y="3032"/>
                  <a:pt x="6" y="3021"/>
                  <a:pt x="4" y="3009"/>
                </a:cubicBezTo>
                <a:cubicBezTo>
                  <a:pt x="1" y="2997"/>
                  <a:pt x="0" y="2985"/>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9" name="任意多边形: 形状 718"/>
          <p:cNvSpPr/>
          <p:nvPr/>
        </p:nvSpPr>
        <p:spPr>
          <a:xfrm>
            <a:off x="8272800" y="1136160"/>
            <a:ext cx="535320" cy="535320"/>
          </a:xfrm>
          <a:custGeom>
            <a:avLst/>
            <a:gdLst/>
            <a:ahLst/>
            <a:cxnLst/>
            <a:rect l="0" t="0" r="r" b="b"/>
            <a:pathLst>
              <a:path w="1487" h="1487">
                <a:moveTo>
                  <a:pt x="1487" y="744"/>
                </a:moveTo>
                <a:cubicBezTo>
                  <a:pt x="1487" y="769"/>
                  <a:pt x="1486" y="793"/>
                  <a:pt x="1483" y="817"/>
                </a:cubicBezTo>
                <a:cubicBezTo>
                  <a:pt x="1481" y="841"/>
                  <a:pt x="1478" y="865"/>
                  <a:pt x="1473" y="889"/>
                </a:cubicBezTo>
                <a:cubicBezTo>
                  <a:pt x="1468" y="913"/>
                  <a:pt x="1462" y="937"/>
                  <a:pt x="1455" y="960"/>
                </a:cubicBezTo>
                <a:cubicBezTo>
                  <a:pt x="1448" y="983"/>
                  <a:pt x="1440" y="1006"/>
                  <a:pt x="1431" y="1029"/>
                </a:cubicBezTo>
                <a:cubicBezTo>
                  <a:pt x="1421" y="1051"/>
                  <a:pt x="1411" y="1073"/>
                  <a:pt x="1399" y="1094"/>
                </a:cubicBezTo>
                <a:cubicBezTo>
                  <a:pt x="1388" y="1116"/>
                  <a:pt x="1375" y="1137"/>
                  <a:pt x="1362" y="1157"/>
                </a:cubicBezTo>
                <a:cubicBezTo>
                  <a:pt x="1348" y="1177"/>
                  <a:pt x="1334" y="1197"/>
                  <a:pt x="1318" y="1216"/>
                </a:cubicBezTo>
                <a:cubicBezTo>
                  <a:pt x="1303" y="1234"/>
                  <a:pt x="1287" y="1252"/>
                  <a:pt x="1269" y="1270"/>
                </a:cubicBezTo>
                <a:cubicBezTo>
                  <a:pt x="1252" y="1287"/>
                  <a:pt x="1234" y="1303"/>
                  <a:pt x="1215" y="1318"/>
                </a:cubicBezTo>
                <a:cubicBezTo>
                  <a:pt x="1197" y="1334"/>
                  <a:pt x="1177" y="1348"/>
                  <a:pt x="1157" y="1362"/>
                </a:cubicBezTo>
                <a:cubicBezTo>
                  <a:pt x="1137" y="1375"/>
                  <a:pt x="1116" y="1388"/>
                  <a:pt x="1094" y="1399"/>
                </a:cubicBezTo>
                <a:cubicBezTo>
                  <a:pt x="1073" y="1411"/>
                  <a:pt x="1051" y="1421"/>
                  <a:pt x="1029" y="1431"/>
                </a:cubicBezTo>
                <a:cubicBezTo>
                  <a:pt x="1006" y="1440"/>
                  <a:pt x="983" y="1448"/>
                  <a:pt x="960" y="1455"/>
                </a:cubicBezTo>
                <a:cubicBezTo>
                  <a:pt x="937" y="1462"/>
                  <a:pt x="913" y="1468"/>
                  <a:pt x="889" y="1473"/>
                </a:cubicBezTo>
                <a:cubicBezTo>
                  <a:pt x="865" y="1478"/>
                  <a:pt x="841" y="1481"/>
                  <a:pt x="817" y="1484"/>
                </a:cubicBezTo>
                <a:cubicBezTo>
                  <a:pt x="793" y="1486"/>
                  <a:pt x="769" y="1487"/>
                  <a:pt x="744" y="1487"/>
                </a:cubicBezTo>
                <a:cubicBezTo>
                  <a:pt x="720" y="1487"/>
                  <a:pt x="696" y="1486"/>
                  <a:pt x="671" y="1484"/>
                </a:cubicBezTo>
                <a:cubicBezTo>
                  <a:pt x="647" y="1481"/>
                  <a:pt x="623" y="1478"/>
                  <a:pt x="599" y="1473"/>
                </a:cubicBezTo>
                <a:cubicBezTo>
                  <a:pt x="575" y="1468"/>
                  <a:pt x="552" y="1462"/>
                  <a:pt x="529" y="1455"/>
                </a:cubicBezTo>
                <a:cubicBezTo>
                  <a:pt x="505" y="1448"/>
                  <a:pt x="482" y="1440"/>
                  <a:pt x="460" y="1431"/>
                </a:cubicBezTo>
                <a:cubicBezTo>
                  <a:pt x="438" y="1421"/>
                  <a:pt x="416" y="1411"/>
                  <a:pt x="394" y="1399"/>
                </a:cubicBezTo>
                <a:cubicBezTo>
                  <a:pt x="373" y="1388"/>
                  <a:pt x="352" y="1375"/>
                  <a:pt x="332" y="1362"/>
                </a:cubicBezTo>
                <a:cubicBezTo>
                  <a:pt x="311" y="1348"/>
                  <a:pt x="292" y="1334"/>
                  <a:pt x="273" y="1318"/>
                </a:cubicBezTo>
                <a:cubicBezTo>
                  <a:pt x="254" y="1303"/>
                  <a:pt x="236" y="1287"/>
                  <a:pt x="219" y="1270"/>
                </a:cubicBezTo>
                <a:cubicBezTo>
                  <a:pt x="202" y="1252"/>
                  <a:pt x="185" y="1234"/>
                  <a:pt x="170" y="1216"/>
                </a:cubicBezTo>
                <a:cubicBezTo>
                  <a:pt x="155" y="1197"/>
                  <a:pt x="140" y="1177"/>
                  <a:pt x="127" y="1157"/>
                </a:cubicBezTo>
                <a:cubicBezTo>
                  <a:pt x="113" y="1137"/>
                  <a:pt x="101" y="1116"/>
                  <a:pt x="89" y="1094"/>
                </a:cubicBezTo>
                <a:cubicBezTo>
                  <a:pt x="78" y="1073"/>
                  <a:pt x="67" y="1051"/>
                  <a:pt x="58" y="1029"/>
                </a:cubicBezTo>
                <a:cubicBezTo>
                  <a:pt x="49" y="1006"/>
                  <a:pt x="40" y="983"/>
                  <a:pt x="32" y="960"/>
                </a:cubicBezTo>
                <a:cubicBezTo>
                  <a:pt x="25" y="937"/>
                  <a:pt x="19" y="913"/>
                  <a:pt x="15" y="889"/>
                </a:cubicBezTo>
                <a:cubicBezTo>
                  <a:pt x="10" y="865"/>
                  <a:pt x="6" y="841"/>
                  <a:pt x="4" y="817"/>
                </a:cubicBezTo>
                <a:cubicBezTo>
                  <a:pt x="2" y="793"/>
                  <a:pt x="0" y="769"/>
                  <a:pt x="0" y="744"/>
                </a:cubicBezTo>
                <a:cubicBezTo>
                  <a:pt x="0" y="720"/>
                  <a:pt x="2" y="696"/>
                  <a:pt x="4" y="671"/>
                </a:cubicBezTo>
                <a:cubicBezTo>
                  <a:pt x="6" y="647"/>
                  <a:pt x="10" y="623"/>
                  <a:pt x="15" y="599"/>
                </a:cubicBezTo>
                <a:cubicBezTo>
                  <a:pt x="19" y="576"/>
                  <a:pt x="25" y="551"/>
                  <a:pt x="32" y="528"/>
                </a:cubicBezTo>
                <a:cubicBezTo>
                  <a:pt x="40" y="504"/>
                  <a:pt x="49" y="482"/>
                  <a:pt x="58" y="459"/>
                </a:cubicBezTo>
                <a:cubicBezTo>
                  <a:pt x="67" y="437"/>
                  <a:pt x="78" y="415"/>
                  <a:pt x="89" y="393"/>
                </a:cubicBezTo>
                <a:cubicBezTo>
                  <a:pt x="101" y="372"/>
                  <a:pt x="113" y="351"/>
                  <a:pt x="127" y="331"/>
                </a:cubicBezTo>
                <a:cubicBezTo>
                  <a:pt x="140" y="310"/>
                  <a:pt x="155" y="291"/>
                  <a:pt x="170" y="272"/>
                </a:cubicBezTo>
                <a:cubicBezTo>
                  <a:pt x="185" y="253"/>
                  <a:pt x="202" y="235"/>
                  <a:pt x="219" y="218"/>
                </a:cubicBezTo>
                <a:cubicBezTo>
                  <a:pt x="236" y="201"/>
                  <a:pt x="254" y="185"/>
                  <a:pt x="273" y="169"/>
                </a:cubicBezTo>
                <a:cubicBezTo>
                  <a:pt x="292" y="154"/>
                  <a:pt x="311" y="139"/>
                  <a:pt x="332" y="126"/>
                </a:cubicBezTo>
                <a:cubicBezTo>
                  <a:pt x="352" y="112"/>
                  <a:pt x="373" y="100"/>
                  <a:pt x="394" y="88"/>
                </a:cubicBezTo>
                <a:cubicBezTo>
                  <a:pt x="416" y="77"/>
                  <a:pt x="437" y="66"/>
                  <a:pt x="460" y="57"/>
                </a:cubicBezTo>
                <a:cubicBezTo>
                  <a:pt x="482" y="48"/>
                  <a:pt x="505" y="40"/>
                  <a:pt x="529" y="32"/>
                </a:cubicBezTo>
                <a:cubicBezTo>
                  <a:pt x="552" y="25"/>
                  <a:pt x="575" y="19"/>
                  <a:pt x="599" y="15"/>
                </a:cubicBezTo>
                <a:cubicBezTo>
                  <a:pt x="623" y="10"/>
                  <a:pt x="647" y="6"/>
                  <a:pt x="671" y="4"/>
                </a:cubicBezTo>
                <a:cubicBezTo>
                  <a:pt x="696" y="2"/>
                  <a:pt x="720" y="0"/>
                  <a:pt x="744" y="0"/>
                </a:cubicBezTo>
                <a:cubicBezTo>
                  <a:pt x="769" y="0"/>
                  <a:pt x="793" y="2"/>
                  <a:pt x="817" y="4"/>
                </a:cubicBezTo>
                <a:cubicBezTo>
                  <a:pt x="841" y="6"/>
                  <a:pt x="865" y="10"/>
                  <a:pt x="889" y="15"/>
                </a:cubicBezTo>
                <a:cubicBezTo>
                  <a:pt x="913" y="19"/>
                  <a:pt x="937" y="25"/>
                  <a:pt x="960" y="32"/>
                </a:cubicBezTo>
                <a:cubicBezTo>
                  <a:pt x="983" y="40"/>
                  <a:pt x="1006" y="48"/>
                  <a:pt x="1029" y="57"/>
                </a:cubicBezTo>
                <a:cubicBezTo>
                  <a:pt x="1051" y="66"/>
                  <a:pt x="1073" y="77"/>
                  <a:pt x="1094" y="88"/>
                </a:cubicBezTo>
                <a:cubicBezTo>
                  <a:pt x="1116" y="100"/>
                  <a:pt x="1137" y="112"/>
                  <a:pt x="1157" y="126"/>
                </a:cubicBezTo>
                <a:cubicBezTo>
                  <a:pt x="1177" y="139"/>
                  <a:pt x="1197" y="154"/>
                  <a:pt x="1215" y="169"/>
                </a:cubicBezTo>
                <a:cubicBezTo>
                  <a:pt x="1234" y="185"/>
                  <a:pt x="1252" y="201"/>
                  <a:pt x="1269" y="218"/>
                </a:cubicBezTo>
                <a:cubicBezTo>
                  <a:pt x="1287" y="235"/>
                  <a:pt x="1303" y="253"/>
                  <a:pt x="1318" y="272"/>
                </a:cubicBezTo>
                <a:cubicBezTo>
                  <a:pt x="1334" y="291"/>
                  <a:pt x="1348" y="310"/>
                  <a:pt x="1362" y="331"/>
                </a:cubicBezTo>
                <a:cubicBezTo>
                  <a:pt x="1375" y="351"/>
                  <a:pt x="1388" y="372"/>
                  <a:pt x="1399" y="393"/>
                </a:cubicBezTo>
                <a:cubicBezTo>
                  <a:pt x="1411" y="415"/>
                  <a:pt x="1421" y="437"/>
                  <a:pt x="1431" y="459"/>
                </a:cubicBezTo>
                <a:cubicBezTo>
                  <a:pt x="1440" y="482"/>
                  <a:pt x="1448" y="504"/>
                  <a:pt x="1455" y="528"/>
                </a:cubicBezTo>
                <a:cubicBezTo>
                  <a:pt x="1462" y="551"/>
                  <a:pt x="1468" y="576"/>
                  <a:pt x="1473" y="599"/>
                </a:cubicBezTo>
                <a:cubicBezTo>
                  <a:pt x="1478" y="623"/>
                  <a:pt x="1481" y="647"/>
                  <a:pt x="1483" y="671"/>
                </a:cubicBezTo>
                <a:cubicBezTo>
                  <a:pt x="1486" y="696"/>
                  <a:pt x="1487" y="720"/>
                  <a:pt x="1487" y="744"/>
                </a:cubicBezTo>
                <a:close/>
              </a:path>
            </a:pathLst>
          </a:custGeom>
          <a:solidFill>
            <a:srgbClr val="1D4ED8">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0" name="图片 719"/>
          <p:cNvPicPr/>
          <p:nvPr/>
        </p:nvPicPr>
        <p:blipFill>
          <a:blip r:embed="rId5"/>
          <a:stretch/>
        </p:blipFill>
        <p:spPr>
          <a:xfrm>
            <a:off x="8440200" y="1303560"/>
            <a:ext cx="200160" cy="200160"/>
          </a:xfrm>
          <a:prstGeom prst="rect">
            <a:avLst/>
          </a:prstGeom>
          <a:noFill/>
          <a:ln w="0">
            <a:noFill/>
          </a:ln>
        </p:spPr>
      </p:pic>
      <p:sp>
        <p:nvSpPr>
          <p:cNvPr id="721" name="文本框 720"/>
          <p:cNvSpPr txBox="1"/>
          <p:nvPr/>
        </p:nvSpPr>
        <p:spPr>
          <a:xfrm>
            <a:off x="4917960" y="1815840"/>
            <a:ext cx="899280" cy="17568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NotoSansSC"/>
                <a:ea typeface="NotoSansSC"/>
              </a:rPr>
              <a:t>OpenAI GPT</a:t>
            </a:r>
            <a:endParaRPr lang="en-US" sz="1180" b="0" u="none" strike="noStrike">
              <a:solidFill>
                <a:srgbClr val="000000"/>
              </a:solidFill>
              <a:effectLst/>
              <a:uFillTx/>
              <a:latin typeface="Times New Roman"/>
            </a:endParaRPr>
          </a:p>
        </p:txBody>
      </p:sp>
      <p:sp>
        <p:nvSpPr>
          <p:cNvPr id="722" name="任意多边形: 形状 721"/>
          <p:cNvSpPr/>
          <p:nvPr/>
        </p:nvSpPr>
        <p:spPr>
          <a:xfrm>
            <a:off x="334080" y="2406600"/>
            <a:ext cx="4914000" cy="2473920"/>
          </a:xfrm>
          <a:custGeom>
            <a:avLst/>
            <a:gdLst/>
            <a:ahLst/>
            <a:cxnLst/>
            <a:rect l="0" t="0" r="r" b="b"/>
            <a:pathLst>
              <a:path w="13650" h="6872">
                <a:moveTo>
                  <a:pt x="0" y="6686"/>
                </a:moveTo>
                <a:lnTo>
                  <a:pt x="0" y="186"/>
                </a:lnTo>
                <a:cubicBezTo>
                  <a:pt x="0" y="173"/>
                  <a:pt x="1" y="161"/>
                  <a:pt x="4" y="149"/>
                </a:cubicBezTo>
                <a:cubicBezTo>
                  <a:pt x="6" y="137"/>
                  <a:pt x="9" y="126"/>
                  <a:pt x="14" y="114"/>
                </a:cubicBezTo>
                <a:cubicBezTo>
                  <a:pt x="19" y="103"/>
                  <a:pt x="25" y="93"/>
                  <a:pt x="31" y="82"/>
                </a:cubicBezTo>
                <a:cubicBezTo>
                  <a:pt x="38" y="72"/>
                  <a:pt x="46" y="63"/>
                  <a:pt x="54" y="54"/>
                </a:cubicBezTo>
                <a:cubicBezTo>
                  <a:pt x="63" y="46"/>
                  <a:pt x="72" y="38"/>
                  <a:pt x="83" y="31"/>
                </a:cubicBezTo>
                <a:cubicBezTo>
                  <a:pt x="93" y="24"/>
                  <a:pt x="103" y="19"/>
                  <a:pt x="115" y="14"/>
                </a:cubicBezTo>
                <a:cubicBezTo>
                  <a:pt x="126" y="9"/>
                  <a:pt x="138" y="6"/>
                  <a:pt x="149" y="3"/>
                </a:cubicBezTo>
                <a:cubicBezTo>
                  <a:pt x="161" y="1"/>
                  <a:pt x="174" y="0"/>
                  <a:pt x="186" y="0"/>
                </a:cubicBezTo>
                <a:lnTo>
                  <a:pt x="13465" y="0"/>
                </a:lnTo>
                <a:cubicBezTo>
                  <a:pt x="13477" y="0"/>
                  <a:pt x="13489" y="1"/>
                  <a:pt x="13501" y="3"/>
                </a:cubicBezTo>
                <a:cubicBezTo>
                  <a:pt x="13513" y="6"/>
                  <a:pt x="13524" y="9"/>
                  <a:pt x="13536" y="14"/>
                </a:cubicBezTo>
                <a:cubicBezTo>
                  <a:pt x="13547" y="19"/>
                  <a:pt x="13558" y="24"/>
                  <a:pt x="13568" y="31"/>
                </a:cubicBezTo>
                <a:cubicBezTo>
                  <a:pt x="13578" y="38"/>
                  <a:pt x="13587" y="46"/>
                  <a:pt x="13596" y="54"/>
                </a:cubicBezTo>
                <a:cubicBezTo>
                  <a:pt x="13605" y="63"/>
                  <a:pt x="13612" y="72"/>
                  <a:pt x="13619" y="82"/>
                </a:cubicBezTo>
                <a:cubicBezTo>
                  <a:pt x="13626" y="93"/>
                  <a:pt x="13631" y="103"/>
                  <a:pt x="13636" y="114"/>
                </a:cubicBezTo>
                <a:cubicBezTo>
                  <a:pt x="13641" y="126"/>
                  <a:pt x="13644" y="137"/>
                  <a:pt x="13647" y="149"/>
                </a:cubicBezTo>
                <a:cubicBezTo>
                  <a:pt x="13649" y="161"/>
                  <a:pt x="13650" y="173"/>
                  <a:pt x="13650" y="186"/>
                </a:cubicBezTo>
                <a:lnTo>
                  <a:pt x="13650" y="6686"/>
                </a:lnTo>
                <a:cubicBezTo>
                  <a:pt x="13650" y="6698"/>
                  <a:pt x="13649" y="6710"/>
                  <a:pt x="13647" y="6722"/>
                </a:cubicBezTo>
                <a:cubicBezTo>
                  <a:pt x="13644" y="6734"/>
                  <a:pt x="13641" y="6746"/>
                  <a:pt x="13636" y="6757"/>
                </a:cubicBezTo>
                <a:cubicBezTo>
                  <a:pt x="13631" y="6769"/>
                  <a:pt x="13626" y="6779"/>
                  <a:pt x="13619" y="6789"/>
                </a:cubicBezTo>
                <a:cubicBezTo>
                  <a:pt x="13612" y="6800"/>
                  <a:pt x="13605" y="6809"/>
                  <a:pt x="13596" y="6818"/>
                </a:cubicBezTo>
                <a:cubicBezTo>
                  <a:pt x="13587" y="6826"/>
                  <a:pt x="13578" y="6834"/>
                  <a:pt x="13568" y="6841"/>
                </a:cubicBezTo>
                <a:cubicBezTo>
                  <a:pt x="13558" y="6847"/>
                  <a:pt x="13547" y="6853"/>
                  <a:pt x="13536" y="6858"/>
                </a:cubicBezTo>
                <a:cubicBezTo>
                  <a:pt x="13524" y="6862"/>
                  <a:pt x="13513" y="6866"/>
                  <a:pt x="13501" y="6868"/>
                </a:cubicBezTo>
                <a:cubicBezTo>
                  <a:pt x="13489" y="6871"/>
                  <a:pt x="13477" y="6872"/>
                  <a:pt x="13465" y="6872"/>
                </a:cubicBezTo>
                <a:lnTo>
                  <a:pt x="186" y="6872"/>
                </a:lnTo>
                <a:cubicBezTo>
                  <a:pt x="174" y="6872"/>
                  <a:pt x="161" y="6871"/>
                  <a:pt x="149" y="6868"/>
                </a:cubicBezTo>
                <a:cubicBezTo>
                  <a:pt x="138" y="6866"/>
                  <a:pt x="126" y="6862"/>
                  <a:pt x="115" y="6858"/>
                </a:cubicBezTo>
                <a:cubicBezTo>
                  <a:pt x="103" y="6853"/>
                  <a:pt x="93" y="6847"/>
                  <a:pt x="83" y="6841"/>
                </a:cubicBezTo>
                <a:cubicBezTo>
                  <a:pt x="72" y="6834"/>
                  <a:pt x="63" y="6826"/>
                  <a:pt x="54" y="6818"/>
                </a:cubicBezTo>
                <a:cubicBezTo>
                  <a:pt x="46" y="6809"/>
                  <a:pt x="38" y="6800"/>
                  <a:pt x="31" y="6789"/>
                </a:cubicBezTo>
                <a:cubicBezTo>
                  <a:pt x="25" y="6779"/>
                  <a:pt x="19" y="6769"/>
                  <a:pt x="14" y="6757"/>
                </a:cubicBezTo>
                <a:cubicBezTo>
                  <a:pt x="9" y="6746"/>
                  <a:pt x="6" y="6734"/>
                  <a:pt x="4" y="6722"/>
                </a:cubicBezTo>
                <a:cubicBezTo>
                  <a:pt x="1" y="6710"/>
                  <a:pt x="0" y="6698"/>
                  <a:pt x="0" y="66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3" name="任意多边形: 形状 722"/>
          <p:cNvSpPr/>
          <p:nvPr/>
        </p:nvSpPr>
        <p:spPr>
          <a:xfrm>
            <a:off x="501120" y="2941200"/>
            <a:ext cx="4579920" cy="1772280"/>
          </a:xfrm>
          <a:custGeom>
            <a:avLst/>
            <a:gdLst/>
            <a:ahLst/>
            <a:cxnLst/>
            <a:rect l="0" t="0" r="r" b="b"/>
            <a:pathLst>
              <a:path w="12722" h="4923">
                <a:moveTo>
                  <a:pt x="0" y="4737"/>
                </a:moveTo>
                <a:lnTo>
                  <a:pt x="0" y="186"/>
                </a:lnTo>
                <a:cubicBezTo>
                  <a:pt x="0" y="174"/>
                  <a:pt x="1" y="162"/>
                  <a:pt x="4" y="150"/>
                </a:cubicBezTo>
                <a:cubicBezTo>
                  <a:pt x="6" y="138"/>
                  <a:pt x="10" y="126"/>
                  <a:pt x="14" y="115"/>
                </a:cubicBezTo>
                <a:cubicBezTo>
                  <a:pt x="19" y="104"/>
                  <a:pt x="25" y="93"/>
                  <a:pt x="32" y="83"/>
                </a:cubicBezTo>
                <a:cubicBezTo>
                  <a:pt x="38" y="73"/>
                  <a:pt x="46" y="64"/>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2536" y="0"/>
                </a:lnTo>
                <a:cubicBezTo>
                  <a:pt x="12549" y="0"/>
                  <a:pt x="12561" y="2"/>
                  <a:pt x="12573" y="4"/>
                </a:cubicBezTo>
                <a:cubicBezTo>
                  <a:pt x="12585" y="6"/>
                  <a:pt x="12596" y="10"/>
                  <a:pt x="12607" y="15"/>
                </a:cubicBezTo>
                <a:cubicBezTo>
                  <a:pt x="12619" y="19"/>
                  <a:pt x="12629" y="25"/>
                  <a:pt x="12640" y="32"/>
                </a:cubicBezTo>
                <a:cubicBezTo>
                  <a:pt x="12650" y="39"/>
                  <a:pt x="12659" y="46"/>
                  <a:pt x="12668" y="55"/>
                </a:cubicBezTo>
                <a:cubicBezTo>
                  <a:pt x="12676" y="64"/>
                  <a:pt x="12684" y="73"/>
                  <a:pt x="12691" y="83"/>
                </a:cubicBezTo>
                <a:cubicBezTo>
                  <a:pt x="12698" y="93"/>
                  <a:pt x="12703" y="104"/>
                  <a:pt x="12708" y="115"/>
                </a:cubicBezTo>
                <a:cubicBezTo>
                  <a:pt x="12713" y="126"/>
                  <a:pt x="12716" y="138"/>
                  <a:pt x="12718" y="150"/>
                </a:cubicBezTo>
                <a:cubicBezTo>
                  <a:pt x="12721" y="162"/>
                  <a:pt x="12722" y="174"/>
                  <a:pt x="12722" y="186"/>
                </a:cubicBezTo>
                <a:lnTo>
                  <a:pt x="12722" y="4737"/>
                </a:lnTo>
                <a:cubicBezTo>
                  <a:pt x="12722" y="4749"/>
                  <a:pt x="12721" y="4761"/>
                  <a:pt x="12718" y="4773"/>
                </a:cubicBezTo>
                <a:cubicBezTo>
                  <a:pt x="12716" y="4785"/>
                  <a:pt x="12713" y="4797"/>
                  <a:pt x="12708" y="4808"/>
                </a:cubicBezTo>
                <a:cubicBezTo>
                  <a:pt x="12703" y="4819"/>
                  <a:pt x="12698" y="4830"/>
                  <a:pt x="12691" y="4840"/>
                </a:cubicBezTo>
                <a:cubicBezTo>
                  <a:pt x="12684" y="4850"/>
                  <a:pt x="12676" y="4860"/>
                  <a:pt x="12668" y="4868"/>
                </a:cubicBezTo>
                <a:cubicBezTo>
                  <a:pt x="12659" y="4877"/>
                  <a:pt x="12650" y="4885"/>
                  <a:pt x="12640" y="4891"/>
                </a:cubicBezTo>
                <a:cubicBezTo>
                  <a:pt x="12629" y="4898"/>
                  <a:pt x="12619" y="4904"/>
                  <a:pt x="12607" y="4909"/>
                </a:cubicBezTo>
                <a:cubicBezTo>
                  <a:pt x="12596" y="4913"/>
                  <a:pt x="12585" y="4917"/>
                  <a:pt x="12573" y="4919"/>
                </a:cubicBezTo>
                <a:cubicBezTo>
                  <a:pt x="12561" y="4921"/>
                  <a:pt x="12549" y="4923"/>
                  <a:pt x="12536" y="4923"/>
                </a:cubicBezTo>
                <a:lnTo>
                  <a:pt x="186" y="4923"/>
                </a:lnTo>
                <a:cubicBezTo>
                  <a:pt x="174" y="4923"/>
                  <a:pt x="162" y="4921"/>
                  <a:pt x="150" y="4919"/>
                </a:cubicBezTo>
                <a:cubicBezTo>
                  <a:pt x="138" y="4917"/>
                  <a:pt x="126" y="4913"/>
                  <a:pt x="115" y="4909"/>
                </a:cubicBezTo>
                <a:cubicBezTo>
                  <a:pt x="104" y="4904"/>
                  <a:pt x="93" y="4898"/>
                  <a:pt x="83" y="4891"/>
                </a:cubicBezTo>
                <a:cubicBezTo>
                  <a:pt x="73" y="4885"/>
                  <a:pt x="63" y="4877"/>
                  <a:pt x="55" y="4868"/>
                </a:cubicBezTo>
                <a:cubicBezTo>
                  <a:pt x="46" y="4860"/>
                  <a:pt x="38" y="4850"/>
                  <a:pt x="32" y="4840"/>
                </a:cubicBezTo>
                <a:cubicBezTo>
                  <a:pt x="25" y="4830"/>
                  <a:pt x="19" y="4819"/>
                  <a:pt x="14" y="4808"/>
                </a:cubicBezTo>
                <a:cubicBezTo>
                  <a:pt x="10" y="4797"/>
                  <a:pt x="6" y="4785"/>
                  <a:pt x="4" y="4773"/>
                </a:cubicBezTo>
                <a:cubicBezTo>
                  <a:pt x="1" y="4761"/>
                  <a:pt x="0" y="4749"/>
                  <a:pt x="0" y="47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4" name="图片 723"/>
          <p:cNvPicPr/>
          <p:nvPr/>
        </p:nvPicPr>
        <p:blipFill>
          <a:blip r:embed="rId6"/>
          <a:stretch/>
        </p:blipFill>
        <p:spPr>
          <a:xfrm>
            <a:off x="501480" y="2607120"/>
            <a:ext cx="208440" cy="166680"/>
          </a:xfrm>
          <a:prstGeom prst="rect">
            <a:avLst/>
          </a:prstGeom>
          <a:noFill/>
          <a:ln w="0">
            <a:noFill/>
          </a:ln>
        </p:spPr>
      </p:pic>
      <p:sp>
        <p:nvSpPr>
          <p:cNvPr id="725" name="文本框 724"/>
          <p:cNvSpPr txBox="1"/>
          <p:nvPr/>
        </p:nvSpPr>
        <p:spPr>
          <a:xfrm>
            <a:off x="8164440" y="1815840"/>
            <a:ext cx="755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个性化推荐</a:t>
            </a:r>
            <a:endParaRPr lang="en-US" sz="1180" b="0" u="none" strike="noStrike">
              <a:solidFill>
                <a:srgbClr val="000000"/>
              </a:solidFill>
              <a:effectLst/>
              <a:uFillTx/>
              <a:latin typeface="Times New Roman"/>
            </a:endParaRPr>
          </a:p>
        </p:txBody>
      </p:sp>
      <p:sp>
        <p:nvSpPr>
          <p:cNvPr id="726" name="文本框 725"/>
          <p:cNvSpPr txBox="1"/>
          <p:nvPr/>
        </p:nvSpPr>
        <p:spPr>
          <a:xfrm>
            <a:off x="810720" y="2602440"/>
            <a:ext cx="1358280" cy="2440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OpenAI API </a:t>
            </a:r>
            <a:r>
              <a:rPr lang="zh-CN" sz="1320" b="0" u="none" strike="noStrike">
                <a:solidFill>
                  <a:srgbClr val="FFFFFF"/>
                </a:solidFill>
                <a:effectLst/>
                <a:uFillTx/>
                <a:latin typeface="NotoSansSC"/>
                <a:ea typeface="NotoSansSC"/>
              </a:rPr>
              <a:t>实现</a:t>
            </a:r>
            <a:endParaRPr lang="en-US" sz="1320" b="0" u="none" strike="noStrike">
              <a:solidFill>
                <a:srgbClr val="000000"/>
              </a:solidFill>
              <a:effectLst/>
              <a:uFillTx/>
              <a:latin typeface="Times New Roman"/>
            </a:endParaRPr>
          </a:p>
        </p:txBody>
      </p:sp>
      <p:sp>
        <p:nvSpPr>
          <p:cNvPr id="727" name="文本框 726"/>
          <p:cNvSpPr txBox="1"/>
          <p:nvPr/>
        </p:nvSpPr>
        <p:spPr>
          <a:xfrm>
            <a:off x="635040" y="3094920"/>
            <a:ext cx="218376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def gpt_recommendation(prompt):</a:t>
            </a:r>
            <a:endParaRPr lang="en-US" sz="920" b="0" u="none" strike="noStrike">
              <a:solidFill>
                <a:srgbClr val="000000"/>
              </a:solidFill>
              <a:effectLst/>
              <a:uFillTx/>
              <a:latin typeface="Times New Roman"/>
            </a:endParaRPr>
          </a:p>
        </p:txBody>
      </p:sp>
      <p:sp>
        <p:nvSpPr>
          <p:cNvPr id="728" name="文本框 727"/>
          <p:cNvSpPr txBox="1"/>
          <p:nvPr/>
        </p:nvSpPr>
        <p:spPr>
          <a:xfrm>
            <a:off x="635040" y="3261960"/>
            <a:ext cx="49356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29" name="文本框 728"/>
          <p:cNvSpPr txBox="1"/>
          <p:nvPr/>
        </p:nvSpPr>
        <p:spPr>
          <a:xfrm>
            <a:off x="1126440" y="3246840"/>
            <a:ext cx="235440" cy="14832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30" name="文本框 729"/>
          <p:cNvSpPr txBox="1"/>
          <p:nvPr/>
        </p:nvSpPr>
        <p:spPr>
          <a:xfrm>
            <a:off x="1360440" y="3261960"/>
            <a:ext cx="77544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OpenAI API </a:t>
            </a:r>
            <a:endParaRPr lang="en-US" sz="920" b="0" u="none" strike="noStrike">
              <a:solidFill>
                <a:srgbClr val="000000"/>
              </a:solidFill>
              <a:effectLst/>
              <a:uFillTx/>
              <a:latin typeface="Times New Roman"/>
            </a:endParaRPr>
          </a:p>
        </p:txBody>
      </p:sp>
      <p:sp>
        <p:nvSpPr>
          <p:cNvPr id="731" name="文本框 730"/>
          <p:cNvSpPr txBox="1"/>
          <p:nvPr/>
        </p:nvSpPr>
        <p:spPr>
          <a:xfrm>
            <a:off x="2133000" y="3246840"/>
            <a:ext cx="939600" cy="14832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WenQuanYiZenHei"/>
                <a:ea typeface="WenQuanYiZenHei"/>
              </a:rPr>
              <a:t>进行自然语言推荐</a:t>
            </a:r>
            <a:endParaRPr lang="en-US" sz="920" b="0" u="none" strike="noStrike">
              <a:solidFill>
                <a:srgbClr val="000000"/>
              </a:solidFill>
              <a:effectLst/>
              <a:uFillTx/>
              <a:latin typeface="Times New Roman"/>
            </a:endParaRPr>
          </a:p>
        </p:txBody>
      </p:sp>
      <p:sp>
        <p:nvSpPr>
          <p:cNvPr id="732" name="文本框 731"/>
          <p:cNvSpPr txBox="1"/>
          <p:nvPr/>
        </p:nvSpPr>
        <p:spPr>
          <a:xfrm>
            <a:off x="3068640" y="3261960"/>
            <a:ext cx="21204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33" name="文本框 732"/>
          <p:cNvSpPr txBox="1"/>
          <p:nvPr/>
        </p:nvSpPr>
        <p:spPr>
          <a:xfrm>
            <a:off x="635040" y="3429000"/>
            <a:ext cx="281736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response = openai.Completion.create(</a:t>
            </a:r>
            <a:endParaRPr lang="en-US" sz="920" b="0" u="none" strike="noStrike">
              <a:solidFill>
                <a:srgbClr val="000000"/>
              </a:solidFill>
              <a:effectLst/>
              <a:uFillTx/>
              <a:latin typeface="Times New Roman"/>
            </a:endParaRPr>
          </a:p>
        </p:txBody>
      </p:sp>
      <p:sp>
        <p:nvSpPr>
          <p:cNvPr id="734" name="文本框 733"/>
          <p:cNvSpPr txBox="1"/>
          <p:nvPr/>
        </p:nvSpPr>
        <p:spPr>
          <a:xfrm>
            <a:off x="635040" y="3596040"/>
            <a:ext cx="239508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engine="text-davinci-003",</a:t>
            </a:r>
            <a:endParaRPr lang="en-US" sz="920" b="0" u="none" strike="noStrike">
              <a:solidFill>
                <a:srgbClr val="000000"/>
              </a:solidFill>
              <a:effectLst/>
              <a:uFillTx/>
              <a:latin typeface="Times New Roman"/>
            </a:endParaRPr>
          </a:p>
        </p:txBody>
      </p:sp>
      <p:sp>
        <p:nvSpPr>
          <p:cNvPr id="735" name="文本框 734"/>
          <p:cNvSpPr txBox="1"/>
          <p:nvPr/>
        </p:nvSpPr>
        <p:spPr>
          <a:xfrm>
            <a:off x="635040" y="3763440"/>
            <a:ext cx="154980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prompt=prompt,</a:t>
            </a:r>
            <a:endParaRPr lang="en-US" sz="920" b="0" u="none" strike="noStrike">
              <a:solidFill>
                <a:srgbClr val="000000"/>
              </a:solidFill>
              <a:effectLst/>
              <a:uFillTx/>
              <a:latin typeface="Times New Roman"/>
            </a:endParaRPr>
          </a:p>
        </p:txBody>
      </p:sp>
      <p:sp>
        <p:nvSpPr>
          <p:cNvPr id="736" name="文本框 735"/>
          <p:cNvSpPr txBox="1"/>
          <p:nvPr/>
        </p:nvSpPr>
        <p:spPr>
          <a:xfrm>
            <a:off x="635040" y="3930480"/>
            <a:ext cx="162036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max_tokens=100,</a:t>
            </a:r>
            <a:endParaRPr lang="en-US" sz="920" b="0" u="none" strike="noStrike">
              <a:solidFill>
                <a:srgbClr val="000000"/>
              </a:solidFill>
              <a:effectLst/>
              <a:uFillTx/>
              <a:latin typeface="Times New Roman"/>
            </a:endParaRPr>
          </a:p>
        </p:txBody>
      </p:sp>
      <p:sp>
        <p:nvSpPr>
          <p:cNvPr id="737" name="文本框 736"/>
          <p:cNvSpPr txBox="1"/>
          <p:nvPr/>
        </p:nvSpPr>
        <p:spPr>
          <a:xfrm>
            <a:off x="635040" y="4097520"/>
            <a:ext cx="162036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temperature=0.7</a:t>
            </a:r>
            <a:endParaRPr lang="en-US" sz="920" b="0" u="none" strike="noStrike">
              <a:solidFill>
                <a:srgbClr val="000000"/>
              </a:solidFill>
              <a:effectLst/>
              <a:uFillTx/>
              <a:latin typeface="Times New Roman"/>
            </a:endParaRPr>
          </a:p>
        </p:txBody>
      </p:sp>
      <p:sp>
        <p:nvSpPr>
          <p:cNvPr id="738" name="文本框 737"/>
          <p:cNvSpPr txBox="1"/>
          <p:nvPr/>
        </p:nvSpPr>
        <p:spPr>
          <a:xfrm>
            <a:off x="635040" y="4264920"/>
            <a:ext cx="35280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39" name="文本框 738"/>
          <p:cNvSpPr txBox="1"/>
          <p:nvPr/>
        </p:nvSpPr>
        <p:spPr>
          <a:xfrm>
            <a:off x="635040" y="4431960"/>
            <a:ext cx="302868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    return response.choices[0].text.strip()</a:t>
            </a:r>
            <a:endParaRPr lang="en-US" sz="920" b="0" u="none" strike="noStrike">
              <a:solidFill>
                <a:srgbClr val="000000"/>
              </a:solidFill>
              <a:effectLst/>
              <a:uFillTx/>
              <a:latin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0" name="图片 739"/>
          <p:cNvPicPr/>
          <p:nvPr/>
        </p:nvPicPr>
        <p:blipFill>
          <a:blip r:embed="rId2"/>
          <a:stretch/>
        </p:blipFill>
        <p:spPr>
          <a:xfrm>
            <a:off x="0" y="0"/>
            <a:ext cx="10696320" cy="6016320"/>
          </a:xfrm>
          <a:prstGeom prst="rect">
            <a:avLst/>
          </a:prstGeom>
          <a:noFill/>
          <a:ln w="0">
            <a:noFill/>
          </a:ln>
        </p:spPr>
      </p:pic>
      <p:sp>
        <p:nvSpPr>
          <p:cNvPr id="741" name="任意多边形: 形状 740"/>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2" name="任意多边形: 形状 741"/>
          <p:cNvSpPr/>
          <p:nvPr/>
        </p:nvSpPr>
        <p:spPr>
          <a:xfrm>
            <a:off x="200520" y="869040"/>
            <a:ext cx="5925240" cy="4362480"/>
          </a:xfrm>
          <a:custGeom>
            <a:avLst/>
            <a:gdLst/>
            <a:ahLst/>
            <a:cxnLst/>
            <a:rect l="0" t="0" r="r" b="b"/>
            <a:pathLst>
              <a:path w="16459" h="12118">
                <a:moveTo>
                  <a:pt x="0" y="11932"/>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6273" y="0"/>
                </a:lnTo>
                <a:cubicBezTo>
                  <a:pt x="16285" y="0"/>
                  <a:pt x="16297" y="1"/>
                  <a:pt x="16309" y="3"/>
                </a:cubicBezTo>
                <a:cubicBezTo>
                  <a:pt x="16321" y="6"/>
                  <a:pt x="16333" y="9"/>
                  <a:pt x="16344" y="14"/>
                </a:cubicBezTo>
                <a:cubicBezTo>
                  <a:pt x="16355" y="18"/>
                  <a:pt x="16366" y="24"/>
                  <a:pt x="16376" y="31"/>
                </a:cubicBezTo>
                <a:cubicBezTo>
                  <a:pt x="16386" y="38"/>
                  <a:pt x="16396" y="45"/>
                  <a:pt x="16404" y="54"/>
                </a:cubicBezTo>
                <a:cubicBezTo>
                  <a:pt x="16413" y="63"/>
                  <a:pt x="16421" y="72"/>
                  <a:pt x="16427" y="82"/>
                </a:cubicBezTo>
                <a:cubicBezTo>
                  <a:pt x="16434" y="92"/>
                  <a:pt x="16440" y="103"/>
                  <a:pt x="16445" y="114"/>
                </a:cubicBezTo>
                <a:cubicBezTo>
                  <a:pt x="16449" y="126"/>
                  <a:pt x="16453" y="137"/>
                  <a:pt x="16455" y="149"/>
                </a:cubicBezTo>
                <a:cubicBezTo>
                  <a:pt x="16457" y="161"/>
                  <a:pt x="16459" y="173"/>
                  <a:pt x="16459" y="185"/>
                </a:cubicBezTo>
                <a:lnTo>
                  <a:pt x="16459" y="11932"/>
                </a:lnTo>
                <a:cubicBezTo>
                  <a:pt x="16459" y="11944"/>
                  <a:pt x="16457" y="11956"/>
                  <a:pt x="16455" y="11968"/>
                </a:cubicBezTo>
                <a:cubicBezTo>
                  <a:pt x="16453" y="11980"/>
                  <a:pt x="16449" y="11992"/>
                  <a:pt x="16445" y="12003"/>
                </a:cubicBezTo>
                <a:cubicBezTo>
                  <a:pt x="16440" y="12014"/>
                  <a:pt x="16434" y="12025"/>
                  <a:pt x="16427" y="12035"/>
                </a:cubicBezTo>
                <a:cubicBezTo>
                  <a:pt x="16421" y="12045"/>
                  <a:pt x="16413" y="12055"/>
                  <a:pt x="16404" y="12063"/>
                </a:cubicBezTo>
                <a:cubicBezTo>
                  <a:pt x="16396" y="12072"/>
                  <a:pt x="16386" y="12080"/>
                  <a:pt x="16376" y="12087"/>
                </a:cubicBezTo>
                <a:cubicBezTo>
                  <a:pt x="16366" y="12093"/>
                  <a:pt x="16355" y="12099"/>
                  <a:pt x="16344" y="12104"/>
                </a:cubicBezTo>
                <a:cubicBezTo>
                  <a:pt x="16333" y="12108"/>
                  <a:pt x="16321" y="12112"/>
                  <a:pt x="16309" y="12114"/>
                </a:cubicBezTo>
                <a:cubicBezTo>
                  <a:pt x="16297" y="12117"/>
                  <a:pt x="16285" y="12118"/>
                  <a:pt x="16273" y="12118"/>
                </a:cubicBezTo>
                <a:lnTo>
                  <a:pt x="185" y="12118"/>
                </a:lnTo>
                <a:cubicBezTo>
                  <a:pt x="173" y="12118"/>
                  <a:pt x="161" y="12117"/>
                  <a:pt x="149" y="12114"/>
                </a:cubicBezTo>
                <a:cubicBezTo>
                  <a:pt x="137" y="12112"/>
                  <a:pt x="126" y="12108"/>
                  <a:pt x="114" y="12104"/>
                </a:cubicBezTo>
                <a:cubicBezTo>
                  <a:pt x="103" y="12099"/>
                  <a:pt x="92" y="12093"/>
                  <a:pt x="82" y="12087"/>
                </a:cubicBezTo>
                <a:cubicBezTo>
                  <a:pt x="72" y="12080"/>
                  <a:pt x="63" y="12072"/>
                  <a:pt x="54" y="12063"/>
                </a:cubicBezTo>
                <a:cubicBezTo>
                  <a:pt x="45" y="12055"/>
                  <a:pt x="38" y="12045"/>
                  <a:pt x="31" y="12035"/>
                </a:cubicBezTo>
                <a:cubicBezTo>
                  <a:pt x="24" y="12025"/>
                  <a:pt x="18" y="12014"/>
                  <a:pt x="14" y="12003"/>
                </a:cubicBezTo>
                <a:cubicBezTo>
                  <a:pt x="9" y="11992"/>
                  <a:pt x="6" y="11980"/>
                  <a:pt x="3" y="11968"/>
                </a:cubicBezTo>
                <a:cubicBezTo>
                  <a:pt x="1" y="11956"/>
                  <a:pt x="0" y="11944"/>
                  <a:pt x="0" y="1193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3" name="任意多边形: 形状 742"/>
          <p:cNvSpPr/>
          <p:nvPr/>
        </p:nvSpPr>
        <p:spPr>
          <a:xfrm>
            <a:off x="334080" y="1337040"/>
            <a:ext cx="5657760" cy="3760560"/>
          </a:xfrm>
          <a:custGeom>
            <a:avLst/>
            <a:gdLst/>
            <a:ahLst/>
            <a:cxnLst/>
            <a:rect l="0" t="0" r="r" b="b"/>
            <a:pathLst>
              <a:path w="15716" h="10446">
                <a:moveTo>
                  <a:pt x="0" y="10307"/>
                </a:moveTo>
                <a:lnTo>
                  <a:pt x="0" y="139"/>
                </a:lnTo>
                <a:cubicBezTo>
                  <a:pt x="0" y="100"/>
                  <a:pt x="14" y="68"/>
                  <a:pt x="41" y="40"/>
                </a:cubicBezTo>
                <a:cubicBezTo>
                  <a:pt x="68" y="13"/>
                  <a:pt x="101" y="0"/>
                  <a:pt x="139" y="0"/>
                </a:cubicBezTo>
                <a:lnTo>
                  <a:pt x="15577" y="0"/>
                </a:lnTo>
                <a:cubicBezTo>
                  <a:pt x="15615" y="0"/>
                  <a:pt x="15648" y="13"/>
                  <a:pt x="15675" y="40"/>
                </a:cubicBezTo>
                <a:cubicBezTo>
                  <a:pt x="15703" y="68"/>
                  <a:pt x="15716" y="100"/>
                  <a:pt x="15716" y="139"/>
                </a:cubicBezTo>
                <a:lnTo>
                  <a:pt x="15716" y="10307"/>
                </a:lnTo>
                <a:cubicBezTo>
                  <a:pt x="15716" y="10346"/>
                  <a:pt x="15703" y="10378"/>
                  <a:pt x="15675" y="10406"/>
                </a:cubicBezTo>
                <a:cubicBezTo>
                  <a:pt x="15648" y="10433"/>
                  <a:pt x="15615" y="10446"/>
                  <a:pt x="15577" y="10446"/>
                </a:cubicBezTo>
                <a:lnTo>
                  <a:pt x="139" y="10446"/>
                </a:lnTo>
                <a:cubicBezTo>
                  <a:pt x="101" y="10446"/>
                  <a:pt x="68" y="10433"/>
                  <a:pt x="41" y="10406"/>
                </a:cubicBezTo>
                <a:cubicBezTo>
                  <a:pt x="14" y="10378"/>
                  <a:pt x="0" y="10346"/>
                  <a:pt x="0" y="10307"/>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44" name="图片 743"/>
          <p:cNvPicPr/>
          <p:nvPr/>
        </p:nvPicPr>
        <p:blipFill>
          <a:blip r:embed="rId3"/>
          <a:stretch/>
        </p:blipFill>
        <p:spPr>
          <a:xfrm>
            <a:off x="334440" y="1036080"/>
            <a:ext cx="208440" cy="166680"/>
          </a:xfrm>
          <a:prstGeom prst="rect">
            <a:avLst/>
          </a:prstGeom>
          <a:noFill/>
          <a:ln w="0">
            <a:noFill/>
          </a:ln>
        </p:spPr>
      </p:pic>
      <p:sp>
        <p:nvSpPr>
          <p:cNvPr id="745" name="文本框 744"/>
          <p:cNvSpPr txBox="1"/>
          <p:nvPr/>
        </p:nvSpPr>
        <p:spPr>
          <a:xfrm>
            <a:off x="334440" y="210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混合推荐系统实现</a:t>
            </a:r>
            <a:endParaRPr lang="en-US" sz="1979" b="0" u="none" strike="noStrike">
              <a:solidFill>
                <a:srgbClr val="000000"/>
              </a:solidFill>
              <a:effectLst/>
              <a:uFillTx/>
              <a:latin typeface="Times New Roman"/>
            </a:endParaRPr>
          </a:p>
        </p:txBody>
      </p:sp>
      <p:sp>
        <p:nvSpPr>
          <p:cNvPr id="746" name="文本框 745"/>
          <p:cNvSpPr txBox="1"/>
          <p:nvPr/>
        </p:nvSpPr>
        <p:spPr>
          <a:xfrm>
            <a:off x="610200" y="103140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核心实现代码</a:t>
            </a:r>
            <a:endParaRPr lang="en-US" sz="1320" b="0" u="none" strike="noStrike">
              <a:solidFill>
                <a:srgbClr val="000000"/>
              </a:solidFill>
              <a:effectLst/>
              <a:uFillTx/>
              <a:latin typeface="Times New Roman"/>
            </a:endParaRPr>
          </a:p>
        </p:txBody>
      </p:sp>
      <p:sp>
        <p:nvSpPr>
          <p:cNvPr id="747" name="文本框 746"/>
          <p:cNvSpPr txBox="1"/>
          <p:nvPr/>
        </p:nvSpPr>
        <p:spPr>
          <a:xfrm>
            <a:off x="468000" y="1506960"/>
            <a:ext cx="528264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4A90E2"/>
                </a:solidFill>
                <a:effectLst/>
                <a:uFillTx/>
                <a:latin typeface="Courier New"/>
                <a:ea typeface="Courier New"/>
              </a:rPr>
              <a:t>hybrid_recommend</a:t>
            </a:r>
            <a:r>
              <a:rPr lang="en-US" sz="920" b="0" u="none" strike="noStrike">
                <a:solidFill>
                  <a:srgbClr val="FFFFFF"/>
                </a:solidFill>
                <a:effectLst/>
                <a:uFillTx/>
                <a:latin typeface="Courier New"/>
                <a:ea typeface="Courier New"/>
              </a:rPr>
              <a:t>(user_id, item_id, user_item_matrix, similarity_matrix,</a:t>
            </a:r>
            <a:endParaRPr lang="en-US" sz="920" b="0" u="none" strike="noStrike">
              <a:solidFill>
                <a:srgbClr val="000000"/>
              </a:solidFill>
              <a:effectLst/>
              <a:uFillTx/>
              <a:latin typeface="Times New Roman"/>
            </a:endParaRPr>
          </a:p>
        </p:txBody>
      </p:sp>
      <p:sp>
        <p:nvSpPr>
          <p:cNvPr id="748" name="文本框 747"/>
          <p:cNvSpPr txBox="1"/>
          <p:nvPr/>
        </p:nvSpPr>
        <p:spPr>
          <a:xfrm>
            <a:off x="468000" y="1707480"/>
            <a:ext cx="4789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gpt_weight=</a:t>
            </a:r>
            <a:r>
              <a:rPr lang="en-US" sz="920" b="0" u="none" strike="noStrike">
                <a:solidFill>
                  <a:srgbClr val="FF9900"/>
                </a:solidFill>
                <a:effectLst/>
                <a:uFillTx/>
                <a:latin typeface="Courier New"/>
                <a:ea typeface="Courier New"/>
              </a:rPr>
              <a:t>0.3</a:t>
            </a:r>
            <a:r>
              <a:rPr lang="en-US" sz="920" b="0" u="none" strike="noStrike">
                <a:solidFill>
                  <a:srgbClr val="FFFFFF"/>
                </a:solidFill>
                <a:effectLst/>
                <a:uFillTx/>
                <a:latin typeface="Courier New"/>
                <a:ea typeface="Courier New"/>
              </a:rPr>
              <a:t>, cf_weight=</a:t>
            </a:r>
            <a:r>
              <a:rPr lang="en-US" sz="920" b="0" u="none" strike="noStrike">
                <a:solidFill>
                  <a:srgbClr val="FF9900"/>
                </a:solidFill>
                <a:effectLst/>
                <a:uFillTx/>
                <a:latin typeface="Courier New"/>
                <a:ea typeface="Courier New"/>
              </a:rPr>
              <a:t>0.4</a:t>
            </a:r>
            <a:r>
              <a:rPr lang="en-US" sz="920" b="0" u="none" strike="noStrike">
                <a:solidFill>
                  <a:srgbClr val="FFFFFF"/>
                </a:solidFill>
                <a:effectLst/>
                <a:uFillTx/>
                <a:latin typeface="Courier New"/>
                <a:ea typeface="Courier New"/>
              </a:rPr>
              <a:t>, content_weight=</a:t>
            </a:r>
            <a:r>
              <a:rPr lang="en-US" sz="920" b="0" u="none" strike="noStrike">
                <a:solidFill>
                  <a:srgbClr val="FF9900"/>
                </a:solidFill>
                <a:effectLst/>
                <a:uFillTx/>
                <a:latin typeface="Courier New"/>
                <a:ea typeface="Courier New"/>
              </a:rPr>
              <a:t>0.3</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49" name="文本框 748"/>
          <p:cNvSpPr txBox="1"/>
          <p:nvPr/>
        </p:nvSpPr>
        <p:spPr>
          <a:xfrm>
            <a:off x="468000" y="1908000"/>
            <a:ext cx="986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i="1" u="none" strike="noStrike">
                <a:solidFill>
                  <a:srgbClr val="88CCFF"/>
                </a:solidFill>
                <a:effectLst/>
                <a:uFillTx/>
                <a:latin typeface="Courier New"/>
                <a:ea typeface="Courier New"/>
              </a:rPr>
              <a:t># Step 1: </a:t>
            </a:r>
            <a:endParaRPr lang="en-US" sz="920" b="0" u="none" strike="noStrike">
              <a:solidFill>
                <a:srgbClr val="000000"/>
              </a:solidFill>
              <a:effectLst/>
              <a:uFillTx/>
              <a:latin typeface="Times New Roman"/>
            </a:endParaRPr>
          </a:p>
        </p:txBody>
      </p:sp>
      <p:sp>
        <p:nvSpPr>
          <p:cNvPr id="750" name="文本框 749"/>
          <p:cNvSpPr txBox="1"/>
          <p:nvPr/>
        </p:nvSpPr>
        <p:spPr>
          <a:xfrm>
            <a:off x="1479240" y="1892880"/>
            <a:ext cx="1325160" cy="151200"/>
          </a:xfrm>
          <a:prstGeom prst="rect">
            <a:avLst/>
          </a:prstGeom>
          <a:noFill/>
          <a:ln w="0">
            <a:noFill/>
          </a:ln>
        </p:spPr>
        <p:txBody>
          <a:bodyPr wrap="none" lIns="0" tIns="0" rIns="0" bIns="0" anchor="t">
            <a:spAutoFit/>
          </a:bodyPr>
          <a:lstStyle/>
          <a:p>
            <a:r>
              <a:rPr lang="zh-CN" sz="950" b="0" u="none" strike="noStrike">
                <a:solidFill>
                  <a:srgbClr val="88CCFF"/>
                </a:solidFill>
                <a:effectLst/>
                <a:uFillTx/>
                <a:latin typeface="WenQuanYiZenHei"/>
                <a:ea typeface="WenQuanYiZenHei"/>
              </a:rPr>
              <a:t>基于用户的协同过滤推荐</a:t>
            </a:r>
            <a:endParaRPr lang="en-US" sz="950" b="0" u="none" strike="noStrike">
              <a:solidFill>
                <a:srgbClr val="000000"/>
              </a:solidFill>
              <a:effectLst/>
              <a:uFillTx/>
              <a:latin typeface="Times New Roman"/>
            </a:endParaRPr>
          </a:p>
        </p:txBody>
      </p:sp>
      <p:sp>
        <p:nvSpPr>
          <p:cNvPr id="751" name="文本框 750"/>
          <p:cNvSpPr txBox="1"/>
          <p:nvPr/>
        </p:nvSpPr>
        <p:spPr>
          <a:xfrm>
            <a:off x="468000" y="2108880"/>
            <a:ext cx="35218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user_sim = cosine_similarity(user_item_matrix)</a:t>
            </a:r>
            <a:endParaRPr lang="en-US" sz="920" b="0" u="none" strike="noStrike">
              <a:solidFill>
                <a:srgbClr val="000000"/>
              </a:solidFill>
              <a:effectLst/>
              <a:uFillTx/>
              <a:latin typeface="Times New Roman"/>
            </a:endParaRPr>
          </a:p>
        </p:txBody>
      </p:sp>
      <p:sp>
        <p:nvSpPr>
          <p:cNvPr id="752" name="文本框 751"/>
          <p:cNvSpPr txBox="1"/>
          <p:nvPr/>
        </p:nvSpPr>
        <p:spPr>
          <a:xfrm>
            <a:off x="468000" y="2309400"/>
            <a:ext cx="4366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similar_users = user_sim[user_id - 1].argsort()[::-1][1:3]</a:t>
            </a:r>
            <a:endParaRPr lang="en-US" sz="920" b="0" u="none" strike="noStrike">
              <a:solidFill>
                <a:srgbClr val="000000"/>
              </a:solidFill>
              <a:effectLst/>
              <a:uFillTx/>
              <a:latin typeface="Times New Roman"/>
            </a:endParaRPr>
          </a:p>
        </p:txBody>
      </p:sp>
      <p:sp>
        <p:nvSpPr>
          <p:cNvPr id="753" name="文本框 752"/>
          <p:cNvSpPr txBox="1"/>
          <p:nvPr/>
        </p:nvSpPr>
        <p:spPr>
          <a:xfrm>
            <a:off x="468000" y="2509920"/>
            <a:ext cx="5563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user_recommendations = user_item_matrix.iloc[similar_users].mean().sort_val</a:t>
            </a:r>
            <a:endParaRPr lang="en-US" sz="920" b="0" u="none" strike="noStrike">
              <a:solidFill>
                <a:srgbClr val="000000"/>
              </a:solidFill>
              <a:effectLst/>
              <a:uFillTx/>
              <a:latin typeface="Times New Roman"/>
            </a:endParaRPr>
          </a:p>
        </p:txBody>
      </p:sp>
      <p:sp>
        <p:nvSpPr>
          <p:cNvPr id="754" name="文本框 753"/>
          <p:cNvSpPr txBox="1"/>
          <p:nvPr/>
        </p:nvSpPr>
        <p:spPr>
          <a:xfrm>
            <a:off x="468000" y="2710440"/>
            <a:ext cx="1690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ascending=False)</a:t>
            </a:r>
            <a:endParaRPr lang="en-US" sz="920" b="0" u="none" strike="noStrike">
              <a:solidFill>
                <a:srgbClr val="000000"/>
              </a:solidFill>
              <a:effectLst/>
              <a:uFillTx/>
              <a:latin typeface="Times New Roman"/>
            </a:endParaRPr>
          </a:p>
        </p:txBody>
      </p:sp>
      <p:sp>
        <p:nvSpPr>
          <p:cNvPr id="755" name="文本框 754"/>
          <p:cNvSpPr txBox="1"/>
          <p:nvPr/>
        </p:nvSpPr>
        <p:spPr>
          <a:xfrm>
            <a:off x="468000" y="2910960"/>
            <a:ext cx="282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56" name="文本框 755"/>
          <p:cNvSpPr txBox="1"/>
          <p:nvPr/>
        </p:nvSpPr>
        <p:spPr>
          <a:xfrm>
            <a:off x="468000" y="3111480"/>
            <a:ext cx="986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i="1" u="none" strike="noStrike">
                <a:solidFill>
                  <a:srgbClr val="88CCFF"/>
                </a:solidFill>
                <a:effectLst/>
                <a:uFillTx/>
                <a:latin typeface="Courier New"/>
                <a:ea typeface="Courier New"/>
              </a:rPr>
              <a:t># Step 2: </a:t>
            </a:r>
            <a:endParaRPr lang="en-US" sz="920" b="0" u="none" strike="noStrike">
              <a:solidFill>
                <a:srgbClr val="000000"/>
              </a:solidFill>
              <a:effectLst/>
              <a:uFillTx/>
              <a:latin typeface="Times New Roman"/>
            </a:endParaRPr>
          </a:p>
        </p:txBody>
      </p:sp>
      <p:sp>
        <p:nvSpPr>
          <p:cNvPr id="757" name="文本框 756"/>
          <p:cNvSpPr txBox="1"/>
          <p:nvPr/>
        </p:nvSpPr>
        <p:spPr>
          <a:xfrm>
            <a:off x="1479240" y="3096360"/>
            <a:ext cx="843480" cy="151200"/>
          </a:xfrm>
          <a:prstGeom prst="rect">
            <a:avLst/>
          </a:prstGeom>
          <a:noFill/>
          <a:ln w="0">
            <a:noFill/>
          </a:ln>
        </p:spPr>
        <p:txBody>
          <a:bodyPr wrap="none" lIns="0" tIns="0" rIns="0" bIns="0" anchor="t">
            <a:spAutoFit/>
          </a:bodyPr>
          <a:lstStyle/>
          <a:p>
            <a:r>
              <a:rPr lang="zh-CN" sz="950" b="0" u="none" strike="noStrike">
                <a:solidFill>
                  <a:srgbClr val="88CCFF"/>
                </a:solidFill>
                <a:effectLst/>
                <a:uFillTx/>
                <a:latin typeface="WenQuanYiZenHei"/>
                <a:ea typeface="WenQuanYiZenHei"/>
              </a:rPr>
              <a:t>基于内容的推荐</a:t>
            </a:r>
            <a:endParaRPr lang="en-US" sz="950" b="0" u="none" strike="noStrike">
              <a:solidFill>
                <a:srgbClr val="000000"/>
              </a:solidFill>
              <a:effectLst/>
              <a:uFillTx/>
              <a:latin typeface="Times New Roman"/>
            </a:endParaRPr>
          </a:p>
        </p:txBody>
      </p:sp>
      <p:sp>
        <p:nvSpPr>
          <p:cNvPr id="758" name="文本框 757"/>
          <p:cNvSpPr txBox="1"/>
          <p:nvPr/>
        </p:nvSpPr>
        <p:spPr>
          <a:xfrm>
            <a:off x="468000" y="3312000"/>
            <a:ext cx="3803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content_recommendations = content_based_recommend(</a:t>
            </a:r>
            <a:endParaRPr lang="en-US" sz="920" b="0" u="none" strike="noStrike">
              <a:solidFill>
                <a:srgbClr val="000000"/>
              </a:solidFill>
              <a:effectLst/>
              <a:uFillTx/>
              <a:latin typeface="Times New Roman"/>
            </a:endParaRPr>
          </a:p>
        </p:txBody>
      </p:sp>
      <p:sp>
        <p:nvSpPr>
          <p:cNvPr id="759" name="文本框 758"/>
          <p:cNvSpPr txBox="1"/>
          <p:nvPr/>
        </p:nvSpPr>
        <p:spPr>
          <a:xfrm>
            <a:off x="468000" y="3512520"/>
            <a:ext cx="3099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item_id, similarity_matrix, top_n=3)</a:t>
            </a:r>
            <a:endParaRPr lang="en-US" sz="920" b="0" u="none" strike="noStrike">
              <a:solidFill>
                <a:srgbClr val="000000"/>
              </a:solidFill>
              <a:effectLst/>
              <a:uFillTx/>
              <a:latin typeface="Times New Roman"/>
            </a:endParaRPr>
          </a:p>
        </p:txBody>
      </p:sp>
      <p:sp>
        <p:nvSpPr>
          <p:cNvPr id="760" name="文本框 759"/>
          <p:cNvSpPr txBox="1"/>
          <p:nvPr/>
        </p:nvSpPr>
        <p:spPr>
          <a:xfrm>
            <a:off x="468000" y="3713040"/>
            <a:ext cx="282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61" name="文本框 760"/>
          <p:cNvSpPr txBox="1"/>
          <p:nvPr/>
        </p:nvSpPr>
        <p:spPr>
          <a:xfrm>
            <a:off x="468000" y="3913920"/>
            <a:ext cx="12682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i="1" u="none" strike="noStrike">
                <a:solidFill>
                  <a:srgbClr val="88CCFF"/>
                </a:solidFill>
                <a:effectLst/>
                <a:uFillTx/>
                <a:latin typeface="Courier New"/>
                <a:ea typeface="Courier New"/>
              </a:rPr>
              <a:t># Step 3: GPT </a:t>
            </a:r>
            <a:endParaRPr lang="en-US" sz="920" b="0" u="none" strike="noStrike">
              <a:solidFill>
                <a:srgbClr val="000000"/>
              </a:solidFill>
              <a:effectLst/>
              <a:uFillTx/>
              <a:latin typeface="Times New Roman"/>
            </a:endParaRPr>
          </a:p>
        </p:txBody>
      </p:sp>
      <p:sp>
        <p:nvSpPr>
          <p:cNvPr id="762" name="文本框 761"/>
          <p:cNvSpPr txBox="1"/>
          <p:nvPr/>
        </p:nvSpPr>
        <p:spPr>
          <a:xfrm>
            <a:off x="1760040" y="3898440"/>
            <a:ext cx="723240" cy="151200"/>
          </a:xfrm>
          <a:prstGeom prst="rect">
            <a:avLst/>
          </a:prstGeom>
          <a:noFill/>
          <a:ln w="0">
            <a:noFill/>
          </a:ln>
        </p:spPr>
        <p:txBody>
          <a:bodyPr wrap="none" lIns="0" tIns="0" rIns="0" bIns="0" anchor="t">
            <a:spAutoFit/>
          </a:bodyPr>
          <a:lstStyle/>
          <a:p>
            <a:r>
              <a:rPr lang="zh-CN" sz="950" b="0" u="none" strike="noStrike">
                <a:solidFill>
                  <a:srgbClr val="88CCFF"/>
                </a:solidFill>
                <a:effectLst/>
                <a:uFillTx/>
                <a:latin typeface="WenQuanYiZenHei"/>
                <a:ea typeface="WenQuanYiZenHei"/>
              </a:rPr>
              <a:t>自然语言推荐</a:t>
            </a:r>
            <a:endParaRPr lang="en-US" sz="950" b="0" u="none" strike="noStrike">
              <a:solidFill>
                <a:srgbClr val="000000"/>
              </a:solidFill>
              <a:effectLst/>
              <a:uFillTx/>
              <a:latin typeface="Times New Roman"/>
            </a:endParaRPr>
          </a:p>
        </p:txBody>
      </p:sp>
      <p:sp>
        <p:nvSpPr>
          <p:cNvPr id="763" name="文本框 762"/>
          <p:cNvSpPr txBox="1"/>
          <p:nvPr/>
        </p:nvSpPr>
        <p:spPr>
          <a:xfrm>
            <a:off x="468000" y="4114440"/>
            <a:ext cx="5563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prompt = f"User is interested in item {item_id}. Recommend similar products</a:t>
            </a:r>
            <a:endParaRPr lang="en-US" sz="920" b="0" u="none" strike="noStrike">
              <a:solidFill>
                <a:srgbClr val="000000"/>
              </a:solidFill>
              <a:effectLst/>
              <a:uFillTx/>
              <a:latin typeface="Times New Roman"/>
            </a:endParaRPr>
          </a:p>
        </p:txBody>
      </p:sp>
      <p:sp>
        <p:nvSpPr>
          <p:cNvPr id="764" name="文本框 763"/>
          <p:cNvSpPr txBox="1"/>
          <p:nvPr/>
        </p:nvSpPr>
        <p:spPr>
          <a:xfrm>
            <a:off x="468000" y="4314960"/>
            <a:ext cx="4084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gpt_recommendation_result = gpt_recommendation(prompt)</a:t>
            </a:r>
            <a:endParaRPr lang="en-US" sz="920" b="0" u="none" strike="noStrike">
              <a:solidFill>
                <a:srgbClr val="000000"/>
              </a:solidFill>
              <a:effectLst/>
              <a:uFillTx/>
              <a:latin typeface="Times New Roman"/>
            </a:endParaRPr>
          </a:p>
        </p:txBody>
      </p:sp>
      <p:sp>
        <p:nvSpPr>
          <p:cNvPr id="765" name="文本框 764"/>
          <p:cNvSpPr txBox="1"/>
          <p:nvPr/>
        </p:nvSpPr>
        <p:spPr>
          <a:xfrm>
            <a:off x="468000" y="4515480"/>
            <a:ext cx="282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66" name="文本框 765"/>
          <p:cNvSpPr txBox="1"/>
          <p:nvPr/>
        </p:nvSpPr>
        <p:spPr>
          <a:xfrm>
            <a:off x="468000" y="4716000"/>
            <a:ext cx="986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i="1" u="none" strike="noStrike">
                <a:solidFill>
                  <a:srgbClr val="88CCFF"/>
                </a:solidFill>
                <a:effectLst/>
                <a:uFillTx/>
                <a:latin typeface="Courier New"/>
                <a:ea typeface="Courier New"/>
              </a:rPr>
              <a:t># Step 4: </a:t>
            </a:r>
            <a:endParaRPr lang="en-US" sz="920" b="0" u="none" strike="noStrike">
              <a:solidFill>
                <a:srgbClr val="000000"/>
              </a:solidFill>
              <a:effectLst/>
              <a:uFillTx/>
              <a:latin typeface="Times New Roman"/>
            </a:endParaRPr>
          </a:p>
        </p:txBody>
      </p:sp>
      <p:sp>
        <p:nvSpPr>
          <p:cNvPr id="767" name="文本框 766"/>
          <p:cNvSpPr txBox="1"/>
          <p:nvPr/>
        </p:nvSpPr>
        <p:spPr>
          <a:xfrm>
            <a:off x="1479240" y="4700880"/>
            <a:ext cx="1445400" cy="151200"/>
          </a:xfrm>
          <a:prstGeom prst="rect">
            <a:avLst/>
          </a:prstGeom>
          <a:noFill/>
          <a:ln w="0">
            <a:noFill/>
          </a:ln>
        </p:spPr>
        <p:txBody>
          <a:bodyPr wrap="none" lIns="0" tIns="0" rIns="0" bIns="0" anchor="t">
            <a:spAutoFit/>
          </a:bodyPr>
          <a:lstStyle/>
          <a:p>
            <a:r>
              <a:rPr lang="zh-CN" sz="950" b="0" u="none" strike="noStrike">
                <a:solidFill>
                  <a:srgbClr val="88CCFF"/>
                </a:solidFill>
                <a:effectLst/>
                <a:uFillTx/>
                <a:latin typeface="WenQuanYiZenHei"/>
                <a:ea typeface="WenQuanYiZenHei"/>
              </a:rPr>
              <a:t>合并推荐结果（根据权重）</a:t>
            </a:r>
            <a:endParaRPr lang="en-US" sz="950" b="0" u="none" strike="noStrike">
              <a:solidFill>
                <a:srgbClr val="000000"/>
              </a:solidFill>
              <a:effectLst/>
              <a:uFillTx/>
              <a:latin typeface="Times New Roman"/>
            </a:endParaRPr>
          </a:p>
        </p:txBody>
      </p:sp>
      <p:sp>
        <p:nvSpPr>
          <p:cNvPr id="768" name="文本框 767"/>
          <p:cNvSpPr txBox="1"/>
          <p:nvPr/>
        </p:nvSpPr>
        <p:spPr>
          <a:xfrm>
            <a:off x="468000" y="4916520"/>
            <a:ext cx="3592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merged_recommendations = pd.Series(dtype=float)</a:t>
            </a:r>
            <a:endParaRPr lang="en-US" sz="920" b="0" u="none" strike="noStrike">
              <a:solidFill>
                <a:srgbClr val="000000"/>
              </a:solidFill>
              <a:effectLst/>
              <a:uFillTx/>
              <a:latin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9" name="图片 768"/>
          <p:cNvPicPr/>
          <p:nvPr/>
        </p:nvPicPr>
        <p:blipFill>
          <a:blip r:embed="rId2"/>
          <a:stretch/>
        </p:blipFill>
        <p:spPr>
          <a:xfrm>
            <a:off x="0" y="0"/>
            <a:ext cx="10696320" cy="6016320"/>
          </a:xfrm>
          <a:prstGeom prst="rect">
            <a:avLst/>
          </a:prstGeom>
          <a:noFill/>
          <a:ln w="0">
            <a:noFill/>
          </a:ln>
        </p:spPr>
      </p:pic>
      <p:sp>
        <p:nvSpPr>
          <p:cNvPr id="770" name="任意多边形: 形状 769"/>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1" name="任意多边形: 形状 770"/>
          <p:cNvSpPr/>
          <p:nvPr/>
        </p:nvSpPr>
        <p:spPr>
          <a:xfrm>
            <a:off x="267120" y="935640"/>
            <a:ext cx="10162080" cy="568800"/>
          </a:xfrm>
          <a:custGeom>
            <a:avLst/>
            <a:gdLst/>
            <a:ahLst/>
            <a:cxnLst/>
            <a:rect l="0" t="0" r="r" b="b"/>
            <a:pathLst>
              <a:path w="28228" h="1580">
                <a:moveTo>
                  <a:pt x="0" y="139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1394"/>
                </a:lnTo>
                <a:cubicBezTo>
                  <a:pt x="28228" y="1406"/>
                  <a:pt x="28227" y="1418"/>
                  <a:pt x="28225" y="1430"/>
                </a:cubicBezTo>
                <a:cubicBezTo>
                  <a:pt x="28222" y="1442"/>
                  <a:pt x="28219" y="1454"/>
                  <a:pt x="28214" y="1465"/>
                </a:cubicBezTo>
                <a:cubicBezTo>
                  <a:pt x="28210" y="1476"/>
                  <a:pt x="28204" y="1487"/>
                  <a:pt x="28197" y="1497"/>
                </a:cubicBezTo>
                <a:cubicBezTo>
                  <a:pt x="28190" y="1507"/>
                  <a:pt x="28183" y="1517"/>
                  <a:pt x="28174" y="1525"/>
                </a:cubicBezTo>
                <a:cubicBezTo>
                  <a:pt x="28165" y="1534"/>
                  <a:pt x="28156" y="1542"/>
                  <a:pt x="28146" y="1549"/>
                </a:cubicBezTo>
                <a:cubicBezTo>
                  <a:pt x="28136" y="1555"/>
                  <a:pt x="28125" y="1561"/>
                  <a:pt x="28114" y="1566"/>
                </a:cubicBezTo>
                <a:cubicBezTo>
                  <a:pt x="28102" y="1570"/>
                  <a:pt x="28091" y="1574"/>
                  <a:pt x="28079" y="1576"/>
                </a:cubicBezTo>
                <a:cubicBezTo>
                  <a:pt x="28067" y="1579"/>
                  <a:pt x="28055" y="1580"/>
                  <a:pt x="28043" y="1580"/>
                </a:cubicBezTo>
                <a:lnTo>
                  <a:pt x="186" y="1580"/>
                </a:lnTo>
                <a:cubicBezTo>
                  <a:pt x="174" y="1580"/>
                  <a:pt x="162" y="1579"/>
                  <a:pt x="150" y="1576"/>
                </a:cubicBezTo>
                <a:cubicBezTo>
                  <a:pt x="138" y="1574"/>
                  <a:pt x="126" y="1570"/>
                  <a:pt x="115" y="1566"/>
                </a:cubicBezTo>
                <a:cubicBezTo>
                  <a:pt x="104" y="1561"/>
                  <a:pt x="93" y="1555"/>
                  <a:pt x="83" y="1549"/>
                </a:cubicBezTo>
                <a:cubicBezTo>
                  <a:pt x="73" y="1542"/>
                  <a:pt x="63" y="1534"/>
                  <a:pt x="55" y="1525"/>
                </a:cubicBezTo>
                <a:cubicBezTo>
                  <a:pt x="46" y="1517"/>
                  <a:pt x="38" y="1507"/>
                  <a:pt x="32" y="1497"/>
                </a:cubicBezTo>
                <a:cubicBezTo>
                  <a:pt x="25" y="1487"/>
                  <a:pt x="19" y="1476"/>
                  <a:pt x="14" y="1465"/>
                </a:cubicBezTo>
                <a:cubicBezTo>
                  <a:pt x="10" y="1454"/>
                  <a:pt x="6" y="1442"/>
                  <a:pt x="4" y="1430"/>
                </a:cubicBezTo>
                <a:cubicBezTo>
                  <a:pt x="2" y="1418"/>
                  <a:pt x="0" y="1406"/>
                  <a:pt x="0" y="13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2" name="文本框 771"/>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算法优化与模型训练</a:t>
            </a:r>
            <a:endParaRPr lang="en-US" sz="1979" b="0" u="none" strike="noStrike">
              <a:solidFill>
                <a:srgbClr val="000000"/>
              </a:solidFill>
              <a:effectLst/>
              <a:uFillTx/>
              <a:latin typeface="Times New Roman"/>
            </a:endParaRPr>
          </a:p>
        </p:txBody>
      </p:sp>
      <p:sp>
        <p:nvSpPr>
          <p:cNvPr id="773" name="任意多边形: 形状 772"/>
          <p:cNvSpPr/>
          <p:nvPr/>
        </p:nvSpPr>
        <p:spPr>
          <a:xfrm>
            <a:off x="267120" y="1704600"/>
            <a:ext cx="4997880" cy="1613160"/>
          </a:xfrm>
          <a:custGeom>
            <a:avLst/>
            <a:gdLst/>
            <a:ahLst/>
            <a:cxnLst/>
            <a:rect l="0" t="0" r="r" b="b"/>
            <a:pathLst>
              <a:path w="13883" h="4481">
                <a:moveTo>
                  <a:pt x="0" y="4295"/>
                </a:moveTo>
                <a:lnTo>
                  <a:pt x="0" y="186"/>
                </a:lnTo>
                <a:cubicBezTo>
                  <a:pt x="0" y="173"/>
                  <a:pt x="2"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3697" y="0"/>
                </a:lnTo>
                <a:cubicBezTo>
                  <a:pt x="13709" y="0"/>
                  <a:pt x="13721" y="1"/>
                  <a:pt x="13733" y="4"/>
                </a:cubicBezTo>
                <a:cubicBezTo>
                  <a:pt x="13745" y="6"/>
                  <a:pt x="13757" y="9"/>
                  <a:pt x="13768" y="14"/>
                </a:cubicBezTo>
                <a:cubicBezTo>
                  <a:pt x="13779" y="19"/>
                  <a:pt x="13790" y="24"/>
                  <a:pt x="13800" y="31"/>
                </a:cubicBezTo>
                <a:cubicBezTo>
                  <a:pt x="13810" y="38"/>
                  <a:pt x="13820" y="46"/>
                  <a:pt x="13828" y="54"/>
                </a:cubicBezTo>
                <a:cubicBezTo>
                  <a:pt x="13837" y="63"/>
                  <a:pt x="13845" y="72"/>
                  <a:pt x="13851" y="82"/>
                </a:cubicBezTo>
                <a:cubicBezTo>
                  <a:pt x="13858" y="93"/>
                  <a:pt x="13864" y="103"/>
                  <a:pt x="13869" y="115"/>
                </a:cubicBezTo>
                <a:cubicBezTo>
                  <a:pt x="13873" y="126"/>
                  <a:pt x="13877" y="137"/>
                  <a:pt x="13879" y="149"/>
                </a:cubicBezTo>
                <a:cubicBezTo>
                  <a:pt x="13882" y="161"/>
                  <a:pt x="13883" y="173"/>
                  <a:pt x="13883" y="186"/>
                </a:cubicBezTo>
                <a:lnTo>
                  <a:pt x="13883" y="4295"/>
                </a:lnTo>
                <a:cubicBezTo>
                  <a:pt x="13883" y="4308"/>
                  <a:pt x="13882" y="4320"/>
                  <a:pt x="13879" y="4332"/>
                </a:cubicBezTo>
                <a:cubicBezTo>
                  <a:pt x="13877" y="4344"/>
                  <a:pt x="13873" y="4355"/>
                  <a:pt x="13869" y="4366"/>
                </a:cubicBezTo>
                <a:cubicBezTo>
                  <a:pt x="13864" y="4378"/>
                  <a:pt x="13858" y="4388"/>
                  <a:pt x="13851" y="4399"/>
                </a:cubicBezTo>
                <a:cubicBezTo>
                  <a:pt x="13845" y="4409"/>
                  <a:pt x="13837" y="4418"/>
                  <a:pt x="13828" y="4427"/>
                </a:cubicBezTo>
                <a:cubicBezTo>
                  <a:pt x="13820" y="4435"/>
                  <a:pt x="13810" y="4443"/>
                  <a:pt x="13800" y="4450"/>
                </a:cubicBezTo>
                <a:cubicBezTo>
                  <a:pt x="13790" y="4457"/>
                  <a:pt x="13779" y="4462"/>
                  <a:pt x="13768" y="4467"/>
                </a:cubicBezTo>
                <a:cubicBezTo>
                  <a:pt x="13757" y="4472"/>
                  <a:pt x="13745" y="4475"/>
                  <a:pt x="13733" y="4478"/>
                </a:cubicBezTo>
                <a:cubicBezTo>
                  <a:pt x="13721" y="4480"/>
                  <a:pt x="13709" y="4481"/>
                  <a:pt x="13697" y="4481"/>
                </a:cubicBezTo>
                <a:lnTo>
                  <a:pt x="186" y="4481"/>
                </a:lnTo>
                <a:cubicBezTo>
                  <a:pt x="174" y="4481"/>
                  <a:pt x="162" y="4480"/>
                  <a:pt x="150" y="4478"/>
                </a:cubicBezTo>
                <a:cubicBezTo>
                  <a:pt x="138" y="4475"/>
                  <a:pt x="126" y="4472"/>
                  <a:pt x="115" y="4467"/>
                </a:cubicBezTo>
                <a:cubicBezTo>
                  <a:pt x="104" y="4462"/>
                  <a:pt x="93" y="4457"/>
                  <a:pt x="83" y="4450"/>
                </a:cubicBezTo>
                <a:cubicBezTo>
                  <a:pt x="73" y="4443"/>
                  <a:pt x="63" y="4435"/>
                  <a:pt x="55" y="4427"/>
                </a:cubicBezTo>
                <a:cubicBezTo>
                  <a:pt x="46" y="4418"/>
                  <a:pt x="38" y="4409"/>
                  <a:pt x="32" y="4399"/>
                </a:cubicBezTo>
                <a:cubicBezTo>
                  <a:pt x="25" y="4388"/>
                  <a:pt x="19" y="4378"/>
                  <a:pt x="14" y="4366"/>
                </a:cubicBezTo>
                <a:cubicBezTo>
                  <a:pt x="10" y="4355"/>
                  <a:pt x="6" y="4344"/>
                  <a:pt x="4" y="4332"/>
                </a:cubicBezTo>
                <a:cubicBezTo>
                  <a:pt x="2" y="4320"/>
                  <a:pt x="0" y="4308"/>
                  <a:pt x="0" y="429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4" name="任意多边形: 形状 773"/>
          <p:cNvSpPr/>
          <p:nvPr/>
        </p:nvSpPr>
        <p:spPr>
          <a:xfrm>
            <a:off x="434520" y="1871640"/>
            <a:ext cx="417960" cy="418320"/>
          </a:xfrm>
          <a:custGeom>
            <a:avLst/>
            <a:gdLst/>
            <a:ahLst/>
            <a:cxnLst/>
            <a:rect l="0" t="0" r="r" b="b"/>
            <a:pathLst>
              <a:path w="1161" h="1162">
                <a:moveTo>
                  <a:pt x="1161" y="582"/>
                </a:moveTo>
                <a:cubicBezTo>
                  <a:pt x="1161" y="601"/>
                  <a:pt x="1160" y="620"/>
                  <a:pt x="1158" y="638"/>
                </a:cubicBezTo>
                <a:cubicBezTo>
                  <a:pt x="1157" y="657"/>
                  <a:pt x="1154" y="676"/>
                  <a:pt x="1150" y="695"/>
                </a:cubicBezTo>
                <a:cubicBezTo>
                  <a:pt x="1146" y="713"/>
                  <a:pt x="1142" y="732"/>
                  <a:pt x="1136" y="750"/>
                </a:cubicBezTo>
                <a:cubicBezTo>
                  <a:pt x="1131" y="768"/>
                  <a:pt x="1124" y="786"/>
                  <a:pt x="1117" y="804"/>
                </a:cubicBezTo>
                <a:cubicBezTo>
                  <a:pt x="1110" y="821"/>
                  <a:pt x="1102" y="838"/>
                  <a:pt x="1093" y="855"/>
                </a:cubicBezTo>
                <a:cubicBezTo>
                  <a:pt x="1084" y="872"/>
                  <a:pt x="1074" y="888"/>
                  <a:pt x="1063" y="904"/>
                </a:cubicBezTo>
                <a:cubicBezTo>
                  <a:pt x="1053" y="920"/>
                  <a:pt x="1042" y="935"/>
                  <a:pt x="1030" y="950"/>
                </a:cubicBezTo>
                <a:cubicBezTo>
                  <a:pt x="1017" y="964"/>
                  <a:pt x="1005" y="978"/>
                  <a:pt x="991" y="992"/>
                </a:cubicBezTo>
                <a:cubicBezTo>
                  <a:pt x="978" y="1005"/>
                  <a:pt x="964" y="1018"/>
                  <a:pt x="949" y="1030"/>
                </a:cubicBezTo>
                <a:cubicBezTo>
                  <a:pt x="934" y="1042"/>
                  <a:pt x="919" y="1054"/>
                  <a:pt x="903" y="1064"/>
                </a:cubicBezTo>
                <a:cubicBezTo>
                  <a:pt x="888" y="1075"/>
                  <a:pt x="871" y="1084"/>
                  <a:pt x="854" y="1093"/>
                </a:cubicBezTo>
                <a:cubicBezTo>
                  <a:pt x="838" y="1102"/>
                  <a:pt x="821" y="1110"/>
                  <a:pt x="803" y="1118"/>
                </a:cubicBezTo>
                <a:cubicBezTo>
                  <a:pt x="785" y="1125"/>
                  <a:pt x="768" y="1131"/>
                  <a:pt x="749" y="1137"/>
                </a:cubicBezTo>
                <a:cubicBezTo>
                  <a:pt x="731" y="1142"/>
                  <a:pt x="713" y="1147"/>
                  <a:pt x="694" y="1151"/>
                </a:cubicBezTo>
                <a:cubicBezTo>
                  <a:pt x="675" y="1154"/>
                  <a:pt x="657" y="1157"/>
                  <a:pt x="638" y="1159"/>
                </a:cubicBezTo>
                <a:cubicBezTo>
                  <a:pt x="619" y="1161"/>
                  <a:pt x="600" y="1162"/>
                  <a:pt x="581" y="1162"/>
                </a:cubicBezTo>
                <a:cubicBezTo>
                  <a:pt x="562" y="1162"/>
                  <a:pt x="543" y="1161"/>
                  <a:pt x="523" y="1159"/>
                </a:cubicBezTo>
                <a:cubicBezTo>
                  <a:pt x="504" y="1157"/>
                  <a:pt x="485" y="1154"/>
                  <a:pt x="467" y="1151"/>
                </a:cubicBezTo>
                <a:cubicBezTo>
                  <a:pt x="448" y="1147"/>
                  <a:pt x="430" y="1142"/>
                  <a:pt x="411" y="1137"/>
                </a:cubicBezTo>
                <a:cubicBezTo>
                  <a:pt x="393" y="1131"/>
                  <a:pt x="375" y="1125"/>
                  <a:pt x="358" y="1118"/>
                </a:cubicBezTo>
                <a:cubicBezTo>
                  <a:pt x="340" y="1110"/>
                  <a:pt x="323" y="1102"/>
                  <a:pt x="306" y="1093"/>
                </a:cubicBezTo>
                <a:cubicBezTo>
                  <a:pt x="290" y="1084"/>
                  <a:pt x="273" y="1075"/>
                  <a:pt x="257" y="1064"/>
                </a:cubicBezTo>
                <a:cubicBezTo>
                  <a:pt x="242" y="1054"/>
                  <a:pt x="226" y="1042"/>
                  <a:pt x="212" y="1030"/>
                </a:cubicBezTo>
                <a:cubicBezTo>
                  <a:pt x="197" y="1018"/>
                  <a:pt x="183" y="1005"/>
                  <a:pt x="170" y="992"/>
                </a:cubicBezTo>
                <a:cubicBezTo>
                  <a:pt x="156" y="978"/>
                  <a:pt x="143" y="964"/>
                  <a:pt x="131" y="950"/>
                </a:cubicBezTo>
                <a:cubicBezTo>
                  <a:pt x="119" y="935"/>
                  <a:pt x="108" y="920"/>
                  <a:pt x="97" y="904"/>
                </a:cubicBezTo>
                <a:cubicBezTo>
                  <a:pt x="87" y="888"/>
                  <a:pt x="77" y="872"/>
                  <a:pt x="68" y="855"/>
                </a:cubicBezTo>
                <a:cubicBezTo>
                  <a:pt x="59" y="838"/>
                  <a:pt x="51" y="821"/>
                  <a:pt x="44" y="804"/>
                </a:cubicBezTo>
                <a:cubicBezTo>
                  <a:pt x="36" y="786"/>
                  <a:pt x="30" y="768"/>
                  <a:pt x="25" y="750"/>
                </a:cubicBezTo>
                <a:cubicBezTo>
                  <a:pt x="19" y="732"/>
                  <a:pt x="14" y="713"/>
                  <a:pt x="11" y="695"/>
                </a:cubicBezTo>
                <a:cubicBezTo>
                  <a:pt x="7" y="676"/>
                  <a:pt x="4" y="657"/>
                  <a:pt x="2" y="638"/>
                </a:cubicBezTo>
                <a:cubicBezTo>
                  <a:pt x="1" y="620"/>
                  <a:pt x="0" y="601"/>
                  <a:pt x="0" y="582"/>
                </a:cubicBezTo>
                <a:cubicBezTo>
                  <a:pt x="0" y="563"/>
                  <a:pt x="1" y="544"/>
                  <a:pt x="2" y="525"/>
                </a:cubicBezTo>
                <a:cubicBezTo>
                  <a:pt x="4" y="506"/>
                  <a:pt x="7" y="487"/>
                  <a:pt x="11" y="468"/>
                </a:cubicBezTo>
                <a:cubicBezTo>
                  <a:pt x="14" y="450"/>
                  <a:pt x="19" y="431"/>
                  <a:pt x="25" y="413"/>
                </a:cubicBezTo>
                <a:cubicBezTo>
                  <a:pt x="30" y="395"/>
                  <a:pt x="36" y="377"/>
                  <a:pt x="44" y="359"/>
                </a:cubicBezTo>
                <a:cubicBezTo>
                  <a:pt x="51" y="342"/>
                  <a:pt x="59" y="325"/>
                  <a:pt x="68" y="308"/>
                </a:cubicBezTo>
                <a:cubicBezTo>
                  <a:pt x="77" y="291"/>
                  <a:pt x="87" y="275"/>
                  <a:pt x="97" y="259"/>
                </a:cubicBezTo>
                <a:cubicBezTo>
                  <a:pt x="108" y="243"/>
                  <a:pt x="119" y="228"/>
                  <a:pt x="131" y="213"/>
                </a:cubicBezTo>
                <a:cubicBezTo>
                  <a:pt x="143" y="199"/>
                  <a:pt x="156" y="185"/>
                  <a:pt x="170" y="171"/>
                </a:cubicBezTo>
                <a:cubicBezTo>
                  <a:pt x="183" y="158"/>
                  <a:pt x="197" y="145"/>
                  <a:pt x="212" y="133"/>
                </a:cubicBezTo>
                <a:cubicBezTo>
                  <a:pt x="226" y="121"/>
                  <a:pt x="242" y="110"/>
                  <a:pt x="257" y="99"/>
                </a:cubicBezTo>
                <a:cubicBezTo>
                  <a:pt x="273" y="88"/>
                  <a:pt x="290" y="79"/>
                  <a:pt x="306" y="70"/>
                </a:cubicBezTo>
                <a:cubicBezTo>
                  <a:pt x="323" y="61"/>
                  <a:pt x="340" y="53"/>
                  <a:pt x="358" y="45"/>
                </a:cubicBezTo>
                <a:cubicBezTo>
                  <a:pt x="375" y="38"/>
                  <a:pt x="393" y="32"/>
                  <a:pt x="411" y="26"/>
                </a:cubicBezTo>
                <a:cubicBezTo>
                  <a:pt x="430" y="20"/>
                  <a:pt x="448" y="15"/>
                  <a:pt x="467" y="11"/>
                </a:cubicBezTo>
                <a:cubicBezTo>
                  <a:pt x="485" y="8"/>
                  <a:pt x="504" y="5"/>
                  <a:pt x="523" y="3"/>
                </a:cubicBezTo>
                <a:cubicBezTo>
                  <a:pt x="543" y="1"/>
                  <a:pt x="562" y="0"/>
                  <a:pt x="581" y="0"/>
                </a:cubicBezTo>
                <a:cubicBezTo>
                  <a:pt x="600" y="0"/>
                  <a:pt x="619" y="1"/>
                  <a:pt x="638" y="3"/>
                </a:cubicBezTo>
                <a:cubicBezTo>
                  <a:pt x="657" y="5"/>
                  <a:pt x="675" y="8"/>
                  <a:pt x="694" y="11"/>
                </a:cubicBezTo>
                <a:cubicBezTo>
                  <a:pt x="713" y="15"/>
                  <a:pt x="731" y="20"/>
                  <a:pt x="749" y="26"/>
                </a:cubicBezTo>
                <a:cubicBezTo>
                  <a:pt x="768" y="32"/>
                  <a:pt x="785" y="38"/>
                  <a:pt x="803" y="45"/>
                </a:cubicBezTo>
                <a:cubicBezTo>
                  <a:pt x="821" y="53"/>
                  <a:pt x="838" y="61"/>
                  <a:pt x="854" y="70"/>
                </a:cubicBezTo>
                <a:cubicBezTo>
                  <a:pt x="871" y="79"/>
                  <a:pt x="888" y="88"/>
                  <a:pt x="903" y="99"/>
                </a:cubicBezTo>
                <a:cubicBezTo>
                  <a:pt x="919" y="110"/>
                  <a:pt x="934" y="121"/>
                  <a:pt x="949" y="133"/>
                </a:cubicBezTo>
                <a:cubicBezTo>
                  <a:pt x="964" y="145"/>
                  <a:pt x="978" y="158"/>
                  <a:pt x="991" y="171"/>
                </a:cubicBezTo>
                <a:cubicBezTo>
                  <a:pt x="1005" y="185"/>
                  <a:pt x="1017" y="199"/>
                  <a:pt x="1030" y="213"/>
                </a:cubicBezTo>
                <a:cubicBezTo>
                  <a:pt x="1042" y="228"/>
                  <a:pt x="1053" y="243"/>
                  <a:pt x="1063" y="259"/>
                </a:cubicBezTo>
                <a:cubicBezTo>
                  <a:pt x="1074" y="275"/>
                  <a:pt x="1084" y="291"/>
                  <a:pt x="1093" y="308"/>
                </a:cubicBezTo>
                <a:cubicBezTo>
                  <a:pt x="1102" y="325"/>
                  <a:pt x="1110" y="342"/>
                  <a:pt x="1117" y="359"/>
                </a:cubicBezTo>
                <a:cubicBezTo>
                  <a:pt x="1124" y="377"/>
                  <a:pt x="1131" y="395"/>
                  <a:pt x="1136" y="413"/>
                </a:cubicBezTo>
                <a:cubicBezTo>
                  <a:pt x="1142" y="431"/>
                  <a:pt x="1146" y="450"/>
                  <a:pt x="1150" y="468"/>
                </a:cubicBezTo>
                <a:cubicBezTo>
                  <a:pt x="1154" y="487"/>
                  <a:pt x="1157" y="506"/>
                  <a:pt x="1158" y="525"/>
                </a:cubicBezTo>
                <a:cubicBezTo>
                  <a:pt x="1160" y="544"/>
                  <a:pt x="1161" y="563"/>
                  <a:pt x="1161" y="582"/>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75" name="图片 774"/>
          <p:cNvPicPr/>
          <p:nvPr/>
        </p:nvPicPr>
        <p:blipFill>
          <a:blip r:embed="rId3"/>
          <a:stretch/>
        </p:blipFill>
        <p:spPr>
          <a:xfrm>
            <a:off x="543240" y="1997280"/>
            <a:ext cx="208440" cy="166680"/>
          </a:xfrm>
          <a:prstGeom prst="rect">
            <a:avLst/>
          </a:prstGeom>
          <a:noFill/>
          <a:ln w="0">
            <a:noFill/>
          </a:ln>
        </p:spPr>
      </p:pic>
      <p:sp>
        <p:nvSpPr>
          <p:cNvPr id="776" name="文本框 775"/>
          <p:cNvSpPr txBox="1"/>
          <p:nvPr/>
        </p:nvSpPr>
        <p:spPr>
          <a:xfrm>
            <a:off x="434520" y="1147320"/>
            <a:ext cx="829908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推荐系统的算法优化与模型训练是提升推荐准确性与系统性能的关键环节，涉及权重调整、增量学习、特征工程等多个方面。</a:t>
            </a:r>
            <a:endParaRPr lang="en-US" sz="1180" b="0" u="none" strike="noStrike">
              <a:solidFill>
                <a:srgbClr val="000000"/>
              </a:solidFill>
              <a:effectLst/>
              <a:uFillTx/>
              <a:latin typeface="Times New Roman"/>
            </a:endParaRPr>
          </a:p>
        </p:txBody>
      </p:sp>
      <p:sp>
        <p:nvSpPr>
          <p:cNvPr id="777" name="任意多边形: 形状 776"/>
          <p:cNvSpPr/>
          <p:nvPr/>
        </p:nvSpPr>
        <p:spPr>
          <a:xfrm>
            <a:off x="501120" y="2473560"/>
            <a:ext cx="50760" cy="50400"/>
          </a:xfrm>
          <a:custGeom>
            <a:avLst/>
            <a:gdLst/>
            <a:ahLst/>
            <a:cxnLst/>
            <a:rect l="0" t="0" r="r" b="b"/>
            <a:pathLst>
              <a:path w="141" h="140">
                <a:moveTo>
                  <a:pt x="141" y="70"/>
                </a:moveTo>
                <a:cubicBezTo>
                  <a:pt x="141" y="79"/>
                  <a:pt x="139" y="88"/>
                  <a:pt x="135" y="97"/>
                </a:cubicBezTo>
                <a:cubicBezTo>
                  <a:pt x="132" y="105"/>
                  <a:pt x="127" y="113"/>
                  <a:pt x="120" y="119"/>
                </a:cubicBezTo>
                <a:cubicBezTo>
                  <a:pt x="114" y="126"/>
                  <a:pt x="106" y="131"/>
                  <a:pt x="98" y="135"/>
                </a:cubicBezTo>
                <a:cubicBezTo>
                  <a:pt x="89" y="138"/>
                  <a:pt x="80" y="140"/>
                  <a:pt x="71" y="140"/>
                </a:cubicBezTo>
                <a:cubicBezTo>
                  <a:pt x="61" y="140"/>
                  <a:pt x="52" y="138"/>
                  <a:pt x="43" y="135"/>
                </a:cubicBezTo>
                <a:cubicBezTo>
                  <a:pt x="35" y="131"/>
                  <a:pt x="27" y="126"/>
                  <a:pt x="21" y="119"/>
                </a:cubicBezTo>
                <a:cubicBezTo>
                  <a:pt x="14" y="113"/>
                  <a:pt x="9" y="105"/>
                  <a:pt x="6" y="97"/>
                </a:cubicBezTo>
                <a:cubicBezTo>
                  <a:pt x="2" y="88"/>
                  <a:pt x="0" y="79"/>
                  <a:pt x="0" y="70"/>
                </a:cubicBezTo>
                <a:cubicBezTo>
                  <a:pt x="0" y="61"/>
                  <a:pt x="2" y="52"/>
                  <a:pt x="6" y="44"/>
                </a:cubicBezTo>
                <a:cubicBezTo>
                  <a:pt x="9" y="35"/>
                  <a:pt x="14" y="27"/>
                  <a:pt x="21" y="21"/>
                </a:cubicBezTo>
                <a:cubicBezTo>
                  <a:pt x="27" y="14"/>
                  <a:pt x="35" y="8"/>
                  <a:pt x="43" y="5"/>
                </a:cubicBezTo>
                <a:cubicBezTo>
                  <a:pt x="52" y="1"/>
                  <a:pt x="61" y="0"/>
                  <a:pt x="71" y="0"/>
                </a:cubicBezTo>
                <a:cubicBezTo>
                  <a:pt x="80" y="0"/>
                  <a:pt x="89" y="1"/>
                  <a:pt x="98" y="5"/>
                </a:cubicBezTo>
                <a:cubicBezTo>
                  <a:pt x="106" y="8"/>
                  <a:pt x="114" y="14"/>
                  <a:pt x="120" y="21"/>
                </a:cubicBezTo>
                <a:cubicBezTo>
                  <a:pt x="127" y="27"/>
                  <a:pt x="132" y="35"/>
                  <a:pt x="135" y="44"/>
                </a:cubicBezTo>
                <a:cubicBezTo>
                  <a:pt x="139" y="52"/>
                  <a:pt x="141" y="61"/>
                  <a:pt x="141"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8" name="文本框 777"/>
          <p:cNvSpPr txBox="1"/>
          <p:nvPr/>
        </p:nvSpPr>
        <p:spPr>
          <a:xfrm>
            <a:off x="986040" y="190080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权重调整</a:t>
            </a:r>
            <a:endParaRPr lang="en-US" sz="1320" b="0" u="none" strike="noStrike">
              <a:solidFill>
                <a:srgbClr val="000000"/>
              </a:solidFill>
              <a:effectLst/>
              <a:uFillTx/>
              <a:latin typeface="Times New Roman"/>
            </a:endParaRPr>
          </a:p>
        </p:txBody>
      </p:sp>
      <p:sp>
        <p:nvSpPr>
          <p:cNvPr id="779" name="任意多边形: 形状 778"/>
          <p:cNvSpPr/>
          <p:nvPr/>
        </p:nvSpPr>
        <p:spPr>
          <a:xfrm>
            <a:off x="501120" y="2740680"/>
            <a:ext cx="50760" cy="50760"/>
          </a:xfrm>
          <a:custGeom>
            <a:avLst/>
            <a:gdLst/>
            <a:ahLst/>
            <a:cxnLst/>
            <a:rect l="0" t="0" r="r" b="b"/>
            <a:pathLst>
              <a:path w="141" h="141">
                <a:moveTo>
                  <a:pt x="141" y="70"/>
                </a:moveTo>
                <a:cubicBezTo>
                  <a:pt x="141" y="79"/>
                  <a:pt x="139" y="88"/>
                  <a:pt x="135" y="97"/>
                </a:cubicBezTo>
                <a:cubicBezTo>
                  <a:pt x="132" y="106"/>
                  <a:pt x="127" y="114"/>
                  <a:pt x="120" y="120"/>
                </a:cubicBezTo>
                <a:cubicBezTo>
                  <a:pt x="114" y="127"/>
                  <a:pt x="106" y="132"/>
                  <a:pt x="98" y="135"/>
                </a:cubicBezTo>
                <a:cubicBezTo>
                  <a:pt x="89" y="139"/>
                  <a:pt x="80" y="141"/>
                  <a:pt x="71" y="141"/>
                </a:cubicBezTo>
                <a:cubicBezTo>
                  <a:pt x="61" y="141"/>
                  <a:pt x="52" y="139"/>
                  <a:pt x="43" y="135"/>
                </a:cubicBezTo>
                <a:cubicBezTo>
                  <a:pt x="35" y="132"/>
                  <a:pt x="27" y="127"/>
                  <a:pt x="21" y="120"/>
                </a:cubicBezTo>
                <a:cubicBezTo>
                  <a:pt x="14" y="114"/>
                  <a:pt x="9" y="106"/>
                  <a:pt x="6" y="97"/>
                </a:cubicBezTo>
                <a:cubicBezTo>
                  <a:pt x="2" y="88"/>
                  <a:pt x="0" y="79"/>
                  <a:pt x="0" y="70"/>
                </a:cubicBezTo>
                <a:cubicBezTo>
                  <a:pt x="0" y="61"/>
                  <a:pt x="2" y="52"/>
                  <a:pt x="6" y="43"/>
                </a:cubicBezTo>
                <a:cubicBezTo>
                  <a:pt x="9" y="35"/>
                  <a:pt x="14" y="27"/>
                  <a:pt x="21" y="21"/>
                </a:cubicBezTo>
                <a:cubicBezTo>
                  <a:pt x="27" y="14"/>
                  <a:pt x="35" y="9"/>
                  <a:pt x="43" y="6"/>
                </a:cubicBezTo>
                <a:cubicBezTo>
                  <a:pt x="52" y="2"/>
                  <a:pt x="61" y="0"/>
                  <a:pt x="71" y="0"/>
                </a:cubicBezTo>
                <a:cubicBezTo>
                  <a:pt x="80" y="0"/>
                  <a:pt x="89" y="2"/>
                  <a:pt x="98" y="6"/>
                </a:cubicBezTo>
                <a:cubicBezTo>
                  <a:pt x="106" y="9"/>
                  <a:pt x="114" y="14"/>
                  <a:pt x="120" y="21"/>
                </a:cubicBezTo>
                <a:cubicBezTo>
                  <a:pt x="127" y="27"/>
                  <a:pt x="132" y="35"/>
                  <a:pt x="135" y="43"/>
                </a:cubicBezTo>
                <a:cubicBezTo>
                  <a:pt x="139" y="52"/>
                  <a:pt x="141" y="61"/>
                  <a:pt x="141"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0" name="文本框 779"/>
          <p:cNvSpPr txBox="1"/>
          <p:nvPr/>
        </p:nvSpPr>
        <p:spPr>
          <a:xfrm>
            <a:off x="693720" y="2424600"/>
            <a:ext cx="34218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对协同过滤、内容推荐和</a:t>
            </a:r>
            <a:r>
              <a:rPr lang="en-US" sz="1050" b="0" u="none" strike="noStrike">
                <a:solidFill>
                  <a:srgbClr val="DBEAFE"/>
                </a:solidFill>
                <a:effectLst/>
                <a:uFillTx/>
                <a:latin typeface="NotoSansSC"/>
                <a:ea typeface="NotoSansSC"/>
              </a:rPr>
              <a:t>GPT</a:t>
            </a:r>
            <a:r>
              <a:rPr lang="zh-CN" sz="1050" b="0" u="none" strike="noStrike">
                <a:solidFill>
                  <a:srgbClr val="DBEAFE"/>
                </a:solidFill>
                <a:effectLst/>
                <a:uFillTx/>
                <a:latin typeface="NotoSansSC"/>
                <a:ea typeface="NotoSansSC"/>
              </a:rPr>
              <a:t>推荐结果进行</a:t>
            </a:r>
            <a:r>
              <a:rPr lang="zh-CN" sz="1050" b="0" u="none" strike="noStrike">
                <a:solidFill>
                  <a:srgbClr val="FCD34D"/>
                </a:solidFill>
                <a:effectLst/>
                <a:uFillTx/>
                <a:latin typeface="NotoSansSC"/>
                <a:ea typeface="NotoSansSC"/>
              </a:rPr>
              <a:t>动态权重调整</a:t>
            </a:r>
            <a:endParaRPr lang="en-US" sz="1050" b="0" u="none" strike="noStrike">
              <a:solidFill>
                <a:srgbClr val="000000"/>
              </a:solidFill>
              <a:effectLst/>
              <a:uFillTx/>
              <a:latin typeface="Times New Roman"/>
            </a:endParaRPr>
          </a:p>
        </p:txBody>
      </p:sp>
      <p:sp>
        <p:nvSpPr>
          <p:cNvPr id="781" name="任意多边形: 形状 780"/>
          <p:cNvSpPr/>
          <p:nvPr/>
        </p:nvSpPr>
        <p:spPr>
          <a:xfrm>
            <a:off x="501120" y="3008160"/>
            <a:ext cx="50760" cy="50400"/>
          </a:xfrm>
          <a:custGeom>
            <a:avLst/>
            <a:gdLst/>
            <a:ahLst/>
            <a:cxnLst/>
            <a:rect l="0" t="0" r="r" b="b"/>
            <a:pathLst>
              <a:path w="141" h="140">
                <a:moveTo>
                  <a:pt x="141" y="71"/>
                </a:moveTo>
                <a:cubicBezTo>
                  <a:pt x="141" y="80"/>
                  <a:pt x="139" y="89"/>
                  <a:pt x="135" y="97"/>
                </a:cubicBezTo>
                <a:cubicBezTo>
                  <a:pt x="132" y="106"/>
                  <a:pt x="127" y="114"/>
                  <a:pt x="120" y="120"/>
                </a:cubicBezTo>
                <a:cubicBezTo>
                  <a:pt x="114" y="127"/>
                  <a:pt x="106" y="132"/>
                  <a:pt x="98" y="135"/>
                </a:cubicBezTo>
                <a:cubicBezTo>
                  <a:pt x="89" y="139"/>
                  <a:pt x="80" y="140"/>
                  <a:pt x="71" y="140"/>
                </a:cubicBezTo>
                <a:cubicBezTo>
                  <a:pt x="61" y="140"/>
                  <a:pt x="52" y="139"/>
                  <a:pt x="43" y="135"/>
                </a:cubicBezTo>
                <a:cubicBezTo>
                  <a:pt x="35" y="132"/>
                  <a:pt x="27" y="127"/>
                  <a:pt x="21" y="120"/>
                </a:cubicBezTo>
                <a:cubicBezTo>
                  <a:pt x="14" y="114"/>
                  <a:pt x="9" y="106"/>
                  <a:pt x="6" y="97"/>
                </a:cubicBezTo>
                <a:cubicBezTo>
                  <a:pt x="2" y="89"/>
                  <a:pt x="0" y="80"/>
                  <a:pt x="0" y="71"/>
                </a:cubicBezTo>
                <a:cubicBezTo>
                  <a:pt x="0" y="62"/>
                  <a:pt x="2" y="52"/>
                  <a:pt x="6" y="43"/>
                </a:cubicBezTo>
                <a:cubicBezTo>
                  <a:pt x="9" y="35"/>
                  <a:pt x="14" y="27"/>
                  <a:pt x="21" y="21"/>
                </a:cubicBezTo>
                <a:cubicBezTo>
                  <a:pt x="27" y="14"/>
                  <a:pt x="35" y="9"/>
                  <a:pt x="43" y="6"/>
                </a:cubicBezTo>
                <a:cubicBezTo>
                  <a:pt x="52" y="2"/>
                  <a:pt x="61" y="0"/>
                  <a:pt x="71" y="0"/>
                </a:cubicBezTo>
                <a:cubicBezTo>
                  <a:pt x="80" y="0"/>
                  <a:pt x="89" y="2"/>
                  <a:pt x="98" y="6"/>
                </a:cubicBezTo>
                <a:cubicBezTo>
                  <a:pt x="106" y="9"/>
                  <a:pt x="114" y="14"/>
                  <a:pt x="120" y="21"/>
                </a:cubicBezTo>
                <a:cubicBezTo>
                  <a:pt x="127" y="27"/>
                  <a:pt x="132" y="35"/>
                  <a:pt x="135" y="43"/>
                </a:cubicBezTo>
                <a:cubicBezTo>
                  <a:pt x="139" y="52"/>
                  <a:pt x="141" y="62"/>
                  <a:pt x="141"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2" name="文本框 781"/>
          <p:cNvSpPr txBox="1"/>
          <p:nvPr/>
        </p:nvSpPr>
        <p:spPr>
          <a:xfrm>
            <a:off x="693720" y="2692080"/>
            <a:ext cx="22806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基于用户反馈调整不同算法的权重比例</a:t>
            </a:r>
            <a:endParaRPr lang="en-US" sz="1050" b="0" u="none" strike="noStrike">
              <a:solidFill>
                <a:srgbClr val="000000"/>
              </a:solidFill>
              <a:effectLst/>
              <a:uFillTx/>
              <a:latin typeface="Times New Roman"/>
            </a:endParaRPr>
          </a:p>
        </p:txBody>
      </p:sp>
      <p:sp>
        <p:nvSpPr>
          <p:cNvPr id="783" name="任意多边形: 形状 782"/>
          <p:cNvSpPr/>
          <p:nvPr/>
        </p:nvSpPr>
        <p:spPr>
          <a:xfrm>
            <a:off x="960840" y="2966400"/>
            <a:ext cx="3618720" cy="167400"/>
          </a:xfrm>
          <a:custGeom>
            <a:avLst/>
            <a:gdLst/>
            <a:ahLst/>
            <a:cxnLst/>
            <a:rect l="0" t="0" r="r" b="b"/>
            <a:pathLst>
              <a:path w="10052" h="465">
                <a:moveTo>
                  <a:pt x="0" y="396"/>
                </a:moveTo>
                <a:lnTo>
                  <a:pt x="0" y="70"/>
                </a:lnTo>
                <a:cubicBezTo>
                  <a:pt x="0" y="61"/>
                  <a:pt x="2" y="52"/>
                  <a:pt x="5" y="43"/>
                </a:cubicBezTo>
                <a:cubicBezTo>
                  <a:pt x="9" y="35"/>
                  <a:pt x="14" y="27"/>
                  <a:pt x="20" y="21"/>
                </a:cubicBezTo>
                <a:cubicBezTo>
                  <a:pt x="27" y="14"/>
                  <a:pt x="34" y="9"/>
                  <a:pt x="43" y="5"/>
                </a:cubicBezTo>
                <a:cubicBezTo>
                  <a:pt x="52" y="2"/>
                  <a:pt x="60" y="0"/>
                  <a:pt x="70" y="0"/>
                </a:cubicBezTo>
                <a:lnTo>
                  <a:pt x="9983" y="0"/>
                </a:lnTo>
                <a:cubicBezTo>
                  <a:pt x="9992" y="0"/>
                  <a:pt x="10001" y="2"/>
                  <a:pt x="10009" y="5"/>
                </a:cubicBezTo>
                <a:cubicBezTo>
                  <a:pt x="10018" y="9"/>
                  <a:pt x="10025" y="14"/>
                  <a:pt x="10032" y="21"/>
                </a:cubicBezTo>
                <a:cubicBezTo>
                  <a:pt x="10038" y="27"/>
                  <a:pt x="10043" y="35"/>
                  <a:pt x="10047" y="43"/>
                </a:cubicBezTo>
                <a:cubicBezTo>
                  <a:pt x="10050" y="52"/>
                  <a:pt x="10052" y="61"/>
                  <a:pt x="10052" y="70"/>
                </a:cubicBezTo>
                <a:lnTo>
                  <a:pt x="10052" y="396"/>
                </a:lnTo>
                <a:cubicBezTo>
                  <a:pt x="10052" y="405"/>
                  <a:pt x="10050" y="414"/>
                  <a:pt x="10047" y="422"/>
                </a:cubicBezTo>
                <a:cubicBezTo>
                  <a:pt x="10043" y="431"/>
                  <a:pt x="10038" y="438"/>
                  <a:pt x="10032" y="445"/>
                </a:cubicBezTo>
                <a:cubicBezTo>
                  <a:pt x="10025" y="452"/>
                  <a:pt x="10018" y="457"/>
                  <a:pt x="10009" y="460"/>
                </a:cubicBezTo>
                <a:cubicBezTo>
                  <a:pt x="10001" y="464"/>
                  <a:pt x="9992" y="465"/>
                  <a:pt x="9983" y="465"/>
                </a:cubicBezTo>
                <a:lnTo>
                  <a:pt x="70" y="465"/>
                </a:lnTo>
                <a:cubicBezTo>
                  <a:pt x="60" y="465"/>
                  <a:pt x="52" y="464"/>
                  <a:pt x="43" y="460"/>
                </a:cubicBezTo>
                <a:cubicBezTo>
                  <a:pt x="34" y="457"/>
                  <a:pt x="27" y="452"/>
                  <a:pt x="20" y="445"/>
                </a:cubicBezTo>
                <a:cubicBezTo>
                  <a:pt x="14" y="438"/>
                  <a:pt x="9" y="431"/>
                  <a:pt x="5" y="422"/>
                </a:cubicBezTo>
                <a:cubicBezTo>
                  <a:pt x="2" y="414"/>
                  <a:pt x="0" y="405"/>
                  <a:pt x="0" y="396"/>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4" name="文本框 783"/>
          <p:cNvSpPr txBox="1"/>
          <p:nvPr/>
        </p:nvSpPr>
        <p:spPr>
          <a:xfrm>
            <a:off x="693720" y="2959560"/>
            <a:ext cx="268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使用</a:t>
            </a:r>
            <a:endParaRPr lang="en-US" sz="1050" b="0" u="none" strike="noStrike">
              <a:solidFill>
                <a:srgbClr val="000000"/>
              </a:solidFill>
              <a:effectLst/>
              <a:uFillTx/>
              <a:latin typeface="Times New Roman"/>
            </a:endParaRPr>
          </a:p>
        </p:txBody>
      </p:sp>
      <p:sp>
        <p:nvSpPr>
          <p:cNvPr id="785" name="文本框 784"/>
          <p:cNvSpPr txBox="1"/>
          <p:nvPr/>
        </p:nvSpPr>
        <p:spPr>
          <a:xfrm>
            <a:off x="1002960" y="2983320"/>
            <a:ext cx="3540960" cy="137520"/>
          </a:xfrm>
          <a:prstGeom prst="rect">
            <a:avLst/>
          </a:prstGeom>
          <a:noFill/>
          <a:ln w="0">
            <a:noFill/>
          </a:ln>
        </p:spPr>
        <p:txBody>
          <a:bodyPr wrap="none" lIns="0" tIns="0" rIns="0" bIns="0" anchor="t">
            <a:spAutoFit/>
          </a:bodyPr>
          <a:lstStyle/>
          <a:p>
            <a:r>
              <a:rPr lang="en-US" sz="950" b="0" u="none" strike="noStrike">
                <a:solidFill>
                  <a:srgbClr val="DBEAFE"/>
                </a:solidFill>
                <a:effectLst/>
                <a:uFillTx/>
                <a:latin typeface="Courier New"/>
                <a:ea typeface="Courier New"/>
              </a:rPr>
              <a:t>cf_weight=0.4, content_weight=0.3, gpt_weight=0.3</a:t>
            </a:r>
            <a:endParaRPr lang="en-US" sz="950" b="0" u="none" strike="noStrike">
              <a:solidFill>
                <a:srgbClr val="000000"/>
              </a:solidFill>
              <a:effectLst/>
              <a:uFillTx/>
              <a:latin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6" name="图片 785"/>
          <p:cNvPicPr/>
          <p:nvPr/>
        </p:nvPicPr>
        <p:blipFill>
          <a:blip r:embed="rId2"/>
          <a:stretch/>
        </p:blipFill>
        <p:spPr>
          <a:xfrm>
            <a:off x="0" y="0"/>
            <a:ext cx="10696320" cy="6751800"/>
          </a:xfrm>
          <a:prstGeom prst="rect">
            <a:avLst/>
          </a:prstGeom>
          <a:noFill/>
          <a:ln w="0">
            <a:noFill/>
          </a:ln>
        </p:spPr>
      </p:pic>
      <p:sp>
        <p:nvSpPr>
          <p:cNvPr id="787" name="任意多边形: 形状 786"/>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8" name="任意多边形: 形状 787"/>
          <p:cNvSpPr/>
          <p:nvPr/>
        </p:nvSpPr>
        <p:spPr>
          <a:xfrm>
            <a:off x="267120" y="935640"/>
            <a:ext cx="10162080" cy="568800"/>
          </a:xfrm>
          <a:custGeom>
            <a:avLst/>
            <a:gdLst/>
            <a:ahLst/>
            <a:cxnLst/>
            <a:rect l="0" t="0" r="r" b="b"/>
            <a:pathLst>
              <a:path w="28228" h="1580">
                <a:moveTo>
                  <a:pt x="0" y="139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1394"/>
                </a:lnTo>
                <a:cubicBezTo>
                  <a:pt x="28228" y="1406"/>
                  <a:pt x="28227" y="1418"/>
                  <a:pt x="28225" y="1430"/>
                </a:cubicBezTo>
                <a:cubicBezTo>
                  <a:pt x="28222" y="1442"/>
                  <a:pt x="28219" y="1454"/>
                  <a:pt x="28214" y="1465"/>
                </a:cubicBezTo>
                <a:cubicBezTo>
                  <a:pt x="28210" y="1476"/>
                  <a:pt x="28204" y="1487"/>
                  <a:pt x="28197" y="1497"/>
                </a:cubicBezTo>
                <a:cubicBezTo>
                  <a:pt x="28190" y="1507"/>
                  <a:pt x="28183" y="1517"/>
                  <a:pt x="28174" y="1525"/>
                </a:cubicBezTo>
                <a:cubicBezTo>
                  <a:pt x="28165" y="1534"/>
                  <a:pt x="28156" y="1542"/>
                  <a:pt x="28146" y="1549"/>
                </a:cubicBezTo>
                <a:cubicBezTo>
                  <a:pt x="28136" y="1555"/>
                  <a:pt x="28125" y="1561"/>
                  <a:pt x="28114" y="1566"/>
                </a:cubicBezTo>
                <a:cubicBezTo>
                  <a:pt x="28102" y="1570"/>
                  <a:pt x="28091" y="1574"/>
                  <a:pt x="28079" y="1576"/>
                </a:cubicBezTo>
                <a:cubicBezTo>
                  <a:pt x="28067" y="1579"/>
                  <a:pt x="28055" y="1580"/>
                  <a:pt x="28043" y="1580"/>
                </a:cubicBezTo>
                <a:lnTo>
                  <a:pt x="186" y="1580"/>
                </a:lnTo>
                <a:cubicBezTo>
                  <a:pt x="174" y="1580"/>
                  <a:pt x="162" y="1579"/>
                  <a:pt x="150" y="1576"/>
                </a:cubicBezTo>
                <a:cubicBezTo>
                  <a:pt x="138" y="1574"/>
                  <a:pt x="126" y="1570"/>
                  <a:pt x="115" y="1566"/>
                </a:cubicBezTo>
                <a:cubicBezTo>
                  <a:pt x="104" y="1561"/>
                  <a:pt x="93" y="1555"/>
                  <a:pt x="83" y="1549"/>
                </a:cubicBezTo>
                <a:cubicBezTo>
                  <a:pt x="73" y="1542"/>
                  <a:pt x="63" y="1534"/>
                  <a:pt x="55" y="1525"/>
                </a:cubicBezTo>
                <a:cubicBezTo>
                  <a:pt x="46" y="1517"/>
                  <a:pt x="38" y="1507"/>
                  <a:pt x="32" y="1497"/>
                </a:cubicBezTo>
                <a:cubicBezTo>
                  <a:pt x="25" y="1487"/>
                  <a:pt x="19" y="1476"/>
                  <a:pt x="14" y="1465"/>
                </a:cubicBezTo>
                <a:cubicBezTo>
                  <a:pt x="10" y="1454"/>
                  <a:pt x="6" y="1442"/>
                  <a:pt x="4" y="1430"/>
                </a:cubicBezTo>
                <a:cubicBezTo>
                  <a:pt x="2" y="1418"/>
                  <a:pt x="0" y="1406"/>
                  <a:pt x="0" y="13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9" name="文本框 788"/>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性能优化与动态调整</a:t>
            </a:r>
            <a:endParaRPr lang="en-US" sz="1979" b="0" u="none" strike="noStrike">
              <a:solidFill>
                <a:srgbClr val="000000"/>
              </a:solidFill>
              <a:effectLst/>
              <a:uFillTx/>
              <a:latin typeface="Times New Roman"/>
            </a:endParaRPr>
          </a:p>
        </p:txBody>
      </p:sp>
      <p:sp>
        <p:nvSpPr>
          <p:cNvPr id="790" name="任意多边形: 形状 789"/>
          <p:cNvSpPr/>
          <p:nvPr/>
        </p:nvSpPr>
        <p:spPr>
          <a:xfrm>
            <a:off x="267120" y="1704600"/>
            <a:ext cx="4980960" cy="1571400"/>
          </a:xfrm>
          <a:custGeom>
            <a:avLst/>
            <a:gdLst/>
            <a:ahLst/>
            <a:cxnLst/>
            <a:rect l="0" t="0" r="r" b="b"/>
            <a:pathLst>
              <a:path w="13836" h="4365">
                <a:moveTo>
                  <a:pt x="0" y="4179"/>
                </a:moveTo>
                <a:lnTo>
                  <a:pt x="0" y="186"/>
                </a:lnTo>
                <a:cubicBezTo>
                  <a:pt x="0" y="173"/>
                  <a:pt x="2"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3651" y="0"/>
                </a:lnTo>
                <a:cubicBezTo>
                  <a:pt x="13663" y="0"/>
                  <a:pt x="13675" y="1"/>
                  <a:pt x="13687" y="4"/>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7" y="103"/>
                  <a:pt x="13822" y="115"/>
                </a:cubicBezTo>
                <a:cubicBezTo>
                  <a:pt x="13827" y="126"/>
                  <a:pt x="13830" y="137"/>
                  <a:pt x="13833" y="149"/>
                </a:cubicBezTo>
                <a:cubicBezTo>
                  <a:pt x="13835" y="161"/>
                  <a:pt x="13836" y="173"/>
                  <a:pt x="13836" y="186"/>
                </a:cubicBezTo>
                <a:lnTo>
                  <a:pt x="13836" y="4179"/>
                </a:lnTo>
                <a:cubicBezTo>
                  <a:pt x="13836" y="4192"/>
                  <a:pt x="13835" y="4204"/>
                  <a:pt x="13833" y="4216"/>
                </a:cubicBezTo>
                <a:cubicBezTo>
                  <a:pt x="13830" y="4228"/>
                  <a:pt x="13827" y="4239"/>
                  <a:pt x="13822" y="4250"/>
                </a:cubicBezTo>
                <a:cubicBezTo>
                  <a:pt x="13817" y="4262"/>
                  <a:pt x="13812" y="4272"/>
                  <a:pt x="13805" y="4282"/>
                </a:cubicBezTo>
                <a:cubicBezTo>
                  <a:pt x="13798" y="4293"/>
                  <a:pt x="13791" y="4302"/>
                  <a:pt x="13782" y="4311"/>
                </a:cubicBezTo>
                <a:cubicBezTo>
                  <a:pt x="13773" y="4319"/>
                  <a:pt x="13764" y="4327"/>
                  <a:pt x="13754" y="4334"/>
                </a:cubicBezTo>
                <a:cubicBezTo>
                  <a:pt x="13744" y="4340"/>
                  <a:pt x="13733" y="4346"/>
                  <a:pt x="13722" y="4351"/>
                </a:cubicBezTo>
                <a:cubicBezTo>
                  <a:pt x="13710" y="4356"/>
                  <a:pt x="13699" y="4359"/>
                  <a:pt x="13687" y="4361"/>
                </a:cubicBezTo>
                <a:cubicBezTo>
                  <a:pt x="13675" y="4364"/>
                  <a:pt x="13663" y="4365"/>
                  <a:pt x="13651" y="4365"/>
                </a:cubicBezTo>
                <a:lnTo>
                  <a:pt x="186" y="4365"/>
                </a:lnTo>
                <a:cubicBezTo>
                  <a:pt x="174" y="4365"/>
                  <a:pt x="162" y="4364"/>
                  <a:pt x="150" y="4361"/>
                </a:cubicBezTo>
                <a:cubicBezTo>
                  <a:pt x="138" y="4359"/>
                  <a:pt x="126" y="4356"/>
                  <a:pt x="115" y="4351"/>
                </a:cubicBezTo>
                <a:cubicBezTo>
                  <a:pt x="104" y="4346"/>
                  <a:pt x="93" y="4340"/>
                  <a:pt x="83" y="4334"/>
                </a:cubicBezTo>
                <a:cubicBezTo>
                  <a:pt x="73" y="4327"/>
                  <a:pt x="63" y="4319"/>
                  <a:pt x="55" y="4311"/>
                </a:cubicBezTo>
                <a:cubicBezTo>
                  <a:pt x="46" y="4302"/>
                  <a:pt x="38" y="4293"/>
                  <a:pt x="32" y="4282"/>
                </a:cubicBezTo>
                <a:cubicBezTo>
                  <a:pt x="25" y="4272"/>
                  <a:pt x="19" y="4262"/>
                  <a:pt x="14" y="4250"/>
                </a:cubicBezTo>
                <a:cubicBezTo>
                  <a:pt x="10" y="4239"/>
                  <a:pt x="6" y="4228"/>
                  <a:pt x="4" y="4216"/>
                </a:cubicBezTo>
                <a:cubicBezTo>
                  <a:pt x="2" y="4204"/>
                  <a:pt x="0" y="4192"/>
                  <a:pt x="0" y="417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1" name="任意多边形: 形状 790"/>
          <p:cNvSpPr/>
          <p:nvPr/>
        </p:nvSpPr>
        <p:spPr>
          <a:xfrm>
            <a:off x="434520" y="1871640"/>
            <a:ext cx="417960" cy="418320"/>
          </a:xfrm>
          <a:custGeom>
            <a:avLst/>
            <a:gdLst/>
            <a:ahLst/>
            <a:cxnLst/>
            <a:rect l="0" t="0" r="r" b="b"/>
            <a:pathLst>
              <a:path w="1161" h="1162">
                <a:moveTo>
                  <a:pt x="1161" y="582"/>
                </a:moveTo>
                <a:cubicBezTo>
                  <a:pt x="1161" y="601"/>
                  <a:pt x="1160" y="620"/>
                  <a:pt x="1158" y="638"/>
                </a:cubicBezTo>
                <a:cubicBezTo>
                  <a:pt x="1157" y="657"/>
                  <a:pt x="1154" y="676"/>
                  <a:pt x="1150" y="695"/>
                </a:cubicBezTo>
                <a:cubicBezTo>
                  <a:pt x="1146" y="713"/>
                  <a:pt x="1142" y="732"/>
                  <a:pt x="1136" y="750"/>
                </a:cubicBezTo>
                <a:cubicBezTo>
                  <a:pt x="1131" y="768"/>
                  <a:pt x="1124" y="786"/>
                  <a:pt x="1117" y="804"/>
                </a:cubicBezTo>
                <a:cubicBezTo>
                  <a:pt x="1110" y="821"/>
                  <a:pt x="1102" y="838"/>
                  <a:pt x="1093" y="855"/>
                </a:cubicBezTo>
                <a:cubicBezTo>
                  <a:pt x="1084" y="872"/>
                  <a:pt x="1074" y="888"/>
                  <a:pt x="1063" y="904"/>
                </a:cubicBezTo>
                <a:cubicBezTo>
                  <a:pt x="1053" y="920"/>
                  <a:pt x="1042" y="935"/>
                  <a:pt x="1030" y="950"/>
                </a:cubicBezTo>
                <a:cubicBezTo>
                  <a:pt x="1017" y="964"/>
                  <a:pt x="1005" y="978"/>
                  <a:pt x="991" y="992"/>
                </a:cubicBezTo>
                <a:cubicBezTo>
                  <a:pt x="978" y="1005"/>
                  <a:pt x="964" y="1018"/>
                  <a:pt x="949" y="1030"/>
                </a:cubicBezTo>
                <a:cubicBezTo>
                  <a:pt x="934" y="1042"/>
                  <a:pt x="919" y="1054"/>
                  <a:pt x="903" y="1064"/>
                </a:cubicBezTo>
                <a:cubicBezTo>
                  <a:pt x="888" y="1075"/>
                  <a:pt x="871" y="1084"/>
                  <a:pt x="854" y="1093"/>
                </a:cubicBezTo>
                <a:cubicBezTo>
                  <a:pt x="838" y="1102"/>
                  <a:pt x="821" y="1110"/>
                  <a:pt x="803" y="1118"/>
                </a:cubicBezTo>
                <a:cubicBezTo>
                  <a:pt x="785" y="1125"/>
                  <a:pt x="768" y="1131"/>
                  <a:pt x="749" y="1137"/>
                </a:cubicBezTo>
                <a:cubicBezTo>
                  <a:pt x="731" y="1142"/>
                  <a:pt x="713" y="1147"/>
                  <a:pt x="694" y="1151"/>
                </a:cubicBezTo>
                <a:cubicBezTo>
                  <a:pt x="675" y="1154"/>
                  <a:pt x="657" y="1157"/>
                  <a:pt x="638" y="1159"/>
                </a:cubicBezTo>
                <a:cubicBezTo>
                  <a:pt x="619" y="1161"/>
                  <a:pt x="600" y="1162"/>
                  <a:pt x="581" y="1162"/>
                </a:cubicBezTo>
                <a:cubicBezTo>
                  <a:pt x="562" y="1162"/>
                  <a:pt x="543" y="1161"/>
                  <a:pt x="523" y="1159"/>
                </a:cubicBezTo>
                <a:cubicBezTo>
                  <a:pt x="504" y="1157"/>
                  <a:pt x="485" y="1154"/>
                  <a:pt x="467" y="1151"/>
                </a:cubicBezTo>
                <a:cubicBezTo>
                  <a:pt x="448" y="1147"/>
                  <a:pt x="430" y="1142"/>
                  <a:pt x="411" y="1137"/>
                </a:cubicBezTo>
                <a:cubicBezTo>
                  <a:pt x="393" y="1131"/>
                  <a:pt x="375" y="1125"/>
                  <a:pt x="358" y="1118"/>
                </a:cubicBezTo>
                <a:cubicBezTo>
                  <a:pt x="340" y="1110"/>
                  <a:pt x="323" y="1102"/>
                  <a:pt x="306" y="1093"/>
                </a:cubicBezTo>
                <a:cubicBezTo>
                  <a:pt x="290" y="1084"/>
                  <a:pt x="273" y="1075"/>
                  <a:pt x="257" y="1064"/>
                </a:cubicBezTo>
                <a:cubicBezTo>
                  <a:pt x="242" y="1054"/>
                  <a:pt x="226" y="1042"/>
                  <a:pt x="212" y="1030"/>
                </a:cubicBezTo>
                <a:cubicBezTo>
                  <a:pt x="197" y="1018"/>
                  <a:pt x="183" y="1005"/>
                  <a:pt x="170" y="992"/>
                </a:cubicBezTo>
                <a:cubicBezTo>
                  <a:pt x="156" y="978"/>
                  <a:pt x="143" y="964"/>
                  <a:pt x="131" y="950"/>
                </a:cubicBezTo>
                <a:cubicBezTo>
                  <a:pt x="119" y="935"/>
                  <a:pt x="108" y="920"/>
                  <a:pt x="97" y="904"/>
                </a:cubicBezTo>
                <a:cubicBezTo>
                  <a:pt x="87" y="888"/>
                  <a:pt x="77" y="872"/>
                  <a:pt x="68" y="855"/>
                </a:cubicBezTo>
                <a:cubicBezTo>
                  <a:pt x="59" y="838"/>
                  <a:pt x="51" y="821"/>
                  <a:pt x="44" y="804"/>
                </a:cubicBezTo>
                <a:cubicBezTo>
                  <a:pt x="36" y="786"/>
                  <a:pt x="30" y="768"/>
                  <a:pt x="25" y="750"/>
                </a:cubicBezTo>
                <a:cubicBezTo>
                  <a:pt x="19" y="732"/>
                  <a:pt x="14" y="713"/>
                  <a:pt x="11" y="695"/>
                </a:cubicBezTo>
                <a:cubicBezTo>
                  <a:pt x="7" y="676"/>
                  <a:pt x="4" y="657"/>
                  <a:pt x="2" y="638"/>
                </a:cubicBezTo>
                <a:cubicBezTo>
                  <a:pt x="1" y="620"/>
                  <a:pt x="0" y="601"/>
                  <a:pt x="0" y="582"/>
                </a:cubicBezTo>
                <a:cubicBezTo>
                  <a:pt x="0" y="563"/>
                  <a:pt x="1" y="544"/>
                  <a:pt x="2" y="525"/>
                </a:cubicBezTo>
                <a:cubicBezTo>
                  <a:pt x="4" y="506"/>
                  <a:pt x="7" y="487"/>
                  <a:pt x="11" y="468"/>
                </a:cubicBezTo>
                <a:cubicBezTo>
                  <a:pt x="14" y="450"/>
                  <a:pt x="19" y="431"/>
                  <a:pt x="25" y="413"/>
                </a:cubicBezTo>
                <a:cubicBezTo>
                  <a:pt x="30" y="395"/>
                  <a:pt x="36" y="377"/>
                  <a:pt x="44" y="359"/>
                </a:cubicBezTo>
                <a:cubicBezTo>
                  <a:pt x="51" y="342"/>
                  <a:pt x="59" y="325"/>
                  <a:pt x="68" y="308"/>
                </a:cubicBezTo>
                <a:cubicBezTo>
                  <a:pt x="77" y="291"/>
                  <a:pt x="87" y="275"/>
                  <a:pt x="97" y="259"/>
                </a:cubicBezTo>
                <a:cubicBezTo>
                  <a:pt x="108" y="243"/>
                  <a:pt x="119" y="228"/>
                  <a:pt x="131" y="213"/>
                </a:cubicBezTo>
                <a:cubicBezTo>
                  <a:pt x="143" y="199"/>
                  <a:pt x="156" y="185"/>
                  <a:pt x="170" y="171"/>
                </a:cubicBezTo>
                <a:cubicBezTo>
                  <a:pt x="183" y="158"/>
                  <a:pt x="197" y="145"/>
                  <a:pt x="212" y="133"/>
                </a:cubicBezTo>
                <a:cubicBezTo>
                  <a:pt x="226" y="121"/>
                  <a:pt x="242" y="110"/>
                  <a:pt x="257" y="99"/>
                </a:cubicBezTo>
                <a:cubicBezTo>
                  <a:pt x="273" y="88"/>
                  <a:pt x="290" y="79"/>
                  <a:pt x="306" y="70"/>
                </a:cubicBezTo>
                <a:cubicBezTo>
                  <a:pt x="323" y="61"/>
                  <a:pt x="340" y="53"/>
                  <a:pt x="358" y="45"/>
                </a:cubicBezTo>
                <a:cubicBezTo>
                  <a:pt x="375" y="38"/>
                  <a:pt x="393" y="32"/>
                  <a:pt x="411" y="26"/>
                </a:cubicBezTo>
                <a:cubicBezTo>
                  <a:pt x="430" y="20"/>
                  <a:pt x="448" y="15"/>
                  <a:pt x="467" y="11"/>
                </a:cubicBezTo>
                <a:cubicBezTo>
                  <a:pt x="485" y="8"/>
                  <a:pt x="504" y="5"/>
                  <a:pt x="523" y="3"/>
                </a:cubicBezTo>
                <a:cubicBezTo>
                  <a:pt x="543" y="1"/>
                  <a:pt x="562" y="0"/>
                  <a:pt x="581" y="0"/>
                </a:cubicBezTo>
                <a:cubicBezTo>
                  <a:pt x="600" y="0"/>
                  <a:pt x="619" y="1"/>
                  <a:pt x="638" y="3"/>
                </a:cubicBezTo>
                <a:cubicBezTo>
                  <a:pt x="657" y="5"/>
                  <a:pt x="675" y="8"/>
                  <a:pt x="694" y="11"/>
                </a:cubicBezTo>
                <a:cubicBezTo>
                  <a:pt x="713" y="15"/>
                  <a:pt x="731" y="20"/>
                  <a:pt x="749" y="26"/>
                </a:cubicBezTo>
                <a:cubicBezTo>
                  <a:pt x="768" y="32"/>
                  <a:pt x="785" y="38"/>
                  <a:pt x="803" y="45"/>
                </a:cubicBezTo>
                <a:cubicBezTo>
                  <a:pt x="821" y="53"/>
                  <a:pt x="838" y="61"/>
                  <a:pt x="854" y="70"/>
                </a:cubicBezTo>
                <a:cubicBezTo>
                  <a:pt x="871" y="79"/>
                  <a:pt x="888" y="88"/>
                  <a:pt x="903" y="99"/>
                </a:cubicBezTo>
                <a:cubicBezTo>
                  <a:pt x="919" y="110"/>
                  <a:pt x="934" y="121"/>
                  <a:pt x="949" y="133"/>
                </a:cubicBezTo>
                <a:cubicBezTo>
                  <a:pt x="964" y="145"/>
                  <a:pt x="978" y="158"/>
                  <a:pt x="991" y="171"/>
                </a:cubicBezTo>
                <a:cubicBezTo>
                  <a:pt x="1005" y="185"/>
                  <a:pt x="1017" y="199"/>
                  <a:pt x="1030" y="213"/>
                </a:cubicBezTo>
                <a:cubicBezTo>
                  <a:pt x="1042" y="228"/>
                  <a:pt x="1053" y="243"/>
                  <a:pt x="1063" y="259"/>
                </a:cubicBezTo>
                <a:cubicBezTo>
                  <a:pt x="1074" y="275"/>
                  <a:pt x="1084" y="291"/>
                  <a:pt x="1093" y="308"/>
                </a:cubicBezTo>
                <a:cubicBezTo>
                  <a:pt x="1102" y="325"/>
                  <a:pt x="1110" y="342"/>
                  <a:pt x="1117" y="359"/>
                </a:cubicBezTo>
                <a:cubicBezTo>
                  <a:pt x="1124" y="377"/>
                  <a:pt x="1131" y="395"/>
                  <a:pt x="1136" y="413"/>
                </a:cubicBezTo>
                <a:cubicBezTo>
                  <a:pt x="1142" y="431"/>
                  <a:pt x="1146" y="450"/>
                  <a:pt x="1150" y="468"/>
                </a:cubicBezTo>
                <a:cubicBezTo>
                  <a:pt x="1154" y="487"/>
                  <a:pt x="1157" y="506"/>
                  <a:pt x="1158" y="525"/>
                </a:cubicBezTo>
                <a:cubicBezTo>
                  <a:pt x="1160" y="544"/>
                  <a:pt x="1161" y="563"/>
                  <a:pt x="1161" y="582"/>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92" name="图片 791"/>
          <p:cNvPicPr/>
          <p:nvPr/>
        </p:nvPicPr>
        <p:blipFill>
          <a:blip r:embed="rId3"/>
          <a:stretch/>
        </p:blipFill>
        <p:spPr>
          <a:xfrm>
            <a:off x="559800" y="1997280"/>
            <a:ext cx="166680" cy="166680"/>
          </a:xfrm>
          <a:prstGeom prst="rect">
            <a:avLst/>
          </a:prstGeom>
          <a:noFill/>
          <a:ln w="0">
            <a:noFill/>
          </a:ln>
        </p:spPr>
      </p:pic>
      <p:sp>
        <p:nvSpPr>
          <p:cNvPr id="793" name="任意多边形: 形状 792"/>
          <p:cNvSpPr/>
          <p:nvPr/>
        </p:nvSpPr>
        <p:spPr>
          <a:xfrm>
            <a:off x="977400" y="2440080"/>
            <a:ext cx="3276360" cy="668880"/>
          </a:xfrm>
          <a:custGeom>
            <a:avLst/>
            <a:gdLst/>
            <a:ahLst/>
            <a:cxnLst/>
            <a:rect l="0" t="0" r="r" b="b"/>
            <a:pathLst>
              <a:path w="9101" h="1858">
                <a:moveTo>
                  <a:pt x="0" y="1765"/>
                </a:moveTo>
                <a:lnTo>
                  <a:pt x="0" y="93"/>
                </a:lnTo>
                <a:cubicBezTo>
                  <a:pt x="0" y="80"/>
                  <a:pt x="3" y="68"/>
                  <a:pt x="7" y="57"/>
                </a:cubicBezTo>
                <a:cubicBezTo>
                  <a:pt x="12" y="46"/>
                  <a:pt x="19" y="36"/>
                  <a:pt x="28" y="27"/>
                </a:cubicBezTo>
                <a:cubicBezTo>
                  <a:pt x="36" y="18"/>
                  <a:pt x="46" y="11"/>
                  <a:pt x="58" y="7"/>
                </a:cubicBezTo>
                <a:cubicBezTo>
                  <a:pt x="69" y="2"/>
                  <a:pt x="81" y="0"/>
                  <a:pt x="93" y="0"/>
                </a:cubicBezTo>
                <a:lnTo>
                  <a:pt x="9008" y="0"/>
                </a:lnTo>
                <a:cubicBezTo>
                  <a:pt x="9020" y="0"/>
                  <a:pt x="9032" y="2"/>
                  <a:pt x="9044" y="7"/>
                </a:cubicBezTo>
                <a:cubicBezTo>
                  <a:pt x="9055" y="11"/>
                  <a:pt x="9065" y="18"/>
                  <a:pt x="9074" y="27"/>
                </a:cubicBezTo>
                <a:cubicBezTo>
                  <a:pt x="9082" y="36"/>
                  <a:pt x="9089" y="46"/>
                  <a:pt x="9094" y="57"/>
                </a:cubicBezTo>
                <a:cubicBezTo>
                  <a:pt x="9099" y="68"/>
                  <a:pt x="9101" y="80"/>
                  <a:pt x="9101" y="93"/>
                </a:cubicBezTo>
                <a:lnTo>
                  <a:pt x="9101" y="1765"/>
                </a:lnTo>
                <a:cubicBezTo>
                  <a:pt x="9101" y="1777"/>
                  <a:pt x="9099" y="1789"/>
                  <a:pt x="9094" y="1800"/>
                </a:cubicBezTo>
                <a:cubicBezTo>
                  <a:pt x="9089" y="1812"/>
                  <a:pt x="9082" y="1822"/>
                  <a:pt x="9074" y="1831"/>
                </a:cubicBezTo>
                <a:cubicBezTo>
                  <a:pt x="9065" y="1839"/>
                  <a:pt x="9055" y="1846"/>
                  <a:pt x="9044" y="1851"/>
                </a:cubicBezTo>
                <a:cubicBezTo>
                  <a:pt x="9032" y="1855"/>
                  <a:pt x="9020" y="1858"/>
                  <a:pt x="9008" y="1858"/>
                </a:cubicBezTo>
                <a:lnTo>
                  <a:pt x="93" y="1858"/>
                </a:lnTo>
                <a:cubicBezTo>
                  <a:pt x="81" y="1858"/>
                  <a:pt x="69" y="1855"/>
                  <a:pt x="58" y="1851"/>
                </a:cubicBezTo>
                <a:cubicBezTo>
                  <a:pt x="46" y="1846"/>
                  <a:pt x="36" y="1839"/>
                  <a:pt x="28" y="1831"/>
                </a:cubicBezTo>
                <a:cubicBezTo>
                  <a:pt x="19" y="1822"/>
                  <a:pt x="12" y="1812"/>
                  <a:pt x="7" y="1800"/>
                </a:cubicBezTo>
                <a:cubicBezTo>
                  <a:pt x="3" y="1789"/>
                  <a:pt x="0" y="1777"/>
                  <a:pt x="0" y="176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94" name="文本框 793"/>
          <p:cNvSpPr txBox="1"/>
          <p:nvPr/>
        </p:nvSpPr>
        <p:spPr>
          <a:xfrm>
            <a:off x="434520" y="1147320"/>
            <a:ext cx="754452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推荐系统的性能优化是提高用户体验和系统效率的关键。通过多种技术手段，实现更精准、更快速的个性化推荐。</a:t>
            </a:r>
            <a:endParaRPr lang="en-US" sz="1180" b="0" u="none" strike="noStrike">
              <a:solidFill>
                <a:srgbClr val="000000"/>
              </a:solidFill>
              <a:effectLst/>
              <a:uFillTx/>
              <a:latin typeface="Times New Roman"/>
            </a:endParaRPr>
          </a:p>
        </p:txBody>
      </p:sp>
      <p:sp>
        <p:nvSpPr>
          <p:cNvPr id="795" name="文本框 794"/>
          <p:cNvSpPr txBox="1"/>
          <p:nvPr/>
        </p:nvSpPr>
        <p:spPr>
          <a:xfrm>
            <a:off x="977760" y="190080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增量学习与实时更新</a:t>
            </a:r>
            <a:endParaRPr lang="en-US" sz="1320" b="0" u="none" strike="noStrike">
              <a:solidFill>
                <a:srgbClr val="000000"/>
              </a:solidFill>
              <a:effectLst/>
              <a:uFillTx/>
              <a:latin typeface="Times New Roman"/>
            </a:endParaRPr>
          </a:p>
        </p:txBody>
      </p:sp>
      <p:sp>
        <p:nvSpPr>
          <p:cNvPr id="796" name="文本框 795"/>
          <p:cNvSpPr txBox="1"/>
          <p:nvPr/>
        </p:nvSpPr>
        <p:spPr>
          <a:xfrm>
            <a:off x="977760" y="2197800"/>
            <a:ext cx="3286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根据用户的实时行为更新推荐结果，确保推荐的准确性和时效性</a:t>
            </a:r>
            <a:endParaRPr lang="en-US" sz="920" b="0" u="none" strike="noStrike">
              <a:solidFill>
                <a:srgbClr val="000000"/>
              </a:solidFill>
              <a:effectLst/>
              <a:uFillTx/>
              <a:latin typeface="Times New Roman"/>
            </a:endParaRPr>
          </a:p>
        </p:txBody>
      </p:sp>
      <p:sp>
        <p:nvSpPr>
          <p:cNvPr id="797" name="文本框 796"/>
          <p:cNvSpPr txBox="1"/>
          <p:nvPr/>
        </p:nvSpPr>
        <p:spPr>
          <a:xfrm>
            <a:off x="1077840" y="2507040"/>
            <a:ext cx="14508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798" name="文本框 797"/>
          <p:cNvSpPr txBox="1"/>
          <p:nvPr/>
        </p:nvSpPr>
        <p:spPr>
          <a:xfrm>
            <a:off x="1222200" y="2491560"/>
            <a:ext cx="24156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使用</a:t>
            </a:r>
            <a:endParaRPr lang="en-US" sz="950" b="0" u="none" strike="noStrike">
              <a:solidFill>
                <a:srgbClr val="000000"/>
              </a:solidFill>
              <a:effectLst/>
              <a:uFillTx/>
              <a:latin typeface="Times New Roman"/>
            </a:endParaRPr>
          </a:p>
        </p:txBody>
      </p:sp>
      <p:sp>
        <p:nvSpPr>
          <p:cNvPr id="799" name="文本框 798"/>
          <p:cNvSpPr txBox="1"/>
          <p:nvPr/>
        </p:nvSpPr>
        <p:spPr>
          <a:xfrm>
            <a:off x="1456200" y="2507040"/>
            <a:ext cx="36180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Kafka</a:t>
            </a:r>
            <a:endParaRPr lang="en-US" sz="950" b="0" u="none" strike="noStrike">
              <a:solidFill>
                <a:srgbClr val="000000"/>
              </a:solidFill>
              <a:effectLst/>
              <a:uFillTx/>
              <a:latin typeface="Times New Roman"/>
            </a:endParaRPr>
          </a:p>
        </p:txBody>
      </p:sp>
      <p:sp>
        <p:nvSpPr>
          <p:cNvPr id="800" name="文本框 799"/>
          <p:cNvSpPr txBox="1"/>
          <p:nvPr/>
        </p:nvSpPr>
        <p:spPr>
          <a:xfrm>
            <a:off x="1817280" y="2491560"/>
            <a:ext cx="96372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实现实时数据处理</a:t>
            </a:r>
            <a:endParaRPr lang="en-US" sz="950" b="0" u="none" strike="noStrike">
              <a:solidFill>
                <a:srgbClr val="000000"/>
              </a:solidFill>
              <a:effectLst/>
              <a:uFillTx/>
              <a:latin typeface="Times New Roman"/>
            </a:endParaRPr>
          </a:p>
        </p:txBody>
      </p:sp>
      <p:sp>
        <p:nvSpPr>
          <p:cNvPr id="801" name="文本框 800"/>
          <p:cNvSpPr txBox="1"/>
          <p:nvPr/>
        </p:nvSpPr>
        <p:spPr>
          <a:xfrm>
            <a:off x="1077840" y="2640600"/>
            <a:ext cx="28184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kafka = KafkaConsumer('user_behaviors')</a:t>
            </a:r>
            <a:endParaRPr lang="en-US" sz="950" b="0" u="none" strike="noStrike">
              <a:solidFill>
                <a:srgbClr val="000000"/>
              </a:solidFill>
              <a:effectLst/>
              <a:uFillTx/>
              <a:latin typeface="Times New Roman"/>
            </a:endParaRPr>
          </a:p>
        </p:txBody>
      </p:sp>
      <p:sp>
        <p:nvSpPr>
          <p:cNvPr id="802" name="文本框 801"/>
          <p:cNvSpPr txBox="1"/>
          <p:nvPr/>
        </p:nvSpPr>
        <p:spPr>
          <a:xfrm>
            <a:off x="1077840" y="2774520"/>
            <a:ext cx="12290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for msg in kafka:</a:t>
            </a:r>
            <a:endParaRPr lang="en-US" sz="950" b="0" u="none" strike="noStrike">
              <a:solidFill>
                <a:srgbClr val="000000"/>
              </a:solidFill>
              <a:effectLst/>
              <a:uFillTx/>
              <a:latin typeface="Times New Roman"/>
            </a:endParaRPr>
          </a:p>
        </p:txBody>
      </p:sp>
      <p:sp>
        <p:nvSpPr>
          <p:cNvPr id="803" name="任意多边形: 形状 802"/>
          <p:cNvSpPr/>
          <p:nvPr/>
        </p:nvSpPr>
        <p:spPr>
          <a:xfrm>
            <a:off x="5448240" y="1704600"/>
            <a:ext cx="4980960" cy="1571400"/>
          </a:xfrm>
          <a:custGeom>
            <a:avLst/>
            <a:gdLst/>
            <a:ahLst/>
            <a:cxnLst/>
            <a:rect l="0" t="0" r="r" b="b"/>
            <a:pathLst>
              <a:path w="13836" h="4365">
                <a:moveTo>
                  <a:pt x="0" y="4179"/>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3651" y="0"/>
                </a:lnTo>
                <a:cubicBezTo>
                  <a:pt x="13663" y="0"/>
                  <a:pt x="13675" y="1"/>
                  <a:pt x="13687" y="4"/>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8" y="103"/>
                  <a:pt x="13822" y="115"/>
                </a:cubicBezTo>
                <a:cubicBezTo>
                  <a:pt x="13827" y="126"/>
                  <a:pt x="13830" y="137"/>
                  <a:pt x="13833" y="149"/>
                </a:cubicBezTo>
                <a:cubicBezTo>
                  <a:pt x="13835" y="161"/>
                  <a:pt x="13836" y="173"/>
                  <a:pt x="13836" y="186"/>
                </a:cubicBezTo>
                <a:lnTo>
                  <a:pt x="13836" y="4179"/>
                </a:lnTo>
                <a:cubicBezTo>
                  <a:pt x="13836" y="4192"/>
                  <a:pt x="13835" y="4204"/>
                  <a:pt x="13833" y="4216"/>
                </a:cubicBezTo>
                <a:cubicBezTo>
                  <a:pt x="13830" y="4228"/>
                  <a:pt x="13827" y="4239"/>
                  <a:pt x="13822" y="4250"/>
                </a:cubicBezTo>
                <a:cubicBezTo>
                  <a:pt x="13818" y="4262"/>
                  <a:pt x="13812" y="4272"/>
                  <a:pt x="13805" y="4282"/>
                </a:cubicBezTo>
                <a:cubicBezTo>
                  <a:pt x="13798" y="4293"/>
                  <a:pt x="13791" y="4302"/>
                  <a:pt x="13782" y="4311"/>
                </a:cubicBezTo>
                <a:cubicBezTo>
                  <a:pt x="13773" y="4319"/>
                  <a:pt x="13764" y="4327"/>
                  <a:pt x="13754" y="4334"/>
                </a:cubicBezTo>
                <a:cubicBezTo>
                  <a:pt x="13744" y="4340"/>
                  <a:pt x="13733" y="4346"/>
                  <a:pt x="13722" y="4351"/>
                </a:cubicBezTo>
                <a:cubicBezTo>
                  <a:pt x="13710" y="4356"/>
                  <a:pt x="13699" y="4359"/>
                  <a:pt x="13687" y="4361"/>
                </a:cubicBezTo>
                <a:cubicBezTo>
                  <a:pt x="13675" y="4364"/>
                  <a:pt x="13663" y="4365"/>
                  <a:pt x="13651" y="4365"/>
                </a:cubicBezTo>
                <a:lnTo>
                  <a:pt x="186" y="4365"/>
                </a:lnTo>
                <a:cubicBezTo>
                  <a:pt x="174" y="4365"/>
                  <a:pt x="162" y="4364"/>
                  <a:pt x="150" y="4361"/>
                </a:cubicBezTo>
                <a:cubicBezTo>
                  <a:pt x="138" y="4359"/>
                  <a:pt x="126" y="4356"/>
                  <a:pt x="115" y="4351"/>
                </a:cubicBezTo>
                <a:cubicBezTo>
                  <a:pt x="104" y="4346"/>
                  <a:pt x="93" y="4340"/>
                  <a:pt x="83" y="4334"/>
                </a:cubicBezTo>
                <a:cubicBezTo>
                  <a:pt x="73" y="4327"/>
                  <a:pt x="63" y="4319"/>
                  <a:pt x="55" y="4311"/>
                </a:cubicBezTo>
                <a:cubicBezTo>
                  <a:pt x="46" y="4302"/>
                  <a:pt x="38" y="4293"/>
                  <a:pt x="32" y="4282"/>
                </a:cubicBezTo>
                <a:cubicBezTo>
                  <a:pt x="25" y="4272"/>
                  <a:pt x="19" y="4262"/>
                  <a:pt x="15" y="4250"/>
                </a:cubicBezTo>
                <a:cubicBezTo>
                  <a:pt x="10" y="4239"/>
                  <a:pt x="6" y="4228"/>
                  <a:pt x="4" y="4216"/>
                </a:cubicBezTo>
                <a:cubicBezTo>
                  <a:pt x="2" y="4204"/>
                  <a:pt x="0" y="4192"/>
                  <a:pt x="0" y="417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4" name="任意多边形: 形状 803"/>
          <p:cNvSpPr/>
          <p:nvPr/>
        </p:nvSpPr>
        <p:spPr>
          <a:xfrm>
            <a:off x="5615640" y="1871640"/>
            <a:ext cx="417960" cy="418320"/>
          </a:xfrm>
          <a:custGeom>
            <a:avLst/>
            <a:gdLst/>
            <a:ahLst/>
            <a:cxnLst/>
            <a:rect l="0" t="0" r="r" b="b"/>
            <a:pathLst>
              <a:path w="1161" h="1162">
                <a:moveTo>
                  <a:pt x="1161" y="582"/>
                </a:moveTo>
                <a:cubicBezTo>
                  <a:pt x="1161" y="601"/>
                  <a:pt x="1160" y="620"/>
                  <a:pt x="1159" y="638"/>
                </a:cubicBezTo>
                <a:cubicBezTo>
                  <a:pt x="1157" y="657"/>
                  <a:pt x="1154" y="676"/>
                  <a:pt x="1150" y="695"/>
                </a:cubicBezTo>
                <a:cubicBezTo>
                  <a:pt x="1146" y="713"/>
                  <a:pt x="1142" y="732"/>
                  <a:pt x="1136" y="750"/>
                </a:cubicBezTo>
                <a:cubicBezTo>
                  <a:pt x="1131" y="768"/>
                  <a:pt x="1124" y="786"/>
                  <a:pt x="1117" y="804"/>
                </a:cubicBezTo>
                <a:cubicBezTo>
                  <a:pt x="1110" y="821"/>
                  <a:pt x="1102" y="838"/>
                  <a:pt x="1093" y="855"/>
                </a:cubicBezTo>
                <a:cubicBezTo>
                  <a:pt x="1084" y="872"/>
                  <a:pt x="1074" y="888"/>
                  <a:pt x="1064" y="904"/>
                </a:cubicBezTo>
                <a:cubicBezTo>
                  <a:pt x="1053" y="920"/>
                  <a:pt x="1042" y="935"/>
                  <a:pt x="1030" y="950"/>
                </a:cubicBezTo>
                <a:cubicBezTo>
                  <a:pt x="1018" y="964"/>
                  <a:pt x="1005" y="978"/>
                  <a:pt x="991" y="992"/>
                </a:cubicBezTo>
                <a:cubicBezTo>
                  <a:pt x="978" y="1005"/>
                  <a:pt x="964" y="1018"/>
                  <a:pt x="949" y="1030"/>
                </a:cubicBezTo>
                <a:cubicBezTo>
                  <a:pt x="934" y="1042"/>
                  <a:pt x="919" y="1054"/>
                  <a:pt x="903" y="1064"/>
                </a:cubicBezTo>
                <a:cubicBezTo>
                  <a:pt x="888" y="1075"/>
                  <a:pt x="871" y="1084"/>
                  <a:pt x="855" y="1093"/>
                </a:cubicBezTo>
                <a:cubicBezTo>
                  <a:pt x="838" y="1102"/>
                  <a:pt x="821" y="1110"/>
                  <a:pt x="803" y="1118"/>
                </a:cubicBezTo>
                <a:cubicBezTo>
                  <a:pt x="786" y="1125"/>
                  <a:pt x="768" y="1131"/>
                  <a:pt x="749" y="1137"/>
                </a:cubicBezTo>
                <a:cubicBezTo>
                  <a:pt x="731" y="1142"/>
                  <a:pt x="713" y="1147"/>
                  <a:pt x="694" y="1151"/>
                </a:cubicBezTo>
                <a:cubicBezTo>
                  <a:pt x="676" y="1154"/>
                  <a:pt x="657" y="1157"/>
                  <a:pt x="638" y="1159"/>
                </a:cubicBezTo>
                <a:cubicBezTo>
                  <a:pt x="619" y="1161"/>
                  <a:pt x="600" y="1162"/>
                  <a:pt x="581" y="1162"/>
                </a:cubicBezTo>
                <a:cubicBezTo>
                  <a:pt x="562" y="1162"/>
                  <a:pt x="543" y="1161"/>
                  <a:pt x="524" y="1159"/>
                </a:cubicBezTo>
                <a:cubicBezTo>
                  <a:pt x="505" y="1157"/>
                  <a:pt x="486" y="1154"/>
                  <a:pt x="468" y="1151"/>
                </a:cubicBezTo>
                <a:cubicBezTo>
                  <a:pt x="449" y="1147"/>
                  <a:pt x="431" y="1142"/>
                  <a:pt x="413" y="1137"/>
                </a:cubicBezTo>
                <a:cubicBezTo>
                  <a:pt x="394" y="1131"/>
                  <a:pt x="376" y="1125"/>
                  <a:pt x="359" y="1118"/>
                </a:cubicBezTo>
                <a:cubicBezTo>
                  <a:pt x="341" y="1110"/>
                  <a:pt x="324" y="1102"/>
                  <a:pt x="307" y="1093"/>
                </a:cubicBezTo>
                <a:cubicBezTo>
                  <a:pt x="291" y="1084"/>
                  <a:pt x="274" y="1075"/>
                  <a:pt x="259" y="1064"/>
                </a:cubicBezTo>
                <a:cubicBezTo>
                  <a:pt x="243" y="1054"/>
                  <a:pt x="228" y="1042"/>
                  <a:pt x="213" y="1030"/>
                </a:cubicBezTo>
                <a:cubicBezTo>
                  <a:pt x="198" y="1018"/>
                  <a:pt x="184" y="1005"/>
                  <a:pt x="171" y="992"/>
                </a:cubicBezTo>
                <a:cubicBezTo>
                  <a:pt x="157" y="978"/>
                  <a:pt x="144" y="964"/>
                  <a:pt x="132" y="950"/>
                </a:cubicBezTo>
                <a:cubicBezTo>
                  <a:pt x="120" y="935"/>
                  <a:pt x="109" y="920"/>
                  <a:pt x="98" y="904"/>
                </a:cubicBezTo>
                <a:cubicBezTo>
                  <a:pt x="88" y="888"/>
                  <a:pt x="78" y="872"/>
                  <a:pt x="69" y="855"/>
                </a:cubicBezTo>
                <a:cubicBezTo>
                  <a:pt x="59" y="838"/>
                  <a:pt x="51" y="821"/>
                  <a:pt x="44" y="804"/>
                </a:cubicBezTo>
                <a:cubicBezTo>
                  <a:pt x="37" y="786"/>
                  <a:pt x="30" y="768"/>
                  <a:pt x="25" y="750"/>
                </a:cubicBezTo>
                <a:cubicBezTo>
                  <a:pt x="19" y="732"/>
                  <a:pt x="15" y="713"/>
                  <a:pt x="11" y="695"/>
                </a:cubicBezTo>
                <a:cubicBezTo>
                  <a:pt x="7" y="676"/>
                  <a:pt x="4" y="657"/>
                  <a:pt x="2" y="638"/>
                </a:cubicBezTo>
                <a:cubicBezTo>
                  <a:pt x="1" y="620"/>
                  <a:pt x="0" y="601"/>
                  <a:pt x="0" y="582"/>
                </a:cubicBezTo>
                <a:cubicBezTo>
                  <a:pt x="0" y="563"/>
                  <a:pt x="1" y="544"/>
                  <a:pt x="2" y="525"/>
                </a:cubicBezTo>
                <a:cubicBezTo>
                  <a:pt x="4" y="506"/>
                  <a:pt x="7" y="487"/>
                  <a:pt x="11" y="468"/>
                </a:cubicBezTo>
                <a:cubicBezTo>
                  <a:pt x="15" y="450"/>
                  <a:pt x="19" y="431"/>
                  <a:pt x="25" y="413"/>
                </a:cubicBezTo>
                <a:cubicBezTo>
                  <a:pt x="30" y="395"/>
                  <a:pt x="37" y="377"/>
                  <a:pt x="44" y="359"/>
                </a:cubicBezTo>
                <a:cubicBezTo>
                  <a:pt x="51" y="342"/>
                  <a:pt x="59" y="325"/>
                  <a:pt x="69" y="308"/>
                </a:cubicBezTo>
                <a:cubicBezTo>
                  <a:pt x="78" y="291"/>
                  <a:pt x="88" y="275"/>
                  <a:pt x="98" y="259"/>
                </a:cubicBezTo>
                <a:cubicBezTo>
                  <a:pt x="109" y="243"/>
                  <a:pt x="120" y="228"/>
                  <a:pt x="132" y="213"/>
                </a:cubicBezTo>
                <a:cubicBezTo>
                  <a:pt x="144" y="199"/>
                  <a:pt x="157" y="185"/>
                  <a:pt x="171" y="171"/>
                </a:cubicBezTo>
                <a:cubicBezTo>
                  <a:pt x="184" y="158"/>
                  <a:pt x="198" y="145"/>
                  <a:pt x="213" y="133"/>
                </a:cubicBezTo>
                <a:cubicBezTo>
                  <a:pt x="228" y="121"/>
                  <a:pt x="243" y="110"/>
                  <a:pt x="259" y="99"/>
                </a:cubicBezTo>
                <a:cubicBezTo>
                  <a:pt x="274" y="88"/>
                  <a:pt x="291" y="79"/>
                  <a:pt x="307" y="70"/>
                </a:cubicBezTo>
                <a:cubicBezTo>
                  <a:pt x="324" y="61"/>
                  <a:pt x="341" y="53"/>
                  <a:pt x="359" y="45"/>
                </a:cubicBezTo>
                <a:cubicBezTo>
                  <a:pt x="376" y="38"/>
                  <a:pt x="394" y="32"/>
                  <a:pt x="413" y="26"/>
                </a:cubicBezTo>
                <a:cubicBezTo>
                  <a:pt x="431" y="20"/>
                  <a:pt x="449" y="15"/>
                  <a:pt x="468" y="11"/>
                </a:cubicBezTo>
                <a:cubicBezTo>
                  <a:pt x="486" y="8"/>
                  <a:pt x="505" y="5"/>
                  <a:pt x="524" y="3"/>
                </a:cubicBezTo>
                <a:cubicBezTo>
                  <a:pt x="543" y="1"/>
                  <a:pt x="562" y="0"/>
                  <a:pt x="581" y="0"/>
                </a:cubicBezTo>
                <a:cubicBezTo>
                  <a:pt x="600" y="0"/>
                  <a:pt x="619" y="1"/>
                  <a:pt x="638" y="3"/>
                </a:cubicBezTo>
                <a:cubicBezTo>
                  <a:pt x="657" y="5"/>
                  <a:pt x="676" y="8"/>
                  <a:pt x="694" y="11"/>
                </a:cubicBezTo>
                <a:cubicBezTo>
                  <a:pt x="713" y="15"/>
                  <a:pt x="731" y="20"/>
                  <a:pt x="749" y="26"/>
                </a:cubicBezTo>
                <a:cubicBezTo>
                  <a:pt x="768" y="32"/>
                  <a:pt x="786" y="38"/>
                  <a:pt x="803" y="45"/>
                </a:cubicBezTo>
                <a:cubicBezTo>
                  <a:pt x="821" y="53"/>
                  <a:pt x="838" y="61"/>
                  <a:pt x="855" y="70"/>
                </a:cubicBezTo>
                <a:cubicBezTo>
                  <a:pt x="871" y="79"/>
                  <a:pt x="888" y="88"/>
                  <a:pt x="903" y="99"/>
                </a:cubicBezTo>
                <a:cubicBezTo>
                  <a:pt x="919" y="110"/>
                  <a:pt x="934" y="121"/>
                  <a:pt x="949" y="133"/>
                </a:cubicBezTo>
                <a:cubicBezTo>
                  <a:pt x="964" y="145"/>
                  <a:pt x="978" y="158"/>
                  <a:pt x="991" y="171"/>
                </a:cubicBezTo>
                <a:cubicBezTo>
                  <a:pt x="1005" y="185"/>
                  <a:pt x="1018" y="199"/>
                  <a:pt x="1030" y="213"/>
                </a:cubicBezTo>
                <a:cubicBezTo>
                  <a:pt x="1042" y="228"/>
                  <a:pt x="1053" y="243"/>
                  <a:pt x="1064" y="259"/>
                </a:cubicBezTo>
                <a:cubicBezTo>
                  <a:pt x="1074" y="275"/>
                  <a:pt x="1084" y="291"/>
                  <a:pt x="1093" y="308"/>
                </a:cubicBezTo>
                <a:cubicBezTo>
                  <a:pt x="1102" y="325"/>
                  <a:pt x="1110" y="342"/>
                  <a:pt x="1117" y="359"/>
                </a:cubicBezTo>
                <a:cubicBezTo>
                  <a:pt x="1124" y="377"/>
                  <a:pt x="1131" y="395"/>
                  <a:pt x="1136" y="413"/>
                </a:cubicBezTo>
                <a:cubicBezTo>
                  <a:pt x="1142" y="431"/>
                  <a:pt x="1146" y="450"/>
                  <a:pt x="1150" y="468"/>
                </a:cubicBezTo>
                <a:cubicBezTo>
                  <a:pt x="1154" y="487"/>
                  <a:pt x="1157" y="506"/>
                  <a:pt x="1159" y="525"/>
                </a:cubicBezTo>
                <a:cubicBezTo>
                  <a:pt x="1160" y="544"/>
                  <a:pt x="1161" y="563"/>
                  <a:pt x="1161" y="582"/>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05" name="图片 804"/>
          <p:cNvPicPr/>
          <p:nvPr/>
        </p:nvPicPr>
        <p:blipFill>
          <a:blip r:embed="rId4"/>
          <a:stretch/>
        </p:blipFill>
        <p:spPr>
          <a:xfrm>
            <a:off x="5749560" y="1997280"/>
            <a:ext cx="150120" cy="166680"/>
          </a:xfrm>
          <a:prstGeom prst="rect">
            <a:avLst/>
          </a:prstGeom>
          <a:noFill/>
          <a:ln w="0">
            <a:noFill/>
          </a:ln>
        </p:spPr>
      </p:pic>
      <p:sp>
        <p:nvSpPr>
          <p:cNvPr id="806" name="文本框 805"/>
          <p:cNvSpPr txBox="1"/>
          <p:nvPr/>
        </p:nvSpPr>
        <p:spPr>
          <a:xfrm>
            <a:off x="1077840" y="2908080"/>
            <a:ext cx="187920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update_user_profile(msg)</a:t>
            </a:r>
            <a:endParaRPr lang="en-US" sz="950" b="0" u="none" strike="noStrike">
              <a:solidFill>
                <a:srgbClr val="000000"/>
              </a:solidFill>
              <a:effectLst/>
              <a:uFillTx/>
              <a:latin typeface="Times New Roman"/>
            </a:endParaRPr>
          </a:p>
        </p:txBody>
      </p:sp>
      <p:sp>
        <p:nvSpPr>
          <p:cNvPr id="807" name="文本框 806"/>
          <p:cNvSpPr txBox="1"/>
          <p:nvPr/>
        </p:nvSpPr>
        <p:spPr>
          <a:xfrm>
            <a:off x="6158880" y="1900800"/>
            <a:ext cx="1494000" cy="2440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A/B</a:t>
            </a:r>
            <a:r>
              <a:rPr lang="zh-CN" sz="1320" b="0" u="none" strike="noStrike">
                <a:solidFill>
                  <a:srgbClr val="FFFFFF"/>
                </a:solidFill>
                <a:effectLst/>
                <a:uFillTx/>
                <a:latin typeface="NotoSansSC"/>
                <a:ea typeface="NotoSansSC"/>
              </a:rPr>
              <a:t>测试与效果评估</a:t>
            </a:r>
            <a:endParaRPr lang="en-US" sz="1320" b="0" u="none" strike="noStrike">
              <a:solidFill>
                <a:srgbClr val="000000"/>
              </a:solidFill>
              <a:effectLst/>
              <a:uFillTx/>
              <a:latin typeface="Times New Roman"/>
            </a:endParaRPr>
          </a:p>
        </p:txBody>
      </p:sp>
      <p:sp>
        <p:nvSpPr>
          <p:cNvPr id="808" name="文本框 807"/>
          <p:cNvSpPr txBox="1"/>
          <p:nvPr/>
        </p:nvSpPr>
        <p:spPr>
          <a:xfrm>
            <a:off x="6158880" y="2197800"/>
            <a:ext cx="30517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评估不同推荐策略的效果，根据测试结果动态调整算法权重</a:t>
            </a:r>
            <a:endParaRPr lang="en-US" sz="920" b="0" u="none" strike="noStrike">
              <a:solidFill>
                <a:srgbClr val="000000"/>
              </a:solidFill>
              <a:effectLst/>
              <a:uFillTx/>
              <a:latin typeface="Times New Roman"/>
            </a:endParaRPr>
          </a:p>
        </p:txBody>
      </p:sp>
      <p:sp>
        <p:nvSpPr>
          <p:cNvPr id="809" name="任意多边形: 形状 808"/>
          <p:cNvSpPr/>
          <p:nvPr/>
        </p:nvSpPr>
        <p:spPr>
          <a:xfrm>
            <a:off x="6960960" y="2506680"/>
            <a:ext cx="1997640" cy="67320"/>
          </a:xfrm>
          <a:custGeom>
            <a:avLst/>
            <a:gdLst/>
            <a:ahLst/>
            <a:cxnLst/>
            <a:rect l="0" t="0" r="r" b="b"/>
            <a:pathLst>
              <a:path w="5549" h="187">
                <a:moveTo>
                  <a:pt x="0" y="93"/>
                </a:moveTo>
                <a:cubicBezTo>
                  <a:pt x="0" y="81"/>
                  <a:pt x="2" y="69"/>
                  <a:pt x="7" y="58"/>
                </a:cubicBezTo>
                <a:cubicBezTo>
                  <a:pt x="12" y="46"/>
                  <a:pt x="18" y="36"/>
                  <a:pt x="27" y="28"/>
                </a:cubicBezTo>
                <a:cubicBezTo>
                  <a:pt x="36" y="19"/>
                  <a:pt x="46" y="12"/>
                  <a:pt x="57" y="7"/>
                </a:cubicBezTo>
                <a:cubicBezTo>
                  <a:pt x="69" y="3"/>
                  <a:pt x="82" y="0"/>
                  <a:pt x="94" y="0"/>
                </a:cubicBezTo>
                <a:lnTo>
                  <a:pt x="5456" y="0"/>
                </a:lnTo>
                <a:cubicBezTo>
                  <a:pt x="5468" y="0"/>
                  <a:pt x="5480" y="3"/>
                  <a:pt x="5492" y="7"/>
                </a:cubicBezTo>
                <a:cubicBezTo>
                  <a:pt x="5503" y="12"/>
                  <a:pt x="5513" y="19"/>
                  <a:pt x="5522" y="28"/>
                </a:cubicBezTo>
                <a:cubicBezTo>
                  <a:pt x="5530" y="36"/>
                  <a:pt x="5537" y="46"/>
                  <a:pt x="5542" y="58"/>
                </a:cubicBezTo>
                <a:cubicBezTo>
                  <a:pt x="5547" y="69"/>
                  <a:pt x="5549" y="81"/>
                  <a:pt x="5549" y="93"/>
                </a:cubicBezTo>
                <a:cubicBezTo>
                  <a:pt x="5549" y="106"/>
                  <a:pt x="5547" y="117"/>
                  <a:pt x="5542" y="129"/>
                </a:cubicBezTo>
                <a:cubicBezTo>
                  <a:pt x="5537" y="140"/>
                  <a:pt x="5530" y="150"/>
                  <a:pt x="5522" y="159"/>
                </a:cubicBezTo>
                <a:cubicBezTo>
                  <a:pt x="5513" y="169"/>
                  <a:pt x="5503" y="175"/>
                  <a:pt x="5492" y="180"/>
                </a:cubicBezTo>
                <a:cubicBezTo>
                  <a:pt x="5480" y="185"/>
                  <a:pt x="5468" y="187"/>
                  <a:pt x="5456" y="187"/>
                </a:cubicBezTo>
                <a:lnTo>
                  <a:pt x="94" y="187"/>
                </a:lnTo>
                <a:cubicBezTo>
                  <a:pt x="82" y="187"/>
                  <a:pt x="69" y="185"/>
                  <a:pt x="57" y="180"/>
                </a:cubicBezTo>
                <a:cubicBezTo>
                  <a:pt x="46" y="175"/>
                  <a:pt x="36" y="169"/>
                  <a:pt x="27" y="159"/>
                </a:cubicBezTo>
                <a:cubicBezTo>
                  <a:pt x="18" y="150"/>
                  <a:pt x="12" y="140"/>
                  <a:pt x="7" y="129"/>
                </a:cubicBezTo>
                <a:cubicBezTo>
                  <a:pt x="2" y="117"/>
                  <a:pt x="0" y="106"/>
                  <a:pt x="0" y="9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10" name="图片 809"/>
          <p:cNvPicPr/>
          <p:nvPr/>
        </p:nvPicPr>
        <p:blipFill>
          <a:blip r:embed="rId5"/>
          <a:stretch/>
        </p:blipFill>
        <p:spPr>
          <a:xfrm>
            <a:off x="6960960" y="2507040"/>
            <a:ext cx="1501920" cy="66600"/>
          </a:xfrm>
          <a:prstGeom prst="rect">
            <a:avLst/>
          </a:prstGeom>
          <a:noFill/>
          <a:ln w="0">
            <a:noFill/>
          </a:ln>
        </p:spPr>
      </p:pic>
      <p:sp>
        <p:nvSpPr>
          <p:cNvPr id="811" name="文本框 810"/>
          <p:cNvSpPr txBox="1"/>
          <p:nvPr/>
        </p:nvSpPr>
        <p:spPr>
          <a:xfrm>
            <a:off x="6158880" y="2481840"/>
            <a:ext cx="684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策略</a:t>
            </a:r>
            <a:r>
              <a:rPr lang="en-US" sz="920" b="0" u="none" strike="noStrike">
                <a:solidFill>
                  <a:srgbClr val="FFFFFF"/>
                </a:solidFill>
                <a:effectLst/>
                <a:uFillTx/>
                <a:latin typeface="NotoSansSC"/>
                <a:ea typeface="NotoSansSC"/>
              </a:rPr>
              <a:t>A</a:t>
            </a:r>
            <a:r>
              <a:rPr lang="zh-CN" sz="920" b="0" u="none" strike="noStrike">
                <a:solidFill>
                  <a:srgbClr val="FFFFFF"/>
                </a:solidFill>
                <a:effectLst/>
                <a:uFillTx/>
                <a:latin typeface="NotoSansSC"/>
                <a:ea typeface="NotoSansSC"/>
              </a:rPr>
              <a:t>效果</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812" name="文本框 811"/>
          <p:cNvSpPr txBox="1"/>
          <p:nvPr/>
        </p:nvSpPr>
        <p:spPr>
          <a:xfrm>
            <a:off x="8958240" y="2481840"/>
            <a:ext cx="2617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75%</a:t>
            </a:r>
            <a:endParaRPr lang="en-US" sz="920" b="0" u="none" strike="noStrike">
              <a:solidFill>
                <a:srgbClr val="000000"/>
              </a:solidFill>
              <a:effectLst/>
              <a:uFillTx/>
              <a:latin typeface="Times New Roman"/>
            </a:endParaRPr>
          </a:p>
        </p:txBody>
      </p:sp>
      <p:sp>
        <p:nvSpPr>
          <p:cNvPr id="813" name="任意多边形: 形状 812"/>
          <p:cNvSpPr/>
          <p:nvPr/>
        </p:nvSpPr>
        <p:spPr>
          <a:xfrm>
            <a:off x="6960960" y="2707560"/>
            <a:ext cx="1997640" cy="66960"/>
          </a:xfrm>
          <a:custGeom>
            <a:avLst/>
            <a:gdLst/>
            <a:ahLst/>
            <a:cxnLst/>
            <a:rect l="0" t="0" r="r" b="b"/>
            <a:pathLst>
              <a:path w="5549" h="186">
                <a:moveTo>
                  <a:pt x="0" y="92"/>
                </a:moveTo>
                <a:cubicBezTo>
                  <a:pt x="0" y="80"/>
                  <a:pt x="2" y="68"/>
                  <a:pt x="7" y="57"/>
                </a:cubicBezTo>
                <a:cubicBezTo>
                  <a:pt x="12" y="45"/>
                  <a:pt x="18" y="35"/>
                  <a:pt x="27" y="27"/>
                </a:cubicBezTo>
                <a:cubicBezTo>
                  <a:pt x="36" y="18"/>
                  <a:pt x="46" y="11"/>
                  <a:pt x="57" y="7"/>
                </a:cubicBezTo>
                <a:cubicBezTo>
                  <a:pt x="69" y="2"/>
                  <a:pt x="82" y="0"/>
                  <a:pt x="94" y="0"/>
                </a:cubicBezTo>
                <a:lnTo>
                  <a:pt x="5456" y="0"/>
                </a:lnTo>
                <a:cubicBezTo>
                  <a:pt x="5468" y="0"/>
                  <a:pt x="5480" y="2"/>
                  <a:pt x="5492" y="7"/>
                </a:cubicBezTo>
                <a:cubicBezTo>
                  <a:pt x="5503" y="11"/>
                  <a:pt x="5513" y="18"/>
                  <a:pt x="5522" y="27"/>
                </a:cubicBezTo>
                <a:cubicBezTo>
                  <a:pt x="5530" y="35"/>
                  <a:pt x="5537" y="45"/>
                  <a:pt x="5542" y="57"/>
                </a:cubicBezTo>
                <a:cubicBezTo>
                  <a:pt x="5547" y="68"/>
                  <a:pt x="5549" y="80"/>
                  <a:pt x="5549" y="92"/>
                </a:cubicBezTo>
                <a:cubicBezTo>
                  <a:pt x="5549" y="105"/>
                  <a:pt x="5547" y="117"/>
                  <a:pt x="5542" y="128"/>
                </a:cubicBezTo>
                <a:cubicBezTo>
                  <a:pt x="5537" y="139"/>
                  <a:pt x="5530" y="149"/>
                  <a:pt x="5522" y="159"/>
                </a:cubicBezTo>
                <a:cubicBezTo>
                  <a:pt x="5513" y="168"/>
                  <a:pt x="5503" y="174"/>
                  <a:pt x="5492" y="179"/>
                </a:cubicBezTo>
                <a:cubicBezTo>
                  <a:pt x="5480" y="184"/>
                  <a:pt x="5468" y="186"/>
                  <a:pt x="5456" y="186"/>
                </a:cubicBezTo>
                <a:lnTo>
                  <a:pt x="94" y="186"/>
                </a:lnTo>
                <a:cubicBezTo>
                  <a:pt x="82" y="186"/>
                  <a:pt x="69" y="184"/>
                  <a:pt x="57" y="179"/>
                </a:cubicBezTo>
                <a:cubicBezTo>
                  <a:pt x="46" y="174"/>
                  <a:pt x="36" y="168"/>
                  <a:pt x="27" y="159"/>
                </a:cubicBezTo>
                <a:cubicBezTo>
                  <a:pt x="18" y="149"/>
                  <a:pt x="12" y="139"/>
                  <a:pt x="7" y="128"/>
                </a:cubicBezTo>
                <a:cubicBezTo>
                  <a:pt x="2" y="117"/>
                  <a:pt x="0" y="105"/>
                  <a:pt x="0" y="9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14" name="图片 813"/>
          <p:cNvPicPr/>
          <p:nvPr/>
        </p:nvPicPr>
        <p:blipFill>
          <a:blip r:embed="rId6"/>
          <a:stretch/>
        </p:blipFill>
        <p:spPr>
          <a:xfrm>
            <a:off x="6960960" y="2707560"/>
            <a:ext cx="1703160" cy="66600"/>
          </a:xfrm>
          <a:prstGeom prst="rect">
            <a:avLst/>
          </a:prstGeom>
          <a:noFill/>
          <a:ln w="0">
            <a:noFill/>
          </a:ln>
        </p:spPr>
      </p:pic>
      <p:sp>
        <p:nvSpPr>
          <p:cNvPr id="815" name="文本框 814"/>
          <p:cNvSpPr txBox="1"/>
          <p:nvPr/>
        </p:nvSpPr>
        <p:spPr>
          <a:xfrm>
            <a:off x="6158880" y="2682720"/>
            <a:ext cx="68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策略</a:t>
            </a:r>
            <a:r>
              <a:rPr lang="en-US" sz="920" b="0" u="none" strike="noStrike">
                <a:solidFill>
                  <a:srgbClr val="FFFFFF"/>
                </a:solidFill>
                <a:effectLst/>
                <a:uFillTx/>
                <a:latin typeface="NotoSansSC"/>
                <a:ea typeface="NotoSansSC"/>
              </a:rPr>
              <a:t>B</a:t>
            </a:r>
            <a:r>
              <a:rPr lang="zh-CN" sz="920" b="0" u="none" strike="noStrike">
                <a:solidFill>
                  <a:srgbClr val="FFFFFF"/>
                </a:solidFill>
                <a:effectLst/>
                <a:uFillTx/>
                <a:latin typeface="NotoSansSC"/>
                <a:ea typeface="NotoSansSC"/>
              </a:rPr>
              <a:t>效果</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816" name="任意多边形: 形状 815"/>
          <p:cNvSpPr/>
          <p:nvPr/>
        </p:nvSpPr>
        <p:spPr>
          <a:xfrm>
            <a:off x="267120" y="3476160"/>
            <a:ext cx="4980960" cy="1705320"/>
          </a:xfrm>
          <a:custGeom>
            <a:avLst/>
            <a:gdLst/>
            <a:ahLst/>
            <a:cxnLst/>
            <a:rect l="0" t="0" r="r" b="b"/>
            <a:pathLst>
              <a:path w="13836" h="4737">
                <a:moveTo>
                  <a:pt x="0" y="4551"/>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1"/>
                </a:cubicBezTo>
                <a:cubicBezTo>
                  <a:pt x="13764" y="38"/>
                  <a:pt x="13773" y="46"/>
                  <a:pt x="13782" y="55"/>
                </a:cubicBezTo>
                <a:cubicBezTo>
                  <a:pt x="13791" y="63"/>
                  <a:pt x="13798" y="73"/>
                  <a:pt x="13805" y="83"/>
                </a:cubicBezTo>
                <a:cubicBezTo>
                  <a:pt x="13812" y="93"/>
                  <a:pt x="13817" y="104"/>
                  <a:pt x="13822" y="115"/>
                </a:cubicBezTo>
                <a:cubicBezTo>
                  <a:pt x="13827" y="126"/>
                  <a:pt x="13830" y="138"/>
                  <a:pt x="13833" y="150"/>
                </a:cubicBezTo>
                <a:cubicBezTo>
                  <a:pt x="13835" y="162"/>
                  <a:pt x="13836" y="174"/>
                  <a:pt x="13836" y="186"/>
                </a:cubicBezTo>
                <a:lnTo>
                  <a:pt x="13836" y="4551"/>
                </a:lnTo>
                <a:cubicBezTo>
                  <a:pt x="13836" y="4563"/>
                  <a:pt x="13835" y="4575"/>
                  <a:pt x="13833" y="4587"/>
                </a:cubicBezTo>
                <a:cubicBezTo>
                  <a:pt x="13830" y="4599"/>
                  <a:pt x="13827" y="4611"/>
                  <a:pt x="13822" y="4622"/>
                </a:cubicBezTo>
                <a:cubicBezTo>
                  <a:pt x="13817" y="4633"/>
                  <a:pt x="13812" y="4644"/>
                  <a:pt x="13805" y="4654"/>
                </a:cubicBezTo>
                <a:cubicBezTo>
                  <a:pt x="13798" y="4664"/>
                  <a:pt x="13791" y="4674"/>
                  <a:pt x="13782" y="4682"/>
                </a:cubicBezTo>
                <a:cubicBezTo>
                  <a:pt x="13773" y="4691"/>
                  <a:pt x="13764" y="4699"/>
                  <a:pt x="13754" y="4705"/>
                </a:cubicBezTo>
                <a:cubicBezTo>
                  <a:pt x="13744" y="4712"/>
                  <a:pt x="13733" y="4718"/>
                  <a:pt x="13722" y="4722"/>
                </a:cubicBezTo>
                <a:cubicBezTo>
                  <a:pt x="13710" y="4727"/>
                  <a:pt x="13699" y="4731"/>
                  <a:pt x="13687" y="4733"/>
                </a:cubicBezTo>
                <a:cubicBezTo>
                  <a:pt x="13675" y="4735"/>
                  <a:pt x="13663" y="4737"/>
                  <a:pt x="13651" y="4737"/>
                </a:cubicBezTo>
                <a:lnTo>
                  <a:pt x="186" y="4737"/>
                </a:lnTo>
                <a:cubicBezTo>
                  <a:pt x="174" y="4737"/>
                  <a:pt x="162" y="4735"/>
                  <a:pt x="150" y="4733"/>
                </a:cubicBezTo>
                <a:cubicBezTo>
                  <a:pt x="138" y="4731"/>
                  <a:pt x="126" y="4727"/>
                  <a:pt x="115" y="4722"/>
                </a:cubicBezTo>
                <a:cubicBezTo>
                  <a:pt x="104" y="4718"/>
                  <a:pt x="93" y="4712"/>
                  <a:pt x="83" y="4705"/>
                </a:cubicBezTo>
                <a:cubicBezTo>
                  <a:pt x="73" y="4699"/>
                  <a:pt x="63" y="4691"/>
                  <a:pt x="55" y="4682"/>
                </a:cubicBezTo>
                <a:cubicBezTo>
                  <a:pt x="46" y="4674"/>
                  <a:pt x="38" y="4664"/>
                  <a:pt x="32" y="4654"/>
                </a:cubicBezTo>
                <a:cubicBezTo>
                  <a:pt x="25" y="4644"/>
                  <a:pt x="19" y="4633"/>
                  <a:pt x="14" y="4622"/>
                </a:cubicBezTo>
                <a:cubicBezTo>
                  <a:pt x="10" y="4611"/>
                  <a:pt x="6" y="4599"/>
                  <a:pt x="4" y="4587"/>
                </a:cubicBezTo>
                <a:cubicBezTo>
                  <a:pt x="2" y="4575"/>
                  <a:pt x="0" y="4563"/>
                  <a:pt x="0" y="45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7" name="任意多边形: 形状 816"/>
          <p:cNvSpPr/>
          <p:nvPr/>
        </p:nvSpPr>
        <p:spPr>
          <a:xfrm>
            <a:off x="434520" y="3643200"/>
            <a:ext cx="417960" cy="418320"/>
          </a:xfrm>
          <a:custGeom>
            <a:avLst/>
            <a:gdLst/>
            <a:ahLst/>
            <a:cxnLst/>
            <a:rect l="0" t="0" r="r" b="b"/>
            <a:pathLst>
              <a:path w="1161" h="1162">
                <a:moveTo>
                  <a:pt x="1161" y="581"/>
                </a:moveTo>
                <a:cubicBezTo>
                  <a:pt x="1161" y="600"/>
                  <a:pt x="1160" y="619"/>
                  <a:pt x="1158"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4"/>
                </a:cubicBezTo>
                <a:cubicBezTo>
                  <a:pt x="1084" y="871"/>
                  <a:pt x="1074" y="887"/>
                  <a:pt x="1063" y="904"/>
                </a:cubicBezTo>
                <a:cubicBezTo>
                  <a:pt x="1053" y="920"/>
                  <a:pt x="1042" y="935"/>
                  <a:pt x="1030" y="950"/>
                </a:cubicBezTo>
                <a:cubicBezTo>
                  <a:pt x="1017" y="965"/>
                  <a:pt x="1005" y="979"/>
                  <a:pt x="991" y="992"/>
                </a:cubicBezTo>
                <a:cubicBezTo>
                  <a:pt x="978" y="1006"/>
                  <a:pt x="964" y="1018"/>
                  <a:pt x="949" y="1030"/>
                </a:cubicBezTo>
                <a:cubicBezTo>
                  <a:pt x="934" y="1042"/>
                  <a:pt x="919" y="1054"/>
                  <a:pt x="903" y="1064"/>
                </a:cubicBezTo>
                <a:cubicBezTo>
                  <a:pt x="888" y="1075"/>
                  <a:pt x="871" y="1085"/>
                  <a:pt x="854" y="1094"/>
                </a:cubicBezTo>
                <a:cubicBezTo>
                  <a:pt x="838" y="1102"/>
                  <a:pt x="821" y="1111"/>
                  <a:pt x="803" y="1118"/>
                </a:cubicBezTo>
                <a:cubicBezTo>
                  <a:pt x="785" y="1125"/>
                  <a:pt x="768" y="1132"/>
                  <a:pt x="749" y="1137"/>
                </a:cubicBezTo>
                <a:cubicBezTo>
                  <a:pt x="731" y="1143"/>
                  <a:pt x="713" y="1147"/>
                  <a:pt x="694" y="1151"/>
                </a:cubicBezTo>
                <a:cubicBezTo>
                  <a:pt x="675" y="1155"/>
                  <a:pt x="657" y="1157"/>
                  <a:pt x="638" y="1159"/>
                </a:cubicBezTo>
                <a:cubicBezTo>
                  <a:pt x="619" y="1161"/>
                  <a:pt x="600" y="1162"/>
                  <a:pt x="581" y="1162"/>
                </a:cubicBezTo>
                <a:cubicBezTo>
                  <a:pt x="562" y="1162"/>
                  <a:pt x="543" y="1161"/>
                  <a:pt x="523" y="1159"/>
                </a:cubicBezTo>
                <a:cubicBezTo>
                  <a:pt x="504" y="1157"/>
                  <a:pt x="485" y="1155"/>
                  <a:pt x="467" y="1151"/>
                </a:cubicBezTo>
                <a:cubicBezTo>
                  <a:pt x="448" y="1147"/>
                  <a:pt x="430" y="1143"/>
                  <a:pt x="411" y="1137"/>
                </a:cubicBezTo>
                <a:cubicBezTo>
                  <a:pt x="393" y="1132"/>
                  <a:pt x="375" y="1125"/>
                  <a:pt x="358" y="1118"/>
                </a:cubicBezTo>
                <a:cubicBezTo>
                  <a:pt x="340" y="1111"/>
                  <a:pt x="323" y="1102"/>
                  <a:pt x="306" y="1094"/>
                </a:cubicBezTo>
                <a:cubicBezTo>
                  <a:pt x="290" y="1085"/>
                  <a:pt x="273" y="1075"/>
                  <a:pt x="257" y="1064"/>
                </a:cubicBezTo>
                <a:cubicBezTo>
                  <a:pt x="242" y="1054"/>
                  <a:pt x="226" y="1042"/>
                  <a:pt x="212" y="1030"/>
                </a:cubicBezTo>
                <a:cubicBezTo>
                  <a:pt x="197" y="1018"/>
                  <a:pt x="183" y="1006"/>
                  <a:pt x="170" y="992"/>
                </a:cubicBezTo>
                <a:cubicBezTo>
                  <a:pt x="156" y="979"/>
                  <a:pt x="143" y="965"/>
                  <a:pt x="131" y="950"/>
                </a:cubicBezTo>
                <a:cubicBezTo>
                  <a:pt x="119" y="935"/>
                  <a:pt x="108" y="920"/>
                  <a:pt x="97" y="904"/>
                </a:cubicBezTo>
                <a:cubicBezTo>
                  <a:pt x="87" y="887"/>
                  <a:pt x="77" y="871"/>
                  <a:pt x="68" y="854"/>
                </a:cubicBezTo>
                <a:cubicBezTo>
                  <a:pt x="59" y="838"/>
                  <a:pt x="51" y="820"/>
                  <a:pt x="44" y="803"/>
                </a:cubicBezTo>
                <a:cubicBezTo>
                  <a:pt x="36" y="785"/>
                  <a:pt x="30" y="767"/>
                  <a:pt x="25" y="749"/>
                </a:cubicBezTo>
                <a:cubicBezTo>
                  <a:pt x="19" y="731"/>
                  <a:pt x="14"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4" y="449"/>
                  <a:pt x="19" y="430"/>
                  <a:pt x="25" y="412"/>
                </a:cubicBezTo>
                <a:cubicBezTo>
                  <a:pt x="30" y="394"/>
                  <a:pt x="36" y="376"/>
                  <a:pt x="44" y="359"/>
                </a:cubicBezTo>
                <a:cubicBezTo>
                  <a:pt x="51" y="341"/>
                  <a:pt x="59" y="324"/>
                  <a:pt x="68" y="307"/>
                </a:cubicBezTo>
                <a:cubicBezTo>
                  <a:pt x="77" y="290"/>
                  <a:pt x="87" y="274"/>
                  <a:pt x="97" y="258"/>
                </a:cubicBezTo>
                <a:cubicBezTo>
                  <a:pt x="108" y="243"/>
                  <a:pt x="119" y="227"/>
                  <a:pt x="131" y="213"/>
                </a:cubicBezTo>
                <a:cubicBezTo>
                  <a:pt x="143" y="198"/>
                  <a:pt x="156" y="184"/>
                  <a:pt x="170" y="170"/>
                </a:cubicBezTo>
                <a:cubicBezTo>
                  <a:pt x="183" y="157"/>
                  <a:pt x="197" y="144"/>
                  <a:pt x="212" y="132"/>
                </a:cubicBezTo>
                <a:cubicBezTo>
                  <a:pt x="226" y="120"/>
                  <a:pt x="242" y="109"/>
                  <a:pt x="257" y="98"/>
                </a:cubicBezTo>
                <a:cubicBezTo>
                  <a:pt x="273" y="88"/>
                  <a:pt x="290" y="78"/>
                  <a:pt x="306" y="69"/>
                </a:cubicBezTo>
                <a:cubicBezTo>
                  <a:pt x="323" y="60"/>
                  <a:pt x="340" y="52"/>
                  <a:pt x="358" y="45"/>
                </a:cubicBezTo>
                <a:cubicBezTo>
                  <a:pt x="375" y="37"/>
                  <a:pt x="393" y="31"/>
                  <a:pt x="411" y="25"/>
                </a:cubicBezTo>
                <a:cubicBezTo>
                  <a:pt x="430" y="20"/>
                  <a:pt x="448" y="15"/>
                  <a:pt x="467" y="12"/>
                </a:cubicBezTo>
                <a:cubicBezTo>
                  <a:pt x="485" y="8"/>
                  <a:pt x="504" y="5"/>
                  <a:pt x="523" y="3"/>
                </a:cubicBezTo>
                <a:cubicBezTo>
                  <a:pt x="543" y="1"/>
                  <a:pt x="562" y="0"/>
                  <a:pt x="581" y="0"/>
                </a:cubicBezTo>
                <a:cubicBezTo>
                  <a:pt x="600" y="0"/>
                  <a:pt x="619" y="1"/>
                  <a:pt x="638" y="3"/>
                </a:cubicBezTo>
                <a:cubicBezTo>
                  <a:pt x="657" y="5"/>
                  <a:pt x="675" y="8"/>
                  <a:pt x="694" y="12"/>
                </a:cubicBezTo>
                <a:cubicBezTo>
                  <a:pt x="713" y="15"/>
                  <a:pt x="731" y="20"/>
                  <a:pt x="749" y="25"/>
                </a:cubicBezTo>
                <a:cubicBezTo>
                  <a:pt x="768" y="31"/>
                  <a:pt x="785" y="37"/>
                  <a:pt x="803" y="45"/>
                </a:cubicBezTo>
                <a:cubicBezTo>
                  <a:pt x="821" y="52"/>
                  <a:pt x="838" y="60"/>
                  <a:pt x="854" y="69"/>
                </a:cubicBezTo>
                <a:cubicBezTo>
                  <a:pt x="871" y="78"/>
                  <a:pt x="888" y="88"/>
                  <a:pt x="903" y="98"/>
                </a:cubicBezTo>
                <a:cubicBezTo>
                  <a:pt x="919" y="109"/>
                  <a:pt x="934" y="120"/>
                  <a:pt x="949" y="132"/>
                </a:cubicBezTo>
                <a:cubicBezTo>
                  <a:pt x="964" y="144"/>
                  <a:pt x="978" y="157"/>
                  <a:pt x="991" y="170"/>
                </a:cubicBezTo>
                <a:cubicBezTo>
                  <a:pt x="1005" y="184"/>
                  <a:pt x="1017" y="198"/>
                  <a:pt x="1030" y="213"/>
                </a:cubicBezTo>
                <a:cubicBezTo>
                  <a:pt x="1042" y="227"/>
                  <a:pt x="1053" y="243"/>
                  <a:pt x="1063" y="258"/>
                </a:cubicBezTo>
                <a:cubicBezTo>
                  <a:pt x="1074" y="274"/>
                  <a:pt x="1084" y="290"/>
                  <a:pt x="1093" y="307"/>
                </a:cubicBezTo>
                <a:cubicBezTo>
                  <a:pt x="1102" y="324"/>
                  <a:pt x="1110" y="341"/>
                  <a:pt x="1117" y="359"/>
                </a:cubicBezTo>
                <a:cubicBezTo>
                  <a:pt x="1124" y="376"/>
                  <a:pt x="1131" y="394"/>
                  <a:pt x="1136" y="412"/>
                </a:cubicBezTo>
                <a:cubicBezTo>
                  <a:pt x="1142" y="430"/>
                  <a:pt x="1146" y="449"/>
                  <a:pt x="1150" y="468"/>
                </a:cubicBezTo>
                <a:cubicBezTo>
                  <a:pt x="1154" y="486"/>
                  <a:pt x="1157" y="505"/>
                  <a:pt x="1158" y="524"/>
                </a:cubicBezTo>
                <a:cubicBezTo>
                  <a:pt x="1160" y="543"/>
                  <a:pt x="1161" y="562"/>
                  <a:pt x="1161"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18" name="图片 817"/>
          <p:cNvPicPr/>
          <p:nvPr/>
        </p:nvPicPr>
        <p:blipFill>
          <a:blip r:embed="rId7"/>
          <a:stretch/>
        </p:blipFill>
        <p:spPr>
          <a:xfrm>
            <a:off x="543240" y="3768840"/>
            <a:ext cx="208440" cy="166680"/>
          </a:xfrm>
          <a:prstGeom prst="rect">
            <a:avLst/>
          </a:prstGeom>
          <a:noFill/>
          <a:ln w="0">
            <a:noFill/>
          </a:ln>
        </p:spPr>
      </p:pic>
      <p:sp>
        <p:nvSpPr>
          <p:cNvPr id="819" name="任意多边形: 形状 818"/>
          <p:cNvSpPr/>
          <p:nvPr/>
        </p:nvSpPr>
        <p:spPr>
          <a:xfrm>
            <a:off x="977400" y="4211640"/>
            <a:ext cx="3151080" cy="802440"/>
          </a:xfrm>
          <a:custGeom>
            <a:avLst/>
            <a:gdLst/>
            <a:ahLst/>
            <a:cxnLst/>
            <a:rect l="0" t="0" r="r" b="b"/>
            <a:pathLst>
              <a:path w="8753" h="2229">
                <a:moveTo>
                  <a:pt x="0" y="2136"/>
                </a:moveTo>
                <a:lnTo>
                  <a:pt x="0" y="93"/>
                </a:lnTo>
                <a:cubicBezTo>
                  <a:pt x="0" y="80"/>
                  <a:pt x="3" y="69"/>
                  <a:pt x="7" y="57"/>
                </a:cubicBezTo>
                <a:cubicBezTo>
                  <a:pt x="12" y="46"/>
                  <a:pt x="19" y="36"/>
                  <a:pt x="28" y="27"/>
                </a:cubicBezTo>
                <a:cubicBezTo>
                  <a:pt x="36" y="18"/>
                  <a:pt x="46" y="12"/>
                  <a:pt x="58" y="7"/>
                </a:cubicBezTo>
                <a:cubicBezTo>
                  <a:pt x="69" y="2"/>
                  <a:pt x="81" y="0"/>
                  <a:pt x="93" y="0"/>
                </a:cubicBezTo>
                <a:lnTo>
                  <a:pt x="8660" y="0"/>
                </a:lnTo>
                <a:cubicBezTo>
                  <a:pt x="8672" y="0"/>
                  <a:pt x="8684" y="2"/>
                  <a:pt x="8695" y="7"/>
                </a:cubicBezTo>
                <a:cubicBezTo>
                  <a:pt x="8707" y="12"/>
                  <a:pt x="8717" y="18"/>
                  <a:pt x="8726" y="27"/>
                </a:cubicBezTo>
                <a:cubicBezTo>
                  <a:pt x="8734" y="36"/>
                  <a:pt x="8741" y="46"/>
                  <a:pt x="8746" y="57"/>
                </a:cubicBezTo>
                <a:cubicBezTo>
                  <a:pt x="8750" y="69"/>
                  <a:pt x="8753" y="80"/>
                  <a:pt x="8753" y="93"/>
                </a:cubicBezTo>
                <a:lnTo>
                  <a:pt x="8753" y="2136"/>
                </a:lnTo>
                <a:cubicBezTo>
                  <a:pt x="8753" y="2149"/>
                  <a:pt x="8750" y="2161"/>
                  <a:pt x="8746" y="2172"/>
                </a:cubicBezTo>
                <a:cubicBezTo>
                  <a:pt x="8741" y="2183"/>
                  <a:pt x="8734" y="2193"/>
                  <a:pt x="8726" y="2202"/>
                </a:cubicBezTo>
                <a:cubicBezTo>
                  <a:pt x="8717" y="2211"/>
                  <a:pt x="8707" y="2218"/>
                  <a:pt x="8695" y="2222"/>
                </a:cubicBezTo>
                <a:cubicBezTo>
                  <a:pt x="8684" y="2227"/>
                  <a:pt x="8672" y="2229"/>
                  <a:pt x="8660" y="2229"/>
                </a:cubicBezTo>
                <a:lnTo>
                  <a:pt x="93" y="2229"/>
                </a:lnTo>
                <a:cubicBezTo>
                  <a:pt x="81" y="2229"/>
                  <a:pt x="69" y="2227"/>
                  <a:pt x="58" y="2222"/>
                </a:cubicBezTo>
                <a:cubicBezTo>
                  <a:pt x="46" y="2218"/>
                  <a:pt x="36" y="2211"/>
                  <a:pt x="28" y="2202"/>
                </a:cubicBezTo>
                <a:cubicBezTo>
                  <a:pt x="19" y="2193"/>
                  <a:pt x="12" y="2183"/>
                  <a:pt x="7" y="2172"/>
                </a:cubicBezTo>
                <a:cubicBezTo>
                  <a:pt x="3" y="2161"/>
                  <a:pt x="0" y="2149"/>
                  <a:pt x="0" y="21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20" name="文本框 819"/>
          <p:cNvSpPr txBox="1"/>
          <p:nvPr/>
        </p:nvSpPr>
        <p:spPr>
          <a:xfrm>
            <a:off x="8958240" y="2682720"/>
            <a:ext cx="2617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85%</a:t>
            </a:r>
            <a:endParaRPr lang="en-US" sz="920" b="0" u="none" strike="noStrike">
              <a:solidFill>
                <a:srgbClr val="000000"/>
              </a:solidFill>
              <a:effectLst/>
              <a:uFillTx/>
              <a:latin typeface="Times New Roman"/>
            </a:endParaRPr>
          </a:p>
        </p:txBody>
      </p:sp>
      <p:sp>
        <p:nvSpPr>
          <p:cNvPr id="821" name="文本框 820"/>
          <p:cNvSpPr txBox="1"/>
          <p:nvPr/>
        </p:nvSpPr>
        <p:spPr>
          <a:xfrm>
            <a:off x="977760" y="367236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动态权重调整</a:t>
            </a:r>
            <a:endParaRPr lang="en-US" sz="1320" b="0" u="none" strike="noStrike">
              <a:solidFill>
                <a:srgbClr val="000000"/>
              </a:solidFill>
              <a:effectLst/>
              <a:uFillTx/>
              <a:latin typeface="Times New Roman"/>
            </a:endParaRPr>
          </a:p>
        </p:txBody>
      </p:sp>
      <p:sp>
        <p:nvSpPr>
          <p:cNvPr id="822" name="文本框 821"/>
          <p:cNvSpPr txBox="1"/>
          <p:nvPr/>
        </p:nvSpPr>
        <p:spPr>
          <a:xfrm>
            <a:off x="977760" y="3969360"/>
            <a:ext cx="32284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根据用户反馈动态调整协同过滤、内容推荐和</a:t>
            </a:r>
            <a:r>
              <a:rPr lang="en-US" sz="920" b="0" u="none" strike="noStrike">
                <a:solidFill>
                  <a:srgbClr val="DBEAFE"/>
                </a:solidFill>
                <a:effectLst/>
                <a:uFillTx/>
                <a:latin typeface="NotoSansSC"/>
                <a:ea typeface="NotoSansSC"/>
              </a:rPr>
              <a:t>GPT</a:t>
            </a:r>
            <a:r>
              <a:rPr lang="zh-CN" sz="920" b="0" u="none" strike="noStrike">
                <a:solidFill>
                  <a:srgbClr val="DBEAFE"/>
                </a:solidFill>
                <a:effectLst/>
                <a:uFillTx/>
                <a:latin typeface="NotoSansSC"/>
                <a:ea typeface="NotoSansSC"/>
              </a:rPr>
              <a:t>推荐的权重</a:t>
            </a:r>
            <a:endParaRPr lang="en-US" sz="920" b="0" u="none" strike="noStrike">
              <a:solidFill>
                <a:srgbClr val="000000"/>
              </a:solidFill>
              <a:effectLst/>
              <a:uFillTx/>
              <a:latin typeface="Times New Roman"/>
            </a:endParaRPr>
          </a:p>
        </p:txBody>
      </p:sp>
      <p:sp>
        <p:nvSpPr>
          <p:cNvPr id="823" name="文本框 822"/>
          <p:cNvSpPr txBox="1"/>
          <p:nvPr/>
        </p:nvSpPr>
        <p:spPr>
          <a:xfrm>
            <a:off x="1077840" y="4278600"/>
            <a:ext cx="14508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824" name="文本框 823"/>
          <p:cNvSpPr txBox="1"/>
          <p:nvPr/>
        </p:nvSpPr>
        <p:spPr>
          <a:xfrm>
            <a:off x="1222200" y="4263120"/>
            <a:ext cx="96372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权重动态调整示例</a:t>
            </a:r>
            <a:endParaRPr lang="en-US" sz="950" b="0" u="none" strike="noStrike">
              <a:solidFill>
                <a:srgbClr val="000000"/>
              </a:solidFill>
              <a:effectLst/>
              <a:uFillTx/>
              <a:latin typeface="Times New Roman"/>
            </a:endParaRPr>
          </a:p>
        </p:txBody>
      </p:sp>
      <p:sp>
        <p:nvSpPr>
          <p:cNvPr id="825" name="文本框 824"/>
          <p:cNvSpPr txBox="1"/>
          <p:nvPr/>
        </p:nvSpPr>
        <p:spPr>
          <a:xfrm>
            <a:off x="1077840" y="4412520"/>
            <a:ext cx="28184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def hybrid_recommend(user_id, item_id):</a:t>
            </a:r>
            <a:endParaRPr lang="en-US" sz="950" b="0" u="none" strike="noStrike">
              <a:solidFill>
                <a:srgbClr val="000000"/>
              </a:solidFill>
              <a:effectLst/>
              <a:uFillTx/>
              <a:latin typeface="Times New Roman"/>
            </a:endParaRPr>
          </a:p>
        </p:txBody>
      </p:sp>
      <p:sp>
        <p:nvSpPr>
          <p:cNvPr id="826" name="文本框 825"/>
          <p:cNvSpPr txBox="1"/>
          <p:nvPr/>
        </p:nvSpPr>
        <p:spPr>
          <a:xfrm>
            <a:off x="1077840" y="4546080"/>
            <a:ext cx="144576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cf_weight = 0.4 # </a:t>
            </a:r>
            <a:endParaRPr lang="en-US" sz="950" b="0" u="none" strike="noStrike">
              <a:solidFill>
                <a:srgbClr val="000000"/>
              </a:solidFill>
              <a:effectLst/>
              <a:uFillTx/>
              <a:latin typeface="Times New Roman"/>
            </a:endParaRPr>
          </a:p>
        </p:txBody>
      </p:sp>
      <p:sp>
        <p:nvSpPr>
          <p:cNvPr id="827" name="文本框 826"/>
          <p:cNvSpPr txBox="1"/>
          <p:nvPr/>
        </p:nvSpPr>
        <p:spPr>
          <a:xfrm>
            <a:off x="2521440" y="4530600"/>
            <a:ext cx="72324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协同过滤权重</a:t>
            </a:r>
            <a:endParaRPr lang="en-US" sz="950" b="0" u="none" strike="noStrike">
              <a:solidFill>
                <a:srgbClr val="000000"/>
              </a:solidFill>
              <a:effectLst/>
              <a:uFillTx/>
              <a:latin typeface="Times New Roman"/>
            </a:endParaRPr>
          </a:p>
        </p:txBody>
      </p:sp>
      <p:sp>
        <p:nvSpPr>
          <p:cNvPr id="828" name="文本框 827"/>
          <p:cNvSpPr txBox="1"/>
          <p:nvPr/>
        </p:nvSpPr>
        <p:spPr>
          <a:xfrm>
            <a:off x="1077840" y="4679640"/>
            <a:ext cx="18068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content_weight = 0.3 # </a:t>
            </a:r>
            <a:endParaRPr lang="en-US" sz="950" b="0" u="none" strike="noStrike">
              <a:solidFill>
                <a:srgbClr val="000000"/>
              </a:solidFill>
              <a:effectLst/>
              <a:uFillTx/>
              <a:latin typeface="Times New Roman"/>
            </a:endParaRPr>
          </a:p>
        </p:txBody>
      </p:sp>
      <p:sp>
        <p:nvSpPr>
          <p:cNvPr id="829" name="文本框 828"/>
          <p:cNvSpPr txBox="1"/>
          <p:nvPr/>
        </p:nvSpPr>
        <p:spPr>
          <a:xfrm>
            <a:off x="2882160" y="4664160"/>
            <a:ext cx="72324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内容推荐权重</a:t>
            </a:r>
            <a:endParaRPr lang="en-US" sz="950" b="0" u="none" strike="noStrike">
              <a:solidFill>
                <a:srgbClr val="000000"/>
              </a:solidFill>
              <a:effectLst/>
              <a:uFillTx/>
              <a:latin typeface="Times New Roman"/>
            </a:endParaRPr>
          </a:p>
        </p:txBody>
      </p:sp>
      <p:sp>
        <p:nvSpPr>
          <p:cNvPr id="830" name="文本框 829"/>
          <p:cNvSpPr txBox="1"/>
          <p:nvPr/>
        </p:nvSpPr>
        <p:spPr>
          <a:xfrm>
            <a:off x="1077840" y="4813560"/>
            <a:ext cx="17348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gpt_weight = 0.3 # GPT</a:t>
            </a:r>
            <a:endParaRPr lang="en-US" sz="950" b="0" u="none" strike="noStrike">
              <a:solidFill>
                <a:srgbClr val="000000"/>
              </a:solidFill>
              <a:effectLst/>
              <a:uFillTx/>
              <a:latin typeface="Times New Roman"/>
            </a:endParaRPr>
          </a:p>
        </p:txBody>
      </p:sp>
      <p:sp>
        <p:nvSpPr>
          <p:cNvPr id="831" name="任意多边形: 形状 830"/>
          <p:cNvSpPr/>
          <p:nvPr/>
        </p:nvSpPr>
        <p:spPr>
          <a:xfrm>
            <a:off x="5448240" y="3476160"/>
            <a:ext cx="4980960" cy="1705320"/>
          </a:xfrm>
          <a:custGeom>
            <a:avLst/>
            <a:gdLst/>
            <a:ahLst/>
            <a:cxnLst/>
            <a:rect l="0" t="0" r="r" b="b"/>
            <a:pathLst>
              <a:path w="13836" h="4737">
                <a:moveTo>
                  <a:pt x="0" y="4551"/>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1"/>
                </a:cubicBezTo>
                <a:cubicBezTo>
                  <a:pt x="13764" y="38"/>
                  <a:pt x="13773" y="46"/>
                  <a:pt x="13782" y="55"/>
                </a:cubicBezTo>
                <a:cubicBezTo>
                  <a:pt x="13791" y="63"/>
                  <a:pt x="13798" y="73"/>
                  <a:pt x="13805" y="83"/>
                </a:cubicBezTo>
                <a:cubicBezTo>
                  <a:pt x="13812" y="93"/>
                  <a:pt x="13818" y="104"/>
                  <a:pt x="13822" y="115"/>
                </a:cubicBezTo>
                <a:cubicBezTo>
                  <a:pt x="13827" y="126"/>
                  <a:pt x="13830" y="138"/>
                  <a:pt x="13833" y="150"/>
                </a:cubicBezTo>
                <a:cubicBezTo>
                  <a:pt x="13835" y="162"/>
                  <a:pt x="13836" y="174"/>
                  <a:pt x="13836" y="186"/>
                </a:cubicBezTo>
                <a:lnTo>
                  <a:pt x="13836" y="4551"/>
                </a:lnTo>
                <a:cubicBezTo>
                  <a:pt x="13836" y="4563"/>
                  <a:pt x="13835" y="4575"/>
                  <a:pt x="13833" y="4587"/>
                </a:cubicBezTo>
                <a:cubicBezTo>
                  <a:pt x="13830" y="4599"/>
                  <a:pt x="13827" y="4611"/>
                  <a:pt x="13822" y="4622"/>
                </a:cubicBezTo>
                <a:cubicBezTo>
                  <a:pt x="13818" y="4633"/>
                  <a:pt x="13812" y="4644"/>
                  <a:pt x="13805" y="4654"/>
                </a:cubicBezTo>
                <a:cubicBezTo>
                  <a:pt x="13798" y="4664"/>
                  <a:pt x="13791" y="4674"/>
                  <a:pt x="13782" y="4682"/>
                </a:cubicBezTo>
                <a:cubicBezTo>
                  <a:pt x="13773" y="4691"/>
                  <a:pt x="13764" y="4699"/>
                  <a:pt x="13754" y="4705"/>
                </a:cubicBezTo>
                <a:cubicBezTo>
                  <a:pt x="13744" y="4712"/>
                  <a:pt x="13733" y="4718"/>
                  <a:pt x="13722" y="4722"/>
                </a:cubicBezTo>
                <a:cubicBezTo>
                  <a:pt x="13710" y="4727"/>
                  <a:pt x="13699" y="4731"/>
                  <a:pt x="13687" y="4733"/>
                </a:cubicBezTo>
                <a:cubicBezTo>
                  <a:pt x="13675" y="4735"/>
                  <a:pt x="13663" y="4737"/>
                  <a:pt x="13651" y="4737"/>
                </a:cubicBezTo>
                <a:lnTo>
                  <a:pt x="186" y="4737"/>
                </a:lnTo>
                <a:cubicBezTo>
                  <a:pt x="174" y="4737"/>
                  <a:pt x="162" y="4735"/>
                  <a:pt x="150" y="4733"/>
                </a:cubicBezTo>
                <a:cubicBezTo>
                  <a:pt x="138" y="4731"/>
                  <a:pt x="126" y="4727"/>
                  <a:pt x="115" y="4722"/>
                </a:cubicBezTo>
                <a:cubicBezTo>
                  <a:pt x="104" y="4718"/>
                  <a:pt x="93" y="4712"/>
                  <a:pt x="83" y="4705"/>
                </a:cubicBezTo>
                <a:cubicBezTo>
                  <a:pt x="73" y="4699"/>
                  <a:pt x="63" y="4691"/>
                  <a:pt x="55" y="4682"/>
                </a:cubicBezTo>
                <a:cubicBezTo>
                  <a:pt x="46" y="4674"/>
                  <a:pt x="38" y="4664"/>
                  <a:pt x="32" y="4654"/>
                </a:cubicBezTo>
                <a:cubicBezTo>
                  <a:pt x="25" y="4644"/>
                  <a:pt x="19" y="4633"/>
                  <a:pt x="15" y="4622"/>
                </a:cubicBezTo>
                <a:cubicBezTo>
                  <a:pt x="10" y="4611"/>
                  <a:pt x="6" y="4599"/>
                  <a:pt x="4" y="4587"/>
                </a:cubicBezTo>
                <a:cubicBezTo>
                  <a:pt x="2" y="4575"/>
                  <a:pt x="0" y="4563"/>
                  <a:pt x="0" y="45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2" name="任意多边形: 形状 831"/>
          <p:cNvSpPr/>
          <p:nvPr/>
        </p:nvSpPr>
        <p:spPr>
          <a:xfrm>
            <a:off x="5615640" y="3643200"/>
            <a:ext cx="417960" cy="418320"/>
          </a:xfrm>
          <a:custGeom>
            <a:avLst/>
            <a:gdLst/>
            <a:ahLst/>
            <a:cxnLst/>
            <a:rect l="0" t="0" r="r" b="b"/>
            <a:pathLst>
              <a:path w="1161" h="1162">
                <a:moveTo>
                  <a:pt x="1161" y="581"/>
                </a:moveTo>
                <a:cubicBezTo>
                  <a:pt x="1161" y="600"/>
                  <a:pt x="1160" y="619"/>
                  <a:pt x="1159"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4"/>
                </a:cubicBezTo>
                <a:cubicBezTo>
                  <a:pt x="1084" y="871"/>
                  <a:pt x="1074" y="887"/>
                  <a:pt x="1064" y="904"/>
                </a:cubicBezTo>
                <a:cubicBezTo>
                  <a:pt x="1053" y="920"/>
                  <a:pt x="1042" y="935"/>
                  <a:pt x="1030" y="950"/>
                </a:cubicBezTo>
                <a:cubicBezTo>
                  <a:pt x="1018" y="965"/>
                  <a:pt x="1005" y="979"/>
                  <a:pt x="991" y="992"/>
                </a:cubicBezTo>
                <a:cubicBezTo>
                  <a:pt x="978" y="1006"/>
                  <a:pt x="964" y="1018"/>
                  <a:pt x="949" y="1030"/>
                </a:cubicBezTo>
                <a:cubicBezTo>
                  <a:pt x="934" y="1042"/>
                  <a:pt x="919" y="1054"/>
                  <a:pt x="903" y="1064"/>
                </a:cubicBezTo>
                <a:cubicBezTo>
                  <a:pt x="888" y="1075"/>
                  <a:pt x="871" y="1085"/>
                  <a:pt x="855" y="1094"/>
                </a:cubicBezTo>
                <a:cubicBezTo>
                  <a:pt x="838" y="1102"/>
                  <a:pt x="821" y="1111"/>
                  <a:pt x="803" y="1118"/>
                </a:cubicBezTo>
                <a:cubicBezTo>
                  <a:pt x="786" y="1125"/>
                  <a:pt x="768" y="1132"/>
                  <a:pt x="749" y="1137"/>
                </a:cubicBezTo>
                <a:cubicBezTo>
                  <a:pt x="731" y="1143"/>
                  <a:pt x="713" y="1147"/>
                  <a:pt x="694" y="1151"/>
                </a:cubicBezTo>
                <a:cubicBezTo>
                  <a:pt x="676" y="1155"/>
                  <a:pt x="657" y="1157"/>
                  <a:pt x="638" y="1159"/>
                </a:cubicBezTo>
                <a:cubicBezTo>
                  <a:pt x="619" y="1161"/>
                  <a:pt x="600" y="1162"/>
                  <a:pt x="581" y="1162"/>
                </a:cubicBezTo>
                <a:cubicBezTo>
                  <a:pt x="562" y="1162"/>
                  <a:pt x="543" y="1161"/>
                  <a:pt x="524" y="1159"/>
                </a:cubicBezTo>
                <a:cubicBezTo>
                  <a:pt x="505" y="1157"/>
                  <a:pt x="486" y="1155"/>
                  <a:pt x="468" y="1151"/>
                </a:cubicBezTo>
                <a:cubicBezTo>
                  <a:pt x="449" y="1147"/>
                  <a:pt x="431" y="1143"/>
                  <a:pt x="413" y="1137"/>
                </a:cubicBezTo>
                <a:cubicBezTo>
                  <a:pt x="394" y="1132"/>
                  <a:pt x="376" y="1125"/>
                  <a:pt x="359" y="1118"/>
                </a:cubicBezTo>
                <a:cubicBezTo>
                  <a:pt x="341" y="1111"/>
                  <a:pt x="324" y="1102"/>
                  <a:pt x="307" y="1094"/>
                </a:cubicBezTo>
                <a:cubicBezTo>
                  <a:pt x="291" y="1085"/>
                  <a:pt x="274" y="1075"/>
                  <a:pt x="259" y="1064"/>
                </a:cubicBezTo>
                <a:cubicBezTo>
                  <a:pt x="243" y="1054"/>
                  <a:pt x="228" y="1042"/>
                  <a:pt x="213" y="1030"/>
                </a:cubicBezTo>
                <a:cubicBezTo>
                  <a:pt x="198" y="1018"/>
                  <a:pt x="184" y="1006"/>
                  <a:pt x="171" y="992"/>
                </a:cubicBezTo>
                <a:cubicBezTo>
                  <a:pt x="157" y="979"/>
                  <a:pt x="144" y="965"/>
                  <a:pt x="132" y="950"/>
                </a:cubicBezTo>
                <a:cubicBezTo>
                  <a:pt x="120" y="935"/>
                  <a:pt x="109" y="920"/>
                  <a:pt x="98" y="904"/>
                </a:cubicBezTo>
                <a:cubicBezTo>
                  <a:pt x="88" y="887"/>
                  <a:pt x="78" y="871"/>
                  <a:pt x="69" y="854"/>
                </a:cubicBezTo>
                <a:cubicBezTo>
                  <a:pt x="59" y="838"/>
                  <a:pt x="51" y="820"/>
                  <a:pt x="44" y="803"/>
                </a:cubicBezTo>
                <a:cubicBezTo>
                  <a:pt x="37" y="785"/>
                  <a:pt x="30" y="767"/>
                  <a:pt x="25" y="749"/>
                </a:cubicBezTo>
                <a:cubicBezTo>
                  <a:pt x="19" y="731"/>
                  <a:pt x="15"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5" y="449"/>
                  <a:pt x="19" y="430"/>
                  <a:pt x="25" y="412"/>
                </a:cubicBezTo>
                <a:cubicBezTo>
                  <a:pt x="30" y="394"/>
                  <a:pt x="37" y="376"/>
                  <a:pt x="44" y="359"/>
                </a:cubicBezTo>
                <a:cubicBezTo>
                  <a:pt x="51" y="341"/>
                  <a:pt x="59" y="324"/>
                  <a:pt x="69" y="307"/>
                </a:cubicBezTo>
                <a:cubicBezTo>
                  <a:pt x="78" y="290"/>
                  <a:pt x="88" y="274"/>
                  <a:pt x="98" y="258"/>
                </a:cubicBezTo>
                <a:cubicBezTo>
                  <a:pt x="109" y="243"/>
                  <a:pt x="120" y="227"/>
                  <a:pt x="132" y="213"/>
                </a:cubicBezTo>
                <a:cubicBezTo>
                  <a:pt x="144" y="198"/>
                  <a:pt x="157" y="184"/>
                  <a:pt x="171" y="170"/>
                </a:cubicBezTo>
                <a:cubicBezTo>
                  <a:pt x="184" y="157"/>
                  <a:pt x="198" y="144"/>
                  <a:pt x="213" y="132"/>
                </a:cubicBezTo>
                <a:cubicBezTo>
                  <a:pt x="228" y="120"/>
                  <a:pt x="243" y="109"/>
                  <a:pt x="259" y="98"/>
                </a:cubicBezTo>
                <a:cubicBezTo>
                  <a:pt x="274" y="88"/>
                  <a:pt x="291" y="78"/>
                  <a:pt x="307" y="69"/>
                </a:cubicBezTo>
                <a:cubicBezTo>
                  <a:pt x="324" y="60"/>
                  <a:pt x="341" y="52"/>
                  <a:pt x="359" y="45"/>
                </a:cubicBezTo>
                <a:cubicBezTo>
                  <a:pt x="376" y="37"/>
                  <a:pt x="394" y="31"/>
                  <a:pt x="413" y="25"/>
                </a:cubicBezTo>
                <a:cubicBezTo>
                  <a:pt x="431" y="20"/>
                  <a:pt x="449" y="15"/>
                  <a:pt x="468" y="12"/>
                </a:cubicBezTo>
                <a:cubicBezTo>
                  <a:pt x="486" y="8"/>
                  <a:pt x="505" y="5"/>
                  <a:pt x="524" y="3"/>
                </a:cubicBezTo>
                <a:cubicBezTo>
                  <a:pt x="543" y="1"/>
                  <a:pt x="562" y="0"/>
                  <a:pt x="581" y="0"/>
                </a:cubicBezTo>
                <a:cubicBezTo>
                  <a:pt x="600" y="0"/>
                  <a:pt x="619" y="1"/>
                  <a:pt x="638" y="3"/>
                </a:cubicBezTo>
                <a:cubicBezTo>
                  <a:pt x="657" y="5"/>
                  <a:pt x="676" y="8"/>
                  <a:pt x="694" y="12"/>
                </a:cubicBezTo>
                <a:cubicBezTo>
                  <a:pt x="713" y="15"/>
                  <a:pt x="731" y="20"/>
                  <a:pt x="749" y="25"/>
                </a:cubicBezTo>
                <a:cubicBezTo>
                  <a:pt x="768" y="31"/>
                  <a:pt x="786" y="37"/>
                  <a:pt x="803" y="45"/>
                </a:cubicBezTo>
                <a:cubicBezTo>
                  <a:pt x="821" y="52"/>
                  <a:pt x="838" y="60"/>
                  <a:pt x="855" y="69"/>
                </a:cubicBezTo>
                <a:cubicBezTo>
                  <a:pt x="871" y="78"/>
                  <a:pt x="888" y="88"/>
                  <a:pt x="903" y="98"/>
                </a:cubicBezTo>
                <a:cubicBezTo>
                  <a:pt x="919" y="109"/>
                  <a:pt x="934" y="120"/>
                  <a:pt x="949" y="132"/>
                </a:cubicBezTo>
                <a:cubicBezTo>
                  <a:pt x="964" y="144"/>
                  <a:pt x="978" y="157"/>
                  <a:pt x="991" y="170"/>
                </a:cubicBezTo>
                <a:cubicBezTo>
                  <a:pt x="1005" y="184"/>
                  <a:pt x="1018" y="198"/>
                  <a:pt x="1030" y="213"/>
                </a:cubicBezTo>
                <a:cubicBezTo>
                  <a:pt x="1042" y="227"/>
                  <a:pt x="1053" y="243"/>
                  <a:pt x="1064" y="258"/>
                </a:cubicBezTo>
                <a:cubicBezTo>
                  <a:pt x="1074" y="274"/>
                  <a:pt x="1084" y="290"/>
                  <a:pt x="1093" y="307"/>
                </a:cubicBezTo>
                <a:cubicBezTo>
                  <a:pt x="1102" y="324"/>
                  <a:pt x="1110" y="341"/>
                  <a:pt x="1117" y="359"/>
                </a:cubicBezTo>
                <a:cubicBezTo>
                  <a:pt x="1124" y="376"/>
                  <a:pt x="1131" y="394"/>
                  <a:pt x="1136" y="412"/>
                </a:cubicBezTo>
                <a:cubicBezTo>
                  <a:pt x="1142" y="430"/>
                  <a:pt x="1146" y="449"/>
                  <a:pt x="1150" y="468"/>
                </a:cubicBezTo>
                <a:cubicBezTo>
                  <a:pt x="1154" y="486"/>
                  <a:pt x="1157" y="505"/>
                  <a:pt x="1159" y="524"/>
                </a:cubicBezTo>
                <a:cubicBezTo>
                  <a:pt x="1160" y="543"/>
                  <a:pt x="1161" y="562"/>
                  <a:pt x="1161"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33" name="图片 832"/>
          <p:cNvPicPr/>
          <p:nvPr/>
        </p:nvPicPr>
        <p:blipFill>
          <a:blip r:embed="rId8"/>
          <a:stretch/>
        </p:blipFill>
        <p:spPr>
          <a:xfrm>
            <a:off x="5749560" y="3768840"/>
            <a:ext cx="150120" cy="166680"/>
          </a:xfrm>
          <a:prstGeom prst="rect">
            <a:avLst/>
          </a:prstGeom>
          <a:noFill/>
          <a:ln w="0">
            <a:noFill/>
          </a:ln>
        </p:spPr>
      </p:pic>
      <p:sp>
        <p:nvSpPr>
          <p:cNvPr id="834" name="任意多边形: 形状 833"/>
          <p:cNvSpPr/>
          <p:nvPr/>
        </p:nvSpPr>
        <p:spPr>
          <a:xfrm>
            <a:off x="6158880" y="4211640"/>
            <a:ext cx="3668760" cy="802440"/>
          </a:xfrm>
          <a:custGeom>
            <a:avLst/>
            <a:gdLst/>
            <a:ahLst/>
            <a:cxnLst/>
            <a:rect l="0" t="0" r="r" b="b"/>
            <a:pathLst>
              <a:path w="10191" h="2229">
                <a:moveTo>
                  <a:pt x="0" y="2136"/>
                </a:moveTo>
                <a:lnTo>
                  <a:pt x="0" y="93"/>
                </a:lnTo>
                <a:cubicBezTo>
                  <a:pt x="0" y="80"/>
                  <a:pt x="2" y="69"/>
                  <a:pt x="7" y="57"/>
                </a:cubicBezTo>
                <a:cubicBezTo>
                  <a:pt x="11" y="46"/>
                  <a:pt x="18" y="36"/>
                  <a:pt x="27" y="27"/>
                </a:cubicBezTo>
                <a:cubicBezTo>
                  <a:pt x="35" y="18"/>
                  <a:pt x="45" y="12"/>
                  <a:pt x="57" y="7"/>
                </a:cubicBezTo>
                <a:cubicBezTo>
                  <a:pt x="68" y="2"/>
                  <a:pt x="80" y="0"/>
                  <a:pt x="92" y="0"/>
                </a:cubicBezTo>
                <a:lnTo>
                  <a:pt x="10098" y="0"/>
                </a:lnTo>
                <a:cubicBezTo>
                  <a:pt x="10111" y="0"/>
                  <a:pt x="10122" y="2"/>
                  <a:pt x="10134" y="7"/>
                </a:cubicBezTo>
                <a:cubicBezTo>
                  <a:pt x="10145" y="12"/>
                  <a:pt x="10155" y="18"/>
                  <a:pt x="10164" y="27"/>
                </a:cubicBezTo>
                <a:cubicBezTo>
                  <a:pt x="10173" y="36"/>
                  <a:pt x="10179" y="46"/>
                  <a:pt x="10184" y="57"/>
                </a:cubicBezTo>
                <a:cubicBezTo>
                  <a:pt x="10189" y="69"/>
                  <a:pt x="10191" y="80"/>
                  <a:pt x="10191" y="93"/>
                </a:cubicBezTo>
                <a:lnTo>
                  <a:pt x="10191" y="2136"/>
                </a:lnTo>
                <a:cubicBezTo>
                  <a:pt x="10191" y="2149"/>
                  <a:pt x="10189" y="2161"/>
                  <a:pt x="10184" y="2172"/>
                </a:cubicBezTo>
                <a:cubicBezTo>
                  <a:pt x="10179" y="2183"/>
                  <a:pt x="10173" y="2193"/>
                  <a:pt x="10164" y="2202"/>
                </a:cubicBezTo>
                <a:cubicBezTo>
                  <a:pt x="10155" y="2211"/>
                  <a:pt x="10145" y="2218"/>
                  <a:pt x="10134" y="2222"/>
                </a:cubicBezTo>
                <a:cubicBezTo>
                  <a:pt x="10122" y="2227"/>
                  <a:pt x="10111" y="2229"/>
                  <a:pt x="10098" y="2229"/>
                </a:cubicBezTo>
                <a:lnTo>
                  <a:pt x="92" y="2229"/>
                </a:lnTo>
                <a:cubicBezTo>
                  <a:pt x="80" y="2229"/>
                  <a:pt x="68" y="2227"/>
                  <a:pt x="57" y="2222"/>
                </a:cubicBezTo>
                <a:cubicBezTo>
                  <a:pt x="45" y="2218"/>
                  <a:pt x="35" y="2211"/>
                  <a:pt x="27" y="2202"/>
                </a:cubicBezTo>
                <a:cubicBezTo>
                  <a:pt x="18" y="2193"/>
                  <a:pt x="11" y="2183"/>
                  <a:pt x="7" y="2172"/>
                </a:cubicBezTo>
                <a:cubicBezTo>
                  <a:pt x="2" y="2161"/>
                  <a:pt x="0" y="2149"/>
                  <a:pt x="0" y="21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5" name="文本框 834"/>
          <p:cNvSpPr txBox="1"/>
          <p:nvPr/>
        </p:nvSpPr>
        <p:spPr>
          <a:xfrm>
            <a:off x="2810160" y="4797720"/>
            <a:ext cx="48240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推荐权重</a:t>
            </a:r>
            <a:endParaRPr lang="en-US" sz="950" b="0" u="none" strike="noStrike">
              <a:solidFill>
                <a:srgbClr val="000000"/>
              </a:solidFill>
              <a:effectLst/>
              <a:uFillTx/>
              <a:latin typeface="Times New Roman"/>
            </a:endParaRPr>
          </a:p>
        </p:txBody>
      </p:sp>
      <p:sp>
        <p:nvSpPr>
          <p:cNvPr id="836" name="文本框 835"/>
          <p:cNvSpPr txBox="1"/>
          <p:nvPr/>
        </p:nvSpPr>
        <p:spPr>
          <a:xfrm>
            <a:off x="6158880" y="367236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缓存机制与异步计算</a:t>
            </a:r>
            <a:endParaRPr lang="en-US" sz="1320" b="0" u="none" strike="noStrike">
              <a:solidFill>
                <a:srgbClr val="000000"/>
              </a:solidFill>
              <a:effectLst/>
              <a:uFillTx/>
              <a:latin typeface="Times New Roman"/>
            </a:endParaRPr>
          </a:p>
        </p:txBody>
      </p:sp>
      <p:sp>
        <p:nvSpPr>
          <p:cNvPr id="837" name="文本框 836"/>
          <p:cNvSpPr txBox="1"/>
          <p:nvPr/>
        </p:nvSpPr>
        <p:spPr>
          <a:xfrm>
            <a:off x="6158880" y="3969360"/>
            <a:ext cx="3082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使用</a:t>
            </a:r>
            <a:r>
              <a:rPr lang="en-US" sz="920" b="0" u="none" strike="noStrike">
                <a:solidFill>
                  <a:srgbClr val="DBEAFE"/>
                </a:solidFill>
                <a:effectLst/>
                <a:uFillTx/>
                <a:latin typeface="NotoSansSC"/>
                <a:ea typeface="NotoSansSC"/>
              </a:rPr>
              <a:t>Redis</a:t>
            </a:r>
            <a:r>
              <a:rPr lang="zh-CN" sz="920" b="0" u="none" strike="noStrike">
                <a:solidFill>
                  <a:srgbClr val="DBEAFE"/>
                </a:solidFill>
                <a:effectLst/>
                <a:uFillTx/>
                <a:latin typeface="NotoSansSC"/>
                <a:ea typeface="NotoSansSC"/>
              </a:rPr>
              <a:t>等缓存工具存储计算结果，减少重复计算的开销</a:t>
            </a:r>
            <a:endParaRPr lang="en-US" sz="920" b="0" u="none" strike="noStrike">
              <a:solidFill>
                <a:srgbClr val="000000"/>
              </a:solidFill>
              <a:effectLst/>
              <a:uFillTx/>
              <a:latin typeface="Times New Roman"/>
            </a:endParaRPr>
          </a:p>
        </p:txBody>
      </p:sp>
      <p:sp>
        <p:nvSpPr>
          <p:cNvPr id="838" name="文本框 837"/>
          <p:cNvSpPr txBox="1"/>
          <p:nvPr/>
        </p:nvSpPr>
        <p:spPr>
          <a:xfrm>
            <a:off x="6259320" y="4278600"/>
            <a:ext cx="50652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 Redis</a:t>
            </a:r>
            <a:endParaRPr lang="en-US" sz="950" b="0" u="none" strike="noStrike">
              <a:solidFill>
                <a:srgbClr val="000000"/>
              </a:solidFill>
              <a:effectLst/>
              <a:uFillTx/>
              <a:latin typeface="Times New Roman"/>
            </a:endParaRPr>
          </a:p>
        </p:txBody>
      </p:sp>
      <p:sp>
        <p:nvSpPr>
          <p:cNvPr id="839" name="文本框 838"/>
          <p:cNvSpPr txBox="1"/>
          <p:nvPr/>
        </p:nvSpPr>
        <p:spPr>
          <a:xfrm>
            <a:off x="6764400" y="4263120"/>
            <a:ext cx="482400" cy="151200"/>
          </a:xfrm>
          <a:prstGeom prst="rect">
            <a:avLst/>
          </a:prstGeom>
          <a:noFill/>
          <a:ln w="0">
            <a:noFill/>
          </a:ln>
        </p:spPr>
        <p:txBody>
          <a:bodyPr wrap="none" lIns="0" tIns="0" rIns="0" bIns="0" anchor="t">
            <a:spAutoFit/>
          </a:bodyPr>
          <a:lstStyle/>
          <a:p>
            <a:r>
              <a:rPr lang="zh-CN" sz="950" b="0" u="none" strike="noStrike">
                <a:solidFill>
                  <a:srgbClr val="E2E8F0"/>
                </a:solidFill>
                <a:effectLst/>
                <a:uFillTx/>
                <a:latin typeface="WenQuanYiZenHei"/>
                <a:ea typeface="WenQuanYiZenHei"/>
              </a:rPr>
              <a:t>缓存示例</a:t>
            </a:r>
            <a:endParaRPr lang="en-US" sz="950" b="0" u="none" strike="noStrike">
              <a:solidFill>
                <a:srgbClr val="000000"/>
              </a:solidFill>
              <a:effectLst/>
              <a:uFillTx/>
              <a:latin typeface="Times New Roman"/>
            </a:endParaRPr>
          </a:p>
        </p:txBody>
      </p:sp>
      <p:sp>
        <p:nvSpPr>
          <p:cNvPr id="840" name="文本框 839"/>
          <p:cNvSpPr txBox="1"/>
          <p:nvPr/>
        </p:nvSpPr>
        <p:spPr>
          <a:xfrm>
            <a:off x="6259320" y="4412520"/>
            <a:ext cx="86760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import redis</a:t>
            </a:r>
            <a:endParaRPr lang="en-US" sz="950" b="0" u="none" strike="noStrike">
              <a:solidFill>
                <a:srgbClr val="000000"/>
              </a:solidFill>
              <a:effectLst/>
              <a:uFillTx/>
              <a:latin typeface="Times New Roman"/>
            </a:endParaRPr>
          </a:p>
        </p:txBody>
      </p:sp>
      <p:sp>
        <p:nvSpPr>
          <p:cNvPr id="841" name="文本框 840"/>
          <p:cNvSpPr txBox="1"/>
          <p:nvPr/>
        </p:nvSpPr>
        <p:spPr>
          <a:xfrm>
            <a:off x="6259320" y="4546080"/>
            <a:ext cx="122904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r = redis.Redis()</a:t>
            </a:r>
            <a:endParaRPr lang="en-US" sz="950" b="0" u="none" strike="noStrike">
              <a:solidFill>
                <a:srgbClr val="000000"/>
              </a:solidFill>
              <a:effectLst/>
              <a:uFillTx/>
              <a:latin typeface="Times New Roman"/>
            </a:endParaRPr>
          </a:p>
        </p:txBody>
      </p:sp>
      <p:sp>
        <p:nvSpPr>
          <p:cNvPr id="842" name="文本框 841"/>
          <p:cNvSpPr txBox="1"/>
          <p:nvPr/>
        </p:nvSpPr>
        <p:spPr>
          <a:xfrm>
            <a:off x="6259320" y="4679640"/>
            <a:ext cx="346860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r.set('user:1:recommendations', recommendations)</a:t>
            </a:r>
            <a:endParaRPr lang="en-US" sz="950" b="0" u="none" strike="noStrike">
              <a:solidFill>
                <a:srgbClr val="000000"/>
              </a:solidFill>
              <a:effectLst/>
              <a:uFillTx/>
              <a:latin typeface="Times New Roman"/>
            </a:endParaRPr>
          </a:p>
        </p:txBody>
      </p:sp>
      <p:sp>
        <p:nvSpPr>
          <p:cNvPr id="843" name="任意多边形: 形状 842"/>
          <p:cNvSpPr/>
          <p:nvPr/>
        </p:nvSpPr>
        <p:spPr>
          <a:xfrm>
            <a:off x="267120" y="5381640"/>
            <a:ext cx="10162080" cy="1103400"/>
          </a:xfrm>
          <a:custGeom>
            <a:avLst/>
            <a:gdLst/>
            <a:ahLst/>
            <a:cxnLst/>
            <a:rect l="0" t="0" r="r" b="b"/>
            <a:pathLst>
              <a:path w="28228" h="3065">
                <a:moveTo>
                  <a:pt x="0" y="2879"/>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28043" y="0"/>
                </a:lnTo>
                <a:cubicBezTo>
                  <a:pt x="28055" y="0"/>
                  <a:pt x="28067" y="1"/>
                  <a:pt x="28079" y="3"/>
                </a:cubicBezTo>
                <a:cubicBezTo>
                  <a:pt x="28091" y="6"/>
                  <a:pt x="28102" y="9"/>
                  <a:pt x="28114" y="14"/>
                </a:cubicBezTo>
                <a:cubicBezTo>
                  <a:pt x="28125" y="19"/>
                  <a:pt x="28136" y="24"/>
                  <a:pt x="28146" y="31"/>
                </a:cubicBezTo>
                <a:cubicBezTo>
                  <a:pt x="28156" y="38"/>
                  <a:pt x="28165" y="45"/>
                  <a:pt x="28174" y="54"/>
                </a:cubicBezTo>
                <a:cubicBezTo>
                  <a:pt x="28183" y="63"/>
                  <a:pt x="28190" y="72"/>
                  <a:pt x="28197" y="82"/>
                </a:cubicBezTo>
                <a:cubicBezTo>
                  <a:pt x="28204" y="92"/>
                  <a:pt x="28210" y="103"/>
                  <a:pt x="28214" y="114"/>
                </a:cubicBezTo>
                <a:cubicBezTo>
                  <a:pt x="28219" y="126"/>
                  <a:pt x="28222" y="137"/>
                  <a:pt x="28225" y="149"/>
                </a:cubicBezTo>
                <a:cubicBezTo>
                  <a:pt x="28227" y="161"/>
                  <a:pt x="28228" y="173"/>
                  <a:pt x="28228" y="185"/>
                </a:cubicBezTo>
                <a:lnTo>
                  <a:pt x="28228" y="2879"/>
                </a:lnTo>
                <a:cubicBezTo>
                  <a:pt x="28228" y="2891"/>
                  <a:pt x="28227" y="2903"/>
                  <a:pt x="28225" y="2915"/>
                </a:cubicBezTo>
                <a:cubicBezTo>
                  <a:pt x="28222" y="2927"/>
                  <a:pt x="28219" y="2939"/>
                  <a:pt x="28214" y="2950"/>
                </a:cubicBezTo>
                <a:cubicBezTo>
                  <a:pt x="28210" y="2961"/>
                  <a:pt x="28204" y="2972"/>
                  <a:pt x="28197" y="2982"/>
                </a:cubicBezTo>
                <a:cubicBezTo>
                  <a:pt x="28190" y="2992"/>
                  <a:pt x="28183" y="3002"/>
                  <a:pt x="28174" y="3010"/>
                </a:cubicBezTo>
                <a:cubicBezTo>
                  <a:pt x="28165" y="3019"/>
                  <a:pt x="28156" y="3027"/>
                  <a:pt x="28146" y="3034"/>
                </a:cubicBezTo>
                <a:cubicBezTo>
                  <a:pt x="28136" y="3040"/>
                  <a:pt x="28125" y="3046"/>
                  <a:pt x="28114" y="3051"/>
                </a:cubicBezTo>
                <a:cubicBezTo>
                  <a:pt x="28102" y="3055"/>
                  <a:pt x="28091" y="3059"/>
                  <a:pt x="28079" y="3061"/>
                </a:cubicBezTo>
                <a:cubicBezTo>
                  <a:pt x="28067" y="3064"/>
                  <a:pt x="28055" y="3065"/>
                  <a:pt x="28043" y="3065"/>
                </a:cubicBezTo>
                <a:lnTo>
                  <a:pt x="186" y="3065"/>
                </a:lnTo>
                <a:cubicBezTo>
                  <a:pt x="174" y="3065"/>
                  <a:pt x="162" y="3064"/>
                  <a:pt x="150" y="3061"/>
                </a:cubicBezTo>
                <a:cubicBezTo>
                  <a:pt x="138" y="3059"/>
                  <a:pt x="126" y="3055"/>
                  <a:pt x="115" y="3051"/>
                </a:cubicBezTo>
                <a:cubicBezTo>
                  <a:pt x="104" y="3046"/>
                  <a:pt x="93" y="3040"/>
                  <a:pt x="83" y="3034"/>
                </a:cubicBezTo>
                <a:cubicBezTo>
                  <a:pt x="73" y="3027"/>
                  <a:pt x="63" y="3019"/>
                  <a:pt x="55" y="3010"/>
                </a:cubicBezTo>
                <a:cubicBezTo>
                  <a:pt x="46" y="3002"/>
                  <a:pt x="38" y="2992"/>
                  <a:pt x="32" y="2982"/>
                </a:cubicBezTo>
                <a:cubicBezTo>
                  <a:pt x="25" y="2972"/>
                  <a:pt x="19" y="2961"/>
                  <a:pt x="14" y="2950"/>
                </a:cubicBezTo>
                <a:cubicBezTo>
                  <a:pt x="10" y="2939"/>
                  <a:pt x="6" y="2927"/>
                  <a:pt x="4" y="2915"/>
                </a:cubicBezTo>
                <a:cubicBezTo>
                  <a:pt x="2" y="2903"/>
                  <a:pt x="0" y="2891"/>
                  <a:pt x="0" y="287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44" name="图片 843"/>
          <p:cNvPicPr/>
          <p:nvPr/>
        </p:nvPicPr>
        <p:blipFill>
          <a:blip r:embed="rId9"/>
          <a:stretch/>
        </p:blipFill>
        <p:spPr>
          <a:xfrm>
            <a:off x="434520" y="5582160"/>
            <a:ext cx="191880" cy="166680"/>
          </a:xfrm>
          <a:prstGeom prst="rect">
            <a:avLst/>
          </a:prstGeom>
          <a:noFill/>
          <a:ln w="0">
            <a:noFill/>
          </a:ln>
        </p:spPr>
      </p:pic>
      <p:sp>
        <p:nvSpPr>
          <p:cNvPr id="845" name="文本框 844"/>
          <p:cNvSpPr txBox="1"/>
          <p:nvPr/>
        </p:nvSpPr>
        <p:spPr>
          <a:xfrm>
            <a:off x="6259320" y="4813560"/>
            <a:ext cx="3251880" cy="137520"/>
          </a:xfrm>
          <a:prstGeom prst="rect">
            <a:avLst/>
          </a:prstGeom>
          <a:noFill/>
          <a:ln w="0">
            <a:noFill/>
          </a:ln>
        </p:spPr>
        <p:txBody>
          <a:bodyPr wrap="none" lIns="0" tIns="0" rIns="0" bIns="0" anchor="t">
            <a:spAutoFit/>
          </a:bodyPr>
          <a:lstStyle/>
          <a:p>
            <a:r>
              <a:rPr lang="en-US" sz="950" b="0" u="none" strike="noStrike">
                <a:solidFill>
                  <a:srgbClr val="E2E8F0"/>
                </a:solidFill>
                <a:effectLst/>
                <a:uFillTx/>
                <a:latin typeface="Courier New"/>
                <a:ea typeface="Courier New"/>
              </a:rPr>
              <a:t>cached_recs = r.get('user:1:recommendations')</a:t>
            </a:r>
            <a:endParaRPr lang="en-US" sz="950" b="0" u="none" strike="noStrike">
              <a:solidFill>
                <a:srgbClr val="000000"/>
              </a:solidFill>
              <a:effectLst/>
              <a:uFillTx/>
              <a:latin typeface="Times New Roman"/>
            </a:endParaRPr>
          </a:p>
        </p:txBody>
      </p:sp>
      <p:pic>
        <p:nvPicPr>
          <p:cNvPr id="846" name="图片 845"/>
          <p:cNvPicPr/>
          <p:nvPr/>
        </p:nvPicPr>
        <p:blipFill>
          <a:blip r:embed="rId10"/>
          <a:stretch/>
        </p:blipFill>
        <p:spPr>
          <a:xfrm>
            <a:off x="1913760" y="5883120"/>
            <a:ext cx="225360" cy="200160"/>
          </a:xfrm>
          <a:prstGeom prst="rect">
            <a:avLst/>
          </a:prstGeom>
          <a:noFill/>
          <a:ln w="0">
            <a:noFill/>
          </a:ln>
        </p:spPr>
      </p:pic>
      <p:sp>
        <p:nvSpPr>
          <p:cNvPr id="847" name="文本框 846"/>
          <p:cNvSpPr txBox="1"/>
          <p:nvPr/>
        </p:nvSpPr>
        <p:spPr>
          <a:xfrm>
            <a:off x="727200" y="55774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性能优化效果</a:t>
            </a:r>
            <a:endParaRPr lang="en-US" sz="1320" b="0" u="none" strike="noStrike">
              <a:solidFill>
                <a:srgbClr val="000000"/>
              </a:solidFill>
              <a:effectLst/>
              <a:uFillTx/>
              <a:latin typeface="Times New Roman"/>
            </a:endParaRPr>
          </a:p>
        </p:txBody>
      </p:sp>
      <p:pic>
        <p:nvPicPr>
          <p:cNvPr id="848" name="图片 847"/>
          <p:cNvPicPr/>
          <p:nvPr/>
        </p:nvPicPr>
        <p:blipFill>
          <a:blip r:embed="rId11"/>
          <a:stretch/>
        </p:blipFill>
        <p:spPr>
          <a:xfrm>
            <a:off x="5248080" y="5883120"/>
            <a:ext cx="200160" cy="200160"/>
          </a:xfrm>
          <a:prstGeom prst="rect">
            <a:avLst/>
          </a:prstGeom>
          <a:noFill/>
          <a:ln w="0">
            <a:noFill/>
          </a:ln>
        </p:spPr>
      </p:pic>
      <p:sp>
        <p:nvSpPr>
          <p:cNvPr id="849" name="文本框 848"/>
          <p:cNvSpPr txBox="1"/>
          <p:nvPr/>
        </p:nvSpPr>
        <p:spPr>
          <a:xfrm>
            <a:off x="1559880" y="617580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提高系统响应速度</a:t>
            </a:r>
            <a:endParaRPr lang="en-US" sz="920" b="0" u="none" strike="noStrike">
              <a:solidFill>
                <a:srgbClr val="000000"/>
              </a:solidFill>
              <a:effectLst/>
              <a:uFillTx/>
              <a:latin typeface="Times New Roman"/>
            </a:endParaRPr>
          </a:p>
        </p:txBody>
      </p:sp>
      <p:pic>
        <p:nvPicPr>
          <p:cNvPr id="850" name="图片 849"/>
          <p:cNvPicPr/>
          <p:nvPr/>
        </p:nvPicPr>
        <p:blipFill>
          <a:blip r:embed="rId12"/>
          <a:stretch/>
        </p:blipFill>
        <p:spPr>
          <a:xfrm>
            <a:off x="8565480" y="5883120"/>
            <a:ext cx="200160" cy="200160"/>
          </a:xfrm>
          <a:prstGeom prst="rect">
            <a:avLst/>
          </a:prstGeom>
          <a:noFill/>
          <a:ln w="0">
            <a:noFill/>
          </a:ln>
        </p:spPr>
      </p:pic>
      <p:sp>
        <p:nvSpPr>
          <p:cNvPr id="851" name="文本框 850"/>
          <p:cNvSpPr txBox="1"/>
          <p:nvPr/>
        </p:nvSpPr>
        <p:spPr>
          <a:xfrm>
            <a:off x="4938840" y="617580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提升推荐准确率</a:t>
            </a:r>
            <a:endParaRPr lang="en-US" sz="920" b="0" u="none" strike="noStrike">
              <a:solidFill>
                <a:srgbClr val="000000"/>
              </a:solidFill>
              <a:effectLst/>
              <a:uFillTx/>
              <a:latin typeface="Times New Roman"/>
            </a:endParaRPr>
          </a:p>
        </p:txBody>
      </p:sp>
      <p:sp>
        <p:nvSpPr>
          <p:cNvPr id="852" name="文本框 851"/>
          <p:cNvSpPr txBox="1"/>
          <p:nvPr/>
        </p:nvSpPr>
        <p:spPr>
          <a:xfrm>
            <a:off x="8200800" y="617580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降低计算资源消耗</a:t>
            </a:r>
            <a:endParaRPr lang="en-US" sz="920" b="0" u="none" strike="noStrike">
              <a:solidFill>
                <a:srgbClr val="000000"/>
              </a:solidFill>
              <a:effectLst/>
              <a:uFillTx/>
              <a:latin typeface="Times New Roman"/>
            </a:endParaRPr>
          </a:p>
        </p:txBody>
      </p:sp>
      <p:sp>
        <p:nvSpPr>
          <p:cNvPr id="853" name="文本框 852"/>
          <p:cNvSpPr txBox="1"/>
          <p:nvPr/>
        </p:nvSpPr>
        <p:spPr>
          <a:xfrm>
            <a:off x="10086480" y="643464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17 / 18</a:t>
            </a:r>
            <a:endParaRPr lang="en-US" sz="920" b="0" u="none" strike="noStrike">
              <a:solidFill>
                <a:srgbClr val="000000"/>
              </a:solidFill>
              <a:effectLst/>
              <a:uFillTx/>
              <a:latin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图片 853"/>
          <p:cNvPicPr/>
          <p:nvPr/>
        </p:nvPicPr>
        <p:blipFill>
          <a:blip r:embed="rId2"/>
          <a:stretch/>
        </p:blipFill>
        <p:spPr>
          <a:xfrm>
            <a:off x="0" y="0"/>
            <a:ext cx="10696320" cy="6016320"/>
          </a:xfrm>
          <a:prstGeom prst="rect">
            <a:avLst/>
          </a:prstGeom>
          <a:noFill/>
          <a:ln w="0">
            <a:noFill/>
          </a:ln>
        </p:spPr>
      </p:pic>
      <p:sp>
        <p:nvSpPr>
          <p:cNvPr id="855" name="任意多边形: 形状 854"/>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6" name="任意多边形: 形状 855"/>
          <p:cNvSpPr/>
          <p:nvPr/>
        </p:nvSpPr>
        <p:spPr>
          <a:xfrm>
            <a:off x="334080" y="1002600"/>
            <a:ext cx="10028520" cy="1905840"/>
          </a:xfrm>
          <a:custGeom>
            <a:avLst/>
            <a:gdLst/>
            <a:ahLst/>
            <a:cxnLst/>
            <a:rect l="0" t="0" r="r" b="b"/>
            <a:pathLst>
              <a:path w="27857" h="5294">
                <a:moveTo>
                  <a:pt x="0" y="5107"/>
                </a:moveTo>
                <a:lnTo>
                  <a:pt x="0" y="186"/>
                </a:lnTo>
                <a:cubicBezTo>
                  <a:pt x="0" y="174"/>
                  <a:pt x="1" y="162"/>
                  <a:pt x="4" y="150"/>
                </a:cubicBezTo>
                <a:cubicBezTo>
                  <a:pt x="6" y="138"/>
                  <a:pt x="9" y="126"/>
                  <a:pt x="14" y="115"/>
                </a:cubicBezTo>
                <a:cubicBezTo>
                  <a:pt x="19" y="103"/>
                  <a:pt x="25" y="93"/>
                  <a:pt x="31" y="83"/>
                </a:cubicBezTo>
                <a:cubicBezTo>
                  <a:pt x="38" y="72"/>
                  <a:pt x="46" y="63"/>
                  <a:pt x="54" y="54"/>
                </a:cubicBezTo>
                <a:cubicBezTo>
                  <a:pt x="63" y="46"/>
                  <a:pt x="72" y="38"/>
                  <a:pt x="83" y="31"/>
                </a:cubicBezTo>
                <a:cubicBezTo>
                  <a:pt x="93" y="25"/>
                  <a:pt x="103" y="19"/>
                  <a:pt x="115" y="14"/>
                </a:cubicBezTo>
                <a:cubicBezTo>
                  <a:pt x="126" y="10"/>
                  <a:pt x="138" y="6"/>
                  <a:pt x="149" y="4"/>
                </a:cubicBezTo>
                <a:cubicBezTo>
                  <a:pt x="161" y="1"/>
                  <a:pt x="174" y="0"/>
                  <a:pt x="186" y="0"/>
                </a:cubicBezTo>
                <a:lnTo>
                  <a:pt x="27671" y="0"/>
                </a:lnTo>
                <a:cubicBezTo>
                  <a:pt x="27683" y="0"/>
                  <a:pt x="27695" y="1"/>
                  <a:pt x="27707" y="4"/>
                </a:cubicBezTo>
                <a:cubicBezTo>
                  <a:pt x="27719" y="6"/>
                  <a:pt x="27731" y="10"/>
                  <a:pt x="27742" y="14"/>
                </a:cubicBezTo>
                <a:cubicBezTo>
                  <a:pt x="27753" y="19"/>
                  <a:pt x="27764" y="25"/>
                  <a:pt x="27774" y="31"/>
                </a:cubicBezTo>
                <a:cubicBezTo>
                  <a:pt x="27784" y="38"/>
                  <a:pt x="27794" y="46"/>
                  <a:pt x="27802" y="54"/>
                </a:cubicBezTo>
                <a:cubicBezTo>
                  <a:pt x="27811" y="63"/>
                  <a:pt x="27819" y="72"/>
                  <a:pt x="27825" y="83"/>
                </a:cubicBezTo>
                <a:cubicBezTo>
                  <a:pt x="27832" y="93"/>
                  <a:pt x="27838" y="103"/>
                  <a:pt x="27843" y="115"/>
                </a:cubicBezTo>
                <a:cubicBezTo>
                  <a:pt x="27847" y="126"/>
                  <a:pt x="27851" y="138"/>
                  <a:pt x="27853" y="150"/>
                </a:cubicBezTo>
                <a:cubicBezTo>
                  <a:pt x="27855" y="162"/>
                  <a:pt x="27857" y="174"/>
                  <a:pt x="27857" y="186"/>
                </a:cubicBezTo>
                <a:lnTo>
                  <a:pt x="27857" y="5107"/>
                </a:lnTo>
                <a:cubicBezTo>
                  <a:pt x="27857" y="5119"/>
                  <a:pt x="27855" y="5131"/>
                  <a:pt x="27853" y="5143"/>
                </a:cubicBezTo>
                <a:cubicBezTo>
                  <a:pt x="27851" y="5156"/>
                  <a:pt x="27847" y="5168"/>
                  <a:pt x="27843" y="5179"/>
                </a:cubicBezTo>
                <a:cubicBezTo>
                  <a:pt x="27838" y="5190"/>
                  <a:pt x="27832" y="5201"/>
                  <a:pt x="27825" y="5211"/>
                </a:cubicBezTo>
                <a:cubicBezTo>
                  <a:pt x="27819" y="5221"/>
                  <a:pt x="27811" y="5231"/>
                  <a:pt x="27802" y="5239"/>
                </a:cubicBezTo>
                <a:cubicBezTo>
                  <a:pt x="27794" y="5248"/>
                  <a:pt x="27784" y="5256"/>
                  <a:pt x="27774" y="5262"/>
                </a:cubicBezTo>
                <a:cubicBezTo>
                  <a:pt x="27764" y="5269"/>
                  <a:pt x="27753" y="5275"/>
                  <a:pt x="27742" y="5280"/>
                </a:cubicBezTo>
                <a:cubicBezTo>
                  <a:pt x="27731" y="5284"/>
                  <a:pt x="27719" y="5288"/>
                  <a:pt x="27707" y="5290"/>
                </a:cubicBezTo>
                <a:cubicBezTo>
                  <a:pt x="27695" y="5292"/>
                  <a:pt x="27683" y="5294"/>
                  <a:pt x="27671" y="5294"/>
                </a:cubicBezTo>
                <a:lnTo>
                  <a:pt x="186" y="5294"/>
                </a:lnTo>
                <a:cubicBezTo>
                  <a:pt x="174" y="5294"/>
                  <a:pt x="161" y="5292"/>
                  <a:pt x="149" y="5290"/>
                </a:cubicBezTo>
                <a:cubicBezTo>
                  <a:pt x="138" y="5288"/>
                  <a:pt x="126" y="5284"/>
                  <a:pt x="115" y="5280"/>
                </a:cubicBezTo>
                <a:cubicBezTo>
                  <a:pt x="103" y="5275"/>
                  <a:pt x="93" y="5269"/>
                  <a:pt x="83" y="5262"/>
                </a:cubicBezTo>
                <a:cubicBezTo>
                  <a:pt x="72" y="5256"/>
                  <a:pt x="63" y="5248"/>
                  <a:pt x="54" y="5239"/>
                </a:cubicBezTo>
                <a:cubicBezTo>
                  <a:pt x="46" y="5231"/>
                  <a:pt x="38" y="5221"/>
                  <a:pt x="31" y="5211"/>
                </a:cubicBezTo>
                <a:cubicBezTo>
                  <a:pt x="25" y="5201"/>
                  <a:pt x="19" y="5190"/>
                  <a:pt x="14" y="5179"/>
                </a:cubicBezTo>
                <a:cubicBezTo>
                  <a:pt x="9" y="5168"/>
                  <a:pt x="6" y="5156"/>
                  <a:pt x="4" y="5143"/>
                </a:cubicBezTo>
                <a:cubicBezTo>
                  <a:pt x="1" y="5131"/>
                  <a:pt x="0" y="5119"/>
                  <a:pt x="0" y="510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57" name="图片 856"/>
          <p:cNvPicPr/>
          <p:nvPr/>
        </p:nvPicPr>
        <p:blipFill>
          <a:blip r:embed="rId3"/>
          <a:stretch/>
        </p:blipFill>
        <p:spPr>
          <a:xfrm>
            <a:off x="534960" y="1236960"/>
            <a:ext cx="200160" cy="200160"/>
          </a:xfrm>
          <a:prstGeom prst="rect">
            <a:avLst/>
          </a:prstGeom>
          <a:noFill/>
          <a:ln w="0">
            <a:noFill/>
          </a:ln>
        </p:spPr>
      </p:pic>
      <p:sp>
        <p:nvSpPr>
          <p:cNvPr id="858" name="文本框 857"/>
          <p:cNvSpPr txBox="1"/>
          <p:nvPr/>
        </p:nvSpPr>
        <p:spPr>
          <a:xfrm>
            <a:off x="334440" y="210240"/>
            <a:ext cx="12582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总结与展望</a:t>
            </a:r>
            <a:endParaRPr lang="en-US" sz="1979" b="0" u="none" strike="noStrike">
              <a:solidFill>
                <a:srgbClr val="000000"/>
              </a:solidFill>
              <a:effectLst/>
              <a:uFillTx/>
              <a:latin typeface="Times New Roman"/>
            </a:endParaRPr>
          </a:p>
        </p:txBody>
      </p:sp>
      <p:sp>
        <p:nvSpPr>
          <p:cNvPr id="859" name="任意多边形: 形状 858"/>
          <p:cNvSpPr/>
          <p:nvPr/>
        </p:nvSpPr>
        <p:spPr>
          <a:xfrm>
            <a:off x="534600" y="1604160"/>
            <a:ext cx="418320" cy="418320"/>
          </a:xfrm>
          <a:custGeom>
            <a:avLst/>
            <a:gdLst/>
            <a:ahLst/>
            <a:cxnLst/>
            <a:rect l="0" t="0" r="r" b="b"/>
            <a:pathLst>
              <a:path w="1162" h="1162">
                <a:moveTo>
                  <a:pt x="1162" y="581"/>
                </a:moveTo>
                <a:cubicBezTo>
                  <a:pt x="1162" y="600"/>
                  <a:pt x="1161" y="619"/>
                  <a:pt x="1159" y="638"/>
                </a:cubicBezTo>
                <a:cubicBezTo>
                  <a:pt x="1157" y="657"/>
                  <a:pt x="1154" y="675"/>
                  <a:pt x="1151" y="694"/>
                </a:cubicBezTo>
                <a:cubicBezTo>
                  <a:pt x="1147" y="713"/>
                  <a:pt x="1142" y="731"/>
                  <a:pt x="1137" y="749"/>
                </a:cubicBezTo>
                <a:cubicBezTo>
                  <a:pt x="1131" y="768"/>
                  <a:pt x="1125" y="786"/>
                  <a:pt x="1118" y="804"/>
                </a:cubicBezTo>
                <a:cubicBezTo>
                  <a:pt x="1110" y="821"/>
                  <a:pt x="1102" y="839"/>
                  <a:pt x="1093" y="855"/>
                </a:cubicBezTo>
                <a:cubicBezTo>
                  <a:pt x="1084" y="872"/>
                  <a:pt x="1075" y="888"/>
                  <a:pt x="1064" y="904"/>
                </a:cubicBezTo>
                <a:cubicBezTo>
                  <a:pt x="1053" y="920"/>
                  <a:pt x="1042" y="935"/>
                  <a:pt x="1030" y="950"/>
                </a:cubicBezTo>
                <a:cubicBezTo>
                  <a:pt x="1018" y="965"/>
                  <a:pt x="1005" y="979"/>
                  <a:pt x="992" y="992"/>
                </a:cubicBezTo>
                <a:cubicBezTo>
                  <a:pt x="978" y="1006"/>
                  <a:pt x="964" y="1018"/>
                  <a:pt x="950" y="1030"/>
                </a:cubicBezTo>
                <a:cubicBezTo>
                  <a:pt x="935" y="1042"/>
                  <a:pt x="920" y="1054"/>
                  <a:pt x="904" y="1064"/>
                </a:cubicBezTo>
                <a:cubicBezTo>
                  <a:pt x="888" y="1075"/>
                  <a:pt x="872" y="1085"/>
                  <a:pt x="855" y="1094"/>
                </a:cubicBezTo>
                <a:cubicBezTo>
                  <a:pt x="838" y="1102"/>
                  <a:pt x="821" y="1111"/>
                  <a:pt x="804" y="1118"/>
                </a:cubicBezTo>
                <a:cubicBezTo>
                  <a:pt x="786" y="1125"/>
                  <a:pt x="768" y="1132"/>
                  <a:pt x="750" y="1137"/>
                </a:cubicBezTo>
                <a:cubicBezTo>
                  <a:pt x="732" y="1143"/>
                  <a:pt x="713" y="1147"/>
                  <a:pt x="695" y="1151"/>
                </a:cubicBezTo>
                <a:cubicBezTo>
                  <a:pt x="676" y="1155"/>
                  <a:pt x="657" y="1157"/>
                  <a:pt x="638" y="1159"/>
                </a:cubicBezTo>
                <a:cubicBezTo>
                  <a:pt x="619" y="1161"/>
                  <a:pt x="600" y="1162"/>
                  <a:pt x="581" y="1162"/>
                </a:cubicBezTo>
                <a:cubicBezTo>
                  <a:pt x="562" y="1162"/>
                  <a:pt x="543" y="1161"/>
                  <a:pt x="525" y="1159"/>
                </a:cubicBezTo>
                <a:cubicBezTo>
                  <a:pt x="506" y="1157"/>
                  <a:pt x="487" y="1155"/>
                  <a:pt x="468" y="1151"/>
                </a:cubicBezTo>
                <a:cubicBezTo>
                  <a:pt x="450" y="1147"/>
                  <a:pt x="431" y="1143"/>
                  <a:pt x="413" y="1137"/>
                </a:cubicBezTo>
                <a:cubicBezTo>
                  <a:pt x="395" y="1132"/>
                  <a:pt x="377" y="1125"/>
                  <a:pt x="359" y="1118"/>
                </a:cubicBezTo>
                <a:cubicBezTo>
                  <a:pt x="342" y="1111"/>
                  <a:pt x="325" y="1102"/>
                  <a:pt x="308" y="1094"/>
                </a:cubicBezTo>
                <a:cubicBezTo>
                  <a:pt x="291" y="1085"/>
                  <a:pt x="275" y="1075"/>
                  <a:pt x="259" y="1064"/>
                </a:cubicBezTo>
                <a:cubicBezTo>
                  <a:pt x="242" y="1054"/>
                  <a:pt x="227" y="1042"/>
                  <a:pt x="212" y="1030"/>
                </a:cubicBezTo>
                <a:cubicBezTo>
                  <a:pt x="198" y="1018"/>
                  <a:pt x="184" y="1006"/>
                  <a:pt x="170" y="992"/>
                </a:cubicBezTo>
                <a:cubicBezTo>
                  <a:pt x="157" y="979"/>
                  <a:pt x="144" y="965"/>
                  <a:pt x="132" y="950"/>
                </a:cubicBezTo>
                <a:cubicBezTo>
                  <a:pt x="120" y="935"/>
                  <a:pt x="108" y="920"/>
                  <a:pt x="98" y="904"/>
                </a:cubicBezTo>
                <a:cubicBezTo>
                  <a:pt x="87" y="888"/>
                  <a:pt x="78" y="872"/>
                  <a:pt x="69" y="855"/>
                </a:cubicBezTo>
                <a:cubicBezTo>
                  <a:pt x="60" y="839"/>
                  <a:pt x="52" y="821"/>
                  <a:pt x="44" y="804"/>
                </a:cubicBezTo>
                <a:cubicBezTo>
                  <a:pt x="37" y="786"/>
                  <a:pt x="31" y="768"/>
                  <a:pt x="25" y="749"/>
                </a:cubicBezTo>
                <a:cubicBezTo>
                  <a:pt x="20" y="731"/>
                  <a:pt x="15" y="713"/>
                  <a:pt x="11" y="694"/>
                </a:cubicBezTo>
                <a:cubicBezTo>
                  <a:pt x="8" y="675"/>
                  <a:pt x="5" y="657"/>
                  <a:pt x="3" y="638"/>
                </a:cubicBezTo>
                <a:cubicBezTo>
                  <a:pt x="1" y="619"/>
                  <a:pt x="0" y="600"/>
                  <a:pt x="0" y="581"/>
                </a:cubicBezTo>
                <a:cubicBezTo>
                  <a:pt x="0" y="562"/>
                  <a:pt x="1" y="543"/>
                  <a:pt x="3" y="524"/>
                </a:cubicBezTo>
                <a:cubicBezTo>
                  <a:pt x="5" y="505"/>
                  <a:pt x="8" y="486"/>
                  <a:pt x="11" y="468"/>
                </a:cubicBezTo>
                <a:cubicBezTo>
                  <a:pt x="15" y="449"/>
                  <a:pt x="20" y="430"/>
                  <a:pt x="25" y="412"/>
                </a:cubicBezTo>
                <a:cubicBezTo>
                  <a:pt x="31" y="394"/>
                  <a:pt x="37" y="376"/>
                  <a:pt x="44" y="359"/>
                </a:cubicBezTo>
                <a:cubicBezTo>
                  <a:pt x="52" y="341"/>
                  <a:pt x="60" y="324"/>
                  <a:pt x="69" y="307"/>
                </a:cubicBezTo>
                <a:cubicBezTo>
                  <a:pt x="78" y="290"/>
                  <a:pt x="87" y="274"/>
                  <a:pt x="98" y="258"/>
                </a:cubicBezTo>
                <a:cubicBezTo>
                  <a:pt x="108" y="243"/>
                  <a:pt x="120" y="227"/>
                  <a:pt x="132" y="213"/>
                </a:cubicBezTo>
                <a:cubicBezTo>
                  <a:pt x="144" y="198"/>
                  <a:pt x="157" y="184"/>
                  <a:pt x="170" y="170"/>
                </a:cubicBezTo>
                <a:cubicBezTo>
                  <a:pt x="184" y="157"/>
                  <a:pt x="198" y="144"/>
                  <a:pt x="212" y="132"/>
                </a:cubicBezTo>
                <a:cubicBezTo>
                  <a:pt x="227" y="120"/>
                  <a:pt x="242" y="109"/>
                  <a:pt x="259" y="98"/>
                </a:cubicBezTo>
                <a:cubicBezTo>
                  <a:pt x="275" y="88"/>
                  <a:pt x="291" y="78"/>
                  <a:pt x="308" y="69"/>
                </a:cubicBezTo>
                <a:cubicBezTo>
                  <a:pt x="325" y="60"/>
                  <a:pt x="342" y="52"/>
                  <a:pt x="359" y="45"/>
                </a:cubicBezTo>
                <a:cubicBezTo>
                  <a:pt x="377" y="37"/>
                  <a:pt x="395" y="31"/>
                  <a:pt x="413" y="25"/>
                </a:cubicBezTo>
                <a:cubicBezTo>
                  <a:pt x="431" y="20"/>
                  <a:pt x="450" y="15"/>
                  <a:pt x="468" y="12"/>
                </a:cubicBezTo>
                <a:cubicBezTo>
                  <a:pt x="487" y="8"/>
                  <a:pt x="506" y="5"/>
                  <a:pt x="525" y="3"/>
                </a:cubicBezTo>
                <a:cubicBezTo>
                  <a:pt x="543" y="1"/>
                  <a:pt x="562" y="0"/>
                  <a:pt x="581" y="0"/>
                </a:cubicBezTo>
                <a:cubicBezTo>
                  <a:pt x="600" y="0"/>
                  <a:pt x="619" y="1"/>
                  <a:pt x="638" y="3"/>
                </a:cubicBezTo>
                <a:cubicBezTo>
                  <a:pt x="657" y="5"/>
                  <a:pt x="676" y="8"/>
                  <a:pt x="695" y="12"/>
                </a:cubicBezTo>
                <a:cubicBezTo>
                  <a:pt x="713" y="15"/>
                  <a:pt x="732" y="20"/>
                  <a:pt x="750" y="25"/>
                </a:cubicBezTo>
                <a:cubicBezTo>
                  <a:pt x="768" y="31"/>
                  <a:pt x="786" y="37"/>
                  <a:pt x="804" y="45"/>
                </a:cubicBezTo>
                <a:cubicBezTo>
                  <a:pt x="821" y="52"/>
                  <a:pt x="838" y="60"/>
                  <a:pt x="855" y="69"/>
                </a:cubicBezTo>
                <a:cubicBezTo>
                  <a:pt x="872" y="78"/>
                  <a:pt x="888" y="88"/>
                  <a:pt x="904" y="98"/>
                </a:cubicBezTo>
                <a:cubicBezTo>
                  <a:pt x="920" y="109"/>
                  <a:pt x="935" y="120"/>
                  <a:pt x="950" y="132"/>
                </a:cubicBezTo>
                <a:cubicBezTo>
                  <a:pt x="964" y="144"/>
                  <a:pt x="978" y="157"/>
                  <a:pt x="992" y="170"/>
                </a:cubicBezTo>
                <a:cubicBezTo>
                  <a:pt x="1005" y="184"/>
                  <a:pt x="1018" y="198"/>
                  <a:pt x="1030" y="213"/>
                </a:cubicBezTo>
                <a:cubicBezTo>
                  <a:pt x="1042" y="227"/>
                  <a:pt x="1053" y="243"/>
                  <a:pt x="1064" y="258"/>
                </a:cubicBezTo>
                <a:cubicBezTo>
                  <a:pt x="1075" y="274"/>
                  <a:pt x="1084" y="290"/>
                  <a:pt x="1093" y="307"/>
                </a:cubicBezTo>
                <a:cubicBezTo>
                  <a:pt x="1102" y="324"/>
                  <a:pt x="1110" y="341"/>
                  <a:pt x="1118" y="359"/>
                </a:cubicBezTo>
                <a:cubicBezTo>
                  <a:pt x="1125" y="376"/>
                  <a:pt x="1131" y="394"/>
                  <a:pt x="1137" y="412"/>
                </a:cubicBezTo>
                <a:cubicBezTo>
                  <a:pt x="1142" y="430"/>
                  <a:pt x="1147" y="449"/>
                  <a:pt x="1151" y="468"/>
                </a:cubicBezTo>
                <a:cubicBezTo>
                  <a:pt x="1154" y="486"/>
                  <a:pt x="1157" y="505"/>
                  <a:pt x="1159" y="524"/>
                </a:cubicBezTo>
                <a:cubicBezTo>
                  <a:pt x="1161" y="543"/>
                  <a:pt x="1162" y="562"/>
                  <a:pt x="1162"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60" name="图片 859"/>
          <p:cNvPicPr/>
          <p:nvPr/>
        </p:nvPicPr>
        <p:blipFill>
          <a:blip r:embed="rId4"/>
          <a:stretch/>
        </p:blipFill>
        <p:spPr>
          <a:xfrm>
            <a:off x="685080" y="1746720"/>
            <a:ext cx="116640" cy="133200"/>
          </a:xfrm>
          <a:prstGeom prst="rect">
            <a:avLst/>
          </a:prstGeom>
          <a:noFill/>
          <a:ln w="0">
            <a:noFill/>
          </a:ln>
        </p:spPr>
      </p:pic>
      <p:sp>
        <p:nvSpPr>
          <p:cNvPr id="861" name="文本框 860"/>
          <p:cNvSpPr txBox="1"/>
          <p:nvPr/>
        </p:nvSpPr>
        <p:spPr>
          <a:xfrm>
            <a:off x="835560" y="123444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关键要点回顾</a:t>
            </a:r>
            <a:endParaRPr lang="en-US" sz="1580" b="0" u="none" strike="noStrike">
              <a:solidFill>
                <a:srgbClr val="000000"/>
              </a:solidFill>
              <a:effectLst/>
              <a:uFillTx/>
              <a:latin typeface="Times New Roman"/>
            </a:endParaRPr>
          </a:p>
        </p:txBody>
      </p:sp>
      <p:sp>
        <p:nvSpPr>
          <p:cNvPr id="862" name="文本框 861"/>
          <p:cNvSpPr txBox="1"/>
          <p:nvPr/>
        </p:nvSpPr>
        <p:spPr>
          <a:xfrm>
            <a:off x="1077840" y="1648800"/>
            <a:ext cx="60408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数据基础</a:t>
            </a:r>
            <a:endParaRPr lang="en-US" sz="1180" b="0" u="none" strike="noStrike">
              <a:solidFill>
                <a:srgbClr val="000000"/>
              </a:solidFill>
              <a:effectLst/>
              <a:uFillTx/>
              <a:latin typeface="Times New Roman"/>
            </a:endParaRPr>
          </a:p>
        </p:txBody>
      </p:sp>
      <p:sp>
        <p:nvSpPr>
          <p:cNvPr id="863" name="任意多边形: 形状 862"/>
          <p:cNvSpPr/>
          <p:nvPr/>
        </p:nvSpPr>
        <p:spPr>
          <a:xfrm>
            <a:off x="534600" y="2155680"/>
            <a:ext cx="418320" cy="418320"/>
          </a:xfrm>
          <a:custGeom>
            <a:avLst/>
            <a:gdLst/>
            <a:ahLst/>
            <a:cxnLst/>
            <a:rect l="0" t="0" r="r" b="b"/>
            <a:pathLst>
              <a:path w="1162" h="1162">
                <a:moveTo>
                  <a:pt x="1162" y="582"/>
                </a:moveTo>
                <a:cubicBezTo>
                  <a:pt x="1162" y="601"/>
                  <a:pt x="1161" y="620"/>
                  <a:pt x="1159" y="639"/>
                </a:cubicBezTo>
                <a:cubicBezTo>
                  <a:pt x="1157" y="658"/>
                  <a:pt x="1154" y="676"/>
                  <a:pt x="1151" y="695"/>
                </a:cubicBezTo>
                <a:cubicBezTo>
                  <a:pt x="1147" y="714"/>
                  <a:pt x="1142" y="732"/>
                  <a:pt x="1137" y="750"/>
                </a:cubicBezTo>
                <a:cubicBezTo>
                  <a:pt x="1131" y="768"/>
                  <a:pt x="1125" y="786"/>
                  <a:pt x="1118" y="804"/>
                </a:cubicBezTo>
                <a:cubicBezTo>
                  <a:pt x="1110" y="821"/>
                  <a:pt x="1102" y="839"/>
                  <a:pt x="1093" y="855"/>
                </a:cubicBezTo>
                <a:cubicBezTo>
                  <a:pt x="1084" y="872"/>
                  <a:pt x="1075" y="888"/>
                  <a:pt x="1064" y="904"/>
                </a:cubicBezTo>
                <a:cubicBezTo>
                  <a:pt x="1053" y="920"/>
                  <a:pt x="1042" y="935"/>
                  <a:pt x="1030" y="950"/>
                </a:cubicBezTo>
                <a:cubicBezTo>
                  <a:pt x="1018" y="965"/>
                  <a:pt x="1005" y="979"/>
                  <a:pt x="992" y="992"/>
                </a:cubicBezTo>
                <a:cubicBezTo>
                  <a:pt x="978" y="1006"/>
                  <a:pt x="964" y="1018"/>
                  <a:pt x="950" y="1030"/>
                </a:cubicBezTo>
                <a:cubicBezTo>
                  <a:pt x="935" y="1042"/>
                  <a:pt x="920" y="1054"/>
                  <a:pt x="904" y="1064"/>
                </a:cubicBezTo>
                <a:cubicBezTo>
                  <a:pt x="888" y="1075"/>
                  <a:pt x="872" y="1085"/>
                  <a:pt x="855" y="1094"/>
                </a:cubicBezTo>
                <a:cubicBezTo>
                  <a:pt x="838" y="1103"/>
                  <a:pt x="821" y="1111"/>
                  <a:pt x="804" y="1118"/>
                </a:cubicBezTo>
                <a:cubicBezTo>
                  <a:pt x="786" y="1125"/>
                  <a:pt x="768" y="1132"/>
                  <a:pt x="750" y="1137"/>
                </a:cubicBezTo>
                <a:cubicBezTo>
                  <a:pt x="732" y="1143"/>
                  <a:pt x="713" y="1147"/>
                  <a:pt x="695" y="1151"/>
                </a:cubicBezTo>
                <a:cubicBezTo>
                  <a:pt x="676" y="1155"/>
                  <a:pt x="657" y="1157"/>
                  <a:pt x="638" y="1159"/>
                </a:cubicBezTo>
                <a:cubicBezTo>
                  <a:pt x="619" y="1161"/>
                  <a:pt x="600" y="1162"/>
                  <a:pt x="581" y="1162"/>
                </a:cubicBezTo>
                <a:cubicBezTo>
                  <a:pt x="562" y="1162"/>
                  <a:pt x="543" y="1161"/>
                  <a:pt x="525" y="1159"/>
                </a:cubicBezTo>
                <a:cubicBezTo>
                  <a:pt x="506" y="1157"/>
                  <a:pt x="487" y="1155"/>
                  <a:pt x="468" y="1151"/>
                </a:cubicBezTo>
                <a:cubicBezTo>
                  <a:pt x="450" y="1147"/>
                  <a:pt x="431" y="1143"/>
                  <a:pt x="413" y="1137"/>
                </a:cubicBezTo>
                <a:cubicBezTo>
                  <a:pt x="395" y="1132"/>
                  <a:pt x="377" y="1125"/>
                  <a:pt x="359" y="1118"/>
                </a:cubicBezTo>
                <a:cubicBezTo>
                  <a:pt x="342" y="1111"/>
                  <a:pt x="325" y="1103"/>
                  <a:pt x="308" y="1094"/>
                </a:cubicBezTo>
                <a:cubicBezTo>
                  <a:pt x="291" y="1085"/>
                  <a:pt x="275" y="1075"/>
                  <a:pt x="259" y="1064"/>
                </a:cubicBezTo>
                <a:cubicBezTo>
                  <a:pt x="242" y="1054"/>
                  <a:pt x="227" y="1042"/>
                  <a:pt x="212" y="1030"/>
                </a:cubicBezTo>
                <a:cubicBezTo>
                  <a:pt x="198" y="1018"/>
                  <a:pt x="184" y="1006"/>
                  <a:pt x="170" y="992"/>
                </a:cubicBezTo>
                <a:cubicBezTo>
                  <a:pt x="157" y="979"/>
                  <a:pt x="144" y="965"/>
                  <a:pt x="132" y="950"/>
                </a:cubicBezTo>
                <a:cubicBezTo>
                  <a:pt x="120" y="935"/>
                  <a:pt x="108" y="920"/>
                  <a:pt x="98" y="904"/>
                </a:cubicBezTo>
                <a:cubicBezTo>
                  <a:pt x="87" y="888"/>
                  <a:pt x="78" y="872"/>
                  <a:pt x="69" y="855"/>
                </a:cubicBezTo>
                <a:cubicBezTo>
                  <a:pt x="60" y="839"/>
                  <a:pt x="52" y="821"/>
                  <a:pt x="44" y="804"/>
                </a:cubicBezTo>
                <a:cubicBezTo>
                  <a:pt x="37" y="786"/>
                  <a:pt x="31" y="768"/>
                  <a:pt x="25" y="750"/>
                </a:cubicBezTo>
                <a:cubicBezTo>
                  <a:pt x="20" y="732"/>
                  <a:pt x="15" y="714"/>
                  <a:pt x="11" y="695"/>
                </a:cubicBezTo>
                <a:cubicBezTo>
                  <a:pt x="8" y="676"/>
                  <a:pt x="5" y="658"/>
                  <a:pt x="3" y="639"/>
                </a:cubicBezTo>
                <a:cubicBezTo>
                  <a:pt x="1" y="620"/>
                  <a:pt x="0" y="601"/>
                  <a:pt x="0" y="582"/>
                </a:cubicBezTo>
                <a:cubicBezTo>
                  <a:pt x="0" y="563"/>
                  <a:pt x="1" y="544"/>
                  <a:pt x="3" y="525"/>
                </a:cubicBezTo>
                <a:cubicBezTo>
                  <a:pt x="5" y="506"/>
                  <a:pt x="8" y="487"/>
                  <a:pt x="11" y="469"/>
                </a:cubicBezTo>
                <a:cubicBezTo>
                  <a:pt x="15" y="450"/>
                  <a:pt x="20" y="432"/>
                  <a:pt x="25" y="413"/>
                </a:cubicBezTo>
                <a:cubicBezTo>
                  <a:pt x="31" y="395"/>
                  <a:pt x="37" y="376"/>
                  <a:pt x="44" y="359"/>
                </a:cubicBezTo>
                <a:cubicBezTo>
                  <a:pt x="52" y="341"/>
                  <a:pt x="60" y="324"/>
                  <a:pt x="69" y="307"/>
                </a:cubicBezTo>
                <a:cubicBezTo>
                  <a:pt x="78" y="290"/>
                  <a:pt x="87" y="274"/>
                  <a:pt x="98" y="258"/>
                </a:cubicBezTo>
                <a:cubicBezTo>
                  <a:pt x="108" y="243"/>
                  <a:pt x="120" y="227"/>
                  <a:pt x="132" y="213"/>
                </a:cubicBezTo>
                <a:cubicBezTo>
                  <a:pt x="144" y="198"/>
                  <a:pt x="157" y="184"/>
                  <a:pt x="170" y="170"/>
                </a:cubicBezTo>
                <a:cubicBezTo>
                  <a:pt x="184" y="157"/>
                  <a:pt x="198" y="144"/>
                  <a:pt x="212" y="132"/>
                </a:cubicBezTo>
                <a:cubicBezTo>
                  <a:pt x="227" y="120"/>
                  <a:pt x="242" y="109"/>
                  <a:pt x="259" y="98"/>
                </a:cubicBezTo>
                <a:cubicBezTo>
                  <a:pt x="275" y="88"/>
                  <a:pt x="291" y="78"/>
                  <a:pt x="308" y="69"/>
                </a:cubicBezTo>
                <a:cubicBezTo>
                  <a:pt x="325" y="60"/>
                  <a:pt x="342" y="52"/>
                  <a:pt x="359" y="45"/>
                </a:cubicBezTo>
                <a:cubicBezTo>
                  <a:pt x="377" y="37"/>
                  <a:pt x="395" y="31"/>
                  <a:pt x="413" y="25"/>
                </a:cubicBezTo>
                <a:cubicBezTo>
                  <a:pt x="431" y="20"/>
                  <a:pt x="450" y="15"/>
                  <a:pt x="468" y="12"/>
                </a:cubicBezTo>
                <a:cubicBezTo>
                  <a:pt x="487" y="8"/>
                  <a:pt x="506" y="5"/>
                  <a:pt x="525" y="3"/>
                </a:cubicBezTo>
                <a:cubicBezTo>
                  <a:pt x="543" y="1"/>
                  <a:pt x="562" y="0"/>
                  <a:pt x="581" y="0"/>
                </a:cubicBezTo>
                <a:cubicBezTo>
                  <a:pt x="600" y="0"/>
                  <a:pt x="619" y="1"/>
                  <a:pt x="638" y="3"/>
                </a:cubicBezTo>
                <a:cubicBezTo>
                  <a:pt x="657" y="5"/>
                  <a:pt x="676" y="8"/>
                  <a:pt x="695" y="12"/>
                </a:cubicBezTo>
                <a:cubicBezTo>
                  <a:pt x="713" y="15"/>
                  <a:pt x="732" y="20"/>
                  <a:pt x="750" y="25"/>
                </a:cubicBezTo>
                <a:cubicBezTo>
                  <a:pt x="768" y="31"/>
                  <a:pt x="786" y="37"/>
                  <a:pt x="804" y="45"/>
                </a:cubicBezTo>
                <a:cubicBezTo>
                  <a:pt x="821" y="52"/>
                  <a:pt x="838" y="60"/>
                  <a:pt x="855" y="69"/>
                </a:cubicBezTo>
                <a:cubicBezTo>
                  <a:pt x="872" y="78"/>
                  <a:pt x="888" y="88"/>
                  <a:pt x="904" y="98"/>
                </a:cubicBezTo>
                <a:cubicBezTo>
                  <a:pt x="920" y="109"/>
                  <a:pt x="935" y="120"/>
                  <a:pt x="950" y="132"/>
                </a:cubicBezTo>
                <a:cubicBezTo>
                  <a:pt x="964" y="144"/>
                  <a:pt x="978" y="157"/>
                  <a:pt x="992" y="170"/>
                </a:cubicBezTo>
                <a:cubicBezTo>
                  <a:pt x="1005" y="184"/>
                  <a:pt x="1018" y="198"/>
                  <a:pt x="1030" y="213"/>
                </a:cubicBezTo>
                <a:cubicBezTo>
                  <a:pt x="1042" y="227"/>
                  <a:pt x="1053" y="243"/>
                  <a:pt x="1064" y="258"/>
                </a:cubicBezTo>
                <a:cubicBezTo>
                  <a:pt x="1075" y="274"/>
                  <a:pt x="1084" y="290"/>
                  <a:pt x="1093" y="307"/>
                </a:cubicBezTo>
                <a:cubicBezTo>
                  <a:pt x="1102" y="324"/>
                  <a:pt x="1110" y="341"/>
                  <a:pt x="1118" y="359"/>
                </a:cubicBezTo>
                <a:cubicBezTo>
                  <a:pt x="1125" y="376"/>
                  <a:pt x="1131" y="395"/>
                  <a:pt x="1137" y="413"/>
                </a:cubicBezTo>
                <a:cubicBezTo>
                  <a:pt x="1142" y="432"/>
                  <a:pt x="1147" y="450"/>
                  <a:pt x="1151" y="469"/>
                </a:cubicBezTo>
                <a:cubicBezTo>
                  <a:pt x="1154" y="487"/>
                  <a:pt x="1157" y="506"/>
                  <a:pt x="1159" y="525"/>
                </a:cubicBezTo>
                <a:cubicBezTo>
                  <a:pt x="1161" y="544"/>
                  <a:pt x="1162" y="563"/>
                  <a:pt x="1162" y="582"/>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64" name="图片 863"/>
          <p:cNvPicPr/>
          <p:nvPr/>
        </p:nvPicPr>
        <p:blipFill>
          <a:blip r:embed="rId5"/>
          <a:stretch/>
        </p:blipFill>
        <p:spPr>
          <a:xfrm>
            <a:off x="660240" y="2298240"/>
            <a:ext cx="166680" cy="133200"/>
          </a:xfrm>
          <a:prstGeom prst="rect">
            <a:avLst/>
          </a:prstGeom>
          <a:noFill/>
          <a:ln w="0">
            <a:noFill/>
          </a:ln>
        </p:spPr>
      </p:pic>
      <p:sp>
        <p:nvSpPr>
          <p:cNvPr id="865" name="文本框 864"/>
          <p:cNvSpPr txBox="1"/>
          <p:nvPr/>
        </p:nvSpPr>
        <p:spPr>
          <a:xfrm>
            <a:off x="1077840" y="1863720"/>
            <a:ext cx="3873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用户行为数据采集与分析是推荐系统的基础，通过多维度数据构建用户画像</a:t>
            </a:r>
            <a:endParaRPr lang="en-US" sz="920" b="0" u="none" strike="noStrike">
              <a:solidFill>
                <a:srgbClr val="000000"/>
              </a:solidFill>
              <a:effectLst/>
              <a:uFillTx/>
              <a:latin typeface="Times New Roman"/>
            </a:endParaRPr>
          </a:p>
        </p:txBody>
      </p:sp>
      <p:sp>
        <p:nvSpPr>
          <p:cNvPr id="866" name="文本框 865"/>
          <p:cNvSpPr txBox="1"/>
          <p:nvPr/>
        </p:nvSpPr>
        <p:spPr>
          <a:xfrm>
            <a:off x="1077840" y="2200320"/>
            <a:ext cx="60408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特征工程</a:t>
            </a:r>
            <a:endParaRPr lang="en-US" sz="1180" b="0" u="none" strike="noStrike">
              <a:solidFill>
                <a:srgbClr val="000000"/>
              </a:solidFill>
              <a:effectLst/>
              <a:uFillTx/>
              <a:latin typeface="Times New Roman"/>
            </a:endParaRPr>
          </a:p>
        </p:txBody>
      </p:sp>
      <p:sp>
        <p:nvSpPr>
          <p:cNvPr id="867" name="任意多边形: 形状 866"/>
          <p:cNvSpPr/>
          <p:nvPr/>
        </p:nvSpPr>
        <p:spPr>
          <a:xfrm>
            <a:off x="5448240" y="1604160"/>
            <a:ext cx="418320" cy="418320"/>
          </a:xfrm>
          <a:custGeom>
            <a:avLst/>
            <a:gdLst/>
            <a:ahLst/>
            <a:cxnLst/>
            <a:rect l="0" t="0" r="r" b="b"/>
            <a:pathLst>
              <a:path w="1162" h="1162">
                <a:moveTo>
                  <a:pt x="1162" y="581"/>
                </a:moveTo>
                <a:cubicBezTo>
                  <a:pt x="1162" y="600"/>
                  <a:pt x="1161" y="619"/>
                  <a:pt x="1159" y="638"/>
                </a:cubicBezTo>
                <a:cubicBezTo>
                  <a:pt x="1157" y="657"/>
                  <a:pt x="1155" y="675"/>
                  <a:pt x="1151" y="694"/>
                </a:cubicBezTo>
                <a:cubicBezTo>
                  <a:pt x="1147" y="713"/>
                  <a:pt x="1143" y="731"/>
                  <a:pt x="1137" y="749"/>
                </a:cubicBezTo>
                <a:cubicBezTo>
                  <a:pt x="1132" y="768"/>
                  <a:pt x="1125" y="786"/>
                  <a:pt x="1118" y="804"/>
                </a:cubicBezTo>
                <a:cubicBezTo>
                  <a:pt x="1111" y="821"/>
                  <a:pt x="1103" y="839"/>
                  <a:pt x="1094" y="855"/>
                </a:cubicBezTo>
                <a:cubicBezTo>
                  <a:pt x="1085" y="872"/>
                  <a:pt x="1075" y="888"/>
                  <a:pt x="1064" y="904"/>
                </a:cubicBezTo>
                <a:cubicBezTo>
                  <a:pt x="1054" y="920"/>
                  <a:pt x="1042" y="935"/>
                  <a:pt x="1030" y="950"/>
                </a:cubicBezTo>
                <a:cubicBezTo>
                  <a:pt x="1018" y="965"/>
                  <a:pt x="1006" y="979"/>
                  <a:pt x="992" y="992"/>
                </a:cubicBezTo>
                <a:cubicBezTo>
                  <a:pt x="979" y="1006"/>
                  <a:pt x="965" y="1018"/>
                  <a:pt x="950" y="1030"/>
                </a:cubicBezTo>
                <a:cubicBezTo>
                  <a:pt x="935" y="1042"/>
                  <a:pt x="920" y="1054"/>
                  <a:pt x="904" y="1064"/>
                </a:cubicBezTo>
                <a:cubicBezTo>
                  <a:pt x="888" y="1075"/>
                  <a:pt x="872" y="1085"/>
                  <a:pt x="855" y="1094"/>
                </a:cubicBezTo>
                <a:cubicBezTo>
                  <a:pt x="839" y="1102"/>
                  <a:pt x="821" y="1111"/>
                  <a:pt x="804" y="1118"/>
                </a:cubicBezTo>
                <a:cubicBezTo>
                  <a:pt x="786" y="1125"/>
                  <a:pt x="768" y="1132"/>
                  <a:pt x="750" y="1137"/>
                </a:cubicBezTo>
                <a:cubicBezTo>
                  <a:pt x="732" y="1143"/>
                  <a:pt x="714" y="1147"/>
                  <a:pt x="695" y="1151"/>
                </a:cubicBezTo>
                <a:cubicBezTo>
                  <a:pt x="676" y="1155"/>
                  <a:pt x="658" y="1157"/>
                  <a:pt x="639" y="1159"/>
                </a:cubicBezTo>
                <a:cubicBezTo>
                  <a:pt x="620" y="1161"/>
                  <a:pt x="601" y="1162"/>
                  <a:pt x="582" y="1162"/>
                </a:cubicBezTo>
                <a:cubicBezTo>
                  <a:pt x="563" y="1162"/>
                  <a:pt x="544" y="1161"/>
                  <a:pt x="524" y="1159"/>
                </a:cubicBezTo>
                <a:cubicBezTo>
                  <a:pt x="505" y="1157"/>
                  <a:pt x="486" y="1155"/>
                  <a:pt x="468" y="1151"/>
                </a:cubicBezTo>
                <a:cubicBezTo>
                  <a:pt x="449" y="1147"/>
                  <a:pt x="430" y="1143"/>
                  <a:pt x="412" y="1137"/>
                </a:cubicBezTo>
                <a:cubicBezTo>
                  <a:pt x="394" y="1132"/>
                  <a:pt x="376" y="1125"/>
                  <a:pt x="359" y="1118"/>
                </a:cubicBezTo>
                <a:cubicBezTo>
                  <a:pt x="341" y="1111"/>
                  <a:pt x="324" y="1102"/>
                  <a:pt x="307" y="1094"/>
                </a:cubicBezTo>
                <a:cubicBezTo>
                  <a:pt x="290" y="1085"/>
                  <a:pt x="274" y="1075"/>
                  <a:pt x="258" y="1064"/>
                </a:cubicBezTo>
                <a:cubicBezTo>
                  <a:pt x="243" y="1054"/>
                  <a:pt x="227" y="1042"/>
                  <a:pt x="213" y="1030"/>
                </a:cubicBezTo>
                <a:cubicBezTo>
                  <a:pt x="198" y="1018"/>
                  <a:pt x="184" y="1006"/>
                  <a:pt x="170" y="992"/>
                </a:cubicBezTo>
                <a:cubicBezTo>
                  <a:pt x="157" y="979"/>
                  <a:pt x="144" y="965"/>
                  <a:pt x="132" y="950"/>
                </a:cubicBezTo>
                <a:cubicBezTo>
                  <a:pt x="120" y="935"/>
                  <a:pt x="109" y="920"/>
                  <a:pt x="98" y="904"/>
                </a:cubicBezTo>
                <a:cubicBezTo>
                  <a:pt x="88" y="888"/>
                  <a:pt x="78" y="872"/>
                  <a:pt x="69" y="855"/>
                </a:cubicBezTo>
                <a:cubicBezTo>
                  <a:pt x="60" y="839"/>
                  <a:pt x="52" y="821"/>
                  <a:pt x="45" y="804"/>
                </a:cubicBezTo>
                <a:cubicBezTo>
                  <a:pt x="37" y="786"/>
                  <a:pt x="31" y="768"/>
                  <a:pt x="25" y="749"/>
                </a:cubicBezTo>
                <a:cubicBezTo>
                  <a:pt x="20" y="731"/>
                  <a:pt x="15" y="713"/>
                  <a:pt x="12" y="694"/>
                </a:cubicBezTo>
                <a:cubicBezTo>
                  <a:pt x="8" y="675"/>
                  <a:pt x="5" y="657"/>
                  <a:pt x="3" y="638"/>
                </a:cubicBezTo>
                <a:cubicBezTo>
                  <a:pt x="1" y="619"/>
                  <a:pt x="0" y="600"/>
                  <a:pt x="0" y="581"/>
                </a:cubicBezTo>
                <a:cubicBezTo>
                  <a:pt x="0" y="562"/>
                  <a:pt x="1" y="543"/>
                  <a:pt x="3" y="524"/>
                </a:cubicBezTo>
                <a:cubicBezTo>
                  <a:pt x="5" y="505"/>
                  <a:pt x="8" y="486"/>
                  <a:pt x="12" y="468"/>
                </a:cubicBezTo>
                <a:cubicBezTo>
                  <a:pt x="15" y="449"/>
                  <a:pt x="20" y="430"/>
                  <a:pt x="25" y="412"/>
                </a:cubicBezTo>
                <a:cubicBezTo>
                  <a:pt x="31" y="394"/>
                  <a:pt x="37" y="376"/>
                  <a:pt x="45" y="359"/>
                </a:cubicBezTo>
                <a:cubicBezTo>
                  <a:pt x="52" y="341"/>
                  <a:pt x="60" y="324"/>
                  <a:pt x="69" y="307"/>
                </a:cubicBezTo>
                <a:cubicBezTo>
                  <a:pt x="78" y="290"/>
                  <a:pt x="88" y="274"/>
                  <a:pt x="98" y="258"/>
                </a:cubicBezTo>
                <a:cubicBezTo>
                  <a:pt x="109" y="243"/>
                  <a:pt x="120" y="227"/>
                  <a:pt x="132" y="213"/>
                </a:cubicBezTo>
                <a:cubicBezTo>
                  <a:pt x="144" y="198"/>
                  <a:pt x="157" y="184"/>
                  <a:pt x="170" y="170"/>
                </a:cubicBezTo>
                <a:cubicBezTo>
                  <a:pt x="184" y="157"/>
                  <a:pt x="198" y="144"/>
                  <a:pt x="213" y="132"/>
                </a:cubicBezTo>
                <a:cubicBezTo>
                  <a:pt x="227" y="120"/>
                  <a:pt x="243" y="109"/>
                  <a:pt x="258" y="98"/>
                </a:cubicBezTo>
                <a:cubicBezTo>
                  <a:pt x="274" y="88"/>
                  <a:pt x="290" y="78"/>
                  <a:pt x="307" y="69"/>
                </a:cubicBezTo>
                <a:cubicBezTo>
                  <a:pt x="324" y="60"/>
                  <a:pt x="341" y="52"/>
                  <a:pt x="359" y="45"/>
                </a:cubicBezTo>
                <a:cubicBezTo>
                  <a:pt x="376" y="37"/>
                  <a:pt x="394" y="31"/>
                  <a:pt x="412" y="25"/>
                </a:cubicBezTo>
                <a:cubicBezTo>
                  <a:pt x="430" y="20"/>
                  <a:pt x="449" y="15"/>
                  <a:pt x="468" y="12"/>
                </a:cubicBezTo>
                <a:cubicBezTo>
                  <a:pt x="486" y="8"/>
                  <a:pt x="505" y="5"/>
                  <a:pt x="524" y="3"/>
                </a:cubicBezTo>
                <a:cubicBezTo>
                  <a:pt x="544" y="1"/>
                  <a:pt x="563" y="0"/>
                  <a:pt x="582" y="0"/>
                </a:cubicBezTo>
                <a:cubicBezTo>
                  <a:pt x="601" y="0"/>
                  <a:pt x="620" y="1"/>
                  <a:pt x="639" y="3"/>
                </a:cubicBezTo>
                <a:cubicBezTo>
                  <a:pt x="658" y="5"/>
                  <a:pt x="676" y="8"/>
                  <a:pt x="695" y="12"/>
                </a:cubicBezTo>
                <a:cubicBezTo>
                  <a:pt x="714" y="15"/>
                  <a:pt x="732" y="20"/>
                  <a:pt x="750" y="25"/>
                </a:cubicBezTo>
                <a:cubicBezTo>
                  <a:pt x="768" y="31"/>
                  <a:pt x="786" y="37"/>
                  <a:pt x="804" y="45"/>
                </a:cubicBezTo>
                <a:cubicBezTo>
                  <a:pt x="821" y="52"/>
                  <a:pt x="839" y="60"/>
                  <a:pt x="855" y="69"/>
                </a:cubicBezTo>
                <a:cubicBezTo>
                  <a:pt x="872" y="78"/>
                  <a:pt x="888" y="88"/>
                  <a:pt x="904" y="98"/>
                </a:cubicBezTo>
                <a:cubicBezTo>
                  <a:pt x="920" y="109"/>
                  <a:pt x="935" y="120"/>
                  <a:pt x="950" y="132"/>
                </a:cubicBezTo>
                <a:cubicBezTo>
                  <a:pt x="965" y="144"/>
                  <a:pt x="979" y="157"/>
                  <a:pt x="992" y="170"/>
                </a:cubicBezTo>
                <a:cubicBezTo>
                  <a:pt x="1006" y="184"/>
                  <a:pt x="1018" y="198"/>
                  <a:pt x="1030" y="213"/>
                </a:cubicBezTo>
                <a:cubicBezTo>
                  <a:pt x="1042" y="227"/>
                  <a:pt x="1054" y="243"/>
                  <a:pt x="1064" y="258"/>
                </a:cubicBezTo>
                <a:cubicBezTo>
                  <a:pt x="1075" y="274"/>
                  <a:pt x="1085" y="290"/>
                  <a:pt x="1094" y="307"/>
                </a:cubicBezTo>
                <a:cubicBezTo>
                  <a:pt x="1103" y="324"/>
                  <a:pt x="1111" y="341"/>
                  <a:pt x="1118" y="359"/>
                </a:cubicBezTo>
                <a:cubicBezTo>
                  <a:pt x="1125" y="376"/>
                  <a:pt x="1132" y="394"/>
                  <a:pt x="1137" y="412"/>
                </a:cubicBezTo>
                <a:cubicBezTo>
                  <a:pt x="1143" y="430"/>
                  <a:pt x="1147" y="449"/>
                  <a:pt x="1151" y="468"/>
                </a:cubicBezTo>
                <a:cubicBezTo>
                  <a:pt x="1155" y="486"/>
                  <a:pt x="1157" y="505"/>
                  <a:pt x="1159" y="524"/>
                </a:cubicBezTo>
                <a:cubicBezTo>
                  <a:pt x="1161" y="543"/>
                  <a:pt x="1162" y="562"/>
                  <a:pt x="1162" y="581"/>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68" name="图片 867"/>
          <p:cNvPicPr/>
          <p:nvPr/>
        </p:nvPicPr>
        <p:blipFill>
          <a:blip r:embed="rId6"/>
          <a:stretch/>
        </p:blipFill>
        <p:spPr>
          <a:xfrm>
            <a:off x="5582160" y="1746720"/>
            <a:ext cx="150120" cy="133200"/>
          </a:xfrm>
          <a:prstGeom prst="rect">
            <a:avLst/>
          </a:prstGeom>
          <a:noFill/>
          <a:ln w="0">
            <a:noFill/>
          </a:ln>
        </p:spPr>
      </p:pic>
      <p:sp>
        <p:nvSpPr>
          <p:cNvPr id="869" name="文本框 868"/>
          <p:cNvSpPr txBox="1"/>
          <p:nvPr/>
        </p:nvSpPr>
        <p:spPr>
          <a:xfrm>
            <a:off x="1077840" y="2415240"/>
            <a:ext cx="3521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特征提取、选择与编码是推荐系统性能的关键环节，决定了推荐质量</a:t>
            </a:r>
            <a:endParaRPr lang="en-US" sz="920" b="0" u="none" strike="noStrike">
              <a:solidFill>
                <a:srgbClr val="000000"/>
              </a:solidFill>
              <a:effectLst/>
              <a:uFillTx/>
              <a:latin typeface="Times New Roman"/>
            </a:endParaRPr>
          </a:p>
        </p:txBody>
      </p:sp>
      <p:sp>
        <p:nvSpPr>
          <p:cNvPr id="870" name="文本框 869"/>
          <p:cNvSpPr txBox="1"/>
          <p:nvPr/>
        </p:nvSpPr>
        <p:spPr>
          <a:xfrm>
            <a:off x="5991840" y="1648800"/>
            <a:ext cx="60408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算法体系</a:t>
            </a:r>
            <a:endParaRPr lang="en-US" sz="1180" b="0" u="none" strike="noStrike">
              <a:solidFill>
                <a:srgbClr val="000000"/>
              </a:solidFill>
              <a:effectLst/>
              <a:uFillTx/>
              <a:latin typeface="Times New Roman"/>
            </a:endParaRPr>
          </a:p>
        </p:txBody>
      </p:sp>
      <p:sp>
        <p:nvSpPr>
          <p:cNvPr id="871" name="任意多边形: 形状 870"/>
          <p:cNvSpPr/>
          <p:nvPr/>
        </p:nvSpPr>
        <p:spPr>
          <a:xfrm>
            <a:off x="5448240" y="2155680"/>
            <a:ext cx="418320" cy="418320"/>
          </a:xfrm>
          <a:custGeom>
            <a:avLst/>
            <a:gdLst/>
            <a:ahLst/>
            <a:cxnLst/>
            <a:rect l="0" t="0" r="r" b="b"/>
            <a:pathLst>
              <a:path w="1162" h="1162">
                <a:moveTo>
                  <a:pt x="1162" y="582"/>
                </a:moveTo>
                <a:cubicBezTo>
                  <a:pt x="1162" y="601"/>
                  <a:pt x="1161" y="620"/>
                  <a:pt x="1159" y="639"/>
                </a:cubicBezTo>
                <a:cubicBezTo>
                  <a:pt x="1157" y="658"/>
                  <a:pt x="1155" y="676"/>
                  <a:pt x="1151" y="695"/>
                </a:cubicBezTo>
                <a:cubicBezTo>
                  <a:pt x="1147" y="714"/>
                  <a:pt x="1143" y="732"/>
                  <a:pt x="1137" y="750"/>
                </a:cubicBezTo>
                <a:cubicBezTo>
                  <a:pt x="1132" y="768"/>
                  <a:pt x="1125" y="786"/>
                  <a:pt x="1118" y="804"/>
                </a:cubicBezTo>
                <a:cubicBezTo>
                  <a:pt x="1111" y="821"/>
                  <a:pt x="1103" y="839"/>
                  <a:pt x="1094" y="855"/>
                </a:cubicBezTo>
                <a:cubicBezTo>
                  <a:pt x="1085" y="872"/>
                  <a:pt x="1075" y="888"/>
                  <a:pt x="1064" y="904"/>
                </a:cubicBezTo>
                <a:cubicBezTo>
                  <a:pt x="1054" y="920"/>
                  <a:pt x="1042" y="935"/>
                  <a:pt x="1030" y="950"/>
                </a:cubicBezTo>
                <a:cubicBezTo>
                  <a:pt x="1018" y="965"/>
                  <a:pt x="1006" y="979"/>
                  <a:pt x="992" y="992"/>
                </a:cubicBezTo>
                <a:cubicBezTo>
                  <a:pt x="979" y="1006"/>
                  <a:pt x="965" y="1018"/>
                  <a:pt x="950" y="1030"/>
                </a:cubicBezTo>
                <a:cubicBezTo>
                  <a:pt x="935" y="1042"/>
                  <a:pt x="920" y="1054"/>
                  <a:pt x="904" y="1064"/>
                </a:cubicBezTo>
                <a:cubicBezTo>
                  <a:pt x="888" y="1075"/>
                  <a:pt x="872" y="1085"/>
                  <a:pt x="855" y="1094"/>
                </a:cubicBezTo>
                <a:cubicBezTo>
                  <a:pt x="839" y="1103"/>
                  <a:pt x="821" y="1111"/>
                  <a:pt x="804" y="1118"/>
                </a:cubicBezTo>
                <a:cubicBezTo>
                  <a:pt x="786" y="1125"/>
                  <a:pt x="768" y="1132"/>
                  <a:pt x="750" y="1137"/>
                </a:cubicBezTo>
                <a:cubicBezTo>
                  <a:pt x="732" y="1143"/>
                  <a:pt x="714" y="1147"/>
                  <a:pt x="695" y="1151"/>
                </a:cubicBezTo>
                <a:cubicBezTo>
                  <a:pt x="676" y="1155"/>
                  <a:pt x="658" y="1157"/>
                  <a:pt x="639" y="1159"/>
                </a:cubicBezTo>
                <a:cubicBezTo>
                  <a:pt x="620" y="1161"/>
                  <a:pt x="601" y="1162"/>
                  <a:pt x="582" y="1162"/>
                </a:cubicBezTo>
                <a:cubicBezTo>
                  <a:pt x="563" y="1162"/>
                  <a:pt x="544" y="1161"/>
                  <a:pt x="524" y="1159"/>
                </a:cubicBezTo>
                <a:cubicBezTo>
                  <a:pt x="505" y="1157"/>
                  <a:pt x="486" y="1155"/>
                  <a:pt x="468" y="1151"/>
                </a:cubicBezTo>
                <a:cubicBezTo>
                  <a:pt x="449" y="1147"/>
                  <a:pt x="430" y="1143"/>
                  <a:pt x="412" y="1137"/>
                </a:cubicBezTo>
                <a:cubicBezTo>
                  <a:pt x="394" y="1132"/>
                  <a:pt x="376" y="1125"/>
                  <a:pt x="359" y="1118"/>
                </a:cubicBezTo>
                <a:cubicBezTo>
                  <a:pt x="341" y="1111"/>
                  <a:pt x="324" y="1103"/>
                  <a:pt x="307" y="1094"/>
                </a:cubicBezTo>
                <a:cubicBezTo>
                  <a:pt x="290" y="1085"/>
                  <a:pt x="274" y="1075"/>
                  <a:pt x="258" y="1064"/>
                </a:cubicBezTo>
                <a:cubicBezTo>
                  <a:pt x="243" y="1054"/>
                  <a:pt x="227" y="1042"/>
                  <a:pt x="213" y="1030"/>
                </a:cubicBezTo>
                <a:cubicBezTo>
                  <a:pt x="198" y="1018"/>
                  <a:pt x="184" y="1006"/>
                  <a:pt x="170" y="992"/>
                </a:cubicBezTo>
                <a:cubicBezTo>
                  <a:pt x="157" y="979"/>
                  <a:pt x="144" y="965"/>
                  <a:pt x="132" y="950"/>
                </a:cubicBezTo>
                <a:cubicBezTo>
                  <a:pt x="120" y="935"/>
                  <a:pt x="109" y="920"/>
                  <a:pt x="98" y="904"/>
                </a:cubicBezTo>
                <a:cubicBezTo>
                  <a:pt x="88" y="888"/>
                  <a:pt x="78" y="872"/>
                  <a:pt x="69" y="855"/>
                </a:cubicBezTo>
                <a:cubicBezTo>
                  <a:pt x="60" y="839"/>
                  <a:pt x="52" y="821"/>
                  <a:pt x="45" y="804"/>
                </a:cubicBezTo>
                <a:cubicBezTo>
                  <a:pt x="37" y="786"/>
                  <a:pt x="31" y="768"/>
                  <a:pt x="25" y="750"/>
                </a:cubicBezTo>
                <a:cubicBezTo>
                  <a:pt x="20" y="732"/>
                  <a:pt x="15" y="714"/>
                  <a:pt x="12" y="695"/>
                </a:cubicBezTo>
                <a:cubicBezTo>
                  <a:pt x="8" y="676"/>
                  <a:pt x="5" y="658"/>
                  <a:pt x="3" y="639"/>
                </a:cubicBezTo>
                <a:cubicBezTo>
                  <a:pt x="1" y="620"/>
                  <a:pt x="0" y="601"/>
                  <a:pt x="0" y="582"/>
                </a:cubicBezTo>
                <a:cubicBezTo>
                  <a:pt x="0" y="563"/>
                  <a:pt x="1" y="544"/>
                  <a:pt x="3" y="525"/>
                </a:cubicBezTo>
                <a:cubicBezTo>
                  <a:pt x="5" y="506"/>
                  <a:pt x="8" y="487"/>
                  <a:pt x="12" y="469"/>
                </a:cubicBezTo>
                <a:cubicBezTo>
                  <a:pt x="15" y="450"/>
                  <a:pt x="20" y="432"/>
                  <a:pt x="25" y="413"/>
                </a:cubicBezTo>
                <a:cubicBezTo>
                  <a:pt x="31" y="395"/>
                  <a:pt x="37" y="376"/>
                  <a:pt x="45" y="359"/>
                </a:cubicBezTo>
                <a:cubicBezTo>
                  <a:pt x="52" y="341"/>
                  <a:pt x="60" y="324"/>
                  <a:pt x="69" y="307"/>
                </a:cubicBezTo>
                <a:cubicBezTo>
                  <a:pt x="78" y="290"/>
                  <a:pt x="88" y="274"/>
                  <a:pt x="98" y="258"/>
                </a:cubicBezTo>
                <a:cubicBezTo>
                  <a:pt x="109" y="243"/>
                  <a:pt x="120" y="227"/>
                  <a:pt x="132" y="213"/>
                </a:cubicBezTo>
                <a:cubicBezTo>
                  <a:pt x="144" y="198"/>
                  <a:pt x="157" y="184"/>
                  <a:pt x="170" y="170"/>
                </a:cubicBezTo>
                <a:cubicBezTo>
                  <a:pt x="184" y="157"/>
                  <a:pt x="198" y="144"/>
                  <a:pt x="213" y="132"/>
                </a:cubicBezTo>
                <a:cubicBezTo>
                  <a:pt x="227" y="120"/>
                  <a:pt x="243" y="109"/>
                  <a:pt x="258" y="98"/>
                </a:cubicBezTo>
                <a:cubicBezTo>
                  <a:pt x="274" y="88"/>
                  <a:pt x="290" y="78"/>
                  <a:pt x="307" y="69"/>
                </a:cubicBezTo>
                <a:cubicBezTo>
                  <a:pt x="324" y="60"/>
                  <a:pt x="341" y="52"/>
                  <a:pt x="359" y="45"/>
                </a:cubicBezTo>
                <a:cubicBezTo>
                  <a:pt x="376" y="37"/>
                  <a:pt x="394" y="31"/>
                  <a:pt x="412" y="25"/>
                </a:cubicBezTo>
                <a:cubicBezTo>
                  <a:pt x="430" y="20"/>
                  <a:pt x="449" y="15"/>
                  <a:pt x="468" y="12"/>
                </a:cubicBezTo>
                <a:cubicBezTo>
                  <a:pt x="486" y="8"/>
                  <a:pt x="505" y="5"/>
                  <a:pt x="524" y="3"/>
                </a:cubicBezTo>
                <a:cubicBezTo>
                  <a:pt x="544" y="1"/>
                  <a:pt x="563" y="0"/>
                  <a:pt x="582" y="0"/>
                </a:cubicBezTo>
                <a:cubicBezTo>
                  <a:pt x="601" y="0"/>
                  <a:pt x="620" y="1"/>
                  <a:pt x="639" y="3"/>
                </a:cubicBezTo>
                <a:cubicBezTo>
                  <a:pt x="658" y="5"/>
                  <a:pt x="676" y="8"/>
                  <a:pt x="695" y="12"/>
                </a:cubicBezTo>
                <a:cubicBezTo>
                  <a:pt x="714" y="15"/>
                  <a:pt x="732" y="20"/>
                  <a:pt x="750" y="25"/>
                </a:cubicBezTo>
                <a:cubicBezTo>
                  <a:pt x="768" y="31"/>
                  <a:pt x="786" y="37"/>
                  <a:pt x="804" y="45"/>
                </a:cubicBezTo>
                <a:cubicBezTo>
                  <a:pt x="821" y="52"/>
                  <a:pt x="839" y="60"/>
                  <a:pt x="855" y="69"/>
                </a:cubicBezTo>
                <a:cubicBezTo>
                  <a:pt x="872" y="78"/>
                  <a:pt x="888" y="88"/>
                  <a:pt x="904" y="98"/>
                </a:cubicBezTo>
                <a:cubicBezTo>
                  <a:pt x="920" y="109"/>
                  <a:pt x="935" y="120"/>
                  <a:pt x="950" y="132"/>
                </a:cubicBezTo>
                <a:cubicBezTo>
                  <a:pt x="965" y="144"/>
                  <a:pt x="979" y="157"/>
                  <a:pt x="992" y="170"/>
                </a:cubicBezTo>
                <a:cubicBezTo>
                  <a:pt x="1006" y="184"/>
                  <a:pt x="1018" y="198"/>
                  <a:pt x="1030" y="213"/>
                </a:cubicBezTo>
                <a:cubicBezTo>
                  <a:pt x="1042" y="227"/>
                  <a:pt x="1054" y="243"/>
                  <a:pt x="1064" y="258"/>
                </a:cubicBezTo>
                <a:cubicBezTo>
                  <a:pt x="1075" y="274"/>
                  <a:pt x="1085" y="290"/>
                  <a:pt x="1094" y="307"/>
                </a:cubicBezTo>
                <a:cubicBezTo>
                  <a:pt x="1103" y="324"/>
                  <a:pt x="1111" y="341"/>
                  <a:pt x="1118" y="359"/>
                </a:cubicBezTo>
                <a:cubicBezTo>
                  <a:pt x="1125" y="376"/>
                  <a:pt x="1132" y="395"/>
                  <a:pt x="1137" y="413"/>
                </a:cubicBezTo>
                <a:cubicBezTo>
                  <a:pt x="1143" y="432"/>
                  <a:pt x="1147" y="450"/>
                  <a:pt x="1151" y="469"/>
                </a:cubicBezTo>
                <a:cubicBezTo>
                  <a:pt x="1155" y="487"/>
                  <a:pt x="1157" y="506"/>
                  <a:pt x="1159" y="525"/>
                </a:cubicBezTo>
                <a:cubicBezTo>
                  <a:pt x="1161" y="544"/>
                  <a:pt x="1162" y="563"/>
                  <a:pt x="1162" y="582"/>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72" name="图片 871"/>
          <p:cNvPicPr/>
          <p:nvPr/>
        </p:nvPicPr>
        <p:blipFill>
          <a:blip r:embed="rId7"/>
          <a:stretch/>
        </p:blipFill>
        <p:spPr>
          <a:xfrm>
            <a:off x="5582160" y="2298240"/>
            <a:ext cx="150120" cy="133200"/>
          </a:xfrm>
          <a:prstGeom prst="rect">
            <a:avLst/>
          </a:prstGeom>
          <a:noFill/>
          <a:ln w="0">
            <a:noFill/>
          </a:ln>
        </p:spPr>
      </p:pic>
      <p:sp>
        <p:nvSpPr>
          <p:cNvPr id="873" name="文本框 872"/>
          <p:cNvSpPr txBox="1"/>
          <p:nvPr/>
        </p:nvSpPr>
        <p:spPr>
          <a:xfrm>
            <a:off x="5991840" y="1863720"/>
            <a:ext cx="3169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协同过滤、内容推荐和混合推荐各有优势，组合使用效果最佳</a:t>
            </a:r>
            <a:endParaRPr lang="en-US" sz="920" b="0" u="none" strike="noStrike">
              <a:solidFill>
                <a:srgbClr val="000000"/>
              </a:solidFill>
              <a:effectLst/>
              <a:uFillTx/>
              <a:latin typeface="Times New Roman"/>
            </a:endParaRPr>
          </a:p>
        </p:txBody>
      </p:sp>
      <p:sp>
        <p:nvSpPr>
          <p:cNvPr id="874" name="文本框 873"/>
          <p:cNvSpPr txBox="1"/>
          <p:nvPr/>
        </p:nvSpPr>
        <p:spPr>
          <a:xfrm>
            <a:off x="5991840" y="2200320"/>
            <a:ext cx="60408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性能优化</a:t>
            </a:r>
            <a:endParaRPr lang="en-US" sz="1180" b="0" u="none" strike="noStrike">
              <a:solidFill>
                <a:srgbClr val="000000"/>
              </a:solidFill>
              <a:effectLst/>
              <a:uFillTx/>
              <a:latin typeface="Times New Roman"/>
            </a:endParaRPr>
          </a:p>
        </p:txBody>
      </p:sp>
      <p:sp>
        <p:nvSpPr>
          <p:cNvPr id="875" name="任意多边形: 形状 874"/>
          <p:cNvSpPr/>
          <p:nvPr/>
        </p:nvSpPr>
        <p:spPr>
          <a:xfrm>
            <a:off x="334080" y="3175200"/>
            <a:ext cx="10028520" cy="2332080"/>
          </a:xfrm>
          <a:custGeom>
            <a:avLst/>
            <a:gdLst/>
            <a:ahLst/>
            <a:cxnLst/>
            <a:rect l="0" t="0" r="r" b="b"/>
            <a:pathLst>
              <a:path w="27857" h="6478">
                <a:moveTo>
                  <a:pt x="0" y="6292"/>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9"/>
                  <a:pt x="83" y="32"/>
                </a:cubicBezTo>
                <a:cubicBezTo>
                  <a:pt x="93" y="25"/>
                  <a:pt x="103" y="19"/>
                  <a:pt x="115" y="15"/>
                </a:cubicBezTo>
                <a:cubicBezTo>
                  <a:pt x="126" y="10"/>
                  <a:pt x="138" y="6"/>
                  <a:pt x="149" y="4"/>
                </a:cubicBezTo>
                <a:cubicBezTo>
                  <a:pt x="161" y="2"/>
                  <a:pt x="174" y="0"/>
                  <a:pt x="186" y="0"/>
                </a:cubicBezTo>
                <a:lnTo>
                  <a:pt x="27671" y="0"/>
                </a:lnTo>
                <a:cubicBezTo>
                  <a:pt x="27683" y="0"/>
                  <a:pt x="27695" y="2"/>
                  <a:pt x="27707" y="4"/>
                </a:cubicBezTo>
                <a:cubicBezTo>
                  <a:pt x="27719" y="6"/>
                  <a:pt x="27731" y="10"/>
                  <a:pt x="27742" y="15"/>
                </a:cubicBezTo>
                <a:cubicBezTo>
                  <a:pt x="27753" y="19"/>
                  <a:pt x="27764" y="25"/>
                  <a:pt x="27774" y="32"/>
                </a:cubicBezTo>
                <a:cubicBezTo>
                  <a:pt x="27784" y="39"/>
                  <a:pt x="27794" y="46"/>
                  <a:pt x="27802" y="55"/>
                </a:cubicBezTo>
                <a:cubicBezTo>
                  <a:pt x="27811" y="63"/>
                  <a:pt x="27819" y="73"/>
                  <a:pt x="27825" y="83"/>
                </a:cubicBezTo>
                <a:cubicBezTo>
                  <a:pt x="27832" y="93"/>
                  <a:pt x="27838" y="104"/>
                  <a:pt x="27843" y="115"/>
                </a:cubicBezTo>
                <a:cubicBezTo>
                  <a:pt x="27847" y="126"/>
                  <a:pt x="27851" y="138"/>
                  <a:pt x="27853" y="150"/>
                </a:cubicBezTo>
                <a:cubicBezTo>
                  <a:pt x="27855" y="162"/>
                  <a:pt x="27857" y="174"/>
                  <a:pt x="27857" y="186"/>
                </a:cubicBezTo>
                <a:lnTo>
                  <a:pt x="27857" y="6292"/>
                </a:lnTo>
                <a:cubicBezTo>
                  <a:pt x="27857" y="6304"/>
                  <a:pt x="27855" y="6316"/>
                  <a:pt x="27853" y="6328"/>
                </a:cubicBezTo>
                <a:cubicBezTo>
                  <a:pt x="27851" y="6340"/>
                  <a:pt x="27847" y="6352"/>
                  <a:pt x="27843" y="6363"/>
                </a:cubicBezTo>
                <a:cubicBezTo>
                  <a:pt x="27838" y="6375"/>
                  <a:pt x="27832" y="6385"/>
                  <a:pt x="27825" y="6395"/>
                </a:cubicBezTo>
                <a:cubicBezTo>
                  <a:pt x="27819" y="6406"/>
                  <a:pt x="27811" y="6415"/>
                  <a:pt x="27802" y="6424"/>
                </a:cubicBezTo>
                <a:cubicBezTo>
                  <a:pt x="27794" y="6432"/>
                  <a:pt x="27784" y="6440"/>
                  <a:pt x="27774" y="6447"/>
                </a:cubicBezTo>
                <a:cubicBezTo>
                  <a:pt x="27764" y="6453"/>
                  <a:pt x="27753" y="6459"/>
                  <a:pt x="27742" y="6464"/>
                </a:cubicBezTo>
                <a:cubicBezTo>
                  <a:pt x="27731" y="6468"/>
                  <a:pt x="27719" y="6472"/>
                  <a:pt x="27707" y="6474"/>
                </a:cubicBezTo>
                <a:cubicBezTo>
                  <a:pt x="27695" y="6477"/>
                  <a:pt x="27683" y="6478"/>
                  <a:pt x="27671" y="6478"/>
                </a:cubicBezTo>
                <a:lnTo>
                  <a:pt x="186" y="6478"/>
                </a:lnTo>
                <a:cubicBezTo>
                  <a:pt x="174" y="6478"/>
                  <a:pt x="161" y="6477"/>
                  <a:pt x="149" y="6474"/>
                </a:cubicBezTo>
                <a:cubicBezTo>
                  <a:pt x="138" y="6472"/>
                  <a:pt x="126" y="6468"/>
                  <a:pt x="115" y="6464"/>
                </a:cubicBezTo>
                <a:cubicBezTo>
                  <a:pt x="103" y="6459"/>
                  <a:pt x="93" y="6453"/>
                  <a:pt x="83" y="6447"/>
                </a:cubicBezTo>
                <a:cubicBezTo>
                  <a:pt x="72" y="6440"/>
                  <a:pt x="63" y="6432"/>
                  <a:pt x="54" y="6424"/>
                </a:cubicBezTo>
                <a:cubicBezTo>
                  <a:pt x="46" y="6415"/>
                  <a:pt x="38" y="6406"/>
                  <a:pt x="31" y="6395"/>
                </a:cubicBezTo>
                <a:cubicBezTo>
                  <a:pt x="25" y="6385"/>
                  <a:pt x="19" y="6375"/>
                  <a:pt x="14" y="6363"/>
                </a:cubicBezTo>
                <a:cubicBezTo>
                  <a:pt x="9" y="6352"/>
                  <a:pt x="6" y="6340"/>
                  <a:pt x="4" y="6328"/>
                </a:cubicBezTo>
                <a:cubicBezTo>
                  <a:pt x="1" y="6316"/>
                  <a:pt x="0" y="6304"/>
                  <a:pt x="0" y="629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76" name="图片 875"/>
          <p:cNvPicPr/>
          <p:nvPr/>
        </p:nvPicPr>
        <p:blipFill>
          <a:blip r:embed="rId8"/>
          <a:stretch/>
        </p:blipFill>
        <p:spPr>
          <a:xfrm>
            <a:off x="534960" y="4805280"/>
            <a:ext cx="9626400" cy="501120"/>
          </a:xfrm>
          <a:prstGeom prst="rect">
            <a:avLst/>
          </a:prstGeom>
          <a:noFill/>
          <a:ln w="0">
            <a:noFill/>
          </a:ln>
        </p:spPr>
      </p:pic>
      <p:pic>
        <p:nvPicPr>
          <p:cNvPr id="877" name="图片 876"/>
          <p:cNvPicPr/>
          <p:nvPr/>
        </p:nvPicPr>
        <p:blipFill>
          <a:blip r:embed="rId9"/>
          <a:stretch/>
        </p:blipFill>
        <p:spPr>
          <a:xfrm>
            <a:off x="534960" y="3409560"/>
            <a:ext cx="150120" cy="200160"/>
          </a:xfrm>
          <a:prstGeom prst="rect">
            <a:avLst/>
          </a:prstGeom>
          <a:noFill/>
          <a:ln w="0">
            <a:noFill/>
          </a:ln>
        </p:spPr>
      </p:pic>
      <p:sp>
        <p:nvSpPr>
          <p:cNvPr id="878" name="文本框 877"/>
          <p:cNvSpPr txBox="1"/>
          <p:nvPr/>
        </p:nvSpPr>
        <p:spPr>
          <a:xfrm>
            <a:off x="5991840" y="2415240"/>
            <a:ext cx="3169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通过矩阵分解、增量学习和分布式部署提升系统效率与扩展性</a:t>
            </a:r>
            <a:endParaRPr lang="en-US" sz="920" b="0" u="none" strike="noStrike">
              <a:solidFill>
                <a:srgbClr val="000000"/>
              </a:solidFill>
              <a:effectLst/>
              <a:uFillTx/>
              <a:latin typeface="Times New Roman"/>
            </a:endParaRPr>
          </a:p>
        </p:txBody>
      </p:sp>
      <p:sp>
        <p:nvSpPr>
          <p:cNvPr id="879" name="任意多边形: 形状 878"/>
          <p:cNvSpPr/>
          <p:nvPr/>
        </p:nvSpPr>
        <p:spPr>
          <a:xfrm>
            <a:off x="534600" y="3777120"/>
            <a:ext cx="25560" cy="635400"/>
          </a:xfrm>
          <a:custGeom>
            <a:avLst/>
            <a:gdLst/>
            <a:ahLst/>
            <a:cxnLst/>
            <a:rect l="0" t="0" r="r" b="b"/>
            <a:pathLst>
              <a:path w="71" h="1765">
                <a:moveTo>
                  <a:pt x="0" y="0"/>
                </a:moveTo>
                <a:lnTo>
                  <a:pt x="71" y="0"/>
                </a:lnTo>
                <a:lnTo>
                  <a:pt x="71" y="1765"/>
                </a:lnTo>
                <a:lnTo>
                  <a:pt x="0" y="17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80" name="图片 879"/>
          <p:cNvPicPr/>
          <p:nvPr/>
        </p:nvPicPr>
        <p:blipFill>
          <a:blip r:embed="rId10"/>
          <a:stretch/>
        </p:blipFill>
        <p:spPr>
          <a:xfrm>
            <a:off x="685080" y="3827520"/>
            <a:ext cx="150120" cy="150120"/>
          </a:xfrm>
          <a:prstGeom prst="rect">
            <a:avLst/>
          </a:prstGeom>
          <a:noFill/>
          <a:ln w="0">
            <a:noFill/>
          </a:ln>
        </p:spPr>
      </p:pic>
      <p:sp>
        <p:nvSpPr>
          <p:cNvPr id="881" name="文本框 880"/>
          <p:cNvSpPr txBox="1"/>
          <p:nvPr/>
        </p:nvSpPr>
        <p:spPr>
          <a:xfrm>
            <a:off x="785520" y="340740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未来发展趋势</a:t>
            </a:r>
            <a:endParaRPr lang="en-US" sz="1580" b="0" u="none" strike="noStrike">
              <a:solidFill>
                <a:srgbClr val="000000"/>
              </a:solidFill>
              <a:effectLst/>
              <a:uFillTx/>
              <a:latin typeface="Times New Roman"/>
            </a:endParaRPr>
          </a:p>
        </p:txBody>
      </p:sp>
      <p:sp>
        <p:nvSpPr>
          <p:cNvPr id="882" name="文本框 881"/>
          <p:cNvSpPr txBox="1"/>
          <p:nvPr/>
        </p:nvSpPr>
        <p:spPr>
          <a:xfrm>
            <a:off x="902520" y="3821400"/>
            <a:ext cx="1090800" cy="219960"/>
          </a:xfrm>
          <a:prstGeom prst="rect">
            <a:avLst/>
          </a:prstGeom>
          <a:noFill/>
          <a:ln w="0">
            <a:noFill/>
          </a:ln>
        </p:spPr>
        <p:txBody>
          <a:bodyPr wrap="none" lIns="0" tIns="0" rIns="0" bIns="0" anchor="t">
            <a:spAutoFit/>
          </a:bodyPr>
          <a:lstStyle/>
          <a:p>
            <a:r>
              <a:rPr lang="en-US" sz="1180" b="0" u="none" strike="noStrike">
                <a:solidFill>
                  <a:srgbClr val="FBBF24"/>
                </a:solidFill>
                <a:effectLst/>
                <a:uFillTx/>
                <a:latin typeface="NotoSansSC"/>
                <a:ea typeface="NotoSansSC"/>
              </a:rPr>
              <a:t> 深度学习与推荐</a:t>
            </a:r>
            <a:endParaRPr lang="en-US" sz="1180" b="0" u="none" strike="noStrike">
              <a:solidFill>
                <a:srgbClr val="000000"/>
              </a:solidFill>
              <a:effectLst/>
              <a:uFillTx/>
              <a:latin typeface="Times New Roman"/>
            </a:endParaRPr>
          </a:p>
        </p:txBody>
      </p:sp>
      <p:sp>
        <p:nvSpPr>
          <p:cNvPr id="883" name="文本框 882"/>
          <p:cNvSpPr txBox="1"/>
          <p:nvPr/>
        </p:nvSpPr>
        <p:spPr>
          <a:xfrm>
            <a:off x="685080" y="4103280"/>
            <a:ext cx="29343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深度学习模型将进一步提升推荐系统的理解能力，捕捉复</a:t>
            </a:r>
            <a:endParaRPr lang="en-US" sz="920" b="0" u="none" strike="noStrike">
              <a:solidFill>
                <a:srgbClr val="000000"/>
              </a:solidFill>
              <a:effectLst/>
              <a:uFillTx/>
              <a:latin typeface="Times New Roman"/>
            </a:endParaRPr>
          </a:p>
        </p:txBody>
      </p:sp>
      <p:sp>
        <p:nvSpPr>
          <p:cNvPr id="884" name="任意多边形: 形状 883"/>
          <p:cNvSpPr/>
          <p:nvPr/>
        </p:nvSpPr>
        <p:spPr>
          <a:xfrm>
            <a:off x="3785400" y="3777120"/>
            <a:ext cx="25560" cy="635400"/>
          </a:xfrm>
          <a:custGeom>
            <a:avLst/>
            <a:gdLst/>
            <a:ahLst/>
            <a:cxnLst/>
            <a:rect l="0" t="0" r="r" b="b"/>
            <a:pathLst>
              <a:path w="71" h="1765">
                <a:moveTo>
                  <a:pt x="0" y="0"/>
                </a:moveTo>
                <a:lnTo>
                  <a:pt x="71" y="0"/>
                </a:lnTo>
                <a:lnTo>
                  <a:pt x="71" y="1765"/>
                </a:lnTo>
                <a:lnTo>
                  <a:pt x="0" y="17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85" name="图片 884"/>
          <p:cNvPicPr/>
          <p:nvPr/>
        </p:nvPicPr>
        <p:blipFill>
          <a:blip r:embed="rId11"/>
          <a:stretch/>
        </p:blipFill>
        <p:spPr>
          <a:xfrm>
            <a:off x="3935880" y="3827520"/>
            <a:ext cx="150120" cy="150120"/>
          </a:xfrm>
          <a:prstGeom prst="rect">
            <a:avLst/>
          </a:prstGeom>
          <a:noFill/>
          <a:ln w="0">
            <a:noFill/>
          </a:ln>
        </p:spPr>
      </p:pic>
      <p:sp>
        <p:nvSpPr>
          <p:cNvPr id="886" name="文本框 885"/>
          <p:cNvSpPr txBox="1"/>
          <p:nvPr/>
        </p:nvSpPr>
        <p:spPr>
          <a:xfrm>
            <a:off x="685080" y="427032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杂的用户行为模式</a:t>
            </a:r>
            <a:endParaRPr lang="en-US" sz="920" b="0" u="none" strike="noStrike">
              <a:solidFill>
                <a:srgbClr val="000000"/>
              </a:solidFill>
              <a:effectLst/>
              <a:uFillTx/>
              <a:latin typeface="Times New Roman"/>
            </a:endParaRPr>
          </a:p>
        </p:txBody>
      </p:sp>
      <p:sp>
        <p:nvSpPr>
          <p:cNvPr id="887" name="文本框 886"/>
          <p:cNvSpPr txBox="1"/>
          <p:nvPr/>
        </p:nvSpPr>
        <p:spPr>
          <a:xfrm>
            <a:off x="4156200" y="3821400"/>
            <a:ext cx="788760" cy="219960"/>
          </a:xfrm>
          <a:prstGeom prst="rect">
            <a:avLst/>
          </a:prstGeom>
          <a:noFill/>
          <a:ln w="0">
            <a:noFill/>
          </a:ln>
        </p:spPr>
        <p:txBody>
          <a:bodyPr wrap="none" lIns="0" tIns="0" rIns="0" bIns="0" anchor="t">
            <a:spAutoFit/>
          </a:bodyPr>
          <a:lstStyle/>
          <a:p>
            <a:r>
              <a:rPr lang="en-US" sz="1180" b="0" u="none" strike="noStrike">
                <a:solidFill>
                  <a:srgbClr val="FBBF24"/>
                </a:solidFill>
                <a:effectLst/>
                <a:uFillTx/>
                <a:latin typeface="NotoSansSC"/>
                <a:ea typeface="NotoSansSC"/>
              </a:rPr>
              <a:t> 多模态推荐</a:t>
            </a:r>
            <a:endParaRPr lang="en-US" sz="1180" b="0" u="none" strike="noStrike">
              <a:solidFill>
                <a:srgbClr val="000000"/>
              </a:solidFill>
              <a:effectLst/>
              <a:uFillTx/>
              <a:latin typeface="Times New Roman"/>
            </a:endParaRPr>
          </a:p>
        </p:txBody>
      </p:sp>
      <p:sp>
        <p:nvSpPr>
          <p:cNvPr id="888" name="文本框 887"/>
          <p:cNvSpPr txBox="1"/>
          <p:nvPr/>
        </p:nvSpPr>
        <p:spPr>
          <a:xfrm>
            <a:off x="3938760" y="4103280"/>
            <a:ext cx="29343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结合文本、图像、语音等多种数据源，实现更全面的用户</a:t>
            </a:r>
            <a:endParaRPr lang="en-US" sz="920" b="0" u="none" strike="noStrike">
              <a:solidFill>
                <a:srgbClr val="000000"/>
              </a:solidFill>
              <a:effectLst/>
              <a:uFillTx/>
              <a:latin typeface="Times New Roman"/>
            </a:endParaRPr>
          </a:p>
        </p:txBody>
      </p:sp>
      <p:sp>
        <p:nvSpPr>
          <p:cNvPr id="889" name="任意多边形: 形状 888"/>
          <p:cNvSpPr/>
          <p:nvPr/>
        </p:nvSpPr>
        <p:spPr>
          <a:xfrm>
            <a:off x="7044480" y="3777120"/>
            <a:ext cx="25560" cy="635400"/>
          </a:xfrm>
          <a:custGeom>
            <a:avLst/>
            <a:gdLst/>
            <a:ahLst/>
            <a:cxnLst/>
            <a:rect l="0" t="0" r="r" b="b"/>
            <a:pathLst>
              <a:path w="71" h="1765">
                <a:moveTo>
                  <a:pt x="0" y="0"/>
                </a:moveTo>
                <a:lnTo>
                  <a:pt x="71" y="0"/>
                </a:lnTo>
                <a:lnTo>
                  <a:pt x="71" y="1765"/>
                </a:lnTo>
                <a:lnTo>
                  <a:pt x="0" y="17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90" name="图片 889"/>
          <p:cNvPicPr/>
          <p:nvPr/>
        </p:nvPicPr>
        <p:blipFill>
          <a:blip r:embed="rId12"/>
          <a:stretch/>
        </p:blipFill>
        <p:spPr>
          <a:xfrm>
            <a:off x="7194960" y="3827520"/>
            <a:ext cx="150120" cy="150120"/>
          </a:xfrm>
          <a:prstGeom prst="rect">
            <a:avLst/>
          </a:prstGeom>
          <a:noFill/>
          <a:ln w="0">
            <a:noFill/>
          </a:ln>
        </p:spPr>
      </p:pic>
      <p:sp>
        <p:nvSpPr>
          <p:cNvPr id="891" name="文本框 890"/>
          <p:cNvSpPr txBox="1"/>
          <p:nvPr/>
        </p:nvSpPr>
        <p:spPr>
          <a:xfrm>
            <a:off x="3938760" y="427032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兴趣理解与内容匹配</a:t>
            </a:r>
            <a:endParaRPr lang="en-US" sz="920" b="0" u="none" strike="noStrike">
              <a:solidFill>
                <a:srgbClr val="000000"/>
              </a:solidFill>
              <a:effectLst/>
              <a:uFillTx/>
              <a:latin typeface="Times New Roman"/>
            </a:endParaRPr>
          </a:p>
        </p:txBody>
      </p:sp>
      <p:sp>
        <p:nvSpPr>
          <p:cNvPr id="892" name="文本框 891"/>
          <p:cNvSpPr txBox="1"/>
          <p:nvPr/>
        </p:nvSpPr>
        <p:spPr>
          <a:xfrm>
            <a:off x="7409520" y="3821400"/>
            <a:ext cx="939600" cy="219960"/>
          </a:xfrm>
          <a:prstGeom prst="rect">
            <a:avLst/>
          </a:prstGeom>
          <a:noFill/>
          <a:ln w="0">
            <a:noFill/>
          </a:ln>
        </p:spPr>
        <p:txBody>
          <a:bodyPr wrap="none" lIns="0" tIns="0" rIns="0" bIns="0" anchor="t">
            <a:spAutoFit/>
          </a:bodyPr>
          <a:lstStyle/>
          <a:p>
            <a:r>
              <a:rPr lang="en-US" sz="1180" b="0" u="none" strike="noStrike">
                <a:solidFill>
                  <a:srgbClr val="FBBF24"/>
                </a:solidFill>
                <a:effectLst/>
                <a:uFillTx/>
                <a:latin typeface="NotoSansSC"/>
                <a:ea typeface="NotoSansSC"/>
              </a:rPr>
              <a:t> 隐私保护推荐</a:t>
            </a:r>
            <a:endParaRPr lang="en-US" sz="1180" b="0" u="none" strike="noStrike">
              <a:solidFill>
                <a:srgbClr val="000000"/>
              </a:solidFill>
              <a:effectLst/>
              <a:uFillTx/>
              <a:latin typeface="Times New Roman"/>
            </a:endParaRPr>
          </a:p>
        </p:txBody>
      </p:sp>
      <p:sp>
        <p:nvSpPr>
          <p:cNvPr id="893" name="文本框 892"/>
          <p:cNvSpPr txBox="1"/>
          <p:nvPr/>
        </p:nvSpPr>
        <p:spPr>
          <a:xfrm>
            <a:off x="7192080" y="4103280"/>
            <a:ext cx="29343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在保护用户隐私的前提下，通过联邦学习等技术实现高质</a:t>
            </a:r>
            <a:endParaRPr lang="en-US" sz="920" b="0" u="none" strike="noStrike">
              <a:solidFill>
                <a:srgbClr val="000000"/>
              </a:solidFill>
              <a:effectLst/>
              <a:uFillTx/>
              <a:latin typeface="Times New Roman"/>
            </a:endParaRPr>
          </a:p>
        </p:txBody>
      </p:sp>
      <p:sp>
        <p:nvSpPr>
          <p:cNvPr id="894" name="文本框 893"/>
          <p:cNvSpPr txBox="1"/>
          <p:nvPr/>
        </p:nvSpPr>
        <p:spPr>
          <a:xfrm>
            <a:off x="7192080" y="427032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量的个性化推荐</a:t>
            </a:r>
            <a:endParaRPr lang="en-US" sz="920" b="0" u="none" strike="noStrike">
              <a:solidFill>
                <a:srgbClr val="000000"/>
              </a:solidFill>
              <a:effectLst/>
              <a:uFillTx/>
              <a:latin typeface="Times New Roman"/>
            </a:endParaRPr>
          </a:p>
        </p:txBody>
      </p:sp>
      <p:sp>
        <p:nvSpPr>
          <p:cNvPr id="895" name="任意多边形: 形状 894"/>
          <p:cNvSpPr/>
          <p:nvPr/>
        </p:nvSpPr>
        <p:spPr>
          <a:xfrm>
            <a:off x="0" y="5983200"/>
            <a:ext cx="10696680" cy="33840"/>
          </a:xfrm>
          <a:custGeom>
            <a:avLst/>
            <a:gdLst/>
            <a:ahLst/>
            <a:cxnLst/>
            <a:rect l="0" t="0" r="r" b="b"/>
            <a:pathLst>
              <a:path w="29713" h="94">
                <a:moveTo>
                  <a:pt x="0" y="0"/>
                </a:moveTo>
                <a:lnTo>
                  <a:pt x="29713" y="0"/>
                </a:lnTo>
                <a:lnTo>
                  <a:pt x="29713" y="94"/>
                </a:lnTo>
                <a:lnTo>
                  <a:pt x="0" y="9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96" name="图片 895"/>
          <p:cNvPicPr/>
          <p:nvPr/>
        </p:nvPicPr>
        <p:blipFill>
          <a:blip r:embed="rId13"/>
          <a:stretch/>
        </p:blipFill>
        <p:spPr>
          <a:xfrm>
            <a:off x="0" y="5983560"/>
            <a:ext cx="10696320" cy="33120"/>
          </a:xfrm>
          <a:prstGeom prst="rect">
            <a:avLst/>
          </a:prstGeom>
          <a:noFill/>
          <a:ln w="0">
            <a:noFill/>
          </a:ln>
        </p:spPr>
      </p:pic>
      <p:sp>
        <p:nvSpPr>
          <p:cNvPr id="897" name="文本框 896"/>
          <p:cNvSpPr txBox="1"/>
          <p:nvPr/>
        </p:nvSpPr>
        <p:spPr>
          <a:xfrm>
            <a:off x="1872000" y="4983120"/>
            <a:ext cx="6974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推荐系统将持续演进，通过</a:t>
            </a:r>
            <a:r>
              <a:rPr lang="zh-CN" sz="1180" b="0" u="none" strike="noStrike">
                <a:solidFill>
                  <a:srgbClr val="FF9900"/>
                </a:solidFill>
                <a:effectLst/>
                <a:uFillTx/>
                <a:latin typeface="NotoSansSC"/>
                <a:ea typeface="NotoSansSC"/>
              </a:rPr>
              <a:t>算法创新</a:t>
            </a:r>
            <a:r>
              <a:rPr lang="zh-CN" sz="1180" b="0" u="none" strike="noStrike">
                <a:solidFill>
                  <a:srgbClr val="FFFFFF"/>
                </a:solidFill>
                <a:effectLst/>
                <a:uFillTx/>
                <a:latin typeface="NotoSansSC"/>
                <a:ea typeface="NotoSansSC"/>
              </a:rPr>
              <a:t>、</a:t>
            </a:r>
            <a:r>
              <a:rPr lang="zh-CN" sz="1180" b="0" u="none" strike="noStrike">
                <a:solidFill>
                  <a:srgbClr val="FF9900"/>
                </a:solidFill>
                <a:effectLst/>
                <a:uFillTx/>
                <a:latin typeface="NotoSansSC"/>
                <a:ea typeface="NotoSansSC"/>
              </a:rPr>
              <a:t>技术融合</a:t>
            </a:r>
            <a:r>
              <a:rPr lang="zh-CN" sz="1180" b="0" u="none" strike="noStrike">
                <a:solidFill>
                  <a:srgbClr val="FFFFFF"/>
                </a:solidFill>
                <a:effectLst/>
                <a:uFillTx/>
                <a:latin typeface="NotoSansSC"/>
                <a:ea typeface="NotoSansSC"/>
              </a:rPr>
              <a:t>和</a:t>
            </a:r>
            <a:r>
              <a:rPr lang="zh-CN" sz="1180" b="0" u="none" strike="noStrike">
                <a:solidFill>
                  <a:srgbClr val="FF9900"/>
                </a:solidFill>
                <a:effectLst/>
                <a:uFillTx/>
                <a:latin typeface="NotoSansSC"/>
                <a:ea typeface="NotoSansSC"/>
              </a:rPr>
              <a:t>场景拓展</a:t>
            </a:r>
            <a:r>
              <a:rPr lang="zh-CN" sz="1180" b="0" u="none" strike="noStrike">
                <a:solidFill>
                  <a:srgbClr val="FFFFFF"/>
                </a:solidFill>
                <a:effectLst/>
                <a:uFillTx/>
                <a:latin typeface="NotoSansSC"/>
                <a:ea typeface="NotoSansSC"/>
              </a:rPr>
              <a:t>， 为用户提供更加智能、精准和个性化的体验</a:t>
            </a:r>
            <a:endParaRPr lang="en-US" sz="1180" b="0" u="none" strike="noStrike">
              <a:solidFill>
                <a:srgbClr val="000000"/>
              </a:solidFill>
              <a:effectLst/>
              <a:uFillTx/>
              <a:latin typeface="Times New Roman"/>
            </a:endParaRPr>
          </a:p>
        </p:txBody>
      </p:sp>
      <p:sp>
        <p:nvSpPr>
          <p:cNvPr id="898" name="文本框 897"/>
          <p:cNvSpPr txBox="1"/>
          <p:nvPr/>
        </p:nvSpPr>
        <p:spPr>
          <a:xfrm>
            <a:off x="10086480" y="569916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18 / 18</a:t>
            </a:r>
            <a:endParaRPr lang="en-US" sz="920" b="0" u="none" strike="noStrike">
              <a:solidFill>
                <a:srgbClr val="000000"/>
              </a:solidFill>
              <a:effectLst/>
              <a:uFillTx/>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p:nvPr/>
        </p:nvPicPr>
        <p:blipFill>
          <a:blip r:embed="rId2"/>
          <a:stretch/>
        </p:blipFill>
        <p:spPr>
          <a:xfrm>
            <a:off x="0" y="0"/>
            <a:ext cx="10696320" cy="6016320"/>
          </a:xfrm>
          <a:prstGeom prst="rect">
            <a:avLst/>
          </a:prstGeom>
          <a:noFill/>
          <a:ln w="0">
            <a:noFill/>
          </a:ln>
        </p:spPr>
      </p:pic>
      <p:sp>
        <p:nvSpPr>
          <p:cNvPr id="51" name="任意多边形: 形状 50"/>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2" name="任意多边形: 形状 51"/>
          <p:cNvSpPr/>
          <p:nvPr/>
        </p:nvSpPr>
        <p:spPr>
          <a:xfrm>
            <a:off x="334080" y="1002600"/>
            <a:ext cx="10028520" cy="677160"/>
          </a:xfrm>
          <a:custGeom>
            <a:avLst/>
            <a:gdLst/>
            <a:ahLst/>
            <a:cxnLst/>
            <a:rect l="0" t="0" r="r" b="b"/>
            <a:pathLst>
              <a:path w="27857" h="1881">
                <a:moveTo>
                  <a:pt x="0" y="1696"/>
                </a:moveTo>
                <a:lnTo>
                  <a:pt x="0" y="187"/>
                </a:lnTo>
                <a:cubicBezTo>
                  <a:pt x="0" y="175"/>
                  <a:pt x="1" y="163"/>
                  <a:pt x="4" y="151"/>
                </a:cubicBezTo>
                <a:cubicBezTo>
                  <a:pt x="6" y="139"/>
                  <a:pt x="9" y="127"/>
                  <a:pt x="14" y="116"/>
                </a:cubicBezTo>
                <a:cubicBezTo>
                  <a:pt x="19" y="104"/>
                  <a:pt x="25" y="94"/>
                  <a:pt x="31" y="84"/>
                </a:cubicBezTo>
                <a:cubicBezTo>
                  <a:pt x="38" y="73"/>
                  <a:pt x="46" y="64"/>
                  <a:pt x="54" y="55"/>
                </a:cubicBezTo>
                <a:cubicBezTo>
                  <a:pt x="63" y="47"/>
                  <a:pt x="72" y="39"/>
                  <a:pt x="83" y="31"/>
                </a:cubicBezTo>
                <a:cubicBezTo>
                  <a:pt x="93" y="25"/>
                  <a:pt x="103" y="19"/>
                  <a:pt x="115" y="14"/>
                </a:cubicBezTo>
                <a:cubicBezTo>
                  <a:pt x="126" y="10"/>
                  <a:pt x="138" y="6"/>
                  <a:pt x="149" y="4"/>
                </a:cubicBezTo>
                <a:cubicBezTo>
                  <a:pt x="161" y="1"/>
                  <a:pt x="174" y="0"/>
                  <a:pt x="186" y="0"/>
                </a:cubicBezTo>
                <a:lnTo>
                  <a:pt x="27671" y="0"/>
                </a:lnTo>
                <a:cubicBezTo>
                  <a:pt x="27683" y="0"/>
                  <a:pt x="27695" y="1"/>
                  <a:pt x="27707" y="4"/>
                </a:cubicBezTo>
                <a:cubicBezTo>
                  <a:pt x="27719" y="6"/>
                  <a:pt x="27731" y="10"/>
                  <a:pt x="27742" y="14"/>
                </a:cubicBezTo>
                <a:cubicBezTo>
                  <a:pt x="27753" y="19"/>
                  <a:pt x="27764" y="25"/>
                  <a:pt x="27774" y="31"/>
                </a:cubicBezTo>
                <a:cubicBezTo>
                  <a:pt x="27784" y="39"/>
                  <a:pt x="27794" y="47"/>
                  <a:pt x="27802" y="55"/>
                </a:cubicBezTo>
                <a:cubicBezTo>
                  <a:pt x="27811" y="64"/>
                  <a:pt x="27819" y="73"/>
                  <a:pt x="27825" y="84"/>
                </a:cubicBezTo>
                <a:cubicBezTo>
                  <a:pt x="27832" y="94"/>
                  <a:pt x="27838" y="104"/>
                  <a:pt x="27843" y="116"/>
                </a:cubicBezTo>
                <a:cubicBezTo>
                  <a:pt x="27847" y="127"/>
                  <a:pt x="27851" y="139"/>
                  <a:pt x="27853" y="151"/>
                </a:cubicBezTo>
                <a:cubicBezTo>
                  <a:pt x="27855" y="163"/>
                  <a:pt x="27857" y="175"/>
                  <a:pt x="27857" y="187"/>
                </a:cubicBezTo>
                <a:lnTo>
                  <a:pt x="27857" y="1696"/>
                </a:lnTo>
                <a:cubicBezTo>
                  <a:pt x="27857" y="1708"/>
                  <a:pt x="27855" y="1720"/>
                  <a:pt x="27853" y="1732"/>
                </a:cubicBezTo>
                <a:cubicBezTo>
                  <a:pt x="27851" y="1744"/>
                  <a:pt x="27847" y="1755"/>
                  <a:pt x="27843" y="1767"/>
                </a:cubicBezTo>
                <a:cubicBezTo>
                  <a:pt x="27838" y="1778"/>
                  <a:pt x="27832" y="1789"/>
                  <a:pt x="27825" y="1799"/>
                </a:cubicBezTo>
                <a:cubicBezTo>
                  <a:pt x="27819" y="1809"/>
                  <a:pt x="27811" y="1818"/>
                  <a:pt x="27802" y="1827"/>
                </a:cubicBezTo>
                <a:cubicBezTo>
                  <a:pt x="27794" y="1836"/>
                  <a:pt x="27784" y="1843"/>
                  <a:pt x="27774" y="1850"/>
                </a:cubicBezTo>
                <a:cubicBezTo>
                  <a:pt x="27764" y="1857"/>
                  <a:pt x="27753" y="1863"/>
                  <a:pt x="27742" y="1867"/>
                </a:cubicBezTo>
                <a:cubicBezTo>
                  <a:pt x="27731" y="1872"/>
                  <a:pt x="27719" y="1875"/>
                  <a:pt x="27707" y="1878"/>
                </a:cubicBezTo>
                <a:cubicBezTo>
                  <a:pt x="27695" y="1880"/>
                  <a:pt x="27683" y="1881"/>
                  <a:pt x="27671" y="1881"/>
                </a:cubicBezTo>
                <a:lnTo>
                  <a:pt x="186" y="1881"/>
                </a:lnTo>
                <a:cubicBezTo>
                  <a:pt x="174" y="1881"/>
                  <a:pt x="161" y="1880"/>
                  <a:pt x="149" y="1878"/>
                </a:cubicBezTo>
                <a:cubicBezTo>
                  <a:pt x="138" y="1875"/>
                  <a:pt x="126" y="1872"/>
                  <a:pt x="115" y="1867"/>
                </a:cubicBezTo>
                <a:cubicBezTo>
                  <a:pt x="103" y="1863"/>
                  <a:pt x="93" y="1857"/>
                  <a:pt x="83" y="1850"/>
                </a:cubicBezTo>
                <a:cubicBezTo>
                  <a:pt x="72" y="1843"/>
                  <a:pt x="63" y="1836"/>
                  <a:pt x="54" y="1827"/>
                </a:cubicBezTo>
                <a:cubicBezTo>
                  <a:pt x="46" y="1818"/>
                  <a:pt x="38" y="1809"/>
                  <a:pt x="31" y="1799"/>
                </a:cubicBezTo>
                <a:cubicBezTo>
                  <a:pt x="25" y="1789"/>
                  <a:pt x="19" y="1778"/>
                  <a:pt x="14" y="1767"/>
                </a:cubicBezTo>
                <a:cubicBezTo>
                  <a:pt x="9" y="1755"/>
                  <a:pt x="6" y="1744"/>
                  <a:pt x="4" y="1732"/>
                </a:cubicBezTo>
                <a:cubicBezTo>
                  <a:pt x="1" y="1720"/>
                  <a:pt x="0" y="1708"/>
                  <a:pt x="0" y="169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 name="文本框 52"/>
          <p:cNvSpPr txBox="1"/>
          <p:nvPr/>
        </p:nvSpPr>
        <p:spPr>
          <a:xfrm>
            <a:off x="334440" y="210240"/>
            <a:ext cx="150948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推荐系统概述</a:t>
            </a:r>
            <a:endParaRPr lang="en-US" sz="1979" b="0" u="none" strike="noStrike">
              <a:solidFill>
                <a:srgbClr val="000000"/>
              </a:solidFill>
              <a:effectLst/>
              <a:uFillTx/>
              <a:latin typeface="Times New Roman"/>
            </a:endParaRPr>
          </a:p>
        </p:txBody>
      </p:sp>
      <p:sp>
        <p:nvSpPr>
          <p:cNvPr id="54" name="任意多边形: 形状 53"/>
          <p:cNvSpPr/>
          <p:nvPr/>
        </p:nvSpPr>
        <p:spPr>
          <a:xfrm>
            <a:off x="1871640" y="1946880"/>
            <a:ext cx="2139840" cy="1630080"/>
          </a:xfrm>
          <a:custGeom>
            <a:avLst/>
            <a:gdLst/>
            <a:ahLst/>
            <a:cxnLst/>
            <a:rect l="0" t="0" r="r" b="b"/>
            <a:pathLst>
              <a:path w="5944" h="4528">
                <a:moveTo>
                  <a:pt x="0" y="4342"/>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5758" y="0"/>
                </a:lnTo>
                <a:cubicBezTo>
                  <a:pt x="5770" y="0"/>
                  <a:pt x="5782" y="1"/>
                  <a:pt x="5794" y="4"/>
                </a:cubicBezTo>
                <a:cubicBezTo>
                  <a:pt x="5806" y="6"/>
                  <a:pt x="5818" y="10"/>
                  <a:pt x="5829" y="14"/>
                </a:cubicBezTo>
                <a:cubicBezTo>
                  <a:pt x="5840" y="19"/>
                  <a:pt x="5851" y="25"/>
                  <a:pt x="5861" y="31"/>
                </a:cubicBezTo>
                <a:cubicBezTo>
                  <a:pt x="5871" y="38"/>
                  <a:pt x="5881" y="46"/>
                  <a:pt x="5889" y="55"/>
                </a:cubicBezTo>
                <a:cubicBezTo>
                  <a:pt x="5898" y="63"/>
                  <a:pt x="5906" y="73"/>
                  <a:pt x="5912" y="83"/>
                </a:cubicBezTo>
                <a:cubicBezTo>
                  <a:pt x="5919" y="93"/>
                  <a:pt x="5925" y="104"/>
                  <a:pt x="5930" y="115"/>
                </a:cubicBezTo>
                <a:cubicBezTo>
                  <a:pt x="5934" y="126"/>
                  <a:pt x="5938" y="138"/>
                  <a:pt x="5940" y="150"/>
                </a:cubicBezTo>
                <a:cubicBezTo>
                  <a:pt x="5943" y="162"/>
                  <a:pt x="5944" y="174"/>
                  <a:pt x="5944" y="186"/>
                </a:cubicBezTo>
                <a:lnTo>
                  <a:pt x="5944" y="4342"/>
                </a:lnTo>
                <a:cubicBezTo>
                  <a:pt x="5944" y="4354"/>
                  <a:pt x="5943" y="4366"/>
                  <a:pt x="5940" y="4378"/>
                </a:cubicBezTo>
                <a:cubicBezTo>
                  <a:pt x="5938" y="4390"/>
                  <a:pt x="5934" y="4402"/>
                  <a:pt x="5930" y="4413"/>
                </a:cubicBezTo>
                <a:cubicBezTo>
                  <a:pt x="5925" y="4424"/>
                  <a:pt x="5919" y="4435"/>
                  <a:pt x="5912" y="4445"/>
                </a:cubicBezTo>
                <a:cubicBezTo>
                  <a:pt x="5906" y="4455"/>
                  <a:pt x="5898" y="4465"/>
                  <a:pt x="5889" y="4473"/>
                </a:cubicBezTo>
                <a:cubicBezTo>
                  <a:pt x="5881" y="4482"/>
                  <a:pt x="5871" y="4490"/>
                  <a:pt x="5861" y="4496"/>
                </a:cubicBezTo>
                <a:cubicBezTo>
                  <a:pt x="5851" y="4503"/>
                  <a:pt x="5840" y="4509"/>
                  <a:pt x="5829" y="4514"/>
                </a:cubicBezTo>
                <a:cubicBezTo>
                  <a:pt x="5818" y="4518"/>
                  <a:pt x="5806" y="4522"/>
                  <a:pt x="5794" y="4524"/>
                </a:cubicBezTo>
                <a:cubicBezTo>
                  <a:pt x="5782" y="4526"/>
                  <a:pt x="5770" y="4528"/>
                  <a:pt x="5758" y="4528"/>
                </a:cubicBezTo>
                <a:lnTo>
                  <a:pt x="186" y="4528"/>
                </a:lnTo>
                <a:cubicBezTo>
                  <a:pt x="174" y="4528"/>
                  <a:pt x="162" y="4526"/>
                  <a:pt x="150" y="4524"/>
                </a:cubicBezTo>
                <a:cubicBezTo>
                  <a:pt x="138" y="4522"/>
                  <a:pt x="126" y="4518"/>
                  <a:pt x="115" y="4514"/>
                </a:cubicBezTo>
                <a:cubicBezTo>
                  <a:pt x="104" y="4509"/>
                  <a:pt x="93" y="4503"/>
                  <a:pt x="83" y="4496"/>
                </a:cubicBezTo>
                <a:cubicBezTo>
                  <a:pt x="73" y="4490"/>
                  <a:pt x="63" y="4482"/>
                  <a:pt x="55" y="4473"/>
                </a:cubicBezTo>
                <a:cubicBezTo>
                  <a:pt x="46" y="4465"/>
                  <a:pt x="38" y="4455"/>
                  <a:pt x="32" y="4445"/>
                </a:cubicBezTo>
                <a:cubicBezTo>
                  <a:pt x="25" y="4435"/>
                  <a:pt x="19" y="4424"/>
                  <a:pt x="14" y="4413"/>
                </a:cubicBezTo>
                <a:cubicBezTo>
                  <a:pt x="10" y="4402"/>
                  <a:pt x="6" y="4390"/>
                  <a:pt x="4" y="4378"/>
                </a:cubicBezTo>
                <a:cubicBezTo>
                  <a:pt x="1" y="4366"/>
                  <a:pt x="0" y="4354"/>
                  <a:pt x="0" y="434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 name="任意多边形: 形状 54"/>
          <p:cNvSpPr/>
          <p:nvPr/>
        </p:nvSpPr>
        <p:spPr>
          <a:xfrm>
            <a:off x="2690640" y="2113920"/>
            <a:ext cx="501840" cy="501840"/>
          </a:xfrm>
          <a:custGeom>
            <a:avLst/>
            <a:gdLst/>
            <a:ahLst/>
            <a:cxnLst/>
            <a:rect l="0" t="0" r="r" b="b"/>
            <a:pathLst>
              <a:path w="1394" h="1394">
                <a:moveTo>
                  <a:pt x="1394" y="698"/>
                </a:moveTo>
                <a:cubicBezTo>
                  <a:pt x="1394" y="721"/>
                  <a:pt x="1393" y="743"/>
                  <a:pt x="1391" y="766"/>
                </a:cubicBezTo>
                <a:cubicBezTo>
                  <a:pt x="1388" y="789"/>
                  <a:pt x="1385" y="811"/>
                  <a:pt x="1381" y="834"/>
                </a:cubicBezTo>
                <a:cubicBezTo>
                  <a:pt x="1376" y="856"/>
                  <a:pt x="1371" y="878"/>
                  <a:pt x="1364" y="900"/>
                </a:cubicBezTo>
                <a:cubicBezTo>
                  <a:pt x="1357" y="922"/>
                  <a:pt x="1350" y="943"/>
                  <a:pt x="1341" y="964"/>
                </a:cubicBezTo>
                <a:cubicBezTo>
                  <a:pt x="1332" y="985"/>
                  <a:pt x="1322" y="1006"/>
                  <a:pt x="1312" y="1026"/>
                </a:cubicBezTo>
                <a:cubicBezTo>
                  <a:pt x="1301" y="1046"/>
                  <a:pt x="1289" y="1066"/>
                  <a:pt x="1277" y="1085"/>
                </a:cubicBezTo>
                <a:cubicBezTo>
                  <a:pt x="1264" y="1104"/>
                  <a:pt x="1250" y="1122"/>
                  <a:pt x="1236" y="1140"/>
                </a:cubicBezTo>
                <a:cubicBezTo>
                  <a:pt x="1221" y="1157"/>
                  <a:pt x="1206" y="1174"/>
                  <a:pt x="1190" y="1190"/>
                </a:cubicBezTo>
                <a:cubicBezTo>
                  <a:pt x="1174" y="1206"/>
                  <a:pt x="1157" y="1222"/>
                  <a:pt x="1139" y="1236"/>
                </a:cubicBezTo>
                <a:cubicBezTo>
                  <a:pt x="1122" y="1251"/>
                  <a:pt x="1103" y="1264"/>
                  <a:pt x="1084" y="1277"/>
                </a:cubicBezTo>
                <a:cubicBezTo>
                  <a:pt x="1065" y="1289"/>
                  <a:pt x="1046" y="1301"/>
                  <a:pt x="1026" y="1312"/>
                </a:cubicBezTo>
                <a:cubicBezTo>
                  <a:pt x="1006" y="1323"/>
                  <a:pt x="985" y="1332"/>
                  <a:pt x="964" y="1341"/>
                </a:cubicBezTo>
                <a:cubicBezTo>
                  <a:pt x="943" y="1350"/>
                  <a:pt x="921" y="1358"/>
                  <a:pt x="900" y="1364"/>
                </a:cubicBezTo>
                <a:cubicBezTo>
                  <a:pt x="878" y="1371"/>
                  <a:pt x="856" y="1376"/>
                  <a:pt x="833" y="1381"/>
                </a:cubicBezTo>
                <a:cubicBezTo>
                  <a:pt x="811" y="1385"/>
                  <a:pt x="788" y="1389"/>
                  <a:pt x="766" y="1391"/>
                </a:cubicBezTo>
                <a:cubicBezTo>
                  <a:pt x="743" y="1393"/>
                  <a:pt x="720" y="1394"/>
                  <a:pt x="697" y="1394"/>
                </a:cubicBezTo>
                <a:cubicBezTo>
                  <a:pt x="675" y="1394"/>
                  <a:pt x="652" y="1393"/>
                  <a:pt x="629" y="1391"/>
                </a:cubicBezTo>
                <a:cubicBezTo>
                  <a:pt x="607" y="1389"/>
                  <a:pt x="584" y="1385"/>
                  <a:pt x="562" y="1381"/>
                </a:cubicBezTo>
                <a:cubicBezTo>
                  <a:pt x="539" y="1376"/>
                  <a:pt x="517" y="1371"/>
                  <a:pt x="495" y="1364"/>
                </a:cubicBezTo>
                <a:cubicBezTo>
                  <a:pt x="474" y="1358"/>
                  <a:pt x="452" y="1350"/>
                  <a:pt x="431" y="1341"/>
                </a:cubicBezTo>
                <a:cubicBezTo>
                  <a:pt x="410" y="1332"/>
                  <a:pt x="389" y="1323"/>
                  <a:pt x="369" y="1312"/>
                </a:cubicBezTo>
                <a:cubicBezTo>
                  <a:pt x="349" y="1301"/>
                  <a:pt x="330" y="1289"/>
                  <a:pt x="311" y="1277"/>
                </a:cubicBezTo>
                <a:cubicBezTo>
                  <a:pt x="292" y="1264"/>
                  <a:pt x="273" y="1251"/>
                  <a:pt x="256" y="1236"/>
                </a:cubicBezTo>
                <a:cubicBezTo>
                  <a:pt x="238" y="1222"/>
                  <a:pt x="221" y="1206"/>
                  <a:pt x="205" y="1190"/>
                </a:cubicBezTo>
                <a:cubicBezTo>
                  <a:pt x="189" y="1174"/>
                  <a:pt x="173" y="1157"/>
                  <a:pt x="158" y="1140"/>
                </a:cubicBezTo>
                <a:cubicBezTo>
                  <a:pt x="144" y="1122"/>
                  <a:pt x="130" y="1104"/>
                  <a:pt x="117" y="1085"/>
                </a:cubicBezTo>
                <a:cubicBezTo>
                  <a:pt x="105" y="1066"/>
                  <a:pt x="93" y="1046"/>
                  <a:pt x="82" y="1026"/>
                </a:cubicBezTo>
                <a:cubicBezTo>
                  <a:pt x="72" y="1006"/>
                  <a:pt x="62" y="985"/>
                  <a:pt x="53" y="964"/>
                </a:cubicBezTo>
                <a:cubicBezTo>
                  <a:pt x="44" y="943"/>
                  <a:pt x="37" y="922"/>
                  <a:pt x="30" y="900"/>
                </a:cubicBezTo>
                <a:cubicBezTo>
                  <a:pt x="23" y="878"/>
                  <a:pt x="18" y="856"/>
                  <a:pt x="13" y="834"/>
                </a:cubicBezTo>
                <a:cubicBezTo>
                  <a:pt x="9" y="811"/>
                  <a:pt x="6" y="789"/>
                  <a:pt x="3" y="766"/>
                </a:cubicBezTo>
                <a:cubicBezTo>
                  <a:pt x="1" y="743"/>
                  <a:pt x="0" y="721"/>
                  <a:pt x="0" y="698"/>
                </a:cubicBezTo>
                <a:cubicBezTo>
                  <a:pt x="0" y="675"/>
                  <a:pt x="1" y="652"/>
                  <a:pt x="3" y="630"/>
                </a:cubicBezTo>
                <a:cubicBezTo>
                  <a:pt x="6" y="607"/>
                  <a:pt x="9" y="584"/>
                  <a:pt x="13" y="562"/>
                </a:cubicBezTo>
                <a:cubicBezTo>
                  <a:pt x="18" y="540"/>
                  <a:pt x="23" y="517"/>
                  <a:pt x="30" y="496"/>
                </a:cubicBezTo>
                <a:cubicBezTo>
                  <a:pt x="37" y="474"/>
                  <a:pt x="44" y="452"/>
                  <a:pt x="53" y="431"/>
                </a:cubicBezTo>
                <a:cubicBezTo>
                  <a:pt x="62" y="410"/>
                  <a:pt x="72" y="389"/>
                  <a:pt x="82" y="369"/>
                </a:cubicBezTo>
                <a:cubicBezTo>
                  <a:pt x="93" y="348"/>
                  <a:pt x="105" y="329"/>
                  <a:pt x="117" y="310"/>
                </a:cubicBezTo>
                <a:cubicBezTo>
                  <a:pt x="130" y="291"/>
                  <a:pt x="144" y="273"/>
                  <a:pt x="158" y="255"/>
                </a:cubicBezTo>
                <a:cubicBezTo>
                  <a:pt x="173" y="237"/>
                  <a:pt x="189" y="220"/>
                  <a:pt x="205" y="204"/>
                </a:cubicBezTo>
                <a:cubicBezTo>
                  <a:pt x="221" y="188"/>
                  <a:pt x="238" y="173"/>
                  <a:pt x="256" y="158"/>
                </a:cubicBezTo>
                <a:cubicBezTo>
                  <a:pt x="273" y="144"/>
                  <a:pt x="292" y="130"/>
                  <a:pt x="311" y="118"/>
                </a:cubicBezTo>
                <a:cubicBezTo>
                  <a:pt x="330" y="105"/>
                  <a:pt x="349" y="93"/>
                  <a:pt x="369" y="83"/>
                </a:cubicBezTo>
                <a:cubicBezTo>
                  <a:pt x="389" y="72"/>
                  <a:pt x="410" y="62"/>
                  <a:pt x="431" y="53"/>
                </a:cubicBezTo>
                <a:cubicBezTo>
                  <a:pt x="452" y="45"/>
                  <a:pt x="474" y="37"/>
                  <a:pt x="495" y="30"/>
                </a:cubicBezTo>
                <a:cubicBezTo>
                  <a:pt x="517" y="24"/>
                  <a:pt x="539" y="18"/>
                  <a:pt x="562" y="14"/>
                </a:cubicBezTo>
                <a:cubicBezTo>
                  <a:pt x="584" y="9"/>
                  <a:pt x="607" y="6"/>
                  <a:pt x="629" y="4"/>
                </a:cubicBezTo>
                <a:cubicBezTo>
                  <a:pt x="652" y="2"/>
                  <a:pt x="675" y="0"/>
                  <a:pt x="697" y="0"/>
                </a:cubicBezTo>
                <a:cubicBezTo>
                  <a:pt x="720" y="0"/>
                  <a:pt x="743" y="2"/>
                  <a:pt x="766" y="4"/>
                </a:cubicBezTo>
                <a:cubicBezTo>
                  <a:pt x="788" y="6"/>
                  <a:pt x="811" y="9"/>
                  <a:pt x="833" y="14"/>
                </a:cubicBezTo>
                <a:cubicBezTo>
                  <a:pt x="856" y="18"/>
                  <a:pt x="878" y="24"/>
                  <a:pt x="900" y="30"/>
                </a:cubicBezTo>
                <a:cubicBezTo>
                  <a:pt x="921" y="37"/>
                  <a:pt x="943" y="45"/>
                  <a:pt x="964" y="53"/>
                </a:cubicBezTo>
                <a:cubicBezTo>
                  <a:pt x="985" y="62"/>
                  <a:pt x="1006" y="72"/>
                  <a:pt x="1026" y="83"/>
                </a:cubicBezTo>
                <a:cubicBezTo>
                  <a:pt x="1046" y="93"/>
                  <a:pt x="1065" y="105"/>
                  <a:pt x="1084" y="118"/>
                </a:cubicBezTo>
                <a:cubicBezTo>
                  <a:pt x="1103" y="130"/>
                  <a:pt x="1122" y="144"/>
                  <a:pt x="1139" y="158"/>
                </a:cubicBezTo>
                <a:cubicBezTo>
                  <a:pt x="1157" y="173"/>
                  <a:pt x="1174" y="188"/>
                  <a:pt x="1190" y="204"/>
                </a:cubicBezTo>
                <a:cubicBezTo>
                  <a:pt x="1206" y="220"/>
                  <a:pt x="1221" y="237"/>
                  <a:pt x="1236" y="255"/>
                </a:cubicBezTo>
                <a:cubicBezTo>
                  <a:pt x="1250" y="273"/>
                  <a:pt x="1264" y="291"/>
                  <a:pt x="1277" y="310"/>
                </a:cubicBezTo>
                <a:cubicBezTo>
                  <a:pt x="1289" y="329"/>
                  <a:pt x="1301" y="348"/>
                  <a:pt x="1312" y="369"/>
                </a:cubicBezTo>
                <a:cubicBezTo>
                  <a:pt x="1322" y="389"/>
                  <a:pt x="1332" y="410"/>
                  <a:pt x="1341" y="431"/>
                </a:cubicBezTo>
                <a:cubicBezTo>
                  <a:pt x="1350" y="452"/>
                  <a:pt x="1357" y="474"/>
                  <a:pt x="1364" y="496"/>
                </a:cubicBezTo>
                <a:cubicBezTo>
                  <a:pt x="1371" y="517"/>
                  <a:pt x="1376" y="540"/>
                  <a:pt x="1381" y="562"/>
                </a:cubicBezTo>
                <a:cubicBezTo>
                  <a:pt x="1385" y="584"/>
                  <a:pt x="1388" y="607"/>
                  <a:pt x="1391" y="630"/>
                </a:cubicBezTo>
                <a:cubicBezTo>
                  <a:pt x="1393" y="652"/>
                  <a:pt x="1394" y="675"/>
                  <a:pt x="1394" y="69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 name="图片 55"/>
          <p:cNvPicPr/>
          <p:nvPr/>
        </p:nvPicPr>
        <p:blipFill>
          <a:blip r:embed="rId3"/>
          <a:stretch/>
        </p:blipFill>
        <p:spPr>
          <a:xfrm>
            <a:off x="2858040" y="2264760"/>
            <a:ext cx="174960" cy="200160"/>
          </a:xfrm>
          <a:prstGeom prst="rect">
            <a:avLst/>
          </a:prstGeom>
          <a:noFill/>
          <a:ln w="0">
            <a:noFill/>
          </a:ln>
        </p:spPr>
      </p:pic>
      <p:sp>
        <p:nvSpPr>
          <p:cNvPr id="57" name="文本框 56"/>
          <p:cNvSpPr txBox="1"/>
          <p:nvPr/>
        </p:nvSpPr>
        <p:spPr>
          <a:xfrm>
            <a:off x="534960" y="1248840"/>
            <a:ext cx="90910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推荐系统通过</a:t>
            </a:r>
            <a:r>
              <a:rPr lang="zh-CN" sz="1320" b="0" u="none" strike="noStrike">
                <a:solidFill>
                  <a:srgbClr val="FBBF24"/>
                </a:solidFill>
                <a:effectLst/>
                <a:uFillTx/>
                <a:latin typeface="NotoSansSC"/>
                <a:ea typeface="NotoSansSC"/>
              </a:rPr>
              <a:t>捕捉用户行为</a:t>
            </a:r>
            <a:r>
              <a:rPr lang="zh-CN" sz="1320" b="0" u="none" strike="noStrike">
                <a:solidFill>
                  <a:srgbClr val="FFFFFF"/>
                </a:solidFill>
                <a:effectLst/>
                <a:uFillTx/>
                <a:latin typeface="NotoSansSC"/>
                <a:ea typeface="NotoSansSC"/>
              </a:rPr>
              <a:t>、</a:t>
            </a:r>
            <a:r>
              <a:rPr lang="zh-CN" sz="1320" b="0" u="none" strike="noStrike">
                <a:solidFill>
                  <a:srgbClr val="FBBF24"/>
                </a:solidFill>
                <a:effectLst/>
                <a:uFillTx/>
                <a:latin typeface="NotoSansSC"/>
                <a:ea typeface="NotoSansSC"/>
              </a:rPr>
              <a:t>分析历史数据</a:t>
            </a:r>
            <a:r>
              <a:rPr lang="zh-CN" sz="1320" b="0" u="none" strike="noStrike">
                <a:solidFill>
                  <a:srgbClr val="FFFFFF"/>
                </a:solidFill>
                <a:effectLst/>
                <a:uFillTx/>
                <a:latin typeface="NotoSansSC"/>
                <a:ea typeface="NotoSansSC"/>
              </a:rPr>
              <a:t>和</a:t>
            </a:r>
            <a:r>
              <a:rPr lang="zh-CN" sz="1320" b="0" u="none" strike="noStrike">
                <a:solidFill>
                  <a:srgbClr val="FBBF24"/>
                </a:solidFill>
                <a:effectLst/>
                <a:uFillTx/>
                <a:latin typeface="NotoSansSC"/>
                <a:ea typeface="NotoSansSC"/>
              </a:rPr>
              <a:t>理解用户偏好</a:t>
            </a:r>
            <a:r>
              <a:rPr lang="zh-CN" sz="1320" b="0" u="none" strike="noStrike">
                <a:solidFill>
                  <a:srgbClr val="FFFFFF"/>
                </a:solidFill>
                <a:effectLst/>
                <a:uFillTx/>
                <a:latin typeface="NotoSansSC"/>
                <a:ea typeface="NotoSansSC"/>
              </a:rPr>
              <a:t>， 实现精准推送与个性化内容推荐，提升用户体验和业务效率。</a:t>
            </a:r>
            <a:endParaRPr lang="en-US" sz="1320" b="0" u="none" strike="noStrike">
              <a:solidFill>
                <a:srgbClr val="000000"/>
              </a:solidFill>
              <a:effectLst/>
              <a:uFillTx/>
              <a:latin typeface="Times New Roman"/>
            </a:endParaRPr>
          </a:p>
        </p:txBody>
      </p:sp>
      <p:sp>
        <p:nvSpPr>
          <p:cNvPr id="58" name="文本框 57"/>
          <p:cNvSpPr txBox="1"/>
          <p:nvPr/>
        </p:nvSpPr>
        <p:spPr>
          <a:xfrm>
            <a:off x="2607120" y="27698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数据采集</a:t>
            </a:r>
            <a:endParaRPr lang="en-US" sz="1320" b="0" u="none" strike="noStrike">
              <a:solidFill>
                <a:srgbClr val="000000"/>
              </a:solidFill>
              <a:effectLst/>
              <a:uFillTx/>
              <a:latin typeface="Times New Roman"/>
            </a:endParaRPr>
          </a:p>
        </p:txBody>
      </p:sp>
      <p:sp>
        <p:nvSpPr>
          <p:cNvPr id="59" name="文本框 58"/>
          <p:cNvSpPr txBox="1"/>
          <p:nvPr/>
        </p:nvSpPr>
        <p:spPr>
          <a:xfrm>
            <a:off x="2064240" y="310032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收集用户点击、浏览、评分等行为</a:t>
            </a:r>
            <a:endParaRPr lang="en-US" sz="920" b="0" u="none" strike="noStrike">
              <a:solidFill>
                <a:srgbClr val="000000"/>
              </a:solidFill>
              <a:effectLst/>
              <a:uFillTx/>
              <a:latin typeface="Times New Roman"/>
            </a:endParaRPr>
          </a:p>
        </p:txBody>
      </p:sp>
      <p:pic>
        <p:nvPicPr>
          <p:cNvPr id="60" name="图片 59"/>
          <p:cNvPicPr/>
          <p:nvPr/>
        </p:nvPicPr>
        <p:blipFill>
          <a:blip r:embed="rId4"/>
          <a:stretch/>
        </p:blipFill>
        <p:spPr>
          <a:xfrm>
            <a:off x="5248080" y="2665800"/>
            <a:ext cx="200160" cy="200160"/>
          </a:xfrm>
          <a:prstGeom prst="rect">
            <a:avLst/>
          </a:prstGeom>
          <a:noFill/>
          <a:ln w="0">
            <a:noFill/>
          </a:ln>
        </p:spPr>
      </p:pic>
      <p:sp>
        <p:nvSpPr>
          <p:cNvPr id="61" name="任意多边形: 形状 60"/>
          <p:cNvSpPr/>
          <p:nvPr/>
        </p:nvSpPr>
        <p:spPr>
          <a:xfrm>
            <a:off x="4278600" y="1946880"/>
            <a:ext cx="2139480" cy="1630080"/>
          </a:xfrm>
          <a:custGeom>
            <a:avLst/>
            <a:gdLst/>
            <a:ahLst/>
            <a:cxnLst/>
            <a:rect l="0" t="0" r="r" b="b"/>
            <a:pathLst>
              <a:path w="5943" h="4528">
                <a:moveTo>
                  <a:pt x="0" y="4342"/>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1"/>
                </a:cubicBezTo>
                <a:cubicBezTo>
                  <a:pt x="92" y="25"/>
                  <a:pt x="103" y="19"/>
                  <a:pt x="114" y="14"/>
                </a:cubicBezTo>
                <a:cubicBezTo>
                  <a:pt x="125" y="10"/>
                  <a:pt x="137" y="6"/>
                  <a:pt x="149" y="4"/>
                </a:cubicBezTo>
                <a:cubicBezTo>
                  <a:pt x="161" y="1"/>
                  <a:pt x="173" y="0"/>
                  <a:pt x="185" y="0"/>
                </a:cubicBezTo>
                <a:lnTo>
                  <a:pt x="5757" y="0"/>
                </a:lnTo>
                <a:cubicBezTo>
                  <a:pt x="5770" y="0"/>
                  <a:pt x="5782" y="1"/>
                  <a:pt x="5794" y="4"/>
                </a:cubicBezTo>
                <a:cubicBezTo>
                  <a:pt x="5806" y="6"/>
                  <a:pt x="5817" y="10"/>
                  <a:pt x="5828" y="14"/>
                </a:cubicBezTo>
                <a:cubicBezTo>
                  <a:pt x="5840" y="19"/>
                  <a:pt x="5850" y="25"/>
                  <a:pt x="5861" y="31"/>
                </a:cubicBezTo>
                <a:cubicBezTo>
                  <a:pt x="5871" y="38"/>
                  <a:pt x="5880" y="46"/>
                  <a:pt x="5889" y="55"/>
                </a:cubicBezTo>
                <a:cubicBezTo>
                  <a:pt x="5897" y="63"/>
                  <a:pt x="5905" y="73"/>
                  <a:pt x="5912" y="83"/>
                </a:cubicBezTo>
                <a:cubicBezTo>
                  <a:pt x="5919" y="93"/>
                  <a:pt x="5924" y="104"/>
                  <a:pt x="5929" y="115"/>
                </a:cubicBezTo>
                <a:cubicBezTo>
                  <a:pt x="5934" y="126"/>
                  <a:pt x="5937" y="138"/>
                  <a:pt x="5940" y="150"/>
                </a:cubicBezTo>
                <a:cubicBezTo>
                  <a:pt x="5942" y="162"/>
                  <a:pt x="5943" y="174"/>
                  <a:pt x="5943" y="186"/>
                </a:cubicBezTo>
                <a:lnTo>
                  <a:pt x="5943" y="4342"/>
                </a:lnTo>
                <a:cubicBezTo>
                  <a:pt x="5943" y="4354"/>
                  <a:pt x="5942" y="4366"/>
                  <a:pt x="5940" y="4378"/>
                </a:cubicBezTo>
                <a:cubicBezTo>
                  <a:pt x="5937" y="4390"/>
                  <a:pt x="5934" y="4402"/>
                  <a:pt x="5929" y="4413"/>
                </a:cubicBezTo>
                <a:cubicBezTo>
                  <a:pt x="5924" y="4424"/>
                  <a:pt x="5919" y="4435"/>
                  <a:pt x="5912" y="4445"/>
                </a:cubicBezTo>
                <a:cubicBezTo>
                  <a:pt x="5905" y="4455"/>
                  <a:pt x="5897" y="4465"/>
                  <a:pt x="5889" y="4473"/>
                </a:cubicBezTo>
                <a:cubicBezTo>
                  <a:pt x="5880" y="4482"/>
                  <a:pt x="5871" y="4490"/>
                  <a:pt x="5861" y="4496"/>
                </a:cubicBezTo>
                <a:cubicBezTo>
                  <a:pt x="5850" y="4503"/>
                  <a:pt x="5840" y="4509"/>
                  <a:pt x="5828" y="4514"/>
                </a:cubicBezTo>
                <a:cubicBezTo>
                  <a:pt x="5817" y="4518"/>
                  <a:pt x="5806" y="4522"/>
                  <a:pt x="5794" y="4524"/>
                </a:cubicBezTo>
                <a:cubicBezTo>
                  <a:pt x="5782" y="4526"/>
                  <a:pt x="5770" y="4528"/>
                  <a:pt x="5757" y="4528"/>
                </a:cubicBezTo>
                <a:lnTo>
                  <a:pt x="185" y="4528"/>
                </a:lnTo>
                <a:cubicBezTo>
                  <a:pt x="173" y="4528"/>
                  <a:pt x="161" y="4526"/>
                  <a:pt x="149" y="4524"/>
                </a:cubicBezTo>
                <a:cubicBezTo>
                  <a:pt x="137" y="4522"/>
                  <a:pt x="125" y="4518"/>
                  <a:pt x="114" y="4514"/>
                </a:cubicBezTo>
                <a:cubicBezTo>
                  <a:pt x="103" y="4509"/>
                  <a:pt x="92" y="4503"/>
                  <a:pt x="82" y="4496"/>
                </a:cubicBezTo>
                <a:cubicBezTo>
                  <a:pt x="72" y="4490"/>
                  <a:pt x="63" y="4482"/>
                  <a:pt x="54" y="4473"/>
                </a:cubicBezTo>
                <a:cubicBezTo>
                  <a:pt x="45" y="4465"/>
                  <a:pt x="38" y="4455"/>
                  <a:pt x="31" y="4445"/>
                </a:cubicBezTo>
                <a:cubicBezTo>
                  <a:pt x="24" y="4435"/>
                  <a:pt x="18" y="4424"/>
                  <a:pt x="14" y="4413"/>
                </a:cubicBezTo>
                <a:cubicBezTo>
                  <a:pt x="9" y="4402"/>
                  <a:pt x="6" y="4390"/>
                  <a:pt x="3" y="4378"/>
                </a:cubicBezTo>
                <a:cubicBezTo>
                  <a:pt x="1" y="4366"/>
                  <a:pt x="0" y="4354"/>
                  <a:pt x="0" y="434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 name="任意多边形: 形状 61"/>
          <p:cNvSpPr/>
          <p:nvPr/>
        </p:nvSpPr>
        <p:spPr>
          <a:xfrm>
            <a:off x="5097240" y="2113920"/>
            <a:ext cx="501840" cy="501840"/>
          </a:xfrm>
          <a:custGeom>
            <a:avLst/>
            <a:gdLst/>
            <a:ahLst/>
            <a:cxnLst/>
            <a:rect l="0" t="0" r="r" b="b"/>
            <a:pathLst>
              <a:path w="1394" h="1394">
                <a:moveTo>
                  <a:pt x="1394" y="698"/>
                </a:moveTo>
                <a:cubicBezTo>
                  <a:pt x="1394" y="721"/>
                  <a:pt x="1393" y="743"/>
                  <a:pt x="1391" y="766"/>
                </a:cubicBezTo>
                <a:cubicBezTo>
                  <a:pt x="1389" y="789"/>
                  <a:pt x="1385" y="811"/>
                  <a:pt x="1381" y="834"/>
                </a:cubicBezTo>
                <a:cubicBezTo>
                  <a:pt x="1376" y="856"/>
                  <a:pt x="1371" y="878"/>
                  <a:pt x="1364" y="900"/>
                </a:cubicBezTo>
                <a:cubicBezTo>
                  <a:pt x="1358" y="922"/>
                  <a:pt x="1350" y="943"/>
                  <a:pt x="1341" y="964"/>
                </a:cubicBezTo>
                <a:cubicBezTo>
                  <a:pt x="1333" y="985"/>
                  <a:pt x="1323" y="1006"/>
                  <a:pt x="1312" y="1026"/>
                </a:cubicBezTo>
                <a:cubicBezTo>
                  <a:pt x="1301" y="1046"/>
                  <a:pt x="1290" y="1066"/>
                  <a:pt x="1277" y="1085"/>
                </a:cubicBezTo>
                <a:cubicBezTo>
                  <a:pt x="1264" y="1104"/>
                  <a:pt x="1251" y="1122"/>
                  <a:pt x="1236" y="1140"/>
                </a:cubicBezTo>
                <a:cubicBezTo>
                  <a:pt x="1222" y="1157"/>
                  <a:pt x="1206" y="1174"/>
                  <a:pt x="1190" y="1190"/>
                </a:cubicBezTo>
                <a:cubicBezTo>
                  <a:pt x="1174" y="1206"/>
                  <a:pt x="1157" y="1222"/>
                  <a:pt x="1140" y="1236"/>
                </a:cubicBezTo>
                <a:cubicBezTo>
                  <a:pt x="1122" y="1251"/>
                  <a:pt x="1104" y="1264"/>
                  <a:pt x="1085" y="1277"/>
                </a:cubicBezTo>
                <a:cubicBezTo>
                  <a:pt x="1066" y="1289"/>
                  <a:pt x="1046" y="1301"/>
                  <a:pt x="1026" y="1312"/>
                </a:cubicBezTo>
                <a:cubicBezTo>
                  <a:pt x="1006" y="1323"/>
                  <a:pt x="985" y="1332"/>
                  <a:pt x="964" y="1341"/>
                </a:cubicBezTo>
                <a:cubicBezTo>
                  <a:pt x="943" y="1350"/>
                  <a:pt x="922" y="1358"/>
                  <a:pt x="900" y="1364"/>
                </a:cubicBezTo>
                <a:cubicBezTo>
                  <a:pt x="878" y="1371"/>
                  <a:pt x="856" y="1376"/>
                  <a:pt x="834" y="1381"/>
                </a:cubicBezTo>
                <a:cubicBezTo>
                  <a:pt x="811" y="1385"/>
                  <a:pt x="789" y="1389"/>
                  <a:pt x="766" y="1391"/>
                </a:cubicBezTo>
                <a:cubicBezTo>
                  <a:pt x="743" y="1393"/>
                  <a:pt x="721" y="1394"/>
                  <a:pt x="698" y="1394"/>
                </a:cubicBezTo>
                <a:cubicBezTo>
                  <a:pt x="675" y="1394"/>
                  <a:pt x="652" y="1393"/>
                  <a:pt x="630" y="1391"/>
                </a:cubicBezTo>
                <a:cubicBezTo>
                  <a:pt x="607" y="1389"/>
                  <a:pt x="584" y="1385"/>
                  <a:pt x="562" y="1381"/>
                </a:cubicBezTo>
                <a:cubicBezTo>
                  <a:pt x="540" y="1376"/>
                  <a:pt x="518" y="1371"/>
                  <a:pt x="496" y="1364"/>
                </a:cubicBezTo>
                <a:cubicBezTo>
                  <a:pt x="474" y="1358"/>
                  <a:pt x="451" y="1350"/>
                  <a:pt x="430" y="1341"/>
                </a:cubicBezTo>
                <a:cubicBezTo>
                  <a:pt x="409" y="1332"/>
                  <a:pt x="389" y="1323"/>
                  <a:pt x="369" y="1312"/>
                </a:cubicBezTo>
                <a:cubicBezTo>
                  <a:pt x="348" y="1301"/>
                  <a:pt x="329" y="1289"/>
                  <a:pt x="310" y="1277"/>
                </a:cubicBezTo>
                <a:cubicBezTo>
                  <a:pt x="291" y="1264"/>
                  <a:pt x="273" y="1251"/>
                  <a:pt x="255" y="1236"/>
                </a:cubicBezTo>
                <a:cubicBezTo>
                  <a:pt x="237" y="1222"/>
                  <a:pt x="221" y="1206"/>
                  <a:pt x="204" y="1190"/>
                </a:cubicBezTo>
                <a:cubicBezTo>
                  <a:pt x="188" y="1174"/>
                  <a:pt x="173" y="1157"/>
                  <a:pt x="159" y="1140"/>
                </a:cubicBezTo>
                <a:cubicBezTo>
                  <a:pt x="144" y="1122"/>
                  <a:pt x="130" y="1104"/>
                  <a:pt x="118" y="1085"/>
                </a:cubicBezTo>
                <a:cubicBezTo>
                  <a:pt x="105" y="1066"/>
                  <a:pt x="93" y="1046"/>
                  <a:pt x="83" y="1026"/>
                </a:cubicBezTo>
                <a:cubicBezTo>
                  <a:pt x="72" y="1006"/>
                  <a:pt x="62" y="985"/>
                  <a:pt x="53" y="964"/>
                </a:cubicBezTo>
                <a:cubicBezTo>
                  <a:pt x="45" y="943"/>
                  <a:pt x="37" y="922"/>
                  <a:pt x="30" y="900"/>
                </a:cubicBezTo>
                <a:cubicBezTo>
                  <a:pt x="24" y="878"/>
                  <a:pt x="18" y="856"/>
                  <a:pt x="14" y="834"/>
                </a:cubicBezTo>
                <a:cubicBezTo>
                  <a:pt x="9" y="811"/>
                  <a:pt x="6" y="789"/>
                  <a:pt x="4" y="766"/>
                </a:cubicBezTo>
                <a:cubicBezTo>
                  <a:pt x="2" y="743"/>
                  <a:pt x="0" y="721"/>
                  <a:pt x="0" y="698"/>
                </a:cubicBezTo>
                <a:cubicBezTo>
                  <a:pt x="0" y="675"/>
                  <a:pt x="2" y="652"/>
                  <a:pt x="4" y="630"/>
                </a:cubicBezTo>
                <a:cubicBezTo>
                  <a:pt x="6" y="607"/>
                  <a:pt x="9" y="584"/>
                  <a:pt x="14" y="562"/>
                </a:cubicBezTo>
                <a:cubicBezTo>
                  <a:pt x="18" y="540"/>
                  <a:pt x="24" y="517"/>
                  <a:pt x="30" y="496"/>
                </a:cubicBezTo>
                <a:cubicBezTo>
                  <a:pt x="37" y="474"/>
                  <a:pt x="45" y="452"/>
                  <a:pt x="53" y="431"/>
                </a:cubicBezTo>
                <a:cubicBezTo>
                  <a:pt x="62" y="410"/>
                  <a:pt x="72" y="389"/>
                  <a:pt x="83" y="369"/>
                </a:cubicBezTo>
                <a:cubicBezTo>
                  <a:pt x="93" y="348"/>
                  <a:pt x="105" y="329"/>
                  <a:pt x="118" y="310"/>
                </a:cubicBezTo>
                <a:cubicBezTo>
                  <a:pt x="130" y="291"/>
                  <a:pt x="144" y="273"/>
                  <a:pt x="159" y="255"/>
                </a:cubicBezTo>
                <a:cubicBezTo>
                  <a:pt x="173" y="237"/>
                  <a:pt x="188" y="220"/>
                  <a:pt x="204" y="204"/>
                </a:cubicBezTo>
                <a:cubicBezTo>
                  <a:pt x="221" y="188"/>
                  <a:pt x="237" y="173"/>
                  <a:pt x="255" y="158"/>
                </a:cubicBezTo>
                <a:cubicBezTo>
                  <a:pt x="273" y="144"/>
                  <a:pt x="291" y="130"/>
                  <a:pt x="310" y="118"/>
                </a:cubicBezTo>
                <a:cubicBezTo>
                  <a:pt x="329" y="105"/>
                  <a:pt x="348" y="93"/>
                  <a:pt x="369" y="83"/>
                </a:cubicBezTo>
                <a:cubicBezTo>
                  <a:pt x="389" y="72"/>
                  <a:pt x="409" y="62"/>
                  <a:pt x="430" y="53"/>
                </a:cubicBezTo>
                <a:cubicBezTo>
                  <a:pt x="451" y="45"/>
                  <a:pt x="474" y="37"/>
                  <a:pt x="496" y="30"/>
                </a:cubicBezTo>
                <a:cubicBezTo>
                  <a:pt x="518" y="24"/>
                  <a:pt x="540" y="18"/>
                  <a:pt x="562" y="14"/>
                </a:cubicBezTo>
                <a:cubicBezTo>
                  <a:pt x="584" y="9"/>
                  <a:pt x="607" y="6"/>
                  <a:pt x="630" y="4"/>
                </a:cubicBezTo>
                <a:cubicBezTo>
                  <a:pt x="652" y="2"/>
                  <a:pt x="675" y="0"/>
                  <a:pt x="698" y="0"/>
                </a:cubicBezTo>
                <a:cubicBezTo>
                  <a:pt x="721" y="0"/>
                  <a:pt x="743" y="2"/>
                  <a:pt x="766" y="4"/>
                </a:cubicBezTo>
                <a:cubicBezTo>
                  <a:pt x="789" y="6"/>
                  <a:pt x="811" y="9"/>
                  <a:pt x="834" y="14"/>
                </a:cubicBezTo>
                <a:cubicBezTo>
                  <a:pt x="856" y="18"/>
                  <a:pt x="878" y="24"/>
                  <a:pt x="900" y="30"/>
                </a:cubicBezTo>
                <a:cubicBezTo>
                  <a:pt x="922" y="37"/>
                  <a:pt x="943" y="45"/>
                  <a:pt x="964" y="53"/>
                </a:cubicBezTo>
                <a:cubicBezTo>
                  <a:pt x="985" y="62"/>
                  <a:pt x="1006" y="72"/>
                  <a:pt x="1026" y="83"/>
                </a:cubicBezTo>
                <a:cubicBezTo>
                  <a:pt x="1046" y="93"/>
                  <a:pt x="1066" y="105"/>
                  <a:pt x="1085" y="118"/>
                </a:cubicBezTo>
                <a:cubicBezTo>
                  <a:pt x="1104" y="130"/>
                  <a:pt x="1122" y="144"/>
                  <a:pt x="1140" y="158"/>
                </a:cubicBezTo>
                <a:cubicBezTo>
                  <a:pt x="1157" y="173"/>
                  <a:pt x="1174" y="188"/>
                  <a:pt x="1190" y="204"/>
                </a:cubicBezTo>
                <a:cubicBezTo>
                  <a:pt x="1206" y="220"/>
                  <a:pt x="1222" y="237"/>
                  <a:pt x="1236" y="255"/>
                </a:cubicBezTo>
                <a:cubicBezTo>
                  <a:pt x="1251" y="273"/>
                  <a:pt x="1264" y="291"/>
                  <a:pt x="1277" y="310"/>
                </a:cubicBezTo>
                <a:cubicBezTo>
                  <a:pt x="1290" y="329"/>
                  <a:pt x="1301" y="348"/>
                  <a:pt x="1312" y="369"/>
                </a:cubicBezTo>
                <a:cubicBezTo>
                  <a:pt x="1323" y="389"/>
                  <a:pt x="1333" y="410"/>
                  <a:pt x="1341" y="431"/>
                </a:cubicBezTo>
                <a:cubicBezTo>
                  <a:pt x="1350" y="452"/>
                  <a:pt x="1358" y="474"/>
                  <a:pt x="1364" y="496"/>
                </a:cubicBezTo>
                <a:cubicBezTo>
                  <a:pt x="1371" y="517"/>
                  <a:pt x="1376" y="540"/>
                  <a:pt x="1381" y="562"/>
                </a:cubicBezTo>
                <a:cubicBezTo>
                  <a:pt x="1385" y="584"/>
                  <a:pt x="1389" y="607"/>
                  <a:pt x="1391" y="630"/>
                </a:cubicBezTo>
                <a:cubicBezTo>
                  <a:pt x="1393" y="652"/>
                  <a:pt x="1394" y="675"/>
                  <a:pt x="1394" y="69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3" name="图片 62"/>
          <p:cNvPicPr/>
          <p:nvPr/>
        </p:nvPicPr>
        <p:blipFill>
          <a:blip r:embed="rId5"/>
          <a:stretch/>
        </p:blipFill>
        <p:spPr>
          <a:xfrm>
            <a:off x="5248080" y="2264760"/>
            <a:ext cx="200160" cy="200160"/>
          </a:xfrm>
          <a:prstGeom prst="rect">
            <a:avLst/>
          </a:prstGeom>
          <a:noFill/>
          <a:ln w="0">
            <a:noFill/>
          </a:ln>
        </p:spPr>
      </p:pic>
      <p:sp>
        <p:nvSpPr>
          <p:cNvPr id="64" name="文本框 63"/>
          <p:cNvSpPr txBox="1"/>
          <p:nvPr/>
        </p:nvSpPr>
        <p:spPr>
          <a:xfrm>
            <a:off x="2824560" y="3267360"/>
            <a:ext cx="235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数据</a:t>
            </a:r>
            <a:endParaRPr lang="en-US" sz="920" b="0" u="none" strike="noStrike">
              <a:solidFill>
                <a:srgbClr val="000000"/>
              </a:solidFill>
              <a:effectLst/>
              <a:uFillTx/>
              <a:latin typeface="Times New Roman"/>
            </a:endParaRPr>
          </a:p>
        </p:txBody>
      </p:sp>
      <p:sp>
        <p:nvSpPr>
          <p:cNvPr id="65" name="文本框 64"/>
          <p:cNvSpPr txBox="1"/>
          <p:nvPr/>
        </p:nvSpPr>
        <p:spPr>
          <a:xfrm>
            <a:off x="5014080" y="27698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数据分析</a:t>
            </a:r>
            <a:endParaRPr lang="en-US" sz="1320" b="0" u="none" strike="noStrike">
              <a:solidFill>
                <a:srgbClr val="000000"/>
              </a:solidFill>
              <a:effectLst/>
              <a:uFillTx/>
              <a:latin typeface="Times New Roman"/>
            </a:endParaRPr>
          </a:p>
        </p:txBody>
      </p:sp>
      <p:pic>
        <p:nvPicPr>
          <p:cNvPr id="66" name="图片 65"/>
          <p:cNvPicPr/>
          <p:nvPr/>
        </p:nvPicPr>
        <p:blipFill>
          <a:blip r:embed="rId4"/>
          <a:stretch/>
        </p:blipFill>
        <p:spPr>
          <a:xfrm>
            <a:off x="5248080" y="2665800"/>
            <a:ext cx="200160" cy="200160"/>
          </a:xfrm>
          <a:prstGeom prst="rect">
            <a:avLst/>
          </a:prstGeom>
          <a:noFill/>
          <a:ln w="0">
            <a:noFill/>
          </a:ln>
        </p:spPr>
      </p:pic>
      <p:sp>
        <p:nvSpPr>
          <p:cNvPr id="67" name="任意多边形: 形状 66"/>
          <p:cNvSpPr/>
          <p:nvPr/>
        </p:nvSpPr>
        <p:spPr>
          <a:xfrm>
            <a:off x="6685200" y="1946880"/>
            <a:ext cx="2139480" cy="1630080"/>
          </a:xfrm>
          <a:custGeom>
            <a:avLst/>
            <a:gdLst/>
            <a:ahLst/>
            <a:cxnLst/>
            <a:rect l="0" t="0" r="r" b="b"/>
            <a:pathLst>
              <a:path w="5943" h="4528">
                <a:moveTo>
                  <a:pt x="0" y="4342"/>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2" y="31"/>
                </a:cubicBezTo>
                <a:cubicBezTo>
                  <a:pt x="93" y="25"/>
                  <a:pt x="103" y="19"/>
                  <a:pt x="115" y="14"/>
                </a:cubicBezTo>
                <a:cubicBezTo>
                  <a:pt x="126" y="10"/>
                  <a:pt x="137" y="6"/>
                  <a:pt x="149" y="4"/>
                </a:cubicBezTo>
                <a:cubicBezTo>
                  <a:pt x="161" y="1"/>
                  <a:pt x="173" y="0"/>
                  <a:pt x="186" y="0"/>
                </a:cubicBezTo>
                <a:lnTo>
                  <a:pt x="5758" y="0"/>
                </a:lnTo>
                <a:cubicBezTo>
                  <a:pt x="5770" y="0"/>
                  <a:pt x="5782" y="1"/>
                  <a:pt x="5794" y="4"/>
                </a:cubicBezTo>
                <a:cubicBezTo>
                  <a:pt x="5806" y="6"/>
                  <a:pt x="5818" y="10"/>
                  <a:pt x="5829" y="14"/>
                </a:cubicBezTo>
                <a:cubicBezTo>
                  <a:pt x="5840" y="19"/>
                  <a:pt x="5851" y="25"/>
                  <a:pt x="5861" y="31"/>
                </a:cubicBezTo>
                <a:cubicBezTo>
                  <a:pt x="5871" y="38"/>
                  <a:pt x="5880" y="46"/>
                  <a:pt x="5889" y="55"/>
                </a:cubicBezTo>
                <a:cubicBezTo>
                  <a:pt x="5898" y="63"/>
                  <a:pt x="5905" y="73"/>
                  <a:pt x="5912" y="83"/>
                </a:cubicBezTo>
                <a:cubicBezTo>
                  <a:pt x="5919" y="93"/>
                  <a:pt x="5925" y="104"/>
                  <a:pt x="5929" y="115"/>
                </a:cubicBezTo>
                <a:cubicBezTo>
                  <a:pt x="5934" y="126"/>
                  <a:pt x="5938" y="138"/>
                  <a:pt x="5940" y="150"/>
                </a:cubicBezTo>
                <a:cubicBezTo>
                  <a:pt x="5942" y="162"/>
                  <a:pt x="5943" y="174"/>
                  <a:pt x="5943" y="186"/>
                </a:cubicBezTo>
                <a:lnTo>
                  <a:pt x="5943" y="4342"/>
                </a:lnTo>
                <a:cubicBezTo>
                  <a:pt x="5943" y="4354"/>
                  <a:pt x="5942" y="4366"/>
                  <a:pt x="5940" y="4378"/>
                </a:cubicBezTo>
                <a:cubicBezTo>
                  <a:pt x="5938" y="4390"/>
                  <a:pt x="5934" y="4402"/>
                  <a:pt x="5929" y="4413"/>
                </a:cubicBezTo>
                <a:cubicBezTo>
                  <a:pt x="5925" y="4424"/>
                  <a:pt x="5919" y="4435"/>
                  <a:pt x="5912" y="4445"/>
                </a:cubicBezTo>
                <a:cubicBezTo>
                  <a:pt x="5905" y="4455"/>
                  <a:pt x="5898" y="4465"/>
                  <a:pt x="5889" y="4473"/>
                </a:cubicBezTo>
                <a:cubicBezTo>
                  <a:pt x="5880" y="4482"/>
                  <a:pt x="5871" y="4490"/>
                  <a:pt x="5861" y="4496"/>
                </a:cubicBezTo>
                <a:cubicBezTo>
                  <a:pt x="5851" y="4503"/>
                  <a:pt x="5840" y="4509"/>
                  <a:pt x="5829" y="4514"/>
                </a:cubicBezTo>
                <a:cubicBezTo>
                  <a:pt x="5818" y="4518"/>
                  <a:pt x="5806" y="4522"/>
                  <a:pt x="5794" y="4524"/>
                </a:cubicBezTo>
                <a:cubicBezTo>
                  <a:pt x="5782" y="4526"/>
                  <a:pt x="5770" y="4528"/>
                  <a:pt x="5758" y="4528"/>
                </a:cubicBezTo>
                <a:lnTo>
                  <a:pt x="186" y="4528"/>
                </a:lnTo>
                <a:cubicBezTo>
                  <a:pt x="173" y="4528"/>
                  <a:pt x="161" y="4526"/>
                  <a:pt x="149" y="4524"/>
                </a:cubicBezTo>
                <a:cubicBezTo>
                  <a:pt x="137" y="4522"/>
                  <a:pt x="126" y="4518"/>
                  <a:pt x="115" y="4514"/>
                </a:cubicBezTo>
                <a:cubicBezTo>
                  <a:pt x="103" y="4509"/>
                  <a:pt x="93" y="4503"/>
                  <a:pt x="82" y="4496"/>
                </a:cubicBezTo>
                <a:cubicBezTo>
                  <a:pt x="72" y="4490"/>
                  <a:pt x="63" y="4482"/>
                  <a:pt x="54" y="4473"/>
                </a:cubicBezTo>
                <a:cubicBezTo>
                  <a:pt x="46" y="4465"/>
                  <a:pt x="38" y="4455"/>
                  <a:pt x="31" y="4445"/>
                </a:cubicBezTo>
                <a:cubicBezTo>
                  <a:pt x="24" y="4435"/>
                  <a:pt x="19" y="4424"/>
                  <a:pt x="14" y="4413"/>
                </a:cubicBezTo>
                <a:cubicBezTo>
                  <a:pt x="9" y="4402"/>
                  <a:pt x="6" y="4390"/>
                  <a:pt x="4" y="4378"/>
                </a:cubicBezTo>
                <a:cubicBezTo>
                  <a:pt x="1" y="4366"/>
                  <a:pt x="0" y="4354"/>
                  <a:pt x="0" y="434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 name="任意多边形: 形状 67"/>
          <p:cNvSpPr/>
          <p:nvPr/>
        </p:nvSpPr>
        <p:spPr>
          <a:xfrm>
            <a:off x="7504200" y="2113920"/>
            <a:ext cx="501840" cy="501840"/>
          </a:xfrm>
          <a:custGeom>
            <a:avLst/>
            <a:gdLst/>
            <a:ahLst/>
            <a:cxnLst/>
            <a:rect l="0" t="0" r="r" b="b"/>
            <a:pathLst>
              <a:path w="1394" h="1394">
                <a:moveTo>
                  <a:pt x="1394" y="698"/>
                </a:moveTo>
                <a:cubicBezTo>
                  <a:pt x="1394" y="721"/>
                  <a:pt x="1392" y="743"/>
                  <a:pt x="1390" y="766"/>
                </a:cubicBezTo>
                <a:cubicBezTo>
                  <a:pt x="1388" y="789"/>
                  <a:pt x="1385" y="811"/>
                  <a:pt x="1380" y="834"/>
                </a:cubicBezTo>
                <a:cubicBezTo>
                  <a:pt x="1376" y="856"/>
                  <a:pt x="1370" y="878"/>
                  <a:pt x="1364" y="900"/>
                </a:cubicBezTo>
                <a:cubicBezTo>
                  <a:pt x="1357" y="922"/>
                  <a:pt x="1349" y="943"/>
                  <a:pt x="1341" y="964"/>
                </a:cubicBezTo>
                <a:cubicBezTo>
                  <a:pt x="1332" y="985"/>
                  <a:pt x="1322" y="1006"/>
                  <a:pt x="1311" y="1026"/>
                </a:cubicBezTo>
                <a:cubicBezTo>
                  <a:pt x="1301" y="1046"/>
                  <a:pt x="1289" y="1066"/>
                  <a:pt x="1276" y="1085"/>
                </a:cubicBezTo>
                <a:cubicBezTo>
                  <a:pt x="1264" y="1104"/>
                  <a:pt x="1250" y="1122"/>
                  <a:pt x="1236" y="1140"/>
                </a:cubicBezTo>
                <a:cubicBezTo>
                  <a:pt x="1221" y="1157"/>
                  <a:pt x="1206" y="1174"/>
                  <a:pt x="1190" y="1190"/>
                </a:cubicBezTo>
                <a:cubicBezTo>
                  <a:pt x="1174" y="1206"/>
                  <a:pt x="1157" y="1222"/>
                  <a:pt x="1139" y="1236"/>
                </a:cubicBezTo>
                <a:cubicBezTo>
                  <a:pt x="1121" y="1251"/>
                  <a:pt x="1103" y="1264"/>
                  <a:pt x="1084" y="1277"/>
                </a:cubicBezTo>
                <a:cubicBezTo>
                  <a:pt x="1065" y="1289"/>
                  <a:pt x="1046" y="1301"/>
                  <a:pt x="1025" y="1312"/>
                </a:cubicBezTo>
                <a:cubicBezTo>
                  <a:pt x="1005" y="1323"/>
                  <a:pt x="985" y="1332"/>
                  <a:pt x="964" y="1341"/>
                </a:cubicBezTo>
                <a:cubicBezTo>
                  <a:pt x="943" y="1350"/>
                  <a:pt x="921" y="1358"/>
                  <a:pt x="899" y="1364"/>
                </a:cubicBezTo>
                <a:cubicBezTo>
                  <a:pt x="878" y="1371"/>
                  <a:pt x="855" y="1376"/>
                  <a:pt x="833" y="1381"/>
                </a:cubicBezTo>
                <a:cubicBezTo>
                  <a:pt x="811" y="1385"/>
                  <a:pt x="788" y="1389"/>
                  <a:pt x="765" y="1391"/>
                </a:cubicBezTo>
                <a:cubicBezTo>
                  <a:pt x="743" y="1393"/>
                  <a:pt x="719" y="1394"/>
                  <a:pt x="696" y="1394"/>
                </a:cubicBezTo>
                <a:cubicBezTo>
                  <a:pt x="673" y="1394"/>
                  <a:pt x="651" y="1393"/>
                  <a:pt x="628" y="1391"/>
                </a:cubicBezTo>
                <a:cubicBezTo>
                  <a:pt x="605" y="1389"/>
                  <a:pt x="583" y="1385"/>
                  <a:pt x="560" y="1381"/>
                </a:cubicBezTo>
                <a:cubicBezTo>
                  <a:pt x="538" y="1376"/>
                  <a:pt x="516" y="1371"/>
                  <a:pt x="494" y="1364"/>
                </a:cubicBezTo>
                <a:cubicBezTo>
                  <a:pt x="472" y="1358"/>
                  <a:pt x="451" y="1350"/>
                  <a:pt x="430" y="1341"/>
                </a:cubicBezTo>
                <a:cubicBezTo>
                  <a:pt x="409" y="1332"/>
                  <a:pt x="388" y="1323"/>
                  <a:pt x="368" y="1312"/>
                </a:cubicBezTo>
                <a:cubicBezTo>
                  <a:pt x="348" y="1301"/>
                  <a:pt x="328" y="1289"/>
                  <a:pt x="309" y="1277"/>
                </a:cubicBezTo>
                <a:cubicBezTo>
                  <a:pt x="290" y="1264"/>
                  <a:pt x="272" y="1251"/>
                  <a:pt x="254" y="1236"/>
                </a:cubicBezTo>
                <a:cubicBezTo>
                  <a:pt x="237" y="1222"/>
                  <a:pt x="220" y="1206"/>
                  <a:pt x="204" y="1190"/>
                </a:cubicBezTo>
                <a:cubicBezTo>
                  <a:pt x="188" y="1174"/>
                  <a:pt x="172" y="1157"/>
                  <a:pt x="158" y="1140"/>
                </a:cubicBezTo>
                <a:cubicBezTo>
                  <a:pt x="143" y="1122"/>
                  <a:pt x="130" y="1104"/>
                  <a:pt x="117" y="1085"/>
                </a:cubicBezTo>
                <a:cubicBezTo>
                  <a:pt x="105" y="1066"/>
                  <a:pt x="93" y="1046"/>
                  <a:pt x="82" y="1026"/>
                </a:cubicBezTo>
                <a:cubicBezTo>
                  <a:pt x="71" y="1006"/>
                  <a:pt x="62" y="985"/>
                  <a:pt x="53" y="964"/>
                </a:cubicBezTo>
                <a:cubicBezTo>
                  <a:pt x="44" y="943"/>
                  <a:pt x="36" y="922"/>
                  <a:pt x="30" y="900"/>
                </a:cubicBezTo>
                <a:cubicBezTo>
                  <a:pt x="23" y="878"/>
                  <a:pt x="18" y="856"/>
                  <a:pt x="13" y="834"/>
                </a:cubicBezTo>
                <a:cubicBezTo>
                  <a:pt x="9" y="811"/>
                  <a:pt x="5" y="789"/>
                  <a:pt x="3" y="766"/>
                </a:cubicBezTo>
                <a:cubicBezTo>
                  <a:pt x="1" y="743"/>
                  <a:pt x="0" y="721"/>
                  <a:pt x="0" y="698"/>
                </a:cubicBezTo>
                <a:cubicBezTo>
                  <a:pt x="0" y="675"/>
                  <a:pt x="1" y="652"/>
                  <a:pt x="3" y="630"/>
                </a:cubicBezTo>
                <a:cubicBezTo>
                  <a:pt x="5" y="607"/>
                  <a:pt x="9" y="584"/>
                  <a:pt x="13" y="562"/>
                </a:cubicBezTo>
                <a:cubicBezTo>
                  <a:pt x="18" y="540"/>
                  <a:pt x="23" y="517"/>
                  <a:pt x="30" y="496"/>
                </a:cubicBezTo>
                <a:cubicBezTo>
                  <a:pt x="36" y="474"/>
                  <a:pt x="44" y="452"/>
                  <a:pt x="53" y="431"/>
                </a:cubicBezTo>
                <a:cubicBezTo>
                  <a:pt x="62" y="410"/>
                  <a:pt x="71" y="389"/>
                  <a:pt x="82" y="369"/>
                </a:cubicBezTo>
                <a:cubicBezTo>
                  <a:pt x="93" y="348"/>
                  <a:pt x="105" y="329"/>
                  <a:pt x="117" y="310"/>
                </a:cubicBezTo>
                <a:cubicBezTo>
                  <a:pt x="130" y="291"/>
                  <a:pt x="143" y="273"/>
                  <a:pt x="158" y="255"/>
                </a:cubicBezTo>
                <a:cubicBezTo>
                  <a:pt x="172" y="237"/>
                  <a:pt x="188" y="220"/>
                  <a:pt x="204" y="204"/>
                </a:cubicBezTo>
                <a:cubicBezTo>
                  <a:pt x="220" y="188"/>
                  <a:pt x="237" y="173"/>
                  <a:pt x="254" y="158"/>
                </a:cubicBezTo>
                <a:cubicBezTo>
                  <a:pt x="272" y="144"/>
                  <a:pt x="290" y="130"/>
                  <a:pt x="309" y="118"/>
                </a:cubicBezTo>
                <a:cubicBezTo>
                  <a:pt x="328" y="105"/>
                  <a:pt x="348" y="93"/>
                  <a:pt x="368" y="83"/>
                </a:cubicBezTo>
                <a:cubicBezTo>
                  <a:pt x="388" y="72"/>
                  <a:pt x="409" y="62"/>
                  <a:pt x="430" y="53"/>
                </a:cubicBezTo>
                <a:cubicBezTo>
                  <a:pt x="451" y="45"/>
                  <a:pt x="472" y="37"/>
                  <a:pt x="494" y="30"/>
                </a:cubicBezTo>
                <a:cubicBezTo>
                  <a:pt x="516" y="24"/>
                  <a:pt x="538" y="18"/>
                  <a:pt x="560" y="14"/>
                </a:cubicBezTo>
                <a:cubicBezTo>
                  <a:pt x="583" y="9"/>
                  <a:pt x="605" y="6"/>
                  <a:pt x="628" y="4"/>
                </a:cubicBezTo>
                <a:cubicBezTo>
                  <a:pt x="651" y="2"/>
                  <a:pt x="673" y="0"/>
                  <a:pt x="696" y="0"/>
                </a:cubicBezTo>
                <a:cubicBezTo>
                  <a:pt x="719" y="0"/>
                  <a:pt x="743" y="2"/>
                  <a:pt x="765" y="4"/>
                </a:cubicBezTo>
                <a:cubicBezTo>
                  <a:pt x="788" y="6"/>
                  <a:pt x="811" y="9"/>
                  <a:pt x="833" y="14"/>
                </a:cubicBezTo>
                <a:cubicBezTo>
                  <a:pt x="855" y="18"/>
                  <a:pt x="878" y="24"/>
                  <a:pt x="899" y="30"/>
                </a:cubicBezTo>
                <a:cubicBezTo>
                  <a:pt x="921" y="37"/>
                  <a:pt x="943" y="45"/>
                  <a:pt x="964" y="53"/>
                </a:cubicBezTo>
                <a:cubicBezTo>
                  <a:pt x="985" y="62"/>
                  <a:pt x="1005" y="72"/>
                  <a:pt x="1025" y="83"/>
                </a:cubicBezTo>
                <a:cubicBezTo>
                  <a:pt x="1046" y="93"/>
                  <a:pt x="1065" y="105"/>
                  <a:pt x="1084" y="118"/>
                </a:cubicBezTo>
                <a:cubicBezTo>
                  <a:pt x="1103" y="130"/>
                  <a:pt x="1121" y="144"/>
                  <a:pt x="1139" y="158"/>
                </a:cubicBezTo>
                <a:cubicBezTo>
                  <a:pt x="1157" y="173"/>
                  <a:pt x="1174" y="188"/>
                  <a:pt x="1190" y="204"/>
                </a:cubicBezTo>
                <a:cubicBezTo>
                  <a:pt x="1206" y="220"/>
                  <a:pt x="1221" y="237"/>
                  <a:pt x="1236" y="255"/>
                </a:cubicBezTo>
                <a:cubicBezTo>
                  <a:pt x="1250" y="273"/>
                  <a:pt x="1264" y="291"/>
                  <a:pt x="1276" y="310"/>
                </a:cubicBezTo>
                <a:cubicBezTo>
                  <a:pt x="1289" y="329"/>
                  <a:pt x="1301" y="348"/>
                  <a:pt x="1311" y="369"/>
                </a:cubicBezTo>
                <a:cubicBezTo>
                  <a:pt x="1322" y="389"/>
                  <a:pt x="1332" y="410"/>
                  <a:pt x="1341" y="431"/>
                </a:cubicBezTo>
                <a:cubicBezTo>
                  <a:pt x="1349" y="452"/>
                  <a:pt x="1357" y="474"/>
                  <a:pt x="1364" y="496"/>
                </a:cubicBezTo>
                <a:cubicBezTo>
                  <a:pt x="1370" y="517"/>
                  <a:pt x="1376" y="540"/>
                  <a:pt x="1380" y="562"/>
                </a:cubicBezTo>
                <a:cubicBezTo>
                  <a:pt x="1385" y="584"/>
                  <a:pt x="1388" y="607"/>
                  <a:pt x="1390" y="630"/>
                </a:cubicBezTo>
                <a:cubicBezTo>
                  <a:pt x="1392" y="652"/>
                  <a:pt x="1394" y="675"/>
                  <a:pt x="1394" y="69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9" name="图片 68"/>
          <p:cNvPicPr/>
          <p:nvPr/>
        </p:nvPicPr>
        <p:blipFill>
          <a:blip r:embed="rId6"/>
          <a:stretch/>
        </p:blipFill>
        <p:spPr>
          <a:xfrm>
            <a:off x="7654680" y="2264760"/>
            <a:ext cx="200160" cy="200160"/>
          </a:xfrm>
          <a:prstGeom prst="rect">
            <a:avLst/>
          </a:prstGeom>
          <a:noFill/>
          <a:ln w="0">
            <a:noFill/>
          </a:ln>
        </p:spPr>
      </p:pic>
      <p:sp>
        <p:nvSpPr>
          <p:cNvPr id="70" name="文本框 69"/>
          <p:cNvSpPr txBox="1"/>
          <p:nvPr/>
        </p:nvSpPr>
        <p:spPr>
          <a:xfrm>
            <a:off x="4470840" y="310032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构建用户画像，发现潜在兴趣模式</a:t>
            </a:r>
            <a:endParaRPr lang="en-US" sz="920" b="0" u="none" strike="noStrike">
              <a:solidFill>
                <a:srgbClr val="000000"/>
              </a:solidFill>
              <a:effectLst/>
              <a:uFillTx/>
              <a:latin typeface="Times New Roman"/>
            </a:endParaRPr>
          </a:p>
        </p:txBody>
      </p:sp>
      <p:sp>
        <p:nvSpPr>
          <p:cNvPr id="71" name="文本框 70"/>
          <p:cNvSpPr txBox="1"/>
          <p:nvPr/>
        </p:nvSpPr>
        <p:spPr>
          <a:xfrm>
            <a:off x="7337160" y="276984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个性化推荐</a:t>
            </a:r>
            <a:endParaRPr lang="en-US" sz="1320" b="0" u="none" strike="noStrike">
              <a:solidFill>
                <a:srgbClr val="000000"/>
              </a:solidFill>
              <a:effectLst/>
              <a:uFillTx/>
              <a:latin typeface="Times New Roman"/>
            </a:endParaRPr>
          </a:p>
        </p:txBody>
      </p:sp>
      <p:sp>
        <p:nvSpPr>
          <p:cNvPr id="72" name="任意多边形: 形状 71"/>
          <p:cNvSpPr/>
          <p:nvPr/>
        </p:nvSpPr>
        <p:spPr>
          <a:xfrm>
            <a:off x="334080" y="3910680"/>
            <a:ext cx="4914000" cy="1437840"/>
          </a:xfrm>
          <a:custGeom>
            <a:avLst/>
            <a:gdLst/>
            <a:ahLst/>
            <a:cxnLst/>
            <a:rect l="0" t="0" r="r" b="b"/>
            <a:pathLst>
              <a:path w="13650" h="3994">
                <a:moveTo>
                  <a:pt x="0" y="3808"/>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1"/>
                  <a:pt x="174" y="0"/>
                  <a:pt x="186" y="0"/>
                </a:cubicBezTo>
                <a:lnTo>
                  <a:pt x="13465" y="0"/>
                </a:lnTo>
                <a:cubicBezTo>
                  <a:pt x="13477" y="0"/>
                  <a:pt x="13489" y="1"/>
                  <a:pt x="13501" y="4"/>
                </a:cubicBezTo>
                <a:cubicBezTo>
                  <a:pt x="13513" y="6"/>
                  <a:pt x="13524" y="10"/>
                  <a:pt x="13536" y="14"/>
                </a:cubicBezTo>
                <a:cubicBezTo>
                  <a:pt x="13547" y="19"/>
                  <a:pt x="13558" y="25"/>
                  <a:pt x="13568" y="32"/>
                </a:cubicBezTo>
                <a:cubicBezTo>
                  <a:pt x="13578" y="38"/>
                  <a:pt x="13587" y="46"/>
                  <a:pt x="13596" y="55"/>
                </a:cubicBezTo>
                <a:cubicBezTo>
                  <a:pt x="13605" y="63"/>
                  <a:pt x="13612" y="73"/>
                  <a:pt x="13619" y="83"/>
                </a:cubicBezTo>
                <a:cubicBezTo>
                  <a:pt x="13626" y="93"/>
                  <a:pt x="13631" y="104"/>
                  <a:pt x="13636" y="115"/>
                </a:cubicBezTo>
                <a:cubicBezTo>
                  <a:pt x="13641" y="126"/>
                  <a:pt x="13644" y="138"/>
                  <a:pt x="13647" y="150"/>
                </a:cubicBezTo>
                <a:cubicBezTo>
                  <a:pt x="13649" y="162"/>
                  <a:pt x="13650" y="174"/>
                  <a:pt x="13650" y="186"/>
                </a:cubicBezTo>
                <a:lnTo>
                  <a:pt x="13650" y="3808"/>
                </a:lnTo>
                <a:cubicBezTo>
                  <a:pt x="13650" y="3820"/>
                  <a:pt x="13649" y="3832"/>
                  <a:pt x="13647" y="3844"/>
                </a:cubicBezTo>
                <a:cubicBezTo>
                  <a:pt x="13644" y="3856"/>
                  <a:pt x="13641" y="3868"/>
                  <a:pt x="13636" y="3879"/>
                </a:cubicBezTo>
                <a:cubicBezTo>
                  <a:pt x="13631" y="3890"/>
                  <a:pt x="13626" y="3901"/>
                  <a:pt x="13619" y="3911"/>
                </a:cubicBezTo>
                <a:cubicBezTo>
                  <a:pt x="13612" y="3921"/>
                  <a:pt x="13605" y="3931"/>
                  <a:pt x="13596" y="3939"/>
                </a:cubicBezTo>
                <a:cubicBezTo>
                  <a:pt x="13587" y="3948"/>
                  <a:pt x="13578" y="3956"/>
                  <a:pt x="13568" y="3963"/>
                </a:cubicBezTo>
                <a:cubicBezTo>
                  <a:pt x="13558" y="3969"/>
                  <a:pt x="13547" y="3975"/>
                  <a:pt x="13536" y="3980"/>
                </a:cubicBezTo>
                <a:cubicBezTo>
                  <a:pt x="13524" y="3984"/>
                  <a:pt x="13513" y="3988"/>
                  <a:pt x="13501" y="3990"/>
                </a:cubicBezTo>
                <a:cubicBezTo>
                  <a:pt x="13489" y="3993"/>
                  <a:pt x="13477" y="3994"/>
                  <a:pt x="13465" y="3994"/>
                </a:cubicBezTo>
                <a:lnTo>
                  <a:pt x="186" y="3994"/>
                </a:lnTo>
                <a:cubicBezTo>
                  <a:pt x="174" y="3994"/>
                  <a:pt x="161" y="3993"/>
                  <a:pt x="149" y="3990"/>
                </a:cubicBezTo>
                <a:cubicBezTo>
                  <a:pt x="138" y="3988"/>
                  <a:pt x="126" y="3984"/>
                  <a:pt x="115" y="3980"/>
                </a:cubicBezTo>
                <a:cubicBezTo>
                  <a:pt x="103" y="3975"/>
                  <a:pt x="93" y="3969"/>
                  <a:pt x="83" y="3963"/>
                </a:cubicBezTo>
                <a:cubicBezTo>
                  <a:pt x="72" y="3956"/>
                  <a:pt x="63" y="3948"/>
                  <a:pt x="54" y="3939"/>
                </a:cubicBezTo>
                <a:cubicBezTo>
                  <a:pt x="46" y="3931"/>
                  <a:pt x="38" y="3921"/>
                  <a:pt x="31" y="3911"/>
                </a:cubicBezTo>
                <a:cubicBezTo>
                  <a:pt x="25" y="3901"/>
                  <a:pt x="19" y="3890"/>
                  <a:pt x="14" y="3879"/>
                </a:cubicBezTo>
                <a:cubicBezTo>
                  <a:pt x="9" y="3868"/>
                  <a:pt x="6" y="3856"/>
                  <a:pt x="4" y="3844"/>
                </a:cubicBezTo>
                <a:cubicBezTo>
                  <a:pt x="1" y="3832"/>
                  <a:pt x="0" y="3820"/>
                  <a:pt x="0" y="38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3" name="图片 72"/>
          <p:cNvPicPr/>
          <p:nvPr/>
        </p:nvPicPr>
        <p:blipFill>
          <a:blip r:embed="rId7"/>
          <a:stretch/>
        </p:blipFill>
        <p:spPr>
          <a:xfrm>
            <a:off x="501480" y="4111560"/>
            <a:ext cx="208440" cy="166680"/>
          </a:xfrm>
          <a:prstGeom prst="rect">
            <a:avLst/>
          </a:prstGeom>
          <a:noFill/>
          <a:ln w="0">
            <a:noFill/>
          </a:ln>
        </p:spPr>
      </p:pic>
      <p:sp>
        <p:nvSpPr>
          <p:cNvPr id="74" name="文本框 73"/>
          <p:cNvSpPr txBox="1"/>
          <p:nvPr/>
        </p:nvSpPr>
        <p:spPr>
          <a:xfrm>
            <a:off x="6994440" y="310032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生成符合用户兴趣的内容推送</a:t>
            </a:r>
            <a:endParaRPr lang="en-US" sz="920" b="0" u="none" strike="noStrike">
              <a:solidFill>
                <a:srgbClr val="000000"/>
              </a:solidFill>
              <a:effectLst/>
              <a:uFillTx/>
              <a:latin typeface="Times New Roman"/>
            </a:endParaRPr>
          </a:p>
        </p:txBody>
      </p:sp>
      <p:sp>
        <p:nvSpPr>
          <p:cNvPr id="75" name="任意多边形: 形状 74"/>
          <p:cNvSpPr/>
          <p:nvPr/>
        </p:nvSpPr>
        <p:spPr>
          <a:xfrm>
            <a:off x="501120" y="4529160"/>
            <a:ext cx="50760" cy="50400"/>
          </a:xfrm>
          <a:custGeom>
            <a:avLst/>
            <a:gdLst/>
            <a:ahLst/>
            <a:cxnLst/>
            <a:rect l="0" t="0" r="r" b="b"/>
            <a:pathLst>
              <a:path w="141" h="140">
                <a:moveTo>
                  <a:pt x="141" y="70"/>
                </a:moveTo>
                <a:cubicBezTo>
                  <a:pt x="141" y="79"/>
                  <a:pt x="139" y="88"/>
                  <a:pt x="135" y="96"/>
                </a:cubicBezTo>
                <a:cubicBezTo>
                  <a:pt x="132" y="105"/>
                  <a:pt x="127" y="112"/>
                  <a:pt x="120" y="119"/>
                </a:cubicBezTo>
                <a:cubicBezTo>
                  <a:pt x="114" y="125"/>
                  <a:pt x="106" y="130"/>
                  <a:pt x="98" y="134"/>
                </a:cubicBezTo>
                <a:cubicBezTo>
                  <a:pt x="89" y="137"/>
                  <a:pt x="80" y="140"/>
                  <a:pt x="71" y="140"/>
                </a:cubicBezTo>
                <a:cubicBezTo>
                  <a:pt x="61" y="140"/>
                  <a:pt x="52" y="137"/>
                  <a:pt x="43" y="134"/>
                </a:cubicBezTo>
                <a:cubicBezTo>
                  <a:pt x="35" y="130"/>
                  <a:pt x="27" y="125"/>
                  <a:pt x="21" y="119"/>
                </a:cubicBezTo>
                <a:cubicBezTo>
                  <a:pt x="14" y="112"/>
                  <a:pt x="9" y="105"/>
                  <a:pt x="6" y="96"/>
                </a:cubicBezTo>
                <a:cubicBezTo>
                  <a:pt x="2" y="88"/>
                  <a:pt x="0" y="79"/>
                  <a:pt x="0" y="70"/>
                </a:cubicBezTo>
                <a:cubicBezTo>
                  <a:pt x="0" y="60"/>
                  <a:pt x="2" y="51"/>
                  <a:pt x="6" y="43"/>
                </a:cubicBezTo>
                <a:cubicBezTo>
                  <a:pt x="9" y="34"/>
                  <a:pt x="14" y="27"/>
                  <a:pt x="21" y="20"/>
                </a:cubicBezTo>
                <a:cubicBezTo>
                  <a:pt x="27" y="14"/>
                  <a:pt x="35" y="9"/>
                  <a:pt x="43" y="5"/>
                </a:cubicBezTo>
                <a:cubicBezTo>
                  <a:pt x="52" y="2"/>
                  <a:pt x="61" y="0"/>
                  <a:pt x="71" y="0"/>
                </a:cubicBezTo>
                <a:cubicBezTo>
                  <a:pt x="80" y="0"/>
                  <a:pt x="89" y="2"/>
                  <a:pt x="98" y="5"/>
                </a:cubicBezTo>
                <a:cubicBezTo>
                  <a:pt x="106" y="9"/>
                  <a:pt x="114" y="14"/>
                  <a:pt x="120" y="20"/>
                </a:cubicBezTo>
                <a:cubicBezTo>
                  <a:pt x="127" y="27"/>
                  <a:pt x="132" y="34"/>
                  <a:pt x="135" y="43"/>
                </a:cubicBezTo>
                <a:cubicBezTo>
                  <a:pt x="139" y="51"/>
                  <a:pt x="141" y="60"/>
                  <a:pt x="141"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 name="文本框 75"/>
          <p:cNvSpPr txBox="1"/>
          <p:nvPr/>
        </p:nvSpPr>
        <p:spPr>
          <a:xfrm>
            <a:off x="810720" y="41068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提升用户体验</a:t>
            </a:r>
            <a:endParaRPr lang="en-US" sz="1320" b="0" u="none" strike="noStrike">
              <a:solidFill>
                <a:srgbClr val="000000"/>
              </a:solidFill>
              <a:effectLst/>
              <a:uFillTx/>
              <a:latin typeface="Times New Roman"/>
            </a:endParaRPr>
          </a:p>
        </p:txBody>
      </p:sp>
      <p:sp>
        <p:nvSpPr>
          <p:cNvPr id="77" name="任意多边形: 形状 76"/>
          <p:cNvSpPr/>
          <p:nvPr/>
        </p:nvSpPr>
        <p:spPr>
          <a:xfrm>
            <a:off x="501120" y="4796640"/>
            <a:ext cx="50760" cy="50400"/>
          </a:xfrm>
          <a:custGeom>
            <a:avLst/>
            <a:gdLst/>
            <a:ahLst/>
            <a:cxnLst/>
            <a:rect l="0" t="0" r="r" b="b"/>
            <a:pathLst>
              <a:path w="141" h="140">
                <a:moveTo>
                  <a:pt x="141" y="69"/>
                </a:moveTo>
                <a:cubicBezTo>
                  <a:pt x="141" y="79"/>
                  <a:pt x="139" y="88"/>
                  <a:pt x="135" y="97"/>
                </a:cubicBezTo>
                <a:cubicBezTo>
                  <a:pt x="132" y="106"/>
                  <a:pt x="127" y="113"/>
                  <a:pt x="120" y="120"/>
                </a:cubicBezTo>
                <a:cubicBezTo>
                  <a:pt x="114" y="126"/>
                  <a:pt x="106" y="131"/>
                  <a:pt x="98" y="135"/>
                </a:cubicBezTo>
                <a:cubicBezTo>
                  <a:pt x="89" y="138"/>
                  <a:pt x="80" y="140"/>
                  <a:pt x="71" y="140"/>
                </a:cubicBezTo>
                <a:cubicBezTo>
                  <a:pt x="61" y="140"/>
                  <a:pt x="52" y="138"/>
                  <a:pt x="43" y="135"/>
                </a:cubicBezTo>
                <a:cubicBezTo>
                  <a:pt x="35" y="131"/>
                  <a:pt x="27" y="126"/>
                  <a:pt x="21" y="120"/>
                </a:cubicBezTo>
                <a:cubicBezTo>
                  <a:pt x="14" y="113"/>
                  <a:pt x="9" y="106"/>
                  <a:pt x="6" y="97"/>
                </a:cubicBezTo>
                <a:cubicBezTo>
                  <a:pt x="2" y="88"/>
                  <a:pt x="0" y="79"/>
                  <a:pt x="0" y="69"/>
                </a:cubicBezTo>
                <a:cubicBezTo>
                  <a:pt x="0" y="60"/>
                  <a:pt x="2" y="51"/>
                  <a:pt x="6" y="43"/>
                </a:cubicBezTo>
                <a:cubicBezTo>
                  <a:pt x="9" y="34"/>
                  <a:pt x="14" y="27"/>
                  <a:pt x="21" y="20"/>
                </a:cubicBezTo>
                <a:cubicBezTo>
                  <a:pt x="27" y="14"/>
                  <a:pt x="35" y="9"/>
                  <a:pt x="43" y="5"/>
                </a:cubicBezTo>
                <a:cubicBezTo>
                  <a:pt x="52" y="2"/>
                  <a:pt x="61" y="0"/>
                  <a:pt x="71" y="0"/>
                </a:cubicBezTo>
                <a:cubicBezTo>
                  <a:pt x="80" y="0"/>
                  <a:pt x="89" y="2"/>
                  <a:pt x="98" y="5"/>
                </a:cubicBezTo>
                <a:cubicBezTo>
                  <a:pt x="106" y="9"/>
                  <a:pt x="114" y="14"/>
                  <a:pt x="120" y="20"/>
                </a:cubicBezTo>
                <a:cubicBezTo>
                  <a:pt x="127" y="27"/>
                  <a:pt x="132" y="34"/>
                  <a:pt x="135" y="43"/>
                </a:cubicBezTo>
                <a:cubicBezTo>
                  <a:pt x="139" y="51"/>
                  <a:pt x="141" y="60"/>
                  <a:pt x="141"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 name="文本框 77"/>
          <p:cNvSpPr txBox="1"/>
          <p:nvPr/>
        </p:nvSpPr>
        <p:spPr>
          <a:xfrm>
            <a:off x="693720" y="4480560"/>
            <a:ext cx="2817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在用户尚未明确表达需求时，主动推送相关内容</a:t>
            </a:r>
            <a:endParaRPr lang="en-US" sz="1050" b="0" u="none" strike="noStrike">
              <a:solidFill>
                <a:srgbClr val="000000"/>
              </a:solidFill>
              <a:effectLst/>
              <a:uFillTx/>
              <a:latin typeface="Times New Roman"/>
            </a:endParaRPr>
          </a:p>
        </p:txBody>
      </p:sp>
      <p:sp>
        <p:nvSpPr>
          <p:cNvPr id="79" name="任意多边形: 形状 78"/>
          <p:cNvSpPr/>
          <p:nvPr/>
        </p:nvSpPr>
        <p:spPr>
          <a:xfrm>
            <a:off x="501120" y="5064120"/>
            <a:ext cx="50760" cy="50400"/>
          </a:xfrm>
          <a:custGeom>
            <a:avLst/>
            <a:gdLst/>
            <a:ahLst/>
            <a:cxnLst/>
            <a:rect l="0" t="0" r="r" b="b"/>
            <a:pathLst>
              <a:path w="141" h="140">
                <a:moveTo>
                  <a:pt x="141" y="70"/>
                </a:moveTo>
                <a:cubicBezTo>
                  <a:pt x="141" y="79"/>
                  <a:pt x="139" y="88"/>
                  <a:pt x="135" y="97"/>
                </a:cubicBezTo>
                <a:cubicBezTo>
                  <a:pt x="132" y="105"/>
                  <a:pt x="127" y="113"/>
                  <a:pt x="120" y="119"/>
                </a:cubicBezTo>
                <a:cubicBezTo>
                  <a:pt x="114" y="126"/>
                  <a:pt x="106" y="131"/>
                  <a:pt x="98" y="135"/>
                </a:cubicBezTo>
                <a:cubicBezTo>
                  <a:pt x="89" y="138"/>
                  <a:pt x="80" y="140"/>
                  <a:pt x="71" y="140"/>
                </a:cubicBezTo>
                <a:cubicBezTo>
                  <a:pt x="61" y="140"/>
                  <a:pt x="52" y="138"/>
                  <a:pt x="43" y="135"/>
                </a:cubicBezTo>
                <a:cubicBezTo>
                  <a:pt x="35" y="131"/>
                  <a:pt x="27" y="126"/>
                  <a:pt x="21" y="119"/>
                </a:cubicBezTo>
                <a:cubicBezTo>
                  <a:pt x="14" y="113"/>
                  <a:pt x="9" y="105"/>
                  <a:pt x="6" y="97"/>
                </a:cubicBezTo>
                <a:cubicBezTo>
                  <a:pt x="2" y="88"/>
                  <a:pt x="0" y="79"/>
                  <a:pt x="0" y="70"/>
                </a:cubicBezTo>
                <a:cubicBezTo>
                  <a:pt x="0" y="61"/>
                  <a:pt x="2" y="52"/>
                  <a:pt x="6" y="44"/>
                </a:cubicBezTo>
                <a:cubicBezTo>
                  <a:pt x="9" y="34"/>
                  <a:pt x="14" y="27"/>
                  <a:pt x="21" y="20"/>
                </a:cubicBezTo>
                <a:cubicBezTo>
                  <a:pt x="27" y="13"/>
                  <a:pt x="35" y="8"/>
                  <a:pt x="43" y="5"/>
                </a:cubicBezTo>
                <a:cubicBezTo>
                  <a:pt x="52" y="1"/>
                  <a:pt x="61" y="0"/>
                  <a:pt x="71" y="0"/>
                </a:cubicBezTo>
                <a:cubicBezTo>
                  <a:pt x="80" y="0"/>
                  <a:pt x="89" y="1"/>
                  <a:pt x="98" y="5"/>
                </a:cubicBezTo>
                <a:cubicBezTo>
                  <a:pt x="106" y="8"/>
                  <a:pt x="114" y="13"/>
                  <a:pt x="120" y="20"/>
                </a:cubicBezTo>
                <a:cubicBezTo>
                  <a:pt x="127" y="27"/>
                  <a:pt x="132" y="34"/>
                  <a:pt x="135" y="44"/>
                </a:cubicBezTo>
                <a:cubicBezTo>
                  <a:pt x="139" y="52"/>
                  <a:pt x="141" y="61"/>
                  <a:pt x="141"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 name="文本框 79"/>
          <p:cNvSpPr txBox="1"/>
          <p:nvPr/>
        </p:nvSpPr>
        <p:spPr>
          <a:xfrm>
            <a:off x="693720" y="474804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提高用户参与度和满意度</a:t>
            </a:r>
            <a:endParaRPr lang="en-US" sz="1050" b="0" u="none" strike="noStrike">
              <a:solidFill>
                <a:srgbClr val="000000"/>
              </a:solidFill>
              <a:effectLst/>
              <a:uFillTx/>
              <a:latin typeface="Times New Roman"/>
            </a:endParaRPr>
          </a:p>
        </p:txBody>
      </p:sp>
      <p:sp>
        <p:nvSpPr>
          <p:cNvPr id="81" name="任意多边形: 形状 80"/>
          <p:cNvSpPr/>
          <p:nvPr/>
        </p:nvSpPr>
        <p:spPr>
          <a:xfrm>
            <a:off x="5448240" y="3910680"/>
            <a:ext cx="4914360" cy="1437840"/>
          </a:xfrm>
          <a:custGeom>
            <a:avLst/>
            <a:gdLst/>
            <a:ahLst/>
            <a:cxnLst/>
            <a:rect l="0" t="0" r="r" b="b"/>
            <a:pathLst>
              <a:path w="13651" h="3994">
                <a:moveTo>
                  <a:pt x="0" y="3808"/>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3465" y="0"/>
                </a:lnTo>
                <a:cubicBezTo>
                  <a:pt x="13477" y="0"/>
                  <a:pt x="13489" y="1"/>
                  <a:pt x="13501" y="4"/>
                </a:cubicBezTo>
                <a:cubicBezTo>
                  <a:pt x="13513" y="6"/>
                  <a:pt x="13525" y="10"/>
                  <a:pt x="13536" y="14"/>
                </a:cubicBezTo>
                <a:cubicBezTo>
                  <a:pt x="13547" y="19"/>
                  <a:pt x="13558" y="25"/>
                  <a:pt x="13568" y="32"/>
                </a:cubicBezTo>
                <a:cubicBezTo>
                  <a:pt x="13578" y="38"/>
                  <a:pt x="13588" y="46"/>
                  <a:pt x="13596" y="55"/>
                </a:cubicBezTo>
                <a:cubicBezTo>
                  <a:pt x="13605" y="63"/>
                  <a:pt x="13613" y="73"/>
                  <a:pt x="13619" y="83"/>
                </a:cubicBezTo>
                <a:cubicBezTo>
                  <a:pt x="13626" y="93"/>
                  <a:pt x="13632" y="104"/>
                  <a:pt x="13637" y="115"/>
                </a:cubicBezTo>
                <a:cubicBezTo>
                  <a:pt x="13641" y="126"/>
                  <a:pt x="13645" y="138"/>
                  <a:pt x="13647" y="150"/>
                </a:cubicBezTo>
                <a:cubicBezTo>
                  <a:pt x="13649" y="162"/>
                  <a:pt x="13651" y="174"/>
                  <a:pt x="13651" y="186"/>
                </a:cubicBezTo>
                <a:lnTo>
                  <a:pt x="13651" y="3808"/>
                </a:lnTo>
                <a:cubicBezTo>
                  <a:pt x="13651" y="3820"/>
                  <a:pt x="13649" y="3832"/>
                  <a:pt x="13647" y="3844"/>
                </a:cubicBezTo>
                <a:cubicBezTo>
                  <a:pt x="13645" y="3856"/>
                  <a:pt x="13641" y="3868"/>
                  <a:pt x="13637" y="3879"/>
                </a:cubicBezTo>
                <a:cubicBezTo>
                  <a:pt x="13632" y="3890"/>
                  <a:pt x="13626" y="3901"/>
                  <a:pt x="13619" y="3911"/>
                </a:cubicBezTo>
                <a:cubicBezTo>
                  <a:pt x="13613" y="3921"/>
                  <a:pt x="13605" y="3931"/>
                  <a:pt x="13596" y="3939"/>
                </a:cubicBezTo>
                <a:cubicBezTo>
                  <a:pt x="13588" y="3948"/>
                  <a:pt x="13578" y="3956"/>
                  <a:pt x="13568" y="3963"/>
                </a:cubicBezTo>
                <a:cubicBezTo>
                  <a:pt x="13558" y="3969"/>
                  <a:pt x="13547" y="3975"/>
                  <a:pt x="13536" y="3980"/>
                </a:cubicBezTo>
                <a:cubicBezTo>
                  <a:pt x="13525" y="3984"/>
                  <a:pt x="13513" y="3988"/>
                  <a:pt x="13501" y="3990"/>
                </a:cubicBezTo>
                <a:cubicBezTo>
                  <a:pt x="13489" y="3993"/>
                  <a:pt x="13477" y="3994"/>
                  <a:pt x="13465" y="3994"/>
                </a:cubicBezTo>
                <a:lnTo>
                  <a:pt x="186" y="3994"/>
                </a:lnTo>
                <a:cubicBezTo>
                  <a:pt x="174" y="3994"/>
                  <a:pt x="162" y="3993"/>
                  <a:pt x="150" y="3990"/>
                </a:cubicBezTo>
                <a:cubicBezTo>
                  <a:pt x="138" y="3988"/>
                  <a:pt x="126" y="3984"/>
                  <a:pt x="115" y="3980"/>
                </a:cubicBezTo>
                <a:cubicBezTo>
                  <a:pt x="104" y="3975"/>
                  <a:pt x="93" y="3969"/>
                  <a:pt x="83" y="3963"/>
                </a:cubicBezTo>
                <a:cubicBezTo>
                  <a:pt x="73" y="3956"/>
                  <a:pt x="63" y="3948"/>
                  <a:pt x="55" y="3939"/>
                </a:cubicBezTo>
                <a:cubicBezTo>
                  <a:pt x="46" y="3931"/>
                  <a:pt x="38" y="3921"/>
                  <a:pt x="32" y="3911"/>
                </a:cubicBezTo>
                <a:cubicBezTo>
                  <a:pt x="25" y="3901"/>
                  <a:pt x="19" y="3890"/>
                  <a:pt x="15" y="3879"/>
                </a:cubicBezTo>
                <a:cubicBezTo>
                  <a:pt x="10" y="3868"/>
                  <a:pt x="6" y="3856"/>
                  <a:pt x="4" y="3844"/>
                </a:cubicBezTo>
                <a:cubicBezTo>
                  <a:pt x="2" y="3832"/>
                  <a:pt x="0" y="3820"/>
                  <a:pt x="0" y="38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2" name="图片 81"/>
          <p:cNvPicPr/>
          <p:nvPr/>
        </p:nvPicPr>
        <p:blipFill>
          <a:blip r:embed="rId8"/>
          <a:stretch/>
        </p:blipFill>
        <p:spPr>
          <a:xfrm>
            <a:off x="5615640" y="4111560"/>
            <a:ext cx="166680" cy="166680"/>
          </a:xfrm>
          <a:prstGeom prst="rect">
            <a:avLst/>
          </a:prstGeom>
          <a:noFill/>
          <a:ln w="0">
            <a:noFill/>
          </a:ln>
        </p:spPr>
      </p:pic>
      <p:sp>
        <p:nvSpPr>
          <p:cNvPr id="83" name="文本框 82"/>
          <p:cNvSpPr txBox="1"/>
          <p:nvPr/>
        </p:nvSpPr>
        <p:spPr>
          <a:xfrm>
            <a:off x="693720" y="501516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减少用户寻找感兴趣内容的时间成本</a:t>
            </a:r>
            <a:endParaRPr lang="en-US" sz="1050" b="0" u="none" strike="noStrike">
              <a:solidFill>
                <a:srgbClr val="000000"/>
              </a:solidFill>
              <a:effectLst/>
              <a:uFillTx/>
              <a:latin typeface="Times New Roman"/>
            </a:endParaRPr>
          </a:p>
        </p:txBody>
      </p:sp>
      <p:sp>
        <p:nvSpPr>
          <p:cNvPr id="84" name="任意多边形: 形状 83"/>
          <p:cNvSpPr/>
          <p:nvPr/>
        </p:nvSpPr>
        <p:spPr>
          <a:xfrm>
            <a:off x="5615640" y="4529160"/>
            <a:ext cx="50400" cy="50400"/>
          </a:xfrm>
          <a:custGeom>
            <a:avLst/>
            <a:gdLst/>
            <a:ahLst/>
            <a:cxnLst/>
            <a:rect l="0" t="0" r="r" b="b"/>
            <a:pathLst>
              <a:path w="140" h="140">
                <a:moveTo>
                  <a:pt x="140" y="70"/>
                </a:moveTo>
                <a:cubicBezTo>
                  <a:pt x="140" y="79"/>
                  <a:pt x="138" y="88"/>
                  <a:pt x="135" y="96"/>
                </a:cubicBezTo>
                <a:cubicBezTo>
                  <a:pt x="131" y="105"/>
                  <a:pt x="126" y="112"/>
                  <a:pt x="120" y="119"/>
                </a:cubicBezTo>
                <a:cubicBezTo>
                  <a:pt x="113" y="125"/>
                  <a:pt x="105" y="130"/>
                  <a:pt x="97" y="134"/>
                </a:cubicBezTo>
                <a:cubicBezTo>
                  <a:pt x="88" y="137"/>
                  <a:pt x="80" y="140"/>
                  <a:pt x="70" y="140"/>
                </a:cubicBezTo>
                <a:cubicBezTo>
                  <a:pt x="61" y="140"/>
                  <a:pt x="52" y="137"/>
                  <a:pt x="44" y="134"/>
                </a:cubicBezTo>
                <a:cubicBezTo>
                  <a:pt x="34" y="130"/>
                  <a:pt x="27" y="125"/>
                  <a:pt x="20" y="119"/>
                </a:cubicBezTo>
                <a:cubicBezTo>
                  <a:pt x="14" y="112"/>
                  <a:pt x="9" y="105"/>
                  <a:pt x="5" y="96"/>
                </a:cubicBezTo>
                <a:cubicBezTo>
                  <a:pt x="1" y="88"/>
                  <a:pt x="0" y="79"/>
                  <a:pt x="0" y="70"/>
                </a:cubicBezTo>
                <a:cubicBezTo>
                  <a:pt x="0" y="60"/>
                  <a:pt x="1" y="51"/>
                  <a:pt x="5" y="43"/>
                </a:cubicBezTo>
                <a:cubicBezTo>
                  <a:pt x="9" y="34"/>
                  <a:pt x="14" y="27"/>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7"/>
                  <a:pt x="131" y="34"/>
                  <a:pt x="135" y="43"/>
                </a:cubicBezTo>
                <a:cubicBezTo>
                  <a:pt x="138" y="51"/>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 name="文本框 84"/>
          <p:cNvSpPr txBox="1"/>
          <p:nvPr/>
        </p:nvSpPr>
        <p:spPr>
          <a:xfrm>
            <a:off x="5883120" y="41068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提升业务效率</a:t>
            </a:r>
            <a:endParaRPr lang="en-US" sz="1320" b="0" u="none" strike="noStrike">
              <a:solidFill>
                <a:srgbClr val="000000"/>
              </a:solidFill>
              <a:effectLst/>
              <a:uFillTx/>
              <a:latin typeface="Times New Roman"/>
            </a:endParaRPr>
          </a:p>
        </p:txBody>
      </p:sp>
      <p:sp>
        <p:nvSpPr>
          <p:cNvPr id="86" name="任意多边形: 形状 85"/>
          <p:cNvSpPr/>
          <p:nvPr/>
        </p:nvSpPr>
        <p:spPr>
          <a:xfrm>
            <a:off x="5615640" y="4796640"/>
            <a:ext cx="50400" cy="50400"/>
          </a:xfrm>
          <a:custGeom>
            <a:avLst/>
            <a:gdLst/>
            <a:ahLst/>
            <a:cxnLst/>
            <a:rect l="0" t="0" r="r" b="b"/>
            <a:pathLst>
              <a:path w="140" h="140">
                <a:moveTo>
                  <a:pt x="140" y="69"/>
                </a:moveTo>
                <a:cubicBezTo>
                  <a:pt x="140" y="79"/>
                  <a:pt x="138" y="88"/>
                  <a:pt x="135" y="97"/>
                </a:cubicBezTo>
                <a:cubicBezTo>
                  <a:pt x="131" y="106"/>
                  <a:pt x="126" y="113"/>
                  <a:pt x="120" y="120"/>
                </a:cubicBezTo>
                <a:cubicBezTo>
                  <a:pt x="113" y="126"/>
                  <a:pt x="105" y="131"/>
                  <a:pt x="97" y="135"/>
                </a:cubicBezTo>
                <a:cubicBezTo>
                  <a:pt x="88" y="138"/>
                  <a:pt x="80" y="140"/>
                  <a:pt x="70" y="140"/>
                </a:cubicBezTo>
                <a:cubicBezTo>
                  <a:pt x="61" y="140"/>
                  <a:pt x="52" y="138"/>
                  <a:pt x="44" y="135"/>
                </a:cubicBezTo>
                <a:cubicBezTo>
                  <a:pt x="34" y="131"/>
                  <a:pt x="27" y="126"/>
                  <a:pt x="20" y="120"/>
                </a:cubicBezTo>
                <a:cubicBezTo>
                  <a:pt x="14" y="113"/>
                  <a:pt x="9" y="106"/>
                  <a:pt x="5" y="97"/>
                </a:cubicBezTo>
                <a:cubicBezTo>
                  <a:pt x="1" y="88"/>
                  <a:pt x="0" y="79"/>
                  <a:pt x="0" y="69"/>
                </a:cubicBezTo>
                <a:cubicBezTo>
                  <a:pt x="0" y="60"/>
                  <a:pt x="1" y="51"/>
                  <a:pt x="5" y="43"/>
                </a:cubicBezTo>
                <a:cubicBezTo>
                  <a:pt x="9" y="34"/>
                  <a:pt x="14" y="27"/>
                  <a:pt x="20" y="20"/>
                </a:cubicBezTo>
                <a:cubicBezTo>
                  <a:pt x="27" y="14"/>
                  <a:pt x="34" y="9"/>
                  <a:pt x="44" y="5"/>
                </a:cubicBezTo>
                <a:cubicBezTo>
                  <a:pt x="52" y="2"/>
                  <a:pt x="61" y="0"/>
                  <a:pt x="70" y="0"/>
                </a:cubicBezTo>
                <a:cubicBezTo>
                  <a:pt x="80" y="0"/>
                  <a:pt x="88" y="2"/>
                  <a:pt x="97" y="5"/>
                </a:cubicBezTo>
                <a:cubicBezTo>
                  <a:pt x="105" y="9"/>
                  <a:pt x="113" y="14"/>
                  <a:pt x="120" y="20"/>
                </a:cubicBezTo>
                <a:cubicBezTo>
                  <a:pt x="126" y="27"/>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 name="文本框 86"/>
          <p:cNvSpPr txBox="1"/>
          <p:nvPr/>
        </p:nvSpPr>
        <p:spPr>
          <a:xfrm>
            <a:off x="5807880" y="448056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提高内容曝光率和点击率</a:t>
            </a:r>
            <a:endParaRPr lang="en-US" sz="1050" b="0" u="none" strike="noStrike">
              <a:solidFill>
                <a:srgbClr val="000000"/>
              </a:solidFill>
              <a:effectLst/>
              <a:uFillTx/>
              <a:latin typeface="Times New Roman"/>
            </a:endParaRPr>
          </a:p>
        </p:txBody>
      </p:sp>
      <p:sp>
        <p:nvSpPr>
          <p:cNvPr id="88" name="任意多边形: 形状 87"/>
          <p:cNvSpPr/>
          <p:nvPr/>
        </p:nvSpPr>
        <p:spPr>
          <a:xfrm>
            <a:off x="5615640" y="506412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5" y="131"/>
                  <a:pt x="97" y="135"/>
                </a:cubicBezTo>
                <a:cubicBezTo>
                  <a:pt x="88" y="138"/>
                  <a:pt x="80" y="140"/>
                  <a:pt x="70" y="140"/>
                </a:cubicBezTo>
                <a:cubicBezTo>
                  <a:pt x="61" y="140"/>
                  <a:pt x="52" y="138"/>
                  <a:pt x="44" y="135"/>
                </a:cubicBezTo>
                <a:cubicBezTo>
                  <a:pt x="34" y="131"/>
                  <a:pt x="27" y="126"/>
                  <a:pt x="20" y="119"/>
                </a:cubicBezTo>
                <a:cubicBezTo>
                  <a:pt x="14" y="113"/>
                  <a:pt x="9" y="105"/>
                  <a:pt x="5" y="97"/>
                </a:cubicBezTo>
                <a:cubicBezTo>
                  <a:pt x="1" y="88"/>
                  <a:pt x="0" y="79"/>
                  <a:pt x="0" y="70"/>
                </a:cubicBezTo>
                <a:cubicBezTo>
                  <a:pt x="0" y="61"/>
                  <a:pt x="1" y="52"/>
                  <a:pt x="5" y="44"/>
                </a:cubicBezTo>
                <a:cubicBezTo>
                  <a:pt x="9" y="34"/>
                  <a:pt x="14" y="27"/>
                  <a:pt x="20" y="20"/>
                </a:cubicBezTo>
                <a:cubicBezTo>
                  <a:pt x="27" y="13"/>
                  <a:pt x="34" y="8"/>
                  <a:pt x="44" y="5"/>
                </a:cubicBezTo>
                <a:cubicBezTo>
                  <a:pt x="52" y="1"/>
                  <a:pt x="61" y="0"/>
                  <a:pt x="70" y="0"/>
                </a:cubicBezTo>
                <a:cubicBezTo>
                  <a:pt x="80" y="0"/>
                  <a:pt x="88" y="1"/>
                  <a:pt x="97" y="5"/>
                </a:cubicBezTo>
                <a:cubicBezTo>
                  <a:pt x="105" y="8"/>
                  <a:pt x="113" y="13"/>
                  <a:pt x="120" y="20"/>
                </a:cubicBezTo>
                <a:cubicBezTo>
                  <a:pt x="126" y="27"/>
                  <a:pt x="131" y="34"/>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 name="文本框 88"/>
          <p:cNvSpPr txBox="1"/>
          <p:nvPr/>
        </p:nvSpPr>
        <p:spPr>
          <a:xfrm>
            <a:off x="5807880" y="474804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增加用户转化率和留存率</a:t>
            </a:r>
            <a:endParaRPr lang="en-US" sz="1050" b="0" u="none" strike="noStrike">
              <a:solidFill>
                <a:srgbClr val="000000"/>
              </a:solidFill>
              <a:effectLst/>
              <a:uFillTx/>
              <a:latin typeface="Times New Roman"/>
            </a:endParaRPr>
          </a:p>
        </p:txBody>
      </p:sp>
      <p:sp>
        <p:nvSpPr>
          <p:cNvPr id="90" name="文本框 89"/>
          <p:cNvSpPr txBox="1"/>
          <p:nvPr/>
        </p:nvSpPr>
        <p:spPr>
          <a:xfrm>
            <a:off x="5807880" y="501516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优化资源分配，提高平台价值</a:t>
            </a:r>
            <a:endParaRPr lang="en-US" sz="1050" b="0" u="none" strike="noStrike">
              <a:solidFill>
                <a:srgbClr val="000000"/>
              </a:solidFill>
              <a:effectLst/>
              <a:uFillTx/>
              <a:latin typeface="Times New Roman"/>
            </a:endParaRPr>
          </a:p>
        </p:txBody>
      </p:sp>
      <p:sp>
        <p:nvSpPr>
          <p:cNvPr id="91" name="文本框 90"/>
          <p:cNvSpPr txBox="1"/>
          <p:nvPr/>
        </p:nvSpPr>
        <p:spPr>
          <a:xfrm>
            <a:off x="10153440" y="569916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2 / 18</a:t>
            </a:r>
            <a:endParaRPr lang="en-US" sz="920" b="0" u="none" strike="noStrike">
              <a:solidFill>
                <a:srgbClr val="000000"/>
              </a:solidFill>
              <a:effectLst/>
              <a:uFillTx/>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图片 91"/>
          <p:cNvPicPr/>
          <p:nvPr/>
        </p:nvPicPr>
        <p:blipFill>
          <a:blip r:embed="rId2"/>
          <a:stretch/>
        </p:blipFill>
        <p:spPr>
          <a:xfrm>
            <a:off x="0" y="0"/>
            <a:ext cx="10696320" cy="7102800"/>
          </a:xfrm>
          <a:prstGeom prst="rect">
            <a:avLst/>
          </a:prstGeom>
          <a:noFill/>
          <a:ln w="0">
            <a:noFill/>
          </a:ln>
        </p:spPr>
      </p:pic>
      <p:sp>
        <p:nvSpPr>
          <p:cNvPr id="93" name="任意多边形: 形状 92"/>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4" name="任意多边形: 形状 93"/>
          <p:cNvSpPr/>
          <p:nvPr/>
        </p:nvSpPr>
        <p:spPr>
          <a:xfrm>
            <a:off x="284040" y="935640"/>
            <a:ext cx="4964040" cy="2189880"/>
          </a:xfrm>
          <a:custGeom>
            <a:avLst/>
            <a:gdLst/>
            <a:ahLst/>
            <a:cxnLst/>
            <a:rect l="0" t="0" r="r" b="b"/>
            <a:pathLst>
              <a:path w="13789" h="6083">
                <a:moveTo>
                  <a:pt x="0" y="5897"/>
                </a:moveTo>
                <a:lnTo>
                  <a:pt x="0" y="186"/>
                </a:lnTo>
                <a:cubicBezTo>
                  <a:pt x="0" y="174"/>
                  <a:pt x="1" y="162"/>
                  <a:pt x="2" y="150"/>
                </a:cubicBezTo>
                <a:cubicBezTo>
                  <a:pt x="4" y="138"/>
                  <a:pt x="7" y="126"/>
                  <a:pt x="10" y="115"/>
                </a:cubicBezTo>
                <a:cubicBezTo>
                  <a:pt x="14" y="104"/>
                  <a:pt x="18" y="93"/>
                  <a:pt x="23" y="83"/>
                </a:cubicBezTo>
                <a:cubicBezTo>
                  <a:pt x="28" y="73"/>
                  <a:pt x="34" y="63"/>
                  <a:pt x="41" y="55"/>
                </a:cubicBezTo>
                <a:cubicBezTo>
                  <a:pt x="47" y="46"/>
                  <a:pt x="54" y="38"/>
                  <a:pt x="62" y="32"/>
                </a:cubicBezTo>
                <a:cubicBezTo>
                  <a:pt x="69" y="25"/>
                  <a:pt x="77" y="19"/>
                  <a:pt x="86" y="14"/>
                </a:cubicBezTo>
                <a:cubicBezTo>
                  <a:pt x="94" y="10"/>
                  <a:pt x="103" y="6"/>
                  <a:pt x="112" y="4"/>
                </a:cubicBezTo>
                <a:cubicBezTo>
                  <a:pt x="121" y="2"/>
                  <a:pt x="130" y="0"/>
                  <a:pt x="139" y="0"/>
                </a:cubicBezTo>
                <a:lnTo>
                  <a:pt x="13604" y="0"/>
                </a:lnTo>
                <a:cubicBezTo>
                  <a:pt x="13616" y="0"/>
                  <a:pt x="13628" y="2"/>
                  <a:pt x="13640" y="4"/>
                </a:cubicBezTo>
                <a:cubicBezTo>
                  <a:pt x="13652" y="6"/>
                  <a:pt x="13663" y="10"/>
                  <a:pt x="13675" y="14"/>
                </a:cubicBezTo>
                <a:cubicBezTo>
                  <a:pt x="13686" y="19"/>
                  <a:pt x="13697" y="25"/>
                  <a:pt x="13707" y="32"/>
                </a:cubicBezTo>
                <a:cubicBezTo>
                  <a:pt x="13717" y="38"/>
                  <a:pt x="13726" y="46"/>
                  <a:pt x="13735" y="55"/>
                </a:cubicBezTo>
                <a:cubicBezTo>
                  <a:pt x="13744" y="63"/>
                  <a:pt x="13751" y="73"/>
                  <a:pt x="13758" y="83"/>
                </a:cubicBezTo>
                <a:cubicBezTo>
                  <a:pt x="13765" y="93"/>
                  <a:pt x="13770" y="104"/>
                  <a:pt x="13775" y="115"/>
                </a:cubicBezTo>
                <a:cubicBezTo>
                  <a:pt x="13780" y="126"/>
                  <a:pt x="13783" y="138"/>
                  <a:pt x="13786" y="150"/>
                </a:cubicBezTo>
                <a:cubicBezTo>
                  <a:pt x="13788" y="162"/>
                  <a:pt x="13789" y="174"/>
                  <a:pt x="13789" y="186"/>
                </a:cubicBezTo>
                <a:lnTo>
                  <a:pt x="13789" y="5897"/>
                </a:lnTo>
                <a:cubicBezTo>
                  <a:pt x="13789" y="5910"/>
                  <a:pt x="13788" y="5922"/>
                  <a:pt x="13786" y="5934"/>
                </a:cubicBezTo>
                <a:cubicBezTo>
                  <a:pt x="13783" y="5946"/>
                  <a:pt x="13780" y="5957"/>
                  <a:pt x="13775" y="5969"/>
                </a:cubicBezTo>
                <a:cubicBezTo>
                  <a:pt x="13770" y="5980"/>
                  <a:pt x="13765" y="5991"/>
                  <a:pt x="13758" y="6001"/>
                </a:cubicBezTo>
                <a:cubicBezTo>
                  <a:pt x="13751" y="6011"/>
                  <a:pt x="13744" y="6020"/>
                  <a:pt x="13735" y="6029"/>
                </a:cubicBezTo>
                <a:cubicBezTo>
                  <a:pt x="13726" y="6037"/>
                  <a:pt x="13717" y="6045"/>
                  <a:pt x="13707" y="6052"/>
                </a:cubicBezTo>
                <a:cubicBezTo>
                  <a:pt x="13697" y="6059"/>
                  <a:pt x="13686" y="6064"/>
                  <a:pt x="13675" y="6069"/>
                </a:cubicBezTo>
                <a:cubicBezTo>
                  <a:pt x="13663" y="6074"/>
                  <a:pt x="13652" y="6077"/>
                  <a:pt x="13640" y="6080"/>
                </a:cubicBezTo>
                <a:cubicBezTo>
                  <a:pt x="13628" y="6082"/>
                  <a:pt x="13616" y="6083"/>
                  <a:pt x="13604" y="6083"/>
                </a:cubicBezTo>
                <a:lnTo>
                  <a:pt x="139" y="6083"/>
                </a:lnTo>
                <a:cubicBezTo>
                  <a:pt x="130" y="6083"/>
                  <a:pt x="121" y="6082"/>
                  <a:pt x="112" y="6080"/>
                </a:cubicBezTo>
                <a:cubicBezTo>
                  <a:pt x="103" y="6077"/>
                  <a:pt x="94" y="6074"/>
                  <a:pt x="86" y="6069"/>
                </a:cubicBezTo>
                <a:cubicBezTo>
                  <a:pt x="77" y="6064"/>
                  <a:pt x="69" y="6059"/>
                  <a:pt x="62" y="6052"/>
                </a:cubicBezTo>
                <a:cubicBezTo>
                  <a:pt x="54" y="6045"/>
                  <a:pt x="47" y="6037"/>
                  <a:pt x="41" y="6029"/>
                </a:cubicBezTo>
                <a:cubicBezTo>
                  <a:pt x="34" y="6020"/>
                  <a:pt x="28" y="6011"/>
                  <a:pt x="23" y="6001"/>
                </a:cubicBezTo>
                <a:cubicBezTo>
                  <a:pt x="18" y="5991"/>
                  <a:pt x="14" y="5980"/>
                  <a:pt x="10" y="5969"/>
                </a:cubicBezTo>
                <a:cubicBezTo>
                  <a:pt x="7" y="5957"/>
                  <a:pt x="4" y="5946"/>
                  <a:pt x="2" y="5934"/>
                </a:cubicBezTo>
                <a:cubicBezTo>
                  <a:pt x="1" y="5922"/>
                  <a:pt x="0" y="5910"/>
                  <a:pt x="0" y="58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 name="任意多边形: 形状 94"/>
          <p:cNvSpPr/>
          <p:nvPr/>
        </p:nvSpPr>
        <p:spPr>
          <a:xfrm>
            <a:off x="267120" y="935640"/>
            <a:ext cx="67320" cy="2189880"/>
          </a:xfrm>
          <a:custGeom>
            <a:avLst/>
            <a:gdLst/>
            <a:ahLst/>
            <a:cxnLst/>
            <a:rect l="0" t="0" r="r" b="b"/>
            <a:pathLst>
              <a:path w="187" h="6083">
                <a:moveTo>
                  <a:pt x="151" y="14"/>
                </a:moveTo>
                <a:cubicBezTo>
                  <a:pt x="140" y="24"/>
                  <a:pt x="130" y="37"/>
                  <a:pt x="121" y="55"/>
                </a:cubicBezTo>
                <a:cubicBezTo>
                  <a:pt x="113" y="72"/>
                  <a:pt x="106" y="92"/>
                  <a:pt x="101" y="115"/>
                </a:cubicBezTo>
                <a:cubicBezTo>
                  <a:pt x="97" y="138"/>
                  <a:pt x="94" y="161"/>
                  <a:pt x="94" y="186"/>
                </a:cubicBezTo>
                <a:lnTo>
                  <a:pt x="94" y="5897"/>
                </a:lnTo>
                <a:cubicBezTo>
                  <a:pt x="94" y="5922"/>
                  <a:pt x="97" y="5946"/>
                  <a:pt x="101" y="5969"/>
                </a:cubicBezTo>
                <a:cubicBezTo>
                  <a:pt x="106" y="5991"/>
                  <a:pt x="113" y="6011"/>
                  <a:pt x="121" y="6029"/>
                </a:cubicBezTo>
                <a:cubicBezTo>
                  <a:pt x="130" y="6046"/>
                  <a:pt x="140" y="6060"/>
                  <a:pt x="151" y="6069"/>
                </a:cubicBezTo>
                <a:cubicBezTo>
                  <a:pt x="163" y="6078"/>
                  <a:pt x="175" y="6083"/>
                  <a:pt x="187" y="6083"/>
                </a:cubicBezTo>
                <a:cubicBezTo>
                  <a:pt x="162" y="6083"/>
                  <a:pt x="139" y="6078"/>
                  <a:pt x="116" y="6069"/>
                </a:cubicBezTo>
                <a:cubicBezTo>
                  <a:pt x="93" y="6060"/>
                  <a:pt x="72" y="6046"/>
                  <a:pt x="55" y="6029"/>
                </a:cubicBezTo>
                <a:cubicBezTo>
                  <a:pt x="37" y="6011"/>
                  <a:pt x="24" y="5991"/>
                  <a:pt x="14" y="5969"/>
                </a:cubicBezTo>
                <a:cubicBezTo>
                  <a:pt x="5" y="5946"/>
                  <a:pt x="0" y="5922"/>
                  <a:pt x="0" y="5897"/>
                </a:cubicBezTo>
                <a:lnTo>
                  <a:pt x="0" y="186"/>
                </a:lnTo>
                <a:cubicBezTo>
                  <a:pt x="0" y="161"/>
                  <a:pt x="5" y="138"/>
                  <a:pt x="14" y="115"/>
                </a:cubicBezTo>
                <a:cubicBezTo>
                  <a:pt x="24" y="92"/>
                  <a:pt x="37" y="72"/>
                  <a:pt x="55" y="55"/>
                </a:cubicBezTo>
                <a:cubicBezTo>
                  <a:pt x="72" y="37"/>
                  <a:pt x="93" y="24"/>
                  <a:pt x="116" y="14"/>
                </a:cubicBezTo>
                <a:cubicBezTo>
                  <a:pt x="139" y="5"/>
                  <a:pt x="162" y="0"/>
                  <a:pt x="187" y="0"/>
                </a:cubicBezTo>
                <a:cubicBezTo>
                  <a:pt x="175" y="0"/>
                  <a:pt x="163" y="5"/>
                  <a:pt x="151" y="1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 name="任意多边形: 形状 95"/>
          <p:cNvSpPr/>
          <p:nvPr/>
        </p:nvSpPr>
        <p:spPr>
          <a:xfrm>
            <a:off x="467640" y="1103040"/>
            <a:ext cx="418320" cy="417960"/>
          </a:xfrm>
          <a:custGeom>
            <a:avLst/>
            <a:gdLst/>
            <a:ahLst/>
            <a:cxnLst/>
            <a:rect l="0" t="0" r="r" b="b"/>
            <a:pathLst>
              <a:path w="1162" h="1161">
                <a:moveTo>
                  <a:pt x="1162" y="580"/>
                </a:moveTo>
                <a:cubicBezTo>
                  <a:pt x="1162" y="599"/>
                  <a:pt x="1161" y="618"/>
                  <a:pt x="1159" y="637"/>
                </a:cubicBezTo>
                <a:cubicBezTo>
                  <a:pt x="1157" y="656"/>
                  <a:pt x="1155" y="675"/>
                  <a:pt x="1151" y="693"/>
                </a:cubicBezTo>
                <a:cubicBezTo>
                  <a:pt x="1147" y="712"/>
                  <a:pt x="1143" y="730"/>
                  <a:pt x="1137" y="748"/>
                </a:cubicBezTo>
                <a:cubicBezTo>
                  <a:pt x="1132" y="767"/>
                  <a:pt x="1125" y="784"/>
                  <a:pt x="1118" y="802"/>
                </a:cubicBezTo>
                <a:cubicBezTo>
                  <a:pt x="1111" y="820"/>
                  <a:pt x="1103" y="837"/>
                  <a:pt x="1094" y="854"/>
                </a:cubicBezTo>
                <a:cubicBezTo>
                  <a:pt x="1085" y="870"/>
                  <a:pt x="1075" y="887"/>
                  <a:pt x="1064" y="902"/>
                </a:cubicBezTo>
                <a:cubicBezTo>
                  <a:pt x="1054" y="918"/>
                  <a:pt x="1042" y="933"/>
                  <a:pt x="1030" y="948"/>
                </a:cubicBezTo>
                <a:cubicBezTo>
                  <a:pt x="1018" y="963"/>
                  <a:pt x="1006" y="977"/>
                  <a:pt x="992" y="990"/>
                </a:cubicBezTo>
                <a:cubicBezTo>
                  <a:pt x="979" y="1005"/>
                  <a:pt x="965" y="1017"/>
                  <a:pt x="950" y="1030"/>
                </a:cubicBezTo>
                <a:cubicBezTo>
                  <a:pt x="935" y="1042"/>
                  <a:pt x="920" y="1053"/>
                  <a:pt x="904" y="1063"/>
                </a:cubicBezTo>
                <a:cubicBezTo>
                  <a:pt x="888" y="1074"/>
                  <a:pt x="872" y="1084"/>
                  <a:pt x="855" y="1093"/>
                </a:cubicBezTo>
                <a:cubicBezTo>
                  <a:pt x="839" y="1102"/>
                  <a:pt x="821" y="1110"/>
                  <a:pt x="804" y="1117"/>
                </a:cubicBezTo>
                <a:cubicBezTo>
                  <a:pt x="786" y="1124"/>
                  <a:pt x="768" y="1131"/>
                  <a:pt x="750" y="1136"/>
                </a:cubicBezTo>
                <a:cubicBezTo>
                  <a:pt x="732" y="1142"/>
                  <a:pt x="714" y="1146"/>
                  <a:pt x="695" y="1150"/>
                </a:cubicBezTo>
                <a:cubicBezTo>
                  <a:pt x="676" y="1154"/>
                  <a:pt x="658" y="1157"/>
                  <a:pt x="639" y="1158"/>
                </a:cubicBezTo>
                <a:cubicBezTo>
                  <a:pt x="620" y="1160"/>
                  <a:pt x="601" y="1161"/>
                  <a:pt x="582" y="1161"/>
                </a:cubicBezTo>
                <a:cubicBezTo>
                  <a:pt x="563" y="1161"/>
                  <a:pt x="544" y="1160"/>
                  <a:pt x="525" y="1158"/>
                </a:cubicBezTo>
                <a:cubicBezTo>
                  <a:pt x="506" y="1157"/>
                  <a:pt x="487" y="1154"/>
                  <a:pt x="469" y="1150"/>
                </a:cubicBezTo>
                <a:cubicBezTo>
                  <a:pt x="450" y="1146"/>
                  <a:pt x="430" y="1142"/>
                  <a:pt x="412" y="1136"/>
                </a:cubicBezTo>
                <a:cubicBezTo>
                  <a:pt x="394" y="1131"/>
                  <a:pt x="376" y="1124"/>
                  <a:pt x="359" y="1117"/>
                </a:cubicBezTo>
                <a:cubicBezTo>
                  <a:pt x="341" y="1110"/>
                  <a:pt x="324" y="1102"/>
                  <a:pt x="307" y="1093"/>
                </a:cubicBezTo>
                <a:cubicBezTo>
                  <a:pt x="290" y="1084"/>
                  <a:pt x="274" y="1074"/>
                  <a:pt x="258" y="1063"/>
                </a:cubicBezTo>
                <a:cubicBezTo>
                  <a:pt x="243" y="1053"/>
                  <a:pt x="227" y="1042"/>
                  <a:pt x="213" y="1030"/>
                </a:cubicBezTo>
                <a:cubicBezTo>
                  <a:pt x="198" y="1017"/>
                  <a:pt x="184" y="1005"/>
                  <a:pt x="170" y="990"/>
                </a:cubicBezTo>
                <a:cubicBezTo>
                  <a:pt x="157" y="977"/>
                  <a:pt x="144" y="963"/>
                  <a:pt x="132" y="948"/>
                </a:cubicBezTo>
                <a:cubicBezTo>
                  <a:pt x="120" y="933"/>
                  <a:pt x="109" y="918"/>
                  <a:pt x="98" y="902"/>
                </a:cubicBezTo>
                <a:cubicBezTo>
                  <a:pt x="88" y="887"/>
                  <a:pt x="78" y="870"/>
                  <a:pt x="69" y="854"/>
                </a:cubicBezTo>
                <a:cubicBezTo>
                  <a:pt x="60" y="837"/>
                  <a:pt x="52" y="820"/>
                  <a:pt x="45" y="802"/>
                </a:cubicBezTo>
                <a:cubicBezTo>
                  <a:pt x="37" y="784"/>
                  <a:pt x="31" y="767"/>
                  <a:pt x="25" y="748"/>
                </a:cubicBezTo>
                <a:cubicBezTo>
                  <a:pt x="20" y="730"/>
                  <a:pt x="15" y="712"/>
                  <a:pt x="12" y="693"/>
                </a:cubicBezTo>
                <a:cubicBezTo>
                  <a:pt x="8" y="675"/>
                  <a:pt x="5" y="656"/>
                  <a:pt x="3" y="637"/>
                </a:cubicBezTo>
                <a:cubicBezTo>
                  <a:pt x="1" y="618"/>
                  <a:pt x="0" y="599"/>
                  <a:pt x="0" y="580"/>
                </a:cubicBezTo>
                <a:cubicBezTo>
                  <a:pt x="0" y="561"/>
                  <a:pt x="1" y="542"/>
                  <a:pt x="3" y="523"/>
                </a:cubicBezTo>
                <a:cubicBezTo>
                  <a:pt x="5" y="504"/>
                  <a:pt x="8" y="485"/>
                  <a:pt x="12" y="467"/>
                </a:cubicBezTo>
                <a:cubicBezTo>
                  <a:pt x="15" y="448"/>
                  <a:pt x="20" y="430"/>
                  <a:pt x="25" y="411"/>
                </a:cubicBezTo>
                <a:cubicBezTo>
                  <a:pt x="31" y="393"/>
                  <a:pt x="37" y="375"/>
                  <a:pt x="45" y="358"/>
                </a:cubicBezTo>
                <a:cubicBezTo>
                  <a:pt x="52" y="340"/>
                  <a:pt x="60" y="323"/>
                  <a:pt x="69" y="306"/>
                </a:cubicBezTo>
                <a:cubicBezTo>
                  <a:pt x="78" y="290"/>
                  <a:pt x="88" y="273"/>
                  <a:pt x="98" y="258"/>
                </a:cubicBezTo>
                <a:cubicBezTo>
                  <a:pt x="109" y="242"/>
                  <a:pt x="120" y="226"/>
                  <a:pt x="132" y="212"/>
                </a:cubicBezTo>
                <a:cubicBezTo>
                  <a:pt x="144" y="197"/>
                  <a:pt x="157" y="183"/>
                  <a:pt x="170" y="170"/>
                </a:cubicBezTo>
                <a:cubicBezTo>
                  <a:pt x="184" y="156"/>
                  <a:pt x="198" y="143"/>
                  <a:pt x="213" y="131"/>
                </a:cubicBezTo>
                <a:cubicBezTo>
                  <a:pt x="227" y="119"/>
                  <a:pt x="243" y="108"/>
                  <a:pt x="258" y="97"/>
                </a:cubicBezTo>
                <a:cubicBezTo>
                  <a:pt x="274" y="87"/>
                  <a:pt x="290" y="77"/>
                  <a:pt x="307" y="68"/>
                </a:cubicBezTo>
                <a:cubicBezTo>
                  <a:pt x="324" y="59"/>
                  <a:pt x="341" y="51"/>
                  <a:pt x="359" y="44"/>
                </a:cubicBezTo>
                <a:cubicBezTo>
                  <a:pt x="376" y="37"/>
                  <a:pt x="394" y="30"/>
                  <a:pt x="412" y="25"/>
                </a:cubicBezTo>
                <a:cubicBezTo>
                  <a:pt x="430" y="19"/>
                  <a:pt x="450" y="14"/>
                  <a:pt x="469" y="11"/>
                </a:cubicBezTo>
                <a:cubicBezTo>
                  <a:pt x="487" y="7"/>
                  <a:pt x="506" y="4"/>
                  <a:pt x="525" y="2"/>
                </a:cubicBezTo>
                <a:cubicBezTo>
                  <a:pt x="544" y="1"/>
                  <a:pt x="563" y="0"/>
                  <a:pt x="582" y="0"/>
                </a:cubicBezTo>
                <a:cubicBezTo>
                  <a:pt x="601" y="0"/>
                  <a:pt x="620" y="1"/>
                  <a:pt x="639" y="2"/>
                </a:cubicBezTo>
                <a:cubicBezTo>
                  <a:pt x="658" y="4"/>
                  <a:pt x="676" y="7"/>
                  <a:pt x="695" y="11"/>
                </a:cubicBezTo>
                <a:cubicBezTo>
                  <a:pt x="714" y="14"/>
                  <a:pt x="732" y="19"/>
                  <a:pt x="750" y="25"/>
                </a:cubicBezTo>
                <a:cubicBezTo>
                  <a:pt x="768" y="30"/>
                  <a:pt x="786" y="37"/>
                  <a:pt x="804" y="44"/>
                </a:cubicBezTo>
                <a:cubicBezTo>
                  <a:pt x="821" y="51"/>
                  <a:pt x="839" y="59"/>
                  <a:pt x="855" y="68"/>
                </a:cubicBezTo>
                <a:cubicBezTo>
                  <a:pt x="872" y="77"/>
                  <a:pt x="888" y="87"/>
                  <a:pt x="904" y="97"/>
                </a:cubicBezTo>
                <a:cubicBezTo>
                  <a:pt x="920" y="108"/>
                  <a:pt x="935" y="119"/>
                  <a:pt x="950" y="131"/>
                </a:cubicBezTo>
                <a:cubicBezTo>
                  <a:pt x="965" y="143"/>
                  <a:pt x="979" y="156"/>
                  <a:pt x="992" y="170"/>
                </a:cubicBezTo>
                <a:cubicBezTo>
                  <a:pt x="1006" y="183"/>
                  <a:pt x="1018" y="197"/>
                  <a:pt x="1030" y="212"/>
                </a:cubicBezTo>
                <a:cubicBezTo>
                  <a:pt x="1042" y="226"/>
                  <a:pt x="1054" y="242"/>
                  <a:pt x="1064" y="258"/>
                </a:cubicBezTo>
                <a:cubicBezTo>
                  <a:pt x="1075" y="273"/>
                  <a:pt x="1085" y="290"/>
                  <a:pt x="1094" y="306"/>
                </a:cubicBezTo>
                <a:cubicBezTo>
                  <a:pt x="1103" y="323"/>
                  <a:pt x="1111" y="340"/>
                  <a:pt x="1118" y="358"/>
                </a:cubicBezTo>
                <a:cubicBezTo>
                  <a:pt x="1125" y="375"/>
                  <a:pt x="1132" y="393"/>
                  <a:pt x="1137" y="411"/>
                </a:cubicBezTo>
                <a:cubicBezTo>
                  <a:pt x="1143" y="430"/>
                  <a:pt x="1147" y="448"/>
                  <a:pt x="1151" y="467"/>
                </a:cubicBezTo>
                <a:cubicBezTo>
                  <a:pt x="1155" y="485"/>
                  <a:pt x="1157" y="504"/>
                  <a:pt x="1159" y="523"/>
                </a:cubicBezTo>
                <a:cubicBezTo>
                  <a:pt x="1161" y="542"/>
                  <a:pt x="1162" y="561"/>
                  <a:pt x="1162" y="580"/>
                </a:cubicBezTo>
                <a:close/>
              </a:path>
            </a:pathLst>
          </a:custGeom>
          <a:solidFill>
            <a:srgbClr val="F59E0B">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7" name="图片 96"/>
          <p:cNvPicPr/>
          <p:nvPr/>
        </p:nvPicPr>
        <p:blipFill>
          <a:blip r:embed="rId3"/>
          <a:stretch/>
        </p:blipFill>
        <p:spPr>
          <a:xfrm>
            <a:off x="576720" y="1211760"/>
            <a:ext cx="200160" cy="200160"/>
          </a:xfrm>
          <a:prstGeom prst="rect">
            <a:avLst/>
          </a:prstGeom>
          <a:noFill/>
          <a:ln w="0">
            <a:noFill/>
          </a:ln>
        </p:spPr>
      </p:pic>
      <p:sp>
        <p:nvSpPr>
          <p:cNvPr id="98" name="文本框 97"/>
          <p:cNvSpPr txBox="1"/>
          <p:nvPr/>
        </p:nvSpPr>
        <p:spPr>
          <a:xfrm>
            <a:off x="334440" y="210240"/>
            <a:ext cx="276696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用户行为数据采集与分析</a:t>
            </a:r>
            <a:endParaRPr lang="en-US" sz="1979" b="0" u="none" strike="noStrike">
              <a:solidFill>
                <a:srgbClr val="000000"/>
              </a:solidFill>
              <a:effectLst/>
              <a:uFillTx/>
              <a:latin typeface="Times New Roman"/>
            </a:endParaRPr>
          </a:p>
        </p:txBody>
      </p:sp>
      <p:sp>
        <p:nvSpPr>
          <p:cNvPr id="99" name="文本框 98"/>
          <p:cNvSpPr txBox="1"/>
          <p:nvPr/>
        </p:nvSpPr>
        <p:spPr>
          <a:xfrm>
            <a:off x="1011240" y="12236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显性数据</a:t>
            </a:r>
            <a:endParaRPr lang="en-US" sz="1320" b="0" u="none" strike="noStrike">
              <a:solidFill>
                <a:srgbClr val="000000"/>
              </a:solidFill>
              <a:effectLst/>
              <a:uFillTx/>
              <a:latin typeface="Times New Roman"/>
            </a:endParaRPr>
          </a:p>
        </p:txBody>
      </p:sp>
      <p:pic>
        <p:nvPicPr>
          <p:cNvPr id="100" name="图片 99"/>
          <p:cNvPicPr/>
          <p:nvPr/>
        </p:nvPicPr>
        <p:blipFill>
          <a:blip r:embed="rId4"/>
          <a:stretch/>
        </p:blipFill>
        <p:spPr>
          <a:xfrm>
            <a:off x="468000" y="1989000"/>
            <a:ext cx="83160" cy="133200"/>
          </a:xfrm>
          <a:prstGeom prst="rect">
            <a:avLst/>
          </a:prstGeom>
          <a:noFill/>
          <a:ln w="0">
            <a:noFill/>
          </a:ln>
        </p:spPr>
      </p:pic>
      <p:sp>
        <p:nvSpPr>
          <p:cNvPr id="101" name="文本框 100"/>
          <p:cNvSpPr txBox="1"/>
          <p:nvPr/>
        </p:nvSpPr>
        <p:spPr>
          <a:xfrm>
            <a:off x="468000" y="1689480"/>
            <a:ext cx="26830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用户主动表达的行为数据，明确反映用户兴趣</a:t>
            </a:r>
            <a:endParaRPr lang="en-US" sz="1050" b="0" u="none" strike="noStrike">
              <a:solidFill>
                <a:srgbClr val="000000"/>
              </a:solidFill>
              <a:effectLst/>
              <a:uFillTx/>
              <a:latin typeface="Times New Roman"/>
            </a:endParaRPr>
          </a:p>
        </p:txBody>
      </p:sp>
      <p:pic>
        <p:nvPicPr>
          <p:cNvPr id="102" name="图片 101"/>
          <p:cNvPicPr/>
          <p:nvPr/>
        </p:nvPicPr>
        <p:blipFill>
          <a:blip r:embed="rId5"/>
          <a:stretch/>
        </p:blipFill>
        <p:spPr>
          <a:xfrm>
            <a:off x="468000" y="2256480"/>
            <a:ext cx="133200" cy="133200"/>
          </a:xfrm>
          <a:prstGeom prst="rect">
            <a:avLst/>
          </a:prstGeom>
          <a:noFill/>
          <a:ln w="0">
            <a:noFill/>
          </a:ln>
        </p:spPr>
      </p:pic>
      <p:sp>
        <p:nvSpPr>
          <p:cNvPr id="103" name="文本框 102"/>
          <p:cNvSpPr txBox="1"/>
          <p:nvPr/>
        </p:nvSpPr>
        <p:spPr>
          <a:xfrm>
            <a:off x="618480" y="19900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点击行为</a:t>
            </a:r>
            <a:endParaRPr lang="en-US" sz="1050" b="0" u="none" strike="noStrike">
              <a:solidFill>
                <a:srgbClr val="000000"/>
              </a:solidFill>
              <a:effectLst/>
              <a:uFillTx/>
              <a:latin typeface="Times New Roman"/>
            </a:endParaRPr>
          </a:p>
        </p:txBody>
      </p:sp>
      <p:pic>
        <p:nvPicPr>
          <p:cNvPr id="104" name="图片 103"/>
          <p:cNvPicPr/>
          <p:nvPr/>
        </p:nvPicPr>
        <p:blipFill>
          <a:blip r:embed="rId6"/>
          <a:stretch/>
        </p:blipFill>
        <p:spPr>
          <a:xfrm>
            <a:off x="468000" y="2523600"/>
            <a:ext cx="150120" cy="133200"/>
          </a:xfrm>
          <a:prstGeom prst="rect">
            <a:avLst/>
          </a:prstGeom>
          <a:noFill/>
          <a:ln w="0">
            <a:noFill/>
          </a:ln>
        </p:spPr>
      </p:pic>
      <p:sp>
        <p:nvSpPr>
          <p:cNvPr id="105" name="文本框 104"/>
          <p:cNvSpPr txBox="1"/>
          <p:nvPr/>
        </p:nvSpPr>
        <p:spPr>
          <a:xfrm>
            <a:off x="668520" y="225756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点赞、评论</a:t>
            </a:r>
            <a:endParaRPr lang="en-US" sz="1050" b="0" u="none" strike="noStrike">
              <a:solidFill>
                <a:srgbClr val="000000"/>
              </a:solidFill>
              <a:effectLst/>
              <a:uFillTx/>
              <a:latin typeface="Times New Roman"/>
            </a:endParaRPr>
          </a:p>
        </p:txBody>
      </p:sp>
      <p:pic>
        <p:nvPicPr>
          <p:cNvPr id="106" name="图片 105"/>
          <p:cNvPicPr/>
          <p:nvPr/>
        </p:nvPicPr>
        <p:blipFill>
          <a:blip r:embed="rId7"/>
          <a:stretch/>
        </p:blipFill>
        <p:spPr>
          <a:xfrm>
            <a:off x="468000" y="2791080"/>
            <a:ext cx="150120" cy="133200"/>
          </a:xfrm>
          <a:prstGeom prst="rect">
            <a:avLst/>
          </a:prstGeom>
          <a:noFill/>
          <a:ln w="0">
            <a:noFill/>
          </a:ln>
        </p:spPr>
      </p:pic>
      <p:sp>
        <p:nvSpPr>
          <p:cNvPr id="107" name="文本框 106"/>
          <p:cNvSpPr txBox="1"/>
          <p:nvPr/>
        </p:nvSpPr>
        <p:spPr>
          <a:xfrm>
            <a:off x="685080" y="25250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购买记录</a:t>
            </a:r>
            <a:endParaRPr lang="en-US" sz="1050" b="0" u="none" strike="noStrike">
              <a:solidFill>
                <a:srgbClr val="000000"/>
              </a:solidFill>
              <a:effectLst/>
              <a:uFillTx/>
              <a:latin typeface="Times New Roman"/>
            </a:endParaRPr>
          </a:p>
        </p:txBody>
      </p:sp>
      <p:sp>
        <p:nvSpPr>
          <p:cNvPr id="108" name="任意多边形: 形状 107"/>
          <p:cNvSpPr/>
          <p:nvPr/>
        </p:nvSpPr>
        <p:spPr>
          <a:xfrm>
            <a:off x="5465160" y="935640"/>
            <a:ext cx="4964040" cy="2189880"/>
          </a:xfrm>
          <a:custGeom>
            <a:avLst/>
            <a:gdLst/>
            <a:ahLst/>
            <a:cxnLst/>
            <a:rect l="0" t="0" r="r" b="b"/>
            <a:pathLst>
              <a:path w="13789" h="6083">
                <a:moveTo>
                  <a:pt x="0" y="5897"/>
                </a:moveTo>
                <a:lnTo>
                  <a:pt x="0" y="186"/>
                </a:lnTo>
                <a:cubicBezTo>
                  <a:pt x="0" y="174"/>
                  <a:pt x="1" y="162"/>
                  <a:pt x="3" y="150"/>
                </a:cubicBezTo>
                <a:cubicBezTo>
                  <a:pt x="4" y="138"/>
                  <a:pt x="7" y="126"/>
                  <a:pt x="10" y="115"/>
                </a:cubicBezTo>
                <a:cubicBezTo>
                  <a:pt x="14" y="104"/>
                  <a:pt x="18" y="93"/>
                  <a:pt x="23" y="83"/>
                </a:cubicBezTo>
                <a:cubicBezTo>
                  <a:pt x="28" y="73"/>
                  <a:pt x="34" y="63"/>
                  <a:pt x="41" y="55"/>
                </a:cubicBezTo>
                <a:cubicBezTo>
                  <a:pt x="47" y="46"/>
                  <a:pt x="54" y="38"/>
                  <a:pt x="62" y="32"/>
                </a:cubicBezTo>
                <a:cubicBezTo>
                  <a:pt x="69" y="25"/>
                  <a:pt x="77" y="19"/>
                  <a:pt x="86" y="14"/>
                </a:cubicBezTo>
                <a:cubicBezTo>
                  <a:pt x="94" y="10"/>
                  <a:pt x="103" y="6"/>
                  <a:pt x="112" y="4"/>
                </a:cubicBezTo>
                <a:cubicBezTo>
                  <a:pt x="121" y="2"/>
                  <a:pt x="130" y="0"/>
                  <a:pt x="139" y="0"/>
                </a:cubicBezTo>
                <a:lnTo>
                  <a:pt x="13604" y="0"/>
                </a:lnTo>
                <a:cubicBezTo>
                  <a:pt x="13616" y="0"/>
                  <a:pt x="13628" y="2"/>
                  <a:pt x="13640" y="4"/>
                </a:cubicBezTo>
                <a:cubicBezTo>
                  <a:pt x="13652" y="6"/>
                  <a:pt x="13663" y="10"/>
                  <a:pt x="13675" y="14"/>
                </a:cubicBezTo>
                <a:cubicBezTo>
                  <a:pt x="13686" y="19"/>
                  <a:pt x="13697" y="25"/>
                  <a:pt x="13707" y="32"/>
                </a:cubicBezTo>
                <a:cubicBezTo>
                  <a:pt x="13717" y="38"/>
                  <a:pt x="13726" y="46"/>
                  <a:pt x="13735" y="55"/>
                </a:cubicBezTo>
                <a:cubicBezTo>
                  <a:pt x="13744" y="63"/>
                  <a:pt x="13751" y="73"/>
                  <a:pt x="13758" y="83"/>
                </a:cubicBezTo>
                <a:cubicBezTo>
                  <a:pt x="13765" y="93"/>
                  <a:pt x="13771" y="104"/>
                  <a:pt x="13775" y="115"/>
                </a:cubicBezTo>
                <a:cubicBezTo>
                  <a:pt x="13780" y="126"/>
                  <a:pt x="13783" y="138"/>
                  <a:pt x="13786" y="150"/>
                </a:cubicBezTo>
                <a:cubicBezTo>
                  <a:pt x="13788" y="162"/>
                  <a:pt x="13789" y="174"/>
                  <a:pt x="13789" y="186"/>
                </a:cubicBezTo>
                <a:lnTo>
                  <a:pt x="13789" y="5897"/>
                </a:lnTo>
                <a:cubicBezTo>
                  <a:pt x="13789" y="5910"/>
                  <a:pt x="13788" y="5922"/>
                  <a:pt x="13786" y="5934"/>
                </a:cubicBezTo>
                <a:cubicBezTo>
                  <a:pt x="13783" y="5946"/>
                  <a:pt x="13780" y="5957"/>
                  <a:pt x="13775" y="5969"/>
                </a:cubicBezTo>
                <a:cubicBezTo>
                  <a:pt x="13771" y="5980"/>
                  <a:pt x="13765" y="5991"/>
                  <a:pt x="13758" y="6001"/>
                </a:cubicBezTo>
                <a:cubicBezTo>
                  <a:pt x="13751" y="6011"/>
                  <a:pt x="13744" y="6020"/>
                  <a:pt x="13735" y="6029"/>
                </a:cubicBezTo>
                <a:cubicBezTo>
                  <a:pt x="13726" y="6037"/>
                  <a:pt x="13717" y="6045"/>
                  <a:pt x="13707" y="6052"/>
                </a:cubicBezTo>
                <a:cubicBezTo>
                  <a:pt x="13697" y="6059"/>
                  <a:pt x="13686" y="6064"/>
                  <a:pt x="13675" y="6069"/>
                </a:cubicBezTo>
                <a:cubicBezTo>
                  <a:pt x="13663" y="6074"/>
                  <a:pt x="13652" y="6077"/>
                  <a:pt x="13640" y="6080"/>
                </a:cubicBezTo>
                <a:cubicBezTo>
                  <a:pt x="13628" y="6082"/>
                  <a:pt x="13616" y="6083"/>
                  <a:pt x="13604" y="6083"/>
                </a:cubicBezTo>
                <a:lnTo>
                  <a:pt x="139" y="6083"/>
                </a:lnTo>
                <a:cubicBezTo>
                  <a:pt x="130" y="6083"/>
                  <a:pt x="121" y="6082"/>
                  <a:pt x="112" y="6080"/>
                </a:cubicBezTo>
                <a:cubicBezTo>
                  <a:pt x="103" y="6077"/>
                  <a:pt x="94" y="6074"/>
                  <a:pt x="86" y="6069"/>
                </a:cubicBezTo>
                <a:cubicBezTo>
                  <a:pt x="77" y="6064"/>
                  <a:pt x="69" y="6059"/>
                  <a:pt x="62" y="6052"/>
                </a:cubicBezTo>
                <a:cubicBezTo>
                  <a:pt x="54" y="6045"/>
                  <a:pt x="47" y="6037"/>
                  <a:pt x="41" y="6029"/>
                </a:cubicBezTo>
                <a:cubicBezTo>
                  <a:pt x="34" y="6020"/>
                  <a:pt x="28" y="6011"/>
                  <a:pt x="23" y="6001"/>
                </a:cubicBezTo>
                <a:cubicBezTo>
                  <a:pt x="18" y="5991"/>
                  <a:pt x="14" y="5980"/>
                  <a:pt x="10" y="5969"/>
                </a:cubicBezTo>
                <a:cubicBezTo>
                  <a:pt x="7" y="5957"/>
                  <a:pt x="4" y="5946"/>
                  <a:pt x="3" y="5934"/>
                </a:cubicBezTo>
                <a:cubicBezTo>
                  <a:pt x="1" y="5922"/>
                  <a:pt x="0" y="5910"/>
                  <a:pt x="0" y="58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 name="任意多边形: 形状 108"/>
          <p:cNvSpPr/>
          <p:nvPr/>
        </p:nvSpPr>
        <p:spPr>
          <a:xfrm>
            <a:off x="5448240" y="935640"/>
            <a:ext cx="67320" cy="2189880"/>
          </a:xfrm>
          <a:custGeom>
            <a:avLst/>
            <a:gdLst/>
            <a:ahLst/>
            <a:cxnLst/>
            <a:rect l="0" t="0" r="r" b="b"/>
            <a:pathLst>
              <a:path w="187" h="6083">
                <a:moveTo>
                  <a:pt x="152" y="14"/>
                </a:moveTo>
                <a:cubicBezTo>
                  <a:pt x="140" y="24"/>
                  <a:pt x="130" y="37"/>
                  <a:pt x="120" y="55"/>
                </a:cubicBezTo>
                <a:cubicBezTo>
                  <a:pt x="112" y="72"/>
                  <a:pt x="105" y="92"/>
                  <a:pt x="100" y="115"/>
                </a:cubicBezTo>
                <a:cubicBezTo>
                  <a:pt x="96" y="138"/>
                  <a:pt x="93" y="161"/>
                  <a:pt x="93" y="186"/>
                </a:cubicBezTo>
                <a:lnTo>
                  <a:pt x="93" y="5897"/>
                </a:lnTo>
                <a:cubicBezTo>
                  <a:pt x="93" y="5922"/>
                  <a:pt x="96" y="5946"/>
                  <a:pt x="100" y="5969"/>
                </a:cubicBezTo>
                <a:cubicBezTo>
                  <a:pt x="105" y="5991"/>
                  <a:pt x="112" y="6011"/>
                  <a:pt x="120" y="6029"/>
                </a:cubicBezTo>
                <a:cubicBezTo>
                  <a:pt x="130" y="6046"/>
                  <a:pt x="140" y="6060"/>
                  <a:pt x="152" y="6069"/>
                </a:cubicBezTo>
                <a:cubicBezTo>
                  <a:pt x="163" y="6078"/>
                  <a:pt x="175" y="6083"/>
                  <a:pt x="187" y="6083"/>
                </a:cubicBezTo>
                <a:cubicBezTo>
                  <a:pt x="162" y="6083"/>
                  <a:pt x="139" y="6078"/>
                  <a:pt x="115" y="6069"/>
                </a:cubicBezTo>
                <a:cubicBezTo>
                  <a:pt x="92" y="6060"/>
                  <a:pt x="72" y="6046"/>
                  <a:pt x="55" y="6029"/>
                </a:cubicBezTo>
                <a:cubicBezTo>
                  <a:pt x="37" y="6011"/>
                  <a:pt x="24" y="5991"/>
                  <a:pt x="15" y="5969"/>
                </a:cubicBezTo>
                <a:cubicBezTo>
                  <a:pt x="5" y="5946"/>
                  <a:pt x="0" y="5922"/>
                  <a:pt x="0" y="5898"/>
                </a:cubicBezTo>
                <a:lnTo>
                  <a:pt x="0" y="186"/>
                </a:lnTo>
                <a:cubicBezTo>
                  <a:pt x="0" y="161"/>
                  <a:pt x="5" y="138"/>
                  <a:pt x="15" y="115"/>
                </a:cubicBezTo>
                <a:cubicBezTo>
                  <a:pt x="24" y="92"/>
                  <a:pt x="37" y="72"/>
                  <a:pt x="55" y="55"/>
                </a:cubicBezTo>
                <a:cubicBezTo>
                  <a:pt x="72" y="37"/>
                  <a:pt x="92" y="24"/>
                  <a:pt x="115" y="14"/>
                </a:cubicBezTo>
                <a:cubicBezTo>
                  <a:pt x="139" y="5"/>
                  <a:pt x="162" y="0"/>
                  <a:pt x="187" y="0"/>
                </a:cubicBezTo>
                <a:cubicBezTo>
                  <a:pt x="175" y="0"/>
                  <a:pt x="163" y="5"/>
                  <a:pt x="152" y="14"/>
                </a:cubicBez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0" name="任意多边形: 形状 109"/>
          <p:cNvSpPr/>
          <p:nvPr/>
        </p:nvSpPr>
        <p:spPr>
          <a:xfrm>
            <a:off x="5649120" y="1103040"/>
            <a:ext cx="417960" cy="417960"/>
          </a:xfrm>
          <a:custGeom>
            <a:avLst/>
            <a:gdLst/>
            <a:ahLst/>
            <a:cxnLst/>
            <a:rect l="0" t="0" r="r" b="b"/>
            <a:pathLst>
              <a:path w="1161" h="1161">
                <a:moveTo>
                  <a:pt x="1161" y="580"/>
                </a:moveTo>
                <a:cubicBezTo>
                  <a:pt x="1161" y="599"/>
                  <a:pt x="1160" y="618"/>
                  <a:pt x="1158" y="637"/>
                </a:cubicBezTo>
                <a:cubicBezTo>
                  <a:pt x="1157" y="656"/>
                  <a:pt x="1154" y="675"/>
                  <a:pt x="1150" y="693"/>
                </a:cubicBezTo>
                <a:cubicBezTo>
                  <a:pt x="1146" y="712"/>
                  <a:pt x="1142" y="730"/>
                  <a:pt x="1136" y="748"/>
                </a:cubicBezTo>
                <a:cubicBezTo>
                  <a:pt x="1131" y="767"/>
                  <a:pt x="1123" y="784"/>
                  <a:pt x="1116" y="802"/>
                </a:cubicBezTo>
                <a:cubicBezTo>
                  <a:pt x="1109" y="820"/>
                  <a:pt x="1101" y="837"/>
                  <a:pt x="1092" y="854"/>
                </a:cubicBezTo>
                <a:cubicBezTo>
                  <a:pt x="1083" y="870"/>
                  <a:pt x="1073" y="887"/>
                  <a:pt x="1062" y="902"/>
                </a:cubicBezTo>
                <a:cubicBezTo>
                  <a:pt x="1052" y="918"/>
                  <a:pt x="1041" y="933"/>
                  <a:pt x="1028" y="948"/>
                </a:cubicBezTo>
                <a:cubicBezTo>
                  <a:pt x="1016" y="963"/>
                  <a:pt x="1004" y="977"/>
                  <a:pt x="990" y="990"/>
                </a:cubicBezTo>
                <a:cubicBezTo>
                  <a:pt x="977" y="1005"/>
                  <a:pt x="963" y="1017"/>
                  <a:pt x="948" y="1030"/>
                </a:cubicBezTo>
                <a:cubicBezTo>
                  <a:pt x="933" y="1042"/>
                  <a:pt x="918" y="1053"/>
                  <a:pt x="902" y="1063"/>
                </a:cubicBezTo>
                <a:cubicBezTo>
                  <a:pt x="886" y="1074"/>
                  <a:pt x="870" y="1084"/>
                  <a:pt x="853" y="1093"/>
                </a:cubicBezTo>
                <a:cubicBezTo>
                  <a:pt x="837" y="1102"/>
                  <a:pt x="819" y="1110"/>
                  <a:pt x="802" y="1117"/>
                </a:cubicBezTo>
                <a:cubicBezTo>
                  <a:pt x="784" y="1124"/>
                  <a:pt x="766" y="1131"/>
                  <a:pt x="748" y="1136"/>
                </a:cubicBezTo>
                <a:cubicBezTo>
                  <a:pt x="730" y="1142"/>
                  <a:pt x="712" y="1146"/>
                  <a:pt x="693" y="1150"/>
                </a:cubicBezTo>
                <a:cubicBezTo>
                  <a:pt x="674" y="1154"/>
                  <a:pt x="656" y="1157"/>
                  <a:pt x="637" y="1158"/>
                </a:cubicBezTo>
                <a:cubicBezTo>
                  <a:pt x="618" y="1160"/>
                  <a:pt x="599" y="1161"/>
                  <a:pt x="580" y="1161"/>
                </a:cubicBezTo>
                <a:cubicBezTo>
                  <a:pt x="561" y="1161"/>
                  <a:pt x="542" y="1160"/>
                  <a:pt x="523" y="1158"/>
                </a:cubicBezTo>
                <a:cubicBezTo>
                  <a:pt x="504" y="1157"/>
                  <a:pt x="485" y="1154"/>
                  <a:pt x="467" y="1150"/>
                </a:cubicBezTo>
                <a:cubicBezTo>
                  <a:pt x="448" y="1146"/>
                  <a:pt x="430" y="1142"/>
                  <a:pt x="411" y="1136"/>
                </a:cubicBezTo>
                <a:cubicBezTo>
                  <a:pt x="393" y="1131"/>
                  <a:pt x="375" y="1124"/>
                  <a:pt x="358" y="1117"/>
                </a:cubicBezTo>
                <a:cubicBezTo>
                  <a:pt x="340" y="1110"/>
                  <a:pt x="323" y="1102"/>
                  <a:pt x="306" y="1093"/>
                </a:cubicBezTo>
                <a:cubicBezTo>
                  <a:pt x="290" y="1084"/>
                  <a:pt x="273" y="1074"/>
                  <a:pt x="257" y="1063"/>
                </a:cubicBezTo>
                <a:cubicBezTo>
                  <a:pt x="242" y="1053"/>
                  <a:pt x="226" y="1042"/>
                  <a:pt x="212" y="1030"/>
                </a:cubicBezTo>
                <a:cubicBezTo>
                  <a:pt x="197" y="1017"/>
                  <a:pt x="183" y="1005"/>
                  <a:pt x="169" y="990"/>
                </a:cubicBezTo>
                <a:cubicBezTo>
                  <a:pt x="156" y="977"/>
                  <a:pt x="143" y="963"/>
                  <a:pt x="131" y="948"/>
                </a:cubicBezTo>
                <a:cubicBezTo>
                  <a:pt x="119" y="933"/>
                  <a:pt x="108" y="918"/>
                  <a:pt x="97" y="902"/>
                </a:cubicBezTo>
                <a:cubicBezTo>
                  <a:pt x="87" y="887"/>
                  <a:pt x="77" y="870"/>
                  <a:pt x="68" y="854"/>
                </a:cubicBezTo>
                <a:cubicBezTo>
                  <a:pt x="59" y="837"/>
                  <a:pt x="51" y="820"/>
                  <a:pt x="44" y="802"/>
                </a:cubicBezTo>
                <a:cubicBezTo>
                  <a:pt x="36" y="784"/>
                  <a:pt x="30" y="767"/>
                  <a:pt x="25" y="748"/>
                </a:cubicBezTo>
                <a:cubicBezTo>
                  <a:pt x="19" y="730"/>
                  <a:pt x="14" y="712"/>
                  <a:pt x="11" y="693"/>
                </a:cubicBezTo>
                <a:cubicBezTo>
                  <a:pt x="7" y="675"/>
                  <a:pt x="4" y="656"/>
                  <a:pt x="2" y="637"/>
                </a:cubicBezTo>
                <a:cubicBezTo>
                  <a:pt x="0" y="618"/>
                  <a:pt x="0" y="599"/>
                  <a:pt x="0" y="580"/>
                </a:cubicBezTo>
                <a:cubicBezTo>
                  <a:pt x="0" y="561"/>
                  <a:pt x="0" y="542"/>
                  <a:pt x="2" y="523"/>
                </a:cubicBezTo>
                <a:cubicBezTo>
                  <a:pt x="4" y="504"/>
                  <a:pt x="7" y="485"/>
                  <a:pt x="11" y="467"/>
                </a:cubicBezTo>
                <a:cubicBezTo>
                  <a:pt x="14" y="448"/>
                  <a:pt x="19" y="430"/>
                  <a:pt x="25" y="411"/>
                </a:cubicBezTo>
                <a:cubicBezTo>
                  <a:pt x="30" y="393"/>
                  <a:pt x="36" y="375"/>
                  <a:pt x="44" y="358"/>
                </a:cubicBezTo>
                <a:cubicBezTo>
                  <a:pt x="51" y="340"/>
                  <a:pt x="59" y="323"/>
                  <a:pt x="68" y="306"/>
                </a:cubicBezTo>
                <a:cubicBezTo>
                  <a:pt x="77" y="290"/>
                  <a:pt x="87" y="273"/>
                  <a:pt x="97" y="258"/>
                </a:cubicBezTo>
                <a:cubicBezTo>
                  <a:pt x="108" y="242"/>
                  <a:pt x="119" y="226"/>
                  <a:pt x="131" y="212"/>
                </a:cubicBezTo>
                <a:cubicBezTo>
                  <a:pt x="143" y="197"/>
                  <a:pt x="156" y="183"/>
                  <a:pt x="169" y="170"/>
                </a:cubicBezTo>
                <a:cubicBezTo>
                  <a:pt x="183" y="156"/>
                  <a:pt x="197" y="143"/>
                  <a:pt x="212" y="131"/>
                </a:cubicBezTo>
                <a:cubicBezTo>
                  <a:pt x="226" y="119"/>
                  <a:pt x="242" y="108"/>
                  <a:pt x="257" y="97"/>
                </a:cubicBezTo>
                <a:cubicBezTo>
                  <a:pt x="273" y="87"/>
                  <a:pt x="290" y="77"/>
                  <a:pt x="306" y="68"/>
                </a:cubicBezTo>
                <a:cubicBezTo>
                  <a:pt x="323" y="59"/>
                  <a:pt x="340" y="51"/>
                  <a:pt x="358" y="44"/>
                </a:cubicBezTo>
                <a:cubicBezTo>
                  <a:pt x="375" y="37"/>
                  <a:pt x="393" y="30"/>
                  <a:pt x="411" y="25"/>
                </a:cubicBezTo>
                <a:cubicBezTo>
                  <a:pt x="430" y="19"/>
                  <a:pt x="448" y="14"/>
                  <a:pt x="467" y="11"/>
                </a:cubicBezTo>
                <a:cubicBezTo>
                  <a:pt x="485" y="7"/>
                  <a:pt x="504" y="4"/>
                  <a:pt x="523" y="2"/>
                </a:cubicBezTo>
                <a:cubicBezTo>
                  <a:pt x="542" y="1"/>
                  <a:pt x="561" y="0"/>
                  <a:pt x="580" y="0"/>
                </a:cubicBezTo>
                <a:cubicBezTo>
                  <a:pt x="599" y="0"/>
                  <a:pt x="618" y="1"/>
                  <a:pt x="637" y="2"/>
                </a:cubicBezTo>
                <a:cubicBezTo>
                  <a:pt x="656" y="4"/>
                  <a:pt x="674" y="7"/>
                  <a:pt x="693" y="11"/>
                </a:cubicBezTo>
                <a:cubicBezTo>
                  <a:pt x="712" y="14"/>
                  <a:pt x="730" y="19"/>
                  <a:pt x="748" y="25"/>
                </a:cubicBezTo>
                <a:cubicBezTo>
                  <a:pt x="766" y="30"/>
                  <a:pt x="784" y="37"/>
                  <a:pt x="802" y="44"/>
                </a:cubicBezTo>
                <a:cubicBezTo>
                  <a:pt x="819" y="51"/>
                  <a:pt x="837" y="59"/>
                  <a:pt x="853" y="68"/>
                </a:cubicBezTo>
                <a:cubicBezTo>
                  <a:pt x="870" y="77"/>
                  <a:pt x="886" y="87"/>
                  <a:pt x="902" y="97"/>
                </a:cubicBezTo>
                <a:cubicBezTo>
                  <a:pt x="918" y="108"/>
                  <a:pt x="933" y="119"/>
                  <a:pt x="948" y="131"/>
                </a:cubicBezTo>
                <a:cubicBezTo>
                  <a:pt x="963" y="143"/>
                  <a:pt x="977" y="156"/>
                  <a:pt x="990" y="170"/>
                </a:cubicBezTo>
                <a:cubicBezTo>
                  <a:pt x="1004" y="183"/>
                  <a:pt x="1016" y="197"/>
                  <a:pt x="1028" y="212"/>
                </a:cubicBezTo>
                <a:cubicBezTo>
                  <a:pt x="1041" y="226"/>
                  <a:pt x="1052" y="242"/>
                  <a:pt x="1062" y="258"/>
                </a:cubicBezTo>
                <a:cubicBezTo>
                  <a:pt x="1073" y="273"/>
                  <a:pt x="1083" y="290"/>
                  <a:pt x="1092" y="306"/>
                </a:cubicBezTo>
                <a:cubicBezTo>
                  <a:pt x="1101" y="323"/>
                  <a:pt x="1109" y="340"/>
                  <a:pt x="1116" y="358"/>
                </a:cubicBezTo>
                <a:cubicBezTo>
                  <a:pt x="1123" y="375"/>
                  <a:pt x="1131" y="393"/>
                  <a:pt x="1136" y="411"/>
                </a:cubicBezTo>
                <a:cubicBezTo>
                  <a:pt x="1142" y="430"/>
                  <a:pt x="1146" y="448"/>
                  <a:pt x="1150" y="467"/>
                </a:cubicBezTo>
                <a:cubicBezTo>
                  <a:pt x="1154" y="485"/>
                  <a:pt x="1157" y="504"/>
                  <a:pt x="1158" y="523"/>
                </a:cubicBezTo>
                <a:cubicBezTo>
                  <a:pt x="1160" y="542"/>
                  <a:pt x="1161" y="561"/>
                  <a:pt x="1161" y="580"/>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1" name="图片 110"/>
          <p:cNvPicPr/>
          <p:nvPr/>
        </p:nvPicPr>
        <p:blipFill>
          <a:blip r:embed="rId8"/>
          <a:stretch/>
        </p:blipFill>
        <p:spPr>
          <a:xfrm>
            <a:off x="5749560" y="1211760"/>
            <a:ext cx="225360" cy="200160"/>
          </a:xfrm>
          <a:prstGeom prst="rect">
            <a:avLst/>
          </a:prstGeom>
          <a:noFill/>
          <a:ln w="0">
            <a:noFill/>
          </a:ln>
        </p:spPr>
      </p:pic>
      <p:sp>
        <p:nvSpPr>
          <p:cNvPr id="112" name="文本框 111"/>
          <p:cNvSpPr txBox="1"/>
          <p:nvPr/>
        </p:nvSpPr>
        <p:spPr>
          <a:xfrm>
            <a:off x="685080" y="279252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评分数据</a:t>
            </a:r>
            <a:endParaRPr lang="en-US" sz="1050" b="0" u="none" strike="noStrike">
              <a:solidFill>
                <a:srgbClr val="000000"/>
              </a:solidFill>
              <a:effectLst/>
              <a:uFillTx/>
              <a:latin typeface="Times New Roman"/>
            </a:endParaRPr>
          </a:p>
        </p:txBody>
      </p:sp>
      <p:sp>
        <p:nvSpPr>
          <p:cNvPr id="113" name="文本框 112"/>
          <p:cNvSpPr txBox="1"/>
          <p:nvPr/>
        </p:nvSpPr>
        <p:spPr>
          <a:xfrm>
            <a:off x="6192360" y="12236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隐性数据</a:t>
            </a:r>
            <a:endParaRPr lang="en-US" sz="1320" b="0" u="none" strike="noStrike">
              <a:solidFill>
                <a:srgbClr val="000000"/>
              </a:solidFill>
              <a:effectLst/>
              <a:uFillTx/>
              <a:latin typeface="Times New Roman"/>
            </a:endParaRPr>
          </a:p>
        </p:txBody>
      </p:sp>
      <p:pic>
        <p:nvPicPr>
          <p:cNvPr id="114" name="图片 113"/>
          <p:cNvPicPr/>
          <p:nvPr/>
        </p:nvPicPr>
        <p:blipFill>
          <a:blip r:embed="rId9"/>
          <a:stretch/>
        </p:blipFill>
        <p:spPr>
          <a:xfrm>
            <a:off x="5649120" y="1989000"/>
            <a:ext cx="133200" cy="133200"/>
          </a:xfrm>
          <a:prstGeom prst="rect">
            <a:avLst/>
          </a:prstGeom>
          <a:noFill/>
          <a:ln w="0">
            <a:noFill/>
          </a:ln>
        </p:spPr>
      </p:pic>
      <p:sp>
        <p:nvSpPr>
          <p:cNvPr id="115" name="文本框 114"/>
          <p:cNvSpPr txBox="1"/>
          <p:nvPr/>
        </p:nvSpPr>
        <p:spPr>
          <a:xfrm>
            <a:off x="5649120" y="1689480"/>
            <a:ext cx="25488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用户无意识产生的行为数据，间接反映兴趣</a:t>
            </a:r>
            <a:endParaRPr lang="en-US" sz="1050" b="0" u="none" strike="noStrike">
              <a:solidFill>
                <a:srgbClr val="000000"/>
              </a:solidFill>
              <a:effectLst/>
              <a:uFillTx/>
              <a:latin typeface="Times New Roman"/>
            </a:endParaRPr>
          </a:p>
        </p:txBody>
      </p:sp>
      <p:pic>
        <p:nvPicPr>
          <p:cNvPr id="116" name="图片 115"/>
          <p:cNvPicPr/>
          <p:nvPr/>
        </p:nvPicPr>
        <p:blipFill>
          <a:blip r:embed="rId10"/>
          <a:stretch/>
        </p:blipFill>
        <p:spPr>
          <a:xfrm>
            <a:off x="5649120" y="2256480"/>
            <a:ext cx="133200" cy="133200"/>
          </a:xfrm>
          <a:prstGeom prst="rect">
            <a:avLst/>
          </a:prstGeom>
          <a:noFill/>
          <a:ln w="0">
            <a:noFill/>
          </a:ln>
        </p:spPr>
      </p:pic>
      <p:sp>
        <p:nvSpPr>
          <p:cNvPr id="117" name="文本框 116"/>
          <p:cNvSpPr txBox="1"/>
          <p:nvPr/>
        </p:nvSpPr>
        <p:spPr>
          <a:xfrm>
            <a:off x="5849640" y="19900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浏览轨迹</a:t>
            </a:r>
            <a:endParaRPr lang="en-US" sz="1050" b="0" u="none" strike="noStrike">
              <a:solidFill>
                <a:srgbClr val="000000"/>
              </a:solidFill>
              <a:effectLst/>
              <a:uFillTx/>
              <a:latin typeface="Times New Roman"/>
            </a:endParaRPr>
          </a:p>
        </p:txBody>
      </p:sp>
      <p:pic>
        <p:nvPicPr>
          <p:cNvPr id="118" name="图片 117"/>
          <p:cNvPicPr/>
          <p:nvPr/>
        </p:nvPicPr>
        <p:blipFill>
          <a:blip r:embed="rId11"/>
          <a:stretch/>
        </p:blipFill>
        <p:spPr>
          <a:xfrm>
            <a:off x="5649120" y="2523600"/>
            <a:ext cx="66600" cy="133200"/>
          </a:xfrm>
          <a:prstGeom prst="rect">
            <a:avLst/>
          </a:prstGeom>
          <a:noFill/>
          <a:ln w="0">
            <a:noFill/>
          </a:ln>
        </p:spPr>
      </p:pic>
      <p:sp>
        <p:nvSpPr>
          <p:cNvPr id="119" name="文本框 118"/>
          <p:cNvSpPr txBox="1"/>
          <p:nvPr/>
        </p:nvSpPr>
        <p:spPr>
          <a:xfrm>
            <a:off x="5849640" y="22575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停留时间</a:t>
            </a:r>
            <a:endParaRPr lang="en-US" sz="1050" b="0" u="none" strike="noStrike">
              <a:solidFill>
                <a:srgbClr val="000000"/>
              </a:solidFill>
              <a:effectLst/>
              <a:uFillTx/>
              <a:latin typeface="Times New Roman"/>
            </a:endParaRPr>
          </a:p>
        </p:txBody>
      </p:sp>
      <p:pic>
        <p:nvPicPr>
          <p:cNvPr id="120" name="图片 119"/>
          <p:cNvPicPr/>
          <p:nvPr/>
        </p:nvPicPr>
        <p:blipFill>
          <a:blip r:embed="rId12"/>
          <a:stretch/>
        </p:blipFill>
        <p:spPr>
          <a:xfrm>
            <a:off x="5649120" y="2791080"/>
            <a:ext cx="133200" cy="133200"/>
          </a:xfrm>
          <a:prstGeom prst="rect">
            <a:avLst/>
          </a:prstGeom>
          <a:noFill/>
          <a:ln w="0">
            <a:noFill/>
          </a:ln>
        </p:spPr>
      </p:pic>
      <p:sp>
        <p:nvSpPr>
          <p:cNvPr id="121" name="文本框 120"/>
          <p:cNvSpPr txBox="1"/>
          <p:nvPr/>
        </p:nvSpPr>
        <p:spPr>
          <a:xfrm>
            <a:off x="5782680" y="25250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页面滚动深度</a:t>
            </a:r>
            <a:endParaRPr lang="en-US" sz="1050" b="0" u="none" strike="noStrike">
              <a:solidFill>
                <a:srgbClr val="000000"/>
              </a:solidFill>
              <a:effectLst/>
              <a:uFillTx/>
              <a:latin typeface="Times New Roman"/>
            </a:endParaRPr>
          </a:p>
        </p:txBody>
      </p:sp>
      <p:sp>
        <p:nvSpPr>
          <p:cNvPr id="122" name="任意多边形: 形状 121"/>
          <p:cNvSpPr/>
          <p:nvPr/>
        </p:nvSpPr>
        <p:spPr>
          <a:xfrm>
            <a:off x="267120" y="3325680"/>
            <a:ext cx="10162080" cy="1337400"/>
          </a:xfrm>
          <a:custGeom>
            <a:avLst/>
            <a:gdLst/>
            <a:ahLst/>
            <a:cxnLst/>
            <a:rect l="0" t="0" r="r" b="b"/>
            <a:pathLst>
              <a:path w="28228" h="3715">
                <a:moveTo>
                  <a:pt x="0" y="3530"/>
                </a:moveTo>
                <a:lnTo>
                  <a:pt x="0" y="187"/>
                </a:lnTo>
                <a:cubicBezTo>
                  <a:pt x="0" y="175"/>
                  <a:pt x="2" y="163"/>
                  <a:pt x="4" y="151"/>
                </a:cubicBezTo>
                <a:cubicBezTo>
                  <a:pt x="6" y="139"/>
                  <a:pt x="10" y="127"/>
                  <a:pt x="14" y="116"/>
                </a:cubicBezTo>
                <a:cubicBezTo>
                  <a:pt x="19" y="105"/>
                  <a:pt x="25" y="94"/>
                  <a:pt x="32" y="84"/>
                </a:cubicBezTo>
                <a:cubicBezTo>
                  <a:pt x="38" y="74"/>
                  <a:pt x="46" y="64"/>
                  <a:pt x="55" y="56"/>
                </a:cubicBezTo>
                <a:cubicBezTo>
                  <a:pt x="63" y="46"/>
                  <a:pt x="73" y="38"/>
                  <a:pt x="83" y="32"/>
                </a:cubicBezTo>
                <a:cubicBezTo>
                  <a:pt x="93" y="25"/>
                  <a:pt x="104" y="19"/>
                  <a:pt x="115" y="14"/>
                </a:cubicBezTo>
                <a:cubicBezTo>
                  <a:pt x="126" y="10"/>
                  <a:pt x="138" y="6"/>
                  <a:pt x="150" y="4"/>
                </a:cubicBezTo>
                <a:cubicBezTo>
                  <a:pt x="162" y="1"/>
                  <a:pt x="174" y="0"/>
                  <a:pt x="186" y="0"/>
                </a:cubicBezTo>
                <a:lnTo>
                  <a:pt x="28043" y="0"/>
                </a:lnTo>
                <a:cubicBezTo>
                  <a:pt x="28055" y="0"/>
                  <a:pt x="28067" y="1"/>
                  <a:pt x="28079" y="4"/>
                </a:cubicBezTo>
                <a:cubicBezTo>
                  <a:pt x="28091" y="6"/>
                  <a:pt x="28102" y="10"/>
                  <a:pt x="28114" y="14"/>
                </a:cubicBezTo>
                <a:cubicBezTo>
                  <a:pt x="28125" y="19"/>
                  <a:pt x="28136" y="25"/>
                  <a:pt x="28146" y="32"/>
                </a:cubicBezTo>
                <a:cubicBezTo>
                  <a:pt x="28156" y="38"/>
                  <a:pt x="28165" y="46"/>
                  <a:pt x="28174" y="56"/>
                </a:cubicBezTo>
                <a:cubicBezTo>
                  <a:pt x="28183" y="64"/>
                  <a:pt x="28190" y="74"/>
                  <a:pt x="28197" y="84"/>
                </a:cubicBezTo>
                <a:cubicBezTo>
                  <a:pt x="28204" y="94"/>
                  <a:pt x="28210" y="105"/>
                  <a:pt x="28214" y="116"/>
                </a:cubicBezTo>
                <a:cubicBezTo>
                  <a:pt x="28219" y="127"/>
                  <a:pt x="28222" y="139"/>
                  <a:pt x="28225" y="151"/>
                </a:cubicBezTo>
                <a:cubicBezTo>
                  <a:pt x="28227" y="163"/>
                  <a:pt x="28228" y="175"/>
                  <a:pt x="28228" y="187"/>
                </a:cubicBezTo>
                <a:lnTo>
                  <a:pt x="28228" y="3530"/>
                </a:lnTo>
                <a:cubicBezTo>
                  <a:pt x="28228" y="3542"/>
                  <a:pt x="28227" y="3554"/>
                  <a:pt x="28225" y="3566"/>
                </a:cubicBezTo>
                <a:cubicBezTo>
                  <a:pt x="28222" y="3578"/>
                  <a:pt x="28219" y="3589"/>
                  <a:pt x="28214" y="3601"/>
                </a:cubicBezTo>
                <a:cubicBezTo>
                  <a:pt x="28210" y="3612"/>
                  <a:pt x="28204" y="3623"/>
                  <a:pt x="28197" y="3633"/>
                </a:cubicBezTo>
                <a:cubicBezTo>
                  <a:pt x="28190" y="3643"/>
                  <a:pt x="28183" y="3652"/>
                  <a:pt x="28174" y="3661"/>
                </a:cubicBezTo>
                <a:cubicBezTo>
                  <a:pt x="28165" y="3670"/>
                  <a:pt x="28156" y="3677"/>
                  <a:pt x="28146" y="3684"/>
                </a:cubicBezTo>
                <a:cubicBezTo>
                  <a:pt x="28136" y="3691"/>
                  <a:pt x="28125" y="3697"/>
                  <a:pt x="28114" y="3701"/>
                </a:cubicBezTo>
                <a:cubicBezTo>
                  <a:pt x="28102" y="3706"/>
                  <a:pt x="28091" y="3709"/>
                  <a:pt x="28079" y="3712"/>
                </a:cubicBezTo>
                <a:cubicBezTo>
                  <a:pt x="28067" y="3714"/>
                  <a:pt x="28055" y="3715"/>
                  <a:pt x="28043" y="3715"/>
                </a:cubicBezTo>
                <a:lnTo>
                  <a:pt x="186" y="3715"/>
                </a:lnTo>
                <a:cubicBezTo>
                  <a:pt x="174" y="3715"/>
                  <a:pt x="162" y="3714"/>
                  <a:pt x="150" y="3712"/>
                </a:cubicBezTo>
                <a:cubicBezTo>
                  <a:pt x="138" y="3709"/>
                  <a:pt x="126" y="3706"/>
                  <a:pt x="115" y="3701"/>
                </a:cubicBezTo>
                <a:cubicBezTo>
                  <a:pt x="104" y="3697"/>
                  <a:pt x="93" y="3691"/>
                  <a:pt x="83" y="3684"/>
                </a:cubicBezTo>
                <a:cubicBezTo>
                  <a:pt x="73" y="3677"/>
                  <a:pt x="63" y="3670"/>
                  <a:pt x="55" y="3661"/>
                </a:cubicBezTo>
                <a:cubicBezTo>
                  <a:pt x="46" y="3652"/>
                  <a:pt x="38" y="3643"/>
                  <a:pt x="32" y="3633"/>
                </a:cubicBezTo>
                <a:cubicBezTo>
                  <a:pt x="25" y="3623"/>
                  <a:pt x="19" y="3612"/>
                  <a:pt x="14" y="3601"/>
                </a:cubicBezTo>
                <a:cubicBezTo>
                  <a:pt x="10" y="3589"/>
                  <a:pt x="6" y="3578"/>
                  <a:pt x="4" y="3566"/>
                </a:cubicBezTo>
                <a:cubicBezTo>
                  <a:pt x="2" y="3554"/>
                  <a:pt x="0" y="3542"/>
                  <a:pt x="0" y="353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3" name="图片 122"/>
          <p:cNvPicPr/>
          <p:nvPr/>
        </p:nvPicPr>
        <p:blipFill>
          <a:blip r:embed="rId13"/>
          <a:stretch/>
        </p:blipFill>
        <p:spPr>
          <a:xfrm>
            <a:off x="434520" y="3526560"/>
            <a:ext cx="166680" cy="166680"/>
          </a:xfrm>
          <a:prstGeom prst="rect">
            <a:avLst/>
          </a:prstGeom>
          <a:noFill/>
          <a:ln w="0">
            <a:noFill/>
          </a:ln>
        </p:spPr>
      </p:pic>
      <p:sp>
        <p:nvSpPr>
          <p:cNvPr id="124" name="文本框 123"/>
          <p:cNvSpPr txBox="1"/>
          <p:nvPr/>
        </p:nvSpPr>
        <p:spPr>
          <a:xfrm>
            <a:off x="5849640" y="279252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搜索查询</a:t>
            </a:r>
            <a:endParaRPr lang="en-US" sz="1050" b="0" u="none" strike="noStrike">
              <a:solidFill>
                <a:srgbClr val="000000"/>
              </a:solidFill>
              <a:effectLst/>
              <a:uFillTx/>
              <a:latin typeface="Times New Roman"/>
            </a:endParaRPr>
          </a:p>
        </p:txBody>
      </p:sp>
      <p:sp>
        <p:nvSpPr>
          <p:cNvPr id="125" name="任意多边形: 形状 124"/>
          <p:cNvSpPr/>
          <p:nvPr/>
        </p:nvSpPr>
        <p:spPr>
          <a:xfrm>
            <a:off x="434520" y="3860640"/>
            <a:ext cx="3184200" cy="635400"/>
          </a:xfrm>
          <a:custGeom>
            <a:avLst/>
            <a:gdLst/>
            <a:ahLst/>
            <a:cxnLst/>
            <a:rect l="0" t="0" r="r" b="b"/>
            <a:pathLst>
              <a:path w="8845" h="1765">
                <a:moveTo>
                  <a:pt x="0" y="1579"/>
                </a:moveTo>
                <a:lnTo>
                  <a:pt x="0" y="186"/>
                </a:lnTo>
                <a:cubicBezTo>
                  <a:pt x="0" y="173"/>
                  <a:pt x="1" y="161"/>
                  <a:pt x="3" y="149"/>
                </a:cubicBezTo>
                <a:cubicBezTo>
                  <a:pt x="6"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5" y="9"/>
                  <a:pt x="137" y="6"/>
                  <a:pt x="149" y="3"/>
                </a:cubicBezTo>
                <a:cubicBezTo>
                  <a:pt x="161" y="1"/>
                  <a:pt x="173" y="0"/>
                  <a:pt x="185" y="0"/>
                </a:cubicBezTo>
                <a:lnTo>
                  <a:pt x="8659" y="0"/>
                </a:lnTo>
                <a:cubicBezTo>
                  <a:pt x="8671" y="0"/>
                  <a:pt x="8683" y="1"/>
                  <a:pt x="8695" y="3"/>
                </a:cubicBezTo>
                <a:cubicBezTo>
                  <a:pt x="8707" y="6"/>
                  <a:pt x="8719" y="9"/>
                  <a:pt x="8730" y="14"/>
                </a:cubicBezTo>
                <a:cubicBezTo>
                  <a:pt x="8741" y="19"/>
                  <a:pt x="8752" y="24"/>
                  <a:pt x="8762" y="31"/>
                </a:cubicBezTo>
                <a:cubicBezTo>
                  <a:pt x="8772" y="38"/>
                  <a:pt x="8782" y="46"/>
                  <a:pt x="8790" y="54"/>
                </a:cubicBezTo>
                <a:cubicBezTo>
                  <a:pt x="8799" y="63"/>
                  <a:pt x="8807" y="72"/>
                  <a:pt x="8813" y="82"/>
                </a:cubicBezTo>
                <a:cubicBezTo>
                  <a:pt x="8820" y="93"/>
                  <a:pt x="8826" y="103"/>
                  <a:pt x="8831" y="115"/>
                </a:cubicBezTo>
                <a:cubicBezTo>
                  <a:pt x="8835" y="126"/>
                  <a:pt x="8839" y="137"/>
                  <a:pt x="8841" y="149"/>
                </a:cubicBezTo>
                <a:cubicBezTo>
                  <a:pt x="8844" y="161"/>
                  <a:pt x="8845" y="173"/>
                  <a:pt x="8845" y="186"/>
                </a:cubicBezTo>
                <a:lnTo>
                  <a:pt x="8845" y="1579"/>
                </a:lnTo>
                <a:cubicBezTo>
                  <a:pt x="8845" y="1592"/>
                  <a:pt x="8844" y="1604"/>
                  <a:pt x="8841" y="1616"/>
                </a:cubicBezTo>
                <a:cubicBezTo>
                  <a:pt x="8839" y="1628"/>
                  <a:pt x="8835" y="1639"/>
                  <a:pt x="8831" y="1650"/>
                </a:cubicBezTo>
                <a:cubicBezTo>
                  <a:pt x="8826" y="1662"/>
                  <a:pt x="8820" y="1672"/>
                  <a:pt x="8813" y="1683"/>
                </a:cubicBezTo>
                <a:cubicBezTo>
                  <a:pt x="8807" y="1693"/>
                  <a:pt x="8799" y="1702"/>
                  <a:pt x="8790" y="1711"/>
                </a:cubicBezTo>
                <a:cubicBezTo>
                  <a:pt x="8782" y="1719"/>
                  <a:pt x="8772" y="1727"/>
                  <a:pt x="8762" y="1734"/>
                </a:cubicBezTo>
                <a:cubicBezTo>
                  <a:pt x="8752" y="1741"/>
                  <a:pt x="8741" y="1746"/>
                  <a:pt x="8730" y="1751"/>
                </a:cubicBezTo>
                <a:cubicBezTo>
                  <a:pt x="8719" y="1756"/>
                  <a:pt x="8707" y="1759"/>
                  <a:pt x="8695" y="1762"/>
                </a:cubicBezTo>
                <a:cubicBezTo>
                  <a:pt x="8683" y="1764"/>
                  <a:pt x="8671" y="1765"/>
                  <a:pt x="8659" y="1765"/>
                </a:cubicBezTo>
                <a:lnTo>
                  <a:pt x="185" y="1765"/>
                </a:lnTo>
                <a:cubicBezTo>
                  <a:pt x="173" y="1765"/>
                  <a:pt x="161" y="1764"/>
                  <a:pt x="149" y="1762"/>
                </a:cubicBezTo>
                <a:cubicBezTo>
                  <a:pt x="137" y="1759"/>
                  <a:pt x="125" y="1756"/>
                  <a:pt x="114" y="1751"/>
                </a:cubicBezTo>
                <a:cubicBezTo>
                  <a:pt x="103" y="1746"/>
                  <a:pt x="92" y="1741"/>
                  <a:pt x="82" y="1734"/>
                </a:cubicBezTo>
                <a:cubicBezTo>
                  <a:pt x="72" y="1727"/>
                  <a:pt x="63" y="1719"/>
                  <a:pt x="54" y="1711"/>
                </a:cubicBezTo>
                <a:cubicBezTo>
                  <a:pt x="45" y="1702"/>
                  <a:pt x="38" y="1693"/>
                  <a:pt x="31" y="1683"/>
                </a:cubicBezTo>
                <a:cubicBezTo>
                  <a:pt x="24" y="1672"/>
                  <a:pt x="18" y="1662"/>
                  <a:pt x="14" y="1650"/>
                </a:cubicBezTo>
                <a:cubicBezTo>
                  <a:pt x="9" y="1639"/>
                  <a:pt x="6" y="1628"/>
                  <a:pt x="3" y="1616"/>
                </a:cubicBezTo>
                <a:cubicBezTo>
                  <a:pt x="1" y="1604"/>
                  <a:pt x="0" y="1592"/>
                  <a:pt x="0" y="1579"/>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6" name="图片 125"/>
          <p:cNvPicPr/>
          <p:nvPr/>
        </p:nvPicPr>
        <p:blipFill>
          <a:blip r:embed="rId14"/>
          <a:stretch/>
        </p:blipFill>
        <p:spPr>
          <a:xfrm>
            <a:off x="534960" y="3994560"/>
            <a:ext cx="166680" cy="133200"/>
          </a:xfrm>
          <a:prstGeom prst="rect">
            <a:avLst/>
          </a:prstGeom>
          <a:noFill/>
          <a:ln w="0">
            <a:noFill/>
          </a:ln>
        </p:spPr>
      </p:pic>
      <p:sp>
        <p:nvSpPr>
          <p:cNvPr id="127" name="文本框 126"/>
          <p:cNvSpPr txBox="1"/>
          <p:nvPr/>
        </p:nvSpPr>
        <p:spPr>
          <a:xfrm>
            <a:off x="702000" y="352188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数据采集方法与工具</a:t>
            </a:r>
            <a:endParaRPr lang="en-US" sz="1320" b="0" u="none" strike="noStrike">
              <a:solidFill>
                <a:srgbClr val="000000"/>
              </a:solidFill>
              <a:effectLst/>
              <a:uFillTx/>
              <a:latin typeface="Times New Roman"/>
            </a:endParaRPr>
          </a:p>
        </p:txBody>
      </p:sp>
      <p:sp>
        <p:nvSpPr>
          <p:cNvPr id="128" name="文本框 127"/>
          <p:cNvSpPr txBox="1"/>
          <p:nvPr/>
        </p:nvSpPr>
        <p:spPr>
          <a:xfrm>
            <a:off x="768960" y="39956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埋点技术</a:t>
            </a:r>
            <a:endParaRPr lang="en-US" sz="1050" b="0" u="none" strike="noStrike">
              <a:solidFill>
                <a:srgbClr val="000000"/>
              </a:solidFill>
              <a:effectLst/>
              <a:uFillTx/>
              <a:latin typeface="Times New Roman"/>
            </a:endParaRPr>
          </a:p>
        </p:txBody>
      </p:sp>
      <p:sp>
        <p:nvSpPr>
          <p:cNvPr id="129" name="任意多边形: 形状 128"/>
          <p:cNvSpPr/>
          <p:nvPr/>
        </p:nvSpPr>
        <p:spPr>
          <a:xfrm>
            <a:off x="3751920" y="3860640"/>
            <a:ext cx="3192840" cy="635400"/>
          </a:xfrm>
          <a:custGeom>
            <a:avLst/>
            <a:gdLst/>
            <a:ahLst/>
            <a:cxnLst/>
            <a:rect l="0" t="0" r="r" b="b"/>
            <a:pathLst>
              <a:path w="8869" h="1765">
                <a:moveTo>
                  <a:pt x="0" y="1579"/>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683" y="0"/>
                </a:lnTo>
                <a:cubicBezTo>
                  <a:pt x="8695" y="0"/>
                  <a:pt x="8707" y="1"/>
                  <a:pt x="8719" y="3"/>
                </a:cubicBezTo>
                <a:cubicBezTo>
                  <a:pt x="8731" y="6"/>
                  <a:pt x="8743" y="9"/>
                  <a:pt x="8754" y="14"/>
                </a:cubicBezTo>
                <a:cubicBezTo>
                  <a:pt x="8765" y="19"/>
                  <a:pt x="8776" y="24"/>
                  <a:pt x="8786" y="31"/>
                </a:cubicBezTo>
                <a:cubicBezTo>
                  <a:pt x="8796" y="38"/>
                  <a:pt x="8806" y="46"/>
                  <a:pt x="8814" y="54"/>
                </a:cubicBezTo>
                <a:cubicBezTo>
                  <a:pt x="8823" y="63"/>
                  <a:pt x="8830" y="72"/>
                  <a:pt x="8837" y="82"/>
                </a:cubicBezTo>
                <a:cubicBezTo>
                  <a:pt x="8844" y="93"/>
                  <a:pt x="8850" y="103"/>
                  <a:pt x="8854" y="115"/>
                </a:cubicBezTo>
                <a:cubicBezTo>
                  <a:pt x="8859" y="126"/>
                  <a:pt x="8863" y="137"/>
                  <a:pt x="8865" y="149"/>
                </a:cubicBezTo>
                <a:cubicBezTo>
                  <a:pt x="8867" y="161"/>
                  <a:pt x="8869" y="173"/>
                  <a:pt x="8869" y="186"/>
                </a:cubicBezTo>
                <a:lnTo>
                  <a:pt x="8869" y="1579"/>
                </a:lnTo>
                <a:cubicBezTo>
                  <a:pt x="8869" y="1592"/>
                  <a:pt x="8867" y="1604"/>
                  <a:pt x="8865" y="1616"/>
                </a:cubicBezTo>
                <a:cubicBezTo>
                  <a:pt x="8863" y="1628"/>
                  <a:pt x="8859" y="1639"/>
                  <a:pt x="8854" y="1650"/>
                </a:cubicBezTo>
                <a:cubicBezTo>
                  <a:pt x="8850" y="1662"/>
                  <a:pt x="8844" y="1672"/>
                  <a:pt x="8837" y="1683"/>
                </a:cubicBezTo>
                <a:cubicBezTo>
                  <a:pt x="8830" y="1693"/>
                  <a:pt x="8823" y="1702"/>
                  <a:pt x="8814" y="1711"/>
                </a:cubicBezTo>
                <a:cubicBezTo>
                  <a:pt x="8806" y="1719"/>
                  <a:pt x="8796" y="1727"/>
                  <a:pt x="8786" y="1734"/>
                </a:cubicBezTo>
                <a:cubicBezTo>
                  <a:pt x="8776" y="1741"/>
                  <a:pt x="8765" y="1746"/>
                  <a:pt x="8754" y="1751"/>
                </a:cubicBezTo>
                <a:cubicBezTo>
                  <a:pt x="8743" y="1756"/>
                  <a:pt x="8731" y="1759"/>
                  <a:pt x="8719" y="1762"/>
                </a:cubicBezTo>
                <a:cubicBezTo>
                  <a:pt x="8707" y="1764"/>
                  <a:pt x="8695" y="1765"/>
                  <a:pt x="8683" y="1765"/>
                </a:cubicBezTo>
                <a:lnTo>
                  <a:pt x="186" y="1765"/>
                </a:lnTo>
                <a:cubicBezTo>
                  <a:pt x="174" y="1765"/>
                  <a:pt x="162" y="1764"/>
                  <a:pt x="150" y="1762"/>
                </a:cubicBezTo>
                <a:cubicBezTo>
                  <a:pt x="138" y="1759"/>
                  <a:pt x="126" y="1756"/>
                  <a:pt x="115" y="1751"/>
                </a:cubicBezTo>
                <a:cubicBezTo>
                  <a:pt x="104" y="1746"/>
                  <a:pt x="93" y="1741"/>
                  <a:pt x="83" y="1734"/>
                </a:cubicBezTo>
                <a:cubicBezTo>
                  <a:pt x="73" y="1727"/>
                  <a:pt x="63" y="1719"/>
                  <a:pt x="55" y="1711"/>
                </a:cubicBezTo>
                <a:cubicBezTo>
                  <a:pt x="46" y="1702"/>
                  <a:pt x="38" y="1693"/>
                  <a:pt x="31" y="1683"/>
                </a:cubicBezTo>
                <a:cubicBezTo>
                  <a:pt x="25" y="1672"/>
                  <a:pt x="19" y="1662"/>
                  <a:pt x="14" y="1650"/>
                </a:cubicBezTo>
                <a:cubicBezTo>
                  <a:pt x="10" y="1639"/>
                  <a:pt x="6" y="1628"/>
                  <a:pt x="4" y="1616"/>
                </a:cubicBezTo>
                <a:cubicBezTo>
                  <a:pt x="1" y="1604"/>
                  <a:pt x="0" y="1592"/>
                  <a:pt x="0" y="1579"/>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0" name="图片 129"/>
          <p:cNvPicPr/>
          <p:nvPr/>
        </p:nvPicPr>
        <p:blipFill>
          <a:blip r:embed="rId15"/>
          <a:stretch/>
        </p:blipFill>
        <p:spPr>
          <a:xfrm>
            <a:off x="3852360" y="3994560"/>
            <a:ext cx="133200" cy="133200"/>
          </a:xfrm>
          <a:prstGeom prst="rect">
            <a:avLst/>
          </a:prstGeom>
          <a:noFill/>
          <a:ln w="0">
            <a:noFill/>
          </a:ln>
        </p:spPr>
      </p:pic>
      <p:sp>
        <p:nvSpPr>
          <p:cNvPr id="131" name="文本框 130"/>
          <p:cNvSpPr txBox="1"/>
          <p:nvPr/>
        </p:nvSpPr>
        <p:spPr>
          <a:xfrm>
            <a:off x="534960" y="4253760"/>
            <a:ext cx="25207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在页面或</a:t>
            </a:r>
            <a:r>
              <a:rPr lang="en-US" sz="920" b="0" u="none" strike="noStrike">
                <a:solidFill>
                  <a:srgbClr val="DBEAFE"/>
                </a:solidFill>
                <a:effectLst/>
                <a:uFillTx/>
                <a:latin typeface="NotoSansSC"/>
                <a:ea typeface="NotoSansSC"/>
              </a:rPr>
              <a:t>App</a:t>
            </a:r>
            <a:r>
              <a:rPr lang="zh-CN" sz="920" b="0" u="none" strike="noStrike">
                <a:solidFill>
                  <a:srgbClr val="DBEAFE"/>
                </a:solidFill>
                <a:effectLst/>
                <a:uFillTx/>
                <a:latin typeface="NotoSansSC"/>
                <a:ea typeface="NotoSansSC"/>
              </a:rPr>
              <a:t>中预埋代码，捕捉用户的操作事件</a:t>
            </a:r>
            <a:endParaRPr lang="en-US" sz="920" b="0" u="none" strike="noStrike">
              <a:solidFill>
                <a:srgbClr val="000000"/>
              </a:solidFill>
              <a:effectLst/>
              <a:uFillTx/>
              <a:latin typeface="Times New Roman"/>
            </a:endParaRPr>
          </a:p>
        </p:txBody>
      </p:sp>
      <p:sp>
        <p:nvSpPr>
          <p:cNvPr id="132" name="文本框 131"/>
          <p:cNvSpPr txBox="1"/>
          <p:nvPr/>
        </p:nvSpPr>
        <p:spPr>
          <a:xfrm>
            <a:off x="4055760" y="3995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数据流处理</a:t>
            </a:r>
            <a:endParaRPr lang="en-US" sz="1050" b="0" u="none" strike="noStrike">
              <a:solidFill>
                <a:srgbClr val="000000"/>
              </a:solidFill>
              <a:effectLst/>
              <a:uFillTx/>
              <a:latin typeface="Times New Roman"/>
            </a:endParaRPr>
          </a:p>
        </p:txBody>
      </p:sp>
      <p:sp>
        <p:nvSpPr>
          <p:cNvPr id="133" name="任意多边形: 形状 132"/>
          <p:cNvSpPr/>
          <p:nvPr/>
        </p:nvSpPr>
        <p:spPr>
          <a:xfrm>
            <a:off x="7077960" y="3860640"/>
            <a:ext cx="3184200" cy="635400"/>
          </a:xfrm>
          <a:custGeom>
            <a:avLst/>
            <a:gdLst/>
            <a:ahLst/>
            <a:cxnLst/>
            <a:rect l="0" t="0" r="r" b="b"/>
            <a:pathLst>
              <a:path w="8845" h="1765">
                <a:moveTo>
                  <a:pt x="0" y="1579"/>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2" y="31"/>
                </a:cubicBezTo>
                <a:cubicBezTo>
                  <a:pt x="93" y="24"/>
                  <a:pt x="103" y="19"/>
                  <a:pt x="115" y="14"/>
                </a:cubicBezTo>
                <a:cubicBezTo>
                  <a:pt x="126" y="9"/>
                  <a:pt x="137" y="6"/>
                  <a:pt x="149" y="3"/>
                </a:cubicBezTo>
                <a:cubicBezTo>
                  <a:pt x="161" y="1"/>
                  <a:pt x="173" y="0"/>
                  <a:pt x="186" y="0"/>
                </a:cubicBezTo>
                <a:lnTo>
                  <a:pt x="8659" y="0"/>
                </a:lnTo>
                <a:cubicBezTo>
                  <a:pt x="8672" y="0"/>
                  <a:pt x="8684" y="1"/>
                  <a:pt x="8696" y="3"/>
                </a:cubicBezTo>
                <a:cubicBezTo>
                  <a:pt x="8708" y="6"/>
                  <a:pt x="8719" y="9"/>
                  <a:pt x="8730" y="14"/>
                </a:cubicBezTo>
                <a:cubicBezTo>
                  <a:pt x="8742" y="19"/>
                  <a:pt x="8752" y="24"/>
                  <a:pt x="8763" y="31"/>
                </a:cubicBezTo>
                <a:cubicBezTo>
                  <a:pt x="8773" y="38"/>
                  <a:pt x="8782" y="46"/>
                  <a:pt x="8791" y="54"/>
                </a:cubicBezTo>
                <a:cubicBezTo>
                  <a:pt x="8799" y="63"/>
                  <a:pt x="8807" y="72"/>
                  <a:pt x="8814" y="82"/>
                </a:cubicBezTo>
                <a:cubicBezTo>
                  <a:pt x="8821" y="93"/>
                  <a:pt x="8826" y="103"/>
                  <a:pt x="8831" y="115"/>
                </a:cubicBezTo>
                <a:cubicBezTo>
                  <a:pt x="8836" y="126"/>
                  <a:pt x="8839" y="137"/>
                  <a:pt x="8842" y="149"/>
                </a:cubicBezTo>
                <a:cubicBezTo>
                  <a:pt x="8844" y="161"/>
                  <a:pt x="8845" y="173"/>
                  <a:pt x="8845" y="186"/>
                </a:cubicBezTo>
                <a:lnTo>
                  <a:pt x="8845" y="1579"/>
                </a:lnTo>
                <a:cubicBezTo>
                  <a:pt x="8845" y="1592"/>
                  <a:pt x="8844" y="1604"/>
                  <a:pt x="8842" y="1616"/>
                </a:cubicBezTo>
                <a:cubicBezTo>
                  <a:pt x="8839" y="1628"/>
                  <a:pt x="8836" y="1639"/>
                  <a:pt x="8831" y="1650"/>
                </a:cubicBezTo>
                <a:cubicBezTo>
                  <a:pt x="8826" y="1662"/>
                  <a:pt x="8821" y="1672"/>
                  <a:pt x="8814" y="1683"/>
                </a:cubicBezTo>
                <a:cubicBezTo>
                  <a:pt x="8807" y="1693"/>
                  <a:pt x="8799" y="1702"/>
                  <a:pt x="8791" y="1711"/>
                </a:cubicBezTo>
                <a:cubicBezTo>
                  <a:pt x="8782" y="1719"/>
                  <a:pt x="8773" y="1727"/>
                  <a:pt x="8763" y="1734"/>
                </a:cubicBezTo>
                <a:cubicBezTo>
                  <a:pt x="8752" y="1741"/>
                  <a:pt x="8742" y="1746"/>
                  <a:pt x="8730" y="1751"/>
                </a:cubicBezTo>
                <a:cubicBezTo>
                  <a:pt x="8719" y="1756"/>
                  <a:pt x="8708" y="1759"/>
                  <a:pt x="8696" y="1762"/>
                </a:cubicBezTo>
                <a:cubicBezTo>
                  <a:pt x="8684" y="1764"/>
                  <a:pt x="8672" y="1765"/>
                  <a:pt x="8659" y="1765"/>
                </a:cubicBezTo>
                <a:lnTo>
                  <a:pt x="186" y="1765"/>
                </a:lnTo>
                <a:cubicBezTo>
                  <a:pt x="173" y="1765"/>
                  <a:pt x="161" y="1764"/>
                  <a:pt x="149" y="1762"/>
                </a:cubicBezTo>
                <a:cubicBezTo>
                  <a:pt x="137" y="1759"/>
                  <a:pt x="126" y="1756"/>
                  <a:pt x="115" y="1751"/>
                </a:cubicBezTo>
                <a:cubicBezTo>
                  <a:pt x="103" y="1746"/>
                  <a:pt x="93" y="1741"/>
                  <a:pt x="82" y="1734"/>
                </a:cubicBezTo>
                <a:cubicBezTo>
                  <a:pt x="72" y="1727"/>
                  <a:pt x="63" y="1719"/>
                  <a:pt x="54" y="1711"/>
                </a:cubicBezTo>
                <a:cubicBezTo>
                  <a:pt x="46" y="1702"/>
                  <a:pt x="38" y="1693"/>
                  <a:pt x="31" y="1683"/>
                </a:cubicBezTo>
                <a:cubicBezTo>
                  <a:pt x="24" y="1672"/>
                  <a:pt x="19" y="1662"/>
                  <a:pt x="14" y="1650"/>
                </a:cubicBezTo>
                <a:cubicBezTo>
                  <a:pt x="9" y="1639"/>
                  <a:pt x="6" y="1628"/>
                  <a:pt x="4" y="1616"/>
                </a:cubicBezTo>
                <a:cubicBezTo>
                  <a:pt x="1" y="1604"/>
                  <a:pt x="0" y="1592"/>
                  <a:pt x="0" y="1579"/>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4" name="图片 133"/>
          <p:cNvPicPr/>
          <p:nvPr/>
        </p:nvPicPr>
        <p:blipFill>
          <a:blip r:embed="rId16"/>
          <a:stretch/>
        </p:blipFill>
        <p:spPr>
          <a:xfrm>
            <a:off x="7178400" y="3994560"/>
            <a:ext cx="116640" cy="133200"/>
          </a:xfrm>
          <a:prstGeom prst="rect">
            <a:avLst/>
          </a:prstGeom>
          <a:noFill/>
          <a:ln w="0">
            <a:noFill/>
          </a:ln>
        </p:spPr>
      </p:pic>
      <p:sp>
        <p:nvSpPr>
          <p:cNvPr id="135" name="文本框 134"/>
          <p:cNvSpPr txBox="1"/>
          <p:nvPr/>
        </p:nvSpPr>
        <p:spPr>
          <a:xfrm>
            <a:off x="3855240" y="4253760"/>
            <a:ext cx="2370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使用</a:t>
            </a:r>
            <a:r>
              <a:rPr lang="en-US" sz="920" b="0" u="none" strike="noStrike">
                <a:solidFill>
                  <a:srgbClr val="DBEAFE"/>
                </a:solidFill>
                <a:effectLst/>
                <a:uFillTx/>
                <a:latin typeface="NotoSansSC"/>
                <a:ea typeface="NotoSansSC"/>
              </a:rPr>
              <a:t>Kafka</a:t>
            </a:r>
            <a:r>
              <a:rPr lang="zh-CN" sz="920" b="0" u="none" strike="noStrike">
                <a:solidFill>
                  <a:srgbClr val="DBEAFE"/>
                </a:solidFill>
                <a:effectLst/>
                <a:uFillTx/>
                <a:latin typeface="NotoSansSC"/>
                <a:ea typeface="NotoSansSC"/>
              </a:rPr>
              <a:t>、</a:t>
            </a:r>
            <a:r>
              <a:rPr lang="en-US" sz="920" b="0" u="none" strike="noStrike">
                <a:solidFill>
                  <a:srgbClr val="DBEAFE"/>
                </a:solidFill>
                <a:effectLst/>
                <a:uFillTx/>
                <a:latin typeface="NotoSansSC"/>
                <a:ea typeface="NotoSansSC"/>
              </a:rPr>
              <a:t>Flink</a:t>
            </a:r>
            <a:r>
              <a:rPr lang="zh-CN" sz="920" b="0" u="none" strike="noStrike">
                <a:solidFill>
                  <a:srgbClr val="DBEAFE"/>
                </a:solidFill>
                <a:effectLst/>
                <a:uFillTx/>
                <a:latin typeface="NotoSansSC"/>
                <a:ea typeface="NotoSansSC"/>
              </a:rPr>
              <a:t>等工具处理高并发数据流</a:t>
            </a:r>
            <a:endParaRPr lang="en-US" sz="920" b="0" u="none" strike="noStrike">
              <a:solidFill>
                <a:srgbClr val="000000"/>
              </a:solidFill>
              <a:effectLst/>
              <a:uFillTx/>
              <a:latin typeface="Times New Roman"/>
            </a:endParaRPr>
          </a:p>
        </p:txBody>
      </p:sp>
      <p:sp>
        <p:nvSpPr>
          <p:cNvPr id="136" name="文本框 135"/>
          <p:cNvSpPr txBox="1"/>
          <p:nvPr/>
        </p:nvSpPr>
        <p:spPr>
          <a:xfrm>
            <a:off x="7359480" y="3995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大数据平台</a:t>
            </a:r>
            <a:endParaRPr lang="en-US" sz="1050" b="0" u="none" strike="noStrike">
              <a:solidFill>
                <a:srgbClr val="000000"/>
              </a:solidFill>
              <a:effectLst/>
              <a:uFillTx/>
              <a:latin typeface="Times New Roman"/>
            </a:endParaRPr>
          </a:p>
        </p:txBody>
      </p:sp>
      <p:sp>
        <p:nvSpPr>
          <p:cNvPr id="137" name="任意多边形: 形状 136"/>
          <p:cNvSpPr/>
          <p:nvPr/>
        </p:nvSpPr>
        <p:spPr>
          <a:xfrm>
            <a:off x="267120" y="4863240"/>
            <a:ext cx="4980960" cy="1972800"/>
          </a:xfrm>
          <a:custGeom>
            <a:avLst/>
            <a:gdLst/>
            <a:ahLst/>
            <a:cxnLst/>
            <a:rect l="0" t="0" r="r" b="b"/>
            <a:pathLst>
              <a:path w="13836" h="5480">
                <a:moveTo>
                  <a:pt x="0" y="5294"/>
                </a:moveTo>
                <a:lnTo>
                  <a:pt x="0" y="187"/>
                </a:lnTo>
                <a:cubicBezTo>
                  <a:pt x="0" y="174"/>
                  <a:pt x="2" y="162"/>
                  <a:pt x="4" y="150"/>
                </a:cubicBezTo>
                <a:cubicBezTo>
                  <a:pt x="6" y="138"/>
                  <a:pt x="10" y="126"/>
                  <a:pt x="14" y="115"/>
                </a:cubicBezTo>
                <a:cubicBezTo>
                  <a:pt x="19" y="104"/>
                  <a:pt x="25" y="93"/>
                  <a:pt x="32" y="83"/>
                </a:cubicBezTo>
                <a:cubicBezTo>
                  <a:pt x="38" y="73"/>
                  <a:pt x="46" y="64"/>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3651" y="0"/>
                </a:lnTo>
                <a:cubicBezTo>
                  <a:pt x="13663" y="0"/>
                  <a:pt x="13675" y="2"/>
                  <a:pt x="13687" y="4"/>
                </a:cubicBezTo>
                <a:cubicBezTo>
                  <a:pt x="13699" y="6"/>
                  <a:pt x="13710" y="10"/>
                  <a:pt x="13722" y="15"/>
                </a:cubicBezTo>
                <a:cubicBezTo>
                  <a:pt x="13733" y="19"/>
                  <a:pt x="13744" y="25"/>
                  <a:pt x="13754" y="32"/>
                </a:cubicBezTo>
                <a:cubicBezTo>
                  <a:pt x="13764" y="39"/>
                  <a:pt x="13773" y="46"/>
                  <a:pt x="13782" y="55"/>
                </a:cubicBezTo>
                <a:cubicBezTo>
                  <a:pt x="13791" y="64"/>
                  <a:pt x="13798" y="73"/>
                  <a:pt x="13805" y="83"/>
                </a:cubicBezTo>
                <a:cubicBezTo>
                  <a:pt x="13812" y="93"/>
                  <a:pt x="13817" y="104"/>
                  <a:pt x="13822" y="115"/>
                </a:cubicBezTo>
                <a:cubicBezTo>
                  <a:pt x="13827" y="126"/>
                  <a:pt x="13830" y="138"/>
                  <a:pt x="13833" y="150"/>
                </a:cubicBezTo>
                <a:cubicBezTo>
                  <a:pt x="13835" y="162"/>
                  <a:pt x="13836" y="174"/>
                  <a:pt x="13836" y="187"/>
                </a:cubicBezTo>
                <a:lnTo>
                  <a:pt x="13836" y="5294"/>
                </a:lnTo>
                <a:cubicBezTo>
                  <a:pt x="13836" y="5306"/>
                  <a:pt x="13835" y="5318"/>
                  <a:pt x="13833" y="5330"/>
                </a:cubicBezTo>
                <a:cubicBezTo>
                  <a:pt x="13830" y="5342"/>
                  <a:pt x="13827" y="5354"/>
                  <a:pt x="13822" y="5365"/>
                </a:cubicBezTo>
                <a:cubicBezTo>
                  <a:pt x="13817" y="5376"/>
                  <a:pt x="13812" y="5387"/>
                  <a:pt x="13805" y="5397"/>
                </a:cubicBezTo>
                <a:cubicBezTo>
                  <a:pt x="13798" y="5407"/>
                  <a:pt x="13791" y="5417"/>
                  <a:pt x="13782" y="5425"/>
                </a:cubicBezTo>
                <a:cubicBezTo>
                  <a:pt x="13773" y="5434"/>
                  <a:pt x="13764" y="5442"/>
                  <a:pt x="13754" y="5448"/>
                </a:cubicBezTo>
                <a:cubicBezTo>
                  <a:pt x="13744" y="5455"/>
                  <a:pt x="13733" y="5461"/>
                  <a:pt x="13722" y="5466"/>
                </a:cubicBezTo>
                <a:cubicBezTo>
                  <a:pt x="13710" y="5470"/>
                  <a:pt x="13699" y="5474"/>
                  <a:pt x="13687" y="5476"/>
                </a:cubicBezTo>
                <a:cubicBezTo>
                  <a:pt x="13675" y="5479"/>
                  <a:pt x="13663" y="5480"/>
                  <a:pt x="13651" y="5480"/>
                </a:cubicBezTo>
                <a:lnTo>
                  <a:pt x="186" y="5480"/>
                </a:lnTo>
                <a:cubicBezTo>
                  <a:pt x="174" y="5480"/>
                  <a:pt x="162" y="5479"/>
                  <a:pt x="150" y="5476"/>
                </a:cubicBezTo>
                <a:cubicBezTo>
                  <a:pt x="138" y="5474"/>
                  <a:pt x="126" y="5470"/>
                  <a:pt x="115" y="5466"/>
                </a:cubicBezTo>
                <a:cubicBezTo>
                  <a:pt x="104" y="5461"/>
                  <a:pt x="93" y="5455"/>
                  <a:pt x="83" y="5448"/>
                </a:cubicBezTo>
                <a:cubicBezTo>
                  <a:pt x="73" y="5442"/>
                  <a:pt x="63" y="5434"/>
                  <a:pt x="55" y="5425"/>
                </a:cubicBezTo>
                <a:cubicBezTo>
                  <a:pt x="46" y="5417"/>
                  <a:pt x="38" y="5407"/>
                  <a:pt x="32" y="5397"/>
                </a:cubicBezTo>
                <a:cubicBezTo>
                  <a:pt x="25" y="5387"/>
                  <a:pt x="19" y="5376"/>
                  <a:pt x="14" y="5365"/>
                </a:cubicBezTo>
                <a:cubicBezTo>
                  <a:pt x="10" y="5354"/>
                  <a:pt x="6" y="5342"/>
                  <a:pt x="4" y="5330"/>
                </a:cubicBezTo>
                <a:cubicBezTo>
                  <a:pt x="2" y="5318"/>
                  <a:pt x="0" y="5306"/>
                  <a:pt x="0" y="52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8" name="图片 137"/>
          <p:cNvPicPr/>
          <p:nvPr/>
        </p:nvPicPr>
        <p:blipFill>
          <a:blip r:embed="rId17"/>
          <a:stretch/>
        </p:blipFill>
        <p:spPr>
          <a:xfrm>
            <a:off x="434520" y="5064120"/>
            <a:ext cx="191880" cy="166680"/>
          </a:xfrm>
          <a:prstGeom prst="rect">
            <a:avLst/>
          </a:prstGeom>
          <a:noFill/>
          <a:ln w="0">
            <a:noFill/>
          </a:ln>
        </p:spPr>
      </p:pic>
      <p:sp>
        <p:nvSpPr>
          <p:cNvPr id="139" name="文本框 138"/>
          <p:cNvSpPr txBox="1"/>
          <p:nvPr/>
        </p:nvSpPr>
        <p:spPr>
          <a:xfrm>
            <a:off x="7175520" y="4253760"/>
            <a:ext cx="24379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通过</a:t>
            </a:r>
            <a:r>
              <a:rPr lang="en-US" sz="920" b="0" u="none" strike="noStrike">
                <a:solidFill>
                  <a:srgbClr val="DBEAFE"/>
                </a:solidFill>
                <a:effectLst/>
                <a:uFillTx/>
                <a:latin typeface="NotoSansSC"/>
                <a:ea typeface="NotoSansSC"/>
              </a:rPr>
              <a:t>Hadoop</a:t>
            </a:r>
            <a:r>
              <a:rPr lang="zh-CN" sz="920" b="0" u="none" strike="noStrike">
                <a:solidFill>
                  <a:srgbClr val="DBEAFE"/>
                </a:solidFill>
                <a:effectLst/>
                <a:uFillTx/>
                <a:latin typeface="NotoSansSC"/>
                <a:ea typeface="NotoSansSC"/>
              </a:rPr>
              <a:t>、</a:t>
            </a:r>
            <a:r>
              <a:rPr lang="en-US" sz="920" b="0" u="none" strike="noStrike">
                <a:solidFill>
                  <a:srgbClr val="DBEAFE"/>
                </a:solidFill>
                <a:effectLst/>
                <a:uFillTx/>
                <a:latin typeface="NotoSansSC"/>
                <a:ea typeface="NotoSansSC"/>
              </a:rPr>
              <a:t>Spark</a:t>
            </a:r>
            <a:r>
              <a:rPr lang="zh-CN" sz="920" b="0" u="none" strike="noStrike">
                <a:solidFill>
                  <a:srgbClr val="DBEAFE"/>
                </a:solidFill>
                <a:effectLst/>
                <a:uFillTx/>
                <a:latin typeface="NotoSansSC"/>
                <a:ea typeface="NotoSansSC"/>
              </a:rPr>
              <a:t>等管理和分析海量数据</a:t>
            </a:r>
            <a:endParaRPr lang="en-US" sz="920" b="0" u="none" strike="noStrike">
              <a:solidFill>
                <a:srgbClr val="000000"/>
              </a:solidFill>
              <a:effectLst/>
              <a:uFillTx/>
              <a:latin typeface="Times New Roman"/>
            </a:endParaRPr>
          </a:p>
        </p:txBody>
      </p:sp>
      <p:sp>
        <p:nvSpPr>
          <p:cNvPr id="140" name="任意多边形: 形状 139"/>
          <p:cNvSpPr/>
          <p:nvPr/>
        </p:nvSpPr>
        <p:spPr>
          <a:xfrm>
            <a:off x="434520" y="5481720"/>
            <a:ext cx="50400" cy="50760"/>
          </a:xfrm>
          <a:custGeom>
            <a:avLst/>
            <a:gdLst/>
            <a:ahLst/>
            <a:cxnLst/>
            <a:rect l="0" t="0" r="r" b="b"/>
            <a:pathLst>
              <a:path w="140" h="141">
                <a:moveTo>
                  <a:pt x="140" y="70"/>
                </a:moveTo>
                <a:cubicBezTo>
                  <a:pt x="140" y="79"/>
                  <a:pt x="138" y="88"/>
                  <a:pt x="135" y="97"/>
                </a:cubicBezTo>
                <a:cubicBezTo>
                  <a:pt x="131" y="105"/>
                  <a:pt x="126" y="113"/>
                  <a:pt x="119" y="119"/>
                </a:cubicBezTo>
                <a:cubicBezTo>
                  <a:pt x="112" y="126"/>
                  <a:pt x="104" y="131"/>
                  <a:pt x="96" y="135"/>
                </a:cubicBezTo>
                <a:cubicBezTo>
                  <a:pt x="87" y="139"/>
                  <a:pt x="78" y="141"/>
                  <a:pt x="69" y="141"/>
                </a:cubicBezTo>
                <a:cubicBezTo>
                  <a:pt x="60" y="141"/>
                  <a:pt x="51" y="139"/>
                  <a:pt x="43" y="135"/>
                </a:cubicBezTo>
                <a:cubicBezTo>
                  <a:pt x="34" y="131"/>
                  <a:pt x="27" y="126"/>
                  <a:pt x="20" y="119"/>
                </a:cubicBezTo>
                <a:cubicBezTo>
                  <a:pt x="13" y="113"/>
                  <a:pt x="8" y="105"/>
                  <a:pt x="5" y="97"/>
                </a:cubicBezTo>
                <a:cubicBezTo>
                  <a:pt x="1" y="88"/>
                  <a:pt x="0" y="79"/>
                  <a:pt x="0" y="70"/>
                </a:cubicBezTo>
                <a:cubicBezTo>
                  <a:pt x="0" y="61"/>
                  <a:pt x="1" y="52"/>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1" name="文本框 140"/>
          <p:cNvSpPr txBox="1"/>
          <p:nvPr/>
        </p:nvSpPr>
        <p:spPr>
          <a:xfrm>
            <a:off x="727200" y="505944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数据分析策略</a:t>
            </a:r>
            <a:endParaRPr lang="en-US" sz="1320" b="0" u="none" strike="noStrike">
              <a:solidFill>
                <a:srgbClr val="000000"/>
              </a:solidFill>
              <a:effectLst/>
              <a:uFillTx/>
              <a:latin typeface="Times New Roman"/>
            </a:endParaRPr>
          </a:p>
        </p:txBody>
      </p:sp>
      <p:sp>
        <p:nvSpPr>
          <p:cNvPr id="142" name="任意多边形: 形状 141"/>
          <p:cNvSpPr/>
          <p:nvPr/>
        </p:nvSpPr>
        <p:spPr>
          <a:xfrm>
            <a:off x="434520" y="5749200"/>
            <a:ext cx="50400" cy="50400"/>
          </a:xfrm>
          <a:custGeom>
            <a:avLst/>
            <a:gdLst/>
            <a:ahLst/>
            <a:cxnLst/>
            <a:rect l="0" t="0" r="r" b="b"/>
            <a:pathLst>
              <a:path w="140" h="140">
                <a:moveTo>
                  <a:pt x="140" y="70"/>
                </a:moveTo>
                <a:cubicBezTo>
                  <a:pt x="140" y="79"/>
                  <a:pt x="138" y="89"/>
                  <a:pt x="135" y="97"/>
                </a:cubicBezTo>
                <a:cubicBezTo>
                  <a:pt x="131" y="106"/>
                  <a:pt x="126" y="113"/>
                  <a:pt x="119" y="120"/>
                </a:cubicBezTo>
                <a:cubicBezTo>
                  <a:pt x="112" y="126"/>
                  <a:pt x="104" y="132"/>
                  <a:pt x="96" y="135"/>
                </a:cubicBezTo>
                <a:cubicBezTo>
                  <a:pt x="87" y="139"/>
                  <a:pt x="78" y="140"/>
                  <a:pt x="69" y="140"/>
                </a:cubicBezTo>
                <a:cubicBezTo>
                  <a:pt x="60" y="140"/>
                  <a:pt x="51" y="139"/>
                  <a:pt x="43" y="135"/>
                </a:cubicBezTo>
                <a:cubicBezTo>
                  <a:pt x="34" y="132"/>
                  <a:pt x="27" y="126"/>
                  <a:pt x="20" y="120"/>
                </a:cubicBezTo>
                <a:cubicBezTo>
                  <a:pt x="13" y="113"/>
                  <a:pt x="8" y="106"/>
                  <a:pt x="5" y="97"/>
                </a:cubicBezTo>
                <a:cubicBezTo>
                  <a:pt x="1" y="89"/>
                  <a:pt x="0" y="79"/>
                  <a:pt x="0" y="70"/>
                </a:cubicBezTo>
                <a:cubicBezTo>
                  <a:pt x="0" y="60"/>
                  <a:pt x="1" y="52"/>
                  <a:pt x="5" y="43"/>
                </a:cubicBezTo>
                <a:cubicBezTo>
                  <a:pt x="8" y="35"/>
                  <a:pt x="13" y="27"/>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7"/>
                  <a:pt x="131" y="35"/>
                  <a:pt x="135" y="43"/>
                </a:cubicBezTo>
                <a:cubicBezTo>
                  <a:pt x="138" y="52"/>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 name="文本框 142"/>
          <p:cNvSpPr txBox="1"/>
          <p:nvPr/>
        </p:nvSpPr>
        <p:spPr>
          <a:xfrm>
            <a:off x="626760" y="543312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多维度数据融合与特征提取</a:t>
            </a:r>
            <a:endParaRPr lang="en-US" sz="1050" b="0" u="none" strike="noStrike">
              <a:solidFill>
                <a:srgbClr val="000000"/>
              </a:solidFill>
              <a:effectLst/>
              <a:uFillTx/>
              <a:latin typeface="Times New Roman"/>
            </a:endParaRPr>
          </a:p>
        </p:txBody>
      </p:sp>
      <p:sp>
        <p:nvSpPr>
          <p:cNvPr id="144" name="任意多边形: 形状 143"/>
          <p:cNvSpPr/>
          <p:nvPr/>
        </p:nvSpPr>
        <p:spPr>
          <a:xfrm>
            <a:off x="434520" y="6016680"/>
            <a:ext cx="50400" cy="50400"/>
          </a:xfrm>
          <a:custGeom>
            <a:avLst/>
            <a:gdLst/>
            <a:ahLst/>
            <a:cxnLst/>
            <a:rect l="0" t="0" r="r" b="b"/>
            <a:pathLst>
              <a:path w="140" h="140">
                <a:moveTo>
                  <a:pt x="140" y="71"/>
                </a:moveTo>
                <a:cubicBezTo>
                  <a:pt x="140" y="80"/>
                  <a:pt x="138" y="89"/>
                  <a:pt x="135" y="97"/>
                </a:cubicBezTo>
                <a:cubicBezTo>
                  <a:pt x="131" y="106"/>
                  <a:pt x="126" y="113"/>
                  <a:pt x="119"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1"/>
                </a:cubicBezTo>
                <a:cubicBezTo>
                  <a:pt x="0" y="61"/>
                  <a:pt x="1" y="52"/>
                  <a:pt x="5" y="44"/>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9" y="20"/>
                </a:cubicBezTo>
                <a:cubicBezTo>
                  <a:pt x="126" y="27"/>
                  <a:pt x="131" y="34"/>
                  <a:pt x="135" y="44"/>
                </a:cubicBezTo>
                <a:cubicBezTo>
                  <a:pt x="138" y="52"/>
                  <a:pt x="140" y="61"/>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 name="文本框 144"/>
          <p:cNvSpPr txBox="1"/>
          <p:nvPr/>
        </p:nvSpPr>
        <p:spPr>
          <a:xfrm>
            <a:off x="626760" y="570060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用户行为序列分析与模式识别</a:t>
            </a:r>
            <a:endParaRPr lang="en-US" sz="1050" b="0" u="none" strike="noStrike">
              <a:solidFill>
                <a:srgbClr val="000000"/>
              </a:solidFill>
              <a:effectLst/>
              <a:uFillTx/>
              <a:latin typeface="Times New Roman"/>
            </a:endParaRPr>
          </a:p>
        </p:txBody>
      </p:sp>
      <p:sp>
        <p:nvSpPr>
          <p:cNvPr id="146" name="任意多边形: 形状 145"/>
          <p:cNvSpPr/>
          <p:nvPr/>
        </p:nvSpPr>
        <p:spPr>
          <a:xfrm>
            <a:off x="434520" y="6284160"/>
            <a:ext cx="50400" cy="50400"/>
          </a:xfrm>
          <a:custGeom>
            <a:avLst/>
            <a:gdLst/>
            <a:ahLst/>
            <a:cxnLst/>
            <a:rect l="0" t="0" r="r" b="b"/>
            <a:pathLst>
              <a:path w="140" h="140">
                <a:moveTo>
                  <a:pt x="140" y="69"/>
                </a:moveTo>
                <a:cubicBezTo>
                  <a:pt x="140" y="79"/>
                  <a:pt x="138" y="87"/>
                  <a:pt x="135" y="96"/>
                </a:cubicBezTo>
                <a:cubicBezTo>
                  <a:pt x="131" y="105"/>
                  <a:pt x="126" y="112"/>
                  <a:pt x="119" y="119"/>
                </a:cubicBezTo>
                <a:cubicBezTo>
                  <a:pt x="112" y="125"/>
                  <a:pt x="104" y="131"/>
                  <a:pt x="96" y="135"/>
                </a:cubicBezTo>
                <a:cubicBezTo>
                  <a:pt x="87" y="138"/>
                  <a:pt x="78" y="140"/>
                  <a:pt x="69" y="140"/>
                </a:cubicBezTo>
                <a:cubicBezTo>
                  <a:pt x="60" y="140"/>
                  <a:pt x="51" y="138"/>
                  <a:pt x="43" y="135"/>
                </a:cubicBezTo>
                <a:cubicBezTo>
                  <a:pt x="34" y="131"/>
                  <a:pt x="27" y="125"/>
                  <a:pt x="20" y="119"/>
                </a:cubicBezTo>
                <a:cubicBezTo>
                  <a:pt x="13" y="112"/>
                  <a:pt x="8" y="105"/>
                  <a:pt x="5" y="96"/>
                </a:cubicBezTo>
                <a:cubicBezTo>
                  <a:pt x="1" y="87"/>
                  <a:pt x="0" y="79"/>
                  <a:pt x="0" y="69"/>
                </a:cubicBezTo>
                <a:cubicBezTo>
                  <a:pt x="0" y="60"/>
                  <a:pt x="1" y="51"/>
                  <a:pt x="5" y="43"/>
                </a:cubicBezTo>
                <a:cubicBezTo>
                  <a:pt x="8" y="34"/>
                  <a:pt x="13" y="27"/>
                  <a:pt x="20" y="20"/>
                </a:cubicBezTo>
                <a:cubicBezTo>
                  <a:pt x="27" y="14"/>
                  <a:pt x="34" y="9"/>
                  <a:pt x="43" y="5"/>
                </a:cubicBezTo>
                <a:cubicBezTo>
                  <a:pt x="51" y="1"/>
                  <a:pt x="60" y="0"/>
                  <a:pt x="69" y="0"/>
                </a:cubicBezTo>
                <a:cubicBezTo>
                  <a:pt x="78" y="0"/>
                  <a:pt x="87" y="1"/>
                  <a:pt x="96" y="5"/>
                </a:cubicBezTo>
                <a:cubicBezTo>
                  <a:pt x="104" y="9"/>
                  <a:pt x="112" y="14"/>
                  <a:pt x="119" y="20"/>
                </a:cubicBezTo>
                <a:cubicBezTo>
                  <a:pt x="126" y="27"/>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7" name="文本框 146"/>
          <p:cNvSpPr txBox="1"/>
          <p:nvPr/>
        </p:nvSpPr>
        <p:spPr>
          <a:xfrm>
            <a:off x="626760" y="596808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基于时间衰减的兴趣建模</a:t>
            </a:r>
            <a:endParaRPr lang="en-US" sz="1050" b="0" u="none" strike="noStrike">
              <a:solidFill>
                <a:srgbClr val="000000"/>
              </a:solidFill>
              <a:effectLst/>
              <a:uFillTx/>
              <a:latin typeface="Times New Roman"/>
            </a:endParaRPr>
          </a:p>
        </p:txBody>
      </p:sp>
      <p:sp>
        <p:nvSpPr>
          <p:cNvPr id="148" name="任意多边形: 形状 147"/>
          <p:cNvSpPr/>
          <p:nvPr/>
        </p:nvSpPr>
        <p:spPr>
          <a:xfrm>
            <a:off x="434520" y="6551640"/>
            <a:ext cx="50400" cy="50400"/>
          </a:xfrm>
          <a:custGeom>
            <a:avLst/>
            <a:gdLst/>
            <a:ahLst/>
            <a:cxnLst/>
            <a:rect l="0" t="0" r="r" b="b"/>
            <a:pathLst>
              <a:path w="140" h="140">
                <a:moveTo>
                  <a:pt x="140" y="69"/>
                </a:moveTo>
                <a:cubicBezTo>
                  <a:pt x="140" y="78"/>
                  <a:pt x="138" y="88"/>
                  <a:pt x="135" y="97"/>
                </a:cubicBezTo>
                <a:cubicBezTo>
                  <a:pt x="131" y="105"/>
                  <a:pt x="126" y="113"/>
                  <a:pt x="119" y="119"/>
                </a:cubicBezTo>
                <a:cubicBezTo>
                  <a:pt x="112" y="126"/>
                  <a:pt x="104" y="131"/>
                  <a:pt x="96" y="135"/>
                </a:cubicBezTo>
                <a:cubicBezTo>
                  <a:pt x="87" y="138"/>
                  <a:pt x="78" y="140"/>
                  <a:pt x="69" y="140"/>
                </a:cubicBezTo>
                <a:cubicBezTo>
                  <a:pt x="60" y="140"/>
                  <a:pt x="51" y="138"/>
                  <a:pt x="43" y="135"/>
                </a:cubicBezTo>
                <a:cubicBezTo>
                  <a:pt x="34" y="131"/>
                  <a:pt x="27" y="126"/>
                  <a:pt x="20" y="119"/>
                </a:cubicBezTo>
                <a:cubicBezTo>
                  <a:pt x="13" y="113"/>
                  <a:pt x="8" y="105"/>
                  <a:pt x="5" y="97"/>
                </a:cubicBezTo>
                <a:cubicBezTo>
                  <a:pt x="1" y="88"/>
                  <a:pt x="0" y="78"/>
                  <a:pt x="0" y="69"/>
                </a:cubicBezTo>
                <a:cubicBezTo>
                  <a:pt x="0" y="60"/>
                  <a:pt x="1" y="51"/>
                  <a:pt x="5" y="43"/>
                </a:cubicBezTo>
                <a:cubicBezTo>
                  <a:pt x="8" y="34"/>
                  <a:pt x="13" y="26"/>
                  <a:pt x="20" y="20"/>
                </a:cubicBezTo>
                <a:cubicBezTo>
                  <a:pt x="27" y="13"/>
                  <a:pt x="34" y="8"/>
                  <a:pt x="43" y="5"/>
                </a:cubicBezTo>
                <a:cubicBezTo>
                  <a:pt x="51" y="1"/>
                  <a:pt x="60" y="0"/>
                  <a:pt x="69" y="0"/>
                </a:cubicBezTo>
                <a:cubicBezTo>
                  <a:pt x="78" y="0"/>
                  <a:pt x="87" y="1"/>
                  <a:pt x="96" y="5"/>
                </a:cubicBezTo>
                <a:cubicBezTo>
                  <a:pt x="104" y="8"/>
                  <a:pt x="112" y="13"/>
                  <a:pt x="119" y="20"/>
                </a:cubicBezTo>
                <a:cubicBezTo>
                  <a:pt x="126" y="26"/>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9" name="文本框 148"/>
          <p:cNvSpPr txBox="1"/>
          <p:nvPr/>
        </p:nvSpPr>
        <p:spPr>
          <a:xfrm>
            <a:off x="626760" y="6235200"/>
            <a:ext cx="14760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协同信息挖掘与关联分析</a:t>
            </a:r>
            <a:endParaRPr lang="en-US" sz="1050" b="0" u="none" strike="noStrike">
              <a:solidFill>
                <a:srgbClr val="000000"/>
              </a:solidFill>
              <a:effectLst/>
              <a:uFillTx/>
              <a:latin typeface="Times New Roman"/>
            </a:endParaRPr>
          </a:p>
        </p:txBody>
      </p:sp>
      <p:sp>
        <p:nvSpPr>
          <p:cNvPr id="150" name="任意多边形: 形状 149"/>
          <p:cNvSpPr/>
          <p:nvPr/>
        </p:nvSpPr>
        <p:spPr>
          <a:xfrm>
            <a:off x="5448240" y="4863240"/>
            <a:ext cx="4980960" cy="1972800"/>
          </a:xfrm>
          <a:custGeom>
            <a:avLst/>
            <a:gdLst/>
            <a:ahLst/>
            <a:cxnLst/>
            <a:rect l="0" t="0" r="r" b="b"/>
            <a:pathLst>
              <a:path w="13836" h="5480">
                <a:moveTo>
                  <a:pt x="0" y="5294"/>
                </a:moveTo>
                <a:lnTo>
                  <a:pt x="0" y="187"/>
                </a:lnTo>
                <a:cubicBezTo>
                  <a:pt x="0" y="174"/>
                  <a:pt x="2" y="162"/>
                  <a:pt x="4" y="150"/>
                </a:cubicBezTo>
                <a:cubicBezTo>
                  <a:pt x="6" y="138"/>
                  <a:pt x="10" y="126"/>
                  <a:pt x="15" y="115"/>
                </a:cubicBezTo>
                <a:cubicBezTo>
                  <a:pt x="19" y="104"/>
                  <a:pt x="25" y="93"/>
                  <a:pt x="32" y="83"/>
                </a:cubicBezTo>
                <a:cubicBezTo>
                  <a:pt x="38" y="73"/>
                  <a:pt x="46" y="64"/>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3651" y="0"/>
                </a:lnTo>
                <a:cubicBezTo>
                  <a:pt x="13663" y="0"/>
                  <a:pt x="13675" y="2"/>
                  <a:pt x="13687" y="4"/>
                </a:cubicBezTo>
                <a:cubicBezTo>
                  <a:pt x="13699" y="6"/>
                  <a:pt x="13710" y="10"/>
                  <a:pt x="13722" y="15"/>
                </a:cubicBezTo>
                <a:cubicBezTo>
                  <a:pt x="13733" y="19"/>
                  <a:pt x="13744" y="25"/>
                  <a:pt x="13754" y="32"/>
                </a:cubicBezTo>
                <a:cubicBezTo>
                  <a:pt x="13764" y="39"/>
                  <a:pt x="13773" y="46"/>
                  <a:pt x="13782" y="55"/>
                </a:cubicBezTo>
                <a:cubicBezTo>
                  <a:pt x="13791" y="64"/>
                  <a:pt x="13798" y="73"/>
                  <a:pt x="13805" y="83"/>
                </a:cubicBezTo>
                <a:cubicBezTo>
                  <a:pt x="13812" y="93"/>
                  <a:pt x="13818" y="104"/>
                  <a:pt x="13822" y="115"/>
                </a:cubicBezTo>
                <a:cubicBezTo>
                  <a:pt x="13827" y="126"/>
                  <a:pt x="13830" y="138"/>
                  <a:pt x="13833" y="150"/>
                </a:cubicBezTo>
                <a:cubicBezTo>
                  <a:pt x="13835" y="162"/>
                  <a:pt x="13836" y="174"/>
                  <a:pt x="13836" y="187"/>
                </a:cubicBezTo>
                <a:lnTo>
                  <a:pt x="13836" y="5294"/>
                </a:lnTo>
                <a:cubicBezTo>
                  <a:pt x="13836" y="5306"/>
                  <a:pt x="13835" y="5318"/>
                  <a:pt x="13833" y="5330"/>
                </a:cubicBezTo>
                <a:cubicBezTo>
                  <a:pt x="13830" y="5342"/>
                  <a:pt x="13827" y="5354"/>
                  <a:pt x="13822" y="5365"/>
                </a:cubicBezTo>
                <a:cubicBezTo>
                  <a:pt x="13818" y="5376"/>
                  <a:pt x="13812" y="5387"/>
                  <a:pt x="13805" y="5397"/>
                </a:cubicBezTo>
                <a:cubicBezTo>
                  <a:pt x="13798" y="5407"/>
                  <a:pt x="13791" y="5417"/>
                  <a:pt x="13782" y="5425"/>
                </a:cubicBezTo>
                <a:cubicBezTo>
                  <a:pt x="13773" y="5434"/>
                  <a:pt x="13764" y="5442"/>
                  <a:pt x="13754" y="5448"/>
                </a:cubicBezTo>
                <a:cubicBezTo>
                  <a:pt x="13744" y="5455"/>
                  <a:pt x="13733" y="5461"/>
                  <a:pt x="13722" y="5466"/>
                </a:cubicBezTo>
                <a:cubicBezTo>
                  <a:pt x="13710" y="5470"/>
                  <a:pt x="13699" y="5474"/>
                  <a:pt x="13687" y="5476"/>
                </a:cubicBezTo>
                <a:cubicBezTo>
                  <a:pt x="13675" y="5479"/>
                  <a:pt x="13663" y="5480"/>
                  <a:pt x="13651" y="5480"/>
                </a:cubicBezTo>
                <a:lnTo>
                  <a:pt x="186" y="5480"/>
                </a:lnTo>
                <a:cubicBezTo>
                  <a:pt x="174" y="5480"/>
                  <a:pt x="162" y="5479"/>
                  <a:pt x="150" y="5476"/>
                </a:cubicBezTo>
                <a:cubicBezTo>
                  <a:pt x="138" y="5474"/>
                  <a:pt x="126" y="5470"/>
                  <a:pt x="115" y="5466"/>
                </a:cubicBezTo>
                <a:cubicBezTo>
                  <a:pt x="104" y="5461"/>
                  <a:pt x="93" y="5455"/>
                  <a:pt x="83" y="5448"/>
                </a:cubicBezTo>
                <a:cubicBezTo>
                  <a:pt x="73" y="5442"/>
                  <a:pt x="63" y="5434"/>
                  <a:pt x="55" y="5425"/>
                </a:cubicBezTo>
                <a:cubicBezTo>
                  <a:pt x="46" y="5417"/>
                  <a:pt x="38" y="5407"/>
                  <a:pt x="32" y="5397"/>
                </a:cubicBezTo>
                <a:cubicBezTo>
                  <a:pt x="25" y="5387"/>
                  <a:pt x="19" y="5376"/>
                  <a:pt x="15" y="5365"/>
                </a:cubicBezTo>
                <a:cubicBezTo>
                  <a:pt x="10" y="5354"/>
                  <a:pt x="6" y="5342"/>
                  <a:pt x="4" y="5330"/>
                </a:cubicBezTo>
                <a:cubicBezTo>
                  <a:pt x="2" y="5318"/>
                  <a:pt x="0" y="5306"/>
                  <a:pt x="0" y="52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51" name="图片 150"/>
          <p:cNvPicPr/>
          <p:nvPr/>
        </p:nvPicPr>
        <p:blipFill>
          <a:blip r:embed="rId18"/>
          <a:stretch/>
        </p:blipFill>
        <p:spPr>
          <a:xfrm>
            <a:off x="5615640" y="5064120"/>
            <a:ext cx="166680" cy="166680"/>
          </a:xfrm>
          <a:prstGeom prst="rect">
            <a:avLst/>
          </a:prstGeom>
          <a:noFill/>
          <a:ln w="0">
            <a:noFill/>
          </a:ln>
        </p:spPr>
      </p:pic>
      <p:sp>
        <p:nvSpPr>
          <p:cNvPr id="152" name="文本框 151"/>
          <p:cNvSpPr txBox="1"/>
          <p:nvPr/>
        </p:nvSpPr>
        <p:spPr>
          <a:xfrm>
            <a:off x="626760" y="650268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结合隐私保护的匿名化处理</a:t>
            </a:r>
            <a:endParaRPr lang="en-US" sz="1050" b="0" u="none" strike="noStrike">
              <a:solidFill>
                <a:srgbClr val="000000"/>
              </a:solidFill>
              <a:effectLst/>
              <a:uFillTx/>
              <a:latin typeface="Times New Roman"/>
            </a:endParaRPr>
          </a:p>
        </p:txBody>
      </p:sp>
      <p:sp>
        <p:nvSpPr>
          <p:cNvPr id="153" name="文本框 152"/>
          <p:cNvSpPr txBox="1"/>
          <p:nvPr/>
        </p:nvSpPr>
        <p:spPr>
          <a:xfrm>
            <a:off x="5883120" y="505944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构建用户画像</a:t>
            </a:r>
            <a:endParaRPr lang="en-US" sz="1320" b="0" u="none" strike="noStrike">
              <a:solidFill>
                <a:srgbClr val="000000"/>
              </a:solidFill>
              <a:effectLst/>
              <a:uFillTx/>
              <a:latin typeface="Times New Roman"/>
            </a:endParaRPr>
          </a:p>
        </p:txBody>
      </p:sp>
      <p:sp>
        <p:nvSpPr>
          <p:cNvPr id="154" name="任意多边形: 形状 153"/>
          <p:cNvSpPr/>
          <p:nvPr/>
        </p:nvSpPr>
        <p:spPr>
          <a:xfrm>
            <a:off x="5649120" y="5732640"/>
            <a:ext cx="668880" cy="234360"/>
          </a:xfrm>
          <a:custGeom>
            <a:avLst/>
            <a:gdLst/>
            <a:ahLst/>
            <a:cxnLst/>
            <a:rect l="0" t="0" r="r" b="b"/>
            <a:pathLst>
              <a:path w="1858" h="651">
                <a:moveTo>
                  <a:pt x="0" y="325"/>
                </a:moveTo>
                <a:cubicBezTo>
                  <a:pt x="0" y="303"/>
                  <a:pt x="2" y="282"/>
                  <a:pt x="6" y="261"/>
                </a:cubicBezTo>
                <a:cubicBezTo>
                  <a:pt x="10" y="240"/>
                  <a:pt x="16" y="220"/>
                  <a:pt x="24" y="200"/>
                </a:cubicBezTo>
                <a:cubicBezTo>
                  <a:pt x="32" y="181"/>
                  <a:pt x="42" y="162"/>
                  <a:pt x="54" y="144"/>
                </a:cubicBezTo>
                <a:cubicBezTo>
                  <a:pt x="66" y="126"/>
                  <a:pt x="80" y="110"/>
                  <a:pt x="96" y="95"/>
                </a:cubicBezTo>
                <a:cubicBezTo>
                  <a:pt x="111" y="80"/>
                  <a:pt x="127" y="66"/>
                  <a:pt x="145" y="54"/>
                </a:cubicBezTo>
                <a:cubicBezTo>
                  <a:pt x="163" y="43"/>
                  <a:pt x="181" y="33"/>
                  <a:pt x="201" y="24"/>
                </a:cubicBezTo>
                <a:cubicBezTo>
                  <a:pt x="221" y="16"/>
                  <a:pt x="241" y="10"/>
                  <a:pt x="262" y="6"/>
                </a:cubicBezTo>
                <a:cubicBezTo>
                  <a:pt x="283" y="2"/>
                  <a:pt x="304" y="0"/>
                  <a:pt x="326" y="0"/>
                </a:cubicBezTo>
                <a:lnTo>
                  <a:pt x="1533" y="0"/>
                </a:lnTo>
                <a:cubicBezTo>
                  <a:pt x="1554" y="0"/>
                  <a:pt x="1575" y="2"/>
                  <a:pt x="1596" y="6"/>
                </a:cubicBezTo>
                <a:cubicBezTo>
                  <a:pt x="1617" y="10"/>
                  <a:pt x="1637" y="16"/>
                  <a:pt x="1657" y="24"/>
                </a:cubicBezTo>
                <a:cubicBezTo>
                  <a:pt x="1677" y="33"/>
                  <a:pt x="1695" y="43"/>
                  <a:pt x="1713" y="54"/>
                </a:cubicBezTo>
                <a:cubicBezTo>
                  <a:pt x="1731" y="66"/>
                  <a:pt x="1747" y="80"/>
                  <a:pt x="1762" y="95"/>
                </a:cubicBezTo>
                <a:cubicBezTo>
                  <a:pt x="1777" y="110"/>
                  <a:pt x="1791" y="126"/>
                  <a:pt x="1803" y="144"/>
                </a:cubicBezTo>
                <a:cubicBezTo>
                  <a:pt x="1815" y="162"/>
                  <a:pt x="1825" y="181"/>
                  <a:pt x="1833" y="200"/>
                </a:cubicBezTo>
                <a:cubicBezTo>
                  <a:pt x="1841" y="220"/>
                  <a:pt x="1847" y="240"/>
                  <a:pt x="1851" y="261"/>
                </a:cubicBezTo>
                <a:cubicBezTo>
                  <a:pt x="1855" y="282"/>
                  <a:pt x="1858" y="303"/>
                  <a:pt x="1858" y="325"/>
                </a:cubicBezTo>
                <a:cubicBezTo>
                  <a:pt x="1858" y="346"/>
                  <a:pt x="1855" y="367"/>
                  <a:pt x="1851" y="388"/>
                </a:cubicBezTo>
                <a:cubicBezTo>
                  <a:pt x="1847" y="409"/>
                  <a:pt x="1841" y="429"/>
                  <a:pt x="1833" y="449"/>
                </a:cubicBezTo>
                <a:cubicBezTo>
                  <a:pt x="1825" y="469"/>
                  <a:pt x="1815" y="487"/>
                  <a:pt x="1803" y="505"/>
                </a:cubicBezTo>
                <a:cubicBezTo>
                  <a:pt x="1791" y="523"/>
                  <a:pt x="1777" y="539"/>
                  <a:pt x="1762" y="554"/>
                </a:cubicBezTo>
                <a:cubicBezTo>
                  <a:pt x="1747" y="570"/>
                  <a:pt x="1731" y="583"/>
                  <a:pt x="1713" y="595"/>
                </a:cubicBezTo>
                <a:cubicBezTo>
                  <a:pt x="1695" y="607"/>
                  <a:pt x="1677" y="617"/>
                  <a:pt x="1657" y="625"/>
                </a:cubicBezTo>
                <a:cubicBezTo>
                  <a:pt x="1637" y="634"/>
                  <a:pt x="1617" y="640"/>
                  <a:pt x="1596" y="644"/>
                </a:cubicBezTo>
                <a:cubicBezTo>
                  <a:pt x="1575" y="649"/>
                  <a:pt x="1554" y="651"/>
                  <a:pt x="1533" y="651"/>
                </a:cubicBezTo>
                <a:lnTo>
                  <a:pt x="326" y="651"/>
                </a:lnTo>
                <a:cubicBezTo>
                  <a:pt x="304" y="651"/>
                  <a:pt x="283" y="649"/>
                  <a:pt x="262" y="644"/>
                </a:cubicBezTo>
                <a:cubicBezTo>
                  <a:pt x="241" y="640"/>
                  <a:pt x="221" y="634"/>
                  <a:pt x="201" y="625"/>
                </a:cubicBezTo>
                <a:cubicBezTo>
                  <a:pt x="181" y="617"/>
                  <a:pt x="163" y="607"/>
                  <a:pt x="145" y="595"/>
                </a:cubicBezTo>
                <a:cubicBezTo>
                  <a:pt x="127" y="583"/>
                  <a:pt x="111" y="570"/>
                  <a:pt x="96" y="554"/>
                </a:cubicBezTo>
                <a:cubicBezTo>
                  <a:pt x="80" y="539"/>
                  <a:pt x="66" y="523"/>
                  <a:pt x="54" y="505"/>
                </a:cubicBezTo>
                <a:cubicBezTo>
                  <a:pt x="42" y="487"/>
                  <a:pt x="32" y="469"/>
                  <a:pt x="24" y="449"/>
                </a:cubicBezTo>
                <a:cubicBezTo>
                  <a:pt x="16" y="429"/>
                  <a:pt x="10" y="409"/>
                  <a:pt x="6" y="388"/>
                </a:cubicBezTo>
                <a:cubicBezTo>
                  <a:pt x="2" y="367"/>
                  <a:pt x="0" y="346"/>
                  <a:pt x="0" y="32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5" name="文本框 154"/>
          <p:cNvSpPr txBox="1"/>
          <p:nvPr/>
        </p:nvSpPr>
        <p:spPr>
          <a:xfrm>
            <a:off x="5615640" y="5433120"/>
            <a:ext cx="42922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用户画像是由一系列标签和特征构成的多维度信息结构，描述了用户的：</a:t>
            </a:r>
            <a:endParaRPr lang="en-US" sz="1050" b="0" u="none" strike="noStrike">
              <a:solidFill>
                <a:srgbClr val="000000"/>
              </a:solidFill>
              <a:effectLst/>
              <a:uFillTx/>
              <a:latin typeface="Times New Roman"/>
            </a:endParaRPr>
          </a:p>
        </p:txBody>
      </p:sp>
      <p:sp>
        <p:nvSpPr>
          <p:cNvPr id="156" name="任意多边形: 形状 155"/>
          <p:cNvSpPr/>
          <p:nvPr/>
        </p:nvSpPr>
        <p:spPr>
          <a:xfrm>
            <a:off x="6384240" y="5732640"/>
            <a:ext cx="668880" cy="234360"/>
          </a:xfrm>
          <a:custGeom>
            <a:avLst/>
            <a:gdLst/>
            <a:ahLst/>
            <a:cxnLst/>
            <a:rect l="0" t="0" r="r" b="b"/>
            <a:pathLst>
              <a:path w="1858" h="651">
                <a:moveTo>
                  <a:pt x="0" y="325"/>
                </a:moveTo>
                <a:cubicBezTo>
                  <a:pt x="0" y="303"/>
                  <a:pt x="2" y="282"/>
                  <a:pt x="7" y="261"/>
                </a:cubicBezTo>
                <a:cubicBezTo>
                  <a:pt x="11" y="240"/>
                  <a:pt x="17" y="220"/>
                  <a:pt x="25" y="200"/>
                </a:cubicBezTo>
                <a:cubicBezTo>
                  <a:pt x="33" y="181"/>
                  <a:pt x="43" y="162"/>
                  <a:pt x="55" y="144"/>
                </a:cubicBezTo>
                <a:cubicBezTo>
                  <a:pt x="67" y="126"/>
                  <a:pt x="80" y="110"/>
                  <a:pt x="95" y="95"/>
                </a:cubicBezTo>
                <a:cubicBezTo>
                  <a:pt x="111" y="80"/>
                  <a:pt x="127" y="66"/>
                  <a:pt x="145" y="54"/>
                </a:cubicBezTo>
                <a:cubicBezTo>
                  <a:pt x="162" y="43"/>
                  <a:pt x="181" y="33"/>
                  <a:pt x="201" y="24"/>
                </a:cubicBezTo>
                <a:cubicBezTo>
                  <a:pt x="221" y="16"/>
                  <a:pt x="241" y="10"/>
                  <a:pt x="262" y="6"/>
                </a:cubicBezTo>
                <a:cubicBezTo>
                  <a:pt x="283" y="2"/>
                  <a:pt x="304" y="0"/>
                  <a:pt x="325" y="0"/>
                </a:cubicBezTo>
                <a:lnTo>
                  <a:pt x="1532" y="0"/>
                </a:lnTo>
                <a:cubicBezTo>
                  <a:pt x="1554" y="0"/>
                  <a:pt x="1575" y="2"/>
                  <a:pt x="1596" y="6"/>
                </a:cubicBezTo>
                <a:cubicBezTo>
                  <a:pt x="1617" y="10"/>
                  <a:pt x="1637" y="16"/>
                  <a:pt x="1657" y="24"/>
                </a:cubicBezTo>
                <a:cubicBezTo>
                  <a:pt x="1676" y="33"/>
                  <a:pt x="1695" y="43"/>
                  <a:pt x="1713" y="54"/>
                </a:cubicBezTo>
                <a:cubicBezTo>
                  <a:pt x="1731" y="66"/>
                  <a:pt x="1747" y="80"/>
                  <a:pt x="1762" y="95"/>
                </a:cubicBezTo>
                <a:cubicBezTo>
                  <a:pt x="1778" y="110"/>
                  <a:pt x="1792" y="126"/>
                  <a:pt x="1804" y="144"/>
                </a:cubicBezTo>
                <a:cubicBezTo>
                  <a:pt x="1815" y="162"/>
                  <a:pt x="1825" y="181"/>
                  <a:pt x="1834" y="200"/>
                </a:cubicBezTo>
                <a:cubicBezTo>
                  <a:pt x="1842" y="220"/>
                  <a:pt x="1848" y="240"/>
                  <a:pt x="1852" y="261"/>
                </a:cubicBezTo>
                <a:cubicBezTo>
                  <a:pt x="1856" y="282"/>
                  <a:pt x="1858" y="303"/>
                  <a:pt x="1858" y="325"/>
                </a:cubicBezTo>
                <a:cubicBezTo>
                  <a:pt x="1858" y="346"/>
                  <a:pt x="1856" y="367"/>
                  <a:pt x="1852" y="388"/>
                </a:cubicBezTo>
                <a:cubicBezTo>
                  <a:pt x="1848" y="409"/>
                  <a:pt x="1842" y="429"/>
                  <a:pt x="1834" y="449"/>
                </a:cubicBezTo>
                <a:cubicBezTo>
                  <a:pt x="1825" y="469"/>
                  <a:pt x="1815" y="487"/>
                  <a:pt x="1804" y="505"/>
                </a:cubicBezTo>
                <a:cubicBezTo>
                  <a:pt x="1792" y="523"/>
                  <a:pt x="1778" y="539"/>
                  <a:pt x="1762" y="554"/>
                </a:cubicBezTo>
                <a:cubicBezTo>
                  <a:pt x="1747" y="570"/>
                  <a:pt x="1731" y="583"/>
                  <a:pt x="1713" y="595"/>
                </a:cubicBezTo>
                <a:cubicBezTo>
                  <a:pt x="1695" y="607"/>
                  <a:pt x="1676" y="617"/>
                  <a:pt x="1657" y="625"/>
                </a:cubicBezTo>
                <a:cubicBezTo>
                  <a:pt x="1637" y="634"/>
                  <a:pt x="1617" y="640"/>
                  <a:pt x="1596" y="644"/>
                </a:cubicBezTo>
                <a:cubicBezTo>
                  <a:pt x="1575" y="649"/>
                  <a:pt x="1554" y="651"/>
                  <a:pt x="1532" y="651"/>
                </a:cubicBezTo>
                <a:lnTo>
                  <a:pt x="325" y="651"/>
                </a:lnTo>
                <a:cubicBezTo>
                  <a:pt x="304" y="651"/>
                  <a:pt x="283" y="649"/>
                  <a:pt x="262" y="644"/>
                </a:cubicBezTo>
                <a:cubicBezTo>
                  <a:pt x="241" y="640"/>
                  <a:pt x="221" y="634"/>
                  <a:pt x="201" y="625"/>
                </a:cubicBezTo>
                <a:cubicBezTo>
                  <a:pt x="181" y="617"/>
                  <a:pt x="162" y="607"/>
                  <a:pt x="145" y="595"/>
                </a:cubicBezTo>
                <a:cubicBezTo>
                  <a:pt x="127" y="583"/>
                  <a:pt x="111" y="570"/>
                  <a:pt x="95" y="554"/>
                </a:cubicBezTo>
                <a:cubicBezTo>
                  <a:pt x="80" y="539"/>
                  <a:pt x="67" y="523"/>
                  <a:pt x="55" y="505"/>
                </a:cubicBezTo>
                <a:cubicBezTo>
                  <a:pt x="43" y="487"/>
                  <a:pt x="33" y="469"/>
                  <a:pt x="25" y="449"/>
                </a:cubicBezTo>
                <a:cubicBezTo>
                  <a:pt x="17" y="429"/>
                  <a:pt x="11" y="409"/>
                  <a:pt x="7" y="388"/>
                </a:cubicBezTo>
                <a:cubicBezTo>
                  <a:pt x="2" y="367"/>
                  <a:pt x="0" y="346"/>
                  <a:pt x="0" y="32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7" name="文本框 156"/>
          <p:cNvSpPr txBox="1"/>
          <p:nvPr/>
        </p:nvSpPr>
        <p:spPr>
          <a:xfrm>
            <a:off x="5749560" y="579132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兴趣偏好</a:t>
            </a:r>
            <a:endParaRPr lang="en-US" sz="920" b="0" u="none" strike="noStrike">
              <a:solidFill>
                <a:srgbClr val="000000"/>
              </a:solidFill>
              <a:effectLst/>
              <a:uFillTx/>
              <a:latin typeface="Times New Roman"/>
            </a:endParaRPr>
          </a:p>
        </p:txBody>
      </p:sp>
      <p:sp>
        <p:nvSpPr>
          <p:cNvPr id="158" name="任意多边形: 形状 157"/>
          <p:cNvSpPr/>
          <p:nvPr/>
        </p:nvSpPr>
        <p:spPr>
          <a:xfrm>
            <a:off x="7119720" y="5732640"/>
            <a:ext cx="668880" cy="234360"/>
          </a:xfrm>
          <a:custGeom>
            <a:avLst/>
            <a:gdLst/>
            <a:ahLst/>
            <a:cxnLst/>
            <a:rect l="0" t="0" r="r" b="b"/>
            <a:pathLst>
              <a:path w="1858" h="651">
                <a:moveTo>
                  <a:pt x="0" y="325"/>
                </a:moveTo>
                <a:cubicBezTo>
                  <a:pt x="0" y="303"/>
                  <a:pt x="2" y="282"/>
                  <a:pt x="6" y="261"/>
                </a:cubicBezTo>
                <a:cubicBezTo>
                  <a:pt x="10" y="240"/>
                  <a:pt x="17" y="220"/>
                  <a:pt x="25" y="200"/>
                </a:cubicBezTo>
                <a:cubicBezTo>
                  <a:pt x="33" y="181"/>
                  <a:pt x="43" y="162"/>
                  <a:pt x="55" y="144"/>
                </a:cubicBezTo>
                <a:cubicBezTo>
                  <a:pt x="67" y="126"/>
                  <a:pt x="80" y="110"/>
                  <a:pt x="95" y="95"/>
                </a:cubicBezTo>
                <a:cubicBezTo>
                  <a:pt x="110" y="80"/>
                  <a:pt x="127" y="66"/>
                  <a:pt x="144" y="54"/>
                </a:cubicBezTo>
                <a:cubicBezTo>
                  <a:pt x="162" y="43"/>
                  <a:pt x="181" y="33"/>
                  <a:pt x="201" y="24"/>
                </a:cubicBezTo>
                <a:cubicBezTo>
                  <a:pt x="220" y="16"/>
                  <a:pt x="241" y="10"/>
                  <a:pt x="262" y="6"/>
                </a:cubicBezTo>
                <a:cubicBezTo>
                  <a:pt x="283" y="2"/>
                  <a:pt x="304" y="0"/>
                  <a:pt x="325" y="0"/>
                </a:cubicBezTo>
                <a:lnTo>
                  <a:pt x="1532" y="0"/>
                </a:lnTo>
                <a:cubicBezTo>
                  <a:pt x="1553" y="0"/>
                  <a:pt x="1575" y="2"/>
                  <a:pt x="1596" y="6"/>
                </a:cubicBezTo>
                <a:cubicBezTo>
                  <a:pt x="1617" y="10"/>
                  <a:pt x="1638" y="16"/>
                  <a:pt x="1657" y="24"/>
                </a:cubicBezTo>
                <a:cubicBezTo>
                  <a:pt x="1677" y="33"/>
                  <a:pt x="1696" y="43"/>
                  <a:pt x="1714" y="54"/>
                </a:cubicBezTo>
                <a:cubicBezTo>
                  <a:pt x="1731" y="66"/>
                  <a:pt x="1748" y="80"/>
                  <a:pt x="1763" y="95"/>
                </a:cubicBezTo>
                <a:cubicBezTo>
                  <a:pt x="1778" y="110"/>
                  <a:pt x="1791" y="126"/>
                  <a:pt x="1803" y="144"/>
                </a:cubicBezTo>
                <a:cubicBezTo>
                  <a:pt x="1815" y="162"/>
                  <a:pt x="1825" y="181"/>
                  <a:pt x="1833" y="200"/>
                </a:cubicBezTo>
                <a:cubicBezTo>
                  <a:pt x="1841" y="220"/>
                  <a:pt x="1848" y="240"/>
                  <a:pt x="1852" y="261"/>
                </a:cubicBezTo>
                <a:cubicBezTo>
                  <a:pt x="1856" y="282"/>
                  <a:pt x="1858" y="303"/>
                  <a:pt x="1858" y="325"/>
                </a:cubicBezTo>
                <a:cubicBezTo>
                  <a:pt x="1858" y="346"/>
                  <a:pt x="1856" y="367"/>
                  <a:pt x="1852" y="388"/>
                </a:cubicBezTo>
                <a:cubicBezTo>
                  <a:pt x="1848" y="409"/>
                  <a:pt x="1841" y="429"/>
                  <a:pt x="1833" y="449"/>
                </a:cubicBezTo>
                <a:cubicBezTo>
                  <a:pt x="1825" y="469"/>
                  <a:pt x="1815" y="487"/>
                  <a:pt x="1803" y="505"/>
                </a:cubicBezTo>
                <a:cubicBezTo>
                  <a:pt x="1791" y="523"/>
                  <a:pt x="1778" y="539"/>
                  <a:pt x="1763" y="554"/>
                </a:cubicBezTo>
                <a:cubicBezTo>
                  <a:pt x="1748" y="570"/>
                  <a:pt x="1731" y="583"/>
                  <a:pt x="1714" y="595"/>
                </a:cubicBezTo>
                <a:cubicBezTo>
                  <a:pt x="1696" y="607"/>
                  <a:pt x="1677" y="617"/>
                  <a:pt x="1657" y="625"/>
                </a:cubicBezTo>
                <a:cubicBezTo>
                  <a:pt x="1638" y="634"/>
                  <a:pt x="1617" y="640"/>
                  <a:pt x="1596" y="644"/>
                </a:cubicBezTo>
                <a:cubicBezTo>
                  <a:pt x="1575" y="649"/>
                  <a:pt x="1553" y="651"/>
                  <a:pt x="1532" y="651"/>
                </a:cubicBezTo>
                <a:lnTo>
                  <a:pt x="325" y="651"/>
                </a:lnTo>
                <a:cubicBezTo>
                  <a:pt x="304" y="651"/>
                  <a:pt x="283" y="649"/>
                  <a:pt x="262" y="644"/>
                </a:cubicBezTo>
                <a:cubicBezTo>
                  <a:pt x="241" y="640"/>
                  <a:pt x="220" y="634"/>
                  <a:pt x="201" y="625"/>
                </a:cubicBezTo>
                <a:cubicBezTo>
                  <a:pt x="181" y="617"/>
                  <a:pt x="162" y="607"/>
                  <a:pt x="144" y="595"/>
                </a:cubicBezTo>
                <a:cubicBezTo>
                  <a:pt x="127" y="583"/>
                  <a:pt x="110" y="570"/>
                  <a:pt x="95" y="554"/>
                </a:cubicBezTo>
                <a:cubicBezTo>
                  <a:pt x="80" y="539"/>
                  <a:pt x="67" y="523"/>
                  <a:pt x="55" y="505"/>
                </a:cubicBezTo>
                <a:cubicBezTo>
                  <a:pt x="43" y="487"/>
                  <a:pt x="33" y="469"/>
                  <a:pt x="25" y="449"/>
                </a:cubicBezTo>
                <a:cubicBezTo>
                  <a:pt x="17" y="429"/>
                  <a:pt x="10" y="409"/>
                  <a:pt x="6" y="388"/>
                </a:cubicBezTo>
                <a:cubicBezTo>
                  <a:pt x="2" y="367"/>
                  <a:pt x="0" y="346"/>
                  <a:pt x="0" y="32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9" name="文本框 158"/>
          <p:cNvSpPr txBox="1"/>
          <p:nvPr/>
        </p:nvSpPr>
        <p:spPr>
          <a:xfrm>
            <a:off x="6484680" y="579132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行为模式</a:t>
            </a:r>
            <a:endParaRPr lang="en-US" sz="920" b="0" u="none" strike="noStrike">
              <a:solidFill>
                <a:srgbClr val="000000"/>
              </a:solidFill>
              <a:effectLst/>
              <a:uFillTx/>
              <a:latin typeface="Times New Roman"/>
            </a:endParaRPr>
          </a:p>
        </p:txBody>
      </p:sp>
      <p:sp>
        <p:nvSpPr>
          <p:cNvPr id="160" name="任意多边形: 形状 159"/>
          <p:cNvSpPr/>
          <p:nvPr/>
        </p:nvSpPr>
        <p:spPr>
          <a:xfrm>
            <a:off x="7855200" y="5732640"/>
            <a:ext cx="668880" cy="234360"/>
          </a:xfrm>
          <a:custGeom>
            <a:avLst/>
            <a:gdLst/>
            <a:ahLst/>
            <a:cxnLst/>
            <a:rect l="0" t="0" r="r" b="b"/>
            <a:pathLst>
              <a:path w="1858" h="651">
                <a:moveTo>
                  <a:pt x="0" y="325"/>
                </a:moveTo>
                <a:cubicBezTo>
                  <a:pt x="0" y="303"/>
                  <a:pt x="2" y="282"/>
                  <a:pt x="6" y="261"/>
                </a:cubicBezTo>
                <a:cubicBezTo>
                  <a:pt x="10" y="240"/>
                  <a:pt x="16" y="220"/>
                  <a:pt x="25" y="200"/>
                </a:cubicBezTo>
                <a:cubicBezTo>
                  <a:pt x="33" y="181"/>
                  <a:pt x="43" y="162"/>
                  <a:pt x="55" y="144"/>
                </a:cubicBezTo>
                <a:cubicBezTo>
                  <a:pt x="66" y="126"/>
                  <a:pt x="80" y="110"/>
                  <a:pt x="95" y="95"/>
                </a:cubicBezTo>
                <a:cubicBezTo>
                  <a:pt x="110" y="80"/>
                  <a:pt x="126" y="66"/>
                  <a:pt x="144" y="54"/>
                </a:cubicBezTo>
                <a:cubicBezTo>
                  <a:pt x="162" y="43"/>
                  <a:pt x="181" y="33"/>
                  <a:pt x="200" y="24"/>
                </a:cubicBezTo>
                <a:cubicBezTo>
                  <a:pt x="220" y="16"/>
                  <a:pt x="240" y="10"/>
                  <a:pt x="261" y="6"/>
                </a:cubicBezTo>
                <a:cubicBezTo>
                  <a:pt x="282" y="2"/>
                  <a:pt x="303" y="0"/>
                  <a:pt x="325" y="0"/>
                </a:cubicBezTo>
                <a:lnTo>
                  <a:pt x="1533" y="0"/>
                </a:lnTo>
                <a:cubicBezTo>
                  <a:pt x="1554" y="0"/>
                  <a:pt x="1575" y="2"/>
                  <a:pt x="1596" y="6"/>
                </a:cubicBezTo>
                <a:cubicBezTo>
                  <a:pt x="1617" y="10"/>
                  <a:pt x="1637" y="16"/>
                  <a:pt x="1657" y="24"/>
                </a:cubicBezTo>
                <a:cubicBezTo>
                  <a:pt x="1677" y="33"/>
                  <a:pt x="1696" y="43"/>
                  <a:pt x="1713" y="54"/>
                </a:cubicBezTo>
                <a:cubicBezTo>
                  <a:pt x="1731" y="66"/>
                  <a:pt x="1748" y="80"/>
                  <a:pt x="1763" y="95"/>
                </a:cubicBezTo>
                <a:cubicBezTo>
                  <a:pt x="1778" y="110"/>
                  <a:pt x="1791" y="126"/>
                  <a:pt x="1803" y="144"/>
                </a:cubicBezTo>
                <a:cubicBezTo>
                  <a:pt x="1815" y="162"/>
                  <a:pt x="1825" y="181"/>
                  <a:pt x="1833" y="200"/>
                </a:cubicBezTo>
                <a:cubicBezTo>
                  <a:pt x="1841" y="220"/>
                  <a:pt x="1847" y="240"/>
                  <a:pt x="1852" y="261"/>
                </a:cubicBezTo>
                <a:cubicBezTo>
                  <a:pt x="1856" y="282"/>
                  <a:pt x="1858" y="303"/>
                  <a:pt x="1858" y="325"/>
                </a:cubicBezTo>
                <a:cubicBezTo>
                  <a:pt x="1858" y="346"/>
                  <a:pt x="1856" y="367"/>
                  <a:pt x="1852" y="388"/>
                </a:cubicBezTo>
                <a:cubicBezTo>
                  <a:pt x="1847" y="409"/>
                  <a:pt x="1841" y="429"/>
                  <a:pt x="1833" y="449"/>
                </a:cubicBezTo>
                <a:cubicBezTo>
                  <a:pt x="1825" y="469"/>
                  <a:pt x="1815" y="487"/>
                  <a:pt x="1803" y="505"/>
                </a:cubicBezTo>
                <a:cubicBezTo>
                  <a:pt x="1791" y="523"/>
                  <a:pt x="1778" y="539"/>
                  <a:pt x="1763" y="554"/>
                </a:cubicBezTo>
                <a:cubicBezTo>
                  <a:pt x="1748" y="570"/>
                  <a:pt x="1731" y="583"/>
                  <a:pt x="1713" y="595"/>
                </a:cubicBezTo>
                <a:cubicBezTo>
                  <a:pt x="1696" y="607"/>
                  <a:pt x="1677" y="617"/>
                  <a:pt x="1657" y="625"/>
                </a:cubicBezTo>
                <a:cubicBezTo>
                  <a:pt x="1637" y="634"/>
                  <a:pt x="1617" y="640"/>
                  <a:pt x="1596" y="644"/>
                </a:cubicBezTo>
                <a:cubicBezTo>
                  <a:pt x="1575" y="649"/>
                  <a:pt x="1554" y="651"/>
                  <a:pt x="1533" y="651"/>
                </a:cubicBezTo>
                <a:lnTo>
                  <a:pt x="325" y="651"/>
                </a:lnTo>
                <a:cubicBezTo>
                  <a:pt x="303" y="651"/>
                  <a:pt x="282" y="649"/>
                  <a:pt x="261" y="644"/>
                </a:cubicBezTo>
                <a:cubicBezTo>
                  <a:pt x="240" y="640"/>
                  <a:pt x="220" y="634"/>
                  <a:pt x="200" y="625"/>
                </a:cubicBezTo>
                <a:cubicBezTo>
                  <a:pt x="181" y="617"/>
                  <a:pt x="162" y="607"/>
                  <a:pt x="144" y="595"/>
                </a:cubicBezTo>
                <a:cubicBezTo>
                  <a:pt x="126" y="583"/>
                  <a:pt x="110" y="570"/>
                  <a:pt x="95" y="554"/>
                </a:cubicBezTo>
                <a:cubicBezTo>
                  <a:pt x="80" y="539"/>
                  <a:pt x="66" y="523"/>
                  <a:pt x="55" y="505"/>
                </a:cubicBezTo>
                <a:cubicBezTo>
                  <a:pt x="43" y="487"/>
                  <a:pt x="33" y="469"/>
                  <a:pt x="25" y="449"/>
                </a:cubicBezTo>
                <a:cubicBezTo>
                  <a:pt x="16" y="429"/>
                  <a:pt x="10" y="409"/>
                  <a:pt x="6" y="388"/>
                </a:cubicBezTo>
                <a:cubicBezTo>
                  <a:pt x="2" y="367"/>
                  <a:pt x="0" y="346"/>
                  <a:pt x="0" y="32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1" name="文本框 160"/>
          <p:cNvSpPr txBox="1"/>
          <p:nvPr/>
        </p:nvSpPr>
        <p:spPr>
          <a:xfrm>
            <a:off x="7220160" y="579132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消费习惯</a:t>
            </a:r>
            <a:endParaRPr lang="en-US" sz="920" b="0" u="none" strike="noStrike">
              <a:solidFill>
                <a:srgbClr val="000000"/>
              </a:solidFill>
              <a:effectLst/>
              <a:uFillTx/>
              <a:latin typeface="Times New Roman"/>
            </a:endParaRPr>
          </a:p>
        </p:txBody>
      </p:sp>
      <p:sp>
        <p:nvSpPr>
          <p:cNvPr id="162" name="任意多边形: 形状 161"/>
          <p:cNvSpPr/>
          <p:nvPr/>
        </p:nvSpPr>
        <p:spPr>
          <a:xfrm>
            <a:off x="8590680" y="5732640"/>
            <a:ext cx="668880" cy="234360"/>
          </a:xfrm>
          <a:custGeom>
            <a:avLst/>
            <a:gdLst/>
            <a:ahLst/>
            <a:cxnLst/>
            <a:rect l="0" t="0" r="r" b="b"/>
            <a:pathLst>
              <a:path w="1858" h="651">
                <a:moveTo>
                  <a:pt x="0" y="325"/>
                </a:moveTo>
                <a:cubicBezTo>
                  <a:pt x="0" y="303"/>
                  <a:pt x="2" y="282"/>
                  <a:pt x="6" y="261"/>
                </a:cubicBezTo>
                <a:cubicBezTo>
                  <a:pt x="10" y="240"/>
                  <a:pt x="16" y="220"/>
                  <a:pt x="24" y="200"/>
                </a:cubicBezTo>
                <a:cubicBezTo>
                  <a:pt x="32" y="181"/>
                  <a:pt x="42" y="162"/>
                  <a:pt x="54" y="144"/>
                </a:cubicBezTo>
                <a:cubicBezTo>
                  <a:pt x="66" y="126"/>
                  <a:pt x="80" y="110"/>
                  <a:pt x="95" y="95"/>
                </a:cubicBezTo>
                <a:cubicBezTo>
                  <a:pt x="110" y="80"/>
                  <a:pt x="126" y="66"/>
                  <a:pt x="144" y="54"/>
                </a:cubicBezTo>
                <a:cubicBezTo>
                  <a:pt x="162" y="43"/>
                  <a:pt x="180" y="33"/>
                  <a:pt x="200" y="24"/>
                </a:cubicBezTo>
                <a:cubicBezTo>
                  <a:pt x="220" y="16"/>
                  <a:pt x="240" y="10"/>
                  <a:pt x="261" y="6"/>
                </a:cubicBezTo>
                <a:cubicBezTo>
                  <a:pt x="282" y="2"/>
                  <a:pt x="303" y="0"/>
                  <a:pt x="325" y="0"/>
                </a:cubicBezTo>
                <a:lnTo>
                  <a:pt x="1533" y="0"/>
                </a:lnTo>
                <a:cubicBezTo>
                  <a:pt x="1554" y="0"/>
                  <a:pt x="1575" y="2"/>
                  <a:pt x="1596" y="6"/>
                </a:cubicBezTo>
                <a:cubicBezTo>
                  <a:pt x="1617" y="10"/>
                  <a:pt x="1637" y="16"/>
                  <a:pt x="1657" y="24"/>
                </a:cubicBezTo>
                <a:cubicBezTo>
                  <a:pt x="1677" y="33"/>
                  <a:pt x="1695" y="43"/>
                  <a:pt x="1713" y="54"/>
                </a:cubicBezTo>
                <a:cubicBezTo>
                  <a:pt x="1731" y="66"/>
                  <a:pt x="1747" y="80"/>
                  <a:pt x="1762" y="95"/>
                </a:cubicBezTo>
                <a:cubicBezTo>
                  <a:pt x="1777" y="110"/>
                  <a:pt x="1791" y="126"/>
                  <a:pt x="1803" y="144"/>
                </a:cubicBezTo>
                <a:cubicBezTo>
                  <a:pt x="1815" y="162"/>
                  <a:pt x="1825" y="181"/>
                  <a:pt x="1833" y="200"/>
                </a:cubicBezTo>
                <a:cubicBezTo>
                  <a:pt x="1841" y="220"/>
                  <a:pt x="1847" y="240"/>
                  <a:pt x="1851" y="261"/>
                </a:cubicBezTo>
                <a:cubicBezTo>
                  <a:pt x="1855" y="282"/>
                  <a:pt x="1858" y="303"/>
                  <a:pt x="1858" y="325"/>
                </a:cubicBezTo>
                <a:cubicBezTo>
                  <a:pt x="1858" y="346"/>
                  <a:pt x="1855" y="367"/>
                  <a:pt x="1851" y="388"/>
                </a:cubicBezTo>
                <a:cubicBezTo>
                  <a:pt x="1847" y="409"/>
                  <a:pt x="1841" y="429"/>
                  <a:pt x="1833" y="449"/>
                </a:cubicBezTo>
                <a:cubicBezTo>
                  <a:pt x="1825" y="469"/>
                  <a:pt x="1815" y="487"/>
                  <a:pt x="1803" y="505"/>
                </a:cubicBezTo>
                <a:cubicBezTo>
                  <a:pt x="1791" y="523"/>
                  <a:pt x="1777" y="539"/>
                  <a:pt x="1762" y="554"/>
                </a:cubicBezTo>
                <a:cubicBezTo>
                  <a:pt x="1747" y="570"/>
                  <a:pt x="1731" y="583"/>
                  <a:pt x="1713" y="595"/>
                </a:cubicBezTo>
                <a:cubicBezTo>
                  <a:pt x="1695" y="607"/>
                  <a:pt x="1677" y="617"/>
                  <a:pt x="1657" y="625"/>
                </a:cubicBezTo>
                <a:cubicBezTo>
                  <a:pt x="1637" y="634"/>
                  <a:pt x="1617" y="640"/>
                  <a:pt x="1596" y="644"/>
                </a:cubicBezTo>
                <a:cubicBezTo>
                  <a:pt x="1575" y="649"/>
                  <a:pt x="1554" y="651"/>
                  <a:pt x="1533" y="651"/>
                </a:cubicBezTo>
                <a:lnTo>
                  <a:pt x="325" y="651"/>
                </a:lnTo>
                <a:cubicBezTo>
                  <a:pt x="303" y="651"/>
                  <a:pt x="282" y="649"/>
                  <a:pt x="261" y="644"/>
                </a:cubicBezTo>
                <a:cubicBezTo>
                  <a:pt x="240" y="640"/>
                  <a:pt x="220" y="634"/>
                  <a:pt x="200" y="625"/>
                </a:cubicBezTo>
                <a:cubicBezTo>
                  <a:pt x="180" y="617"/>
                  <a:pt x="162" y="607"/>
                  <a:pt x="144" y="595"/>
                </a:cubicBezTo>
                <a:cubicBezTo>
                  <a:pt x="126" y="583"/>
                  <a:pt x="110" y="570"/>
                  <a:pt x="95" y="554"/>
                </a:cubicBezTo>
                <a:cubicBezTo>
                  <a:pt x="80" y="539"/>
                  <a:pt x="66" y="523"/>
                  <a:pt x="54" y="505"/>
                </a:cubicBezTo>
                <a:cubicBezTo>
                  <a:pt x="42" y="487"/>
                  <a:pt x="32" y="469"/>
                  <a:pt x="24" y="449"/>
                </a:cubicBezTo>
                <a:cubicBezTo>
                  <a:pt x="16" y="429"/>
                  <a:pt x="10" y="409"/>
                  <a:pt x="6" y="388"/>
                </a:cubicBezTo>
                <a:cubicBezTo>
                  <a:pt x="2" y="367"/>
                  <a:pt x="0" y="346"/>
                  <a:pt x="0" y="32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3" name="文本框 162"/>
          <p:cNvSpPr txBox="1"/>
          <p:nvPr/>
        </p:nvSpPr>
        <p:spPr>
          <a:xfrm>
            <a:off x="7955640" y="579132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人口属性</a:t>
            </a:r>
            <a:endParaRPr lang="en-US" sz="920" b="0" u="none" strike="noStrike">
              <a:solidFill>
                <a:srgbClr val="000000"/>
              </a:solidFill>
              <a:effectLst/>
              <a:uFillTx/>
              <a:latin typeface="Times New Roman"/>
            </a:endParaRPr>
          </a:p>
        </p:txBody>
      </p:sp>
      <p:sp>
        <p:nvSpPr>
          <p:cNvPr id="164" name="文本框 163"/>
          <p:cNvSpPr txBox="1"/>
          <p:nvPr/>
        </p:nvSpPr>
        <p:spPr>
          <a:xfrm>
            <a:off x="8691120" y="579132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社交关系</a:t>
            </a:r>
            <a:endParaRPr lang="en-US" sz="920" b="0" u="none" strike="noStrike">
              <a:solidFill>
                <a:srgbClr val="000000"/>
              </a:solidFill>
              <a:effectLst/>
              <a:uFillTx/>
              <a:latin typeface="Times New Roman"/>
            </a:endParaRPr>
          </a:p>
        </p:txBody>
      </p:sp>
      <p:sp>
        <p:nvSpPr>
          <p:cNvPr id="165" name="文本框 164"/>
          <p:cNvSpPr txBox="1"/>
          <p:nvPr/>
        </p:nvSpPr>
        <p:spPr>
          <a:xfrm>
            <a:off x="10153440" y="678564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3 / 18</a:t>
            </a:r>
            <a:endParaRPr lang="en-US" sz="920" b="0" u="none" strike="noStrike">
              <a:solidFill>
                <a:srgbClr val="000000"/>
              </a:solidFill>
              <a:effectLst/>
              <a:uFillTx/>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图片 165"/>
          <p:cNvPicPr/>
          <p:nvPr/>
        </p:nvPicPr>
        <p:blipFill>
          <a:blip r:embed="rId2"/>
          <a:stretch/>
        </p:blipFill>
        <p:spPr>
          <a:xfrm>
            <a:off x="0" y="0"/>
            <a:ext cx="10696320" cy="6016320"/>
          </a:xfrm>
          <a:prstGeom prst="rect">
            <a:avLst/>
          </a:prstGeom>
          <a:noFill/>
          <a:ln w="0">
            <a:noFill/>
          </a:ln>
        </p:spPr>
      </p:pic>
      <p:sp>
        <p:nvSpPr>
          <p:cNvPr id="167" name="任意多边形: 形状 166"/>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8" name="任意多边形: 形状 167"/>
          <p:cNvSpPr/>
          <p:nvPr/>
        </p:nvSpPr>
        <p:spPr>
          <a:xfrm>
            <a:off x="267120" y="935640"/>
            <a:ext cx="10162080" cy="568800"/>
          </a:xfrm>
          <a:custGeom>
            <a:avLst/>
            <a:gdLst/>
            <a:ahLst/>
            <a:cxnLst/>
            <a:rect l="0" t="0" r="r" b="b"/>
            <a:pathLst>
              <a:path w="28228" h="1580">
                <a:moveTo>
                  <a:pt x="0" y="139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1394"/>
                </a:lnTo>
                <a:cubicBezTo>
                  <a:pt x="28228" y="1406"/>
                  <a:pt x="28227" y="1418"/>
                  <a:pt x="28225" y="1430"/>
                </a:cubicBezTo>
                <a:cubicBezTo>
                  <a:pt x="28222" y="1442"/>
                  <a:pt x="28219" y="1454"/>
                  <a:pt x="28214" y="1465"/>
                </a:cubicBezTo>
                <a:cubicBezTo>
                  <a:pt x="28210" y="1476"/>
                  <a:pt x="28204" y="1487"/>
                  <a:pt x="28197" y="1497"/>
                </a:cubicBezTo>
                <a:cubicBezTo>
                  <a:pt x="28190" y="1507"/>
                  <a:pt x="28183" y="1517"/>
                  <a:pt x="28174" y="1525"/>
                </a:cubicBezTo>
                <a:cubicBezTo>
                  <a:pt x="28165" y="1534"/>
                  <a:pt x="28156" y="1542"/>
                  <a:pt x="28146" y="1549"/>
                </a:cubicBezTo>
                <a:cubicBezTo>
                  <a:pt x="28136" y="1555"/>
                  <a:pt x="28125" y="1561"/>
                  <a:pt x="28114" y="1566"/>
                </a:cubicBezTo>
                <a:cubicBezTo>
                  <a:pt x="28102" y="1570"/>
                  <a:pt x="28091" y="1574"/>
                  <a:pt x="28079" y="1576"/>
                </a:cubicBezTo>
                <a:cubicBezTo>
                  <a:pt x="28067" y="1579"/>
                  <a:pt x="28055" y="1580"/>
                  <a:pt x="28043" y="1580"/>
                </a:cubicBezTo>
                <a:lnTo>
                  <a:pt x="186" y="1580"/>
                </a:lnTo>
                <a:cubicBezTo>
                  <a:pt x="174" y="1580"/>
                  <a:pt x="162" y="1579"/>
                  <a:pt x="150" y="1576"/>
                </a:cubicBezTo>
                <a:cubicBezTo>
                  <a:pt x="138" y="1574"/>
                  <a:pt x="126" y="1570"/>
                  <a:pt x="115" y="1566"/>
                </a:cubicBezTo>
                <a:cubicBezTo>
                  <a:pt x="104" y="1561"/>
                  <a:pt x="93" y="1555"/>
                  <a:pt x="83" y="1549"/>
                </a:cubicBezTo>
                <a:cubicBezTo>
                  <a:pt x="73" y="1542"/>
                  <a:pt x="63" y="1534"/>
                  <a:pt x="55" y="1525"/>
                </a:cubicBezTo>
                <a:cubicBezTo>
                  <a:pt x="46" y="1517"/>
                  <a:pt x="38" y="1507"/>
                  <a:pt x="32" y="1497"/>
                </a:cubicBezTo>
                <a:cubicBezTo>
                  <a:pt x="25" y="1487"/>
                  <a:pt x="19" y="1476"/>
                  <a:pt x="14" y="1465"/>
                </a:cubicBezTo>
                <a:cubicBezTo>
                  <a:pt x="10" y="1454"/>
                  <a:pt x="6" y="1442"/>
                  <a:pt x="4" y="1430"/>
                </a:cubicBezTo>
                <a:cubicBezTo>
                  <a:pt x="2" y="1418"/>
                  <a:pt x="0" y="1406"/>
                  <a:pt x="0" y="13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9" name="文本框 168"/>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数据采集工具与技术</a:t>
            </a:r>
            <a:endParaRPr lang="en-US" sz="1979" b="0" u="none" strike="noStrike">
              <a:solidFill>
                <a:srgbClr val="000000"/>
              </a:solidFill>
              <a:effectLst/>
              <a:uFillTx/>
              <a:latin typeface="Times New Roman"/>
            </a:endParaRPr>
          </a:p>
        </p:txBody>
      </p:sp>
      <p:sp>
        <p:nvSpPr>
          <p:cNvPr id="170" name="任意多边形: 形状 169"/>
          <p:cNvSpPr/>
          <p:nvPr/>
        </p:nvSpPr>
        <p:spPr>
          <a:xfrm>
            <a:off x="267120" y="1704600"/>
            <a:ext cx="4980960" cy="2005920"/>
          </a:xfrm>
          <a:custGeom>
            <a:avLst/>
            <a:gdLst/>
            <a:ahLst/>
            <a:cxnLst/>
            <a:rect l="0" t="0" r="r" b="b"/>
            <a:pathLst>
              <a:path w="13836" h="5572">
                <a:moveTo>
                  <a:pt x="0" y="5386"/>
                </a:moveTo>
                <a:lnTo>
                  <a:pt x="0" y="186"/>
                </a:lnTo>
                <a:cubicBezTo>
                  <a:pt x="0" y="173"/>
                  <a:pt x="2"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3651" y="0"/>
                </a:lnTo>
                <a:cubicBezTo>
                  <a:pt x="13663" y="0"/>
                  <a:pt x="13675" y="1"/>
                  <a:pt x="13687" y="4"/>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7" y="103"/>
                  <a:pt x="13822" y="115"/>
                </a:cubicBezTo>
                <a:cubicBezTo>
                  <a:pt x="13827" y="126"/>
                  <a:pt x="13830" y="137"/>
                  <a:pt x="13833" y="149"/>
                </a:cubicBezTo>
                <a:cubicBezTo>
                  <a:pt x="13835" y="161"/>
                  <a:pt x="13836" y="173"/>
                  <a:pt x="13836" y="186"/>
                </a:cubicBezTo>
                <a:lnTo>
                  <a:pt x="13836" y="5386"/>
                </a:lnTo>
                <a:cubicBezTo>
                  <a:pt x="13836" y="5399"/>
                  <a:pt x="13835" y="5411"/>
                  <a:pt x="13833" y="5423"/>
                </a:cubicBezTo>
                <a:cubicBezTo>
                  <a:pt x="13830" y="5435"/>
                  <a:pt x="13827" y="5446"/>
                  <a:pt x="13822" y="5457"/>
                </a:cubicBezTo>
                <a:cubicBezTo>
                  <a:pt x="13817" y="5469"/>
                  <a:pt x="13812" y="5479"/>
                  <a:pt x="13805" y="5490"/>
                </a:cubicBezTo>
                <a:cubicBezTo>
                  <a:pt x="13798" y="5500"/>
                  <a:pt x="13791" y="5509"/>
                  <a:pt x="13782" y="5518"/>
                </a:cubicBezTo>
                <a:cubicBezTo>
                  <a:pt x="13773" y="5526"/>
                  <a:pt x="13764" y="5534"/>
                  <a:pt x="13754" y="5541"/>
                </a:cubicBezTo>
                <a:cubicBezTo>
                  <a:pt x="13744" y="5548"/>
                  <a:pt x="13733" y="5553"/>
                  <a:pt x="13722" y="5558"/>
                </a:cubicBezTo>
                <a:cubicBezTo>
                  <a:pt x="13710" y="5563"/>
                  <a:pt x="13699" y="5566"/>
                  <a:pt x="13687" y="5569"/>
                </a:cubicBezTo>
                <a:cubicBezTo>
                  <a:pt x="13675" y="5571"/>
                  <a:pt x="13663" y="5572"/>
                  <a:pt x="13651" y="5572"/>
                </a:cubicBezTo>
                <a:lnTo>
                  <a:pt x="186" y="5572"/>
                </a:lnTo>
                <a:cubicBezTo>
                  <a:pt x="174" y="5572"/>
                  <a:pt x="162" y="5571"/>
                  <a:pt x="150" y="5569"/>
                </a:cubicBezTo>
                <a:cubicBezTo>
                  <a:pt x="138" y="5566"/>
                  <a:pt x="126" y="5563"/>
                  <a:pt x="115" y="5558"/>
                </a:cubicBezTo>
                <a:cubicBezTo>
                  <a:pt x="104" y="5553"/>
                  <a:pt x="93" y="5548"/>
                  <a:pt x="83" y="5541"/>
                </a:cubicBezTo>
                <a:cubicBezTo>
                  <a:pt x="73" y="5534"/>
                  <a:pt x="63" y="5526"/>
                  <a:pt x="55" y="5518"/>
                </a:cubicBezTo>
                <a:cubicBezTo>
                  <a:pt x="46" y="5509"/>
                  <a:pt x="38" y="5500"/>
                  <a:pt x="32" y="5490"/>
                </a:cubicBezTo>
                <a:cubicBezTo>
                  <a:pt x="25" y="5479"/>
                  <a:pt x="19" y="5469"/>
                  <a:pt x="14" y="5457"/>
                </a:cubicBezTo>
                <a:cubicBezTo>
                  <a:pt x="10" y="5446"/>
                  <a:pt x="6" y="5435"/>
                  <a:pt x="4" y="5423"/>
                </a:cubicBezTo>
                <a:cubicBezTo>
                  <a:pt x="2" y="5411"/>
                  <a:pt x="0" y="5399"/>
                  <a:pt x="0" y="53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1" name="任意多边形: 形状 170"/>
          <p:cNvSpPr/>
          <p:nvPr/>
        </p:nvSpPr>
        <p:spPr>
          <a:xfrm>
            <a:off x="434520" y="1871640"/>
            <a:ext cx="417960" cy="418320"/>
          </a:xfrm>
          <a:custGeom>
            <a:avLst/>
            <a:gdLst/>
            <a:ahLst/>
            <a:cxnLst/>
            <a:rect l="0" t="0" r="r" b="b"/>
            <a:pathLst>
              <a:path w="1161" h="1162">
                <a:moveTo>
                  <a:pt x="1161" y="582"/>
                </a:moveTo>
                <a:cubicBezTo>
                  <a:pt x="1161" y="601"/>
                  <a:pt x="1160" y="620"/>
                  <a:pt x="1158" y="638"/>
                </a:cubicBezTo>
                <a:cubicBezTo>
                  <a:pt x="1157" y="657"/>
                  <a:pt x="1154" y="676"/>
                  <a:pt x="1150" y="695"/>
                </a:cubicBezTo>
                <a:cubicBezTo>
                  <a:pt x="1146" y="713"/>
                  <a:pt x="1142" y="732"/>
                  <a:pt x="1136" y="750"/>
                </a:cubicBezTo>
                <a:cubicBezTo>
                  <a:pt x="1131" y="768"/>
                  <a:pt x="1124" y="786"/>
                  <a:pt x="1117" y="804"/>
                </a:cubicBezTo>
                <a:cubicBezTo>
                  <a:pt x="1110" y="821"/>
                  <a:pt x="1102" y="838"/>
                  <a:pt x="1093" y="855"/>
                </a:cubicBezTo>
                <a:cubicBezTo>
                  <a:pt x="1084" y="872"/>
                  <a:pt x="1074" y="888"/>
                  <a:pt x="1063" y="904"/>
                </a:cubicBezTo>
                <a:cubicBezTo>
                  <a:pt x="1053" y="920"/>
                  <a:pt x="1042" y="935"/>
                  <a:pt x="1030" y="950"/>
                </a:cubicBezTo>
                <a:cubicBezTo>
                  <a:pt x="1017" y="964"/>
                  <a:pt x="1005" y="978"/>
                  <a:pt x="991" y="992"/>
                </a:cubicBezTo>
                <a:cubicBezTo>
                  <a:pt x="978" y="1005"/>
                  <a:pt x="964" y="1018"/>
                  <a:pt x="949" y="1030"/>
                </a:cubicBezTo>
                <a:cubicBezTo>
                  <a:pt x="934" y="1042"/>
                  <a:pt x="919" y="1054"/>
                  <a:pt x="903" y="1064"/>
                </a:cubicBezTo>
                <a:cubicBezTo>
                  <a:pt x="888" y="1075"/>
                  <a:pt x="871" y="1084"/>
                  <a:pt x="854" y="1093"/>
                </a:cubicBezTo>
                <a:cubicBezTo>
                  <a:pt x="838" y="1102"/>
                  <a:pt x="821" y="1110"/>
                  <a:pt x="803" y="1118"/>
                </a:cubicBezTo>
                <a:cubicBezTo>
                  <a:pt x="785" y="1125"/>
                  <a:pt x="768" y="1131"/>
                  <a:pt x="749" y="1137"/>
                </a:cubicBezTo>
                <a:cubicBezTo>
                  <a:pt x="731" y="1142"/>
                  <a:pt x="713" y="1147"/>
                  <a:pt x="694" y="1151"/>
                </a:cubicBezTo>
                <a:cubicBezTo>
                  <a:pt x="675" y="1154"/>
                  <a:pt x="657" y="1157"/>
                  <a:pt x="638" y="1159"/>
                </a:cubicBezTo>
                <a:cubicBezTo>
                  <a:pt x="619" y="1161"/>
                  <a:pt x="600" y="1162"/>
                  <a:pt x="581" y="1162"/>
                </a:cubicBezTo>
                <a:cubicBezTo>
                  <a:pt x="562" y="1162"/>
                  <a:pt x="543" y="1161"/>
                  <a:pt x="523" y="1159"/>
                </a:cubicBezTo>
                <a:cubicBezTo>
                  <a:pt x="504" y="1157"/>
                  <a:pt x="485" y="1154"/>
                  <a:pt x="467" y="1151"/>
                </a:cubicBezTo>
                <a:cubicBezTo>
                  <a:pt x="448" y="1147"/>
                  <a:pt x="430" y="1142"/>
                  <a:pt x="411" y="1137"/>
                </a:cubicBezTo>
                <a:cubicBezTo>
                  <a:pt x="393" y="1131"/>
                  <a:pt x="375" y="1125"/>
                  <a:pt x="358" y="1118"/>
                </a:cubicBezTo>
                <a:cubicBezTo>
                  <a:pt x="340" y="1110"/>
                  <a:pt x="323" y="1102"/>
                  <a:pt x="306" y="1093"/>
                </a:cubicBezTo>
                <a:cubicBezTo>
                  <a:pt x="290" y="1084"/>
                  <a:pt x="273" y="1075"/>
                  <a:pt x="257" y="1064"/>
                </a:cubicBezTo>
                <a:cubicBezTo>
                  <a:pt x="242" y="1054"/>
                  <a:pt x="226" y="1042"/>
                  <a:pt x="212" y="1030"/>
                </a:cubicBezTo>
                <a:cubicBezTo>
                  <a:pt x="197" y="1018"/>
                  <a:pt x="183" y="1005"/>
                  <a:pt x="170" y="992"/>
                </a:cubicBezTo>
                <a:cubicBezTo>
                  <a:pt x="156" y="978"/>
                  <a:pt x="143" y="964"/>
                  <a:pt x="131" y="950"/>
                </a:cubicBezTo>
                <a:cubicBezTo>
                  <a:pt x="119" y="935"/>
                  <a:pt x="108" y="920"/>
                  <a:pt x="97" y="904"/>
                </a:cubicBezTo>
                <a:cubicBezTo>
                  <a:pt x="87" y="888"/>
                  <a:pt x="77" y="872"/>
                  <a:pt x="68" y="855"/>
                </a:cubicBezTo>
                <a:cubicBezTo>
                  <a:pt x="59" y="838"/>
                  <a:pt x="51" y="821"/>
                  <a:pt x="44" y="804"/>
                </a:cubicBezTo>
                <a:cubicBezTo>
                  <a:pt x="36" y="786"/>
                  <a:pt x="30" y="768"/>
                  <a:pt x="25" y="750"/>
                </a:cubicBezTo>
                <a:cubicBezTo>
                  <a:pt x="19" y="732"/>
                  <a:pt x="14" y="713"/>
                  <a:pt x="11" y="695"/>
                </a:cubicBezTo>
                <a:cubicBezTo>
                  <a:pt x="7" y="676"/>
                  <a:pt x="4" y="657"/>
                  <a:pt x="2" y="638"/>
                </a:cubicBezTo>
                <a:cubicBezTo>
                  <a:pt x="1" y="620"/>
                  <a:pt x="0" y="601"/>
                  <a:pt x="0" y="582"/>
                </a:cubicBezTo>
                <a:cubicBezTo>
                  <a:pt x="0" y="563"/>
                  <a:pt x="1" y="544"/>
                  <a:pt x="2" y="525"/>
                </a:cubicBezTo>
                <a:cubicBezTo>
                  <a:pt x="4" y="506"/>
                  <a:pt x="7" y="487"/>
                  <a:pt x="11" y="468"/>
                </a:cubicBezTo>
                <a:cubicBezTo>
                  <a:pt x="14" y="450"/>
                  <a:pt x="19" y="431"/>
                  <a:pt x="25" y="413"/>
                </a:cubicBezTo>
                <a:cubicBezTo>
                  <a:pt x="30" y="395"/>
                  <a:pt x="36" y="377"/>
                  <a:pt x="44" y="359"/>
                </a:cubicBezTo>
                <a:cubicBezTo>
                  <a:pt x="51" y="342"/>
                  <a:pt x="59" y="325"/>
                  <a:pt x="68" y="308"/>
                </a:cubicBezTo>
                <a:cubicBezTo>
                  <a:pt x="77" y="291"/>
                  <a:pt x="87" y="275"/>
                  <a:pt x="97" y="259"/>
                </a:cubicBezTo>
                <a:cubicBezTo>
                  <a:pt x="108" y="243"/>
                  <a:pt x="119" y="228"/>
                  <a:pt x="131" y="213"/>
                </a:cubicBezTo>
                <a:cubicBezTo>
                  <a:pt x="143" y="199"/>
                  <a:pt x="156" y="185"/>
                  <a:pt x="170" y="171"/>
                </a:cubicBezTo>
                <a:cubicBezTo>
                  <a:pt x="183" y="158"/>
                  <a:pt x="197" y="145"/>
                  <a:pt x="212" y="133"/>
                </a:cubicBezTo>
                <a:cubicBezTo>
                  <a:pt x="226" y="121"/>
                  <a:pt x="242" y="110"/>
                  <a:pt x="257" y="99"/>
                </a:cubicBezTo>
                <a:cubicBezTo>
                  <a:pt x="273" y="88"/>
                  <a:pt x="290" y="79"/>
                  <a:pt x="306" y="70"/>
                </a:cubicBezTo>
                <a:cubicBezTo>
                  <a:pt x="323" y="61"/>
                  <a:pt x="340" y="53"/>
                  <a:pt x="358" y="45"/>
                </a:cubicBezTo>
                <a:cubicBezTo>
                  <a:pt x="375" y="38"/>
                  <a:pt x="393" y="32"/>
                  <a:pt x="411" y="26"/>
                </a:cubicBezTo>
                <a:cubicBezTo>
                  <a:pt x="430" y="20"/>
                  <a:pt x="448" y="15"/>
                  <a:pt x="467" y="11"/>
                </a:cubicBezTo>
                <a:cubicBezTo>
                  <a:pt x="485" y="8"/>
                  <a:pt x="504" y="5"/>
                  <a:pt x="523" y="3"/>
                </a:cubicBezTo>
                <a:cubicBezTo>
                  <a:pt x="543" y="1"/>
                  <a:pt x="562" y="0"/>
                  <a:pt x="581" y="0"/>
                </a:cubicBezTo>
                <a:cubicBezTo>
                  <a:pt x="600" y="0"/>
                  <a:pt x="619" y="1"/>
                  <a:pt x="638" y="3"/>
                </a:cubicBezTo>
                <a:cubicBezTo>
                  <a:pt x="657" y="5"/>
                  <a:pt x="675" y="8"/>
                  <a:pt x="694" y="11"/>
                </a:cubicBezTo>
                <a:cubicBezTo>
                  <a:pt x="713" y="15"/>
                  <a:pt x="731" y="20"/>
                  <a:pt x="749" y="26"/>
                </a:cubicBezTo>
                <a:cubicBezTo>
                  <a:pt x="768" y="32"/>
                  <a:pt x="785" y="38"/>
                  <a:pt x="803" y="45"/>
                </a:cubicBezTo>
                <a:cubicBezTo>
                  <a:pt x="821" y="53"/>
                  <a:pt x="838" y="61"/>
                  <a:pt x="854" y="70"/>
                </a:cubicBezTo>
                <a:cubicBezTo>
                  <a:pt x="871" y="79"/>
                  <a:pt x="888" y="88"/>
                  <a:pt x="903" y="99"/>
                </a:cubicBezTo>
                <a:cubicBezTo>
                  <a:pt x="919" y="110"/>
                  <a:pt x="934" y="121"/>
                  <a:pt x="949" y="133"/>
                </a:cubicBezTo>
                <a:cubicBezTo>
                  <a:pt x="964" y="145"/>
                  <a:pt x="978" y="158"/>
                  <a:pt x="991" y="171"/>
                </a:cubicBezTo>
                <a:cubicBezTo>
                  <a:pt x="1005" y="185"/>
                  <a:pt x="1017" y="199"/>
                  <a:pt x="1030" y="213"/>
                </a:cubicBezTo>
                <a:cubicBezTo>
                  <a:pt x="1042" y="228"/>
                  <a:pt x="1053" y="243"/>
                  <a:pt x="1063" y="259"/>
                </a:cubicBezTo>
                <a:cubicBezTo>
                  <a:pt x="1074" y="275"/>
                  <a:pt x="1084" y="291"/>
                  <a:pt x="1093" y="308"/>
                </a:cubicBezTo>
                <a:cubicBezTo>
                  <a:pt x="1102" y="325"/>
                  <a:pt x="1110" y="342"/>
                  <a:pt x="1117" y="359"/>
                </a:cubicBezTo>
                <a:cubicBezTo>
                  <a:pt x="1124" y="377"/>
                  <a:pt x="1131" y="395"/>
                  <a:pt x="1136" y="413"/>
                </a:cubicBezTo>
                <a:cubicBezTo>
                  <a:pt x="1142" y="431"/>
                  <a:pt x="1146" y="450"/>
                  <a:pt x="1150" y="468"/>
                </a:cubicBezTo>
                <a:cubicBezTo>
                  <a:pt x="1154" y="487"/>
                  <a:pt x="1157" y="506"/>
                  <a:pt x="1158" y="525"/>
                </a:cubicBezTo>
                <a:cubicBezTo>
                  <a:pt x="1160" y="544"/>
                  <a:pt x="1161" y="563"/>
                  <a:pt x="1161" y="582"/>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2" name="图片 171"/>
          <p:cNvPicPr/>
          <p:nvPr/>
        </p:nvPicPr>
        <p:blipFill>
          <a:blip r:embed="rId3"/>
          <a:stretch/>
        </p:blipFill>
        <p:spPr>
          <a:xfrm>
            <a:off x="543240" y="1997280"/>
            <a:ext cx="208440" cy="166680"/>
          </a:xfrm>
          <a:prstGeom prst="rect">
            <a:avLst/>
          </a:prstGeom>
          <a:noFill/>
          <a:ln w="0">
            <a:noFill/>
          </a:ln>
        </p:spPr>
      </p:pic>
      <p:sp>
        <p:nvSpPr>
          <p:cNvPr id="173" name="任意多边形: 形状 172"/>
          <p:cNvSpPr/>
          <p:nvPr/>
        </p:nvSpPr>
        <p:spPr>
          <a:xfrm>
            <a:off x="986040" y="2473560"/>
            <a:ext cx="3735720" cy="1069920"/>
          </a:xfrm>
          <a:custGeom>
            <a:avLst/>
            <a:gdLst/>
            <a:ahLst/>
            <a:cxnLst/>
            <a:rect l="0" t="0" r="r" b="b"/>
            <a:pathLst>
              <a:path w="10377" h="2972">
                <a:moveTo>
                  <a:pt x="0" y="2786"/>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0191" y="0"/>
                </a:lnTo>
                <a:cubicBezTo>
                  <a:pt x="10203" y="0"/>
                  <a:pt x="10215" y="1"/>
                  <a:pt x="10227" y="3"/>
                </a:cubicBezTo>
                <a:cubicBezTo>
                  <a:pt x="10239" y="6"/>
                  <a:pt x="10251" y="9"/>
                  <a:pt x="10262" y="14"/>
                </a:cubicBezTo>
                <a:cubicBezTo>
                  <a:pt x="10274" y="18"/>
                  <a:pt x="10284" y="24"/>
                  <a:pt x="10294" y="31"/>
                </a:cubicBezTo>
                <a:cubicBezTo>
                  <a:pt x="10304" y="38"/>
                  <a:pt x="10314" y="45"/>
                  <a:pt x="10322" y="54"/>
                </a:cubicBezTo>
                <a:cubicBezTo>
                  <a:pt x="10331" y="63"/>
                  <a:pt x="10339" y="72"/>
                  <a:pt x="10346" y="82"/>
                </a:cubicBezTo>
                <a:cubicBezTo>
                  <a:pt x="10352" y="92"/>
                  <a:pt x="10358" y="103"/>
                  <a:pt x="10363" y="114"/>
                </a:cubicBezTo>
                <a:cubicBezTo>
                  <a:pt x="10367" y="125"/>
                  <a:pt x="10371" y="137"/>
                  <a:pt x="10373" y="149"/>
                </a:cubicBezTo>
                <a:cubicBezTo>
                  <a:pt x="10376" y="161"/>
                  <a:pt x="10377" y="173"/>
                  <a:pt x="10377" y="185"/>
                </a:cubicBezTo>
                <a:lnTo>
                  <a:pt x="10377" y="2786"/>
                </a:lnTo>
                <a:cubicBezTo>
                  <a:pt x="10377" y="2798"/>
                  <a:pt x="10376" y="2810"/>
                  <a:pt x="10373" y="2822"/>
                </a:cubicBezTo>
                <a:cubicBezTo>
                  <a:pt x="10371" y="2834"/>
                  <a:pt x="10367" y="2846"/>
                  <a:pt x="10363" y="2857"/>
                </a:cubicBezTo>
                <a:cubicBezTo>
                  <a:pt x="10358" y="2868"/>
                  <a:pt x="10352" y="2879"/>
                  <a:pt x="10346" y="2889"/>
                </a:cubicBezTo>
                <a:cubicBezTo>
                  <a:pt x="10339" y="2899"/>
                  <a:pt x="10331" y="2909"/>
                  <a:pt x="10322" y="2917"/>
                </a:cubicBezTo>
                <a:cubicBezTo>
                  <a:pt x="10314" y="2926"/>
                  <a:pt x="10304" y="2934"/>
                  <a:pt x="10294" y="2941"/>
                </a:cubicBezTo>
                <a:cubicBezTo>
                  <a:pt x="10284" y="2947"/>
                  <a:pt x="10274" y="2953"/>
                  <a:pt x="10262" y="2958"/>
                </a:cubicBezTo>
                <a:cubicBezTo>
                  <a:pt x="10251" y="2962"/>
                  <a:pt x="10239" y="2966"/>
                  <a:pt x="10227" y="2968"/>
                </a:cubicBezTo>
                <a:cubicBezTo>
                  <a:pt x="10215" y="2971"/>
                  <a:pt x="10203" y="2972"/>
                  <a:pt x="10191" y="2972"/>
                </a:cubicBezTo>
                <a:lnTo>
                  <a:pt x="185" y="2972"/>
                </a:lnTo>
                <a:cubicBezTo>
                  <a:pt x="173" y="2972"/>
                  <a:pt x="161" y="2971"/>
                  <a:pt x="149" y="2968"/>
                </a:cubicBezTo>
                <a:cubicBezTo>
                  <a:pt x="137" y="2966"/>
                  <a:pt x="126" y="2962"/>
                  <a:pt x="114" y="2958"/>
                </a:cubicBezTo>
                <a:cubicBezTo>
                  <a:pt x="103" y="2953"/>
                  <a:pt x="92" y="2947"/>
                  <a:pt x="82" y="2941"/>
                </a:cubicBezTo>
                <a:cubicBezTo>
                  <a:pt x="72" y="2934"/>
                  <a:pt x="63" y="2926"/>
                  <a:pt x="54" y="2917"/>
                </a:cubicBezTo>
                <a:cubicBezTo>
                  <a:pt x="45" y="2909"/>
                  <a:pt x="38" y="2899"/>
                  <a:pt x="31" y="2889"/>
                </a:cubicBezTo>
                <a:cubicBezTo>
                  <a:pt x="24" y="2879"/>
                  <a:pt x="18" y="2868"/>
                  <a:pt x="14" y="2857"/>
                </a:cubicBezTo>
                <a:cubicBezTo>
                  <a:pt x="9" y="2846"/>
                  <a:pt x="6" y="2834"/>
                  <a:pt x="3" y="2822"/>
                </a:cubicBezTo>
                <a:cubicBezTo>
                  <a:pt x="1" y="2810"/>
                  <a:pt x="0" y="2798"/>
                  <a:pt x="0" y="2786"/>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4" name="文本框 173"/>
          <p:cNvSpPr txBox="1"/>
          <p:nvPr/>
        </p:nvSpPr>
        <p:spPr>
          <a:xfrm>
            <a:off x="434520" y="1147320"/>
            <a:ext cx="980784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推荐系统的基础是高效的数据采集。以下是构建推荐系统常用的数据采集工具与技术，它们帮助捕捉用户行为、处理数据流并支持大规模数据分析。</a:t>
            </a:r>
            <a:endParaRPr lang="en-US" sz="1180" b="0" u="none" strike="noStrike">
              <a:solidFill>
                <a:srgbClr val="000000"/>
              </a:solidFill>
              <a:effectLst/>
              <a:uFillTx/>
              <a:latin typeface="Times New Roman"/>
            </a:endParaRPr>
          </a:p>
        </p:txBody>
      </p:sp>
      <p:sp>
        <p:nvSpPr>
          <p:cNvPr id="175" name="文本框 174"/>
          <p:cNvSpPr txBox="1"/>
          <p:nvPr/>
        </p:nvSpPr>
        <p:spPr>
          <a:xfrm>
            <a:off x="986040" y="1900800"/>
            <a:ext cx="150948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埋点技术与事件跟踪</a:t>
            </a:r>
            <a:endParaRPr lang="en-US" sz="1320" b="0" u="none" strike="noStrike">
              <a:solidFill>
                <a:srgbClr val="000000"/>
              </a:solidFill>
              <a:effectLst/>
              <a:uFillTx/>
              <a:latin typeface="Times New Roman"/>
            </a:endParaRPr>
          </a:p>
        </p:txBody>
      </p:sp>
      <p:sp>
        <p:nvSpPr>
          <p:cNvPr id="176" name="文本框 175"/>
          <p:cNvSpPr txBox="1"/>
          <p:nvPr/>
        </p:nvSpPr>
        <p:spPr>
          <a:xfrm>
            <a:off x="986040" y="2231280"/>
            <a:ext cx="3811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在页面或</a:t>
            </a:r>
            <a:r>
              <a:rPr lang="en-US" sz="920" b="0" u="none" strike="noStrike">
                <a:solidFill>
                  <a:srgbClr val="DBEAFE"/>
                </a:solidFill>
                <a:effectLst/>
                <a:uFillTx/>
                <a:latin typeface="NotoSansSC"/>
                <a:ea typeface="NotoSansSC"/>
              </a:rPr>
              <a:t>App</a:t>
            </a:r>
            <a:r>
              <a:rPr lang="zh-CN" sz="920" b="0" u="none" strike="noStrike">
                <a:solidFill>
                  <a:srgbClr val="DBEAFE"/>
                </a:solidFill>
                <a:effectLst/>
                <a:uFillTx/>
                <a:latin typeface="NotoSansSC"/>
                <a:ea typeface="NotoSansSC"/>
              </a:rPr>
              <a:t>中预埋代码，捕捉用户操作事件，如页面访问、按钮点击等</a:t>
            </a:r>
            <a:endParaRPr lang="en-US" sz="920" b="0" u="none" strike="noStrike">
              <a:solidFill>
                <a:srgbClr val="000000"/>
              </a:solidFill>
              <a:effectLst/>
              <a:uFillTx/>
              <a:latin typeface="Times New Roman"/>
            </a:endParaRPr>
          </a:p>
        </p:txBody>
      </p:sp>
      <p:pic>
        <p:nvPicPr>
          <p:cNvPr id="177" name="图片 176"/>
          <p:cNvPicPr/>
          <p:nvPr/>
        </p:nvPicPr>
        <p:blipFill>
          <a:blip r:embed="rId4"/>
          <a:stretch/>
        </p:blipFill>
        <p:spPr>
          <a:xfrm>
            <a:off x="1086480" y="2832840"/>
            <a:ext cx="116640" cy="116640"/>
          </a:xfrm>
          <a:prstGeom prst="rect">
            <a:avLst/>
          </a:prstGeom>
          <a:noFill/>
          <a:ln w="0">
            <a:noFill/>
          </a:ln>
        </p:spPr>
      </p:pic>
      <p:sp>
        <p:nvSpPr>
          <p:cNvPr id="178" name="文本框 177"/>
          <p:cNvSpPr txBox="1"/>
          <p:nvPr/>
        </p:nvSpPr>
        <p:spPr>
          <a:xfrm>
            <a:off x="1086480" y="2598840"/>
            <a:ext cx="587520" cy="169560"/>
          </a:xfrm>
          <a:prstGeom prst="rect">
            <a:avLst/>
          </a:prstGeom>
          <a:noFill/>
          <a:ln w="0">
            <a:noFill/>
          </a:ln>
        </p:spPr>
        <p:txBody>
          <a:bodyPr wrap="none" lIns="0" tIns="0" rIns="0" bIns="0" anchor="t">
            <a:spAutoFit/>
          </a:bodyPr>
          <a:lstStyle/>
          <a:p>
            <a:r>
              <a:rPr lang="zh-CN" sz="920" b="0" u="none" strike="noStrike">
                <a:solidFill>
                  <a:srgbClr val="FBBF24"/>
                </a:solidFill>
                <a:effectLst/>
                <a:uFillTx/>
                <a:latin typeface="NotoSansSC"/>
                <a:ea typeface="NotoSansSC"/>
              </a:rPr>
              <a:t>推荐工具：</a:t>
            </a:r>
            <a:endParaRPr lang="en-US" sz="920" b="0" u="none" strike="noStrike">
              <a:solidFill>
                <a:srgbClr val="000000"/>
              </a:solidFill>
              <a:effectLst/>
              <a:uFillTx/>
              <a:latin typeface="Times New Roman"/>
            </a:endParaRPr>
          </a:p>
        </p:txBody>
      </p:sp>
      <p:pic>
        <p:nvPicPr>
          <p:cNvPr id="179" name="图片 178"/>
          <p:cNvPicPr/>
          <p:nvPr/>
        </p:nvPicPr>
        <p:blipFill>
          <a:blip r:embed="rId5"/>
          <a:stretch/>
        </p:blipFill>
        <p:spPr>
          <a:xfrm>
            <a:off x="1086480" y="3066840"/>
            <a:ext cx="133200" cy="116640"/>
          </a:xfrm>
          <a:prstGeom prst="rect">
            <a:avLst/>
          </a:prstGeom>
          <a:noFill/>
          <a:ln w="0">
            <a:noFill/>
          </a:ln>
        </p:spPr>
      </p:pic>
      <p:sp>
        <p:nvSpPr>
          <p:cNvPr id="180" name="文本框 179"/>
          <p:cNvSpPr txBox="1"/>
          <p:nvPr/>
        </p:nvSpPr>
        <p:spPr>
          <a:xfrm>
            <a:off x="1270080" y="2832840"/>
            <a:ext cx="24807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Google Analytics (GA) - </a:t>
            </a:r>
            <a:r>
              <a:rPr lang="zh-CN" sz="920" b="0" u="none" strike="noStrike">
                <a:solidFill>
                  <a:srgbClr val="FFFFFF"/>
                </a:solidFill>
                <a:effectLst/>
                <a:uFillTx/>
                <a:latin typeface="NotoSansSC"/>
                <a:ea typeface="NotoSansSC"/>
              </a:rPr>
              <a:t>全面的用户行为分析</a:t>
            </a:r>
            <a:endParaRPr lang="en-US" sz="920" b="0" u="none" strike="noStrike">
              <a:solidFill>
                <a:srgbClr val="000000"/>
              </a:solidFill>
              <a:effectLst/>
              <a:uFillTx/>
              <a:latin typeface="Times New Roman"/>
            </a:endParaRPr>
          </a:p>
        </p:txBody>
      </p:sp>
      <p:pic>
        <p:nvPicPr>
          <p:cNvPr id="181" name="图片 180"/>
          <p:cNvPicPr/>
          <p:nvPr/>
        </p:nvPicPr>
        <p:blipFill>
          <a:blip r:embed="rId6"/>
          <a:stretch/>
        </p:blipFill>
        <p:spPr>
          <a:xfrm>
            <a:off x="1086480" y="3300840"/>
            <a:ext cx="116640" cy="116640"/>
          </a:xfrm>
          <a:prstGeom prst="rect">
            <a:avLst/>
          </a:prstGeom>
          <a:noFill/>
          <a:ln w="0">
            <a:noFill/>
          </a:ln>
        </p:spPr>
      </p:pic>
      <p:sp>
        <p:nvSpPr>
          <p:cNvPr id="182" name="文本框 181"/>
          <p:cNvSpPr txBox="1"/>
          <p:nvPr/>
        </p:nvSpPr>
        <p:spPr>
          <a:xfrm>
            <a:off x="1287000" y="3066840"/>
            <a:ext cx="20818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Mixpanel - </a:t>
            </a:r>
            <a:r>
              <a:rPr lang="zh-CN" sz="920" b="0" u="none" strike="noStrike">
                <a:solidFill>
                  <a:srgbClr val="FFFFFF"/>
                </a:solidFill>
                <a:effectLst/>
                <a:uFillTx/>
                <a:latin typeface="NotoSansSC"/>
                <a:ea typeface="NotoSansSC"/>
              </a:rPr>
              <a:t>专注于事件跟踪和漏斗分析</a:t>
            </a:r>
            <a:endParaRPr lang="en-US" sz="920" b="0" u="none" strike="noStrike">
              <a:solidFill>
                <a:srgbClr val="000000"/>
              </a:solidFill>
              <a:effectLst/>
              <a:uFillTx/>
              <a:latin typeface="Times New Roman"/>
            </a:endParaRPr>
          </a:p>
        </p:txBody>
      </p:sp>
      <p:sp>
        <p:nvSpPr>
          <p:cNvPr id="183" name="任意多边形: 形状 182"/>
          <p:cNvSpPr/>
          <p:nvPr/>
        </p:nvSpPr>
        <p:spPr>
          <a:xfrm>
            <a:off x="5448240" y="1704600"/>
            <a:ext cx="4980960" cy="2005920"/>
          </a:xfrm>
          <a:custGeom>
            <a:avLst/>
            <a:gdLst/>
            <a:ahLst/>
            <a:cxnLst/>
            <a:rect l="0" t="0" r="r" b="b"/>
            <a:pathLst>
              <a:path w="13836" h="5572">
                <a:moveTo>
                  <a:pt x="0" y="5386"/>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3651" y="0"/>
                </a:lnTo>
                <a:cubicBezTo>
                  <a:pt x="13663" y="0"/>
                  <a:pt x="13675" y="1"/>
                  <a:pt x="13687" y="4"/>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8" y="103"/>
                  <a:pt x="13822" y="115"/>
                </a:cubicBezTo>
                <a:cubicBezTo>
                  <a:pt x="13827" y="126"/>
                  <a:pt x="13830" y="137"/>
                  <a:pt x="13833" y="149"/>
                </a:cubicBezTo>
                <a:cubicBezTo>
                  <a:pt x="13835" y="161"/>
                  <a:pt x="13836" y="173"/>
                  <a:pt x="13836" y="186"/>
                </a:cubicBezTo>
                <a:lnTo>
                  <a:pt x="13836" y="5386"/>
                </a:lnTo>
                <a:cubicBezTo>
                  <a:pt x="13836" y="5399"/>
                  <a:pt x="13835" y="5411"/>
                  <a:pt x="13833" y="5423"/>
                </a:cubicBezTo>
                <a:cubicBezTo>
                  <a:pt x="13830" y="5435"/>
                  <a:pt x="13827" y="5446"/>
                  <a:pt x="13822" y="5457"/>
                </a:cubicBezTo>
                <a:cubicBezTo>
                  <a:pt x="13818" y="5469"/>
                  <a:pt x="13812" y="5479"/>
                  <a:pt x="13805" y="5490"/>
                </a:cubicBezTo>
                <a:cubicBezTo>
                  <a:pt x="13798" y="5500"/>
                  <a:pt x="13791" y="5509"/>
                  <a:pt x="13782" y="5518"/>
                </a:cubicBezTo>
                <a:cubicBezTo>
                  <a:pt x="13773" y="5526"/>
                  <a:pt x="13764" y="5534"/>
                  <a:pt x="13754" y="5541"/>
                </a:cubicBezTo>
                <a:cubicBezTo>
                  <a:pt x="13744" y="5548"/>
                  <a:pt x="13733" y="5553"/>
                  <a:pt x="13722" y="5558"/>
                </a:cubicBezTo>
                <a:cubicBezTo>
                  <a:pt x="13710" y="5563"/>
                  <a:pt x="13699" y="5566"/>
                  <a:pt x="13687" y="5569"/>
                </a:cubicBezTo>
                <a:cubicBezTo>
                  <a:pt x="13675" y="5571"/>
                  <a:pt x="13663" y="5572"/>
                  <a:pt x="13651" y="5572"/>
                </a:cubicBezTo>
                <a:lnTo>
                  <a:pt x="186" y="5572"/>
                </a:lnTo>
                <a:cubicBezTo>
                  <a:pt x="174" y="5572"/>
                  <a:pt x="162" y="5571"/>
                  <a:pt x="150" y="5569"/>
                </a:cubicBezTo>
                <a:cubicBezTo>
                  <a:pt x="138" y="5566"/>
                  <a:pt x="126" y="5563"/>
                  <a:pt x="115" y="5558"/>
                </a:cubicBezTo>
                <a:cubicBezTo>
                  <a:pt x="104" y="5553"/>
                  <a:pt x="93" y="5548"/>
                  <a:pt x="83" y="5541"/>
                </a:cubicBezTo>
                <a:cubicBezTo>
                  <a:pt x="73" y="5534"/>
                  <a:pt x="63" y="5526"/>
                  <a:pt x="55" y="5518"/>
                </a:cubicBezTo>
                <a:cubicBezTo>
                  <a:pt x="46" y="5509"/>
                  <a:pt x="38" y="5500"/>
                  <a:pt x="32" y="5490"/>
                </a:cubicBezTo>
                <a:cubicBezTo>
                  <a:pt x="25" y="5479"/>
                  <a:pt x="19" y="5469"/>
                  <a:pt x="15" y="5457"/>
                </a:cubicBezTo>
                <a:cubicBezTo>
                  <a:pt x="10" y="5446"/>
                  <a:pt x="6" y="5435"/>
                  <a:pt x="4" y="5423"/>
                </a:cubicBezTo>
                <a:cubicBezTo>
                  <a:pt x="2" y="5411"/>
                  <a:pt x="0" y="5399"/>
                  <a:pt x="0" y="53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4" name="任意多边形: 形状 183"/>
          <p:cNvSpPr/>
          <p:nvPr/>
        </p:nvSpPr>
        <p:spPr>
          <a:xfrm>
            <a:off x="5615640" y="1871640"/>
            <a:ext cx="417960" cy="418320"/>
          </a:xfrm>
          <a:custGeom>
            <a:avLst/>
            <a:gdLst/>
            <a:ahLst/>
            <a:cxnLst/>
            <a:rect l="0" t="0" r="r" b="b"/>
            <a:pathLst>
              <a:path w="1161" h="1162">
                <a:moveTo>
                  <a:pt x="1161" y="582"/>
                </a:moveTo>
                <a:cubicBezTo>
                  <a:pt x="1161" y="601"/>
                  <a:pt x="1160" y="620"/>
                  <a:pt x="1159" y="638"/>
                </a:cubicBezTo>
                <a:cubicBezTo>
                  <a:pt x="1157" y="657"/>
                  <a:pt x="1154" y="676"/>
                  <a:pt x="1150" y="695"/>
                </a:cubicBezTo>
                <a:cubicBezTo>
                  <a:pt x="1146" y="713"/>
                  <a:pt x="1142" y="732"/>
                  <a:pt x="1136" y="750"/>
                </a:cubicBezTo>
                <a:cubicBezTo>
                  <a:pt x="1131" y="768"/>
                  <a:pt x="1124" y="786"/>
                  <a:pt x="1117" y="804"/>
                </a:cubicBezTo>
                <a:cubicBezTo>
                  <a:pt x="1110" y="821"/>
                  <a:pt x="1102" y="838"/>
                  <a:pt x="1093" y="855"/>
                </a:cubicBezTo>
                <a:cubicBezTo>
                  <a:pt x="1084" y="872"/>
                  <a:pt x="1074" y="888"/>
                  <a:pt x="1064" y="904"/>
                </a:cubicBezTo>
                <a:cubicBezTo>
                  <a:pt x="1053" y="920"/>
                  <a:pt x="1042" y="935"/>
                  <a:pt x="1030" y="950"/>
                </a:cubicBezTo>
                <a:cubicBezTo>
                  <a:pt x="1018" y="964"/>
                  <a:pt x="1005" y="978"/>
                  <a:pt x="991" y="992"/>
                </a:cubicBezTo>
                <a:cubicBezTo>
                  <a:pt x="978" y="1005"/>
                  <a:pt x="964" y="1018"/>
                  <a:pt x="949" y="1030"/>
                </a:cubicBezTo>
                <a:cubicBezTo>
                  <a:pt x="934" y="1042"/>
                  <a:pt x="919" y="1054"/>
                  <a:pt x="903" y="1064"/>
                </a:cubicBezTo>
                <a:cubicBezTo>
                  <a:pt x="888" y="1075"/>
                  <a:pt x="871" y="1084"/>
                  <a:pt x="855" y="1093"/>
                </a:cubicBezTo>
                <a:cubicBezTo>
                  <a:pt x="838" y="1102"/>
                  <a:pt x="821" y="1110"/>
                  <a:pt x="803" y="1118"/>
                </a:cubicBezTo>
                <a:cubicBezTo>
                  <a:pt x="786" y="1125"/>
                  <a:pt x="768" y="1131"/>
                  <a:pt x="749" y="1137"/>
                </a:cubicBezTo>
                <a:cubicBezTo>
                  <a:pt x="731" y="1142"/>
                  <a:pt x="713" y="1147"/>
                  <a:pt x="694" y="1151"/>
                </a:cubicBezTo>
                <a:cubicBezTo>
                  <a:pt x="676" y="1154"/>
                  <a:pt x="657" y="1157"/>
                  <a:pt x="638" y="1159"/>
                </a:cubicBezTo>
                <a:cubicBezTo>
                  <a:pt x="619" y="1161"/>
                  <a:pt x="600" y="1162"/>
                  <a:pt x="581" y="1162"/>
                </a:cubicBezTo>
                <a:cubicBezTo>
                  <a:pt x="562" y="1162"/>
                  <a:pt x="543" y="1161"/>
                  <a:pt x="524" y="1159"/>
                </a:cubicBezTo>
                <a:cubicBezTo>
                  <a:pt x="505" y="1157"/>
                  <a:pt x="486" y="1154"/>
                  <a:pt x="468" y="1151"/>
                </a:cubicBezTo>
                <a:cubicBezTo>
                  <a:pt x="449" y="1147"/>
                  <a:pt x="431" y="1142"/>
                  <a:pt x="413" y="1137"/>
                </a:cubicBezTo>
                <a:cubicBezTo>
                  <a:pt x="394" y="1131"/>
                  <a:pt x="376" y="1125"/>
                  <a:pt x="359" y="1118"/>
                </a:cubicBezTo>
                <a:cubicBezTo>
                  <a:pt x="341" y="1110"/>
                  <a:pt x="324" y="1102"/>
                  <a:pt x="307" y="1093"/>
                </a:cubicBezTo>
                <a:cubicBezTo>
                  <a:pt x="291" y="1084"/>
                  <a:pt x="274" y="1075"/>
                  <a:pt x="259" y="1064"/>
                </a:cubicBezTo>
                <a:cubicBezTo>
                  <a:pt x="243" y="1054"/>
                  <a:pt x="228" y="1042"/>
                  <a:pt x="213" y="1030"/>
                </a:cubicBezTo>
                <a:cubicBezTo>
                  <a:pt x="198" y="1018"/>
                  <a:pt x="184" y="1005"/>
                  <a:pt x="171" y="992"/>
                </a:cubicBezTo>
                <a:cubicBezTo>
                  <a:pt x="157" y="978"/>
                  <a:pt x="144" y="964"/>
                  <a:pt x="132" y="950"/>
                </a:cubicBezTo>
                <a:cubicBezTo>
                  <a:pt x="120" y="935"/>
                  <a:pt x="109" y="920"/>
                  <a:pt x="98" y="904"/>
                </a:cubicBezTo>
                <a:cubicBezTo>
                  <a:pt x="88" y="888"/>
                  <a:pt x="78" y="872"/>
                  <a:pt x="69" y="855"/>
                </a:cubicBezTo>
                <a:cubicBezTo>
                  <a:pt x="59" y="838"/>
                  <a:pt x="51" y="821"/>
                  <a:pt x="44" y="804"/>
                </a:cubicBezTo>
                <a:cubicBezTo>
                  <a:pt x="37" y="786"/>
                  <a:pt x="30" y="768"/>
                  <a:pt x="25" y="750"/>
                </a:cubicBezTo>
                <a:cubicBezTo>
                  <a:pt x="19" y="732"/>
                  <a:pt x="15" y="713"/>
                  <a:pt x="11" y="695"/>
                </a:cubicBezTo>
                <a:cubicBezTo>
                  <a:pt x="7" y="676"/>
                  <a:pt x="4" y="657"/>
                  <a:pt x="2" y="638"/>
                </a:cubicBezTo>
                <a:cubicBezTo>
                  <a:pt x="1" y="620"/>
                  <a:pt x="0" y="601"/>
                  <a:pt x="0" y="582"/>
                </a:cubicBezTo>
                <a:cubicBezTo>
                  <a:pt x="0" y="563"/>
                  <a:pt x="1" y="544"/>
                  <a:pt x="2" y="525"/>
                </a:cubicBezTo>
                <a:cubicBezTo>
                  <a:pt x="4" y="506"/>
                  <a:pt x="7" y="487"/>
                  <a:pt x="11" y="468"/>
                </a:cubicBezTo>
                <a:cubicBezTo>
                  <a:pt x="15" y="450"/>
                  <a:pt x="19" y="431"/>
                  <a:pt x="25" y="413"/>
                </a:cubicBezTo>
                <a:cubicBezTo>
                  <a:pt x="30" y="395"/>
                  <a:pt x="37" y="377"/>
                  <a:pt x="44" y="359"/>
                </a:cubicBezTo>
                <a:cubicBezTo>
                  <a:pt x="51" y="342"/>
                  <a:pt x="59" y="325"/>
                  <a:pt x="69" y="308"/>
                </a:cubicBezTo>
                <a:cubicBezTo>
                  <a:pt x="78" y="291"/>
                  <a:pt x="88" y="275"/>
                  <a:pt x="98" y="259"/>
                </a:cubicBezTo>
                <a:cubicBezTo>
                  <a:pt x="109" y="243"/>
                  <a:pt x="120" y="228"/>
                  <a:pt x="132" y="213"/>
                </a:cubicBezTo>
                <a:cubicBezTo>
                  <a:pt x="144" y="199"/>
                  <a:pt x="157" y="185"/>
                  <a:pt x="171" y="171"/>
                </a:cubicBezTo>
                <a:cubicBezTo>
                  <a:pt x="184" y="158"/>
                  <a:pt x="198" y="145"/>
                  <a:pt x="213" y="133"/>
                </a:cubicBezTo>
                <a:cubicBezTo>
                  <a:pt x="228" y="121"/>
                  <a:pt x="243" y="110"/>
                  <a:pt x="259" y="99"/>
                </a:cubicBezTo>
                <a:cubicBezTo>
                  <a:pt x="274" y="88"/>
                  <a:pt x="291" y="79"/>
                  <a:pt x="307" y="70"/>
                </a:cubicBezTo>
                <a:cubicBezTo>
                  <a:pt x="324" y="61"/>
                  <a:pt x="341" y="53"/>
                  <a:pt x="359" y="45"/>
                </a:cubicBezTo>
                <a:cubicBezTo>
                  <a:pt x="376" y="38"/>
                  <a:pt x="394" y="32"/>
                  <a:pt x="413" y="26"/>
                </a:cubicBezTo>
                <a:cubicBezTo>
                  <a:pt x="431" y="20"/>
                  <a:pt x="449" y="15"/>
                  <a:pt x="468" y="11"/>
                </a:cubicBezTo>
                <a:cubicBezTo>
                  <a:pt x="486" y="8"/>
                  <a:pt x="505" y="5"/>
                  <a:pt x="524" y="3"/>
                </a:cubicBezTo>
                <a:cubicBezTo>
                  <a:pt x="543" y="1"/>
                  <a:pt x="562" y="0"/>
                  <a:pt x="581" y="0"/>
                </a:cubicBezTo>
                <a:cubicBezTo>
                  <a:pt x="600" y="0"/>
                  <a:pt x="619" y="1"/>
                  <a:pt x="638" y="3"/>
                </a:cubicBezTo>
                <a:cubicBezTo>
                  <a:pt x="657" y="5"/>
                  <a:pt x="676" y="8"/>
                  <a:pt x="694" y="11"/>
                </a:cubicBezTo>
                <a:cubicBezTo>
                  <a:pt x="713" y="15"/>
                  <a:pt x="731" y="20"/>
                  <a:pt x="749" y="26"/>
                </a:cubicBezTo>
                <a:cubicBezTo>
                  <a:pt x="768" y="32"/>
                  <a:pt x="786" y="38"/>
                  <a:pt x="803" y="45"/>
                </a:cubicBezTo>
                <a:cubicBezTo>
                  <a:pt x="821" y="53"/>
                  <a:pt x="838" y="61"/>
                  <a:pt x="855" y="70"/>
                </a:cubicBezTo>
                <a:cubicBezTo>
                  <a:pt x="871" y="79"/>
                  <a:pt x="888" y="88"/>
                  <a:pt x="903" y="99"/>
                </a:cubicBezTo>
                <a:cubicBezTo>
                  <a:pt x="919" y="110"/>
                  <a:pt x="934" y="121"/>
                  <a:pt x="949" y="133"/>
                </a:cubicBezTo>
                <a:cubicBezTo>
                  <a:pt x="964" y="145"/>
                  <a:pt x="978" y="158"/>
                  <a:pt x="991" y="171"/>
                </a:cubicBezTo>
                <a:cubicBezTo>
                  <a:pt x="1005" y="185"/>
                  <a:pt x="1018" y="199"/>
                  <a:pt x="1030" y="213"/>
                </a:cubicBezTo>
                <a:cubicBezTo>
                  <a:pt x="1042" y="228"/>
                  <a:pt x="1053" y="243"/>
                  <a:pt x="1064" y="259"/>
                </a:cubicBezTo>
                <a:cubicBezTo>
                  <a:pt x="1074" y="275"/>
                  <a:pt x="1084" y="291"/>
                  <a:pt x="1093" y="308"/>
                </a:cubicBezTo>
                <a:cubicBezTo>
                  <a:pt x="1102" y="325"/>
                  <a:pt x="1110" y="342"/>
                  <a:pt x="1117" y="359"/>
                </a:cubicBezTo>
                <a:cubicBezTo>
                  <a:pt x="1124" y="377"/>
                  <a:pt x="1131" y="395"/>
                  <a:pt x="1136" y="413"/>
                </a:cubicBezTo>
                <a:cubicBezTo>
                  <a:pt x="1142" y="431"/>
                  <a:pt x="1146" y="450"/>
                  <a:pt x="1150" y="468"/>
                </a:cubicBezTo>
                <a:cubicBezTo>
                  <a:pt x="1154" y="487"/>
                  <a:pt x="1157" y="506"/>
                  <a:pt x="1159" y="525"/>
                </a:cubicBezTo>
                <a:cubicBezTo>
                  <a:pt x="1160" y="544"/>
                  <a:pt x="1161" y="563"/>
                  <a:pt x="1161" y="582"/>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5" name="图片 184"/>
          <p:cNvPicPr/>
          <p:nvPr/>
        </p:nvPicPr>
        <p:blipFill>
          <a:blip r:embed="rId7"/>
          <a:stretch/>
        </p:blipFill>
        <p:spPr>
          <a:xfrm>
            <a:off x="5740920" y="1997280"/>
            <a:ext cx="166680" cy="166680"/>
          </a:xfrm>
          <a:prstGeom prst="rect">
            <a:avLst/>
          </a:prstGeom>
          <a:noFill/>
          <a:ln w="0">
            <a:noFill/>
          </a:ln>
        </p:spPr>
      </p:pic>
      <p:sp>
        <p:nvSpPr>
          <p:cNvPr id="186" name="任意多边形: 形状 185"/>
          <p:cNvSpPr/>
          <p:nvPr/>
        </p:nvSpPr>
        <p:spPr>
          <a:xfrm>
            <a:off x="6167160" y="2473560"/>
            <a:ext cx="3861000" cy="835920"/>
          </a:xfrm>
          <a:custGeom>
            <a:avLst/>
            <a:gdLst/>
            <a:ahLst/>
            <a:cxnLst/>
            <a:rect l="0" t="0" r="r" b="b"/>
            <a:pathLst>
              <a:path w="10725" h="2322">
                <a:moveTo>
                  <a:pt x="0" y="2136"/>
                </a:moveTo>
                <a:lnTo>
                  <a:pt x="0" y="185"/>
                </a:lnTo>
                <a:cubicBezTo>
                  <a:pt x="0" y="173"/>
                  <a:pt x="1" y="161"/>
                  <a:pt x="3" y="149"/>
                </a:cubicBezTo>
                <a:cubicBezTo>
                  <a:pt x="6" y="137"/>
                  <a:pt x="9" y="125"/>
                  <a:pt x="14" y="114"/>
                </a:cubicBezTo>
                <a:cubicBezTo>
                  <a:pt x="19" y="103"/>
                  <a:pt x="24" y="92"/>
                  <a:pt x="31" y="82"/>
                </a:cubicBezTo>
                <a:cubicBezTo>
                  <a:pt x="38" y="72"/>
                  <a:pt x="46"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0539" y="0"/>
                </a:lnTo>
                <a:cubicBezTo>
                  <a:pt x="10552" y="0"/>
                  <a:pt x="10564" y="1"/>
                  <a:pt x="10576" y="3"/>
                </a:cubicBezTo>
                <a:cubicBezTo>
                  <a:pt x="10588" y="6"/>
                  <a:pt x="10599" y="9"/>
                  <a:pt x="10611" y="14"/>
                </a:cubicBezTo>
                <a:cubicBezTo>
                  <a:pt x="10622" y="18"/>
                  <a:pt x="10632" y="24"/>
                  <a:pt x="10643" y="31"/>
                </a:cubicBezTo>
                <a:cubicBezTo>
                  <a:pt x="10653" y="38"/>
                  <a:pt x="10662" y="45"/>
                  <a:pt x="10671" y="54"/>
                </a:cubicBezTo>
                <a:cubicBezTo>
                  <a:pt x="10679" y="63"/>
                  <a:pt x="10687" y="72"/>
                  <a:pt x="10694" y="82"/>
                </a:cubicBezTo>
                <a:cubicBezTo>
                  <a:pt x="10701" y="92"/>
                  <a:pt x="10706" y="103"/>
                  <a:pt x="10711" y="114"/>
                </a:cubicBezTo>
                <a:cubicBezTo>
                  <a:pt x="10716" y="125"/>
                  <a:pt x="10719" y="137"/>
                  <a:pt x="10722" y="149"/>
                </a:cubicBezTo>
                <a:cubicBezTo>
                  <a:pt x="10724" y="161"/>
                  <a:pt x="10725" y="173"/>
                  <a:pt x="10725" y="185"/>
                </a:cubicBezTo>
                <a:lnTo>
                  <a:pt x="10725" y="2136"/>
                </a:lnTo>
                <a:cubicBezTo>
                  <a:pt x="10725" y="2148"/>
                  <a:pt x="10724" y="2160"/>
                  <a:pt x="10722" y="2172"/>
                </a:cubicBezTo>
                <a:cubicBezTo>
                  <a:pt x="10719" y="2184"/>
                  <a:pt x="10716" y="2196"/>
                  <a:pt x="10711" y="2207"/>
                </a:cubicBezTo>
                <a:cubicBezTo>
                  <a:pt x="10706" y="2218"/>
                  <a:pt x="10701" y="2229"/>
                  <a:pt x="10694" y="2239"/>
                </a:cubicBezTo>
                <a:cubicBezTo>
                  <a:pt x="10687" y="2249"/>
                  <a:pt x="10679" y="2259"/>
                  <a:pt x="10671" y="2267"/>
                </a:cubicBezTo>
                <a:cubicBezTo>
                  <a:pt x="10662" y="2276"/>
                  <a:pt x="10653" y="2284"/>
                  <a:pt x="10643" y="2291"/>
                </a:cubicBezTo>
                <a:cubicBezTo>
                  <a:pt x="10632" y="2297"/>
                  <a:pt x="10622" y="2303"/>
                  <a:pt x="10611" y="2308"/>
                </a:cubicBezTo>
                <a:cubicBezTo>
                  <a:pt x="10599" y="2312"/>
                  <a:pt x="10588" y="2316"/>
                  <a:pt x="10576" y="2318"/>
                </a:cubicBezTo>
                <a:cubicBezTo>
                  <a:pt x="10564" y="2321"/>
                  <a:pt x="10552" y="2322"/>
                  <a:pt x="10539" y="2322"/>
                </a:cubicBezTo>
                <a:lnTo>
                  <a:pt x="185" y="2322"/>
                </a:lnTo>
                <a:cubicBezTo>
                  <a:pt x="173" y="2322"/>
                  <a:pt x="161" y="2321"/>
                  <a:pt x="149" y="2318"/>
                </a:cubicBezTo>
                <a:cubicBezTo>
                  <a:pt x="137" y="2316"/>
                  <a:pt x="126" y="2312"/>
                  <a:pt x="114" y="2308"/>
                </a:cubicBezTo>
                <a:cubicBezTo>
                  <a:pt x="103" y="2303"/>
                  <a:pt x="92" y="2297"/>
                  <a:pt x="82" y="2291"/>
                </a:cubicBezTo>
                <a:cubicBezTo>
                  <a:pt x="72" y="2284"/>
                  <a:pt x="63" y="2276"/>
                  <a:pt x="54" y="2267"/>
                </a:cubicBezTo>
                <a:cubicBezTo>
                  <a:pt x="46" y="2259"/>
                  <a:pt x="38" y="2249"/>
                  <a:pt x="31" y="2239"/>
                </a:cubicBezTo>
                <a:cubicBezTo>
                  <a:pt x="24" y="2229"/>
                  <a:pt x="19" y="2218"/>
                  <a:pt x="14" y="2207"/>
                </a:cubicBezTo>
                <a:cubicBezTo>
                  <a:pt x="9" y="2196"/>
                  <a:pt x="6" y="2184"/>
                  <a:pt x="3" y="2172"/>
                </a:cubicBezTo>
                <a:cubicBezTo>
                  <a:pt x="1" y="2160"/>
                  <a:pt x="0" y="2148"/>
                  <a:pt x="0" y="2136"/>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7" name="文本框 186"/>
          <p:cNvSpPr txBox="1"/>
          <p:nvPr/>
        </p:nvSpPr>
        <p:spPr>
          <a:xfrm>
            <a:off x="1270080" y="3300840"/>
            <a:ext cx="17247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Segment - </a:t>
            </a:r>
            <a:r>
              <a:rPr lang="zh-CN" sz="920" b="0" u="none" strike="noStrike">
                <a:solidFill>
                  <a:srgbClr val="FFFFFF"/>
                </a:solidFill>
                <a:effectLst/>
                <a:uFillTx/>
                <a:latin typeface="NotoSansSC"/>
                <a:ea typeface="NotoSansSC"/>
              </a:rPr>
              <a:t>一体化数据管道工具</a:t>
            </a:r>
            <a:endParaRPr lang="en-US" sz="920" b="0" u="none" strike="noStrike">
              <a:solidFill>
                <a:srgbClr val="000000"/>
              </a:solidFill>
              <a:effectLst/>
              <a:uFillTx/>
              <a:latin typeface="Times New Roman"/>
            </a:endParaRPr>
          </a:p>
        </p:txBody>
      </p:sp>
      <p:sp>
        <p:nvSpPr>
          <p:cNvPr id="188" name="文本框 187"/>
          <p:cNvSpPr txBox="1"/>
          <p:nvPr/>
        </p:nvSpPr>
        <p:spPr>
          <a:xfrm>
            <a:off x="6167160" y="1900800"/>
            <a:ext cx="167724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数据流处理与实时采集</a:t>
            </a:r>
            <a:endParaRPr lang="en-US" sz="1320" b="0" u="none" strike="noStrike">
              <a:solidFill>
                <a:srgbClr val="000000"/>
              </a:solidFill>
              <a:effectLst/>
              <a:uFillTx/>
              <a:latin typeface="Times New Roman"/>
            </a:endParaRPr>
          </a:p>
        </p:txBody>
      </p:sp>
      <p:sp>
        <p:nvSpPr>
          <p:cNvPr id="189" name="文本框 188"/>
          <p:cNvSpPr txBox="1"/>
          <p:nvPr/>
        </p:nvSpPr>
        <p:spPr>
          <a:xfrm>
            <a:off x="6167160" y="2231280"/>
            <a:ext cx="37558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对大规模数据进行实时分析，支持高并发数据流处理，实时更新用户画像</a:t>
            </a:r>
            <a:endParaRPr lang="en-US" sz="920" b="0" u="none" strike="noStrike">
              <a:solidFill>
                <a:srgbClr val="000000"/>
              </a:solidFill>
              <a:effectLst/>
              <a:uFillTx/>
              <a:latin typeface="Times New Roman"/>
            </a:endParaRPr>
          </a:p>
        </p:txBody>
      </p:sp>
      <p:pic>
        <p:nvPicPr>
          <p:cNvPr id="190" name="图片 189"/>
          <p:cNvPicPr/>
          <p:nvPr/>
        </p:nvPicPr>
        <p:blipFill>
          <a:blip r:embed="rId8"/>
          <a:stretch/>
        </p:blipFill>
        <p:spPr>
          <a:xfrm>
            <a:off x="6267600" y="2832840"/>
            <a:ext cx="133200" cy="116640"/>
          </a:xfrm>
          <a:prstGeom prst="rect">
            <a:avLst/>
          </a:prstGeom>
          <a:noFill/>
          <a:ln w="0">
            <a:noFill/>
          </a:ln>
        </p:spPr>
      </p:pic>
      <p:sp>
        <p:nvSpPr>
          <p:cNvPr id="191" name="文本框 190"/>
          <p:cNvSpPr txBox="1"/>
          <p:nvPr/>
        </p:nvSpPr>
        <p:spPr>
          <a:xfrm>
            <a:off x="6267600" y="2598840"/>
            <a:ext cx="587520" cy="169560"/>
          </a:xfrm>
          <a:prstGeom prst="rect">
            <a:avLst/>
          </a:prstGeom>
          <a:noFill/>
          <a:ln w="0">
            <a:noFill/>
          </a:ln>
        </p:spPr>
        <p:txBody>
          <a:bodyPr wrap="none" lIns="0" tIns="0" rIns="0" bIns="0" anchor="t">
            <a:spAutoFit/>
          </a:bodyPr>
          <a:lstStyle/>
          <a:p>
            <a:r>
              <a:rPr lang="zh-CN" sz="920" b="0" u="none" strike="noStrike">
                <a:solidFill>
                  <a:srgbClr val="FBBF24"/>
                </a:solidFill>
                <a:effectLst/>
                <a:uFillTx/>
                <a:latin typeface="NotoSansSC"/>
                <a:ea typeface="NotoSansSC"/>
              </a:rPr>
              <a:t>推荐工具：</a:t>
            </a:r>
            <a:endParaRPr lang="en-US" sz="920" b="0" u="none" strike="noStrike">
              <a:solidFill>
                <a:srgbClr val="000000"/>
              </a:solidFill>
              <a:effectLst/>
              <a:uFillTx/>
              <a:latin typeface="Times New Roman"/>
            </a:endParaRPr>
          </a:p>
        </p:txBody>
      </p:sp>
      <p:pic>
        <p:nvPicPr>
          <p:cNvPr id="192" name="图片 191"/>
          <p:cNvPicPr/>
          <p:nvPr/>
        </p:nvPicPr>
        <p:blipFill>
          <a:blip r:embed="rId9"/>
          <a:stretch/>
        </p:blipFill>
        <p:spPr>
          <a:xfrm>
            <a:off x="6267600" y="3066840"/>
            <a:ext cx="91440" cy="116640"/>
          </a:xfrm>
          <a:prstGeom prst="rect">
            <a:avLst/>
          </a:prstGeom>
          <a:noFill/>
          <a:ln w="0">
            <a:noFill/>
          </a:ln>
        </p:spPr>
      </p:pic>
      <p:sp>
        <p:nvSpPr>
          <p:cNvPr id="193" name="文本框 192"/>
          <p:cNvSpPr txBox="1"/>
          <p:nvPr/>
        </p:nvSpPr>
        <p:spPr>
          <a:xfrm>
            <a:off x="6468120" y="2832840"/>
            <a:ext cx="31791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Apache Kafka - </a:t>
            </a:r>
            <a:r>
              <a:rPr lang="zh-CN" sz="920" b="0" u="none" strike="noStrike">
                <a:solidFill>
                  <a:srgbClr val="FFFFFF"/>
                </a:solidFill>
                <a:effectLst/>
                <a:uFillTx/>
                <a:latin typeface="NotoSansSC"/>
                <a:ea typeface="NotoSansSC"/>
              </a:rPr>
              <a:t>分布式流处理平台，支持高吞吐量数据传输</a:t>
            </a:r>
            <a:endParaRPr lang="en-US" sz="920" b="0" u="none" strike="noStrike">
              <a:solidFill>
                <a:srgbClr val="000000"/>
              </a:solidFill>
              <a:effectLst/>
              <a:uFillTx/>
              <a:latin typeface="Times New Roman"/>
            </a:endParaRPr>
          </a:p>
        </p:txBody>
      </p:sp>
      <p:sp>
        <p:nvSpPr>
          <p:cNvPr id="194" name="任意多边形: 形状 193"/>
          <p:cNvSpPr/>
          <p:nvPr/>
        </p:nvSpPr>
        <p:spPr>
          <a:xfrm>
            <a:off x="267120" y="3910680"/>
            <a:ext cx="4980960" cy="1771920"/>
          </a:xfrm>
          <a:custGeom>
            <a:avLst/>
            <a:gdLst/>
            <a:ahLst/>
            <a:cxnLst/>
            <a:rect l="0" t="0" r="r" b="b"/>
            <a:pathLst>
              <a:path w="13836" h="4922">
                <a:moveTo>
                  <a:pt x="0" y="4737"/>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2"/>
                </a:cubicBezTo>
                <a:cubicBezTo>
                  <a:pt x="13764" y="38"/>
                  <a:pt x="13773" y="46"/>
                  <a:pt x="13782" y="55"/>
                </a:cubicBezTo>
                <a:cubicBezTo>
                  <a:pt x="13791" y="63"/>
                  <a:pt x="13798" y="73"/>
                  <a:pt x="13805" y="83"/>
                </a:cubicBezTo>
                <a:cubicBezTo>
                  <a:pt x="13812" y="93"/>
                  <a:pt x="13817" y="104"/>
                  <a:pt x="13822" y="115"/>
                </a:cubicBezTo>
                <a:cubicBezTo>
                  <a:pt x="13827" y="126"/>
                  <a:pt x="13830" y="138"/>
                  <a:pt x="13833" y="150"/>
                </a:cubicBezTo>
                <a:cubicBezTo>
                  <a:pt x="13835" y="162"/>
                  <a:pt x="13836" y="174"/>
                  <a:pt x="13836" y="186"/>
                </a:cubicBezTo>
                <a:lnTo>
                  <a:pt x="13836" y="4737"/>
                </a:lnTo>
                <a:cubicBezTo>
                  <a:pt x="13836" y="4749"/>
                  <a:pt x="13835" y="4761"/>
                  <a:pt x="13833" y="4773"/>
                </a:cubicBezTo>
                <a:cubicBezTo>
                  <a:pt x="13830" y="4785"/>
                  <a:pt x="13827" y="4796"/>
                  <a:pt x="13822" y="4808"/>
                </a:cubicBezTo>
                <a:cubicBezTo>
                  <a:pt x="13817" y="4819"/>
                  <a:pt x="13812" y="4830"/>
                  <a:pt x="13805" y="4840"/>
                </a:cubicBezTo>
                <a:cubicBezTo>
                  <a:pt x="13798" y="4850"/>
                  <a:pt x="13791" y="4859"/>
                  <a:pt x="13782" y="4868"/>
                </a:cubicBezTo>
                <a:cubicBezTo>
                  <a:pt x="13773" y="4877"/>
                  <a:pt x="13764" y="4884"/>
                  <a:pt x="13754" y="4891"/>
                </a:cubicBezTo>
                <a:cubicBezTo>
                  <a:pt x="13744" y="4898"/>
                  <a:pt x="13733" y="4904"/>
                  <a:pt x="13722" y="4908"/>
                </a:cubicBezTo>
                <a:cubicBezTo>
                  <a:pt x="13710" y="4913"/>
                  <a:pt x="13699" y="4916"/>
                  <a:pt x="13687" y="4919"/>
                </a:cubicBezTo>
                <a:cubicBezTo>
                  <a:pt x="13675" y="4921"/>
                  <a:pt x="13663" y="4922"/>
                  <a:pt x="13651" y="4922"/>
                </a:cubicBezTo>
                <a:lnTo>
                  <a:pt x="186" y="4922"/>
                </a:lnTo>
                <a:cubicBezTo>
                  <a:pt x="174" y="4922"/>
                  <a:pt x="162" y="4921"/>
                  <a:pt x="150" y="4919"/>
                </a:cubicBezTo>
                <a:cubicBezTo>
                  <a:pt x="138" y="4916"/>
                  <a:pt x="126" y="4913"/>
                  <a:pt x="115" y="4908"/>
                </a:cubicBezTo>
                <a:cubicBezTo>
                  <a:pt x="104" y="4904"/>
                  <a:pt x="93" y="4898"/>
                  <a:pt x="83" y="4891"/>
                </a:cubicBezTo>
                <a:cubicBezTo>
                  <a:pt x="73" y="4884"/>
                  <a:pt x="63" y="4877"/>
                  <a:pt x="55" y="4868"/>
                </a:cubicBezTo>
                <a:cubicBezTo>
                  <a:pt x="46" y="4859"/>
                  <a:pt x="38" y="4850"/>
                  <a:pt x="32" y="4840"/>
                </a:cubicBezTo>
                <a:cubicBezTo>
                  <a:pt x="25" y="4830"/>
                  <a:pt x="19" y="4819"/>
                  <a:pt x="14" y="4808"/>
                </a:cubicBezTo>
                <a:cubicBezTo>
                  <a:pt x="10" y="4796"/>
                  <a:pt x="6" y="4785"/>
                  <a:pt x="4" y="4773"/>
                </a:cubicBezTo>
                <a:cubicBezTo>
                  <a:pt x="2" y="4761"/>
                  <a:pt x="0" y="4749"/>
                  <a:pt x="0" y="473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5" name="任意多边形: 形状 194"/>
          <p:cNvSpPr/>
          <p:nvPr/>
        </p:nvSpPr>
        <p:spPr>
          <a:xfrm>
            <a:off x="434520" y="4077720"/>
            <a:ext cx="417960" cy="418320"/>
          </a:xfrm>
          <a:custGeom>
            <a:avLst/>
            <a:gdLst/>
            <a:ahLst/>
            <a:cxnLst/>
            <a:rect l="0" t="0" r="r" b="b"/>
            <a:pathLst>
              <a:path w="1161" h="1162">
                <a:moveTo>
                  <a:pt x="1161" y="581"/>
                </a:moveTo>
                <a:cubicBezTo>
                  <a:pt x="1161" y="600"/>
                  <a:pt x="1160" y="619"/>
                  <a:pt x="1158"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5"/>
                </a:cubicBezTo>
                <a:cubicBezTo>
                  <a:pt x="1084" y="872"/>
                  <a:pt x="1074" y="888"/>
                  <a:pt x="1063" y="904"/>
                </a:cubicBezTo>
                <a:cubicBezTo>
                  <a:pt x="1053" y="920"/>
                  <a:pt x="1042" y="935"/>
                  <a:pt x="1030" y="950"/>
                </a:cubicBezTo>
                <a:cubicBezTo>
                  <a:pt x="1017" y="965"/>
                  <a:pt x="1005" y="979"/>
                  <a:pt x="991" y="992"/>
                </a:cubicBezTo>
                <a:cubicBezTo>
                  <a:pt x="978" y="1006"/>
                  <a:pt x="964" y="1018"/>
                  <a:pt x="949" y="1030"/>
                </a:cubicBezTo>
                <a:cubicBezTo>
                  <a:pt x="934" y="1042"/>
                  <a:pt x="919" y="1054"/>
                  <a:pt x="903" y="1064"/>
                </a:cubicBezTo>
                <a:cubicBezTo>
                  <a:pt x="888" y="1075"/>
                  <a:pt x="871" y="1085"/>
                  <a:pt x="854" y="1094"/>
                </a:cubicBezTo>
                <a:cubicBezTo>
                  <a:pt x="838" y="1103"/>
                  <a:pt x="821" y="1111"/>
                  <a:pt x="803" y="1118"/>
                </a:cubicBezTo>
                <a:cubicBezTo>
                  <a:pt x="785" y="1125"/>
                  <a:pt x="768" y="1132"/>
                  <a:pt x="749" y="1137"/>
                </a:cubicBezTo>
                <a:cubicBezTo>
                  <a:pt x="731" y="1143"/>
                  <a:pt x="713" y="1147"/>
                  <a:pt x="694" y="1151"/>
                </a:cubicBezTo>
                <a:cubicBezTo>
                  <a:pt x="675" y="1155"/>
                  <a:pt x="657" y="1157"/>
                  <a:pt x="638" y="1159"/>
                </a:cubicBezTo>
                <a:cubicBezTo>
                  <a:pt x="619" y="1161"/>
                  <a:pt x="600" y="1162"/>
                  <a:pt x="581" y="1162"/>
                </a:cubicBezTo>
                <a:cubicBezTo>
                  <a:pt x="562" y="1162"/>
                  <a:pt x="543" y="1161"/>
                  <a:pt x="523" y="1159"/>
                </a:cubicBezTo>
                <a:cubicBezTo>
                  <a:pt x="504" y="1157"/>
                  <a:pt x="485" y="1155"/>
                  <a:pt x="467" y="1151"/>
                </a:cubicBezTo>
                <a:cubicBezTo>
                  <a:pt x="448" y="1147"/>
                  <a:pt x="430" y="1143"/>
                  <a:pt x="411" y="1137"/>
                </a:cubicBezTo>
                <a:cubicBezTo>
                  <a:pt x="393" y="1132"/>
                  <a:pt x="375" y="1125"/>
                  <a:pt x="358" y="1118"/>
                </a:cubicBezTo>
                <a:cubicBezTo>
                  <a:pt x="340" y="1111"/>
                  <a:pt x="323" y="1103"/>
                  <a:pt x="306" y="1094"/>
                </a:cubicBezTo>
                <a:cubicBezTo>
                  <a:pt x="290" y="1085"/>
                  <a:pt x="273" y="1075"/>
                  <a:pt x="257" y="1064"/>
                </a:cubicBezTo>
                <a:cubicBezTo>
                  <a:pt x="242" y="1054"/>
                  <a:pt x="226" y="1042"/>
                  <a:pt x="212" y="1030"/>
                </a:cubicBezTo>
                <a:cubicBezTo>
                  <a:pt x="197" y="1018"/>
                  <a:pt x="183" y="1006"/>
                  <a:pt x="170" y="992"/>
                </a:cubicBezTo>
                <a:cubicBezTo>
                  <a:pt x="156" y="979"/>
                  <a:pt x="143" y="965"/>
                  <a:pt x="131" y="950"/>
                </a:cubicBezTo>
                <a:cubicBezTo>
                  <a:pt x="119" y="935"/>
                  <a:pt x="108" y="920"/>
                  <a:pt x="97" y="904"/>
                </a:cubicBezTo>
                <a:cubicBezTo>
                  <a:pt x="87" y="888"/>
                  <a:pt x="77" y="872"/>
                  <a:pt x="68" y="855"/>
                </a:cubicBezTo>
                <a:cubicBezTo>
                  <a:pt x="59" y="838"/>
                  <a:pt x="51" y="820"/>
                  <a:pt x="44" y="803"/>
                </a:cubicBezTo>
                <a:cubicBezTo>
                  <a:pt x="36" y="785"/>
                  <a:pt x="30" y="767"/>
                  <a:pt x="25" y="749"/>
                </a:cubicBezTo>
                <a:cubicBezTo>
                  <a:pt x="19" y="731"/>
                  <a:pt x="14"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4" y="449"/>
                  <a:pt x="19" y="431"/>
                  <a:pt x="25" y="412"/>
                </a:cubicBezTo>
                <a:cubicBezTo>
                  <a:pt x="30" y="394"/>
                  <a:pt x="36" y="376"/>
                  <a:pt x="44" y="359"/>
                </a:cubicBezTo>
                <a:cubicBezTo>
                  <a:pt x="51" y="341"/>
                  <a:pt x="59" y="324"/>
                  <a:pt x="68" y="307"/>
                </a:cubicBezTo>
                <a:cubicBezTo>
                  <a:pt x="77" y="290"/>
                  <a:pt x="87" y="274"/>
                  <a:pt x="97" y="258"/>
                </a:cubicBezTo>
                <a:cubicBezTo>
                  <a:pt x="108" y="243"/>
                  <a:pt x="119" y="227"/>
                  <a:pt x="131" y="213"/>
                </a:cubicBezTo>
                <a:cubicBezTo>
                  <a:pt x="143" y="198"/>
                  <a:pt x="156" y="184"/>
                  <a:pt x="170" y="170"/>
                </a:cubicBezTo>
                <a:cubicBezTo>
                  <a:pt x="183" y="157"/>
                  <a:pt x="197" y="144"/>
                  <a:pt x="212" y="132"/>
                </a:cubicBezTo>
                <a:cubicBezTo>
                  <a:pt x="226" y="120"/>
                  <a:pt x="242" y="109"/>
                  <a:pt x="257" y="98"/>
                </a:cubicBezTo>
                <a:cubicBezTo>
                  <a:pt x="273" y="88"/>
                  <a:pt x="290" y="78"/>
                  <a:pt x="306" y="69"/>
                </a:cubicBezTo>
                <a:cubicBezTo>
                  <a:pt x="323" y="60"/>
                  <a:pt x="340" y="52"/>
                  <a:pt x="358" y="45"/>
                </a:cubicBezTo>
                <a:cubicBezTo>
                  <a:pt x="375" y="37"/>
                  <a:pt x="393" y="31"/>
                  <a:pt x="411" y="25"/>
                </a:cubicBezTo>
                <a:cubicBezTo>
                  <a:pt x="430" y="20"/>
                  <a:pt x="448" y="15"/>
                  <a:pt x="467" y="12"/>
                </a:cubicBezTo>
                <a:cubicBezTo>
                  <a:pt x="485" y="8"/>
                  <a:pt x="504" y="5"/>
                  <a:pt x="523" y="3"/>
                </a:cubicBezTo>
                <a:cubicBezTo>
                  <a:pt x="543" y="1"/>
                  <a:pt x="562" y="0"/>
                  <a:pt x="581" y="0"/>
                </a:cubicBezTo>
                <a:cubicBezTo>
                  <a:pt x="600" y="0"/>
                  <a:pt x="619" y="1"/>
                  <a:pt x="638" y="3"/>
                </a:cubicBezTo>
                <a:cubicBezTo>
                  <a:pt x="657" y="5"/>
                  <a:pt x="675" y="8"/>
                  <a:pt x="694" y="12"/>
                </a:cubicBezTo>
                <a:cubicBezTo>
                  <a:pt x="713" y="15"/>
                  <a:pt x="731" y="20"/>
                  <a:pt x="749" y="25"/>
                </a:cubicBezTo>
                <a:cubicBezTo>
                  <a:pt x="768" y="31"/>
                  <a:pt x="785" y="37"/>
                  <a:pt x="803" y="45"/>
                </a:cubicBezTo>
                <a:cubicBezTo>
                  <a:pt x="821" y="52"/>
                  <a:pt x="838" y="60"/>
                  <a:pt x="854" y="69"/>
                </a:cubicBezTo>
                <a:cubicBezTo>
                  <a:pt x="871" y="78"/>
                  <a:pt x="888" y="88"/>
                  <a:pt x="903" y="98"/>
                </a:cubicBezTo>
                <a:cubicBezTo>
                  <a:pt x="919" y="109"/>
                  <a:pt x="934" y="120"/>
                  <a:pt x="949" y="132"/>
                </a:cubicBezTo>
                <a:cubicBezTo>
                  <a:pt x="964" y="144"/>
                  <a:pt x="978" y="157"/>
                  <a:pt x="991" y="170"/>
                </a:cubicBezTo>
                <a:cubicBezTo>
                  <a:pt x="1005" y="184"/>
                  <a:pt x="1017" y="198"/>
                  <a:pt x="1030" y="213"/>
                </a:cubicBezTo>
                <a:cubicBezTo>
                  <a:pt x="1042" y="227"/>
                  <a:pt x="1053" y="243"/>
                  <a:pt x="1063" y="258"/>
                </a:cubicBezTo>
                <a:cubicBezTo>
                  <a:pt x="1074" y="274"/>
                  <a:pt x="1084" y="290"/>
                  <a:pt x="1093" y="307"/>
                </a:cubicBezTo>
                <a:cubicBezTo>
                  <a:pt x="1102" y="324"/>
                  <a:pt x="1110" y="341"/>
                  <a:pt x="1117" y="359"/>
                </a:cubicBezTo>
                <a:cubicBezTo>
                  <a:pt x="1124" y="376"/>
                  <a:pt x="1131" y="394"/>
                  <a:pt x="1136" y="412"/>
                </a:cubicBezTo>
                <a:cubicBezTo>
                  <a:pt x="1142" y="431"/>
                  <a:pt x="1146" y="449"/>
                  <a:pt x="1150" y="468"/>
                </a:cubicBezTo>
                <a:cubicBezTo>
                  <a:pt x="1154" y="486"/>
                  <a:pt x="1157" y="505"/>
                  <a:pt x="1158" y="524"/>
                </a:cubicBezTo>
                <a:cubicBezTo>
                  <a:pt x="1160" y="543"/>
                  <a:pt x="1161" y="562"/>
                  <a:pt x="1161" y="581"/>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6" name="图片 195"/>
          <p:cNvPicPr/>
          <p:nvPr/>
        </p:nvPicPr>
        <p:blipFill>
          <a:blip r:embed="rId10"/>
          <a:stretch/>
        </p:blipFill>
        <p:spPr>
          <a:xfrm>
            <a:off x="568080" y="4203360"/>
            <a:ext cx="150120" cy="166680"/>
          </a:xfrm>
          <a:prstGeom prst="rect">
            <a:avLst/>
          </a:prstGeom>
          <a:noFill/>
          <a:ln w="0">
            <a:noFill/>
          </a:ln>
        </p:spPr>
      </p:pic>
      <p:sp>
        <p:nvSpPr>
          <p:cNvPr id="197" name="任意多边形: 形状 196"/>
          <p:cNvSpPr/>
          <p:nvPr/>
        </p:nvSpPr>
        <p:spPr>
          <a:xfrm>
            <a:off x="986040" y="4679640"/>
            <a:ext cx="3794040" cy="835920"/>
          </a:xfrm>
          <a:custGeom>
            <a:avLst/>
            <a:gdLst/>
            <a:ahLst/>
            <a:cxnLst/>
            <a:rect l="0" t="0" r="r" b="b"/>
            <a:pathLst>
              <a:path w="10539" h="2322">
                <a:moveTo>
                  <a:pt x="0" y="2136"/>
                </a:moveTo>
                <a:lnTo>
                  <a:pt x="0" y="186"/>
                </a:lnTo>
                <a:cubicBezTo>
                  <a:pt x="0" y="173"/>
                  <a:pt x="1" y="161"/>
                  <a:pt x="3" y="149"/>
                </a:cubicBezTo>
                <a:cubicBezTo>
                  <a:pt x="6"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0354" y="0"/>
                </a:lnTo>
                <a:cubicBezTo>
                  <a:pt x="10366" y="0"/>
                  <a:pt x="10378" y="1"/>
                  <a:pt x="10390" y="3"/>
                </a:cubicBezTo>
                <a:cubicBezTo>
                  <a:pt x="10402" y="6"/>
                  <a:pt x="10413" y="9"/>
                  <a:pt x="10425" y="14"/>
                </a:cubicBezTo>
                <a:cubicBezTo>
                  <a:pt x="10436" y="19"/>
                  <a:pt x="10447" y="24"/>
                  <a:pt x="10457" y="31"/>
                </a:cubicBezTo>
                <a:cubicBezTo>
                  <a:pt x="10467" y="38"/>
                  <a:pt x="10476" y="46"/>
                  <a:pt x="10485" y="54"/>
                </a:cubicBezTo>
                <a:cubicBezTo>
                  <a:pt x="10494" y="63"/>
                  <a:pt x="10501" y="72"/>
                  <a:pt x="10508" y="82"/>
                </a:cubicBezTo>
                <a:cubicBezTo>
                  <a:pt x="10515" y="92"/>
                  <a:pt x="10521" y="103"/>
                  <a:pt x="10525" y="114"/>
                </a:cubicBezTo>
                <a:cubicBezTo>
                  <a:pt x="10530" y="126"/>
                  <a:pt x="10533" y="137"/>
                  <a:pt x="10536" y="149"/>
                </a:cubicBezTo>
                <a:cubicBezTo>
                  <a:pt x="10538" y="161"/>
                  <a:pt x="10539" y="173"/>
                  <a:pt x="10539" y="186"/>
                </a:cubicBezTo>
                <a:lnTo>
                  <a:pt x="10539" y="2136"/>
                </a:lnTo>
                <a:cubicBezTo>
                  <a:pt x="10539" y="2149"/>
                  <a:pt x="10538" y="2161"/>
                  <a:pt x="10536" y="2173"/>
                </a:cubicBezTo>
                <a:cubicBezTo>
                  <a:pt x="10533" y="2185"/>
                  <a:pt x="10530" y="2196"/>
                  <a:pt x="10525" y="2207"/>
                </a:cubicBezTo>
                <a:cubicBezTo>
                  <a:pt x="10521" y="2219"/>
                  <a:pt x="10515" y="2229"/>
                  <a:pt x="10508" y="2240"/>
                </a:cubicBezTo>
                <a:cubicBezTo>
                  <a:pt x="10501" y="2250"/>
                  <a:pt x="10494" y="2259"/>
                  <a:pt x="10485" y="2268"/>
                </a:cubicBezTo>
                <a:cubicBezTo>
                  <a:pt x="10476" y="2276"/>
                  <a:pt x="10467" y="2284"/>
                  <a:pt x="10457" y="2291"/>
                </a:cubicBezTo>
                <a:cubicBezTo>
                  <a:pt x="10447" y="2298"/>
                  <a:pt x="10436" y="2303"/>
                  <a:pt x="10425" y="2308"/>
                </a:cubicBezTo>
                <a:cubicBezTo>
                  <a:pt x="10413" y="2313"/>
                  <a:pt x="10402" y="2316"/>
                  <a:pt x="10390" y="2319"/>
                </a:cubicBezTo>
                <a:cubicBezTo>
                  <a:pt x="10378" y="2321"/>
                  <a:pt x="10366" y="2322"/>
                  <a:pt x="10354" y="2322"/>
                </a:cubicBezTo>
                <a:lnTo>
                  <a:pt x="185" y="2322"/>
                </a:lnTo>
                <a:cubicBezTo>
                  <a:pt x="173" y="2322"/>
                  <a:pt x="161" y="2321"/>
                  <a:pt x="149" y="2319"/>
                </a:cubicBezTo>
                <a:cubicBezTo>
                  <a:pt x="137" y="2316"/>
                  <a:pt x="126" y="2313"/>
                  <a:pt x="114" y="2308"/>
                </a:cubicBezTo>
                <a:cubicBezTo>
                  <a:pt x="103" y="2303"/>
                  <a:pt x="92" y="2298"/>
                  <a:pt x="82" y="2291"/>
                </a:cubicBezTo>
                <a:cubicBezTo>
                  <a:pt x="72" y="2284"/>
                  <a:pt x="63" y="2276"/>
                  <a:pt x="54" y="2268"/>
                </a:cubicBezTo>
                <a:cubicBezTo>
                  <a:pt x="45" y="2259"/>
                  <a:pt x="38" y="2250"/>
                  <a:pt x="31" y="2240"/>
                </a:cubicBezTo>
                <a:cubicBezTo>
                  <a:pt x="24" y="2229"/>
                  <a:pt x="18" y="2219"/>
                  <a:pt x="14" y="2207"/>
                </a:cubicBezTo>
                <a:cubicBezTo>
                  <a:pt x="9" y="2196"/>
                  <a:pt x="6" y="2185"/>
                  <a:pt x="3" y="2173"/>
                </a:cubicBezTo>
                <a:cubicBezTo>
                  <a:pt x="1" y="2161"/>
                  <a:pt x="0" y="2149"/>
                  <a:pt x="0" y="2136"/>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8" name="文本框 197"/>
          <p:cNvSpPr txBox="1"/>
          <p:nvPr/>
        </p:nvSpPr>
        <p:spPr>
          <a:xfrm>
            <a:off x="6426360" y="3066840"/>
            <a:ext cx="35935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Apache Flink - </a:t>
            </a:r>
            <a:r>
              <a:rPr lang="zh-CN" sz="920" b="0" u="none" strike="noStrike">
                <a:solidFill>
                  <a:srgbClr val="FFFFFF"/>
                </a:solidFill>
                <a:effectLst/>
                <a:uFillTx/>
                <a:latin typeface="NotoSansSC"/>
                <a:ea typeface="NotoSansSC"/>
              </a:rPr>
              <a:t>强大的实时计算框架，支持流数据和批数据统一处理</a:t>
            </a:r>
            <a:endParaRPr lang="en-US" sz="920" b="0" u="none" strike="noStrike">
              <a:solidFill>
                <a:srgbClr val="000000"/>
              </a:solidFill>
              <a:effectLst/>
              <a:uFillTx/>
              <a:latin typeface="Times New Roman"/>
            </a:endParaRPr>
          </a:p>
        </p:txBody>
      </p:sp>
      <p:sp>
        <p:nvSpPr>
          <p:cNvPr id="199" name="文本框 198"/>
          <p:cNvSpPr txBox="1"/>
          <p:nvPr/>
        </p:nvSpPr>
        <p:spPr>
          <a:xfrm>
            <a:off x="986040" y="4106880"/>
            <a:ext cx="167724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大数据平台与存储管理</a:t>
            </a:r>
            <a:endParaRPr lang="en-US" sz="1320" b="0" u="none" strike="noStrike">
              <a:solidFill>
                <a:srgbClr val="000000"/>
              </a:solidFill>
              <a:effectLst/>
              <a:uFillTx/>
              <a:latin typeface="Times New Roman"/>
            </a:endParaRPr>
          </a:p>
        </p:txBody>
      </p:sp>
      <p:sp>
        <p:nvSpPr>
          <p:cNvPr id="200" name="文本框 199"/>
          <p:cNvSpPr txBox="1"/>
          <p:nvPr/>
        </p:nvSpPr>
        <p:spPr>
          <a:xfrm>
            <a:off x="986040" y="4437360"/>
            <a:ext cx="34038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处理海量用户数据，采用分布式存储和大数据平台进行管理和分析</a:t>
            </a:r>
            <a:endParaRPr lang="en-US" sz="920" b="0" u="none" strike="noStrike">
              <a:solidFill>
                <a:srgbClr val="000000"/>
              </a:solidFill>
              <a:effectLst/>
              <a:uFillTx/>
              <a:latin typeface="Times New Roman"/>
            </a:endParaRPr>
          </a:p>
        </p:txBody>
      </p:sp>
      <p:sp>
        <p:nvSpPr>
          <p:cNvPr id="201" name="文本框 200"/>
          <p:cNvSpPr txBox="1"/>
          <p:nvPr/>
        </p:nvSpPr>
        <p:spPr>
          <a:xfrm>
            <a:off x="1086480" y="4805280"/>
            <a:ext cx="587520" cy="169560"/>
          </a:xfrm>
          <a:prstGeom prst="rect">
            <a:avLst/>
          </a:prstGeom>
          <a:noFill/>
          <a:ln w="0">
            <a:noFill/>
          </a:ln>
        </p:spPr>
        <p:txBody>
          <a:bodyPr wrap="none" lIns="0" tIns="0" rIns="0" bIns="0" anchor="t">
            <a:spAutoFit/>
          </a:bodyPr>
          <a:lstStyle/>
          <a:p>
            <a:r>
              <a:rPr lang="zh-CN" sz="920" b="0" u="none" strike="noStrike">
                <a:solidFill>
                  <a:srgbClr val="FBBF24"/>
                </a:solidFill>
                <a:effectLst/>
                <a:uFillTx/>
                <a:latin typeface="NotoSansSC"/>
                <a:ea typeface="NotoSansSC"/>
              </a:rPr>
              <a:t>推荐工具：</a:t>
            </a:r>
            <a:endParaRPr lang="en-US" sz="920" b="0" u="none" strike="noStrike">
              <a:solidFill>
                <a:srgbClr val="000000"/>
              </a:solidFill>
              <a:effectLst/>
              <a:uFillTx/>
              <a:latin typeface="Times New Roman"/>
            </a:endParaRPr>
          </a:p>
        </p:txBody>
      </p:sp>
      <p:pic>
        <p:nvPicPr>
          <p:cNvPr id="202" name="图片 201"/>
          <p:cNvPicPr/>
          <p:nvPr/>
        </p:nvPicPr>
        <p:blipFill>
          <a:blip r:embed="rId11"/>
          <a:stretch/>
        </p:blipFill>
        <p:spPr>
          <a:xfrm>
            <a:off x="1086480" y="5272920"/>
            <a:ext cx="100080" cy="116640"/>
          </a:xfrm>
          <a:prstGeom prst="rect">
            <a:avLst/>
          </a:prstGeom>
          <a:noFill/>
          <a:ln w="0">
            <a:noFill/>
          </a:ln>
        </p:spPr>
      </p:pic>
      <p:sp>
        <p:nvSpPr>
          <p:cNvPr id="203" name="文本框 202"/>
          <p:cNvSpPr txBox="1"/>
          <p:nvPr/>
        </p:nvSpPr>
        <p:spPr>
          <a:xfrm>
            <a:off x="1153080" y="5039280"/>
            <a:ext cx="32961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Hadoop - </a:t>
            </a:r>
            <a:r>
              <a:rPr lang="zh-CN" sz="920" b="0" u="none" strike="noStrike">
                <a:solidFill>
                  <a:srgbClr val="FFFFFF"/>
                </a:solidFill>
                <a:effectLst/>
                <a:uFillTx/>
                <a:latin typeface="NotoSansSC"/>
                <a:ea typeface="NotoSansSC"/>
              </a:rPr>
              <a:t>开源大数据处理框架，支持数据的分布式存储与计算</a:t>
            </a:r>
            <a:endParaRPr lang="en-US" sz="920" b="0" u="none" strike="noStrike">
              <a:solidFill>
                <a:srgbClr val="000000"/>
              </a:solidFill>
              <a:effectLst/>
              <a:uFillTx/>
              <a:latin typeface="Times New Roman"/>
            </a:endParaRPr>
          </a:p>
        </p:txBody>
      </p:sp>
      <p:sp>
        <p:nvSpPr>
          <p:cNvPr id="204" name="任意多边形: 形状 203"/>
          <p:cNvSpPr/>
          <p:nvPr/>
        </p:nvSpPr>
        <p:spPr>
          <a:xfrm>
            <a:off x="5448240" y="3910680"/>
            <a:ext cx="4980960" cy="1771920"/>
          </a:xfrm>
          <a:custGeom>
            <a:avLst/>
            <a:gdLst/>
            <a:ahLst/>
            <a:cxnLst/>
            <a:rect l="0" t="0" r="r" b="b"/>
            <a:pathLst>
              <a:path w="13836" h="4922">
                <a:moveTo>
                  <a:pt x="0" y="4737"/>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13651" y="0"/>
                </a:lnTo>
                <a:cubicBezTo>
                  <a:pt x="13663" y="0"/>
                  <a:pt x="13675" y="1"/>
                  <a:pt x="13687" y="4"/>
                </a:cubicBezTo>
                <a:cubicBezTo>
                  <a:pt x="13699" y="6"/>
                  <a:pt x="13710" y="10"/>
                  <a:pt x="13722" y="14"/>
                </a:cubicBezTo>
                <a:cubicBezTo>
                  <a:pt x="13733" y="19"/>
                  <a:pt x="13744" y="25"/>
                  <a:pt x="13754" y="32"/>
                </a:cubicBezTo>
                <a:cubicBezTo>
                  <a:pt x="13764" y="38"/>
                  <a:pt x="13773" y="46"/>
                  <a:pt x="13782" y="55"/>
                </a:cubicBezTo>
                <a:cubicBezTo>
                  <a:pt x="13791" y="63"/>
                  <a:pt x="13798" y="73"/>
                  <a:pt x="13805" y="83"/>
                </a:cubicBezTo>
                <a:cubicBezTo>
                  <a:pt x="13812" y="93"/>
                  <a:pt x="13818" y="104"/>
                  <a:pt x="13822" y="115"/>
                </a:cubicBezTo>
                <a:cubicBezTo>
                  <a:pt x="13827" y="126"/>
                  <a:pt x="13830" y="138"/>
                  <a:pt x="13833" y="150"/>
                </a:cubicBezTo>
                <a:cubicBezTo>
                  <a:pt x="13835" y="162"/>
                  <a:pt x="13836" y="174"/>
                  <a:pt x="13836" y="186"/>
                </a:cubicBezTo>
                <a:lnTo>
                  <a:pt x="13836" y="4737"/>
                </a:lnTo>
                <a:cubicBezTo>
                  <a:pt x="13836" y="4749"/>
                  <a:pt x="13835" y="4761"/>
                  <a:pt x="13833" y="4773"/>
                </a:cubicBezTo>
                <a:cubicBezTo>
                  <a:pt x="13830" y="4785"/>
                  <a:pt x="13827" y="4796"/>
                  <a:pt x="13822" y="4808"/>
                </a:cubicBezTo>
                <a:cubicBezTo>
                  <a:pt x="13818" y="4819"/>
                  <a:pt x="13812" y="4830"/>
                  <a:pt x="13805" y="4840"/>
                </a:cubicBezTo>
                <a:cubicBezTo>
                  <a:pt x="13798" y="4850"/>
                  <a:pt x="13791" y="4859"/>
                  <a:pt x="13782" y="4868"/>
                </a:cubicBezTo>
                <a:cubicBezTo>
                  <a:pt x="13773" y="4877"/>
                  <a:pt x="13764" y="4884"/>
                  <a:pt x="13754" y="4891"/>
                </a:cubicBezTo>
                <a:cubicBezTo>
                  <a:pt x="13744" y="4898"/>
                  <a:pt x="13733" y="4904"/>
                  <a:pt x="13722" y="4908"/>
                </a:cubicBezTo>
                <a:cubicBezTo>
                  <a:pt x="13710" y="4913"/>
                  <a:pt x="13699" y="4916"/>
                  <a:pt x="13687" y="4919"/>
                </a:cubicBezTo>
                <a:cubicBezTo>
                  <a:pt x="13675" y="4921"/>
                  <a:pt x="13663" y="4922"/>
                  <a:pt x="13651" y="4922"/>
                </a:cubicBezTo>
                <a:lnTo>
                  <a:pt x="186" y="4922"/>
                </a:lnTo>
                <a:cubicBezTo>
                  <a:pt x="174" y="4922"/>
                  <a:pt x="162" y="4921"/>
                  <a:pt x="150" y="4919"/>
                </a:cubicBezTo>
                <a:cubicBezTo>
                  <a:pt x="138" y="4916"/>
                  <a:pt x="126" y="4913"/>
                  <a:pt x="115" y="4908"/>
                </a:cubicBezTo>
                <a:cubicBezTo>
                  <a:pt x="104" y="4904"/>
                  <a:pt x="93" y="4898"/>
                  <a:pt x="83" y="4891"/>
                </a:cubicBezTo>
                <a:cubicBezTo>
                  <a:pt x="73" y="4884"/>
                  <a:pt x="63" y="4877"/>
                  <a:pt x="55" y="4868"/>
                </a:cubicBezTo>
                <a:cubicBezTo>
                  <a:pt x="46" y="4859"/>
                  <a:pt x="38" y="4850"/>
                  <a:pt x="32" y="4840"/>
                </a:cubicBezTo>
                <a:cubicBezTo>
                  <a:pt x="25" y="4830"/>
                  <a:pt x="19" y="4819"/>
                  <a:pt x="15" y="4808"/>
                </a:cubicBezTo>
                <a:cubicBezTo>
                  <a:pt x="10" y="4796"/>
                  <a:pt x="6" y="4785"/>
                  <a:pt x="4" y="4773"/>
                </a:cubicBezTo>
                <a:cubicBezTo>
                  <a:pt x="2" y="4761"/>
                  <a:pt x="0" y="4749"/>
                  <a:pt x="0" y="473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5" name="任意多边形: 形状 204"/>
          <p:cNvSpPr/>
          <p:nvPr/>
        </p:nvSpPr>
        <p:spPr>
          <a:xfrm>
            <a:off x="5615640" y="4077720"/>
            <a:ext cx="417960" cy="418320"/>
          </a:xfrm>
          <a:custGeom>
            <a:avLst/>
            <a:gdLst/>
            <a:ahLst/>
            <a:cxnLst/>
            <a:rect l="0" t="0" r="r" b="b"/>
            <a:pathLst>
              <a:path w="1161" h="1162">
                <a:moveTo>
                  <a:pt x="1161" y="581"/>
                </a:moveTo>
                <a:cubicBezTo>
                  <a:pt x="1161" y="600"/>
                  <a:pt x="1160" y="619"/>
                  <a:pt x="1159" y="638"/>
                </a:cubicBezTo>
                <a:cubicBezTo>
                  <a:pt x="1157" y="657"/>
                  <a:pt x="1154" y="675"/>
                  <a:pt x="1150" y="694"/>
                </a:cubicBezTo>
                <a:cubicBezTo>
                  <a:pt x="1146" y="713"/>
                  <a:pt x="1142" y="731"/>
                  <a:pt x="1136" y="749"/>
                </a:cubicBezTo>
                <a:cubicBezTo>
                  <a:pt x="1131" y="767"/>
                  <a:pt x="1124" y="785"/>
                  <a:pt x="1117" y="803"/>
                </a:cubicBezTo>
                <a:cubicBezTo>
                  <a:pt x="1110" y="820"/>
                  <a:pt x="1102" y="838"/>
                  <a:pt x="1093" y="855"/>
                </a:cubicBezTo>
                <a:cubicBezTo>
                  <a:pt x="1084" y="872"/>
                  <a:pt x="1074" y="888"/>
                  <a:pt x="1064" y="904"/>
                </a:cubicBezTo>
                <a:cubicBezTo>
                  <a:pt x="1053" y="920"/>
                  <a:pt x="1042" y="935"/>
                  <a:pt x="1030" y="950"/>
                </a:cubicBezTo>
                <a:cubicBezTo>
                  <a:pt x="1018" y="965"/>
                  <a:pt x="1005" y="979"/>
                  <a:pt x="991" y="992"/>
                </a:cubicBezTo>
                <a:cubicBezTo>
                  <a:pt x="978" y="1006"/>
                  <a:pt x="964" y="1018"/>
                  <a:pt x="949" y="1030"/>
                </a:cubicBezTo>
                <a:cubicBezTo>
                  <a:pt x="934" y="1042"/>
                  <a:pt x="919" y="1054"/>
                  <a:pt x="903" y="1064"/>
                </a:cubicBezTo>
                <a:cubicBezTo>
                  <a:pt x="888" y="1075"/>
                  <a:pt x="871" y="1085"/>
                  <a:pt x="855" y="1094"/>
                </a:cubicBezTo>
                <a:cubicBezTo>
                  <a:pt x="838" y="1103"/>
                  <a:pt x="821" y="1111"/>
                  <a:pt x="803" y="1118"/>
                </a:cubicBezTo>
                <a:cubicBezTo>
                  <a:pt x="786" y="1125"/>
                  <a:pt x="768" y="1132"/>
                  <a:pt x="749" y="1137"/>
                </a:cubicBezTo>
                <a:cubicBezTo>
                  <a:pt x="731" y="1143"/>
                  <a:pt x="713" y="1147"/>
                  <a:pt x="694" y="1151"/>
                </a:cubicBezTo>
                <a:cubicBezTo>
                  <a:pt x="676" y="1155"/>
                  <a:pt x="657" y="1157"/>
                  <a:pt x="638" y="1159"/>
                </a:cubicBezTo>
                <a:cubicBezTo>
                  <a:pt x="619" y="1161"/>
                  <a:pt x="600" y="1162"/>
                  <a:pt x="581" y="1162"/>
                </a:cubicBezTo>
                <a:cubicBezTo>
                  <a:pt x="562" y="1162"/>
                  <a:pt x="543" y="1161"/>
                  <a:pt x="524" y="1159"/>
                </a:cubicBezTo>
                <a:cubicBezTo>
                  <a:pt x="505" y="1157"/>
                  <a:pt x="486" y="1155"/>
                  <a:pt x="468" y="1151"/>
                </a:cubicBezTo>
                <a:cubicBezTo>
                  <a:pt x="449" y="1147"/>
                  <a:pt x="431" y="1143"/>
                  <a:pt x="413" y="1137"/>
                </a:cubicBezTo>
                <a:cubicBezTo>
                  <a:pt x="394" y="1132"/>
                  <a:pt x="376" y="1125"/>
                  <a:pt x="359" y="1118"/>
                </a:cubicBezTo>
                <a:cubicBezTo>
                  <a:pt x="341" y="1111"/>
                  <a:pt x="324" y="1103"/>
                  <a:pt x="307" y="1094"/>
                </a:cubicBezTo>
                <a:cubicBezTo>
                  <a:pt x="291" y="1085"/>
                  <a:pt x="274" y="1075"/>
                  <a:pt x="259" y="1064"/>
                </a:cubicBezTo>
                <a:cubicBezTo>
                  <a:pt x="243" y="1054"/>
                  <a:pt x="228" y="1042"/>
                  <a:pt x="213" y="1030"/>
                </a:cubicBezTo>
                <a:cubicBezTo>
                  <a:pt x="198" y="1018"/>
                  <a:pt x="184" y="1006"/>
                  <a:pt x="171" y="992"/>
                </a:cubicBezTo>
                <a:cubicBezTo>
                  <a:pt x="157" y="979"/>
                  <a:pt x="144" y="965"/>
                  <a:pt x="132" y="950"/>
                </a:cubicBezTo>
                <a:cubicBezTo>
                  <a:pt x="120" y="935"/>
                  <a:pt x="109" y="920"/>
                  <a:pt x="98" y="904"/>
                </a:cubicBezTo>
                <a:cubicBezTo>
                  <a:pt x="88" y="888"/>
                  <a:pt x="78" y="872"/>
                  <a:pt x="69" y="855"/>
                </a:cubicBezTo>
                <a:cubicBezTo>
                  <a:pt x="59" y="838"/>
                  <a:pt x="51" y="820"/>
                  <a:pt x="44" y="803"/>
                </a:cubicBezTo>
                <a:cubicBezTo>
                  <a:pt x="37" y="785"/>
                  <a:pt x="30" y="767"/>
                  <a:pt x="25" y="749"/>
                </a:cubicBezTo>
                <a:cubicBezTo>
                  <a:pt x="19" y="731"/>
                  <a:pt x="15" y="713"/>
                  <a:pt x="11" y="694"/>
                </a:cubicBezTo>
                <a:cubicBezTo>
                  <a:pt x="7" y="675"/>
                  <a:pt x="4" y="657"/>
                  <a:pt x="2" y="638"/>
                </a:cubicBezTo>
                <a:cubicBezTo>
                  <a:pt x="1" y="619"/>
                  <a:pt x="0" y="600"/>
                  <a:pt x="0" y="581"/>
                </a:cubicBezTo>
                <a:cubicBezTo>
                  <a:pt x="0" y="562"/>
                  <a:pt x="1" y="543"/>
                  <a:pt x="2" y="524"/>
                </a:cubicBezTo>
                <a:cubicBezTo>
                  <a:pt x="4" y="505"/>
                  <a:pt x="7" y="486"/>
                  <a:pt x="11" y="468"/>
                </a:cubicBezTo>
                <a:cubicBezTo>
                  <a:pt x="15" y="449"/>
                  <a:pt x="19" y="431"/>
                  <a:pt x="25" y="412"/>
                </a:cubicBezTo>
                <a:cubicBezTo>
                  <a:pt x="30" y="394"/>
                  <a:pt x="37" y="376"/>
                  <a:pt x="44" y="359"/>
                </a:cubicBezTo>
                <a:cubicBezTo>
                  <a:pt x="51" y="341"/>
                  <a:pt x="59" y="324"/>
                  <a:pt x="69" y="307"/>
                </a:cubicBezTo>
                <a:cubicBezTo>
                  <a:pt x="78" y="290"/>
                  <a:pt x="88" y="274"/>
                  <a:pt x="98" y="258"/>
                </a:cubicBezTo>
                <a:cubicBezTo>
                  <a:pt x="109" y="243"/>
                  <a:pt x="120" y="227"/>
                  <a:pt x="132" y="213"/>
                </a:cubicBezTo>
                <a:cubicBezTo>
                  <a:pt x="144" y="198"/>
                  <a:pt x="157" y="184"/>
                  <a:pt x="171" y="170"/>
                </a:cubicBezTo>
                <a:cubicBezTo>
                  <a:pt x="184" y="157"/>
                  <a:pt x="198" y="144"/>
                  <a:pt x="213" y="132"/>
                </a:cubicBezTo>
                <a:cubicBezTo>
                  <a:pt x="228" y="120"/>
                  <a:pt x="243" y="109"/>
                  <a:pt x="259" y="98"/>
                </a:cubicBezTo>
                <a:cubicBezTo>
                  <a:pt x="274" y="88"/>
                  <a:pt x="291" y="78"/>
                  <a:pt x="307" y="69"/>
                </a:cubicBezTo>
                <a:cubicBezTo>
                  <a:pt x="324" y="60"/>
                  <a:pt x="341" y="52"/>
                  <a:pt x="359" y="45"/>
                </a:cubicBezTo>
                <a:cubicBezTo>
                  <a:pt x="376" y="37"/>
                  <a:pt x="394" y="31"/>
                  <a:pt x="413" y="25"/>
                </a:cubicBezTo>
                <a:cubicBezTo>
                  <a:pt x="431" y="20"/>
                  <a:pt x="449" y="15"/>
                  <a:pt x="468" y="12"/>
                </a:cubicBezTo>
                <a:cubicBezTo>
                  <a:pt x="486" y="8"/>
                  <a:pt x="505" y="5"/>
                  <a:pt x="524" y="3"/>
                </a:cubicBezTo>
                <a:cubicBezTo>
                  <a:pt x="543" y="1"/>
                  <a:pt x="562" y="0"/>
                  <a:pt x="581" y="0"/>
                </a:cubicBezTo>
                <a:cubicBezTo>
                  <a:pt x="600" y="0"/>
                  <a:pt x="619" y="1"/>
                  <a:pt x="638" y="3"/>
                </a:cubicBezTo>
                <a:cubicBezTo>
                  <a:pt x="657" y="5"/>
                  <a:pt x="676" y="8"/>
                  <a:pt x="694" y="12"/>
                </a:cubicBezTo>
                <a:cubicBezTo>
                  <a:pt x="713" y="15"/>
                  <a:pt x="731" y="20"/>
                  <a:pt x="749" y="25"/>
                </a:cubicBezTo>
                <a:cubicBezTo>
                  <a:pt x="768" y="31"/>
                  <a:pt x="786" y="37"/>
                  <a:pt x="803" y="45"/>
                </a:cubicBezTo>
                <a:cubicBezTo>
                  <a:pt x="821" y="52"/>
                  <a:pt x="838" y="60"/>
                  <a:pt x="855" y="69"/>
                </a:cubicBezTo>
                <a:cubicBezTo>
                  <a:pt x="871" y="78"/>
                  <a:pt x="888" y="88"/>
                  <a:pt x="903" y="98"/>
                </a:cubicBezTo>
                <a:cubicBezTo>
                  <a:pt x="919" y="109"/>
                  <a:pt x="934" y="120"/>
                  <a:pt x="949" y="132"/>
                </a:cubicBezTo>
                <a:cubicBezTo>
                  <a:pt x="964" y="144"/>
                  <a:pt x="978" y="157"/>
                  <a:pt x="991" y="170"/>
                </a:cubicBezTo>
                <a:cubicBezTo>
                  <a:pt x="1005" y="184"/>
                  <a:pt x="1018" y="198"/>
                  <a:pt x="1030" y="213"/>
                </a:cubicBezTo>
                <a:cubicBezTo>
                  <a:pt x="1042" y="227"/>
                  <a:pt x="1053" y="243"/>
                  <a:pt x="1064" y="258"/>
                </a:cubicBezTo>
                <a:cubicBezTo>
                  <a:pt x="1074" y="274"/>
                  <a:pt x="1084" y="290"/>
                  <a:pt x="1093" y="307"/>
                </a:cubicBezTo>
                <a:cubicBezTo>
                  <a:pt x="1102" y="324"/>
                  <a:pt x="1110" y="341"/>
                  <a:pt x="1117" y="359"/>
                </a:cubicBezTo>
                <a:cubicBezTo>
                  <a:pt x="1124" y="376"/>
                  <a:pt x="1131" y="394"/>
                  <a:pt x="1136" y="412"/>
                </a:cubicBezTo>
                <a:cubicBezTo>
                  <a:pt x="1142" y="431"/>
                  <a:pt x="1146" y="449"/>
                  <a:pt x="1150" y="468"/>
                </a:cubicBezTo>
                <a:cubicBezTo>
                  <a:pt x="1154" y="486"/>
                  <a:pt x="1157" y="505"/>
                  <a:pt x="1159" y="524"/>
                </a:cubicBezTo>
                <a:cubicBezTo>
                  <a:pt x="1160" y="543"/>
                  <a:pt x="1161" y="562"/>
                  <a:pt x="1161" y="581"/>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06" name="图片 205"/>
          <p:cNvPicPr/>
          <p:nvPr/>
        </p:nvPicPr>
        <p:blipFill>
          <a:blip r:embed="rId12"/>
          <a:stretch/>
        </p:blipFill>
        <p:spPr>
          <a:xfrm>
            <a:off x="5724360" y="4203360"/>
            <a:ext cx="208440" cy="166680"/>
          </a:xfrm>
          <a:prstGeom prst="rect">
            <a:avLst/>
          </a:prstGeom>
          <a:noFill/>
          <a:ln w="0">
            <a:noFill/>
          </a:ln>
        </p:spPr>
      </p:pic>
      <p:sp>
        <p:nvSpPr>
          <p:cNvPr id="207" name="任意多边形: 形状 206"/>
          <p:cNvSpPr/>
          <p:nvPr/>
        </p:nvSpPr>
        <p:spPr>
          <a:xfrm>
            <a:off x="6167160" y="4679640"/>
            <a:ext cx="3660480" cy="835920"/>
          </a:xfrm>
          <a:custGeom>
            <a:avLst/>
            <a:gdLst/>
            <a:ahLst/>
            <a:cxnLst/>
            <a:rect l="0" t="0" r="r" b="b"/>
            <a:pathLst>
              <a:path w="10168" h="2322">
                <a:moveTo>
                  <a:pt x="0" y="2136"/>
                </a:moveTo>
                <a:lnTo>
                  <a:pt x="0" y="186"/>
                </a:lnTo>
                <a:cubicBezTo>
                  <a:pt x="0" y="173"/>
                  <a:pt x="1" y="161"/>
                  <a:pt x="3" y="149"/>
                </a:cubicBezTo>
                <a:cubicBezTo>
                  <a:pt x="6" y="137"/>
                  <a:pt x="9" y="126"/>
                  <a:pt x="14" y="114"/>
                </a:cubicBezTo>
                <a:cubicBezTo>
                  <a:pt x="19" y="103"/>
                  <a:pt x="24" y="92"/>
                  <a:pt x="31" y="82"/>
                </a:cubicBezTo>
                <a:cubicBezTo>
                  <a:pt x="38" y="72"/>
                  <a:pt x="46"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9982" y="0"/>
                </a:lnTo>
                <a:cubicBezTo>
                  <a:pt x="9995" y="0"/>
                  <a:pt x="10007" y="1"/>
                  <a:pt x="10019" y="3"/>
                </a:cubicBezTo>
                <a:cubicBezTo>
                  <a:pt x="10031" y="6"/>
                  <a:pt x="10042" y="9"/>
                  <a:pt x="10053" y="14"/>
                </a:cubicBezTo>
                <a:cubicBezTo>
                  <a:pt x="10065" y="19"/>
                  <a:pt x="10075" y="24"/>
                  <a:pt x="10086" y="31"/>
                </a:cubicBezTo>
                <a:cubicBezTo>
                  <a:pt x="10096" y="38"/>
                  <a:pt x="10105" y="46"/>
                  <a:pt x="10114" y="54"/>
                </a:cubicBezTo>
                <a:cubicBezTo>
                  <a:pt x="10122" y="63"/>
                  <a:pt x="10130" y="72"/>
                  <a:pt x="10137" y="82"/>
                </a:cubicBezTo>
                <a:cubicBezTo>
                  <a:pt x="10144" y="92"/>
                  <a:pt x="10149" y="103"/>
                  <a:pt x="10154" y="114"/>
                </a:cubicBezTo>
                <a:cubicBezTo>
                  <a:pt x="10159" y="126"/>
                  <a:pt x="10162" y="137"/>
                  <a:pt x="10164" y="149"/>
                </a:cubicBezTo>
                <a:cubicBezTo>
                  <a:pt x="10167" y="161"/>
                  <a:pt x="10168" y="173"/>
                  <a:pt x="10168" y="186"/>
                </a:cubicBezTo>
                <a:lnTo>
                  <a:pt x="10168" y="2136"/>
                </a:lnTo>
                <a:cubicBezTo>
                  <a:pt x="10168" y="2149"/>
                  <a:pt x="10167" y="2161"/>
                  <a:pt x="10164" y="2173"/>
                </a:cubicBezTo>
                <a:cubicBezTo>
                  <a:pt x="10162" y="2185"/>
                  <a:pt x="10159" y="2196"/>
                  <a:pt x="10154" y="2207"/>
                </a:cubicBezTo>
                <a:cubicBezTo>
                  <a:pt x="10149" y="2219"/>
                  <a:pt x="10144" y="2229"/>
                  <a:pt x="10137" y="2240"/>
                </a:cubicBezTo>
                <a:cubicBezTo>
                  <a:pt x="10130" y="2250"/>
                  <a:pt x="10122" y="2259"/>
                  <a:pt x="10114" y="2268"/>
                </a:cubicBezTo>
                <a:cubicBezTo>
                  <a:pt x="10105" y="2276"/>
                  <a:pt x="10096" y="2284"/>
                  <a:pt x="10086" y="2291"/>
                </a:cubicBezTo>
                <a:cubicBezTo>
                  <a:pt x="10075" y="2298"/>
                  <a:pt x="10065" y="2303"/>
                  <a:pt x="10053" y="2308"/>
                </a:cubicBezTo>
                <a:cubicBezTo>
                  <a:pt x="10042" y="2313"/>
                  <a:pt x="10031" y="2316"/>
                  <a:pt x="10019" y="2319"/>
                </a:cubicBezTo>
                <a:cubicBezTo>
                  <a:pt x="10007" y="2321"/>
                  <a:pt x="9995" y="2322"/>
                  <a:pt x="9982" y="2322"/>
                </a:cubicBezTo>
                <a:lnTo>
                  <a:pt x="185" y="2322"/>
                </a:lnTo>
                <a:cubicBezTo>
                  <a:pt x="173" y="2322"/>
                  <a:pt x="161" y="2321"/>
                  <a:pt x="149" y="2319"/>
                </a:cubicBezTo>
                <a:cubicBezTo>
                  <a:pt x="137" y="2316"/>
                  <a:pt x="126" y="2313"/>
                  <a:pt x="114" y="2308"/>
                </a:cubicBezTo>
                <a:cubicBezTo>
                  <a:pt x="103" y="2303"/>
                  <a:pt x="92" y="2298"/>
                  <a:pt x="82" y="2291"/>
                </a:cubicBezTo>
                <a:cubicBezTo>
                  <a:pt x="72" y="2284"/>
                  <a:pt x="63" y="2276"/>
                  <a:pt x="54" y="2268"/>
                </a:cubicBezTo>
                <a:cubicBezTo>
                  <a:pt x="46" y="2259"/>
                  <a:pt x="38" y="2250"/>
                  <a:pt x="31" y="2240"/>
                </a:cubicBezTo>
                <a:cubicBezTo>
                  <a:pt x="24" y="2229"/>
                  <a:pt x="19" y="2219"/>
                  <a:pt x="14" y="2207"/>
                </a:cubicBezTo>
                <a:cubicBezTo>
                  <a:pt x="9" y="2196"/>
                  <a:pt x="6" y="2185"/>
                  <a:pt x="3" y="2173"/>
                </a:cubicBezTo>
                <a:cubicBezTo>
                  <a:pt x="1" y="2161"/>
                  <a:pt x="0" y="2149"/>
                  <a:pt x="0" y="2136"/>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8" name="文本框 207"/>
          <p:cNvSpPr txBox="1"/>
          <p:nvPr/>
        </p:nvSpPr>
        <p:spPr>
          <a:xfrm>
            <a:off x="1253520" y="5273280"/>
            <a:ext cx="353844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Apache Spark - </a:t>
            </a:r>
            <a:r>
              <a:rPr lang="zh-CN" sz="920" b="0" u="none" strike="noStrike">
                <a:solidFill>
                  <a:srgbClr val="FFFFFF"/>
                </a:solidFill>
                <a:effectLst/>
                <a:uFillTx/>
                <a:latin typeface="NotoSansSC"/>
                <a:ea typeface="NotoSansSC"/>
              </a:rPr>
              <a:t>大数据计算引擎，支持实时数据处理与批处理任务</a:t>
            </a:r>
            <a:endParaRPr lang="en-US" sz="920" b="0" u="none" strike="noStrike">
              <a:solidFill>
                <a:srgbClr val="000000"/>
              </a:solidFill>
              <a:effectLst/>
              <a:uFillTx/>
              <a:latin typeface="Times New Roman"/>
            </a:endParaRPr>
          </a:p>
        </p:txBody>
      </p:sp>
      <p:sp>
        <p:nvSpPr>
          <p:cNvPr id="209" name="文本框 208"/>
          <p:cNvSpPr txBox="1"/>
          <p:nvPr/>
        </p:nvSpPr>
        <p:spPr>
          <a:xfrm>
            <a:off x="6167160" y="4106880"/>
            <a:ext cx="201240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SC"/>
                <a:ea typeface="NotoSansSC"/>
              </a:rPr>
              <a:t>用户画像系统与向量数据库</a:t>
            </a:r>
            <a:endParaRPr lang="en-US" sz="1320" b="0" u="none" strike="noStrike">
              <a:solidFill>
                <a:srgbClr val="000000"/>
              </a:solidFill>
              <a:effectLst/>
              <a:uFillTx/>
              <a:latin typeface="Times New Roman"/>
            </a:endParaRPr>
          </a:p>
        </p:txBody>
      </p:sp>
      <p:sp>
        <p:nvSpPr>
          <p:cNvPr id="210" name="文本框 209"/>
          <p:cNvSpPr txBox="1"/>
          <p:nvPr/>
        </p:nvSpPr>
        <p:spPr>
          <a:xfrm>
            <a:off x="6167160" y="4437360"/>
            <a:ext cx="30517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高效检索用户画像和内容向量，存储用户和物品的特征向量</a:t>
            </a:r>
            <a:endParaRPr lang="en-US" sz="920" b="0" u="none" strike="noStrike">
              <a:solidFill>
                <a:srgbClr val="000000"/>
              </a:solidFill>
              <a:effectLst/>
              <a:uFillTx/>
              <a:latin typeface="Times New Roman"/>
            </a:endParaRPr>
          </a:p>
        </p:txBody>
      </p:sp>
      <p:pic>
        <p:nvPicPr>
          <p:cNvPr id="211" name="图片 210"/>
          <p:cNvPicPr/>
          <p:nvPr/>
        </p:nvPicPr>
        <p:blipFill>
          <a:blip r:embed="rId13"/>
          <a:stretch/>
        </p:blipFill>
        <p:spPr>
          <a:xfrm>
            <a:off x="6267600" y="5038920"/>
            <a:ext cx="100080" cy="116640"/>
          </a:xfrm>
          <a:prstGeom prst="rect">
            <a:avLst/>
          </a:prstGeom>
          <a:noFill/>
          <a:ln w="0">
            <a:noFill/>
          </a:ln>
        </p:spPr>
      </p:pic>
      <p:sp>
        <p:nvSpPr>
          <p:cNvPr id="212" name="文本框 211"/>
          <p:cNvSpPr txBox="1"/>
          <p:nvPr/>
        </p:nvSpPr>
        <p:spPr>
          <a:xfrm>
            <a:off x="6267600" y="4805280"/>
            <a:ext cx="587520" cy="169560"/>
          </a:xfrm>
          <a:prstGeom prst="rect">
            <a:avLst/>
          </a:prstGeom>
          <a:noFill/>
          <a:ln w="0">
            <a:noFill/>
          </a:ln>
        </p:spPr>
        <p:txBody>
          <a:bodyPr wrap="none" lIns="0" tIns="0" rIns="0" bIns="0" anchor="t">
            <a:spAutoFit/>
          </a:bodyPr>
          <a:lstStyle/>
          <a:p>
            <a:r>
              <a:rPr lang="zh-CN" sz="920" b="0" u="none" strike="noStrike">
                <a:solidFill>
                  <a:srgbClr val="FBBF24"/>
                </a:solidFill>
                <a:effectLst/>
                <a:uFillTx/>
                <a:latin typeface="NotoSansSC"/>
                <a:ea typeface="NotoSansSC"/>
              </a:rPr>
              <a:t>推荐工具：</a:t>
            </a:r>
            <a:endParaRPr lang="en-US" sz="920" b="0" u="none" strike="noStrike">
              <a:solidFill>
                <a:srgbClr val="000000"/>
              </a:solidFill>
              <a:effectLst/>
              <a:uFillTx/>
              <a:latin typeface="Times New Roman"/>
            </a:endParaRPr>
          </a:p>
        </p:txBody>
      </p:sp>
      <p:pic>
        <p:nvPicPr>
          <p:cNvPr id="213" name="图片 212"/>
          <p:cNvPicPr/>
          <p:nvPr/>
        </p:nvPicPr>
        <p:blipFill>
          <a:blip r:embed="rId14"/>
          <a:stretch/>
        </p:blipFill>
        <p:spPr>
          <a:xfrm>
            <a:off x="6267600" y="5272920"/>
            <a:ext cx="116640" cy="116640"/>
          </a:xfrm>
          <a:prstGeom prst="rect">
            <a:avLst/>
          </a:prstGeom>
          <a:noFill/>
          <a:ln w="0">
            <a:noFill/>
          </a:ln>
        </p:spPr>
      </p:pic>
      <p:sp>
        <p:nvSpPr>
          <p:cNvPr id="214" name="文本框 213"/>
          <p:cNvSpPr txBox="1"/>
          <p:nvPr/>
        </p:nvSpPr>
        <p:spPr>
          <a:xfrm>
            <a:off x="6434640" y="5039280"/>
            <a:ext cx="24706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FAISS - </a:t>
            </a:r>
            <a:r>
              <a:rPr lang="zh-CN" sz="920" b="0" u="none" strike="noStrike">
                <a:solidFill>
                  <a:srgbClr val="FFFFFF"/>
                </a:solidFill>
                <a:effectLst/>
                <a:uFillTx/>
                <a:latin typeface="NotoSansSC"/>
                <a:ea typeface="NotoSansSC"/>
              </a:rPr>
              <a:t>高效向量数据库，支持大规模向量检索</a:t>
            </a:r>
            <a:endParaRPr lang="en-US" sz="920" b="0" u="none" strike="noStrike">
              <a:solidFill>
                <a:srgbClr val="000000"/>
              </a:solidFill>
              <a:effectLst/>
              <a:uFillTx/>
              <a:latin typeface="Times New Roman"/>
            </a:endParaRPr>
          </a:p>
        </p:txBody>
      </p:sp>
      <p:sp>
        <p:nvSpPr>
          <p:cNvPr id="215" name="文本框 214"/>
          <p:cNvSpPr txBox="1"/>
          <p:nvPr/>
        </p:nvSpPr>
        <p:spPr>
          <a:xfrm>
            <a:off x="6451200" y="5273280"/>
            <a:ext cx="338400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Elasticsearch - </a:t>
            </a:r>
            <a:r>
              <a:rPr lang="zh-CN" sz="920" b="0" u="none" strike="noStrike">
                <a:solidFill>
                  <a:srgbClr val="FFFFFF"/>
                </a:solidFill>
                <a:effectLst/>
                <a:uFillTx/>
                <a:latin typeface="NotoSansSC"/>
                <a:ea typeface="NotoSansSC"/>
              </a:rPr>
              <a:t>分布式搜索引擎，支持全文检索和实时数据查询</a:t>
            </a:r>
            <a:endParaRPr lang="en-US" sz="920" b="0" u="none" strike="noStrike">
              <a:solidFill>
                <a:srgbClr val="000000"/>
              </a:solidFill>
              <a:effectLst/>
              <a:uFillTx/>
              <a:latin typeface="Times New Roman"/>
            </a:endParaRPr>
          </a:p>
        </p:txBody>
      </p:sp>
      <p:sp>
        <p:nvSpPr>
          <p:cNvPr id="216" name="文本框 215"/>
          <p:cNvSpPr txBox="1"/>
          <p:nvPr/>
        </p:nvSpPr>
        <p:spPr>
          <a:xfrm>
            <a:off x="10153440" y="569916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4 / 18</a:t>
            </a:r>
            <a:endParaRPr lang="en-US" sz="920" b="0" u="none" strike="noStrike">
              <a:solidFill>
                <a:srgbClr val="000000"/>
              </a:solidFill>
              <a:effectLst/>
              <a:uFillTx/>
              <a:latin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图片 216"/>
          <p:cNvPicPr/>
          <p:nvPr/>
        </p:nvPicPr>
        <p:blipFill>
          <a:blip r:embed="rId2"/>
          <a:stretch/>
        </p:blipFill>
        <p:spPr>
          <a:xfrm>
            <a:off x="0" y="0"/>
            <a:ext cx="10696320" cy="7462080"/>
          </a:xfrm>
          <a:prstGeom prst="rect">
            <a:avLst/>
          </a:prstGeom>
          <a:noFill/>
          <a:ln w="0">
            <a:noFill/>
          </a:ln>
        </p:spPr>
      </p:pic>
      <p:sp>
        <p:nvSpPr>
          <p:cNvPr id="218" name="任意多边形: 形状 217"/>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9" name="任意多边形: 形状 218"/>
          <p:cNvSpPr/>
          <p:nvPr/>
        </p:nvSpPr>
        <p:spPr>
          <a:xfrm>
            <a:off x="267120" y="935640"/>
            <a:ext cx="10162080" cy="827640"/>
          </a:xfrm>
          <a:custGeom>
            <a:avLst/>
            <a:gdLst/>
            <a:ahLst/>
            <a:cxnLst/>
            <a:rect l="0" t="0" r="r" b="b"/>
            <a:pathLst>
              <a:path w="28228" h="2299">
                <a:moveTo>
                  <a:pt x="0" y="211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2114"/>
                </a:lnTo>
                <a:cubicBezTo>
                  <a:pt x="28228" y="2126"/>
                  <a:pt x="28227" y="2138"/>
                  <a:pt x="28225" y="2150"/>
                </a:cubicBezTo>
                <a:cubicBezTo>
                  <a:pt x="28222" y="2162"/>
                  <a:pt x="28219" y="2174"/>
                  <a:pt x="28214" y="2185"/>
                </a:cubicBezTo>
                <a:cubicBezTo>
                  <a:pt x="28210" y="2196"/>
                  <a:pt x="28204" y="2207"/>
                  <a:pt x="28197" y="2217"/>
                </a:cubicBezTo>
                <a:cubicBezTo>
                  <a:pt x="28190" y="2227"/>
                  <a:pt x="28183" y="2236"/>
                  <a:pt x="28174" y="2245"/>
                </a:cubicBezTo>
                <a:cubicBezTo>
                  <a:pt x="28165" y="2254"/>
                  <a:pt x="28156" y="2261"/>
                  <a:pt x="28146" y="2268"/>
                </a:cubicBezTo>
                <a:cubicBezTo>
                  <a:pt x="28136" y="2275"/>
                  <a:pt x="28125" y="2281"/>
                  <a:pt x="28114" y="2285"/>
                </a:cubicBezTo>
                <a:cubicBezTo>
                  <a:pt x="28102" y="2290"/>
                  <a:pt x="28091" y="2294"/>
                  <a:pt x="28079" y="2296"/>
                </a:cubicBezTo>
                <a:cubicBezTo>
                  <a:pt x="28067" y="2298"/>
                  <a:pt x="28055" y="2299"/>
                  <a:pt x="28043" y="2299"/>
                </a:cubicBezTo>
                <a:lnTo>
                  <a:pt x="186" y="2299"/>
                </a:lnTo>
                <a:cubicBezTo>
                  <a:pt x="174" y="2299"/>
                  <a:pt x="162" y="2298"/>
                  <a:pt x="150" y="2296"/>
                </a:cubicBezTo>
                <a:cubicBezTo>
                  <a:pt x="138" y="2294"/>
                  <a:pt x="126" y="2290"/>
                  <a:pt x="115" y="2285"/>
                </a:cubicBezTo>
                <a:cubicBezTo>
                  <a:pt x="104" y="2281"/>
                  <a:pt x="93" y="2275"/>
                  <a:pt x="83" y="2268"/>
                </a:cubicBezTo>
                <a:cubicBezTo>
                  <a:pt x="73" y="2261"/>
                  <a:pt x="63" y="2254"/>
                  <a:pt x="55" y="2245"/>
                </a:cubicBezTo>
                <a:cubicBezTo>
                  <a:pt x="46" y="2236"/>
                  <a:pt x="38" y="2227"/>
                  <a:pt x="32" y="2217"/>
                </a:cubicBezTo>
                <a:cubicBezTo>
                  <a:pt x="25" y="2207"/>
                  <a:pt x="19" y="2196"/>
                  <a:pt x="14" y="2185"/>
                </a:cubicBezTo>
                <a:cubicBezTo>
                  <a:pt x="10" y="2174"/>
                  <a:pt x="6" y="2162"/>
                  <a:pt x="4" y="2150"/>
                </a:cubicBezTo>
                <a:cubicBezTo>
                  <a:pt x="2" y="2138"/>
                  <a:pt x="0" y="2126"/>
                  <a:pt x="0" y="2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0" name="文本框 219"/>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特征工程与数据标注</a:t>
            </a:r>
            <a:endParaRPr lang="en-US" sz="1979" b="0" u="none" strike="noStrike">
              <a:solidFill>
                <a:srgbClr val="000000"/>
              </a:solidFill>
              <a:effectLst/>
              <a:uFillTx/>
              <a:latin typeface="Times New Roman"/>
            </a:endParaRPr>
          </a:p>
        </p:txBody>
      </p:sp>
      <p:sp>
        <p:nvSpPr>
          <p:cNvPr id="221" name="文本框 220"/>
          <p:cNvSpPr txBox="1"/>
          <p:nvPr/>
        </p:nvSpPr>
        <p:spPr>
          <a:xfrm>
            <a:off x="434520" y="1147320"/>
            <a:ext cx="98413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特征工程是推荐系统的核心环节，通过将复杂的用户行为数据转换为机器学习算法可理解的特征变量， 提升模型性能和推荐精准度。数据标注则确保</a:t>
            </a:r>
            <a:endParaRPr lang="en-US" sz="1180" b="0" u="none" strike="noStrike">
              <a:solidFill>
                <a:srgbClr val="000000"/>
              </a:solidFill>
              <a:effectLst/>
              <a:uFillTx/>
              <a:latin typeface="Times New Roman"/>
            </a:endParaRPr>
          </a:p>
        </p:txBody>
      </p:sp>
      <p:sp>
        <p:nvSpPr>
          <p:cNvPr id="222" name="任意多边形: 形状 221"/>
          <p:cNvSpPr/>
          <p:nvPr/>
        </p:nvSpPr>
        <p:spPr>
          <a:xfrm>
            <a:off x="267120" y="1963800"/>
            <a:ext cx="4980960" cy="1771920"/>
          </a:xfrm>
          <a:custGeom>
            <a:avLst/>
            <a:gdLst/>
            <a:ahLst/>
            <a:cxnLst/>
            <a:rect l="0" t="0" r="r" b="b"/>
            <a:pathLst>
              <a:path w="13836" h="4922">
                <a:moveTo>
                  <a:pt x="0" y="4736"/>
                </a:moveTo>
                <a:lnTo>
                  <a:pt x="0" y="185"/>
                </a:lnTo>
                <a:cubicBezTo>
                  <a:pt x="0" y="173"/>
                  <a:pt x="2" y="161"/>
                  <a:pt x="4" y="149"/>
                </a:cubicBezTo>
                <a:cubicBezTo>
                  <a:pt x="6" y="137"/>
                  <a:pt x="10" y="125"/>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3651" y="0"/>
                </a:lnTo>
                <a:cubicBezTo>
                  <a:pt x="13663" y="0"/>
                  <a:pt x="13675" y="1"/>
                  <a:pt x="13687" y="3"/>
                </a:cubicBezTo>
                <a:cubicBezTo>
                  <a:pt x="13699" y="6"/>
                  <a:pt x="13710" y="9"/>
                  <a:pt x="13722" y="14"/>
                </a:cubicBezTo>
                <a:cubicBezTo>
                  <a:pt x="13733" y="18"/>
                  <a:pt x="13744" y="24"/>
                  <a:pt x="13754" y="31"/>
                </a:cubicBezTo>
                <a:cubicBezTo>
                  <a:pt x="13764" y="38"/>
                  <a:pt x="13773" y="45"/>
                  <a:pt x="13782" y="54"/>
                </a:cubicBezTo>
                <a:cubicBezTo>
                  <a:pt x="13791" y="63"/>
                  <a:pt x="13798" y="72"/>
                  <a:pt x="13805" y="82"/>
                </a:cubicBezTo>
                <a:cubicBezTo>
                  <a:pt x="13812" y="92"/>
                  <a:pt x="13817" y="103"/>
                  <a:pt x="13822" y="114"/>
                </a:cubicBezTo>
                <a:cubicBezTo>
                  <a:pt x="13827" y="125"/>
                  <a:pt x="13830" y="137"/>
                  <a:pt x="13833" y="149"/>
                </a:cubicBezTo>
                <a:cubicBezTo>
                  <a:pt x="13835" y="161"/>
                  <a:pt x="13836" y="173"/>
                  <a:pt x="13836" y="185"/>
                </a:cubicBezTo>
                <a:lnTo>
                  <a:pt x="13836" y="4736"/>
                </a:lnTo>
                <a:cubicBezTo>
                  <a:pt x="13836" y="4748"/>
                  <a:pt x="13835" y="4760"/>
                  <a:pt x="13833" y="4772"/>
                </a:cubicBezTo>
                <a:cubicBezTo>
                  <a:pt x="13830" y="4784"/>
                  <a:pt x="13827" y="4796"/>
                  <a:pt x="13822" y="4807"/>
                </a:cubicBezTo>
                <a:cubicBezTo>
                  <a:pt x="13817" y="4818"/>
                  <a:pt x="13812" y="4829"/>
                  <a:pt x="13805" y="4839"/>
                </a:cubicBezTo>
                <a:cubicBezTo>
                  <a:pt x="13798" y="4849"/>
                  <a:pt x="13791" y="4859"/>
                  <a:pt x="13782" y="4867"/>
                </a:cubicBezTo>
                <a:cubicBezTo>
                  <a:pt x="13773" y="4876"/>
                  <a:pt x="13764" y="4884"/>
                  <a:pt x="13754" y="4890"/>
                </a:cubicBezTo>
                <a:cubicBezTo>
                  <a:pt x="13744" y="4897"/>
                  <a:pt x="13733" y="4903"/>
                  <a:pt x="13722" y="4908"/>
                </a:cubicBezTo>
                <a:cubicBezTo>
                  <a:pt x="13710" y="4912"/>
                  <a:pt x="13699" y="4916"/>
                  <a:pt x="13687" y="4918"/>
                </a:cubicBezTo>
                <a:cubicBezTo>
                  <a:pt x="13675" y="4921"/>
                  <a:pt x="13663" y="4922"/>
                  <a:pt x="13651" y="4922"/>
                </a:cubicBezTo>
                <a:lnTo>
                  <a:pt x="186" y="4922"/>
                </a:lnTo>
                <a:cubicBezTo>
                  <a:pt x="174" y="4922"/>
                  <a:pt x="162" y="4921"/>
                  <a:pt x="150" y="4918"/>
                </a:cubicBezTo>
                <a:cubicBezTo>
                  <a:pt x="138" y="4916"/>
                  <a:pt x="126" y="4912"/>
                  <a:pt x="115" y="4908"/>
                </a:cubicBezTo>
                <a:cubicBezTo>
                  <a:pt x="104" y="4903"/>
                  <a:pt x="93" y="4897"/>
                  <a:pt x="83" y="4890"/>
                </a:cubicBezTo>
                <a:cubicBezTo>
                  <a:pt x="73" y="4884"/>
                  <a:pt x="63" y="4876"/>
                  <a:pt x="55" y="4867"/>
                </a:cubicBezTo>
                <a:cubicBezTo>
                  <a:pt x="46" y="4859"/>
                  <a:pt x="38" y="4849"/>
                  <a:pt x="32" y="4839"/>
                </a:cubicBezTo>
                <a:cubicBezTo>
                  <a:pt x="25" y="4829"/>
                  <a:pt x="19" y="4818"/>
                  <a:pt x="14" y="4807"/>
                </a:cubicBezTo>
                <a:cubicBezTo>
                  <a:pt x="10" y="4796"/>
                  <a:pt x="6" y="4784"/>
                  <a:pt x="4" y="4772"/>
                </a:cubicBezTo>
                <a:cubicBezTo>
                  <a:pt x="2" y="4760"/>
                  <a:pt x="0" y="4748"/>
                  <a:pt x="0" y="47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3" name="任意多边形: 形状 222"/>
          <p:cNvSpPr/>
          <p:nvPr/>
        </p:nvSpPr>
        <p:spPr>
          <a:xfrm>
            <a:off x="434520" y="2130840"/>
            <a:ext cx="334440" cy="334440"/>
          </a:xfrm>
          <a:custGeom>
            <a:avLst/>
            <a:gdLst/>
            <a:ahLst/>
            <a:cxnLst/>
            <a:rect l="0" t="0" r="r" b="b"/>
            <a:pathLst>
              <a:path w="929" h="929">
                <a:moveTo>
                  <a:pt x="929" y="465"/>
                </a:moveTo>
                <a:cubicBezTo>
                  <a:pt x="929" y="496"/>
                  <a:pt x="926" y="526"/>
                  <a:pt x="920" y="556"/>
                </a:cubicBezTo>
                <a:cubicBezTo>
                  <a:pt x="914" y="586"/>
                  <a:pt x="905" y="615"/>
                  <a:pt x="894" y="643"/>
                </a:cubicBezTo>
                <a:cubicBezTo>
                  <a:pt x="882" y="671"/>
                  <a:pt x="868" y="698"/>
                  <a:pt x="851" y="723"/>
                </a:cubicBezTo>
                <a:cubicBezTo>
                  <a:pt x="834" y="748"/>
                  <a:pt x="815" y="772"/>
                  <a:pt x="793" y="793"/>
                </a:cubicBezTo>
                <a:cubicBezTo>
                  <a:pt x="772" y="815"/>
                  <a:pt x="748" y="834"/>
                  <a:pt x="723" y="851"/>
                </a:cubicBezTo>
                <a:cubicBezTo>
                  <a:pt x="697" y="868"/>
                  <a:pt x="671" y="882"/>
                  <a:pt x="643" y="894"/>
                </a:cubicBezTo>
                <a:cubicBezTo>
                  <a:pt x="614" y="906"/>
                  <a:pt x="585" y="914"/>
                  <a:pt x="555" y="920"/>
                </a:cubicBezTo>
                <a:cubicBezTo>
                  <a:pt x="526" y="926"/>
                  <a:pt x="495" y="929"/>
                  <a:pt x="465" y="929"/>
                </a:cubicBezTo>
                <a:cubicBezTo>
                  <a:pt x="434" y="929"/>
                  <a:pt x="404" y="926"/>
                  <a:pt x="374" y="920"/>
                </a:cubicBezTo>
                <a:cubicBezTo>
                  <a:pt x="344" y="914"/>
                  <a:pt x="315" y="906"/>
                  <a:pt x="287" y="894"/>
                </a:cubicBezTo>
                <a:cubicBezTo>
                  <a:pt x="259" y="882"/>
                  <a:pt x="232" y="868"/>
                  <a:pt x="207" y="851"/>
                </a:cubicBezTo>
                <a:cubicBezTo>
                  <a:pt x="181" y="834"/>
                  <a:pt x="157" y="815"/>
                  <a:pt x="136" y="793"/>
                </a:cubicBezTo>
                <a:cubicBezTo>
                  <a:pt x="114" y="772"/>
                  <a:pt x="95" y="748"/>
                  <a:pt x="78" y="723"/>
                </a:cubicBezTo>
                <a:cubicBezTo>
                  <a:pt x="61" y="698"/>
                  <a:pt x="47" y="671"/>
                  <a:pt x="35" y="643"/>
                </a:cubicBezTo>
                <a:cubicBezTo>
                  <a:pt x="23" y="615"/>
                  <a:pt x="14" y="586"/>
                  <a:pt x="8" y="556"/>
                </a:cubicBezTo>
                <a:cubicBezTo>
                  <a:pt x="3" y="526"/>
                  <a:pt x="0" y="496"/>
                  <a:pt x="0" y="465"/>
                </a:cubicBezTo>
                <a:cubicBezTo>
                  <a:pt x="0" y="435"/>
                  <a:pt x="3" y="404"/>
                  <a:pt x="8" y="375"/>
                </a:cubicBezTo>
                <a:cubicBezTo>
                  <a:pt x="14" y="345"/>
                  <a:pt x="23" y="316"/>
                  <a:pt x="35" y="287"/>
                </a:cubicBezTo>
                <a:cubicBezTo>
                  <a:pt x="47" y="259"/>
                  <a:pt x="61" y="233"/>
                  <a:pt x="78" y="207"/>
                </a:cubicBezTo>
                <a:cubicBezTo>
                  <a:pt x="95" y="182"/>
                  <a:pt x="114" y="158"/>
                  <a:pt x="136" y="137"/>
                </a:cubicBezTo>
                <a:cubicBezTo>
                  <a:pt x="157" y="115"/>
                  <a:pt x="181" y="95"/>
                  <a:pt x="207" y="78"/>
                </a:cubicBezTo>
                <a:cubicBezTo>
                  <a:pt x="232" y="61"/>
                  <a:pt x="259" y="47"/>
                  <a:pt x="287" y="35"/>
                </a:cubicBezTo>
                <a:cubicBezTo>
                  <a:pt x="315" y="24"/>
                  <a:pt x="344" y="15"/>
                  <a:pt x="374" y="9"/>
                </a:cubicBezTo>
                <a:cubicBezTo>
                  <a:pt x="404" y="3"/>
                  <a:pt x="434" y="0"/>
                  <a:pt x="465" y="0"/>
                </a:cubicBezTo>
                <a:cubicBezTo>
                  <a:pt x="495" y="0"/>
                  <a:pt x="526" y="3"/>
                  <a:pt x="555" y="9"/>
                </a:cubicBezTo>
                <a:cubicBezTo>
                  <a:pt x="585" y="15"/>
                  <a:pt x="614" y="24"/>
                  <a:pt x="643" y="35"/>
                </a:cubicBezTo>
                <a:cubicBezTo>
                  <a:pt x="671" y="47"/>
                  <a:pt x="697" y="61"/>
                  <a:pt x="723" y="78"/>
                </a:cubicBezTo>
                <a:cubicBezTo>
                  <a:pt x="748" y="95"/>
                  <a:pt x="772" y="115"/>
                  <a:pt x="793" y="137"/>
                </a:cubicBezTo>
                <a:cubicBezTo>
                  <a:pt x="815" y="158"/>
                  <a:pt x="834" y="182"/>
                  <a:pt x="851" y="207"/>
                </a:cubicBezTo>
                <a:cubicBezTo>
                  <a:pt x="868" y="233"/>
                  <a:pt x="882" y="259"/>
                  <a:pt x="894" y="287"/>
                </a:cubicBezTo>
                <a:cubicBezTo>
                  <a:pt x="905" y="316"/>
                  <a:pt x="914" y="345"/>
                  <a:pt x="920" y="375"/>
                </a:cubicBezTo>
                <a:cubicBezTo>
                  <a:pt x="926" y="404"/>
                  <a:pt x="929" y="435"/>
                  <a:pt x="929" y="465"/>
                </a:cubicBezTo>
                <a:close/>
              </a:path>
            </a:pathLst>
          </a:custGeom>
          <a:solidFill>
            <a:srgbClr val="1D4ED8"/>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4" name="图片 223"/>
          <p:cNvPicPr/>
          <p:nvPr/>
        </p:nvPicPr>
        <p:blipFill>
          <a:blip r:embed="rId3"/>
          <a:stretch/>
        </p:blipFill>
        <p:spPr>
          <a:xfrm>
            <a:off x="543240" y="2231280"/>
            <a:ext cx="116640" cy="133200"/>
          </a:xfrm>
          <a:prstGeom prst="rect">
            <a:avLst/>
          </a:prstGeom>
          <a:noFill/>
          <a:ln w="0">
            <a:noFill/>
          </a:ln>
        </p:spPr>
      </p:pic>
      <p:sp>
        <p:nvSpPr>
          <p:cNvPr id="225" name="文本框 224"/>
          <p:cNvSpPr txBox="1"/>
          <p:nvPr/>
        </p:nvSpPr>
        <p:spPr>
          <a:xfrm>
            <a:off x="434520" y="1389600"/>
            <a:ext cx="24148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模型能准确学习用户的兴趣和需求。</a:t>
            </a:r>
            <a:endParaRPr lang="en-US" sz="1180" b="0" u="none" strike="noStrike">
              <a:solidFill>
                <a:srgbClr val="000000"/>
              </a:solidFill>
              <a:effectLst/>
              <a:uFillTx/>
              <a:latin typeface="Times New Roman"/>
            </a:endParaRPr>
          </a:p>
        </p:txBody>
      </p:sp>
      <p:sp>
        <p:nvSpPr>
          <p:cNvPr id="226" name="任意多边形: 形状 225"/>
          <p:cNvSpPr/>
          <p:nvPr/>
        </p:nvSpPr>
        <p:spPr>
          <a:xfrm>
            <a:off x="568080" y="264888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6" y="131"/>
                  <a:pt x="97" y="135"/>
                </a:cubicBezTo>
                <a:cubicBezTo>
                  <a:pt x="89" y="139"/>
                  <a:pt x="80" y="140"/>
                  <a:pt x="71" y="140"/>
                </a:cubicBezTo>
                <a:cubicBezTo>
                  <a:pt x="61" y="140"/>
                  <a:pt x="53" y="139"/>
                  <a:pt x="44" y="135"/>
                </a:cubicBezTo>
                <a:cubicBezTo>
                  <a:pt x="35" y="131"/>
                  <a:pt x="28" y="126"/>
                  <a:pt x="20" y="120"/>
                </a:cubicBezTo>
                <a:cubicBezTo>
                  <a:pt x="14" y="113"/>
                  <a:pt x="9" y="106"/>
                  <a:pt x="5" y="97"/>
                </a:cubicBezTo>
                <a:cubicBezTo>
                  <a:pt x="2" y="89"/>
                  <a:pt x="0" y="80"/>
                  <a:pt x="0" y="70"/>
                </a:cubicBezTo>
                <a:cubicBezTo>
                  <a:pt x="0" y="60"/>
                  <a:pt x="2" y="52"/>
                  <a:pt x="5" y="43"/>
                </a:cubicBezTo>
                <a:cubicBezTo>
                  <a:pt x="9" y="34"/>
                  <a:pt x="14" y="27"/>
                  <a:pt x="20" y="20"/>
                </a:cubicBezTo>
                <a:cubicBezTo>
                  <a:pt x="28" y="14"/>
                  <a:pt x="35" y="9"/>
                  <a:pt x="44" y="5"/>
                </a:cubicBezTo>
                <a:cubicBezTo>
                  <a:pt x="53" y="2"/>
                  <a:pt x="61" y="0"/>
                  <a:pt x="71" y="0"/>
                </a:cubicBezTo>
                <a:cubicBezTo>
                  <a:pt x="80" y="0"/>
                  <a:pt x="89" y="2"/>
                  <a:pt x="97" y="5"/>
                </a:cubicBezTo>
                <a:cubicBezTo>
                  <a:pt x="106" y="9"/>
                  <a:pt x="113" y="14"/>
                  <a:pt x="120" y="20"/>
                </a:cubicBezTo>
                <a:cubicBezTo>
                  <a:pt x="126" y="27"/>
                  <a:pt x="131" y="34"/>
                  <a:pt x="135" y="43"/>
                </a:cubicBezTo>
                <a:cubicBezTo>
                  <a:pt x="138" y="52"/>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7" name="文本框 226"/>
          <p:cNvSpPr txBox="1"/>
          <p:nvPr/>
        </p:nvSpPr>
        <p:spPr>
          <a:xfrm>
            <a:off x="869040" y="22096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用户特征</a:t>
            </a:r>
            <a:endParaRPr lang="en-US" sz="1320" b="0" u="none" strike="noStrike">
              <a:solidFill>
                <a:srgbClr val="000000"/>
              </a:solidFill>
              <a:effectLst/>
              <a:uFillTx/>
              <a:latin typeface="Times New Roman"/>
            </a:endParaRPr>
          </a:p>
        </p:txBody>
      </p:sp>
      <p:sp>
        <p:nvSpPr>
          <p:cNvPr id="228" name="任意多边形: 形状 227"/>
          <p:cNvSpPr/>
          <p:nvPr/>
        </p:nvSpPr>
        <p:spPr>
          <a:xfrm>
            <a:off x="568080" y="291636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6" y="131"/>
                  <a:pt x="97" y="135"/>
                </a:cubicBezTo>
                <a:cubicBezTo>
                  <a:pt x="89" y="138"/>
                  <a:pt x="80" y="140"/>
                  <a:pt x="71" y="140"/>
                </a:cubicBezTo>
                <a:cubicBezTo>
                  <a:pt x="61" y="140"/>
                  <a:pt x="53" y="138"/>
                  <a:pt x="44" y="135"/>
                </a:cubicBezTo>
                <a:cubicBezTo>
                  <a:pt x="35" y="131"/>
                  <a:pt x="28" y="126"/>
                  <a:pt x="20" y="120"/>
                </a:cubicBezTo>
                <a:cubicBezTo>
                  <a:pt x="14" y="113"/>
                  <a:pt x="9" y="106"/>
                  <a:pt x="5" y="97"/>
                </a:cubicBezTo>
                <a:cubicBezTo>
                  <a:pt x="2" y="89"/>
                  <a:pt x="0" y="80"/>
                  <a:pt x="0" y="70"/>
                </a:cubicBezTo>
                <a:cubicBezTo>
                  <a:pt x="0" y="61"/>
                  <a:pt x="2" y="52"/>
                  <a:pt x="5" y="44"/>
                </a:cubicBezTo>
                <a:cubicBezTo>
                  <a:pt x="9" y="35"/>
                  <a:pt x="14" y="27"/>
                  <a:pt x="20" y="20"/>
                </a:cubicBezTo>
                <a:cubicBezTo>
                  <a:pt x="28" y="14"/>
                  <a:pt x="35" y="9"/>
                  <a:pt x="44" y="5"/>
                </a:cubicBezTo>
                <a:cubicBezTo>
                  <a:pt x="53" y="2"/>
                  <a:pt x="61" y="0"/>
                  <a:pt x="71" y="0"/>
                </a:cubicBezTo>
                <a:cubicBezTo>
                  <a:pt x="80" y="0"/>
                  <a:pt x="89" y="2"/>
                  <a:pt x="97" y="5"/>
                </a:cubicBezTo>
                <a:cubicBezTo>
                  <a:pt x="106" y="9"/>
                  <a:pt x="113" y="14"/>
                  <a:pt x="120" y="20"/>
                </a:cubicBezTo>
                <a:cubicBezTo>
                  <a:pt x="126" y="27"/>
                  <a:pt x="131" y="35"/>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9" name="文本框 228"/>
          <p:cNvSpPr txBox="1"/>
          <p:nvPr/>
        </p:nvSpPr>
        <p:spPr>
          <a:xfrm>
            <a:off x="760320" y="260028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人口统计学特征：年龄、性别、职业</a:t>
            </a:r>
            <a:endParaRPr lang="en-US" sz="1050" b="0" u="none" strike="noStrike">
              <a:solidFill>
                <a:srgbClr val="000000"/>
              </a:solidFill>
              <a:effectLst/>
              <a:uFillTx/>
              <a:latin typeface="Times New Roman"/>
            </a:endParaRPr>
          </a:p>
        </p:txBody>
      </p:sp>
      <p:sp>
        <p:nvSpPr>
          <p:cNvPr id="230" name="任意多边形: 形状 229"/>
          <p:cNvSpPr/>
          <p:nvPr/>
        </p:nvSpPr>
        <p:spPr>
          <a:xfrm>
            <a:off x="568080" y="3183840"/>
            <a:ext cx="50400" cy="50400"/>
          </a:xfrm>
          <a:custGeom>
            <a:avLst/>
            <a:gdLst/>
            <a:ahLst/>
            <a:cxnLst/>
            <a:rect l="0" t="0" r="r" b="b"/>
            <a:pathLst>
              <a:path w="140" h="140">
                <a:moveTo>
                  <a:pt x="140" y="69"/>
                </a:moveTo>
                <a:cubicBezTo>
                  <a:pt x="140" y="79"/>
                  <a:pt x="138" y="87"/>
                  <a:pt x="135" y="96"/>
                </a:cubicBezTo>
                <a:cubicBezTo>
                  <a:pt x="131" y="104"/>
                  <a:pt x="126" y="112"/>
                  <a:pt x="120" y="119"/>
                </a:cubicBezTo>
                <a:cubicBezTo>
                  <a:pt x="113" y="126"/>
                  <a:pt x="106" y="131"/>
                  <a:pt x="97" y="135"/>
                </a:cubicBezTo>
                <a:cubicBezTo>
                  <a:pt x="89" y="138"/>
                  <a:pt x="80" y="140"/>
                  <a:pt x="71" y="140"/>
                </a:cubicBezTo>
                <a:cubicBezTo>
                  <a:pt x="61" y="140"/>
                  <a:pt x="53" y="138"/>
                  <a:pt x="44" y="135"/>
                </a:cubicBezTo>
                <a:cubicBezTo>
                  <a:pt x="35" y="131"/>
                  <a:pt x="28" y="126"/>
                  <a:pt x="20" y="119"/>
                </a:cubicBezTo>
                <a:cubicBezTo>
                  <a:pt x="14" y="112"/>
                  <a:pt x="9" y="104"/>
                  <a:pt x="5" y="96"/>
                </a:cubicBezTo>
                <a:cubicBezTo>
                  <a:pt x="2" y="87"/>
                  <a:pt x="0" y="79"/>
                  <a:pt x="0" y="69"/>
                </a:cubicBezTo>
                <a:cubicBezTo>
                  <a:pt x="0" y="60"/>
                  <a:pt x="2" y="51"/>
                  <a:pt x="5" y="43"/>
                </a:cubicBezTo>
                <a:cubicBezTo>
                  <a:pt x="9" y="34"/>
                  <a:pt x="14" y="27"/>
                  <a:pt x="20" y="20"/>
                </a:cubicBezTo>
                <a:cubicBezTo>
                  <a:pt x="28" y="14"/>
                  <a:pt x="35" y="9"/>
                  <a:pt x="44" y="5"/>
                </a:cubicBezTo>
                <a:cubicBezTo>
                  <a:pt x="53" y="1"/>
                  <a:pt x="61" y="0"/>
                  <a:pt x="71" y="0"/>
                </a:cubicBezTo>
                <a:cubicBezTo>
                  <a:pt x="80" y="0"/>
                  <a:pt x="89" y="1"/>
                  <a:pt x="97" y="5"/>
                </a:cubicBezTo>
                <a:cubicBezTo>
                  <a:pt x="106" y="9"/>
                  <a:pt x="113" y="14"/>
                  <a:pt x="120" y="20"/>
                </a:cubicBezTo>
                <a:cubicBezTo>
                  <a:pt x="126" y="27"/>
                  <a:pt x="131" y="34"/>
                  <a:pt x="135" y="43"/>
                </a:cubicBezTo>
                <a:cubicBezTo>
                  <a:pt x="138"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1" name="文本框 230"/>
          <p:cNvSpPr txBox="1"/>
          <p:nvPr/>
        </p:nvSpPr>
        <p:spPr>
          <a:xfrm>
            <a:off x="760320" y="286776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兴趣标签：基于历史行为生成</a:t>
            </a:r>
            <a:endParaRPr lang="en-US" sz="1050" b="0" u="none" strike="noStrike">
              <a:solidFill>
                <a:srgbClr val="000000"/>
              </a:solidFill>
              <a:effectLst/>
              <a:uFillTx/>
              <a:latin typeface="Times New Roman"/>
            </a:endParaRPr>
          </a:p>
        </p:txBody>
      </p:sp>
      <p:sp>
        <p:nvSpPr>
          <p:cNvPr id="232" name="任意多边形: 形状 231"/>
          <p:cNvSpPr/>
          <p:nvPr/>
        </p:nvSpPr>
        <p:spPr>
          <a:xfrm>
            <a:off x="568080" y="3450960"/>
            <a:ext cx="50400" cy="50760"/>
          </a:xfrm>
          <a:custGeom>
            <a:avLst/>
            <a:gdLst/>
            <a:ahLst/>
            <a:cxnLst/>
            <a:rect l="0" t="0" r="r" b="b"/>
            <a:pathLst>
              <a:path w="140" h="141">
                <a:moveTo>
                  <a:pt x="140" y="70"/>
                </a:moveTo>
                <a:cubicBezTo>
                  <a:pt x="140" y="80"/>
                  <a:pt x="138" y="89"/>
                  <a:pt x="135" y="98"/>
                </a:cubicBezTo>
                <a:cubicBezTo>
                  <a:pt x="131" y="106"/>
                  <a:pt x="126" y="114"/>
                  <a:pt x="120" y="120"/>
                </a:cubicBezTo>
                <a:cubicBezTo>
                  <a:pt x="113" y="127"/>
                  <a:pt x="106" y="132"/>
                  <a:pt x="97" y="135"/>
                </a:cubicBezTo>
                <a:cubicBezTo>
                  <a:pt x="89" y="139"/>
                  <a:pt x="80" y="141"/>
                  <a:pt x="71" y="141"/>
                </a:cubicBezTo>
                <a:cubicBezTo>
                  <a:pt x="61" y="141"/>
                  <a:pt x="53" y="139"/>
                  <a:pt x="44" y="135"/>
                </a:cubicBezTo>
                <a:cubicBezTo>
                  <a:pt x="35" y="132"/>
                  <a:pt x="28" y="127"/>
                  <a:pt x="20" y="120"/>
                </a:cubicBezTo>
                <a:cubicBezTo>
                  <a:pt x="14" y="114"/>
                  <a:pt x="9" y="106"/>
                  <a:pt x="5" y="98"/>
                </a:cubicBezTo>
                <a:cubicBezTo>
                  <a:pt x="2" y="89"/>
                  <a:pt x="0" y="80"/>
                  <a:pt x="0" y="70"/>
                </a:cubicBezTo>
                <a:cubicBezTo>
                  <a:pt x="0" y="61"/>
                  <a:pt x="2" y="52"/>
                  <a:pt x="5" y="43"/>
                </a:cubicBezTo>
                <a:cubicBezTo>
                  <a:pt x="9" y="35"/>
                  <a:pt x="14" y="27"/>
                  <a:pt x="20" y="21"/>
                </a:cubicBezTo>
                <a:cubicBezTo>
                  <a:pt x="28" y="14"/>
                  <a:pt x="35" y="9"/>
                  <a:pt x="44" y="6"/>
                </a:cubicBezTo>
                <a:cubicBezTo>
                  <a:pt x="53" y="2"/>
                  <a:pt x="61" y="0"/>
                  <a:pt x="71" y="0"/>
                </a:cubicBezTo>
                <a:cubicBezTo>
                  <a:pt x="80" y="0"/>
                  <a:pt x="89" y="2"/>
                  <a:pt x="97" y="6"/>
                </a:cubicBezTo>
                <a:cubicBezTo>
                  <a:pt x="106" y="9"/>
                  <a:pt x="113" y="14"/>
                  <a:pt x="120"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3" name="文本框 232"/>
          <p:cNvSpPr txBox="1"/>
          <p:nvPr/>
        </p:nvSpPr>
        <p:spPr>
          <a:xfrm>
            <a:off x="760320" y="313488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地域位置：城市、区域信息</a:t>
            </a:r>
            <a:endParaRPr lang="en-US" sz="1050" b="0" u="none" strike="noStrike">
              <a:solidFill>
                <a:srgbClr val="000000"/>
              </a:solidFill>
              <a:effectLst/>
              <a:uFillTx/>
              <a:latin typeface="Times New Roman"/>
            </a:endParaRPr>
          </a:p>
        </p:txBody>
      </p:sp>
      <p:sp>
        <p:nvSpPr>
          <p:cNvPr id="234" name="任意多边形: 形状 233"/>
          <p:cNvSpPr/>
          <p:nvPr/>
        </p:nvSpPr>
        <p:spPr>
          <a:xfrm>
            <a:off x="5448240" y="1963800"/>
            <a:ext cx="4980960" cy="1771920"/>
          </a:xfrm>
          <a:custGeom>
            <a:avLst/>
            <a:gdLst/>
            <a:ahLst/>
            <a:cxnLst/>
            <a:rect l="0" t="0" r="r" b="b"/>
            <a:pathLst>
              <a:path w="13836" h="4922">
                <a:moveTo>
                  <a:pt x="0" y="4736"/>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3651" y="0"/>
                </a:lnTo>
                <a:cubicBezTo>
                  <a:pt x="13663" y="0"/>
                  <a:pt x="13675" y="1"/>
                  <a:pt x="13687" y="3"/>
                </a:cubicBezTo>
                <a:cubicBezTo>
                  <a:pt x="13699" y="6"/>
                  <a:pt x="13710" y="9"/>
                  <a:pt x="13722" y="14"/>
                </a:cubicBezTo>
                <a:cubicBezTo>
                  <a:pt x="13733" y="18"/>
                  <a:pt x="13744" y="24"/>
                  <a:pt x="13754" y="31"/>
                </a:cubicBezTo>
                <a:cubicBezTo>
                  <a:pt x="13764" y="38"/>
                  <a:pt x="13773" y="45"/>
                  <a:pt x="13782" y="54"/>
                </a:cubicBezTo>
                <a:cubicBezTo>
                  <a:pt x="13791" y="63"/>
                  <a:pt x="13798" y="72"/>
                  <a:pt x="13805" y="82"/>
                </a:cubicBezTo>
                <a:cubicBezTo>
                  <a:pt x="13812" y="92"/>
                  <a:pt x="13818" y="103"/>
                  <a:pt x="13822" y="114"/>
                </a:cubicBezTo>
                <a:cubicBezTo>
                  <a:pt x="13827" y="125"/>
                  <a:pt x="13830" y="137"/>
                  <a:pt x="13833" y="149"/>
                </a:cubicBezTo>
                <a:cubicBezTo>
                  <a:pt x="13835" y="161"/>
                  <a:pt x="13836" y="173"/>
                  <a:pt x="13836" y="185"/>
                </a:cubicBezTo>
                <a:lnTo>
                  <a:pt x="13836" y="4736"/>
                </a:lnTo>
                <a:cubicBezTo>
                  <a:pt x="13836" y="4748"/>
                  <a:pt x="13835" y="4760"/>
                  <a:pt x="13833" y="4772"/>
                </a:cubicBezTo>
                <a:cubicBezTo>
                  <a:pt x="13830" y="4784"/>
                  <a:pt x="13827" y="4796"/>
                  <a:pt x="13822" y="4807"/>
                </a:cubicBezTo>
                <a:cubicBezTo>
                  <a:pt x="13818" y="4818"/>
                  <a:pt x="13812" y="4829"/>
                  <a:pt x="13805" y="4839"/>
                </a:cubicBezTo>
                <a:cubicBezTo>
                  <a:pt x="13798" y="4849"/>
                  <a:pt x="13791" y="4859"/>
                  <a:pt x="13782" y="4867"/>
                </a:cubicBezTo>
                <a:cubicBezTo>
                  <a:pt x="13773" y="4876"/>
                  <a:pt x="13764" y="4884"/>
                  <a:pt x="13754" y="4890"/>
                </a:cubicBezTo>
                <a:cubicBezTo>
                  <a:pt x="13744" y="4897"/>
                  <a:pt x="13733" y="4903"/>
                  <a:pt x="13722" y="4908"/>
                </a:cubicBezTo>
                <a:cubicBezTo>
                  <a:pt x="13710" y="4912"/>
                  <a:pt x="13699" y="4916"/>
                  <a:pt x="13687" y="4918"/>
                </a:cubicBezTo>
                <a:cubicBezTo>
                  <a:pt x="13675" y="4921"/>
                  <a:pt x="13663" y="4922"/>
                  <a:pt x="13651" y="4922"/>
                </a:cubicBezTo>
                <a:lnTo>
                  <a:pt x="186" y="4922"/>
                </a:lnTo>
                <a:cubicBezTo>
                  <a:pt x="174" y="4922"/>
                  <a:pt x="162" y="4921"/>
                  <a:pt x="150" y="4918"/>
                </a:cubicBezTo>
                <a:cubicBezTo>
                  <a:pt x="138" y="4916"/>
                  <a:pt x="126" y="4912"/>
                  <a:pt x="115" y="4908"/>
                </a:cubicBezTo>
                <a:cubicBezTo>
                  <a:pt x="104" y="4903"/>
                  <a:pt x="93" y="4897"/>
                  <a:pt x="83" y="4890"/>
                </a:cubicBezTo>
                <a:cubicBezTo>
                  <a:pt x="73" y="4884"/>
                  <a:pt x="63" y="4876"/>
                  <a:pt x="55" y="4867"/>
                </a:cubicBezTo>
                <a:cubicBezTo>
                  <a:pt x="46" y="4859"/>
                  <a:pt x="38" y="4849"/>
                  <a:pt x="32" y="4839"/>
                </a:cubicBezTo>
                <a:cubicBezTo>
                  <a:pt x="25" y="4829"/>
                  <a:pt x="19" y="4818"/>
                  <a:pt x="15" y="4807"/>
                </a:cubicBezTo>
                <a:cubicBezTo>
                  <a:pt x="10" y="4796"/>
                  <a:pt x="6" y="4784"/>
                  <a:pt x="4" y="4772"/>
                </a:cubicBezTo>
                <a:cubicBezTo>
                  <a:pt x="2" y="4760"/>
                  <a:pt x="0" y="4748"/>
                  <a:pt x="0" y="47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5" name="任意多边形: 形状 234"/>
          <p:cNvSpPr/>
          <p:nvPr/>
        </p:nvSpPr>
        <p:spPr>
          <a:xfrm>
            <a:off x="5615640" y="2130840"/>
            <a:ext cx="334440" cy="334440"/>
          </a:xfrm>
          <a:custGeom>
            <a:avLst/>
            <a:gdLst/>
            <a:ahLst/>
            <a:cxnLst/>
            <a:rect l="0" t="0" r="r" b="b"/>
            <a:pathLst>
              <a:path w="929" h="929">
                <a:moveTo>
                  <a:pt x="929" y="465"/>
                </a:moveTo>
                <a:cubicBezTo>
                  <a:pt x="929" y="496"/>
                  <a:pt x="926" y="526"/>
                  <a:pt x="920" y="556"/>
                </a:cubicBezTo>
                <a:cubicBezTo>
                  <a:pt x="914" y="586"/>
                  <a:pt x="906" y="615"/>
                  <a:pt x="894" y="643"/>
                </a:cubicBezTo>
                <a:cubicBezTo>
                  <a:pt x="882" y="671"/>
                  <a:pt x="868" y="698"/>
                  <a:pt x="851" y="723"/>
                </a:cubicBezTo>
                <a:cubicBezTo>
                  <a:pt x="834" y="748"/>
                  <a:pt x="815" y="772"/>
                  <a:pt x="793" y="793"/>
                </a:cubicBezTo>
                <a:cubicBezTo>
                  <a:pt x="772" y="815"/>
                  <a:pt x="748" y="834"/>
                  <a:pt x="723" y="851"/>
                </a:cubicBezTo>
                <a:cubicBezTo>
                  <a:pt x="698" y="868"/>
                  <a:pt x="671" y="882"/>
                  <a:pt x="643" y="894"/>
                </a:cubicBezTo>
                <a:cubicBezTo>
                  <a:pt x="613" y="906"/>
                  <a:pt x="584" y="914"/>
                  <a:pt x="555" y="920"/>
                </a:cubicBezTo>
                <a:cubicBezTo>
                  <a:pt x="525" y="926"/>
                  <a:pt x="494" y="929"/>
                  <a:pt x="464" y="929"/>
                </a:cubicBezTo>
                <a:cubicBezTo>
                  <a:pt x="433" y="929"/>
                  <a:pt x="403" y="926"/>
                  <a:pt x="373" y="920"/>
                </a:cubicBezTo>
                <a:cubicBezTo>
                  <a:pt x="343" y="914"/>
                  <a:pt x="314" y="906"/>
                  <a:pt x="286" y="894"/>
                </a:cubicBezTo>
                <a:cubicBezTo>
                  <a:pt x="258" y="882"/>
                  <a:pt x="231" y="868"/>
                  <a:pt x="206" y="851"/>
                </a:cubicBezTo>
                <a:cubicBezTo>
                  <a:pt x="181" y="834"/>
                  <a:pt x="157" y="815"/>
                  <a:pt x="136" y="793"/>
                </a:cubicBezTo>
                <a:cubicBezTo>
                  <a:pt x="114" y="772"/>
                  <a:pt x="95" y="748"/>
                  <a:pt x="78" y="723"/>
                </a:cubicBezTo>
                <a:cubicBezTo>
                  <a:pt x="61" y="698"/>
                  <a:pt x="47" y="671"/>
                  <a:pt x="35" y="643"/>
                </a:cubicBezTo>
                <a:cubicBezTo>
                  <a:pt x="23" y="615"/>
                  <a:pt x="15" y="586"/>
                  <a:pt x="9" y="556"/>
                </a:cubicBezTo>
                <a:cubicBezTo>
                  <a:pt x="3" y="526"/>
                  <a:pt x="0" y="496"/>
                  <a:pt x="0" y="465"/>
                </a:cubicBezTo>
                <a:cubicBezTo>
                  <a:pt x="0" y="435"/>
                  <a:pt x="3" y="404"/>
                  <a:pt x="9" y="375"/>
                </a:cubicBezTo>
                <a:cubicBezTo>
                  <a:pt x="15" y="345"/>
                  <a:pt x="23" y="316"/>
                  <a:pt x="35" y="287"/>
                </a:cubicBezTo>
                <a:cubicBezTo>
                  <a:pt x="47" y="259"/>
                  <a:pt x="61" y="233"/>
                  <a:pt x="78" y="207"/>
                </a:cubicBezTo>
                <a:cubicBezTo>
                  <a:pt x="95" y="182"/>
                  <a:pt x="114" y="158"/>
                  <a:pt x="136" y="137"/>
                </a:cubicBezTo>
                <a:cubicBezTo>
                  <a:pt x="157" y="115"/>
                  <a:pt x="181" y="95"/>
                  <a:pt x="206" y="78"/>
                </a:cubicBezTo>
                <a:cubicBezTo>
                  <a:pt x="231" y="61"/>
                  <a:pt x="258" y="47"/>
                  <a:pt x="286" y="35"/>
                </a:cubicBezTo>
                <a:cubicBezTo>
                  <a:pt x="314" y="24"/>
                  <a:pt x="343" y="15"/>
                  <a:pt x="373" y="9"/>
                </a:cubicBezTo>
                <a:cubicBezTo>
                  <a:pt x="403" y="3"/>
                  <a:pt x="433" y="0"/>
                  <a:pt x="464" y="0"/>
                </a:cubicBezTo>
                <a:cubicBezTo>
                  <a:pt x="494" y="0"/>
                  <a:pt x="525" y="3"/>
                  <a:pt x="555" y="9"/>
                </a:cubicBezTo>
                <a:cubicBezTo>
                  <a:pt x="584" y="15"/>
                  <a:pt x="613" y="24"/>
                  <a:pt x="643" y="35"/>
                </a:cubicBezTo>
                <a:cubicBezTo>
                  <a:pt x="671" y="47"/>
                  <a:pt x="698" y="61"/>
                  <a:pt x="723" y="78"/>
                </a:cubicBezTo>
                <a:cubicBezTo>
                  <a:pt x="748" y="95"/>
                  <a:pt x="772" y="115"/>
                  <a:pt x="793" y="137"/>
                </a:cubicBezTo>
                <a:cubicBezTo>
                  <a:pt x="815" y="158"/>
                  <a:pt x="834" y="182"/>
                  <a:pt x="851" y="207"/>
                </a:cubicBezTo>
                <a:cubicBezTo>
                  <a:pt x="868" y="233"/>
                  <a:pt x="882" y="259"/>
                  <a:pt x="894" y="287"/>
                </a:cubicBezTo>
                <a:cubicBezTo>
                  <a:pt x="906" y="316"/>
                  <a:pt x="914" y="345"/>
                  <a:pt x="920" y="375"/>
                </a:cubicBezTo>
                <a:cubicBezTo>
                  <a:pt x="926" y="404"/>
                  <a:pt x="929" y="435"/>
                  <a:pt x="929" y="465"/>
                </a:cubicBezTo>
                <a:close/>
              </a:path>
            </a:pathLst>
          </a:custGeom>
          <a:solidFill>
            <a:srgbClr val="B4530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6" name="图片 235"/>
          <p:cNvPicPr/>
          <p:nvPr/>
        </p:nvPicPr>
        <p:blipFill>
          <a:blip r:embed="rId4"/>
          <a:stretch/>
        </p:blipFill>
        <p:spPr>
          <a:xfrm>
            <a:off x="5707800" y="2231280"/>
            <a:ext cx="150120" cy="133200"/>
          </a:xfrm>
          <a:prstGeom prst="rect">
            <a:avLst/>
          </a:prstGeom>
          <a:noFill/>
          <a:ln w="0">
            <a:noFill/>
          </a:ln>
        </p:spPr>
      </p:pic>
      <p:sp>
        <p:nvSpPr>
          <p:cNvPr id="237" name="文本框 236"/>
          <p:cNvSpPr txBox="1"/>
          <p:nvPr/>
        </p:nvSpPr>
        <p:spPr>
          <a:xfrm>
            <a:off x="760320" y="3402360"/>
            <a:ext cx="18781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社交关系网络：关注、好友关系</a:t>
            </a:r>
            <a:endParaRPr lang="en-US" sz="1050" b="0" u="none" strike="noStrike">
              <a:solidFill>
                <a:srgbClr val="000000"/>
              </a:solidFill>
              <a:effectLst/>
              <a:uFillTx/>
              <a:latin typeface="Times New Roman"/>
            </a:endParaRPr>
          </a:p>
        </p:txBody>
      </p:sp>
      <p:sp>
        <p:nvSpPr>
          <p:cNvPr id="238" name="任意多边形: 形状 237"/>
          <p:cNvSpPr/>
          <p:nvPr/>
        </p:nvSpPr>
        <p:spPr>
          <a:xfrm>
            <a:off x="5749200" y="2648880"/>
            <a:ext cx="50400" cy="50400"/>
          </a:xfrm>
          <a:custGeom>
            <a:avLst/>
            <a:gdLst/>
            <a:ahLst/>
            <a:cxnLst/>
            <a:rect l="0" t="0" r="r" b="b"/>
            <a:pathLst>
              <a:path w="140" h="140">
                <a:moveTo>
                  <a:pt x="140" y="70"/>
                </a:moveTo>
                <a:cubicBezTo>
                  <a:pt x="140" y="80"/>
                  <a:pt x="139" y="89"/>
                  <a:pt x="135" y="97"/>
                </a:cubicBezTo>
                <a:cubicBezTo>
                  <a:pt x="132" y="106"/>
                  <a:pt x="126" y="113"/>
                  <a:pt x="120" y="120"/>
                </a:cubicBezTo>
                <a:cubicBezTo>
                  <a:pt x="113" y="126"/>
                  <a:pt x="106" y="131"/>
                  <a:pt x="97" y="135"/>
                </a:cubicBezTo>
                <a:cubicBezTo>
                  <a:pt x="89" y="139"/>
                  <a:pt x="79" y="140"/>
                  <a:pt x="70" y="140"/>
                </a:cubicBezTo>
                <a:cubicBezTo>
                  <a:pt x="60" y="140"/>
                  <a:pt x="52" y="139"/>
                  <a:pt x="43" y="135"/>
                </a:cubicBezTo>
                <a:cubicBezTo>
                  <a:pt x="35" y="131"/>
                  <a:pt x="27" y="126"/>
                  <a:pt x="20" y="120"/>
                </a:cubicBezTo>
                <a:cubicBezTo>
                  <a:pt x="14" y="113"/>
                  <a:pt x="9" y="106"/>
                  <a:pt x="5" y="97"/>
                </a:cubicBezTo>
                <a:cubicBezTo>
                  <a:pt x="2" y="89"/>
                  <a:pt x="0" y="80"/>
                  <a:pt x="0" y="70"/>
                </a:cubicBezTo>
                <a:cubicBezTo>
                  <a:pt x="0" y="60"/>
                  <a:pt x="2" y="52"/>
                  <a:pt x="5" y="43"/>
                </a:cubicBezTo>
                <a:cubicBezTo>
                  <a:pt x="9" y="34"/>
                  <a:pt x="14" y="27"/>
                  <a:pt x="20" y="20"/>
                </a:cubicBezTo>
                <a:cubicBezTo>
                  <a:pt x="27" y="14"/>
                  <a:pt x="35" y="9"/>
                  <a:pt x="43" y="5"/>
                </a:cubicBezTo>
                <a:cubicBezTo>
                  <a:pt x="52" y="2"/>
                  <a:pt x="60" y="0"/>
                  <a:pt x="70" y="0"/>
                </a:cubicBezTo>
                <a:cubicBezTo>
                  <a:pt x="79" y="0"/>
                  <a:pt x="89" y="2"/>
                  <a:pt x="97" y="5"/>
                </a:cubicBezTo>
                <a:cubicBezTo>
                  <a:pt x="106" y="9"/>
                  <a:pt x="113" y="14"/>
                  <a:pt x="120" y="20"/>
                </a:cubicBezTo>
                <a:cubicBezTo>
                  <a:pt x="126" y="27"/>
                  <a:pt x="132" y="34"/>
                  <a:pt x="135" y="43"/>
                </a:cubicBezTo>
                <a:cubicBezTo>
                  <a:pt x="139" y="52"/>
                  <a:pt x="140" y="60"/>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9" name="文本框 238"/>
          <p:cNvSpPr txBox="1"/>
          <p:nvPr/>
        </p:nvSpPr>
        <p:spPr>
          <a:xfrm>
            <a:off x="6050160" y="22096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物品特征</a:t>
            </a:r>
            <a:endParaRPr lang="en-US" sz="1320" b="0" u="none" strike="noStrike">
              <a:solidFill>
                <a:srgbClr val="000000"/>
              </a:solidFill>
              <a:effectLst/>
              <a:uFillTx/>
              <a:latin typeface="Times New Roman"/>
            </a:endParaRPr>
          </a:p>
        </p:txBody>
      </p:sp>
      <p:sp>
        <p:nvSpPr>
          <p:cNvPr id="240" name="任意多边形: 形状 239"/>
          <p:cNvSpPr/>
          <p:nvPr/>
        </p:nvSpPr>
        <p:spPr>
          <a:xfrm>
            <a:off x="5749200" y="2916360"/>
            <a:ext cx="50400" cy="50400"/>
          </a:xfrm>
          <a:custGeom>
            <a:avLst/>
            <a:gdLst/>
            <a:ahLst/>
            <a:cxnLst/>
            <a:rect l="0" t="0" r="r" b="b"/>
            <a:pathLst>
              <a:path w="140" h="140">
                <a:moveTo>
                  <a:pt x="140" y="70"/>
                </a:moveTo>
                <a:cubicBezTo>
                  <a:pt x="140" y="80"/>
                  <a:pt x="139" y="89"/>
                  <a:pt x="135" y="97"/>
                </a:cubicBezTo>
                <a:cubicBezTo>
                  <a:pt x="132" y="106"/>
                  <a:pt x="126" y="113"/>
                  <a:pt x="120" y="120"/>
                </a:cubicBezTo>
                <a:cubicBezTo>
                  <a:pt x="113" y="126"/>
                  <a:pt x="106" y="131"/>
                  <a:pt x="97" y="135"/>
                </a:cubicBezTo>
                <a:cubicBezTo>
                  <a:pt x="89" y="138"/>
                  <a:pt x="79" y="140"/>
                  <a:pt x="70" y="140"/>
                </a:cubicBezTo>
                <a:cubicBezTo>
                  <a:pt x="60" y="140"/>
                  <a:pt x="52" y="138"/>
                  <a:pt x="43" y="135"/>
                </a:cubicBezTo>
                <a:cubicBezTo>
                  <a:pt x="35" y="131"/>
                  <a:pt x="27" y="126"/>
                  <a:pt x="20" y="120"/>
                </a:cubicBezTo>
                <a:cubicBezTo>
                  <a:pt x="14" y="113"/>
                  <a:pt x="9" y="106"/>
                  <a:pt x="5" y="97"/>
                </a:cubicBezTo>
                <a:cubicBezTo>
                  <a:pt x="2" y="89"/>
                  <a:pt x="0" y="80"/>
                  <a:pt x="0" y="70"/>
                </a:cubicBezTo>
                <a:cubicBezTo>
                  <a:pt x="0" y="61"/>
                  <a:pt x="2" y="52"/>
                  <a:pt x="5" y="44"/>
                </a:cubicBezTo>
                <a:cubicBezTo>
                  <a:pt x="9" y="35"/>
                  <a:pt x="14" y="27"/>
                  <a:pt x="20" y="20"/>
                </a:cubicBezTo>
                <a:cubicBezTo>
                  <a:pt x="27" y="14"/>
                  <a:pt x="35" y="9"/>
                  <a:pt x="43" y="5"/>
                </a:cubicBezTo>
                <a:cubicBezTo>
                  <a:pt x="52" y="2"/>
                  <a:pt x="60" y="0"/>
                  <a:pt x="70" y="0"/>
                </a:cubicBezTo>
                <a:cubicBezTo>
                  <a:pt x="79" y="0"/>
                  <a:pt x="89" y="2"/>
                  <a:pt x="97" y="5"/>
                </a:cubicBezTo>
                <a:cubicBezTo>
                  <a:pt x="106" y="9"/>
                  <a:pt x="113" y="14"/>
                  <a:pt x="120" y="20"/>
                </a:cubicBezTo>
                <a:cubicBezTo>
                  <a:pt x="126" y="27"/>
                  <a:pt x="132" y="35"/>
                  <a:pt x="135" y="44"/>
                </a:cubicBezTo>
                <a:cubicBezTo>
                  <a:pt x="139"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1" name="文本框 240"/>
          <p:cNvSpPr txBox="1"/>
          <p:nvPr/>
        </p:nvSpPr>
        <p:spPr>
          <a:xfrm>
            <a:off x="5941440" y="260028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分类属性：商品类别、品牌</a:t>
            </a:r>
            <a:endParaRPr lang="en-US" sz="1050" b="0" u="none" strike="noStrike">
              <a:solidFill>
                <a:srgbClr val="000000"/>
              </a:solidFill>
              <a:effectLst/>
              <a:uFillTx/>
              <a:latin typeface="Times New Roman"/>
            </a:endParaRPr>
          </a:p>
        </p:txBody>
      </p:sp>
      <p:sp>
        <p:nvSpPr>
          <p:cNvPr id="242" name="任意多边形: 形状 241"/>
          <p:cNvSpPr/>
          <p:nvPr/>
        </p:nvSpPr>
        <p:spPr>
          <a:xfrm>
            <a:off x="5749200" y="3183840"/>
            <a:ext cx="50400" cy="50400"/>
          </a:xfrm>
          <a:custGeom>
            <a:avLst/>
            <a:gdLst/>
            <a:ahLst/>
            <a:cxnLst/>
            <a:rect l="0" t="0" r="r" b="b"/>
            <a:pathLst>
              <a:path w="140" h="140">
                <a:moveTo>
                  <a:pt x="140" y="69"/>
                </a:moveTo>
                <a:cubicBezTo>
                  <a:pt x="140" y="79"/>
                  <a:pt x="139" y="87"/>
                  <a:pt x="135" y="96"/>
                </a:cubicBezTo>
                <a:cubicBezTo>
                  <a:pt x="132" y="104"/>
                  <a:pt x="126" y="112"/>
                  <a:pt x="120" y="119"/>
                </a:cubicBezTo>
                <a:cubicBezTo>
                  <a:pt x="113" y="126"/>
                  <a:pt x="106" y="131"/>
                  <a:pt x="97" y="135"/>
                </a:cubicBezTo>
                <a:cubicBezTo>
                  <a:pt x="89" y="138"/>
                  <a:pt x="79" y="140"/>
                  <a:pt x="70" y="140"/>
                </a:cubicBezTo>
                <a:cubicBezTo>
                  <a:pt x="60" y="140"/>
                  <a:pt x="52" y="138"/>
                  <a:pt x="43" y="135"/>
                </a:cubicBezTo>
                <a:cubicBezTo>
                  <a:pt x="35" y="131"/>
                  <a:pt x="27" y="126"/>
                  <a:pt x="20" y="119"/>
                </a:cubicBezTo>
                <a:cubicBezTo>
                  <a:pt x="14" y="112"/>
                  <a:pt x="9" y="104"/>
                  <a:pt x="5" y="96"/>
                </a:cubicBezTo>
                <a:cubicBezTo>
                  <a:pt x="2" y="87"/>
                  <a:pt x="0" y="79"/>
                  <a:pt x="0" y="69"/>
                </a:cubicBezTo>
                <a:cubicBezTo>
                  <a:pt x="0" y="60"/>
                  <a:pt x="2" y="51"/>
                  <a:pt x="5" y="43"/>
                </a:cubicBezTo>
                <a:cubicBezTo>
                  <a:pt x="9" y="34"/>
                  <a:pt x="14" y="27"/>
                  <a:pt x="20" y="20"/>
                </a:cubicBezTo>
                <a:cubicBezTo>
                  <a:pt x="27" y="14"/>
                  <a:pt x="35" y="9"/>
                  <a:pt x="43" y="5"/>
                </a:cubicBezTo>
                <a:cubicBezTo>
                  <a:pt x="52" y="1"/>
                  <a:pt x="60" y="0"/>
                  <a:pt x="70" y="0"/>
                </a:cubicBezTo>
                <a:cubicBezTo>
                  <a:pt x="79" y="0"/>
                  <a:pt x="89" y="1"/>
                  <a:pt x="97" y="5"/>
                </a:cubicBezTo>
                <a:cubicBezTo>
                  <a:pt x="106" y="9"/>
                  <a:pt x="113" y="14"/>
                  <a:pt x="120" y="20"/>
                </a:cubicBezTo>
                <a:cubicBezTo>
                  <a:pt x="126" y="27"/>
                  <a:pt x="132" y="34"/>
                  <a:pt x="135" y="43"/>
                </a:cubicBezTo>
                <a:cubicBezTo>
                  <a:pt x="139" y="51"/>
                  <a:pt x="140" y="60"/>
                  <a:pt x="140" y="6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3" name="文本框 242"/>
          <p:cNvSpPr txBox="1"/>
          <p:nvPr/>
        </p:nvSpPr>
        <p:spPr>
          <a:xfrm>
            <a:off x="5941440" y="286776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价格区间：高端、中端、平价</a:t>
            </a:r>
            <a:endParaRPr lang="en-US" sz="1050" b="0" u="none" strike="noStrike">
              <a:solidFill>
                <a:srgbClr val="000000"/>
              </a:solidFill>
              <a:effectLst/>
              <a:uFillTx/>
              <a:latin typeface="Times New Roman"/>
            </a:endParaRPr>
          </a:p>
        </p:txBody>
      </p:sp>
      <p:sp>
        <p:nvSpPr>
          <p:cNvPr id="244" name="任意多边形: 形状 243"/>
          <p:cNvSpPr/>
          <p:nvPr/>
        </p:nvSpPr>
        <p:spPr>
          <a:xfrm>
            <a:off x="5749200" y="3450960"/>
            <a:ext cx="50400" cy="50760"/>
          </a:xfrm>
          <a:custGeom>
            <a:avLst/>
            <a:gdLst/>
            <a:ahLst/>
            <a:cxnLst/>
            <a:rect l="0" t="0" r="r" b="b"/>
            <a:pathLst>
              <a:path w="140" h="141">
                <a:moveTo>
                  <a:pt x="140" y="70"/>
                </a:moveTo>
                <a:cubicBezTo>
                  <a:pt x="140" y="80"/>
                  <a:pt x="139" y="89"/>
                  <a:pt x="135" y="98"/>
                </a:cubicBezTo>
                <a:cubicBezTo>
                  <a:pt x="132" y="106"/>
                  <a:pt x="126" y="114"/>
                  <a:pt x="120" y="120"/>
                </a:cubicBezTo>
                <a:cubicBezTo>
                  <a:pt x="113" y="127"/>
                  <a:pt x="106" y="132"/>
                  <a:pt x="97" y="135"/>
                </a:cubicBezTo>
                <a:cubicBezTo>
                  <a:pt x="89" y="139"/>
                  <a:pt x="79" y="141"/>
                  <a:pt x="70" y="141"/>
                </a:cubicBezTo>
                <a:cubicBezTo>
                  <a:pt x="60" y="141"/>
                  <a:pt x="52" y="139"/>
                  <a:pt x="43" y="135"/>
                </a:cubicBezTo>
                <a:cubicBezTo>
                  <a:pt x="35" y="132"/>
                  <a:pt x="27" y="127"/>
                  <a:pt x="20" y="120"/>
                </a:cubicBezTo>
                <a:cubicBezTo>
                  <a:pt x="14" y="114"/>
                  <a:pt x="9" y="106"/>
                  <a:pt x="5" y="98"/>
                </a:cubicBezTo>
                <a:cubicBezTo>
                  <a:pt x="2" y="89"/>
                  <a:pt x="0" y="80"/>
                  <a:pt x="0" y="70"/>
                </a:cubicBezTo>
                <a:cubicBezTo>
                  <a:pt x="0" y="61"/>
                  <a:pt x="2" y="52"/>
                  <a:pt x="5" y="43"/>
                </a:cubicBezTo>
                <a:cubicBezTo>
                  <a:pt x="9" y="35"/>
                  <a:pt x="14" y="27"/>
                  <a:pt x="20" y="21"/>
                </a:cubicBezTo>
                <a:cubicBezTo>
                  <a:pt x="27" y="14"/>
                  <a:pt x="35" y="9"/>
                  <a:pt x="43" y="6"/>
                </a:cubicBezTo>
                <a:cubicBezTo>
                  <a:pt x="52" y="2"/>
                  <a:pt x="60" y="0"/>
                  <a:pt x="70" y="0"/>
                </a:cubicBezTo>
                <a:cubicBezTo>
                  <a:pt x="79" y="0"/>
                  <a:pt x="89" y="2"/>
                  <a:pt x="97" y="6"/>
                </a:cubicBezTo>
                <a:cubicBezTo>
                  <a:pt x="106" y="9"/>
                  <a:pt x="113" y="14"/>
                  <a:pt x="120" y="21"/>
                </a:cubicBezTo>
                <a:cubicBezTo>
                  <a:pt x="126" y="27"/>
                  <a:pt x="132" y="35"/>
                  <a:pt x="135" y="43"/>
                </a:cubicBezTo>
                <a:cubicBezTo>
                  <a:pt x="139"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5" name="文本框 244"/>
          <p:cNvSpPr txBox="1"/>
          <p:nvPr/>
        </p:nvSpPr>
        <p:spPr>
          <a:xfrm>
            <a:off x="5941440" y="3134880"/>
            <a:ext cx="16099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评分与评价：用户反馈信息</a:t>
            </a:r>
            <a:endParaRPr lang="en-US" sz="1050" b="0" u="none" strike="noStrike">
              <a:solidFill>
                <a:srgbClr val="000000"/>
              </a:solidFill>
              <a:effectLst/>
              <a:uFillTx/>
              <a:latin typeface="Times New Roman"/>
            </a:endParaRPr>
          </a:p>
        </p:txBody>
      </p:sp>
      <p:sp>
        <p:nvSpPr>
          <p:cNvPr id="246" name="任意多边形: 形状 245"/>
          <p:cNvSpPr/>
          <p:nvPr/>
        </p:nvSpPr>
        <p:spPr>
          <a:xfrm>
            <a:off x="267120" y="3935880"/>
            <a:ext cx="4980960" cy="1771920"/>
          </a:xfrm>
          <a:custGeom>
            <a:avLst/>
            <a:gdLst/>
            <a:ahLst/>
            <a:cxnLst/>
            <a:rect l="0" t="0" r="r" b="b"/>
            <a:pathLst>
              <a:path w="13836" h="4922">
                <a:moveTo>
                  <a:pt x="0" y="4736"/>
                </a:moveTo>
                <a:lnTo>
                  <a:pt x="0" y="186"/>
                </a:lnTo>
                <a:cubicBezTo>
                  <a:pt x="0" y="173"/>
                  <a:pt x="2" y="161"/>
                  <a:pt x="4" y="149"/>
                </a:cubicBezTo>
                <a:cubicBezTo>
                  <a:pt x="6" y="137"/>
                  <a:pt x="10" y="126"/>
                  <a:pt x="14" y="114"/>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3651" y="0"/>
                </a:lnTo>
                <a:cubicBezTo>
                  <a:pt x="13663" y="0"/>
                  <a:pt x="13675" y="1"/>
                  <a:pt x="13687" y="3"/>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7" y="103"/>
                  <a:pt x="13822" y="114"/>
                </a:cubicBezTo>
                <a:cubicBezTo>
                  <a:pt x="13827" y="126"/>
                  <a:pt x="13830" y="137"/>
                  <a:pt x="13833" y="149"/>
                </a:cubicBezTo>
                <a:cubicBezTo>
                  <a:pt x="13835" y="161"/>
                  <a:pt x="13836" y="173"/>
                  <a:pt x="13836" y="186"/>
                </a:cubicBezTo>
                <a:lnTo>
                  <a:pt x="13836" y="4736"/>
                </a:lnTo>
                <a:cubicBezTo>
                  <a:pt x="13836" y="4749"/>
                  <a:pt x="13835" y="4761"/>
                  <a:pt x="13833" y="4773"/>
                </a:cubicBezTo>
                <a:cubicBezTo>
                  <a:pt x="13830" y="4784"/>
                  <a:pt x="13827" y="4796"/>
                  <a:pt x="13822" y="4807"/>
                </a:cubicBezTo>
                <a:cubicBezTo>
                  <a:pt x="13817" y="4819"/>
                  <a:pt x="13812" y="4829"/>
                  <a:pt x="13805" y="4839"/>
                </a:cubicBezTo>
                <a:cubicBezTo>
                  <a:pt x="13798" y="4850"/>
                  <a:pt x="13791" y="4859"/>
                  <a:pt x="13782" y="4868"/>
                </a:cubicBezTo>
                <a:cubicBezTo>
                  <a:pt x="13773" y="4876"/>
                  <a:pt x="13764" y="4884"/>
                  <a:pt x="13754" y="4891"/>
                </a:cubicBezTo>
                <a:cubicBezTo>
                  <a:pt x="13744" y="4897"/>
                  <a:pt x="13733" y="4903"/>
                  <a:pt x="13722" y="4908"/>
                </a:cubicBezTo>
                <a:cubicBezTo>
                  <a:pt x="13710" y="4913"/>
                  <a:pt x="13699" y="4916"/>
                  <a:pt x="13687" y="4918"/>
                </a:cubicBezTo>
                <a:cubicBezTo>
                  <a:pt x="13675" y="4921"/>
                  <a:pt x="13663" y="4922"/>
                  <a:pt x="13651" y="4922"/>
                </a:cubicBezTo>
                <a:lnTo>
                  <a:pt x="186" y="4922"/>
                </a:lnTo>
                <a:cubicBezTo>
                  <a:pt x="174" y="4922"/>
                  <a:pt x="162" y="4921"/>
                  <a:pt x="150" y="4918"/>
                </a:cubicBezTo>
                <a:cubicBezTo>
                  <a:pt x="138" y="4916"/>
                  <a:pt x="126" y="4913"/>
                  <a:pt x="115" y="4908"/>
                </a:cubicBezTo>
                <a:cubicBezTo>
                  <a:pt x="104" y="4903"/>
                  <a:pt x="93" y="4897"/>
                  <a:pt x="83" y="4891"/>
                </a:cubicBezTo>
                <a:cubicBezTo>
                  <a:pt x="73" y="4884"/>
                  <a:pt x="63" y="4876"/>
                  <a:pt x="55" y="4868"/>
                </a:cubicBezTo>
                <a:cubicBezTo>
                  <a:pt x="46" y="4859"/>
                  <a:pt x="38" y="4850"/>
                  <a:pt x="32" y="4839"/>
                </a:cubicBezTo>
                <a:cubicBezTo>
                  <a:pt x="25" y="4829"/>
                  <a:pt x="19" y="4819"/>
                  <a:pt x="14" y="4807"/>
                </a:cubicBezTo>
                <a:cubicBezTo>
                  <a:pt x="10" y="4796"/>
                  <a:pt x="6" y="4784"/>
                  <a:pt x="4" y="4773"/>
                </a:cubicBezTo>
                <a:cubicBezTo>
                  <a:pt x="2" y="4761"/>
                  <a:pt x="0" y="4749"/>
                  <a:pt x="0" y="47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7" name="任意多边形: 形状 246"/>
          <p:cNvSpPr/>
          <p:nvPr/>
        </p:nvSpPr>
        <p:spPr>
          <a:xfrm>
            <a:off x="434520" y="4102920"/>
            <a:ext cx="334440" cy="334800"/>
          </a:xfrm>
          <a:custGeom>
            <a:avLst/>
            <a:gdLst/>
            <a:ahLst/>
            <a:cxnLst/>
            <a:rect l="0" t="0" r="r" b="b"/>
            <a:pathLst>
              <a:path w="929" h="930">
                <a:moveTo>
                  <a:pt x="929" y="465"/>
                </a:moveTo>
                <a:cubicBezTo>
                  <a:pt x="929" y="496"/>
                  <a:pt x="926" y="526"/>
                  <a:pt x="920" y="556"/>
                </a:cubicBezTo>
                <a:cubicBezTo>
                  <a:pt x="914" y="586"/>
                  <a:pt x="905" y="615"/>
                  <a:pt x="894" y="643"/>
                </a:cubicBezTo>
                <a:cubicBezTo>
                  <a:pt x="882" y="671"/>
                  <a:pt x="868" y="698"/>
                  <a:pt x="851" y="723"/>
                </a:cubicBezTo>
                <a:cubicBezTo>
                  <a:pt x="834" y="749"/>
                  <a:pt x="815" y="772"/>
                  <a:pt x="793" y="794"/>
                </a:cubicBezTo>
                <a:cubicBezTo>
                  <a:pt x="772" y="815"/>
                  <a:pt x="748" y="834"/>
                  <a:pt x="723" y="851"/>
                </a:cubicBezTo>
                <a:cubicBezTo>
                  <a:pt x="697" y="868"/>
                  <a:pt x="671" y="883"/>
                  <a:pt x="643" y="894"/>
                </a:cubicBezTo>
                <a:cubicBezTo>
                  <a:pt x="614" y="906"/>
                  <a:pt x="585" y="915"/>
                  <a:pt x="555" y="921"/>
                </a:cubicBezTo>
                <a:cubicBezTo>
                  <a:pt x="526" y="927"/>
                  <a:pt x="495" y="930"/>
                  <a:pt x="465" y="930"/>
                </a:cubicBezTo>
                <a:cubicBezTo>
                  <a:pt x="434" y="930"/>
                  <a:pt x="404" y="927"/>
                  <a:pt x="374" y="921"/>
                </a:cubicBezTo>
                <a:cubicBezTo>
                  <a:pt x="344" y="915"/>
                  <a:pt x="315" y="906"/>
                  <a:pt x="287" y="894"/>
                </a:cubicBezTo>
                <a:cubicBezTo>
                  <a:pt x="259" y="883"/>
                  <a:pt x="232" y="868"/>
                  <a:pt x="207" y="851"/>
                </a:cubicBezTo>
                <a:cubicBezTo>
                  <a:pt x="181" y="834"/>
                  <a:pt x="157" y="815"/>
                  <a:pt x="136" y="794"/>
                </a:cubicBezTo>
                <a:cubicBezTo>
                  <a:pt x="114" y="772"/>
                  <a:pt x="95" y="749"/>
                  <a:pt x="78" y="723"/>
                </a:cubicBezTo>
                <a:cubicBezTo>
                  <a:pt x="61" y="698"/>
                  <a:pt x="47" y="671"/>
                  <a:pt x="35" y="643"/>
                </a:cubicBezTo>
                <a:cubicBezTo>
                  <a:pt x="23" y="615"/>
                  <a:pt x="14" y="586"/>
                  <a:pt x="8" y="556"/>
                </a:cubicBezTo>
                <a:cubicBezTo>
                  <a:pt x="3" y="526"/>
                  <a:pt x="0" y="496"/>
                  <a:pt x="0" y="465"/>
                </a:cubicBezTo>
                <a:cubicBezTo>
                  <a:pt x="0" y="435"/>
                  <a:pt x="3" y="405"/>
                  <a:pt x="8" y="375"/>
                </a:cubicBezTo>
                <a:cubicBezTo>
                  <a:pt x="14" y="345"/>
                  <a:pt x="23" y="316"/>
                  <a:pt x="35" y="288"/>
                </a:cubicBezTo>
                <a:cubicBezTo>
                  <a:pt x="47" y="260"/>
                  <a:pt x="61" y="233"/>
                  <a:pt x="78" y="207"/>
                </a:cubicBezTo>
                <a:cubicBezTo>
                  <a:pt x="95" y="181"/>
                  <a:pt x="114" y="158"/>
                  <a:pt x="136" y="136"/>
                </a:cubicBezTo>
                <a:cubicBezTo>
                  <a:pt x="157" y="115"/>
                  <a:pt x="181" y="95"/>
                  <a:pt x="207" y="78"/>
                </a:cubicBezTo>
                <a:cubicBezTo>
                  <a:pt x="232" y="61"/>
                  <a:pt x="259" y="47"/>
                  <a:pt x="287" y="35"/>
                </a:cubicBezTo>
                <a:cubicBezTo>
                  <a:pt x="315" y="24"/>
                  <a:pt x="344" y="15"/>
                  <a:pt x="374" y="9"/>
                </a:cubicBezTo>
                <a:cubicBezTo>
                  <a:pt x="404" y="3"/>
                  <a:pt x="434" y="0"/>
                  <a:pt x="465" y="0"/>
                </a:cubicBezTo>
                <a:cubicBezTo>
                  <a:pt x="495" y="0"/>
                  <a:pt x="526" y="3"/>
                  <a:pt x="555" y="9"/>
                </a:cubicBezTo>
                <a:cubicBezTo>
                  <a:pt x="585" y="15"/>
                  <a:pt x="614" y="24"/>
                  <a:pt x="643" y="35"/>
                </a:cubicBezTo>
                <a:cubicBezTo>
                  <a:pt x="671" y="47"/>
                  <a:pt x="697" y="61"/>
                  <a:pt x="723" y="78"/>
                </a:cubicBezTo>
                <a:cubicBezTo>
                  <a:pt x="748" y="95"/>
                  <a:pt x="772" y="115"/>
                  <a:pt x="793" y="136"/>
                </a:cubicBezTo>
                <a:cubicBezTo>
                  <a:pt x="815" y="158"/>
                  <a:pt x="834" y="181"/>
                  <a:pt x="851" y="207"/>
                </a:cubicBezTo>
                <a:cubicBezTo>
                  <a:pt x="868" y="233"/>
                  <a:pt x="882" y="260"/>
                  <a:pt x="894" y="288"/>
                </a:cubicBezTo>
                <a:cubicBezTo>
                  <a:pt x="905" y="316"/>
                  <a:pt x="914" y="345"/>
                  <a:pt x="920" y="375"/>
                </a:cubicBezTo>
                <a:cubicBezTo>
                  <a:pt x="926" y="405"/>
                  <a:pt x="929" y="435"/>
                  <a:pt x="929" y="465"/>
                </a:cubicBezTo>
                <a:close/>
              </a:path>
            </a:pathLst>
          </a:custGeom>
          <a:solidFill>
            <a:srgbClr val="047857"/>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48" name="图片 247"/>
          <p:cNvPicPr/>
          <p:nvPr/>
        </p:nvPicPr>
        <p:blipFill>
          <a:blip r:embed="rId5"/>
          <a:stretch/>
        </p:blipFill>
        <p:spPr>
          <a:xfrm>
            <a:off x="534960" y="4203360"/>
            <a:ext cx="133200" cy="133200"/>
          </a:xfrm>
          <a:prstGeom prst="rect">
            <a:avLst/>
          </a:prstGeom>
          <a:noFill/>
          <a:ln w="0">
            <a:noFill/>
          </a:ln>
        </p:spPr>
      </p:pic>
      <p:sp>
        <p:nvSpPr>
          <p:cNvPr id="249" name="文本框 248"/>
          <p:cNvSpPr txBox="1"/>
          <p:nvPr/>
        </p:nvSpPr>
        <p:spPr>
          <a:xfrm>
            <a:off x="5941440" y="340236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内容特征：描述文本、关键词</a:t>
            </a:r>
            <a:endParaRPr lang="en-US" sz="1050" b="0" u="none" strike="noStrike">
              <a:solidFill>
                <a:srgbClr val="000000"/>
              </a:solidFill>
              <a:effectLst/>
              <a:uFillTx/>
              <a:latin typeface="Times New Roman"/>
            </a:endParaRPr>
          </a:p>
        </p:txBody>
      </p:sp>
      <p:sp>
        <p:nvSpPr>
          <p:cNvPr id="250" name="任意多边形: 形状 249"/>
          <p:cNvSpPr/>
          <p:nvPr/>
        </p:nvSpPr>
        <p:spPr>
          <a:xfrm>
            <a:off x="568080" y="4620960"/>
            <a:ext cx="50400" cy="50760"/>
          </a:xfrm>
          <a:custGeom>
            <a:avLst/>
            <a:gdLst/>
            <a:ahLst/>
            <a:cxnLst/>
            <a:rect l="0" t="0" r="r" b="b"/>
            <a:pathLst>
              <a:path w="140" h="141">
                <a:moveTo>
                  <a:pt x="140" y="71"/>
                </a:moveTo>
                <a:cubicBezTo>
                  <a:pt x="140" y="80"/>
                  <a:pt x="138" y="89"/>
                  <a:pt x="135" y="98"/>
                </a:cubicBezTo>
                <a:cubicBezTo>
                  <a:pt x="131" y="106"/>
                  <a:pt x="126" y="114"/>
                  <a:pt x="120" y="120"/>
                </a:cubicBezTo>
                <a:cubicBezTo>
                  <a:pt x="113" y="127"/>
                  <a:pt x="106" y="132"/>
                  <a:pt x="97" y="135"/>
                </a:cubicBezTo>
                <a:cubicBezTo>
                  <a:pt x="89" y="139"/>
                  <a:pt x="80" y="141"/>
                  <a:pt x="71" y="141"/>
                </a:cubicBezTo>
                <a:cubicBezTo>
                  <a:pt x="61" y="141"/>
                  <a:pt x="53" y="139"/>
                  <a:pt x="44" y="135"/>
                </a:cubicBezTo>
                <a:cubicBezTo>
                  <a:pt x="35" y="132"/>
                  <a:pt x="28" y="127"/>
                  <a:pt x="20" y="120"/>
                </a:cubicBezTo>
                <a:cubicBezTo>
                  <a:pt x="14" y="114"/>
                  <a:pt x="9" y="106"/>
                  <a:pt x="5" y="98"/>
                </a:cubicBezTo>
                <a:cubicBezTo>
                  <a:pt x="2" y="89"/>
                  <a:pt x="0" y="80"/>
                  <a:pt x="0" y="71"/>
                </a:cubicBezTo>
                <a:cubicBezTo>
                  <a:pt x="0" y="62"/>
                  <a:pt x="2" y="53"/>
                  <a:pt x="5" y="44"/>
                </a:cubicBezTo>
                <a:cubicBezTo>
                  <a:pt x="9" y="36"/>
                  <a:pt x="14" y="28"/>
                  <a:pt x="20" y="21"/>
                </a:cubicBezTo>
                <a:cubicBezTo>
                  <a:pt x="28" y="14"/>
                  <a:pt x="35" y="9"/>
                  <a:pt x="44" y="6"/>
                </a:cubicBezTo>
                <a:cubicBezTo>
                  <a:pt x="53" y="2"/>
                  <a:pt x="61" y="0"/>
                  <a:pt x="71" y="0"/>
                </a:cubicBezTo>
                <a:cubicBezTo>
                  <a:pt x="80" y="0"/>
                  <a:pt x="89" y="2"/>
                  <a:pt x="97" y="6"/>
                </a:cubicBezTo>
                <a:cubicBezTo>
                  <a:pt x="106" y="9"/>
                  <a:pt x="113" y="14"/>
                  <a:pt x="120" y="21"/>
                </a:cubicBezTo>
                <a:cubicBezTo>
                  <a:pt x="126" y="28"/>
                  <a:pt x="131" y="36"/>
                  <a:pt x="135" y="44"/>
                </a:cubicBezTo>
                <a:cubicBezTo>
                  <a:pt x="138" y="53"/>
                  <a:pt x="140" y="62"/>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1" name="文本框 250"/>
          <p:cNvSpPr txBox="1"/>
          <p:nvPr/>
        </p:nvSpPr>
        <p:spPr>
          <a:xfrm>
            <a:off x="869040" y="41821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交互特征</a:t>
            </a:r>
            <a:endParaRPr lang="en-US" sz="1320" b="0" u="none" strike="noStrike">
              <a:solidFill>
                <a:srgbClr val="000000"/>
              </a:solidFill>
              <a:effectLst/>
              <a:uFillTx/>
              <a:latin typeface="Times New Roman"/>
            </a:endParaRPr>
          </a:p>
        </p:txBody>
      </p:sp>
      <p:sp>
        <p:nvSpPr>
          <p:cNvPr id="252" name="任意多边形: 形状 251"/>
          <p:cNvSpPr/>
          <p:nvPr/>
        </p:nvSpPr>
        <p:spPr>
          <a:xfrm>
            <a:off x="568080" y="4888440"/>
            <a:ext cx="50400" cy="50400"/>
          </a:xfrm>
          <a:custGeom>
            <a:avLst/>
            <a:gdLst/>
            <a:ahLst/>
            <a:cxnLst/>
            <a:rect l="0" t="0" r="r" b="b"/>
            <a:pathLst>
              <a:path w="140" h="140">
                <a:moveTo>
                  <a:pt x="140" y="70"/>
                </a:moveTo>
                <a:cubicBezTo>
                  <a:pt x="140" y="79"/>
                  <a:pt x="138" y="88"/>
                  <a:pt x="135" y="96"/>
                </a:cubicBezTo>
                <a:cubicBezTo>
                  <a:pt x="131" y="105"/>
                  <a:pt x="126" y="112"/>
                  <a:pt x="120" y="120"/>
                </a:cubicBezTo>
                <a:cubicBezTo>
                  <a:pt x="113" y="127"/>
                  <a:pt x="106" y="132"/>
                  <a:pt x="97" y="135"/>
                </a:cubicBezTo>
                <a:cubicBezTo>
                  <a:pt x="89" y="139"/>
                  <a:pt x="80" y="140"/>
                  <a:pt x="71" y="140"/>
                </a:cubicBezTo>
                <a:cubicBezTo>
                  <a:pt x="61" y="140"/>
                  <a:pt x="53" y="139"/>
                  <a:pt x="44" y="135"/>
                </a:cubicBezTo>
                <a:cubicBezTo>
                  <a:pt x="35" y="132"/>
                  <a:pt x="28" y="127"/>
                  <a:pt x="20" y="120"/>
                </a:cubicBezTo>
                <a:cubicBezTo>
                  <a:pt x="14" y="112"/>
                  <a:pt x="9" y="105"/>
                  <a:pt x="5" y="96"/>
                </a:cubicBezTo>
                <a:cubicBezTo>
                  <a:pt x="2" y="88"/>
                  <a:pt x="0" y="79"/>
                  <a:pt x="0" y="70"/>
                </a:cubicBezTo>
                <a:cubicBezTo>
                  <a:pt x="0" y="61"/>
                  <a:pt x="2" y="52"/>
                  <a:pt x="5" y="43"/>
                </a:cubicBezTo>
                <a:cubicBezTo>
                  <a:pt x="9" y="35"/>
                  <a:pt x="14" y="27"/>
                  <a:pt x="20" y="21"/>
                </a:cubicBezTo>
                <a:cubicBezTo>
                  <a:pt x="28" y="14"/>
                  <a:pt x="35" y="9"/>
                  <a:pt x="44" y="5"/>
                </a:cubicBezTo>
                <a:cubicBezTo>
                  <a:pt x="53" y="2"/>
                  <a:pt x="61" y="0"/>
                  <a:pt x="71" y="0"/>
                </a:cubicBezTo>
                <a:cubicBezTo>
                  <a:pt x="80" y="0"/>
                  <a:pt x="89" y="2"/>
                  <a:pt x="97" y="5"/>
                </a:cubicBezTo>
                <a:cubicBezTo>
                  <a:pt x="106" y="9"/>
                  <a:pt x="113" y="14"/>
                  <a:pt x="120"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3" name="文本框 252"/>
          <p:cNvSpPr txBox="1"/>
          <p:nvPr/>
        </p:nvSpPr>
        <p:spPr>
          <a:xfrm>
            <a:off x="760320" y="4572360"/>
            <a:ext cx="18781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点击行为：浏览次数、点击频率</a:t>
            </a:r>
            <a:endParaRPr lang="en-US" sz="1050" b="0" u="none" strike="noStrike">
              <a:solidFill>
                <a:srgbClr val="000000"/>
              </a:solidFill>
              <a:effectLst/>
              <a:uFillTx/>
              <a:latin typeface="Times New Roman"/>
            </a:endParaRPr>
          </a:p>
        </p:txBody>
      </p:sp>
      <p:sp>
        <p:nvSpPr>
          <p:cNvPr id="254" name="任意多边形: 形状 253"/>
          <p:cNvSpPr/>
          <p:nvPr/>
        </p:nvSpPr>
        <p:spPr>
          <a:xfrm>
            <a:off x="568080" y="515592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6"/>
                  <a:pt x="106" y="131"/>
                  <a:pt x="97" y="135"/>
                </a:cubicBezTo>
                <a:cubicBezTo>
                  <a:pt x="89" y="138"/>
                  <a:pt x="80" y="140"/>
                  <a:pt x="71" y="140"/>
                </a:cubicBezTo>
                <a:cubicBezTo>
                  <a:pt x="61" y="140"/>
                  <a:pt x="53" y="138"/>
                  <a:pt x="44" y="135"/>
                </a:cubicBezTo>
                <a:cubicBezTo>
                  <a:pt x="35" y="131"/>
                  <a:pt x="28" y="126"/>
                  <a:pt x="20" y="120"/>
                </a:cubicBezTo>
                <a:cubicBezTo>
                  <a:pt x="14" y="113"/>
                  <a:pt x="9" y="106"/>
                  <a:pt x="5" y="97"/>
                </a:cubicBezTo>
                <a:cubicBezTo>
                  <a:pt x="2" y="89"/>
                  <a:pt x="0" y="80"/>
                  <a:pt x="0" y="71"/>
                </a:cubicBezTo>
                <a:cubicBezTo>
                  <a:pt x="0" y="60"/>
                  <a:pt x="2" y="51"/>
                  <a:pt x="5" y="43"/>
                </a:cubicBezTo>
                <a:cubicBezTo>
                  <a:pt x="9" y="34"/>
                  <a:pt x="14" y="27"/>
                  <a:pt x="20" y="20"/>
                </a:cubicBezTo>
                <a:cubicBezTo>
                  <a:pt x="28" y="14"/>
                  <a:pt x="35" y="9"/>
                  <a:pt x="44" y="5"/>
                </a:cubicBezTo>
                <a:cubicBezTo>
                  <a:pt x="53" y="2"/>
                  <a:pt x="61" y="0"/>
                  <a:pt x="71" y="0"/>
                </a:cubicBezTo>
                <a:cubicBezTo>
                  <a:pt x="80" y="0"/>
                  <a:pt x="89" y="2"/>
                  <a:pt x="97" y="5"/>
                </a:cubicBezTo>
                <a:cubicBezTo>
                  <a:pt x="106" y="9"/>
                  <a:pt x="113" y="14"/>
                  <a:pt x="120" y="20"/>
                </a:cubicBezTo>
                <a:cubicBezTo>
                  <a:pt x="126" y="27"/>
                  <a:pt x="131" y="34"/>
                  <a:pt x="135" y="43"/>
                </a:cubicBezTo>
                <a:cubicBezTo>
                  <a:pt x="138" y="51"/>
                  <a:pt x="140" y="60"/>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5" name="文本框 254"/>
          <p:cNvSpPr txBox="1"/>
          <p:nvPr/>
        </p:nvSpPr>
        <p:spPr>
          <a:xfrm>
            <a:off x="760320" y="4839840"/>
            <a:ext cx="18781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购买记录：交易历史、购买频次</a:t>
            </a:r>
            <a:endParaRPr lang="en-US" sz="1050" b="0" u="none" strike="noStrike">
              <a:solidFill>
                <a:srgbClr val="000000"/>
              </a:solidFill>
              <a:effectLst/>
              <a:uFillTx/>
              <a:latin typeface="Times New Roman"/>
            </a:endParaRPr>
          </a:p>
        </p:txBody>
      </p:sp>
      <p:sp>
        <p:nvSpPr>
          <p:cNvPr id="256" name="任意多边形: 形状 255"/>
          <p:cNvSpPr/>
          <p:nvPr/>
        </p:nvSpPr>
        <p:spPr>
          <a:xfrm>
            <a:off x="568080" y="5423400"/>
            <a:ext cx="50400" cy="50400"/>
          </a:xfrm>
          <a:custGeom>
            <a:avLst/>
            <a:gdLst/>
            <a:ahLst/>
            <a:cxnLst/>
            <a:rect l="0" t="0" r="r" b="b"/>
            <a:pathLst>
              <a:path w="140" h="140">
                <a:moveTo>
                  <a:pt x="140" y="70"/>
                </a:moveTo>
                <a:cubicBezTo>
                  <a:pt x="140" y="80"/>
                  <a:pt x="138" y="89"/>
                  <a:pt x="135" y="97"/>
                </a:cubicBezTo>
                <a:cubicBezTo>
                  <a:pt x="131" y="106"/>
                  <a:pt x="126" y="113"/>
                  <a:pt x="120" y="120"/>
                </a:cubicBezTo>
                <a:cubicBezTo>
                  <a:pt x="113" y="126"/>
                  <a:pt x="106" y="131"/>
                  <a:pt x="97" y="135"/>
                </a:cubicBezTo>
                <a:cubicBezTo>
                  <a:pt x="89" y="138"/>
                  <a:pt x="80" y="140"/>
                  <a:pt x="71" y="140"/>
                </a:cubicBezTo>
                <a:cubicBezTo>
                  <a:pt x="61" y="140"/>
                  <a:pt x="53" y="138"/>
                  <a:pt x="44" y="135"/>
                </a:cubicBezTo>
                <a:cubicBezTo>
                  <a:pt x="35" y="131"/>
                  <a:pt x="28" y="126"/>
                  <a:pt x="20" y="120"/>
                </a:cubicBezTo>
                <a:cubicBezTo>
                  <a:pt x="14" y="113"/>
                  <a:pt x="9" y="106"/>
                  <a:pt x="5" y="97"/>
                </a:cubicBezTo>
                <a:cubicBezTo>
                  <a:pt x="2" y="89"/>
                  <a:pt x="0" y="80"/>
                  <a:pt x="0" y="70"/>
                </a:cubicBezTo>
                <a:cubicBezTo>
                  <a:pt x="0" y="61"/>
                  <a:pt x="2" y="52"/>
                  <a:pt x="5" y="44"/>
                </a:cubicBezTo>
                <a:cubicBezTo>
                  <a:pt x="9" y="35"/>
                  <a:pt x="14" y="28"/>
                  <a:pt x="20" y="21"/>
                </a:cubicBezTo>
                <a:cubicBezTo>
                  <a:pt x="28" y="14"/>
                  <a:pt x="35" y="9"/>
                  <a:pt x="44" y="5"/>
                </a:cubicBezTo>
                <a:cubicBezTo>
                  <a:pt x="53" y="2"/>
                  <a:pt x="61" y="0"/>
                  <a:pt x="71" y="0"/>
                </a:cubicBezTo>
                <a:cubicBezTo>
                  <a:pt x="80" y="0"/>
                  <a:pt x="89" y="2"/>
                  <a:pt x="97" y="5"/>
                </a:cubicBezTo>
                <a:cubicBezTo>
                  <a:pt x="106" y="9"/>
                  <a:pt x="113" y="14"/>
                  <a:pt x="120" y="21"/>
                </a:cubicBezTo>
                <a:cubicBezTo>
                  <a:pt x="126" y="28"/>
                  <a:pt x="131" y="35"/>
                  <a:pt x="135" y="44"/>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7" name="文本框 256"/>
          <p:cNvSpPr txBox="1"/>
          <p:nvPr/>
        </p:nvSpPr>
        <p:spPr>
          <a:xfrm>
            <a:off x="760320" y="5107320"/>
            <a:ext cx="18781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评分行为：显性评分、隐性评价</a:t>
            </a:r>
            <a:endParaRPr lang="en-US" sz="1050" b="0" u="none" strike="noStrike">
              <a:solidFill>
                <a:srgbClr val="000000"/>
              </a:solidFill>
              <a:effectLst/>
              <a:uFillTx/>
              <a:latin typeface="Times New Roman"/>
            </a:endParaRPr>
          </a:p>
        </p:txBody>
      </p:sp>
      <p:sp>
        <p:nvSpPr>
          <p:cNvPr id="258" name="任意多边形: 形状 257"/>
          <p:cNvSpPr/>
          <p:nvPr/>
        </p:nvSpPr>
        <p:spPr>
          <a:xfrm>
            <a:off x="5448240" y="3935880"/>
            <a:ext cx="4980960" cy="1771920"/>
          </a:xfrm>
          <a:custGeom>
            <a:avLst/>
            <a:gdLst/>
            <a:ahLst/>
            <a:cxnLst/>
            <a:rect l="0" t="0" r="r" b="b"/>
            <a:pathLst>
              <a:path w="13836" h="4922">
                <a:moveTo>
                  <a:pt x="0" y="4736"/>
                </a:moveTo>
                <a:lnTo>
                  <a:pt x="0" y="186"/>
                </a:lnTo>
                <a:cubicBezTo>
                  <a:pt x="0" y="173"/>
                  <a:pt x="2" y="161"/>
                  <a:pt x="4" y="149"/>
                </a:cubicBezTo>
                <a:cubicBezTo>
                  <a:pt x="6" y="137"/>
                  <a:pt x="10" y="126"/>
                  <a:pt x="15" y="114"/>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3651" y="0"/>
                </a:lnTo>
                <a:cubicBezTo>
                  <a:pt x="13663" y="0"/>
                  <a:pt x="13675" y="1"/>
                  <a:pt x="13687" y="3"/>
                </a:cubicBezTo>
                <a:cubicBezTo>
                  <a:pt x="13699" y="6"/>
                  <a:pt x="13710" y="9"/>
                  <a:pt x="13722" y="14"/>
                </a:cubicBezTo>
                <a:cubicBezTo>
                  <a:pt x="13733" y="19"/>
                  <a:pt x="13744" y="24"/>
                  <a:pt x="13754" y="31"/>
                </a:cubicBezTo>
                <a:cubicBezTo>
                  <a:pt x="13764" y="38"/>
                  <a:pt x="13773" y="46"/>
                  <a:pt x="13782" y="54"/>
                </a:cubicBezTo>
                <a:cubicBezTo>
                  <a:pt x="13791" y="63"/>
                  <a:pt x="13798" y="72"/>
                  <a:pt x="13805" y="82"/>
                </a:cubicBezTo>
                <a:cubicBezTo>
                  <a:pt x="13812" y="93"/>
                  <a:pt x="13818" y="103"/>
                  <a:pt x="13822" y="114"/>
                </a:cubicBezTo>
                <a:cubicBezTo>
                  <a:pt x="13827" y="126"/>
                  <a:pt x="13830" y="137"/>
                  <a:pt x="13833" y="149"/>
                </a:cubicBezTo>
                <a:cubicBezTo>
                  <a:pt x="13835" y="161"/>
                  <a:pt x="13836" y="173"/>
                  <a:pt x="13836" y="186"/>
                </a:cubicBezTo>
                <a:lnTo>
                  <a:pt x="13836" y="4736"/>
                </a:lnTo>
                <a:cubicBezTo>
                  <a:pt x="13836" y="4749"/>
                  <a:pt x="13835" y="4761"/>
                  <a:pt x="13833" y="4773"/>
                </a:cubicBezTo>
                <a:cubicBezTo>
                  <a:pt x="13830" y="4784"/>
                  <a:pt x="13827" y="4796"/>
                  <a:pt x="13822" y="4807"/>
                </a:cubicBezTo>
                <a:cubicBezTo>
                  <a:pt x="13818" y="4819"/>
                  <a:pt x="13812" y="4829"/>
                  <a:pt x="13805" y="4839"/>
                </a:cubicBezTo>
                <a:cubicBezTo>
                  <a:pt x="13798" y="4850"/>
                  <a:pt x="13791" y="4859"/>
                  <a:pt x="13782" y="4868"/>
                </a:cubicBezTo>
                <a:cubicBezTo>
                  <a:pt x="13773" y="4876"/>
                  <a:pt x="13764" y="4884"/>
                  <a:pt x="13754" y="4891"/>
                </a:cubicBezTo>
                <a:cubicBezTo>
                  <a:pt x="13744" y="4897"/>
                  <a:pt x="13733" y="4903"/>
                  <a:pt x="13722" y="4908"/>
                </a:cubicBezTo>
                <a:cubicBezTo>
                  <a:pt x="13710" y="4913"/>
                  <a:pt x="13699" y="4916"/>
                  <a:pt x="13687" y="4918"/>
                </a:cubicBezTo>
                <a:cubicBezTo>
                  <a:pt x="13675" y="4921"/>
                  <a:pt x="13663" y="4922"/>
                  <a:pt x="13651" y="4922"/>
                </a:cubicBezTo>
                <a:lnTo>
                  <a:pt x="186" y="4922"/>
                </a:lnTo>
                <a:cubicBezTo>
                  <a:pt x="174" y="4922"/>
                  <a:pt x="162" y="4921"/>
                  <a:pt x="150" y="4918"/>
                </a:cubicBezTo>
                <a:cubicBezTo>
                  <a:pt x="138" y="4916"/>
                  <a:pt x="126" y="4913"/>
                  <a:pt x="115" y="4908"/>
                </a:cubicBezTo>
                <a:cubicBezTo>
                  <a:pt x="104" y="4903"/>
                  <a:pt x="93" y="4897"/>
                  <a:pt x="83" y="4891"/>
                </a:cubicBezTo>
                <a:cubicBezTo>
                  <a:pt x="73" y="4884"/>
                  <a:pt x="63" y="4876"/>
                  <a:pt x="55" y="4868"/>
                </a:cubicBezTo>
                <a:cubicBezTo>
                  <a:pt x="46" y="4859"/>
                  <a:pt x="38" y="4850"/>
                  <a:pt x="32" y="4839"/>
                </a:cubicBezTo>
                <a:cubicBezTo>
                  <a:pt x="25" y="4829"/>
                  <a:pt x="19" y="4819"/>
                  <a:pt x="15" y="4807"/>
                </a:cubicBezTo>
                <a:cubicBezTo>
                  <a:pt x="10" y="4796"/>
                  <a:pt x="6" y="4784"/>
                  <a:pt x="4" y="4773"/>
                </a:cubicBezTo>
                <a:cubicBezTo>
                  <a:pt x="2" y="4761"/>
                  <a:pt x="0" y="4749"/>
                  <a:pt x="0" y="47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9" name="任意多边形: 形状 258"/>
          <p:cNvSpPr/>
          <p:nvPr/>
        </p:nvSpPr>
        <p:spPr>
          <a:xfrm>
            <a:off x="5615640" y="4102920"/>
            <a:ext cx="334440" cy="334800"/>
          </a:xfrm>
          <a:custGeom>
            <a:avLst/>
            <a:gdLst/>
            <a:ahLst/>
            <a:cxnLst/>
            <a:rect l="0" t="0" r="r" b="b"/>
            <a:pathLst>
              <a:path w="929" h="930">
                <a:moveTo>
                  <a:pt x="929" y="465"/>
                </a:moveTo>
                <a:cubicBezTo>
                  <a:pt x="929" y="496"/>
                  <a:pt x="926" y="526"/>
                  <a:pt x="920" y="556"/>
                </a:cubicBezTo>
                <a:cubicBezTo>
                  <a:pt x="914" y="586"/>
                  <a:pt x="906" y="615"/>
                  <a:pt x="894" y="643"/>
                </a:cubicBezTo>
                <a:cubicBezTo>
                  <a:pt x="882" y="671"/>
                  <a:pt x="868" y="698"/>
                  <a:pt x="851" y="723"/>
                </a:cubicBezTo>
                <a:cubicBezTo>
                  <a:pt x="834" y="749"/>
                  <a:pt x="815" y="772"/>
                  <a:pt x="793" y="794"/>
                </a:cubicBezTo>
                <a:cubicBezTo>
                  <a:pt x="772" y="815"/>
                  <a:pt x="748" y="834"/>
                  <a:pt x="723" y="851"/>
                </a:cubicBezTo>
                <a:cubicBezTo>
                  <a:pt x="698" y="868"/>
                  <a:pt x="671" y="883"/>
                  <a:pt x="643" y="894"/>
                </a:cubicBezTo>
                <a:cubicBezTo>
                  <a:pt x="613" y="906"/>
                  <a:pt x="584" y="915"/>
                  <a:pt x="555" y="921"/>
                </a:cubicBezTo>
                <a:cubicBezTo>
                  <a:pt x="525" y="927"/>
                  <a:pt x="494" y="930"/>
                  <a:pt x="464" y="930"/>
                </a:cubicBezTo>
                <a:cubicBezTo>
                  <a:pt x="433" y="930"/>
                  <a:pt x="403" y="927"/>
                  <a:pt x="373" y="921"/>
                </a:cubicBezTo>
                <a:cubicBezTo>
                  <a:pt x="343" y="915"/>
                  <a:pt x="314" y="906"/>
                  <a:pt x="286" y="894"/>
                </a:cubicBezTo>
                <a:cubicBezTo>
                  <a:pt x="258" y="883"/>
                  <a:pt x="231" y="868"/>
                  <a:pt x="206" y="851"/>
                </a:cubicBezTo>
                <a:cubicBezTo>
                  <a:pt x="181" y="834"/>
                  <a:pt x="157" y="815"/>
                  <a:pt x="136" y="794"/>
                </a:cubicBezTo>
                <a:cubicBezTo>
                  <a:pt x="114" y="772"/>
                  <a:pt x="95" y="749"/>
                  <a:pt x="78" y="723"/>
                </a:cubicBezTo>
                <a:cubicBezTo>
                  <a:pt x="61" y="698"/>
                  <a:pt x="47" y="671"/>
                  <a:pt x="35" y="643"/>
                </a:cubicBezTo>
                <a:cubicBezTo>
                  <a:pt x="23" y="615"/>
                  <a:pt x="15" y="586"/>
                  <a:pt x="9" y="556"/>
                </a:cubicBezTo>
                <a:cubicBezTo>
                  <a:pt x="3" y="526"/>
                  <a:pt x="0" y="496"/>
                  <a:pt x="0" y="465"/>
                </a:cubicBezTo>
                <a:cubicBezTo>
                  <a:pt x="0" y="435"/>
                  <a:pt x="3" y="405"/>
                  <a:pt x="9" y="375"/>
                </a:cubicBezTo>
                <a:cubicBezTo>
                  <a:pt x="15" y="345"/>
                  <a:pt x="23" y="316"/>
                  <a:pt x="35" y="288"/>
                </a:cubicBezTo>
                <a:cubicBezTo>
                  <a:pt x="47" y="260"/>
                  <a:pt x="61" y="233"/>
                  <a:pt x="78" y="207"/>
                </a:cubicBezTo>
                <a:cubicBezTo>
                  <a:pt x="95" y="181"/>
                  <a:pt x="114" y="158"/>
                  <a:pt x="136" y="136"/>
                </a:cubicBezTo>
                <a:cubicBezTo>
                  <a:pt x="157" y="115"/>
                  <a:pt x="181" y="95"/>
                  <a:pt x="206" y="78"/>
                </a:cubicBezTo>
                <a:cubicBezTo>
                  <a:pt x="231" y="61"/>
                  <a:pt x="258" y="47"/>
                  <a:pt x="286" y="35"/>
                </a:cubicBezTo>
                <a:cubicBezTo>
                  <a:pt x="314" y="24"/>
                  <a:pt x="343" y="15"/>
                  <a:pt x="373" y="9"/>
                </a:cubicBezTo>
                <a:cubicBezTo>
                  <a:pt x="403" y="3"/>
                  <a:pt x="433" y="0"/>
                  <a:pt x="464" y="0"/>
                </a:cubicBezTo>
                <a:cubicBezTo>
                  <a:pt x="494" y="0"/>
                  <a:pt x="525" y="3"/>
                  <a:pt x="555" y="9"/>
                </a:cubicBezTo>
                <a:cubicBezTo>
                  <a:pt x="584" y="15"/>
                  <a:pt x="613" y="24"/>
                  <a:pt x="643" y="35"/>
                </a:cubicBezTo>
                <a:cubicBezTo>
                  <a:pt x="671" y="47"/>
                  <a:pt x="698" y="61"/>
                  <a:pt x="723" y="78"/>
                </a:cubicBezTo>
                <a:cubicBezTo>
                  <a:pt x="748" y="95"/>
                  <a:pt x="772" y="115"/>
                  <a:pt x="793" y="136"/>
                </a:cubicBezTo>
                <a:cubicBezTo>
                  <a:pt x="815" y="158"/>
                  <a:pt x="834" y="181"/>
                  <a:pt x="851" y="207"/>
                </a:cubicBezTo>
                <a:cubicBezTo>
                  <a:pt x="868" y="233"/>
                  <a:pt x="882" y="260"/>
                  <a:pt x="894" y="288"/>
                </a:cubicBezTo>
                <a:cubicBezTo>
                  <a:pt x="906" y="316"/>
                  <a:pt x="914" y="345"/>
                  <a:pt x="920" y="375"/>
                </a:cubicBezTo>
                <a:cubicBezTo>
                  <a:pt x="926" y="405"/>
                  <a:pt x="929" y="435"/>
                  <a:pt x="929" y="465"/>
                </a:cubicBezTo>
                <a:close/>
              </a:path>
            </a:pathLst>
          </a:custGeom>
          <a:solidFill>
            <a:srgbClr val="B91C1C"/>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60" name="图片 259"/>
          <p:cNvPicPr/>
          <p:nvPr/>
        </p:nvPicPr>
        <p:blipFill>
          <a:blip r:embed="rId6"/>
          <a:stretch/>
        </p:blipFill>
        <p:spPr>
          <a:xfrm>
            <a:off x="5732640" y="4203360"/>
            <a:ext cx="100080" cy="133200"/>
          </a:xfrm>
          <a:prstGeom prst="rect">
            <a:avLst/>
          </a:prstGeom>
          <a:noFill/>
          <a:ln w="0">
            <a:noFill/>
          </a:ln>
        </p:spPr>
      </p:pic>
      <p:sp>
        <p:nvSpPr>
          <p:cNvPr id="261" name="文本框 260"/>
          <p:cNvSpPr txBox="1"/>
          <p:nvPr/>
        </p:nvSpPr>
        <p:spPr>
          <a:xfrm>
            <a:off x="760320" y="537480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停留时间：页面浏览深度、兴趣程度</a:t>
            </a:r>
            <a:endParaRPr lang="en-US" sz="1050" b="0" u="none" strike="noStrike">
              <a:solidFill>
                <a:srgbClr val="000000"/>
              </a:solidFill>
              <a:effectLst/>
              <a:uFillTx/>
              <a:latin typeface="Times New Roman"/>
            </a:endParaRPr>
          </a:p>
        </p:txBody>
      </p:sp>
      <p:sp>
        <p:nvSpPr>
          <p:cNvPr id="262" name="任意多边形: 形状 261"/>
          <p:cNvSpPr/>
          <p:nvPr/>
        </p:nvSpPr>
        <p:spPr>
          <a:xfrm>
            <a:off x="5749200" y="4620960"/>
            <a:ext cx="50400" cy="50760"/>
          </a:xfrm>
          <a:custGeom>
            <a:avLst/>
            <a:gdLst/>
            <a:ahLst/>
            <a:cxnLst/>
            <a:rect l="0" t="0" r="r" b="b"/>
            <a:pathLst>
              <a:path w="140" h="141">
                <a:moveTo>
                  <a:pt x="140" y="71"/>
                </a:moveTo>
                <a:cubicBezTo>
                  <a:pt x="140" y="80"/>
                  <a:pt x="139" y="89"/>
                  <a:pt x="135" y="98"/>
                </a:cubicBezTo>
                <a:cubicBezTo>
                  <a:pt x="132" y="106"/>
                  <a:pt x="126" y="114"/>
                  <a:pt x="120" y="120"/>
                </a:cubicBezTo>
                <a:cubicBezTo>
                  <a:pt x="113" y="127"/>
                  <a:pt x="106" y="132"/>
                  <a:pt x="97" y="135"/>
                </a:cubicBezTo>
                <a:cubicBezTo>
                  <a:pt x="89" y="139"/>
                  <a:pt x="79" y="141"/>
                  <a:pt x="70" y="141"/>
                </a:cubicBezTo>
                <a:cubicBezTo>
                  <a:pt x="60" y="141"/>
                  <a:pt x="52" y="139"/>
                  <a:pt x="43" y="135"/>
                </a:cubicBezTo>
                <a:cubicBezTo>
                  <a:pt x="35" y="132"/>
                  <a:pt x="27" y="127"/>
                  <a:pt x="20" y="120"/>
                </a:cubicBezTo>
                <a:cubicBezTo>
                  <a:pt x="14" y="114"/>
                  <a:pt x="9" y="106"/>
                  <a:pt x="5" y="98"/>
                </a:cubicBezTo>
                <a:cubicBezTo>
                  <a:pt x="2" y="89"/>
                  <a:pt x="0" y="80"/>
                  <a:pt x="0" y="71"/>
                </a:cubicBezTo>
                <a:cubicBezTo>
                  <a:pt x="0" y="62"/>
                  <a:pt x="2" y="53"/>
                  <a:pt x="5" y="44"/>
                </a:cubicBezTo>
                <a:cubicBezTo>
                  <a:pt x="9" y="36"/>
                  <a:pt x="14" y="28"/>
                  <a:pt x="20" y="21"/>
                </a:cubicBezTo>
                <a:cubicBezTo>
                  <a:pt x="27" y="14"/>
                  <a:pt x="35" y="9"/>
                  <a:pt x="43" y="6"/>
                </a:cubicBezTo>
                <a:cubicBezTo>
                  <a:pt x="52" y="2"/>
                  <a:pt x="60" y="0"/>
                  <a:pt x="70" y="0"/>
                </a:cubicBezTo>
                <a:cubicBezTo>
                  <a:pt x="79" y="0"/>
                  <a:pt x="89" y="2"/>
                  <a:pt x="97" y="6"/>
                </a:cubicBezTo>
                <a:cubicBezTo>
                  <a:pt x="106" y="9"/>
                  <a:pt x="113" y="14"/>
                  <a:pt x="120" y="21"/>
                </a:cubicBezTo>
                <a:cubicBezTo>
                  <a:pt x="126" y="28"/>
                  <a:pt x="132" y="36"/>
                  <a:pt x="135" y="44"/>
                </a:cubicBezTo>
                <a:cubicBezTo>
                  <a:pt x="139" y="53"/>
                  <a:pt x="140" y="62"/>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3" name="文本框 262"/>
          <p:cNvSpPr txBox="1"/>
          <p:nvPr/>
        </p:nvSpPr>
        <p:spPr>
          <a:xfrm>
            <a:off x="6050160" y="418212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上下文特征</a:t>
            </a:r>
            <a:endParaRPr lang="en-US" sz="1320" b="0" u="none" strike="noStrike">
              <a:solidFill>
                <a:srgbClr val="000000"/>
              </a:solidFill>
              <a:effectLst/>
              <a:uFillTx/>
              <a:latin typeface="Times New Roman"/>
            </a:endParaRPr>
          </a:p>
        </p:txBody>
      </p:sp>
      <p:sp>
        <p:nvSpPr>
          <p:cNvPr id="264" name="任意多边形: 形状 263"/>
          <p:cNvSpPr/>
          <p:nvPr/>
        </p:nvSpPr>
        <p:spPr>
          <a:xfrm>
            <a:off x="5749200" y="4888440"/>
            <a:ext cx="50400" cy="50400"/>
          </a:xfrm>
          <a:custGeom>
            <a:avLst/>
            <a:gdLst/>
            <a:ahLst/>
            <a:cxnLst/>
            <a:rect l="0" t="0" r="r" b="b"/>
            <a:pathLst>
              <a:path w="140" h="140">
                <a:moveTo>
                  <a:pt x="140" y="70"/>
                </a:moveTo>
                <a:cubicBezTo>
                  <a:pt x="140" y="79"/>
                  <a:pt x="139" y="88"/>
                  <a:pt x="135" y="96"/>
                </a:cubicBezTo>
                <a:cubicBezTo>
                  <a:pt x="132" y="105"/>
                  <a:pt x="126" y="112"/>
                  <a:pt x="120" y="120"/>
                </a:cubicBezTo>
                <a:cubicBezTo>
                  <a:pt x="113" y="127"/>
                  <a:pt x="106" y="132"/>
                  <a:pt x="97" y="135"/>
                </a:cubicBezTo>
                <a:cubicBezTo>
                  <a:pt x="89" y="139"/>
                  <a:pt x="79" y="140"/>
                  <a:pt x="70" y="140"/>
                </a:cubicBezTo>
                <a:cubicBezTo>
                  <a:pt x="60" y="140"/>
                  <a:pt x="52" y="139"/>
                  <a:pt x="43" y="135"/>
                </a:cubicBezTo>
                <a:cubicBezTo>
                  <a:pt x="35" y="132"/>
                  <a:pt x="27" y="127"/>
                  <a:pt x="20" y="120"/>
                </a:cubicBezTo>
                <a:cubicBezTo>
                  <a:pt x="14" y="112"/>
                  <a:pt x="9" y="105"/>
                  <a:pt x="5" y="96"/>
                </a:cubicBezTo>
                <a:cubicBezTo>
                  <a:pt x="2" y="88"/>
                  <a:pt x="0" y="79"/>
                  <a:pt x="0" y="70"/>
                </a:cubicBezTo>
                <a:cubicBezTo>
                  <a:pt x="0" y="61"/>
                  <a:pt x="2" y="52"/>
                  <a:pt x="5" y="43"/>
                </a:cubicBezTo>
                <a:cubicBezTo>
                  <a:pt x="9" y="35"/>
                  <a:pt x="14" y="27"/>
                  <a:pt x="20" y="21"/>
                </a:cubicBezTo>
                <a:cubicBezTo>
                  <a:pt x="27" y="14"/>
                  <a:pt x="35" y="9"/>
                  <a:pt x="43" y="5"/>
                </a:cubicBezTo>
                <a:cubicBezTo>
                  <a:pt x="52" y="2"/>
                  <a:pt x="60" y="0"/>
                  <a:pt x="70" y="0"/>
                </a:cubicBezTo>
                <a:cubicBezTo>
                  <a:pt x="79" y="0"/>
                  <a:pt x="89" y="2"/>
                  <a:pt x="97" y="5"/>
                </a:cubicBezTo>
                <a:cubicBezTo>
                  <a:pt x="106" y="9"/>
                  <a:pt x="113" y="14"/>
                  <a:pt x="120" y="21"/>
                </a:cubicBezTo>
                <a:cubicBezTo>
                  <a:pt x="126" y="27"/>
                  <a:pt x="132" y="35"/>
                  <a:pt x="135" y="43"/>
                </a:cubicBezTo>
                <a:cubicBezTo>
                  <a:pt x="139"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5" name="文本框 264"/>
          <p:cNvSpPr txBox="1"/>
          <p:nvPr/>
        </p:nvSpPr>
        <p:spPr>
          <a:xfrm>
            <a:off x="5941440" y="4572360"/>
            <a:ext cx="20124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时间特征：时间点、季节、节假日</a:t>
            </a:r>
            <a:endParaRPr lang="en-US" sz="1050" b="0" u="none" strike="noStrike">
              <a:solidFill>
                <a:srgbClr val="000000"/>
              </a:solidFill>
              <a:effectLst/>
              <a:uFillTx/>
              <a:latin typeface="Times New Roman"/>
            </a:endParaRPr>
          </a:p>
        </p:txBody>
      </p:sp>
      <p:sp>
        <p:nvSpPr>
          <p:cNvPr id="266" name="任意多边形: 形状 265"/>
          <p:cNvSpPr/>
          <p:nvPr/>
        </p:nvSpPr>
        <p:spPr>
          <a:xfrm>
            <a:off x="5749200" y="5155920"/>
            <a:ext cx="50400" cy="50400"/>
          </a:xfrm>
          <a:custGeom>
            <a:avLst/>
            <a:gdLst/>
            <a:ahLst/>
            <a:cxnLst/>
            <a:rect l="0" t="0" r="r" b="b"/>
            <a:pathLst>
              <a:path w="140" h="140">
                <a:moveTo>
                  <a:pt x="140" y="71"/>
                </a:moveTo>
                <a:cubicBezTo>
                  <a:pt x="140" y="80"/>
                  <a:pt x="139" y="89"/>
                  <a:pt x="135" y="97"/>
                </a:cubicBezTo>
                <a:cubicBezTo>
                  <a:pt x="132" y="106"/>
                  <a:pt x="126" y="113"/>
                  <a:pt x="120" y="120"/>
                </a:cubicBezTo>
                <a:cubicBezTo>
                  <a:pt x="113" y="126"/>
                  <a:pt x="106" y="131"/>
                  <a:pt x="97" y="135"/>
                </a:cubicBezTo>
                <a:cubicBezTo>
                  <a:pt x="89" y="138"/>
                  <a:pt x="79" y="140"/>
                  <a:pt x="70" y="140"/>
                </a:cubicBezTo>
                <a:cubicBezTo>
                  <a:pt x="60" y="140"/>
                  <a:pt x="52" y="138"/>
                  <a:pt x="43" y="135"/>
                </a:cubicBezTo>
                <a:cubicBezTo>
                  <a:pt x="35" y="131"/>
                  <a:pt x="27" y="126"/>
                  <a:pt x="20" y="120"/>
                </a:cubicBezTo>
                <a:cubicBezTo>
                  <a:pt x="14" y="113"/>
                  <a:pt x="9" y="106"/>
                  <a:pt x="5" y="97"/>
                </a:cubicBezTo>
                <a:cubicBezTo>
                  <a:pt x="2" y="89"/>
                  <a:pt x="0" y="80"/>
                  <a:pt x="0" y="71"/>
                </a:cubicBezTo>
                <a:cubicBezTo>
                  <a:pt x="0" y="60"/>
                  <a:pt x="2" y="51"/>
                  <a:pt x="5" y="43"/>
                </a:cubicBezTo>
                <a:cubicBezTo>
                  <a:pt x="9" y="34"/>
                  <a:pt x="14" y="27"/>
                  <a:pt x="20" y="20"/>
                </a:cubicBezTo>
                <a:cubicBezTo>
                  <a:pt x="27" y="14"/>
                  <a:pt x="35" y="9"/>
                  <a:pt x="43" y="5"/>
                </a:cubicBezTo>
                <a:cubicBezTo>
                  <a:pt x="52" y="2"/>
                  <a:pt x="60" y="0"/>
                  <a:pt x="70" y="0"/>
                </a:cubicBezTo>
                <a:cubicBezTo>
                  <a:pt x="79" y="0"/>
                  <a:pt x="89" y="2"/>
                  <a:pt x="97" y="5"/>
                </a:cubicBezTo>
                <a:cubicBezTo>
                  <a:pt x="106" y="9"/>
                  <a:pt x="113" y="14"/>
                  <a:pt x="120" y="20"/>
                </a:cubicBezTo>
                <a:cubicBezTo>
                  <a:pt x="126" y="27"/>
                  <a:pt x="132" y="34"/>
                  <a:pt x="135" y="43"/>
                </a:cubicBezTo>
                <a:cubicBezTo>
                  <a:pt x="139" y="51"/>
                  <a:pt x="140" y="60"/>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7" name="文本框 266"/>
          <p:cNvSpPr txBox="1"/>
          <p:nvPr/>
        </p:nvSpPr>
        <p:spPr>
          <a:xfrm>
            <a:off x="5941440" y="4839840"/>
            <a:ext cx="18781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地点信息：当前位置、常用地点</a:t>
            </a:r>
            <a:endParaRPr lang="en-US" sz="1050" b="0" u="none" strike="noStrike">
              <a:solidFill>
                <a:srgbClr val="000000"/>
              </a:solidFill>
              <a:effectLst/>
              <a:uFillTx/>
              <a:latin typeface="Times New Roman"/>
            </a:endParaRPr>
          </a:p>
        </p:txBody>
      </p:sp>
      <p:sp>
        <p:nvSpPr>
          <p:cNvPr id="268" name="任意多边形: 形状 267"/>
          <p:cNvSpPr/>
          <p:nvPr/>
        </p:nvSpPr>
        <p:spPr>
          <a:xfrm>
            <a:off x="5749200" y="5423400"/>
            <a:ext cx="50400" cy="50400"/>
          </a:xfrm>
          <a:custGeom>
            <a:avLst/>
            <a:gdLst/>
            <a:ahLst/>
            <a:cxnLst/>
            <a:rect l="0" t="0" r="r" b="b"/>
            <a:pathLst>
              <a:path w="140" h="140">
                <a:moveTo>
                  <a:pt x="140" y="70"/>
                </a:moveTo>
                <a:cubicBezTo>
                  <a:pt x="140" y="80"/>
                  <a:pt x="139" y="89"/>
                  <a:pt x="135" y="97"/>
                </a:cubicBezTo>
                <a:cubicBezTo>
                  <a:pt x="132" y="106"/>
                  <a:pt x="126" y="113"/>
                  <a:pt x="120" y="120"/>
                </a:cubicBezTo>
                <a:cubicBezTo>
                  <a:pt x="113" y="126"/>
                  <a:pt x="106" y="131"/>
                  <a:pt x="97" y="135"/>
                </a:cubicBezTo>
                <a:cubicBezTo>
                  <a:pt x="89" y="138"/>
                  <a:pt x="79" y="140"/>
                  <a:pt x="70" y="140"/>
                </a:cubicBezTo>
                <a:cubicBezTo>
                  <a:pt x="60" y="140"/>
                  <a:pt x="52" y="138"/>
                  <a:pt x="43" y="135"/>
                </a:cubicBezTo>
                <a:cubicBezTo>
                  <a:pt x="35" y="131"/>
                  <a:pt x="27" y="126"/>
                  <a:pt x="20" y="120"/>
                </a:cubicBezTo>
                <a:cubicBezTo>
                  <a:pt x="14" y="113"/>
                  <a:pt x="9" y="106"/>
                  <a:pt x="5" y="97"/>
                </a:cubicBezTo>
                <a:cubicBezTo>
                  <a:pt x="2" y="89"/>
                  <a:pt x="0" y="80"/>
                  <a:pt x="0" y="70"/>
                </a:cubicBezTo>
                <a:cubicBezTo>
                  <a:pt x="0" y="61"/>
                  <a:pt x="2" y="52"/>
                  <a:pt x="5" y="44"/>
                </a:cubicBezTo>
                <a:cubicBezTo>
                  <a:pt x="9" y="35"/>
                  <a:pt x="14" y="28"/>
                  <a:pt x="20" y="21"/>
                </a:cubicBezTo>
                <a:cubicBezTo>
                  <a:pt x="27" y="14"/>
                  <a:pt x="35" y="9"/>
                  <a:pt x="43" y="5"/>
                </a:cubicBezTo>
                <a:cubicBezTo>
                  <a:pt x="52" y="2"/>
                  <a:pt x="60" y="0"/>
                  <a:pt x="70" y="0"/>
                </a:cubicBezTo>
                <a:cubicBezTo>
                  <a:pt x="79" y="0"/>
                  <a:pt x="89" y="2"/>
                  <a:pt x="97" y="5"/>
                </a:cubicBezTo>
                <a:cubicBezTo>
                  <a:pt x="106" y="9"/>
                  <a:pt x="113" y="14"/>
                  <a:pt x="120" y="21"/>
                </a:cubicBezTo>
                <a:cubicBezTo>
                  <a:pt x="126" y="28"/>
                  <a:pt x="132" y="35"/>
                  <a:pt x="135" y="44"/>
                </a:cubicBezTo>
                <a:cubicBezTo>
                  <a:pt x="139"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9" name="文本框 268"/>
          <p:cNvSpPr txBox="1"/>
          <p:nvPr/>
        </p:nvSpPr>
        <p:spPr>
          <a:xfrm>
            <a:off x="5941440" y="5107320"/>
            <a:ext cx="1744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设备类型：手机、平板、电脑</a:t>
            </a:r>
            <a:endParaRPr lang="en-US" sz="1050" b="0" u="none" strike="noStrike">
              <a:solidFill>
                <a:srgbClr val="000000"/>
              </a:solidFill>
              <a:effectLst/>
              <a:uFillTx/>
              <a:latin typeface="Times New Roman"/>
            </a:endParaRPr>
          </a:p>
        </p:txBody>
      </p:sp>
      <p:sp>
        <p:nvSpPr>
          <p:cNvPr id="270" name="任意多边形: 形状 269"/>
          <p:cNvSpPr/>
          <p:nvPr/>
        </p:nvSpPr>
        <p:spPr>
          <a:xfrm>
            <a:off x="267120" y="5907960"/>
            <a:ext cx="10162080" cy="1287360"/>
          </a:xfrm>
          <a:custGeom>
            <a:avLst/>
            <a:gdLst/>
            <a:ahLst/>
            <a:cxnLst/>
            <a:rect l="0" t="0" r="r" b="b"/>
            <a:pathLst>
              <a:path w="28228" h="3576">
                <a:moveTo>
                  <a:pt x="0" y="3390"/>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8043" y="0"/>
                </a:lnTo>
                <a:cubicBezTo>
                  <a:pt x="28055" y="0"/>
                  <a:pt x="28067" y="1"/>
                  <a:pt x="28079" y="4"/>
                </a:cubicBezTo>
                <a:cubicBezTo>
                  <a:pt x="28091" y="6"/>
                  <a:pt x="28102" y="10"/>
                  <a:pt x="28114" y="14"/>
                </a:cubicBezTo>
                <a:cubicBezTo>
                  <a:pt x="28125" y="19"/>
                  <a:pt x="28136" y="25"/>
                  <a:pt x="28146" y="31"/>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3390"/>
                </a:lnTo>
                <a:cubicBezTo>
                  <a:pt x="28228" y="3402"/>
                  <a:pt x="28227" y="3415"/>
                  <a:pt x="28225" y="3426"/>
                </a:cubicBezTo>
                <a:cubicBezTo>
                  <a:pt x="28222" y="3438"/>
                  <a:pt x="28219" y="3450"/>
                  <a:pt x="28214" y="3461"/>
                </a:cubicBezTo>
                <a:cubicBezTo>
                  <a:pt x="28210" y="3473"/>
                  <a:pt x="28204" y="3483"/>
                  <a:pt x="28197" y="3493"/>
                </a:cubicBezTo>
                <a:cubicBezTo>
                  <a:pt x="28190" y="3504"/>
                  <a:pt x="28183" y="3513"/>
                  <a:pt x="28174" y="3522"/>
                </a:cubicBezTo>
                <a:cubicBezTo>
                  <a:pt x="28165" y="3530"/>
                  <a:pt x="28156" y="3538"/>
                  <a:pt x="28146" y="3545"/>
                </a:cubicBezTo>
                <a:cubicBezTo>
                  <a:pt x="28136" y="3551"/>
                  <a:pt x="28125" y="3557"/>
                  <a:pt x="28114" y="3562"/>
                </a:cubicBezTo>
                <a:cubicBezTo>
                  <a:pt x="28102" y="3566"/>
                  <a:pt x="28091" y="3570"/>
                  <a:pt x="28079" y="3572"/>
                </a:cubicBezTo>
                <a:cubicBezTo>
                  <a:pt x="28067" y="3575"/>
                  <a:pt x="28055" y="3576"/>
                  <a:pt x="28043" y="3576"/>
                </a:cubicBezTo>
                <a:lnTo>
                  <a:pt x="186" y="3576"/>
                </a:lnTo>
                <a:cubicBezTo>
                  <a:pt x="174" y="3576"/>
                  <a:pt x="162" y="3575"/>
                  <a:pt x="150" y="3572"/>
                </a:cubicBezTo>
                <a:cubicBezTo>
                  <a:pt x="138" y="3570"/>
                  <a:pt x="126" y="3566"/>
                  <a:pt x="115" y="3562"/>
                </a:cubicBezTo>
                <a:cubicBezTo>
                  <a:pt x="104" y="3557"/>
                  <a:pt x="93" y="3551"/>
                  <a:pt x="83" y="3545"/>
                </a:cubicBezTo>
                <a:cubicBezTo>
                  <a:pt x="73" y="3538"/>
                  <a:pt x="63" y="3530"/>
                  <a:pt x="55" y="3522"/>
                </a:cubicBezTo>
                <a:cubicBezTo>
                  <a:pt x="46" y="3513"/>
                  <a:pt x="38" y="3504"/>
                  <a:pt x="32" y="3493"/>
                </a:cubicBezTo>
                <a:cubicBezTo>
                  <a:pt x="25" y="3483"/>
                  <a:pt x="19" y="3473"/>
                  <a:pt x="14" y="3461"/>
                </a:cubicBezTo>
                <a:cubicBezTo>
                  <a:pt x="10" y="3450"/>
                  <a:pt x="6" y="3438"/>
                  <a:pt x="4" y="3426"/>
                </a:cubicBezTo>
                <a:cubicBezTo>
                  <a:pt x="2" y="3415"/>
                  <a:pt x="0" y="3402"/>
                  <a:pt x="0" y="339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71" name="图片 270"/>
          <p:cNvPicPr/>
          <p:nvPr/>
        </p:nvPicPr>
        <p:blipFill>
          <a:blip r:embed="rId7"/>
          <a:stretch/>
        </p:blipFill>
        <p:spPr>
          <a:xfrm>
            <a:off x="434520" y="6108840"/>
            <a:ext cx="166680" cy="166680"/>
          </a:xfrm>
          <a:prstGeom prst="rect">
            <a:avLst/>
          </a:prstGeom>
          <a:noFill/>
          <a:ln w="0">
            <a:noFill/>
          </a:ln>
        </p:spPr>
      </p:pic>
      <p:sp>
        <p:nvSpPr>
          <p:cNvPr id="272" name="文本框 271"/>
          <p:cNvSpPr txBox="1"/>
          <p:nvPr/>
        </p:nvSpPr>
        <p:spPr>
          <a:xfrm>
            <a:off x="5941440" y="537480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场景数据：工作、休闲、购物等场景</a:t>
            </a:r>
            <a:endParaRPr lang="en-US" sz="1050" b="0" u="none" strike="noStrike">
              <a:solidFill>
                <a:srgbClr val="000000"/>
              </a:solidFill>
              <a:effectLst/>
              <a:uFillTx/>
              <a:latin typeface="Times New Roman"/>
            </a:endParaRPr>
          </a:p>
        </p:txBody>
      </p:sp>
      <p:pic>
        <p:nvPicPr>
          <p:cNvPr id="273" name="图片 272"/>
          <p:cNvPicPr/>
          <p:nvPr/>
        </p:nvPicPr>
        <p:blipFill>
          <a:blip r:embed="rId8"/>
          <a:stretch/>
        </p:blipFill>
        <p:spPr>
          <a:xfrm>
            <a:off x="1947240" y="6526440"/>
            <a:ext cx="166680" cy="166680"/>
          </a:xfrm>
          <a:prstGeom prst="rect">
            <a:avLst/>
          </a:prstGeom>
          <a:noFill/>
          <a:ln w="0">
            <a:noFill/>
          </a:ln>
        </p:spPr>
      </p:pic>
      <p:sp>
        <p:nvSpPr>
          <p:cNvPr id="274" name="文本框 273"/>
          <p:cNvSpPr txBox="1"/>
          <p:nvPr/>
        </p:nvSpPr>
        <p:spPr>
          <a:xfrm>
            <a:off x="668520" y="610416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数据标注与特征处理</a:t>
            </a:r>
            <a:endParaRPr lang="en-US" sz="1320" b="0" u="none" strike="noStrike">
              <a:solidFill>
                <a:srgbClr val="000000"/>
              </a:solidFill>
              <a:effectLst/>
              <a:uFillTx/>
              <a:latin typeface="Times New Roman"/>
            </a:endParaRPr>
          </a:p>
        </p:txBody>
      </p:sp>
      <p:pic>
        <p:nvPicPr>
          <p:cNvPr id="275" name="图片 274"/>
          <p:cNvPicPr/>
          <p:nvPr/>
        </p:nvPicPr>
        <p:blipFill>
          <a:blip r:embed="rId9"/>
          <a:stretch/>
        </p:blipFill>
        <p:spPr>
          <a:xfrm>
            <a:off x="5264640" y="6526440"/>
            <a:ext cx="166680" cy="166680"/>
          </a:xfrm>
          <a:prstGeom prst="rect">
            <a:avLst/>
          </a:prstGeom>
          <a:noFill/>
          <a:ln w="0">
            <a:noFill/>
          </a:ln>
        </p:spPr>
      </p:pic>
      <p:sp>
        <p:nvSpPr>
          <p:cNvPr id="276" name="文本框 275"/>
          <p:cNvSpPr txBox="1"/>
          <p:nvPr/>
        </p:nvSpPr>
        <p:spPr>
          <a:xfrm>
            <a:off x="1618200" y="678564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特征选择与提取</a:t>
            </a:r>
            <a:endParaRPr lang="en-US" sz="920" b="0" u="none" strike="noStrike">
              <a:solidFill>
                <a:srgbClr val="000000"/>
              </a:solidFill>
              <a:effectLst/>
              <a:uFillTx/>
              <a:latin typeface="Times New Roman"/>
            </a:endParaRPr>
          </a:p>
        </p:txBody>
      </p:sp>
      <p:pic>
        <p:nvPicPr>
          <p:cNvPr id="277" name="图片 276"/>
          <p:cNvPicPr/>
          <p:nvPr/>
        </p:nvPicPr>
        <p:blipFill>
          <a:blip r:embed="rId10"/>
          <a:stretch/>
        </p:blipFill>
        <p:spPr>
          <a:xfrm>
            <a:off x="8565480" y="6526440"/>
            <a:ext cx="208440" cy="166680"/>
          </a:xfrm>
          <a:prstGeom prst="rect">
            <a:avLst/>
          </a:prstGeom>
          <a:noFill/>
          <a:ln w="0">
            <a:noFill/>
          </a:ln>
        </p:spPr>
      </p:pic>
      <p:sp>
        <p:nvSpPr>
          <p:cNvPr id="278" name="文本框 277"/>
          <p:cNvSpPr txBox="1"/>
          <p:nvPr/>
        </p:nvSpPr>
        <p:spPr>
          <a:xfrm>
            <a:off x="4938840" y="678564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特征编码与嵌入</a:t>
            </a:r>
            <a:endParaRPr lang="en-US" sz="920" b="0" u="none" strike="noStrike">
              <a:solidFill>
                <a:srgbClr val="000000"/>
              </a:solidFill>
              <a:effectLst/>
              <a:uFillTx/>
              <a:latin typeface="Times New Roman"/>
            </a:endParaRPr>
          </a:p>
        </p:txBody>
      </p:sp>
      <p:sp>
        <p:nvSpPr>
          <p:cNvPr id="279" name="文本框 278"/>
          <p:cNvSpPr txBox="1"/>
          <p:nvPr/>
        </p:nvSpPr>
        <p:spPr>
          <a:xfrm>
            <a:off x="8259120" y="678564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样本平衡与标注</a:t>
            </a:r>
            <a:endParaRPr lang="en-US" sz="920" b="0" u="none" strike="noStrike">
              <a:solidFill>
                <a:srgbClr val="000000"/>
              </a:solidFill>
              <a:effectLst/>
              <a:uFillTx/>
              <a:latin typeface="Times New Roman"/>
            </a:endParaRPr>
          </a:p>
        </p:txBody>
      </p:sp>
      <p:sp>
        <p:nvSpPr>
          <p:cNvPr id="280" name="文本框 279"/>
          <p:cNvSpPr txBox="1"/>
          <p:nvPr/>
        </p:nvSpPr>
        <p:spPr>
          <a:xfrm>
            <a:off x="10153440" y="714492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5 / 18</a:t>
            </a:r>
            <a:endParaRPr lang="en-US" sz="920" b="0" u="none" strike="noStrike">
              <a:solidFill>
                <a:srgbClr val="000000"/>
              </a:solidFill>
              <a:effectLst/>
              <a:uFillTx/>
              <a:latin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 name="图片 280"/>
          <p:cNvPicPr/>
          <p:nvPr/>
        </p:nvPicPr>
        <p:blipFill>
          <a:blip r:embed="rId2"/>
          <a:stretch/>
        </p:blipFill>
        <p:spPr>
          <a:xfrm>
            <a:off x="0" y="0"/>
            <a:ext cx="10696320" cy="7370280"/>
          </a:xfrm>
          <a:prstGeom prst="rect">
            <a:avLst/>
          </a:prstGeom>
          <a:noFill/>
          <a:ln w="0">
            <a:noFill/>
          </a:ln>
        </p:spPr>
      </p:pic>
      <p:sp>
        <p:nvSpPr>
          <p:cNvPr id="282" name="任意多边形: 形状 281"/>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3" name="任意多边形: 形状 282"/>
          <p:cNvSpPr/>
          <p:nvPr/>
        </p:nvSpPr>
        <p:spPr>
          <a:xfrm>
            <a:off x="267120" y="935640"/>
            <a:ext cx="10162080" cy="501840"/>
          </a:xfrm>
          <a:custGeom>
            <a:avLst/>
            <a:gdLst/>
            <a:ahLst/>
            <a:cxnLst/>
            <a:rect l="0" t="0" r="r" b="b"/>
            <a:pathLst>
              <a:path w="28228" h="1394">
                <a:moveTo>
                  <a:pt x="0" y="1208"/>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1208"/>
                </a:lnTo>
                <a:cubicBezTo>
                  <a:pt x="28228" y="1221"/>
                  <a:pt x="28227" y="1233"/>
                  <a:pt x="28225" y="1245"/>
                </a:cubicBezTo>
                <a:cubicBezTo>
                  <a:pt x="28222" y="1257"/>
                  <a:pt x="28219" y="1268"/>
                  <a:pt x="28214" y="1280"/>
                </a:cubicBezTo>
                <a:cubicBezTo>
                  <a:pt x="28210" y="1291"/>
                  <a:pt x="28204" y="1301"/>
                  <a:pt x="28197" y="1312"/>
                </a:cubicBezTo>
                <a:cubicBezTo>
                  <a:pt x="28190" y="1322"/>
                  <a:pt x="28183" y="1331"/>
                  <a:pt x="28174" y="1340"/>
                </a:cubicBezTo>
                <a:cubicBezTo>
                  <a:pt x="28165" y="1348"/>
                  <a:pt x="28156" y="1356"/>
                  <a:pt x="28146" y="1363"/>
                </a:cubicBezTo>
                <a:cubicBezTo>
                  <a:pt x="28136" y="1370"/>
                  <a:pt x="28125" y="1375"/>
                  <a:pt x="28114" y="1380"/>
                </a:cubicBezTo>
                <a:cubicBezTo>
                  <a:pt x="28102" y="1385"/>
                  <a:pt x="28091" y="1388"/>
                  <a:pt x="28079" y="1391"/>
                </a:cubicBezTo>
                <a:cubicBezTo>
                  <a:pt x="28067" y="1393"/>
                  <a:pt x="28055" y="1394"/>
                  <a:pt x="28043" y="1394"/>
                </a:cubicBezTo>
                <a:lnTo>
                  <a:pt x="186" y="1394"/>
                </a:lnTo>
                <a:cubicBezTo>
                  <a:pt x="174" y="1394"/>
                  <a:pt x="162" y="1393"/>
                  <a:pt x="150" y="1391"/>
                </a:cubicBezTo>
                <a:cubicBezTo>
                  <a:pt x="138" y="1388"/>
                  <a:pt x="126" y="1385"/>
                  <a:pt x="115" y="1380"/>
                </a:cubicBezTo>
                <a:cubicBezTo>
                  <a:pt x="104" y="1375"/>
                  <a:pt x="93" y="1370"/>
                  <a:pt x="83" y="1363"/>
                </a:cubicBezTo>
                <a:cubicBezTo>
                  <a:pt x="73" y="1356"/>
                  <a:pt x="63" y="1348"/>
                  <a:pt x="55" y="1340"/>
                </a:cubicBezTo>
                <a:cubicBezTo>
                  <a:pt x="46" y="1331"/>
                  <a:pt x="38" y="1322"/>
                  <a:pt x="32" y="1312"/>
                </a:cubicBezTo>
                <a:cubicBezTo>
                  <a:pt x="25" y="1301"/>
                  <a:pt x="19" y="1291"/>
                  <a:pt x="14" y="1280"/>
                </a:cubicBezTo>
                <a:cubicBezTo>
                  <a:pt x="10" y="1268"/>
                  <a:pt x="6" y="1257"/>
                  <a:pt x="4" y="1245"/>
                </a:cubicBezTo>
                <a:cubicBezTo>
                  <a:pt x="2" y="1233"/>
                  <a:pt x="0" y="1221"/>
                  <a:pt x="0" y="1208"/>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4" name="文本框 283"/>
          <p:cNvSpPr txBox="1"/>
          <p:nvPr/>
        </p:nvSpPr>
        <p:spPr>
          <a:xfrm>
            <a:off x="334440" y="210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特征工程实施步骤</a:t>
            </a:r>
            <a:endParaRPr lang="en-US" sz="1979" b="0" u="none" strike="noStrike">
              <a:solidFill>
                <a:srgbClr val="000000"/>
              </a:solidFill>
              <a:effectLst/>
              <a:uFillTx/>
              <a:latin typeface="Times New Roman"/>
            </a:endParaRPr>
          </a:p>
        </p:txBody>
      </p:sp>
      <p:sp>
        <p:nvSpPr>
          <p:cNvPr id="285" name="任意多边形: 形状 284"/>
          <p:cNvSpPr/>
          <p:nvPr/>
        </p:nvSpPr>
        <p:spPr>
          <a:xfrm>
            <a:off x="267120" y="1704600"/>
            <a:ext cx="2031120" cy="2373480"/>
          </a:xfrm>
          <a:custGeom>
            <a:avLst/>
            <a:gdLst/>
            <a:ahLst/>
            <a:cxnLst/>
            <a:rect l="0" t="0" r="r" b="b"/>
            <a:pathLst>
              <a:path w="5642" h="6593">
                <a:moveTo>
                  <a:pt x="0" y="6408"/>
                </a:moveTo>
                <a:lnTo>
                  <a:pt x="0" y="186"/>
                </a:lnTo>
                <a:cubicBezTo>
                  <a:pt x="0" y="173"/>
                  <a:pt x="2"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5456" y="0"/>
                </a:lnTo>
                <a:cubicBezTo>
                  <a:pt x="5469" y="0"/>
                  <a:pt x="5481" y="1"/>
                  <a:pt x="5493" y="4"/>
                </a:cubicBezTo>
                <a:cubicBezTo>
                  <a:pt x="5505" y="6"/>
                  <a:pt x="5516" y="9"/>
                  <a:pt x="5527" y="14"/>
                </a:cubicBezTo>
                <a:cubicBezTo>
                  <a:pt x="5539" y="19"/>
                  <a:pt x="5549" y="24"/>
                  <a:pt x="5560" y="31"/>
                </a:cubicBezTo>
                <a:cubicBezTo>
                  <a:pt x="5570" y="38"/>
                  <a:pt x="5579" y="46"/>
                  <a:pt x="5588" y="54"/>
                </a:cubicBezTo>
                <a:cubicBezTo>
                  <a:pt x="5596" y="63"/>
                  <a:pt x="5604" y="72"/>
                  <a:pt x="5611" y="82"/>
                </a:cubicBezTo>
                <a:cubicBezTo>
                  <a:pt x="5618" y="93"/>
                  <a:pt x="5623" y="103"/>
                  <a:pt x="5628" y="115"/>
                </a:cubicBezTo>
                <a:cubicBezTo>
                  <a:pt x="5633" y="126"/>
                  <a:pt x="5636" y="137"/>
                  <a:pt x="5639" y="149"/>
                </a:cubicBezTo>
                <a:cubicBezTo>
                  <a:pt x="5641" y="161"/>
                  <a:pt x="5642" y="173"/>
                  <a:pt x="5642" y="186"/>
                </a:cubicBezTo>
                <a:lnTo>
                  <a:pt x="5642" y="6408"/>
                </a:lnTo>
                <a:cubicBezTo>
                  <a:pt x="5642" y="6420"/>
                  <a:pt x="5641" y="6432"/>
                  <a:pt x="5639" y="6444"/>
                </a:cubicBezTo>
                <a:cubicBezTo>
                  <a:pt x="5636" y="6456"/>
                  <a:pt x="5633" y="6468"/>
                  <a:pt x="5628" y="6479"/>
                </a:cubicBezTo>
                <a:cubicBezTo>
                  <a:pt x="5623" y="6490"/>
                  <a:pt x="5618" y="6501"/>
                  <a:pt x="5611" y="6511"/>
                </a:cubicBezTo>
                <a:cubicBezTo>
                  <a:pt x="5604" y="6521"/>
                  <a:pt x="5596" y="6530"/>
                  <a:pt x="5588" y="6539"/>
                </a:cubicBezTo>
                <a:cubicBezTo>
                  <a:pt x="5579" y="6548"/>
                  <a:pt x="5570" y="6555"/>
                  <a:pt x="5560" y="6562"/>
                </a:cubicBezTo>
                <a:cubicBezTo>
                  <a:pt x="5549" y="6569"/>
                  <a:pt x="5539" y="6575"/>
                  <a:pt x="5527" y="6579"/>
                </a:cubicBezTo>
                <a:cubicBezTo>
                  <a:pt x="5516" y="6584"/>
                  <a:pt x="5505" y="6588"/>
                  <a:pt x="5493" y="6590"/>
                </a:cubicBezTo>
                <a:cubicBezTo>
                  <a:pt x="5481" y="6592"/>
                  <a:pt x="5469" y="6593"/>
                  <a:pt x="5456" y="6593"/>
                </a:cubicBezTo>
                <a:lnTo>
                  <a:pt x="186" y="6593"/>
                </a:lnTo>
                <a:cubicBezTo>
                  <a:pt x="174" y="6593"/>
                  <a:pt x="162" y="6592"/>
                  <a:pt x="150" y="6590"/>
                </a:cubicBezTo>
                <a:cubicBezTo>
                  <a:pt x="138" y="6588"/>
                  <a:pt x="126" y="6584"/>
                  <a:pt x="115" y="6579"/>
                </a:cubicBezTo>
                <a:cubicBezTo>
                  <a:pt x="104" y="6575"/>
                  <a:pt x="93" y="6569"/>
                  <a:pt x="83" y="6562"/>
                </a:cubicBezTo>
                <a:cubicBezTo>
                  <a:pt x="73" y="6555"/>
                  <a:pt x="63" y="6548"/>
                  <a:pt x="55" y="6539"/>
                </a:cubicBezTo>
                <a:cubicBezTo>
                  <a:pt x="46" y="6530"/>
                  <a:pt x="38" y="6521"/>
                  <a:pt x="32" y="6511"/>
                </a:cubicBezTo>
                <a:cubicBezTo>
                  <a:pt x="25" y="6501"/>
                  <a:pt x="19" y="6490"/>
                  <a:pt x="14" y="6479"/>
                </a:cubicBezTo>
                <a:cubicBezTo>
                  <a:pt x="10" y="6468"/>
                  <a:pt x="6" y="6456"/>
                  <a:pt x="4" y="6444"/>
                </a:cubicBezTo>
                <a:cubicBezTo>
                  <a:pt x="2" y="6432"/>
                  <a:pt x="0" y="6420"/>
                  <a:pt x="0" y="64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6" name="任意多边形: 形状 285"/>
          <p:cNvSpPr/>
          <p:nvPr/>
        </p:nvSpPr>
        <p:spPr>
          <a:xfrm>
            <a:off x="1036080" y="1871640"/>
            <a:ext cx="501840" cy="501840"/>
          </a:xfrm>
          <a:custGeom>
            <a:avLst/>
            <a:gdLst/>
            <a:ahLst/>
            <a:cxnLst/>
            <a:rect l="0" t="0" r="r" b="b"/>
            <a:pathLst>
              <a:path w="1394" h="1394">
                <a:moveTo>
                  <a:pt x="1394" y="697"/>
                </a:moveTo>
                <a:cubicBezTo>
                  <a:pt x="1394" y="719"/>
                  <a:pt x="1393" y="742"/>
                  <a:pt x="1390" y="765"/>
                </a:cubicBezTo>
                <a:cubicBezTo>
                  <a:pt x="1388" y="788"/>
                  <a:pt x="1385" y="810"/>
                  <a:pt x="1380" y="832"/>
                </a:cubicBezTo>
                <a:cubicBezTo>
                  <a:pt x="1376" y="855"/>
                  <a:pt x="1370" y="877"/>
                  <a:pt x="1364" y="899"/>
                </a:cubicBezTo>
                <a:cubicBezTo>
                  <a:pt x="1357" y="921"/>
                  <a:pt x="1349" y="942"/>
                  <a:pt x="1341" y="963"/>
                </a:cubicBezTo>
                <a:cubicBezTo>
                  <a:pt x="1332" y="984"/>
                  <a:pt x="1322" y="1005"/>
                  <a:pt x="1311" y="1025"/>
                </a:cubicBezTo>
                <a:cubicBezTo>
                  <a:pt x="1301" y="1045"/>
                  <a:pt x="1289" y="1066"/>
                  <a:pt x="1276" y="1085"/>
                </a:cubicBezTo>
                <a:cubicBezTo>
                  <a:pt x="1264" y="1103"/>
                  <a:pt x="1250" y="1122"/>
                  <a:pt x="1236" y="1139"/>
                </a:cubicBezTo>
                <a:cubicBezTo>
                  <a:pt x="1221" y="1157"/>
                  <a:pt x="1206" y="1174"/>
                  <a:pt x="1190" y="1190"/>
                </a:cubicBezTo>
                <a:cubicBezTo>
                  <a:pt x="1174" y="1206"/>
                  <a:pt x="1157" y="1221"/>
                  <a:pt x="1139" y="1236"/>
                </a:cubicBezTo>
                <a:cubicBezTo>
                  <a:pt x="1121" y="1250"/>
                  <a:pt x="1103" y="1264"/>
                  <a:pt x="1084" y="1277"/>
                </a:cubicBezTo>
                <a:cubicBezTo>
                  <a:pt x="1065" y="1289"/>
                  <a:pt x="1046" y="1301"/>
                  <a:pt x="1026" y="1312"/>
                </a:cubicBezTo>
                <a:cubicBezTo>
                  <a:pt x="1005" y="1323"/>
                  <a:pt x="985" y="1332"/>
                  <a:pt x="964" y="1341"/>
                </a:cubicBezTo>
                <a:cubicBezTo>
                  <a:pt x="943" y="1350"/>
                  <a:pt x="921" y="1357"/>
                  <a:pt x="899" y="1364"/>
                </a:cubicBezTo>
                <a:cubicBezTo>
                  <a:pt x="878" y="1371"/>
                  <a:pt x="856" y="1376"/>
                  <a:pt x="833" y="1381"/>
                </a:cubicBezTo>
                <a:cubicBezTo>
                  <a:pt x="811" y="1385"/>
                  <a:pt x="788" y="1388"/>
                  <a:pt x="766" y="1391"/>
                </a:cubicBezTo>
                <a:cubicBezTo>
                  <a:pt x="743" y="1393"/>
                  <a:pt x="720" y="1394"/>
                  <a:pt x="697" y="1394"/>
                </a:cubicBezTo>
                <a:cubicBezTo>
                  <a:pt x="675" y="1394"/>
                  <a:pt x="652" y="1393"/>
                  <a:pt x="629" y="1391"/>
                </a:cubicBezTo>
                <a:cubicBezTo>
                  <a:pt x="606" y="1388"/>
                  <a:pt x="583" y="1385"/>
                  <a:pt x="560" y="1381"/>
                </a:cubicBezTo>
                <a:cubicBezTo>
                  <a:pt x="538" y="1376"/>
                  <a:pt x="516" y="1371"/>
                  <a:pt x="494" y="1364"/>
                </a:cubicBezTo>
                <a:cubicBezTo>
                  <a:pt x="472" y="1357"/>
                  <a:pt x="451" y="1350"/>
                  <a:pt x="430" y="1341"/>
                </a:cubicBezTo>
                <a:cubicBezTo>
                  <a:pt x="409" y="1332"/>
                  <a:pt x="388" y="1323"/>
                  <a:pt x="368" y="1312"/>
                </a:cubicBezTo>
                <a:cubicBezTo>
                  <a:pt x="348" y="1301"/>
                  <a:pt x="328" y="1289"/>
                  <a:pt x="309" y="1277"/>
                </a:cubicBezTo>
                <a:cubicBezTo>
                  <a:pt x="290" y="1264"/>
                  <a:pt x="272" y="1250"/>
                  <a:pt x="255" y="1236"/>
                </a:cubicBezTo>
                <a:cubicBezTo>
                  <a:pt x="237" y="1221"/>
                  <a:pt x="220" y="1206"/>
                  <a:pt x="204" y="1190"/>
                </a:cubicBezTo>
                <a:cubicBezTo>
                  <a:pt x="188" y="1174"/>
                  <a:pt x="172" y="1157"/>
                  <a:pt x="158" y="1139"/>
                </a:cubicBezTo>
                <a:cubicBezTo>
                  <a:pt x="144" y="1122"/>
                  <a:pt x="130" y="1103"/>
                  <a:pt x="117" y="1085"/>
                </a:cubicBezTo>
                <a:cubicBezTo>
                  <a:pt x="105" y="1066"/>
                  <a:pt x="93" y="1045"/>
                  <a:pt x="82" y="1025"/>
                </a:cubicBezTo>
                <a:cubicBezTo>
                  <a:pt x="71" y="1005"/>
                  <a:pt x="62" y="984"/>
                  <a:pt x="53" y="963"/>
                </a:cubicBezTo>
                <a:cubicBezTo>
                  <a:pt x="44" y="942"/>
                  <a:pt x="37" y="921"/>
                  <a:pt x="30" y="899"/>
                </a:cubicBezTo>
                <a:cubicBezTo>
                  <a:pt x="23" y="877"/>
                  <a:pt x="18" y="855"/>
                  <a:pt x="13" y="832"/>
                </a:cubicBezTo>
                <a:cubicBezTo>
                  <a:pt x="9" y="810"/>
                  <a:pt x="6" y="788"/>
                  <a:pt x="3" y="765"/>
                </a:cubicBezTo>
                <a:cubicBezTo>
                  <a:pt x="1" y="742"/>
                  <a:pt x="0" y="719"/>
                  <a:pt x="0" y="697"/>
                </a:cubicBezTo>
                <a:cubicBezTo>
                  <a:pt x="0" y="674"/>
                  <a:pt x="1" y="651"/>
                  <a:pt x="3" y="628"/>
                </a:cubicBezTo>
                <a:cubicBezTo>
                  <a:pt x="6" y="606"/>
                  <a:pt x="9" y="583"/>
                  <a:pt x="13" y="561"/>
                </a:cubicBezTo>
                <a:cubicBezTo>
                  <a:pt x="18" y="538"/>
                  <a:pt x="23" y="516"/>
                  <a:pt x="30" y="494"/>
                </a:cubicBezTo>
                <a:cubicBezTo>
                  <a:pt x="37" y="473"/>
                  <a:pt x="44" y="451"/>
                  <a:pt x="53" y="430"/>
                </a:cubicBezTo>
                <a:cubicBezTo>
                  <a:pt x="62" y="409"/>
                  <a:pt x="71" y="388"/>
                  <a:pt x="82" y="368"/>
                </a:cubicBezTo>
                <a:cubicBezTo>
                  <a:pt x="93" y="348"/>
                  <a:pt x="105" y="329"/>
                  <a:pt x="117" y="310"/>
                </a:cubicBezTo>
                <a:cubicBezTo>
                  <a:pt x="130" y="291"/>
                  <a:pt x="144" y="272"/>
                  <a:pt x="158" y="255"/>
                </a:cubicBezTo>
                <a:cubicBezTo>
                  <a:pt x="172" y="237"/>
                  <a:pt x="188" y="220"/>
                  <a:pt x="204" y="204"/>
                </a:cubicBezTo>
                <a:cubicBezTo>
                  <a:pt x="220" y="188"/>
                  <a:pt x="237" y="173"/>
                  <a:pt x="255" y="158"/>
                </a:cubicBezTo>
                <a:cubicBezTo>
                  <a:pt x="272" y="144"/>
                  <a:pt x="290" y="130"/>
                  <a:pt x="309" y="118"/>
                </a:cubicBezTo>
                <a:cubicBezTo>
                  <a:pt x="328" y="105"/>
                  <a:pt x="348" y="93"/>
                  <a:pt x="368" y="82"/>
                </a:cubicBezTo>
                <a:cubicBezTo>
                  <a:pt x="388" y="72"/>
                  <a:pt x="409" y="62"/>
                  <a:pt x="430" y="53"/>
                </a:cubicBezTo>
                <a:cubicBezTo>
                  <a:pt x="451" y="45"/>
                  <a:pt x="472" y="37"/>
                  <a:pt x="494" y="30"/>
                </a:cubicBezTo>
                <a:cubicBezTo>
                  <a:pt x="516" y="24"/>
                  <a:pt x="538" y="18"/>
                  <a:pt x="560" y="14"/>
                </a:cubicBezTo>
                <a:cubicBezTo>
                  <a:pt x="583" y="9"/>
                  <a:pt x="606" y="6"/>
                  <a:pt x="629" y="4"/>
                </a:cubicBezTo>
                <a:cubicBezTo>
                  <a:pt x="652" y="1"/>
                  <a:pt x="675" y="0"/>
                  <a:pt x="697" y="0"/>
                </a:cubicBezTo>
                <a:cubicBezTo>
                  <a:pt x="720" y="0"/>
                  <a:pt x="743" y="1"/>
                  <a:pt x="766" y="4"/>
                </a:cubicBezTo>
                <a:cubicBezTo>
                  <a:pt x="788" y="6"/>
                  <a:pt x="811" y="9"/>
                  <a:pt x="833" y="14"/>
                </a:cubicBezTo>
                <a:cubicBezTo>
                  <a:pt x="856" y="18"/>
                  <a:pt x="878" y="24"/>
                  <a:pt x="899" y="30"/>
                </a:cubicBezTo>
                <a:cubicBezTo>
                  <a:pt x="921" y="37"/>
                  <a:pt x="943" y="45"/>
                  <a:pt x="964" y="53"/>
                </a:cubicBezTo>
                <a:cubicBezTo>
                  <a:pt x="985" y="62"/>
                  <a:pt x="1005" y="72"/>
                  <a:pt x="1026" y="82"/>
                </a:cubicBezTo>
                <a:cubicBezTo>
                  <a:pt x="1046" y="93"/>
                  <a:pt x="1065" y="105"/>
                  <a:pt x="1084" y="118"/>
                </a:cubicBezTo>
                <a:cubicBezTo>
                  <a:pt x="1103" y="130"/>
                  <a:pt x="1121"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1" y="368"/>
                </a:cubicBezTo>
                <a:cubicBezTo>
                  <a:pt x="1322" y="388"/>
                  <a:pt x="1332" y="409"/>
                  <a:pt x="1341" y="430"/>
                </a:cubicBezTo>
                <a:cubicBezTo>
                  <a:pt x="1349"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87" name="图片 286"/>
          <p:cNvPicPr/>
          <p:nvPr/>
        </p:nvPicPr>
        <p:blipFill>
          <a:blip r:embed="rId3"/>
          <a:stretch/>
        </p:blipFill>
        <p:spPr>
          <a:xfrm>
            <a:off x="1194840" y="2022480"/>
            <a:ext cx="174960" cy="200160"/>
          </a:xfrm>
          <a:prstGeom prst="rect">
            <a:avLst/>
          </a:prstGeom>
          <a:noFill/>
          <a:ln w="0">
            <a:noFill/>
          </a:ln>
        </p:spPr>
      </p:pic>
      <p:sp>
        <p:nvSpPr>
          <p:cNvPr id="288" name="任意多边形: 形状 287"/>
          <p:cNvSpPr/>
          <p:nvPr/>
        </p:nvSpPr>
        <p:spPr>
          <a:xfrm>
            <a:off x="1119600" y="2506680"/>
            <a:ext cx="334800" cy="334800"/>
          </a:xfrm>
          <a:custGeom>
            <a:avLst/>
            <a:gdLst/>
            <a:ahLst/>
            <a:cxnLst/>
            <a:rect l="0" t="0" r="r" b="b"/>
            <a:pathLst>
              <a:path w="930" h="930">
                <a:moveTo>
                  <a:pt x="930" y="465"/>
                </a:moveTo>
                <a:cubicBezTo>
                  <a:pt x="930" y="495"/>
                  <a:pt x="927" y="525"/>
                  <a:pt x="921" y="555"/>
                </a:cubicBezTo>
                <a:cubicBezTo>
                  <a:pt x="915" y="585"/>
                  <a:pt x="906" y="614"/>
                  <a:pt x="894" y="642"/>
                </a:cubicBezTo>
                <a:cubicBezTo>
                  <a:pt x="883" y="671"/>
                  <a:pt x="868" y="697"/>
                  <a:pt x="851" y="723"/>
                </a:cubicBezTo>
                <a:cubicBezTo>
                  <a:pt x="834" y="748"/>
                  <a:pt x="815" y="771"/>
                  <a:pt x="794" y="793"/>
                </a:cubicBezTo>
                <a:cubicBezTo>
                  <a:pt x="772" y="815"/>
                  <a:pt x="749" y="834"/>
                  <a:pt x="723" y="851"/>
                </a:cubicBezTo>
                <a:cubicBezTo>
                  <a:pt x="698" y="868"/>
                  <a:pt x="671" y="882"/>
                  <a:pt x="643" y="894"/>
                </a:cubicBezTo>
                <a:cubicBezTo>
                  <a:pt x="615" y="905"/>
                  <a:pt x="586" y="914"/>
                  <a:pt x="556" y="920"/>
                </a:cubicBezTo>
                <a:cubicBezTo>
                  <a:pt x="526" y="927"/>
                  <a:pt x="496" y="930"/>
                  <a:pt x="465" y="930"/>
                </a:cubicBezTo>
                <a:cubicBezTo>
                  <a:pt x="435" y="930"/>
                  <a:pt x="405" y="927"/>
                  <a:pt x="375" y="920"/>
                </a:cubicBezTo>
                <a:cubicBezTo>
                  <a:pt x="345" y="914"/>
                  <a:pt x="316" y="905"/>
                  <a:pt x="288" y="894"/>
                </a:cubicBezTo>
                <a:cubicBezTo>
                  <a:pt x="259" y="882"/>
                  <a:pt x="233" y="868"/>
                  <a:pt x="207" y="851"/>
                </a:cubicBezTo>
                <a:cubicBezTo>
                  <a:pt x="182" y="834"/>
                  <a:pt x="159" y="815"/>
                  <a:pt x="136" y="793"/>
                </a:cubicBezTo>
                <a:cubicBezTo>
                  <a:pt x="114" y="771"/>
                  <a:pt x="95" y="748"/>
                  <a:pt x="78" y="723"/>
                </a:cubicBezTo>
                <a:cubicBezTo>
                  <a:pt x="61" y="697"/>
                  <a:pt x="47" y="671"/>
                  <a:pt x="35" y="642"/>
                </a:cubicBezTo>
                <a:cubicBezTo>
                  <a:pt x="24" y="614"/>
                  <a:pt x="15" y="585"/>
                  <a:pt x="9" y="555"/>
                </a:cubicBezTo>
                <a:cubicBezTo>
                  <a:pt x="3" y="525"/>
                  <a:pt x="0" y="495"/>
                  <a:pt x="0" y="465"/>
                </a:cubicBezTo>
                <a:cubicBezTo>
                  <a:pt x="0" y="434"/>
                  <a:pt x="3" y="404"/>
                  <a:pt x="9" y="374"/>
                </a:cubicBezTo>
                <a:cubicBezTo>
                  <a:pt x="15" y="344"/>
                  <a:pt x="24" y="315"/>
                  <a:pt x="35" y="287"/>
                </a:cubicBezTo>
                <a:cubicBezTo>
                  <a:pt x="47" y="259"/>
                  <a:pt x="61" y="232"/>
                  <a:pt x="78" y="207"/>
                </a:cubicBezTo>
                <a:cubicBezTo>
                  <a:pt x="95" y="181"/>
                  <a:pt x="114" y="158"/>
                  <a:pt x="136" y="136"/>
                </a:cubicBezTo>
                <a:cubicBezTo>
                  <a:pt x="159" y="115"/>
                  <a:pt x="182" y="96"/>
                  <a:pt x="207" y="79"/>
                </a:cubicBezTo>
                <a:cubicBezTo>
                  <a:pt x="233" y="62"/>
                  <a:pt x="259" y="47"/>
                  <a:pt x="288" y="36"/>
                </a:cubicBezTo>
                <a:cubicBezTo>
                  <a:pt x="316" y="24"/>
                  <a:pt x="345" y="15"/>
                  <a:pt x="375" y="9"/>
                </a:cubicBezTo>
                <a:cubicBezTo>
                  <a:pt x="405" y="3"/>
                  <a:pt x="435" y="0"/>
                  <a:pt x="465" y="0"/>
                </a:cubicBezTo>
                <a:cubicBezTo>
                  <a:pt x="496" y="0"/>
                  <a:pt x="526" y="3"/>
                  <a:pt x="556" y="9"/>
                </a:cubicBezTo>
                <a:cubicBezTo>
                  <a:pt x="586" y="15"/>
                  <a:pt x="615" y="24"/>
                  <a:pt x="643" y="36"/>
                </a:cubicBezTo>
                <a:cubicBezTo>
                  <a:pt x="671" y="47"/>
                  <a:pt x="698" y="62"/>
                  <a:pt x="723" y="79"/>
                </a:cubicBezTo>
                <a:cubicBezTo>
                  <a:pt x="749" y="96"/>
                  <a:pt x="772" y="115"/>
                  <a:pt x="794" y="136"/>
                </a:cubicBezTo>
                <a:cubicBezTo>
                  <a:pt x="815" y="158"/>
                  <a:pt x="834" y="181"/>
                  <a:pt x="851" y="207"/>
                </a:cubicBezTo>
                <a:cubicBezTo>
                  <a:pt x="868" y="232"/>
                  <a:pt x="883" y="259"/>
                  <a:pt x="894" y="287"/>
                </a:cubicBezTo>
                <a:cubicBezTo>
                  <a:pt x="906" y="315"/>
                  <a:pt x="915" y="344"/>
                  <a:pt x="921" y="374"/>
                </a:cubicBezTo>
                <a:cubicBezTo>
                  <a:pt x="927" y="404"/>
                  <a:pt x="930" y="434"/>
                  <a:pt x="930" y="46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9" name="文本框 288"/>
          <p:cNvSpPr txBox="1"/>
          <p:nvPr/>
        </p:nvSpPr>
        <p:spPr>
          <a:xfrm>
            <a:off x="401040" y="1113840"/>
            <a:ext cx="9354960" cy="2199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NotoSansSC"/>
                <a:ea typeface="NotoSansSC"/>
              </a:rPr>
              <a:t>特征工程是推荐系统的关键环节，通过将复杂、多样的用户行为数据转换为机器学习算法能够理解的特征变量，提升模型性能与推荐精准度。</a:t>
            </a:r>
            <a:endParaRPr lang="en-US" sz="1180" b="0" u="none" strike="noStrike">
              <a:solidFill>
                <a:srgbClr val="000000"/>
              </a:solidFill>
              <a:effectLst/>
              <a:uFillTx/>
              <a:latin typeface="Times New Roman"/>
            </a:endParaRPr>
          </a:p>
        </p:txBody>
      </p:sp>
      <p:sp>
        <p:nvSpPr>
          <p:cNvPr id="290" name="文本框 289"/>
          <p:cNvSpPr txBox="1"/>
          <p:nvPr/>
        </p:nvSpPr>
        <p:spPr>
          <a:xfrm>
            <a:off x="1233360" y="2585880"/>
            <a:ext cx="1666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1</a:t>
            </a:r>
            <a:endParaRPr lang="en-US" sz="1320" b="0" u="none" strike="noStrike">
              <a:solidFill>
                <a:srgbClr val="000000"/>
              </a:solidFill>
              <a:effectLst/>
              <a:uFillTx/>
              <a:latin typeface="Times New Roman"/>
            </a:endParaRPr>
          </a:p>
        </p:txBody>
      </p:sp>
      <p:sp>
        <p:nvSpPr>
          <p:cNvPr id="291" name="文本框 290"/>
          <p:cNvSpPr txBox="1"/>
          <p:nvPr/>
        </p:nvSpPr>
        <p:spPr>
          <a:xfrm>
            <a:off x="681840" y="2985840"/>
            <a:ext cx="12078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数据采集与预处理</a:t>
            </a:r>
            <a:endParaRPr lang="en-US" sz="1180" b="0" u="none" strike="noStrike">
              <a:solidFill>
                <a:srgbClr val="000000"/>
              </a:solidFill>
              <a:effectLst/>
              <a:uFillTx/>
              <a:latin typeface="Times New Roman"/>
            </a:endParaRPr>
          </a:p>
        </p:txBody>
      </p:sp>
      <p:sp>
        <p:nvSpPr>
          <p:cNvPr id="292" name="文本框 291"/>
          <p:cNvSpPr txBox="1"/>
          <p:nvPr/>
        </p:nvSpPr>
        <p:spPr>
          <a:xfrm>
            <a:off x="568080" y="330084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收集用户行为数据、物品数据</a:t>
            </a:r>
            <a:endParaRPr lang="en-US" sz="920" b="0" u="none" strike="noStrike">
              <a:solidFill>
                <a:srgbClr val="000000"/>
              </a:solidFill>
              <a:effectLst/>
              <a:uFillTx/>
              <a:latin typeface="Times New Roman"/>
            </a:endParaRPr>
          </a:p>
        </p:txBody>
      </p:sp>
      <p:sp>
        <p:nvSpPr>
          <p:cNvPr id="293" name="文本框 292"/>
          <p:cNvSpPr txBox="1"/>
          <p:nvPr/>
        </p:nvSpPr>
        <p:spPr>
          <a:xfrm>
            <a:off x="568080" y="3534840"/>
            <a:ext cx="1174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数据清洗与格式标准化</a:t>
            </a:r>
            <a:endParaRPr lang="en-US" sz="920" b="0" u="none" strike="noStrike">
              <a:solidFill>
                <a:srgbClr val="000000"/>
              </a:solidFill>
              <a:effectLst/>
              <a:uFillTx/>
              <a:latin typeface="Times New Roman"/>
            </a:endParaRPr>
          </a:p>
        </p:txBody>
      </p:sp>
      <p:pic>
        <p:nvPicPr>
          <p:cNvPr id="294" name="图片 293"/>
          <p:cNvPicPr/>
          <p:nvPr/>
        </p:nvPicPr>
        <p:blipFill>
          <a:blip r:embed="rId4"/>
          <a:stretch/>
        </p:blipFill>
        <p:spPr>
          <a:xfrm>
            <a:off x="2540520" y="3033360"/>
            <a:ext cx="200160" cy="200160"/>
          </a:xfrm>
          <a:prstGeom prst="rect">
            <a:avLst/>
          </a:prstGeom>
          <a:noFill/>
          <a:ln w="0">
            <a:noFill/>
          </a:ln>
        </p:spPr>
      </p:pic>
      <p:sp>
        <p:nvSpPr>
          <p:cNvPr id="295" name="任意多边形: 形状 294"/>
          <p:cNvSpPr/>
          <p:nvPr/>
        </p:nvSpPr>
        <p:spPr>
          <a:xfrm>
            <a:off x="2974680" y="1704600"/>
            <a:ext cx="2031120" cy="2373480"/>
          </a:xfrm>
          <a:custGeom>
            <a:avLst/>
            <a:gdLst/>
            <a:ahLst/>
            <a:cxnLst/>
            <a:rect l="0" t="0" r="r" b="b"/>
            <a:pathLst>
              <a:path w="5642" h="6593">
                <a:moveTo>
                  <a:pt x="0" y="6408"/>
                </a:moveTo>
                <a:lnTo>
                  <a:pt x="0" y="186"/>
                </a:lnTo>
                <a:cubicBezTo>
                  <a:pt x="0" y="173"/>
                  <a:pt x="2"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5456" y="0"/>
                </a:lnTo>
                <a:cubicBezTo>
                  <a:pt x="5469" y="0"/>
                  <a:pt x="5481" y="1"/>
                  <a:pt x="5493" y="4"/>
                </a:cubicBezTo>
                <a:cubicBezTo>
                  <a:pt x="5505" y="6"/>
                  <a:pt x="5516" y="9"/>
                  <a:pt x="5527" y="14"/>
                </a:cubicBezTo>
                <a:cubicBezTo>
                  <a:pt x="5539" y="19"/>
                  <a:pt x="5549" y="24"/>
                  <a:pt x="5560" y="31"/>
                </a:cubicBezTo>
                <a:cubicBezTo>
                  <a:pt x="5570" y="38"/>
                  <a:pt x="5579" y="46"/>
                  <a:pt x="5588" y="54"/>
                </a:cubicBezTo>
                <a:cubicBezTo>
                  <a:pt x="5596" y="63"/>
                  <a:pt x="5604" y="72"/>
                  <a:pt x="5611" y="82"/>
                </a:cubicBezTo>
                <a:cubicBezTo>
                  <a:pt x="5618" y="93"/>
                  <a:pt x="5623" y="103"/>
                  <a:pt x="5628" y="115"/>
                </a:cubicBezTo>
                <a:cubicBezTo>
                  <a:pt x="5633" y="126"/>
                  <a:pt x="5636" y="137"/>
                  <a:pt x="5639" y="149"/>
                </a:cubicBezTo>
                <a:cubicBezTo>
                  <a:pt x="5641" y="161"/>
                  <a:pt x="5642" y="173"/>
                  <a:pt x="5642" y="186"/>
                </a:cubicBezTo>
                <a:lnTo>
                  <a:pt x="5642" y="6408"/>
                </a:lnTo>
                <a:cubicBezTo>
                  <a:pt x="5642" y="6420"/>
                  <a:pt x="5641" y="6432"/>
                  <a:pt x="5639" y="6444"/>
                </a:cubicBezTo>
                <a:cubicBezTo>
                  <a:pt x="5636" y="6456"/>
                  <a:pt x="5633" y="6468"/>
                  <a:pt x="5628" y="6479"/>
                </a:cubicBezTo>
                <a:cubicBezTo>
                  <a:pt x="5623" y="6490"/>
                  <a:pt x="5618" y="6501"/>
                  <a:pt x="5611" y="6511"/>
                </a:cubicBezTo>
                <a:cubicBezTo>
                  <a:pt x="5604" y="6521"/>
                  <a:pt x="5596" y="6530"/>
                  <a:pt x="5588" y="6539"/>
                </a:cubicBezTo>
                <a:cubicBezTo>
                  <a:pt x="5579" y="6548"/>
                  <a:pt x="5570" y="6555"/>
                  <a:pt x="5560" y="6562"/>
                </a:cubicBezTo>
                <a:cubicBezTo>
                  <a:pt x="5549" y="6569"/>
                  <a:pt x="5539" y="6575"/>
                  <a:pt x="5527" y="6579"/>
                </a:cubicBezTo>
                <a:cubicBezTo>
                  <a:pt x="5516" y="6584"/>
                  <a:pt x="5505" y="6588"/>
                  <a:pt x="5493" y="6590"/>
                </a:cubicBezTo>
                <a:cubicBezTo>
                  <a:pt x="5481" y="6592"/>
                  <a:pt x="5469" y="6593"/>
                  <a:pt x="5456" y="6593"/>
                </a:cubicBezTo>
                <a:lnTo>
                  <a:pt x="186" y="6593"/>
                </a:lnTo>
                <a:cubicBezTo>
                  <a:pt x="174" y="6593"/>
                  <a:pt x="162" y="6592"/>
                  <a:pt x="150" y="6590"/>
                </a:cubicBezTo>
                <a:cubicBezTo>
                  <a:pt x="138" y="6588"/>
                  <a:pt x="126" y="6584"/>
                  <a:pt x="115" y="6579"/>
                </a:cubicBezTo>
                <a:cubicBezTo>
                  <a:pt x="104" y="6575"/>
                  <a:pt x="93" y="6569"/>
                  <a:pt x="83" y="6562"/>
                </a:cubicBezTo>
                <a:cubicBezTo>
                  <a:pt x="73" y="6555"/>
                  <a:pt x="63" y="6548"/>
                  <a:pt x="55" y="6539"/>
                </a:cubicBezTo>
                <a:cubicBezTo>
                  <a:pt x="46" y="6530"/>
                  <a:pt x="38" y="6521"/>
                  <a:pt x="32" y="6511"/>
                </a:cubicBezTo>
                <a:cubicBezTo>
                  <a:pt x="25" y="6501"/>
                  <a:pt x="19" y="6490"/>
                  <a:pt x="14" y="6479"/>
                </a:cubicBezTo>
                <a:cubicBezTo>
                  <a:pt x="10" y="6468"/>
                  <a:pt x="6" y="6456"/>
                  <a:pt x="4" y="6444"/>
                </a:cubicBezTo>
                <a:cubicBezTo>
                  <a:pt x="2" y="6432"/>
                  <a:pt x="0" y="6420"/>
                  <a:pt x="0" y="64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6" name="任意多边形: 形状 295"/>
          <p:cNvSpPr/>
          <p:nvPr/>
        </p:nvSpPr>
        <p:spPr>
          <a:xfrm>
            <a:off x="3743640" y="1871640"/>
            <a:ext cx="501840" cy="501840"/>
          </a:xfrm>
          <a:custGeom>
            <a:avLst/>
            <a:gdLst/>
            <a:ahLst/>
            <a:cxnLst/>
            <a:rect l="0" t="0" r="r" b="b"/>
            <a:pathLst>
              <a:path w="1394" h="1394">
                <a:moveTo>
                  <a:pt x="1394" y="697"/>
                </a:moveTo>
                <a:cubicBezTo>
                  <a:pt x="1394" y="719"/>
                  <a:pt x="1393" y="742"/>
                  <a:pt x="1390" y="765"/>
                </a:cubicBezTo>
                <a:cubicBezTo>
                  <a:pt x="1388" y="788"/>
                  <a:pt x="1385" y="810"/>
                  <a:pt x="1380" y="832"/>
                </a:cubicBezTo>
                <a:cubicBezTo>
                  <a:pt x="1376" y="855"/>
                  <a:pt x="1370" y="877"/>
                  <a:pt x="1364" y="899"/>
                </a:cubicBezTo>
                <a:cubicBezTo>
                  <a:pt x="1357" y="921"/>
                  <a:pt x="1349" y="942"/>
                  <a:pt x="1341" y="963"/>
                </a:cubicBezTo>
                <a:cubicBezTo>
                  <a:pt x="1332" y="984"/>
                  <a:pt x="1322" y="1005"/>
                  <a:pt x="1312" y="1025"/>
                </a:cubicBezTo>
                <a:cubicBezTo>
                  <a:pt x="1301" y="1045"/>
                  <a:pt x="1289" y="1066"/>
                  <a:pt x="1276" y="1085"/>
                </a:cubicBezTo>
                <a:cubicBezTo>
                  <a:pt x="1264" y="1103"/>
                  <a:pt x="1250" y="1122"/>
                  <a:pt x="1236" y="1139"/>
                </a:cubicBezTo>
                <a:cubicBezTo>
                  <a:pt x="1221" y="1157"/>
                  <a:pt x="1206" y="1174"/>
                  <a:pt x="1190" y="1190"/>
                </a:cubicBezTo>
                <a:cubicBezTo>
                  <a:pt x="1174" y="1206"/>
                  <a:pt x="1157" y="1221"/>
                  <a:pt x="1139" y="1236"/>
                </a:cubicBezTo>
                <a:cubicBezTo>
                  <a:pt x="1121" y="1250"/>
                  <a:pt x="1103" y="1264"/>
                  <a:pt x="1084" y="1277"/>
                </a:cubicBezTo>
                <a:cubicBezTo>
                  <a:pt x="1065" y="1289"/>
                  <a:pt x="1046" y="1301"/>
                  <a:pt x="1026" y="1312"/>
                </a:cubicBezTo>
                <a:cubicBezTo>
                  <a:pt x="1006" y="1323"/>
                  <a:pt x="985" y="1332"/>
                  <a:pt x="964" y="1341"/>
                </a:cubicBezTo>
                <a:cubicBezTo>
                  <a:pt x="943" y="1350"/>
                  <a:pt x="921" y="1357"/>
                  <a:pt x="899" y="1364"/>
                </a:cubicBezTo>
                <a:cubicBezTo>
                  <a:pt x="878" y="1371"/>
                  <a:pt x="856" y="1376"/>
                  <a:pt x="833" y="1381"/>
                </a:cubicBezTo>
                <a:cubicBezTo>
                  <a:pt x="811" y="1385"/>
                  <a:pt x="788" y="1388"/>
                  <a:pt x="766" y="1391"/>
                </a:cubicBezTo>
                <a:cubicBezTo>
                  <a:pt x="743" y="1393"/>
                  <a:pt x="720" y="1394"/>
                  <a:pt x="697" y="1394"/>
                </a:cubicBezTo>
                <a:cubicBezTo>
                  <a:pt x="675" y="1394"/>
                  <a:pt x="652" y="1393"/>
                  <a:pt x="629" y="1391"/>
                </a:cubicBezTo>
                <a:cubicBezTo>
                  <a:pt x="606" y="1388"/>
                  <a:pt x="584" y="1385"/>
                  <a:pt x="561" y="1381"/>
                </a:cubicBezTo>
                <a:cubicBezTo>
                  <a:pt x="539" y="1376"/>
                  <a:pt x="517" y="1371"/>
                  <a:pt x="495" y="1364"/>
                </a:cubicBezTo>
                <a:cubicBezTo>
                  <a:pt x="473" y="1357"/>
                  <a:pt x="452" y="1350"/>
                  <a:pt x="431" y="1341"/>
                </a:cubicBezTo>
                <a:cubicBezTo>
                  <a:pt x="410" y="1332"/>
                  <a:pt x="389" y="1323"/>
                  <a:pt x="369" y="1312"/>
                </a:cubicBezTo>
                <a:cubicBezTo>
                  <a:pt x="349" y="1301"/>
                  <a:pt x="329" y="1289"/>
                  <a:pt x="310" y="1277"/>
                </a:cubicBezTo>
                <a:cubicBezTo>
                  <a:pt x="291" y="1264"/>
                  <a:pt x="273" y="1250"/>
                  <a:pt x="256" y="1236"/>
                </a:cubicBezTo>
                <a:cubicBezTo>
                  <a:pt x="238" y="1221"/>
                  <a:pt x="221" y="1206"/>
                  <a:pt x="205" y="1190"/>
                </a:cubicBezTo>
                <a:cubicBezTo>
                  <a:pt x="189" y="1174"/>
                  <a:pt x="173" y="1157"/>
                  <a:pt x="159" y="1139"/>
                </a:cubicBezTo>
                <a:cubicBezTo>
                  <a:pt x="145" y="1122"/>
                  <a:pt x="131" y="1103"/>
                  <a:pt x="118" y="1085"/>
                </a:cubicBezTo>
                <a:cubicBezTo>
                  <a:pt x="106" y="1066"/>
                  <a:pt x="94" y="1045"/>
                  <a:pt x="83" y="1025"/>
                </a:cubicBezTo>
                <a:cubicBezTo>
                  <a:pt x="72" y="1005"/>
                  <a:pt x="63" y="984"/>
                  <a:pt x="54" y="963"/>
                </a:cubicBezTo>
                <a:cubicBezTo>
                  <a:pt x="45" y="942"/>
                  <a:pt x="37" y="921"/>
                  <a:pt x="30" y="899"/>
                </a:cubicBezTo>
                <a:cubicBezTo>
                  <a:pt x="23" y="877"/>
                  <a:pt x="18" y="855"/>
                  <a:pt x="13" y="832"/>
                </a:cubicBezTo>
                <a:cubicBezTo>
                  <a:pt x="9" y="810"/>
                  <a:pt x="6" y="788"/>
                  <a:pt x="3" y="765"/>
                </a:cubicBezTo>
                <a:cubicBezTo>
                  <a:pt x="1" y="742"/>
                  <a:pt x="0" y="719"/>
                  <a:pt x="0" y="697"/>
                </a:cubicBezTo>
                <a:cubicBezTo>
                  <a:pt x="0" y="674"/>
                  <a:pt x="1" y="651"/>
                  <a:pt x="3" y="628"/>
                </a:cubicBezTo>
                <a:cubicBezTo>
                  <a:pt x="6" y="606"/>
                  <a:pt x="9" y="583"/>
                  <a:pt x="13" y="561"/>
                </a:cubicBezTo>
                <a:cubicBezTo>
                  <a:pt x="18" y="538"/>
                  <a:pt x="23" y="516"/>
                  <a:pt x="30" y="494"/>
                </a:cubicBezTo>
                <a:cubicBezTo>
                  <a:pt x="37" y="473"/>
                  <a:pt x="45" y="451"/>
                  <a:pt x="54" y="430"/>
                </a:cubicBezTo>
                <a:cubicBezTo>
                  <a:pt x="63" y="409"/>
                  <a:pt x="72" y="388"/>
                  <a:pt x="83" y="368"/>
                </a:cubicBezTo>
                <a:cubicBezTo>
                  <a:pt x="94" y="348"/>
                  <a:pt x="106" y="329"/>
                  <a:pt x="118" y="310"/>
                </a:cubicBezTo>
                <a:cubicBezTo>
                  <a:pt x="131" y="291"/>
                  <a:pt x="145" y="272"/>
                  <a:pt x="159" y="255"/>
                </a:cubicBezTo>
                <a:cubicBezTo>
                  <a:pt x="173" y="237"/>
                  <a:pt x="189" y="220"/>
                  <a:pt x="205" y="204"/>
                </a:cubicBezTo>
                <a:cubicBezTo>
                  <a:pt x="221" y="188"/>
                  <a:pt x="238" y="173"/>
                  <a:pt x="256" y="158"/>
                </a:cubicBezTo>
                <a:cubicBezTo>
                  <a:pt x="273" y="144"/>
                  <a:pt x="291" y="130"/>
                  <a:pt x="310" y="118"/>
                </a:cubicBezTo>
                <a:cubicBezTo>
                  <a:pt x="329" y="105"/>
                  <a:pt x="349" y="93"/>
                  <a:pt x="369" y="82"/>
                </a:cubicBezTo>
                <a:cubicBezTo>
                  <a:pt x="389" y="72"/>
                  <a:pt x="410" y="62"/>
                  <a:pt x="431" y="53"/>
                </a:cubicBezTo>
                <a:cubicBezTo>
                  <a:pt x="452" y="45"/>
                  <a:pt x="473" y="37"/>
                  <a:pt x="495" y="30"/>
                </a:cubicBezTo>
                <a:cubicBezTo>
                  <a:pt x="517" y="24"/>
                  <a:pt x="539" y="18"/>
                  <a:pt x="561" y="14"/>
                </a:cubicBezTo>
                <a:cubicBezTo>
                  <a:pt x="584" y="9"/>
                  <a:pt x="606" y="6"/>
                  <a:pt x="629" y="4"/>
                </a:cubicBezTo>
                <a:cubicBezTo>
                  <a:pt x="652" y="1"/>
                  <a:pt x="675" y="0"/>
                  <a:pt x="697" y="0"/>
                </a:cubicBezTo>
                <a:cubicBezTo>
                  <a:pt x="720" y="0"/>
                  <a:pt x="743" y="1"/>
                  <a:pt x="766" y="4"/>
                </a:cubicBezTo>
                <a:cubicBezTo>
                  <a:pt x="788" y="6"/>
                  <a:pt x="811" y="9"/>
                  <a:pt x="833" y="14"/>
                </a:cubicBezTo>
                <a:cubicBezTo>
                  <a:pt x="856" y="18"/>
                  <a:pt x="878" y="24"/>
                  <a:pt x="899" y="30"/>
                </a:cubicBezTo>
                <a:cubicBezTo>
                  <a:pt x="921" y="37"/>
                  <a:pt x="943" y="45"/>
                  <a:pt x="964" y="53"/>
                </a:cubicBezTo>
                <a:cubicBezTo>
                  <a:pt x="985" y="62"/>
                  <a:pt x="1006" y="72"/>
                  <a:pt x="1026" y="82"/>
                </a:cubicBezTo>
                <a:cubicBezTo>
                  <a:pt x="1046" y="93"/>
                  <a:pt x="1065" y="105"/>
                  <a:pt x="1084" y="118"/>
                </a:cubicBezTo>
                <a:cubicBezTo>
                  <a:pt x="1103" y="130"/>
                  <a:pt x="1121"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2" y="368"/>
                </a:cubicBezTo>
                <a:cubicBezTo>
                  <a:pt x="1322" y="388"/>
                  <a:pt x="1332" y="409"/>
                  <a:pt x="1341" y="430"/>
                </a:cubicBezTo>
                <a:cubicBezTo>
                  <a:pt x="1349"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97" name="图片 296"/>
          <p:cNvPicPr/>
          <p:nvPr/>
        </p:nvPicPr>
        <p:blipFill>
          <a:blip r:embed="rId5"/>
          <a:stretch/>
        </p:blipFill>
        <p:spPr>
          <a:xfrm>
            <a:off x="3894120" y="2022480"/>
            <a:ext cx="200160" cy="200160"/>
          </a:xfrm>
          <a:prstGeom prst="rect">
            <a:avLst/>
          </a:prstGeom>
          <a:noFill/>
          <a:ln w="0">
            <a:noFill/>
          </a:ln>
        </p:spPr>
      </p:pic>
      <p:sp>
        <p:nvSpPr>
          <p:cNvPr id="298" name="任意多边形: 形状 297"/>
          <p:cNvSpPr/>
          <p:nvPr/>
        </p:nvSpPr>
        <p:spPr>
          <a:xfrm>
            <a:off x="3827160" y="2506680"/>
            <a:ext cx="334800" cy="334800"/>
          </a:xfrm>
          <a:custGeom>
            <a:avLst/>
            <a:gdLst/>
            <a:ahLst/>
            <a:cxnLst/>
            <a:rect l="0" t="0" r="r" b="b"/>
            <a:pathLst>
              <a:path w="930" h="930">
                <a:moveTo>
                  <a:pt x="930" y="465"/>
                </a:moveTo>
                <a:cubicBezTo>
                  <a:pt x="930" y="495"/>
                  <a:pt x="927" y="525"/>
                  <a:pt x="921" y="555"/>
                </a:cubicBezTo>
                <a:cubicBezTo>
                  <a:pt x="915" y="585"/>
                  <a:pt x="906" y="614"/>
                  <a:pt x="894" y="642"/>
                </a:cubicBezTo>
                <a:cubicBezTo>
                  <a:pt x="883" y="671"/>
                  <a:pt x="868" y="697"/>
                  <a:pt x="851" y="723"/>
                </a:cubicBezTo>
                <a:cubicBezTo>
                  <a:pt x="834" y="748"/>
                  <a:pt x="815" y="771"/>
                  <a:pt x="794" y="793"/>
                </a:cubicBezTo>
                <a:cubicBezTo>
                  <a:pt x="772" y="815"/>
                  <a:pt x="749" y="834"/>
                  <a:pt x="723" y="851"/>
                </a:cubicBezTo>
                <a:cubicBezTo>
                  <a:pt x="698" y="868"/>
                  <a:pt x="671" y="882"/>
                  <a:pt x="643" y="894"/>
                </a:cubicBezTo>
                <a:cubicBezTo>
                  <a:pt x="615" y="905"/>
                  <a:pt x="586" y="914"/>
                  <a:pt x="556" y="920"/>
                </a:cubicBezTo>
                <a:cubicBezTo>
                  <a:pt x="526" y="927"/>
                  <a:pt x="496" y="930"/>
                  <a:pt x="465" y="930"/>
                </a:cubicBezTo>
                <a:cubicBezTo>
                  <a:pt x="435" y="930"/>
                  <a:pt x="405" y="927"/>
                  <a:pt x="375" y="920"/>
                </a:cubicBezTo>
                <a:cubicBezTo>
                  <a:pt x="345" y="914"/>
                  <a:pt x="316" y="905"/>
                  <a:pt x="288" y="894"/>
                </a:cubicBezTo>
                <a:cubicBezTo>
                  <a:pt x="260" y="882"/>
                  <a:pt x="233" y="868"/>
                  <a:pt x="207" y="851"/>
                </a:cubicBezTo>
                <a:cubicBezTo>
                  <a:pt x="182" y="834"/>
                  <a:pt x="159" y="815"/>
                  <a:pt x="137" y="793"/>
                </a:cubicBezTo>
                <a:cubicBezTo>
                  <a:pt x="116" y="771"/>
                  <a:pt x="96" y="748"/>
                  <a:pt x="79" y="723"/>
                </a:cubicBezTo>
                <a:cubicBezTo>
                  <a:pt x="62" y="697"/>
                  <a:pt x="48" y="671"/>
                  <a:pt x="35" y="642"/>
                </a:cubicBezTo>
                <a:cubicBezTo>
                  <a:pt x="24" y="614"/>
                  <a:pt x="15" y="585"/>
                  <a:pt x="9" y="555"/>
                </a:cubicBezTo>
                <a:cubicBezTo>
                  <a:pt x="3" y="525"/>
                  <a:pt x="0" y="495"/>
                  <a:pt x="0" y="465"/>
                </a:cubicBezTo>
                <a:cubicBezTo>
                  <a:pt x="0" y="434"/>
                  <a:pt x="3" y="404"/>
                  <a:pt x="9" y="374"/>
                </a:cubicBezTo>
                <a:cubicBezTo>
                  <a:pt x="15" y="344"/>
                  <a:pt x="24" y="315"/>
                  <a:pt x="35" y="287"/>
                </a:cubicBezTo>
                <a:cubicBezTo>
                  <a:pt x="48" y="259"/>
                  <a:pt x="62" y="232"/>
                  <a:pt x="79" y="207"/>
                </a:cubicBezTo>
                <a:cubicBezTo>
                  <a:pt x="96" y="181"/>
                  <a:pt x="116" y="158"/>
                  <a:pt x="137" y="136"/>
                </a:cubicBezTo>
                <a:cubicBezTo>
                  <a:pt x="159" y="115"/>
                  <a:pt x="182" y="96"/>
                  <a:pt x="207" y="79"/>
                </a:cubicBezTo>
                <a:cubicBezTo>
                  <a:pt x="233" y="62"/>
                  <a:pt x="260" y="47"/>
                  <a:pt x="288" y="36"/>
                </a:cubicBezTo>
                <a:cubicBezTo>
                  <a:pt x="316" y="24"/>
                  <a:pt x="345" y="15"/>
                  <a:pt x="375" y="9"/>
                </a:cubicBezTo>
                <a:cubicBezTo>
                  <a:pt x="405" y="3"/>
                  <a:pt x="435" y="0"/>
                  <a:pt x="465" y="0"/>
                </a:cubicBezTo>
                <a:cubicBezTo>
                  <a:pt x="496" y="0"/>
                  <a:pt x="526" y="3"/>
                  <a:pt x="556" y="9"/>
                </a:cubicBezTo>
                <a:cubicBezTo>
                  <a:pt x="586" y="15"/>
                  <a:pt x="615" y="24"/>
                  <a:pt x="643" y="36"/>
                </a:cubicBezTo>
                <a:cubicBezTo>
                  <a:pt x="671" y="47"/>
                  <a:pt x="698" y="62"/>
                  <a:pt x="723" y="79"/>
                </a:cubicBezTo>
                <a:cubicBezTo>
                  <a:pt x="749" y="96"/>
                  <a:pt x="772" y="115"/>
                  <a:pt x="794" y="136"/>
                </a:cubicBezTo>
                <a:cubicBezTo>
                  <a:pt x="815" y="158"/>
                  <a:pt x="834" y="181"/>
                  <a:pt x="851" y="207"/>
                </a:cubicBezTo>
                <a:cubicBezTo>
                  <a:pt x="868" y="232"/>
                  <a:pt x="883" y="259"/>
                  <a:pt x="894" y="287"/>
                </a:cubicBezTo>
                <a:cubicBezTo>
                  <a:pt x="906" y="315"/>
                  <a:pt x="915" y="344"/>
                  <a:pt x="921" y="374"/>
                </a:cubicBezTo>
                <a:cubicBezTo>
                  <a:pt x="927" y="404"/>
                  <a:pt x="930" y="434"/>
                  <a:pt x="930" y="46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9" name="文本框 298"/>
          <p:cNvSpPr txBox="1"/>
          <p:nvPr/>
        </p:nvSpPr>
        <p:spPr>
          <a:xfrm>
            <a:off x="568080" y="376884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确保数据一致性和完整性</a:t>
            </a:r>
            <a:endParaRPr lang="en-US" sz="920" b="0" u="none" strike="noStrike">
              <a:solidFill>
                <a:srgbClr val="000000"/>
              </a:solidFill>
              <a:effectLst/>
              <a:uFillTx/>
              <a:latin typeface="Times New Roman"/>
            </a:endParaRPr>
          </a:p>
        </p:txBody>
      </p:sp>
      <p:sp>
        <p:nvSpPr>
          <p:cNvPr id="300" name="文本框 299"/>
          <p:cNvSpPr txBox="1"/>
          <p:nvPr/>
        </p:nvSpPr>
        <p:spPr>
          <a:xfrm>
            <a:off x="3943080" y="2585880"/>
            <a:ext cx="1666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2</a:t>
            </a:r>
            <a:endParaRPr lang="en-US" sz="1320" b="0" u="none" strike="noStrike">
              <a:solidFill>
                <a:srgbClr val="000000"/>
              </a:solidFill>
              <a:effectLst/>
              <a:uFillTx/>
              <a:latin typeface="Times New Roman"/>
            </a:endParaRPr>
          </a:p>
        </p:txBody>
      </p:sp>
      <p:sp>
        <p:nvSpPr>
          <p:cNvPr id="301" name="文本框 300"/>
          <p:cNvSpPr txBox="1"/>
          <p:nvPr/>
        </p:nvSpPr>
        <p:spPr>
          <a:xfrm>
            <a:off x="3466800" y="2985840"/>
            <a:ext cx="10569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特征提取与选择</a:t>
            </a:r>
            <a:endParaRPr lang="en-US" sz="1180" b="0" u="none" strike="noStrike">
              <a:solidFill>
                <a:srgbClr val="000000"/>
              </a:solidFill>
              <a:effectLst/>
              <a:uFillTx/>
              <a:latin typeface="Times New Roman"/>
            </a:endParaRPr>
          </a:p>
        </p:txBody>
      </p:sp>
      <p:sp>
        <p:nvSpPr>
          <p:cNvPr id="302" name="文本框 301"/>
          <p:cNvSpPr txBox="1"/>
          <p:nvPr/>
        </p:nvSpPr>
        <p:spPr>
          <a:xfrm>
            <a:off x="3277800" y="330084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从预处理数据中提取关键特征</a:t>
            </a:r>
            <a:endParaRPr lang="en-US" sz="920" b="0" u="none" strike="noStrike">
              <a:solidFill>
                <a:srgbClr val="000000"/>
              </a:solidFill>
              <a:effectLst/>
              <a:uFillTx/>
              <a:latin typeface="Times New Roman"/>
            </a:endParaRPr>
          </a:p>
        </p:txBody>
      </p:sp>
      <p:sp>
        <p:nvSpPr>
          <p:cNvPr id="303" name="文本框 302"/>
          <p:cNvSpPr txBox="1"/>
          <p:nvPr/>
        </p:nvSpPr>
        <p:spPr>
          <a:xfrm>
            <a:off x="3277800" y="353484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剔除冗余和噪声特征</a:t>
            </a:r>
            <a:endParaRPr lang="en-US" sz="920" b="0" u="none" strike="noStrike">
              <a:solidFill>
                <a:srgbClr val="000000"/>
              </a:solidFill>
              <a:effectLst/>
              <a:uFillTx/>
              <a:latin typeface="Times New Roman"/>
            </a:endParaRPr>
          </a:p>
        </p:txBody>
      </p:sp>
      <p:pic>
        <p:nvPicPr>
          <p:cNvPr id="304" name="图片 303"/>
          <p:cNvPicPr/>
          <p:nvPr/>
        </p:nvPicPr>
        <p:blipFill>
          <a:blip r:embed="rId4"/>
          <a:stretch/>
        </p:blipFill>
        <p:spPr>
          <a:xfrm>
            <a:off x="5248080" y="3033360"/>
            <a:ext cx="200160" cy="200160"/>
          </a:xfrm>
          <a:prstGeom prst="rect">
            <a:avLst/>
          </a:prstGeom>
          <a:noFill/>
          <a:ln w="0">
            <a:noFill/>
          </a:ln>
        </p:spPr>
      </p:pic>
      <p:sp>
        <p:nvSpPr>
          <p:cNvPr id="305" name="任意多边形: 形状 304"/>
          <p:cNvSpPr/>
          <p:nvPr/>
        </p:nvSpPr>
        <p:spPr>
          <a:xfrm>
            <a:off x="5690880" y="1704600"/>
            <a:ext cx="2030760" cy="2373480"/>
          </a:xfrm>
          <a:custGeom>
            <a:avLst/>
            <a:gdLst/>
            <a:ahLst/>
            <a:cxnLst/>
            <a:rect l="0" t="0" r="r" b="b"/>
            <a:pathLst>
              <a:path w="5641" h="6593">
                <a:moveTo>
                  <a:pt x="0" y="6408"/>
                </a:moveTo>
                <a:lnTo>
                  <a:pt x="0" y="186"/>
                </a:lnTo>
                <a:cubicBezTo>
                  <a:pt x="0" y="173"/>
                  <a:pt x="1" y="161"/>
                  <a:pt x="3" y="149"/>
                </a:cubicBezTo>
                <a:cubicBezTo>
                  <a:pt x="6"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5" y="9"/>
                  <a:pt x="137" y="6"/>
                  <a:pt x="149" y="4"/>
                </a:cubicBezTo>
                <a:cubicBezTo>
                  <a:pt x="161" y="1"/>
                  <a:pt x="173" y="0"/>
                  <a:pt x="185" y="0"/>
                </a:cubicBezTo>
                <a:lnTo>
                  <a:pt x="5456" y="0"/>
                </a:lnTo>
                <a:cubicBezTo>
                  <a:pt x="5468" y="0"/>
                  <a:pt x="5480" y="1"/>
                  <a:pt x="5492" y="4"/>
                </a:cubicBezTo>
                <a:cubicBezTo>
                  <a:pt x="5504" y="6"/>
                  <a:pt x="5515" y="9"/>
                  <a:pt x="5527" y="14"/>
                </a:cubicBezTo>
                <a:cubicBezTo>
                  <a:pt x="5538" y="19"/>
                  <a:pt x="5549" y="24"/>
                  <a:pt x="5559" y="31"/>
                </a:cubicBezTo>
                <a:cubicBezTo>
                  <a:pt x="5569" y="38"/>
                  <a:pt x="5578" y="46"/>
                  <a:pt x="5587" y="54"/>
                </a:cubicBezTo>
                <a:cubicBezTo>
                  <a:pt x="5596" y="63"/>
                  <a:pt x="5603" y="72"/>
                  <a:pt x="5610" y="82"/>
                </a:cubicBezTo>
                <a:cubicBezTo>
                  <a:pt x="5617" y="93"/>
                  <a:pt x="5623" y="103"/>
                  <a:pt x="5627" y="115"/>
                </a:cubicBezTo>
                <a:cubicBezTo>
                  <a:pt x="5632" y="126"/>
                  <a:pt x="5635" y="137"/>
                  <a:pt x="5638" y="149"/>
                </a:cubicBezTo>
                <a:cubicBezTo>
                  <a:pt x="5640" y="161"/>
                  <a:pt x="5641" y="173"/>
                  <a:pt x="5641" y="186"/>
                </a:cubicBezTo>
                <a:lnTo>
                  <a:pt x="5641" y="6408"/>
                </a:lnTo>
                <a:cubicBezTo>
                  <a:pt x="5641" y="6420"/>
                  <a:pt x="5640" y="6432"/>
                  <a:pt x="5638" y="6444"/>
                </a:cubicBezTo>
                <a:cubicBezTo>
                  <a:pt x="5635" y="6456"/>
                  <a:pt x="5632" y="6468"/>
                  <a:pt x="5627" y="6479"/>
                </a:cubicBezTo>
                <a:cubicBezTo>
                  <a:pt x="5623" y="6490"/>
                  <a:pt x="5617" y="6501"/>
                  <a:pt x="5610" y="6511"/>
                </a:cubicBezTo>
                <a:cubicBezTo>
                  <a:pt x="5603" y="6521"/>
                  <a:pt x="5596" y="6530"/>
                  <a:pt x="5587" y="6539"/>
                </a:cubicBezTo>
                <a:cubicBezTo>
                  <a:pt x="5578" y="6548"/>
                  <a:pt x="5569" y="6555"/>
                  <a:pt x="5559" y="6562"/>
                </a:cubicBezTo>
                <a:cubicBezTo>
                  <a:pt x="5549" y="6569"/>
                  <a:pt x="5538" y="6575"/>
                  <a:pt x="5527" y="6579"/>
                </a:cubicBezTo>
                <a:cubicBezTo>
                  <a:pt x="5515" y="6584"/>
                  <a:pt x="5504" y="6588"/>
                  <a:pt x="5492" y="6590"/>
                </a:cubicBezTo>
                <a:cubicBezTo>
                  <a:pt x="5480" y="6592"/>
                  <a:pt x="5468" y="6593"/>
                  <a:pt x="5456" y="6593"/>
                </a:cubicBezTo>
                <a:lnTo>
                  <a:pt x="185" y="6593"/>
                </a:lnTo>
                <a:cubicBezTo>
                  <a:pt x="173" y="6593"/>
                  <a:pt x="161" y="6592"/>
                  <a:pt x="149" y="6590"/>
                </a:cubicBezTo>
                <a:cubicBezTo>
                  <a:pt x="137" y="6588"/>
                  <a:pt x="125" y="6584"/>
                  <a:pt x="114" y="6579"/>
                </a:cubicBezTo>
                <a:cubicBezTo>
                  <a:pt x="103" y="6575"/>
                  <a:pt x="92" y="6569"/>
                  <a:pt x="82" y="6562"/>
                </a:cubicBezTo>
                <a:cubicBezTo>
                  <a:pt x="72" y="6555"/>
                  <a:pt x="63" y="6548"/>
                  <a:pt x="54" y="6539"/>
                </a:cubicBezTo>
                <a:cubicBezTo>
                  <a:pt x="45" y="6530"/>
                  <a:pt x="38" y="6521"/>
                  <a:pt x="31" y="6511"/>
                </a:cubicBezTo>
                <a:cubicBezTo>
                  <a:pt x="24" y="6501"/>
                  <a:pt x="18" y="6490"/>
                  <a:pt x="14" y="6479"/>
                </a:cubicBezTo>
                <a:cubicBezTo>
                  <a:pt x="9" y="6468"/>
                  <a:pt x="6" y="6456"/>
                  <a:pt x="3" y="6444"/>
                </a:cubicBezTo>
                <a:cubicBezTo>
                  <a:pt x="1" y="6432"/>
                  <a:pt x="0" y="6420"/>
                  <a:pt x="0" y="64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6" name="任意多边形: 形状 305"/>
          <p:cNvSpPr/>
          <p:nvPr/>
        </p:nvSpPr>
        <p:spPr>
          <a:xfrm>
            <a:off x="6451200" y="1871640"/>
            <a:ext cx="501840" cy="501840"/>
          </a:xfrm>
          <a:custGeom>
            <a:avLst/>
            <a:gdLst/>
            <a:ahLst/>
            <a:cxnLst/>
            <a:rect l="0" t="0" r="r" b="b"/>
            <a:pathLst>
              <a:path w="1394" h="1394">
                <a:moveTo>
                  <a:pt x="1394" y="697"/>
                </a:moveTo>
                <a:cubicBezTo>
                  <a:pt x="1394" y="719"/>
                  <a:pt x="1393" y="742"/>
                  <a:pt x="1390" y="765"/>
                </a:cubicBezTo>
                <a:cubicBezTo>
                  <a:pt x="1388" y="788"/>
                  <a:pt x="1385" y="810"/>
                  <a:pt x="1380" y="832"/>
                </a:cubicBezTo>
                <a:cubicBezTo>
                  <a:pt x="1376" y="855"/>
                  <a:pt x="1370" y="877"/>
                  <a:pt x="1364" y="899"/>
                </a:cubicBezTo>
                <a:cubicBezTo>
                  <a:pt x="1357" y="921"/>
                  <a:pt x="1349" y="942"/>
                  <a:pt x="1341" y="963"/>
                </a:cubicBezTo>
                <a:cubicBezTo>
                  <a:pt x="1332" y="984"/>
                  <a:pt x="1322" y="1005"/>
                  <a:pt x="1312" y="1025"/>
                </a:cubicBezTo>
                <a:cubicBezTo>
                  <a:pt x="1301" y="1045"/>
                  <a:pt x="1289" y="1066"/>
                  <a:pt x="1276" y="1085"/>
                </a:cubicBezTo>
                <a:cubicBezTo>
                  <a:pt x="1264" y="1103"/>
                  <a:pt x="1250" y="1122"/>
                  <a:pt x="1236" y="1139"/>
                </a:cubicBezTo>
                <a:cubicBezTo>
                  <a:pt x="1221" y="1157"/>
                  <a:pt x="1206" y="1174"/>
                  <a:pt x="1190" y="1190"/>
                </a:cubicBezTo>
                <a:cubicBezTo>
                  <a:pt x="1174" y="1206"/>
                  <a:pt x="1157" y="1221"/>
                  <a:pt x="1139" y="1236"/>
                </a:cubicBezTo>
                <a:cubicBezTo>
                  <a:pt x="1122" y="1250"/>
                  <a:pt x="1103" y="1264"/>
                  <a:pt x="1084" y="1277"/>
                </a:cubicBezTo>
                <a:cubicBezTo>
                  <a:pt x="1065" y="1289"/>
                  <a:pt x="1046" y="1301"/>
                  <a:pt x="1026" y="1312"/>
                </a:cubicBezTo>
                <a:cubicBezTo>
                  <a:pt x="1006" y="1323"/>
                  <a:pt x="985" y="1332"/>
                  <a:pt x="964" y="1341"/>
                </a:cubicBezTo>
                <a:cubicBezTo>
                  <a:pt x="943" y="1350"/>
                  <a:pt x="921" y="1357"/>
                  <a:pt x="900" y="1364"/>
                </a:cubicBezTo>
                <a:cubicBezTo>
                  <a:pt x="878" y="1371"/>
                  <a:pt x="855" y="1376"/>
                  <a:pt x="832" y="1381"/>
                </a:cubicBezTo>
                <a:cubicBezTo>
                  <a:pt x="810" y="1385"/>
                  <a:pt x="787" y="1388"/>
                  <a:pt x="765" y="1391"/>
                </a:cubicBezTo>
                <a:cubicBezTo>
                  <a:pt x="742" y="1393"/>
                  <a:pt x="719" y="1394"/>
                  <a:pt x="696" y="1394"/>
                </a:cubicBezTo>
                <a:cubicBezTo>
                  <a:pt x="674" y="1394"/>
                  <a:pt x="651" y="1393"/>
                  <a:pt x="628" y="1391"/>
                </a:cubicBezTo>
                <a:cubicBezTo>
                  <a:pt x="605" y="1388"/>
                  <a:pt x="583" y="1385"/>
                  <a:pt x="561" y="1381"/>
                </a:cubicBezTo>
                <a:cubicBezTo>
                  <a:pt x="538" y="1376"/>
                  <a:pt x="516" y="1371"/>
                  <a:pt x="494" y="1364"/>
                </a:cubicBezTo>
                <a:cubicBezTo>
                  <a:pt x="472" y="1357"/>
                  <a:pt x="451" y="1350"/>
                  <a:pt x="430" y="1341"/>
                </a:cubicBezTo>
                <a:cubicBezTo>
                  <a:pt x="409" y="1332"/>
                  <a:pt x="388" y="1323"/>
                  <a:pt x="368" y="1312"/>
                </a:cubicBezTo>
                <a:cubicBezTo>
                  <a:pt x="348" y="1301"/>
                  <a:pt x="328" y="1289"/>
                  <a:pt x="309" y="1277"/>
                </a:cubicBezTo>
                <a:cubicBezTo>
                  <a:pt x="291" y="1264"/>
                  <a:pt x="272" y="1250"/>
                  <a:pt x="255" y="1236"/>
                </a:cubicBezTo>
                <a:cubicBezTo>
                  <a:pt x="237" y="1221"/>
                  <a:pt x="220" y="1206"/>
                  <a:pt x="204" y="1190"/>
                </a:cubicBezTo>
                <a:cubicBezTo>
                  <a:pt x="188" y="1174"/>
                  <a:pt x="173" y="1157"/>
                  <a:pt x="158" y="1139"/>
                </a:cubicBezTo>
                <a:cubicBezTo>
                  <a:pt x="144" y="1122"/>
                  <a:pt x="130" y="1103"/>
                  <a:pt x="117" y="1085"/>
                </a:cubicBezTo>
                <a:cubicBezTo>
                  <a:pt x="105" y="1066"/>
                  <a:pt x="93" y="1045"/>
                  <a:pt x="82" y="1025"/>
                </a:cubicBezTo>
                <a:cubicBezTo>
                  <a:pt x="71" y="1005"/>
                  <a:pt x="62" y="984"/>
                  <a:pt x="53" y="963"/>
                </a:cubicBezTo>
                <a:cubicBezTo>
                  <a:pt x="44" y="942"/>
                  <a:pt x="37" y="921"/>
                  <a:pt x="30" y="899"/>
                </a:cubicBezTo>
                <a:cubicBezTo>
                  <a:pt x="23" y="877"/>
                  <a:pt x="18" y="855"/>
                  <a:pt x="13" y="832"/>
                </a:cubicBezTo>
                <a:cubicBezTo>
                  <a:pt x="9" y="810"/>
                  <a:pt x="6" y="788"/>
                  <a:pt x="3" y="765"/>
                </a:cubicBezTo>
                <a:cubicBezTo>
                  <a:pt x="1" y="742"/>
                  <a:pt x="0" y="719"/>
                  <a:pt x="0" y="697"/>
                </a:cubicBezTo>
                <a:cubicBezTo>
                  <a:pt x="0" y="674"/>
                  <a:pt x="1" y="651"/>
                  <a:pt x="3" y="628"/>
                </a:cubicBezTo>
                <a:cubicBezTo>
                  <a:pt x="6" y="606"/>
                  <a:pt x="9" y="583"/>
                  <a:pt x="13" y="561"/>
                </a:cubicBezTo>
                <a:cubicBezTo>
                  <a:pt x="18" y="538"/>
                  <a:pt x="23" y="516"/>
                  <a:pt x="30" y="494"/>
                </a:cubicBezTo>
                <a:cubicBezTo>
                  <a:pt x="37" y="473"/>
                  <a:pt x="44" y="451"/>
                  <a:pt x="53" y="430"/>
                </a:cubicBezTo>
                <a:cubicBezTo>
                  <a:pt x="62" y="409"/>
                  <a:pt x="71" y="388"/>
                  <a:pt x="82" y="368"/>
                </a:cubicBezTo>
                <a:cubicBezTo>
                  <a:pt x="93" y="348"/>
                  <a:pt x="105" y="329"/>
                  <a:pt x="117" y="310"/>
                </a:cubicBezTo>
                <a:cubicBezTo>
                  <a:pt x="130" y="291"/>
                  <a:pt x="144" y="272"/>
                  <a:pt x="158" y="255"/>
                </a:cubicBezTo>
                <a:cubicBezTo>
                  <a:pt x="173" y="237"/>
                  <a:pt x="188" y="220"/>
                  <a:pt x="204" y="204"/>
                </a:cubicBezTo>
                <a:cubicBezTo>
                  <a:pt x="220" y="188"/>
                  <a:pt x="237" y="173"/>
                  <a:pt x="255" y="158"/>
                </a:cubicBezTo>
                <a:cubicBezTo>
                  <a:pt x="272" y="144"/>
                  <a:pt x="291" y="130"/>
                  <a:pt x="309" y="118"/>
                </a:cubicBezTo>
                <a:cubicBezTo>
                  <a:pt x="328" y="105"/>
                  <a:pt x="348" y="93"/>
                  <a:pt x="368" y="82"/>
                </a:cubicBezTo>
                <a:cubicBezTo>
                  <a:pt x="388" y="72"/>
                  <a:pt x="409" y="62"/>
                  <a:pt x="430" y="53"/>
                </a:cubicBezTo>
                <a:cubicBezTo>
                  <a:pt x="451" y="45"/>
                  <a:pt x="472" y="37"/>
                  <a:pt x="494" y="30"/>
                </a:cubicBezTo>
                <a:cubicBezTo>
                  <a:pt x="516" y="24"/>
                  <a:pt x="538" y="18"/>
                  <a:pt x="561" y="14"/>
                </a:cubicBezTo>
                <a:cubicBezTo>
                  <a:pt x="583" y="9"/>
                  <a:pt x="605" y="6"/>
                  <a:pt x="628" y="4"/>
                </a:cubicBezTo>
                <a:cubicBezTo>
                  <a:pt x="651" y="1"/>
                  <a:pt x="674" y="0"/>
                  <a:pt x="696" y="0"/>
                </a:cubicBezTo>
                <a:cubicBezTo>
                  <a:pt x="719" y="0"/>
                  <a:pt x="742" y="1"/>
                  <a:pt x="765" y="4"/>
                </a:cubicBezTo>
                <a:cubicBezTo>
                  <a:pt x="787" y="6"/>
                  <a:pt x="810" y="9"/>
                  <a:pt x="832" y="14"/>
                </a:cubicBezTo>
                <a:cubicBezTo>
                  <a:pt x="855" y="18"/>
                  <a:pt x="878" y="24"/>
                  <a:pt x="900" y="30"/>
                </a:cubicBezTo>
                <a:cubicBezTo>
                  <a:pt x="921" y="37"/>
                  <a:pt x="943" y="45"/>
                  <a:pt x="964" y="53"/>
                </a:cubicBezTo>
                <a:cubicBezTo>
                  <a:pt x="985" y="62"/>
                  <a:pt x="1006" y="72"/>
                  <a:pt x="1026" y="82"/>
                </a:cubicBezTo>
                <a:cubicBezTo>
                  <a:pt x="1046" y="93"/>
                  <a:pt x="1065" y="105"/>
                  <a:pt x="1084" y="118"/>
                </a:cubicBezTo>
                <a:cubicBezTo>
                  <a:pt x="1103" y="130"/>
                  <a:pt x="1122"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2" y="368"/>
                </a:cubicBezTo>
                <a:cubicBezTo>
                  <a:pt x="1322" y="388"/>
                  <a:pt x="1332" y="409"/>
                  <a:pt x="1341" y="430"/>
                </a:cubicBezTo>
                <a:cubicBezTo>
                  <a:pt x="1349"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7" name="图片 306"/>
          <p:cNvPicPr/>
          <p:nvPr/>
        </p:nvPicPr>
        <p:blipFill>
          <a:blip r:embed="rId6"/>
          <a:stretch/>
        </p:blipFill>
        <p:spPr>
          <a:xfrm>
            <a:off x="6576840" y="2022480"/>
            <a:ext cx="250200" cy="200160"/>
          </a:xfrm>
          <a:prstGeom prst="rect">
            <a:avLst/>
          </a:prstGeom>
          <a:noFill/>
          <a:ln w="0">
            <a:noFill/>
          </a:ln>
        </p:spPr>
      </p:pic>
      <p:sp>
        <p:nvSpPr>
          <p:cNvPr id="308" name="任意多边形: 形状 307"/>
          <p:cNvSpPr/>
          <p:nvPr/>
        </p:nvSpPr>
        <p:spPr>
          <a:xfrm>
            <a:off x="6534720" y="2506680"/>
            <a:ext cx="334800" cy="334800"/>
          </a:xfrm>
          <a:custGeom>
            <a:avLst/>
            <a:gdLst/>
            <a:ahLst/>
            <a:cxnLst/>
            <a:rect l="0" t="0" r="r" b="b"/>
            <a:pathLst>
              <a:path w="930" h="930">
                <a:moveTo>
                  <a:pt x="930" y="465"/>
                </a:moveTo>
                <a:cubicBezTo>
                  <a:pt x="930" y="495"/>
                  <a:pt x="927" y="525"/>
                  <a:pt x="921" y="555"/>
                </a:cubicBezTo>
                <a:cubicBezTo>
                  <a:pt x="915" y="585"/>
                  <a:pt x="906" y="614"/>
                  <a:pt x="894" y="642"/>
                </a:cubicBezTo>
                <a:cubicBezTo>
                  <a:pt x="883" y="671"/>
                  <a:pt x="867" y="697"/>
                  <a:pt x="850" y="723"/>
                </a:cubicBezTo>
                <a:cubicBezTo>
                  <a:pt x="833" y="748"/>
                  <a:pt x="814" y="771"/>
                  <a:pt x="793" y="793"/>
                </a:cubicBezTo>
                <a:cubicBezTo>
                  <a:pt x="771" y="815"/>
                  <a:pt x="748" y="834"/>
                  <a:pt x="722" y="851"/>
                </a:cubicBezTo>
                <a:cubicBezTo>
                  <a:pt x="697" y="868"/>
                  <a:pt x="670" y="882"/>
                  <a:pt x="642" y="894"/>
                </a:cubicBezTo>
                <a:cubicBezTo>
                  <a:pt x="614" y="905"/>
                  <a:pt x="585" y="914"/>
                  <a:pt x="555" y="920"/>
                </a:cubicBezTo>
                <a:cubicBezTo>
                  <a:pt x="525" y="927"/>
                  <a:pt x="495" y="930"/>
                  <a:pt x="464" y="930"/>
                </a:cubicBezTo>
                <a:cubicBezTo>
                  <a:pt x="434" y="930"/>
                  <a:pt x="404" y="927"/>
                  <a:pt x="374" y="920"/>
                </a:cubicBezTo>
                <a:cubicBezTo>
                  <a:pt x="344" y="914"/>
                  <a:pt x="315" y="905"/>
                  <a:pt x="287" y="894"/>
                </a:cubicBezTo>
                <a:cubicBezTo>
                  <a:pt x="259" y="882"/>
                  <a:pt x="232" y="868"/>
                  <a:pt x="206" y="851"/>
                </a:cubicBezTo>
                <a:cubicBezTo>
                  <a:pt x="181" y="834"/>
                  <a:pt x="158" y="815"/>
                  <a:pt x="136" y="793"/>
                </a:cubicBezTo>
                <a:cubicBezTo>
                  <a:pt x="115" y="771"/>
                  <a:pt x="95" y="748"/>
                  <a:pt x="78" y="723"/>
                </a:cubicBezTo>
                <a:cubicBezTo>
                  <a:pt x="61" y="697"/>
                  <a:pt x="47" y="671"/>
                  <a:pt x="35" y="642"/>
                </a:cubicBezTo>
                <a:cubicBezTo>
                  <a:pt x="24" y="614"/>
                  <a:pt x="15" y="585"/>
                  <a:pt x="9" y="555"/>
                </a:cubicBezTo>
                <a:cubicBezTo>
                  <a:pt x="3" y="525"/>
                  <a:pt x="0" y="495"/>
                  <a:pt x="0" y="465"/>
                </a:cubicBezTo>
                <a:cubicBezTo>
                  <a:pt x="0" y="434"/>
                  <a:pt x="3" y="404"/>
                  <a:pt x="9" y="374"/>
                </a:cubicBezTo>
                <a:cubicBezTo>
                  <a:pt x="15" y="344"/>
                  <a:pt x="24" y="315"/>
                  <a:pt x="35" y="287"/>
                </a:cubicBezTo>
                <a:cubicBezTo>
                  <a:pt x="47" y="259"/>
                  <a:pt x="61" y="232"/>
                  <a:pt x="78" y="207"/>
                </a:cubicBezTo>
                <a:cubicBezTo>
                  <a:pt x="95" y="181"/>
                  <a:pt x="115" y="158"/>
                  <a:pt x="136" y="136"/>
                </a:cubicBezTo>
                <a:cubicBezTo>
                  <a:pt x="158" y="115"/>
                  <a:pt x="181" y="96"/>
                  <a:pt x="206" y="79"/>
                </a:cubicBezTo>
                <a:cubicBezTo>
                  <a:pt x="232" y="62"/>
                  <a:pt x="259" y="47"/>
                  <a:pt x="287" y="36"/>
                </a:cubicBezTo>
                <a:cubicBezTo>
                  <a:pt x="315" y="24"/>
                  <a:pt x="344" y="15"/>
                  <a:pt x="374" y="9"/>
                </a:cubicBezTo>
                <a:cubicBezTo>
                  <a:pt x="404" y="3"/>
                  <a:pt x="434" y="0"/>
                  <a:pt x="464" y="0"/>
                </a:cubicBezTo>
                <a:cubicBezTo>
                  <a:pt x="495" y="0"/>
                  <a:pt x="525" y="3"/>
                  <a:pt x="555" y="9"/>
                </a:cubicBezTo>
                <a:cubicBezTo>
                  <a:pt x="585" y="15"/>
                  <a:pt x="614" y="24"/>
                  <a:pt x="642" y="36"/>
                </a:cubicBezTo>
                <a:cubicBezTo>
                  <a:pt x="670" y="47"/>
                  <a:pt x="697" y="62"/>
                  <a:pt x="722" y="79"/>
                </a:cubicBezTo>
                <a:cubicBezTo>
                  <a:pt x="748" y="96"/>
                  <a:pt x="771" y="115"/>
                  <a:pt x="793" y="136"/>
                </a:cubicBezTo>
                <a:cubicBezTo>
                  <a:pt x="814" y="158"/>
                  <a:pt x="833" y="181"/>
                  <a:pt x="850" y="207"/>
                </a:cubicBezTo>
                <a:cubicBezTo>
                  <a:pt x="867" y="232"/>
                  <a:pt x="883" y="259"/>
                  <a:pt x="894" y="287"/>
                </a:cubicBezTo>
                <a:cubicBezTo>
                  <a:pt x="906" y="315"/>
                  <a:pt x="915" y="344"/>
                  <a:pt x="921" y="374"/>
                </a:cubicBezTo>
                <a:cubicBezTo>
                  <a:pt x="927" y="404"/>
                  <a:pt x="930" y="434"/>
                  <a:pt x="930" y="46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9" name="文本框 308"/>
          <p:cNvSpPr txBox="1"/>
          <p:nvPr/>
        </p:nvSpPr>
        <p:spPr>
          <a:xfrm>
            <a:off x="3277800" y="3768840"/>
            <a:ext cx="1585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使用</a:t>
            </a:r>
            <a:r>
              <a:rPr lang="en-US" sz="920" b="0" u="none" strike="noStrike">
                <a:solidFill>
                  <a:srgbClr val="DBEAFE"/>
                </a:solidFill>
                <a:effectLst/>
                <a:uFillTx/>
                <a:latin typeface="NotoSansSC"/>
                <a:ea typeface="NotoSansSC"/>
              </a:rPr>
              <a:t>PCA</a:t>
            </a:r>
            <a:r>
              <a:rPr lang="zh-CN" sz="920" b="0" u="none" strike="noStrike">
                <a:solidFill>
                  <a:srgbClr val="DBEAFE"/>
                </a:solidFill>
                <a:effectLst/>
                <a:uFillTx/>
                <a:latin typeface="NotoSansSC"/>
                <a:ea typeface="NotoSansSC"/>
              </a:rPr>
              <a:t>等技术筛选高效特征</a:t>
            </a:r>
            <a:endParaRPr lang="en-US" sz="920" b="0" u="none" strike="noStrike">
              <a:solidFill>
                <a:srgbClr val="000000"/>
              </a:solidFill>
              <a:effectLst/>
              <a:uFillTx/>
              <a:latin typeface="Times New Roman"/>
            </a:endParaRPr>
          </a:p>
        </p:txBody>
      </p:sp>
      <p:sp>
        <p:nvSpPr>
          <p:cNvPr id="310" name="文本框 309"/>
          <p:cNvSpPr txBox="1"/>
          <p:nvPr/>
        </p:nvSpPr>
        <p:spPr>
          <a:xfrm>
            <a:off x="6652800" y="2585880"/>
            <a:ext cx="1666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3</a:t>
            </a:r>
            <a:endParaRPr lang="en-US" sz="1320" b="0" u="none" strike="noStrike">
              <a:solidFill>
                <a:srgbClr val="000000"/>
              </a:solidFill>
              <a:effectLst/>
              <a:uFillTx/>
              <a:latin typeface="Times New Roman"/>
            </a:endParaRPr>
          </a:p>
        </p:txBody>
      </p:sp>
      <p:sp>
        <p:nvSpPr>
          <p:cNvPr id="311" name="文本框 310"/>
          <p:cNvSpPr txBox="1"/>
          <p:nvPr/>
        </p:nvSpPr>
        <p:spPr>
          <a:xfrm>
            <a:off x="6176520" y="2985840"/>
            <a:ext cx="10569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特征编码与嵌入</a:t>
            </a:r>
            <a:endParaRPr lang="en-US" sz="1180" b="0" u="none" strike="noStrike">
              <a:solidFill>
                <a:srgbClr val="000000"/>
              </a:solidFill>
              <a:effectLst/>
              <a:uFillTx/>
              <a:latin typeface="Times New Roman"/>
            </a:endParaRPr>
          </a:p>
        </p:txBody>
      </p:sp>
      <p:sp>
        <p:nvSpPr>
          <p:cNvPr id="312" name="文本框 311"/>
          <p:cNvSpPr txBox="1"/>
          <p:nvPr/>
        </p:nvSpPr>
        <p:spPr>
          <a:xfrm>
            <a:off x="5987520" y="330084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对离散变量进行编码</a:t>
            </a:r>
            <a:endParaRPr lang="en-US" sz="920" b="0" u="none" strike="noStrike">
              <a:solidFill>
                <a:srgbClr val="000000"/>
              </a:solidFill>
              <a:effectLst/>
              <a:uFillTx/>
              <a:latin typeface="Times New Roman"/>
            </a:endParaRPr>
          </a:p>
        </p:txBody>
      </p:sp>
      <p:sp>
        <p:nvSpPr>
          <p:cNvPr id="313" name="文本框 312"/>
          <p:cNvSpPr txBox="1"/>
          <p:nvPr/>
        </p:nvSpPr>
        <p:spPr>
          <a:xfrm>
            <a:off x="5987520" y="3534840"/>
            <a:ext cx="14090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将分类变量转换为嵌入向量</a:t>
            </a:r>
            <a:endParaRPr lang="en-US" sz="920" b="0" u="none" strike="noStrike">
              <a:solidFill>
                <a:srgbClr val="000000"/>
              </a:solidFill>
              <a:effectLst/>
              <a:uFillTx/>
              <a:latin typeface="Times New Roman"/>
            </a:endParaRPr>
          </a:p>
        </p:txBody>
      </p:sp>
      <p:pic>
        <p:nvPicPr>
          <p:cNvPr id="314" name="图片 313"/>
          <p:cNvPicPr/>
          <p:nvPr/>
        </p:nvPicPr>
        <p:blipFill>
          <a:blip r:embed="rId7"/>
          <a:stretch/>
        </p:blipFill>
        <p:spPr>
          <a:xfrm>
            <a:off x="7955640" y="3033360"/>
            <a:ext cx="200160" cy="200160"/>
          </a:xfrm>
          <a:prstGeom prst="rect">
            <a:avLst/>
          </a:prstGeom>
          <a:noFill/>
          <a:ln w="0">
            <a:noFill/>
          </a:ln>
        </p:spPr>
      </p:pic>
      <p:sp>
        <p:nvSpPr>
          <p:cNvPr id="315" name="任意多边形: 形状 314"/>
          <p:cNvSpPr/>
          <p:nvPr/>
        </p:nvSpPr>
        <p:spPr>
          <a:xfrm>
            <a:off x="8398440" y="1704600"/>
            <a:ext cx="2030760" cy="2373480"/>
          </a:xfrm>
          <a:custGeom>
            <a:avLst/>
            <a:gdLst/>
            <a:ahLst/>
            <a:cxnLst/>
            <a:rect l="0" t="0" r="r" b="b"/>
            <a:pathLst>
              <a:path w="5641" h="6593">
                <a:moveTo>
                  <a:pt x="0" y="6408"/>
                </a:moveTo>
                <a:lnTo>
                  <a:pt x="0" y="186"/>
                </a:lnTo>
                <a:cubicBezTo>
                  <a:pt x="0" y="173"/>
                  <a:pt x="1" y="161"/>
                  <a:pt x="3" y="149"/>
                </a:cubicBezTo>
                <a:cubicBezTo>
                  <a:pt x="6"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6" y="9"/>
                  <a:pt x="137" y="6"/>
                  <a:pt x="149" y="4"/>
                </a:cubicBezTo>
                <a:cubicBezTo>
                  <a:pt x="161" y="1"/>
                  <a:pt x="173" y="0"/>
                  <a:pt x="185" y="0"/>
                </a:cubicBezTo>
                <a:lnTo>
                  <a:pt x="5456" y="0"/>
                </a:lnTo>
                <a:cubicBezTo>
                  <a:pt x="5468" y="0"/>
                  <a:pt x="5480" y="1"/>
                  <a:pt x="5492" y="4"/>
                </a:cubicBezTo>
                <a:cubicBezTo>
                  <a:pt x="5504" y="6"/>
                  <a:pt x="5515" y="9"/>
                  <a:pt x="5527" y="14"/>
                </a:cubicBezTo>
                <a:cubicBezTo>
                  <a:pt x="5538" y="19"/>
                  <a:pt x="5549" y="24"/>
                  <a:pt x="5559" y="31"/>
                </a:cubicBezTo>
                <a:cubicBezTo>
                  <a:pt x="5569" y="38"/>
                  <a:pt x="5578" y="46"/>
                  <a:pt x="5587" y="54"/>
                </a:cubicBezTo>
                <a:cubicBezTo>
                  <a:pt x="5596" y="63"/>
                  <a:pt x="5603" y="72"/>
                  <a:pt x="5610" y="82"/>
                </a:cubicBezTo>
                <a:cubicBezTo>
                  <a:pt x="5617" y="93"/>
                  <a:pt x="5623" y="103"/>
                  <a:pt x="5627" y="115"/>
                </a:cubicBezTo>
                <a:cubicBezTo>
                  <a:pt x="5632" y="126"/>
                  <a:pt x="5635" y="137"/>
                  <a:pt x="5638" y="149"/>
                </a:cubicBezTo>
                <a:cubicBezTo>
                  <a:pt x="5640" y="161"/>
                  <a:pt x="5641" y="173"/>
                  <a:pt x="5641" y="186"/>
                </a:cubicBezTo>
                <a:lnTo>
                  <a:pt x="5641" y="6408"/>
                </a:lnTo>
                <a:cubicBezTo>
                  <a:pt x="5641" y="6420"/>
                  <a:pt x="5640" y="6432"/>
                  <a:pt x="5638" y="6444"/>
                </a:cubicBezTo>
                <a:cubicBezTo>
                  <a:pt x="5635" y="6456"/>
                  <a:pt x="5632" y="6468"/>
                  <a:pt x="5627" y="6479"/>
                </a:cubicBezTo>
                <a:cubicBezTo>
                  <a:pt x="5623" y="6490"/>
                  <a:pt x="5617" y="6501"/>
                  <a:pt x="5610" y="6511"/>
                </a:cubicBezTo>
                <a:cubicBezTo>
                  <a:pt x="5603" y="6521"/>
                  <a:pt x="5596" y="6530"/>
                  <a:pt x="5587" y="6539"/>
                </a:cubicBezTo>
                <a:cubicBezTo>
                  <a:pt x="5578" y="6548"/>
                  <a:pt x="5569" y="6555"/>
                  <a:pt x="5559" y="6562"/>
                </a:cubicBezTo>
                <a:cubicBezTo>
                  <a:pt x="5549" y="6569"/>
                  <a:pt x="5538" y="6575"/>
                  <a:pt x="5527" y="6579"/>
                </a:cubicBezTo>
                <a:cubicBezTo>
                  <a:pt x="5515" y="6584"/>
                  <a:pt x="5504" y="6588"/>
                  <a:pt x="5492" y="6590"/>
                </a:cubicBezTo>
                <a:cubicBezTo>
                  <a:pt x="5480" y="6592"/>
                  <a:pt x="5468" y="6593"/>
                  <a:pt x="5456" y="6593"/>
                </a:cubicBezTo>
                <a:lnTo>
                  <a:pt x="185" y="6593"/>
                </a:lnTo>
                <a:cubicBezTo>
                  <a:pt x="173" y="6593"/>
                  <a:pt x="161" y="6592"/>
                  <a:pt x="149" y="6590"/>
                </a:cubicBezTo>
                <a:cubicBezTo>
                  <a:pt x="137" y="6588"/>
                  <a:pt x="126" y="6584"/>
                  <a:pt x="114" y="6579"/>
                </a:cubicBezTo>
                <a:cubicBezTo>
                  <a:pt x="103" y="6575"/>
                  <a:pt x="92" y="6569"/>
                  <a:pt x="82" y="6562"/>
                </a:cubicBezTo>
                <a:cubicBezTo>
                  <a:pt x="72" y="6555"/>
                  <a:pt x="63" y="6548"/>
                  <a:pt x="54" y="6539"/>
                </a:cubicBezTo>
                <a:cubicBezTo>
                  <a:pt x="45" y="6530"/>
                  <a:pt x="38" y="6521"/>
                  <a:pt x="31" y="6511"/>
                </a:cubicBezTo>
                <a:cubicBezTo>
                  <a:pt x="24" y="6501"/>
                  <a:pt x="18" y="6490"/>
                  <a:pt x="14" y="6479"/>
                </a:cubicBezTo>
                <a:cubicBezTo>
                  <a:pt x="9" y="6468"/>
                  <a:pt x="6" y="6456"/>
                  <a:pt x="3" y="6444"/>
                </a:cubicBezTo>
                <a:cubicBezTo>
                  <a:pt x="1" y="6432"/>
                  <a:pt x="0" y="6420"/>
                  <a:pt x="0" y="64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6" name="任意多边形: 形状 315"/>
          <p:cNvSpPr/>
          <p:nvPr/>
        </p:nvSpPr>
        <p:spPr>
          <a:xfrm>
            <a:off x="9158760" y="1871640"/>
            <a:ext cx="501840" cy="501840"/>
          </a:xfrm>
          <a:custGeom>
            <a:avLst/>
            <a:gdLst/>
            <a:ahLst/>
            <a:cxnLst/>
            <a:rect l="0" t="0" r="r" b="b"/>
            <a:pathLst>
              <a:path w="1394" h="1394">
                <a:moveTo>
                  <a:pt x="1394" y="697"/>
                </a:moveTo>
                <a:cubicBezTo>
                  <a:pt x="1394" y="719"/>
                  <a:pt x="1393" y="742"/>
                  <a:pt x="1390" y="765"/>
                </a:cubicBezTo>
                <a:cubicBezTo>
                  <a:pt x="1388" y="788"/>
                  <a:pt x="1385" y="810"/>
                  <a:pt x="1380" y="832"/>
                </a:cubicBezTo>
                <a:cubicBezTo>
                  <a:pt x="1376" y="855"/>
                  <a:pt x="1370" y="877"/>
                  <a:pt x="1364" y="899"/>
                </a:cubicBezTo>
                <a:cubicBezTo>
                  <a:pt x="1357" y="921"/>
                  <a:pt x="1350" y="942"/>
                  <a:pt x="1341" y="963"/>
                </a:cubicBezTo>
                <a:cubicBezTo>
                  <a:pt x="1332" y="984"/>
                  <a:pt x="1322" y="1005"/>
                  <a:pt x="1312" y="1025"/>
                </a:cubicBezTo>
                <a:cubicBezTo>
                  <a:pt x="1301" y="1045"/>
                  <a:pt x="1289" y="1066"/>
                  <a:pt x="1276" y="1085"/>
                </a:cubicBezTo>
                <a:cubicBezTo>
                  <a:pt x="1264" y="1103"/>
                  <a:pt x="1250" y="1122"/>
                  <a:pt x="1236" y="1139"/>
                </a:cubicBezTo>
                <a:cubicBezTo>
                  <a:pt x="1221" y="1157"/>
                  <a:pt x="1206" y="1174"/>
                  <a:pt x="1190" y="1190"/>
                </a:cubicBezTo>
                <a:cubicBezTo>
                  <a:pt x="1174" y="1206"/>
                  <a:pt x="1157" y="1221"/>
                  <a:pt x="1139" y="1236"/>
                </a:cubicBezTo>
                <a:cubicBezTo>
                  <a:pt x="1122" y="1250"/>
                  <a:pt x="1103" y="1264"/>
                  <a:pt x="1084" y="1277"/>
                </a:cubicBezTo>
                <a:cubicBezTo>
                  <a:pt x="1065" y="1289"/>
                  <a:pt x="1046" y="1301"/>
                  <a:pt x="1026" y="1312"/>
                </a:cubicBezTo>
                <a:cubicBezTo>
                  <a:pt x="1006" y="1323"/>
                  <a:pt x="985" y="1332"/>
                  <a:pt x="964" y="1341"/>
                </a:cubicBezTo>
                <a:cubicBezTo>
                  <a:pt x="943" y="1350"/>
                  <a:pt x="921" y="1357"/>
                  <a:pt x="900" y="1364"/>
                </a:cubicBezTo>
                <a:cubicBezTo>
                  <a:pt x="878" y="1371"/>
                  <a:pt x="856" y="1376"/>
                  <a:pt x="833" y="1381"/>
                </a:cubicBezTo>
                <a:cubicBezTo>
                  <a:pt x="811" y="1385"/>
                  <a:pt x="788" y="1388"/>
                  <a:pt x="766" y="1391"/>
                </a:cubicBezTo>
                <a:cubicBezTo>
                  <a:pt x="743" y="1393"/>
                  <a:pt x="720" y="1394"/>
                  <a:pt x="697" y="1394"/>
                </a:cubicBezTo>
                <a:cubicBezTo>
                  <a:pt x="675" y="1394"/>
                  <a:pt x="652" y="1393"/>
                  <a:pt x="629" y="1391"/>
                </a:cubicBezTo>
                <a:cubicBezTo>
                  <a:pt x="606" y="1388"/>
                  <a:pt x="584" y="1385"/>
                  <a:pt x="562" y="1381"/>
                </a:cubicBezTo>
                <a:cubicBezTo>
                  <a:pt x="539" y="1376"/>
                  <a:pt x="517" y="1371"/>
                  <a:pt x="495" y="1364"/>
                </a:cubicBezTo>
                <a:cubicBezTo>
                  <a:pt x="473" y="1357"/>
                  <a:pt x="452" y="1350"/>
                  <a:pt x="431" y="1341"/>
                </a:cubicBezTo>
                <a:cubicBezTo>
                  <a:pt x="410" y="1332"/>
                  <a:pt x="389" y="1323"/>
                  <a:pt x="369" y="1312"/>
                </a:cubicBezTo>
                <a:cubicBezTo>
                  <a:pt x="349" y="1301"/>
                  <a:pt x="329" y="1289"/>
                  <a:pt x="310" y="1277"/>
                </a:cubicBezTo>
                <a:cubicBezTo>
                  <a:pt x="291" y="1264"/>
                  <a:pt x="272" y="1250"/>
                  <a:pt x="255" y="1236"/>
                </a:cubicBezTo>
                <a:cubicBezTo>
                  <a:pt x="237" y="1221"/>
                  <a:pt x="220" y="1206"/>
                  <a:pt x="204" y="1190"/>
                </a:cubicBezTo>
                <a:cubicBezTo>
                  <a:pt x="188" y="1174"/>
                  <a:pt x="173" y="1157"/>
                  <a:pt x="158" y="1139"/>
                </a:cubicBezTo>
                <a:cubicBezTo>
                  <a:pt x="144" y="1122"/>
                  <a:pt x="130" y="1103"/>
                  <a:pt x="117" y="1085"/>
                </a:cubicBezTo>
                <a:cubicBezTo>
                  <a:pt x="105" y="1066"/>
                  <a:pt x="93" y="1045"/>
                  <a:pt x="82" y="1025"/>
                </a:cubicBezTo>
                <a:cubicBezTo>
                  <a:pt x="71" y="1005"/>
                  <a:pt x="62" y="984"/>
                  <a:pt x="53" y="963"/>
                </a:cubicBezTo>
                <a:cubicBezTo>
                  <a:pt x="44" y="942"/>
                  <a:pt x="37" y="921"/>
                  <a:pt x="30" y="899"/>
                </a:cubicBezTo>
                <a:cubicBezTo>
                  <a:pt x="23" y="877"/>
                  <a:pt x="18" y="855"/>
                  <a:pt x="13" y="832"/>
                </a:cubicBezTo>
                <a:cubicBezTo>
                  <a:pt x="9" y="810"/>
                  <a:pt x="6" y="788"/>
                  <a:pt x="3" y="765"/>
                </a:cubicBezTo>
                <a:cubicBezTo>
                  <a:pt x="1" y="742"/>
                  <a:pt x="0" y="719"/>
                  <a:pt x="0" y="697"/>
                </a:cubicBezTo>
                <a:cubicBezTo>
                  <a:pt x="0" y="674"/>
                  <a:pt x="1" y="651"/>
                  <a:pt x="3" y="628"/>
                </a:cubicBezTo>
                <a:cubicBezTo>
                  <a:pt x="6" y="606"/>
                  <a:pt x="9" y="583"/>
                  <a:pt x="13" y="561"/>
                </a:cubicBezTo>
                <a:cubicBezTo>
                  <a:pt x="18" y="538"/>
                  <a:pt x="23" y="516"/>
                  <a:pt x="30" y="494"/>
                </a:cubicBezTo>
                <a:cubicBezTo>
                  <a:pt x="37" y="473"/>
                  <a:pt x="44" y="451"/>
                  <a:pt x="53" y="430"/>
                </a:cubicBezTo>
                <a:cubicBezTo>
                  <a:pt x="62" y="409"/>
                  <a:pt x="71" y="388"/>
                  <a:pt x="82" y="368"/>
                </a:cubicBezTo>
                <a:cubicBezTo>
                  <a:pt x="93" y="348"/>
                  <a:pt x="105" y="329"/>
                  <a:pt x="117" y="310"/>
                </a:cubicBezTo>
                <a:cubicBezTo>
                  <a:pt x="130" y="291"/>
                  <a:pt x="144" y="272"/>
                  <a:pt x="158" y="255"/>
                </a:cubicBezTo>
                <a:cubicBezTo>
                  <a:pt x="173" y="237"/>
                  <a:pt x="188" y="220"/>
                  <a:pt x="204" y="204"/>
                </a:cubicBezTo>
                <a:cubicBezTo>
                  <a:pt x="220" y="188"/>
                  <a:pt x="237" y="173"/>
                  <a:pt x="255" y="158"/>
                </a:cubicBezTo>
                <a:cubicBezTo>
                  <a:pt x="272" y="144"/>
                  <a:pt x="291" y="130"/>
                  <a:pt x="310" y="118"/>
                </a:cubicBezTo>
                <a:cubicBezTo>
                  <a:pt x="329" y="105"/>
                  <a:pt x="349" y="93"/>
                  <a:pt x="369" y="82"/>
                </a:cubicBezTo>
                <a:cubicBezTo>
                  <a:pt x="389" y="72"/>
                  <a:pt x="410" y="62"/>
                  <a:pt x="431" y="53"/>
                </a:cubicBezTo>
                <a:cubicBezTo>
                  <a:pt x="452" y="45"/>
                  <a:pt x="473" y="37"/>
                  <a:pt x="495" y="30"/>
                </a:cubicBezTo>
                <a:cubicBezTo>
                  <a:pt x="517" y="24"/>
                  <a:pt x="539" y="18"/>
                  <a:pt x="562" y="14"/>
                </a:cubicBezTo>
                <a:cubicBezTo>
                  <a:pt x="584" y="9"/>
                  <a:pt x="606" y="6"/>
                  <a:pt x="629" y="4"/>
                </a:cubicBezTo>
                <a:cubicBezTo>
                  <a:pt x="652" y="1"/>
                  <a:pt x="675" y="0"/>
                  <a:pt x="697" y="0"/>
                </a:cubicBezTo>
                <a:cubicBezTo>
                  <a:pt x="720" y="0"/>
                  <a:pt x="743" y="1"/>
                  <a:pt x="766" y="4"/>
                </a:cubicBezTo>
                <a:cubicBezTo>
                  <a:pt x="788" y="6"/>
                  <a:pt x="811" y="9"/>
                  <a:pt x="833" y="14"/>
                </a:cubicBezTo>
                <a:cubicBezTo>
                  <a:pt x="856" y="18"/>
                  <a:pt x="878" y="24"/>
                  <a:pt x="900" y="30"/>
                </a:cubicBezTo>
                <a:cubicBezTo>
                  <a:pt x="921" y="37"/>
                  <a:pt x="943" y="45"/>
                  <a:pt x="964" y="53"/>
                </a:cubicBezTo>
                <a:cubicBezTo>
                  <a:pt x="985" y="62"/>
                  <a:pt x="1006" y="72"/>
                  <a:pt x="1026" y="82"/>
                </a:cubicBezTo>
                <a:cubicBezTo>
                  <a:pt x="1046" y="93"/>
                  <a:pt x="1065" y="105"/>
                  <a:pt x="1084" y="118"/>
                </a:cubicBezTo>
                <a:cubicBezTo>
                  <a:pt x="1103" y="130"/>
                  <a:pt x="1122"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2" y="368"/>
                </a:cubicBezTo>
                <a:cubicBezTo>
                  <a:pt x="1322" y="388"/>
                  <a:pt x="1332" y="409"/>
                  <a:pt x="1341" y="430"/>
                </a:cubicBezTo>
                <a:cubicBezTo>
                  <a:pt x="1350"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7" name="图片 316"/>
          <p:cNvPicPr/>
          <p:nvPr/>
        </p:nvPicPr>
        <p:blipFill>
          <a:blip r:embed="rId8"/>
          <a:stretch/>
        </p:blipFill>
        <p:spPr>
          <a:xfrm>
            <a:off x="9309240" y="2022480"/>
            <a:ext cx="200160" cy="200160"/>
          </a:xfrm>
          <a:prstGeom prst="rect">
            <a:avLst/>
          </a:prstGeom>
          <a:noFill/>
          <a:ln w="0">
            <a:noFill/>
          </a:ln>
        </p:spPr>
      </p:pic>
      <p:sp>
        <p:nvSpPr>
          <p:cNvPr id="318" name="任意多边形: 形状 317"/>
          <p:cNvSpPr/>
          <p:nvPr/>
        </p:nvSpPr>
        <p:spPr>
          <a:xfrm>
            <a:off x="9242280" y="2506680"/>
            <a:ext cx="334800" cy="334800"/>
          </a:xfrm>
          <a:custGeom>
            <a:avLst/>
            <a:gdLst/>
            <a:ahLst/>
            <a:cxnLst/>
            <a:rect l="0" t="0" r="r" b="b"/>
            <a:pathLst>
              <a:path w="930" h="930">
                <a:moveTo>
                  <a:pt x="930" y="465"/>
                </a:moveTo>
                <a:cubicBezTo>
                  <a:pt x="930" y="495"/>
                  <a:pt x="927" y="525"/>
                  <a:pt x="921" y="555"/>
                </a:cubicBezTo>
                <a:cubicBezTo>
                  <a:pt x="915" y="585"/>
                  <a:pt x="906" y="614"/>
                  <a:pt x="894" y="642"/>
                </a:cubicBezTo>
                <a:cubicBezTo>
                  <a:pt x="883" y="671"/>
                  <a:pt x="868" y="697"/>
                  <a:pt x="851" y="723"/>
                </a:cubicBezTo>
                <a:cubicBezTo>
                  <a:pt x="834" y="748"/>
                  <a:pt x="815" y="771"/>
                  <a:pt x="794" y="793"/>
                </a:cubicBezTo>
                <a:cubicBezTo>
                  <a:pt x="771" y="815"/>
                  <a:pt x="748" y="834"/>
                  <a:pt x="722" y="851"/>
                </a:cubicBezTo>
                <a:cubicBezTo>
                  <a:pt x="697" y="868"/>
                  <a:pt x="670" y="882"/>
                  <a:pt x="642" y="894"/>
                </a:cubicBezTo>
                <a:cubicBezTo>
                  <a:pt x="614" y="905"/>
                  <a:pt x="585" y="914"/>
                  <a:pt x="555" y="920"/>
                </a:cubicBezTo>
                <a:cubicBezTo>
                  <a:pt x="525" y="927"/>
                  <a:pt x="495" y="930"/>
                  <a:pt x="464" y="930"/>
                </a:cubicBezTo>
                <a:cubicBezTo>
                  <a:pt x="434" y="930"/>
                  <a:pt x="404" y="927"/>
                  <a:pt x="374" y="920"/>
                </a:cubicBezTo>
                <a:cubicBezTo>
                  <a:pt x="344" y="914"/>
                  <a:pt x="315" y="905"/>
                  <a:pt x="287" y="894"/>
                </a:cubicBezTo>
                <a:cubicBezTo>
                  <a:pt x="259" y="882"/>
                  <a:pt x="232" y="868"/>
                  <a:pt x="206" y="851"/>
                </a:cubicBezTo>
                <a:cubicBezTo>
                  <a:pt x="181" y="834"/>
                  <a:pt x="158" y="815"/>
                  <a:pt x="136" y="793"/>
                </a:cubicBezTo>
                <a:cubicBezTo>
                  <a:pt x="115" y="771"/>
                  <a:pt x="95" y="748"/>
                  <a:pt x="78" y="723"/>
                </a:cubicBezTo>
                <a:cubicBezTo>
                  <a:pt x="61" y="697"/>
                  <a:pt x="47" y="671"/>
                  <a:pt x="35" y="642"/>
                </a:cubicBezTo>
                <a:cubicBezTo>
                  <a:pt x="24" y="614"/>
                  <a:pt x="15" y="585"/>
                  <a:pt x="9" y="555"/>
                </a:cubicBezTo>
                <a:cubicBezTo>
                  <a:pt x="3" y="525"/>
                  <a:pt x="0" y="495"/>
                  <a:pt x="0" y="465"/>
                </a:cubicBezTo>
                <a:cubicBezTo>
                  <a:pt x="0" y="434"/>
                  <a:pt x="3" y="404"/>
                  <a:pt x="9" y="374"/>
                </a:cubicBezTo>
                <a:cubicBezTo>
                  <a:pt x="15" y="344"/>
                  <a:pt x="24" y="315"/>
                  <a:pt x="35" y="287"/>
                </a:cubicBezTo>
                <a:cubicBezTo>
                  <a:pt x="47" y="259"/>
                  <a:pt x="61" y="232"/>
                  <a:pt x="78" y="207"/>
                </a:cubicBezTo>
                <a:cubicBezTo>
                  <a:pt x="95" y="181"/>
                  <a:pt x="115" y="158"/>
                  <a:pt x="136" y="136"/>
                </a:cubicBezTo>
                <a:cubicBezTo>
                  <a:pt x="158" y="115"/>
                  <a:pt x="181" y="96"/>
                  <a:pt x="206" y="79"/>
                </a:cubicBezTo>
                <a:cubicBezTo>
                  <a:pt x="232" y="62"/>
                  <a:pt x="259" y="47"/>
                  <a:pt x="287" y="36"/>
                </a:cubicBezTo>
                <a:cubicBezTo>
                  <a:pt x="315" y="24"/>
                  <a:pt x="344" y="15"/>
                  <a:pt x="374" y="9"/>
                </a:cubicBezTo>
                <a:cubicBezTo>
                  <a:pt x="404" y="3"/>
                  <a:pt x="434" y="0"/>
                  <a:pt x="464" y="0"/>
                </a:cubicBezTo>
                <a:cubicBezTo>
                  <a:pt x="495" y="0"/>
                  <a:pt x="525" y="3"/>
                  <a:pt x="555" y="9"/>
                </a:cubicBezTo>
                <a:cubicBezTo>
                  <a:pt x="585" y="15"/>
                  <a:pt x="614" y="24"/>
                  <a:pt x="642" y="36"/>
                </a:cubicBezTo>
                <a:cubicBezTo>
                  <a:pt x="670" y="47"/>
                  <a:pt x="697" y="62"/>
                  <a:pt x="722" y="79"/>
                </a:cubicBezTo>
                <a:cubicBezTo>
                  <a:pt x="748" y="96"/>
                  <a:pt x="771" y="115"/>
                  <a:pt x="794" y="136"/>
                </a:cubicBezTo>
                <a:cubicBezTo>
                  <a:pt x="815" y="158"/>
                  <a:pt x="834" y="181"/>
                  <a:pt x="851" y="207"/>
                </a:cubicBezTo>
                <a:cubicBezTo>
                  <a:pt x="868" y="232"/>
                  <a:pt x="883" y="259"/>
                  <a:pt x="894" y="287"/>
                </a:cubicBezTo>
                <a:cubicBezTo>
                  <a:pt x="906" y="315"/>
                  <a:pt x="915" y="344"/>
                  <a:pt x="921" y="374"/>
                </a:cubicBezTo>
                <a:cubicBezTo>
                  <a:pt x="927" y="404"/>
                  <a:pt x="930" y="434"/>
                  <a:pt x="930" y="46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19" name="文本框 318"/>
          <p:cNvSpPr txBox="1"/>
          <p:nvPr/>
        </p:nvSpPr>
        <p:spPr>
          <a:xfrm>
            <a:off x="5987520" y="376884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适应深度学习模型的输入格式</a:t>
            </a:r>
            <a:endParaRPr lang="en-US" sz="920" b="0" u="none" strike="noStrike">
              <a:solidFill>
                <a:srgbClr val="000000"/>
              </a:solidFill>
              <a:effectLst/>
              <a:uFillTx/>
              <a:latin typeface="Times New Roman"/>
            </a:endParaRPr>
          </a:p>
        </p:txBody>
      </p:sp>
      <p:sp>
        <p:nvSpPr>
          <p:cNvPr id="320" name="文本框 319"/>
          <p:cNvSpPr txBox="1"/>
          <p:nvPr/>
        </p:nvSpPr>
        <p:spPr>
          <a:xfrm>
            <a:off x="9362520" y="2585880"/>
            <a:ext cx="1666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4</a:t>
            </a:r>
            <a:endParaRPr lang="en-US" sz="1320" b="0" u="none" strike="noStrike">
              <a:solidFill>
                <a:srgbClr val="000000"/>
              </a:solidFill>
              <a:effectLst/>
              <a:uFillTx/>
              <a:latin typeface="Times New Roman"/>
            </a:endParaRPr>
          </a:p>
        </p:txBody>
      </p:sp>
      <p:sp>
        <p:nvSpPr>
          <p:cNvPr id="321" name="文本框 320"/>
          <p:cNvSpPr txBox="1"/>
          <p:nvPr/>
        </p:nvSpPr>
        <p:spPr>
          <a:xfrm>
            <a:off x="8735760" y="2985840"/>
            <a:ext cx="13586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数据标注与样本构建</a:t>
            </a:r>
            <a:endParaRPr lang="en-US" sz="1180" b="0" u="none" strike="noStrike">
              <a:solidFill>
                <a:srgbClr val="000000"/>
              </a:solidFill>
              <a:effectLst/>
              <a:uFillTx/>
              <a:latin typeface="Times New Roman"/>
            </a:endParaRPr>
          </a:p>
        </p:txBody>
      </p:sp>
      <p:sp>
        <p:nvSpPr>
          <p:cNvPr id="322" name="文本框 321"/>
          <p:cNvSpPr txBox="1"/>
          <p:nvPr/>
        </p:nvSpPr>
        <p:spPr>
          <a:xfrm>
            <a:off x="8697240" y="3300840"/>
            <a:ext cx="1174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根据用户行为添加标签</a:t>
            </a:r>
            <a:endParaRPr lang="en-US" sz="920" b="0" u="none" strike="noStrike">
              <a:solidFill>
                <a:srgbClr val="000000"/>
              </a:solidFill>
              <a:effectLst/>
              <a:uFillTx/>
              <a:latin typeface="Times New Roman"/>
            </a:endParaRPr>
          </a:p>
        </p:txBody>
      </p:sp>
      <p:sp>
        <p:nvSpPr>
          <p:cNvPr id="323" name="文本框 322"/>
          <p:cNvSpPr txBox="1"/>
          <p:nvPr/>
        </p:nvSpPr>
        <p:spPr>
          <a:xfrm>
            <a:off x="8697240" y="353484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构建正样本和负样本</a:t>
            </a:r>
            <a:endParaRPr lang="en-US" sz="920" b="0" u="none" strike="noStrike">
              <a:solidFill>
                <a:srgbClr val="000000"/>
              </a:solidFill>
              <a:effectLst/>
              <a:uFillTx/>
              <a:latin typeface="Times New Roman"/>
            </a:endParaRPr>
          </a:p>
        </p:txBody>
      </p:sp>
      <p:pic>
        <p:nvPicPr>
          <p:cNvPr id="324" name="图片 323"/>
          <p:cNvPicPr/>
          <p:nvPr/>
        </p:nvPicPr>
        <p:blipFill>
          <a:blip r:embed="rId9"/>
          <a:stretch/>
        </p:blipFill>
        <p:spPr>
          <a:xfrm rot="5400000">
            <a:off x="5256720" y="4604400"/>
            <a:ext cx="200160" cy="200160"/>
          </a:xfrm>
          <a:prstGeom prst="rect">
            <a:avLst/>
          </a:prstGeom>
          <a:noFill/>
          <a:ln w="0">
            <a:noFill/>
          </a:ln>
        </p:spPr>
      </p:pic>
      <p:sp>
        <p:nvSpPr>
          <p:cNvPr id="325" name="任意多边形: 形状 324"/>
          <p:cNvSpPr/>
          <p:nvPr/>
        </p:nvSpPr>
        <p:spPr>
          <a:xfrm>
            <a:off x="3651840" y="4629600"/>
            <a:ext cx="3393000" cy="2473920"/>
          </a:xfrm>
          <a:custGeom>
            <a:avLst/>
            <a:gdLst/>
            <a:ahLst/>
            <a:cxnLst/>
            <a:rect l="0" t="0" r="r" b="b"/>
            <a:pathLst>
              <a:path w="9425" h="6872">
                <a:moveTo>
                  <a:pt x="0" y="6686"/>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5"/>
                  <a:pt x="149" y="3"/>
                </a:cubicBezTo>
                <a:cubicBezTo>
                  <a:pt x="161" y="1"/>
                  <a:pt x="173" y="0"/>
                  <a:pt x="185" y="0"/>
                </a:cubicBezTo>
                <a:lnTo>
                  <a:pt x="9239" y="0"/>
                </a:lnTo>
                <a:cubicBezTo>
                  <a:pt x="9252" y="0"/>
                  <a:pt x="9264" y="1"/>
                  <a:pt x="9276" y="3"/>
                </a:cubicBezTo>
                <a:cubicBezTo>
                  <a:pt x="9288" y="5"/>
                  <a:pt x="9299" y="9"/>
                  <a:pt x="9310" y="14"/>
                </a:cubicBezTo>
                <a:cubicBezTo>
                  <a:pt x="9322" y="18"/>
                  <a:pt x="9332" y="24"/>
                  <a:pt x="9343" y="31"/>
                </a:cubicBezTo>
                <a:cubicBezTo>
                  <a:pt x="9353" y="38"/>
                  <a:pt x="9362" y="45"/>
                  <a:pt x="9371" y="54"/>
                </a:cubicBezTo>
                <a:cubicBezTo>
                  <a:pt x="9379" y="63"/>
                  <a:pt x="9387" y="72"/>
                  <a:pt x="9394" y="82"/>
                </a:cubicBezTo>
                <a:cubicBezTo>
                  <a:pt x="9401" y="92"/>
                  <a:pt x="9406" y="103"/>
                  <a:pt x="9411" y="114"/>
                </a:cubicBezTo>
                <a:cubicBezTo>
                  <a:pt x="9416" y="125"/>
                  <a:pt x="9419" y="137"/>
                  <a:pt x="9422" y="149"/>
                </a:cubicBezTo>
                <a:cubicBezTo>
                  <a:pt x="9424" y="161"/>
                  <a:pt x="9425" y="173"/>
                  <a:pt x="9425" y="185"/>
                </a:cubicBezTo>
                <a:lnTo>
                  <a:pt x="9425" y="6686"/>
                </a:lnTo>
                <a:cubicBezTo>
                  <a:pt x="9425" y="6698"/>
                  <a:pt x="9424" y="6710"/>
                  <a:pt x="9422" y="6722"/>
                </a:cubicBezTo>
                <a:cubicBezTo>
                  <a:pt x="9419" y="6734"/>
                  <a:pt x="9416" y="6746"/>
                  <a:pt x="9411" y="6757"/>
                </a:cubicBezTo>
                <a:cubicBezTo>
                  <a:pt x="9406" y="6768"/>
                  <a:pt x="9401" y="6779"/>
                  <a:pt x="9394" y="6789"/>
                </a:cubicBezTo>
                <a:cubicBezTo>
                  <a:pt x="9387" y="6799"/>
                  <a:pt x="9379" y="6809"/>
                  <a:pt x="9371" y="6817"/>
                </a:cubicBezTo>
                <a:cubicBezTo>
                  <a:pt x="9362" y="6826"/>
                  <a:pt x="9353" y="6834"/>
                  <a:pt x="9343" y="6840"/>
                </a:cubicBezTo>
                <a:cubicBezTo>
                  <a:pt x="9332" y="6847"/>
                  <a:pt x="9322" y="6853"/>
                  <a:pt x="9310" y="6857"/>
                </a:cubicBezTo>
                <a:cubicBezTo>
                  <a:pt x="9299" y="6862"/>
                  <a:pt x="9288" y="6866"/>
                  <a:pt x="9276" y="6868"/>
                </a:cubicBezTo>
                <a:cubicBezTo>
                  <a:pt x="9264" y="6870"/>
                  <a:pt x="9252" y="6872"/>
                  <a:pt x="9239" y="6872"/>
                </a:cubicBezTo>
                <a:lnTo>
                  <a:pt x="185" y="6872"/>
                </a:lnTo>
                <a:cubicBezTo>
                  <a:pt x="173" y="6872"/>
                  <a:pt x="161" y="6870"/>
                  <a:pt x="149" y="6868"/>
                </a:cubicBezTo>
                <a:cubicBezTo>
                  <a:pt x="137" y="6866"/>
                  <a:pt x="126" y="6862"/>
                  <a:pt x="114" y="6857"/>
                </a:cubicBezTo>
                <a:cubicBezTo>
                  <a:pt x="103" y="6853"/>
                  <a:pt x="92" y="6847"/>
                  <a:pt x="82" y="6840"/>
                </a:cubicBezTo>
                <a:cubicBezTo>
                  <a:pt x="72" y="6834"/>
                  <a:pt x="63" y="6826"/>
                  <a:pt x="54" y="6817"/>
                </a:cubicBezTo>
                <a:cubicBezTo>
                  <a:pt x="45" y="6809"/>
                  <a:pt x="38" y="6799"/>
                  <a:pt x="31" y="6789"/>
                </a:cubicBezTo>
                <a:cubicBezTo>
                  <a:pt x="24" y="6779"/>
                  <a:pt x="18" y="6768"/>
                  <a:pt x="14" y="6757"/>
                </a:cubicBezTo>
                <a:cubicBezTo>
                  <a:pt x="9" y="6746"/>
                  <a:pt x="6" y="6734"/>
                  <a:pt x="3" y="6722"/>
                </a:cubicBezTo>
                <a:cubicBezTo>
                  <a:pt x="1" y="6710"/>
                  <a:pt x="0" y="6698"/>
                  <a:pt x="0" y="66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6" name="任意多边形: 形状 325"/>
          <p:cNvSpPr/>
          <p:nvPr/>
        </p:nvSpPr>
        <p:spPr>
          <a:xfrm>
            <a:off x="5097240" y="4796640"/>
            <a:ext cx="501840" cy="501840"/>
          </a:xfrm>
          <a:custGeom>
            <a:avLst/>
            <a:gdLst/>
            <a:ahLst/>
            <a:cxnLst/>
            <a:rect l="0" t="0" r="r" b="b"/>
            <a:pathLst>
              <a:path w="1394" h="1394">
                <a:moveTo>
                  <a:pt x="1394" y="696"/>
                </a:moveTo>
                <a:cubicBezTo>
                  <a:pt x="1394" y="719"/>
                  <a:pt x="1393" y="742"/>
                  <a:pt x="1391" y="764"/>
                </a:cubicBezTo>
                <a:cubicBezTo>
                  <a:pt x="1389" y="787"/>
                  <a:pt x="1385" y="810"/>
                  <a:pt x="1381" y="832"/>
                </a:cubicBezTo>
                <a:cubicBezTo>
                  <a:pt x="1376" y="854"/>
                  <a:pt x="1371" y="877"/>
                  <a:pt x="1364" y="898"/>
                </a:cubicBezTo>
                <a:cubicBezTo>
                  <a:pt x="1358" y="920"/>
                  <a:pt x="1350" y="942"/>
                  <a:pt x="1341" y="963"/>
                </a:cubicBezTo>
                <a:cubicBezTo>
                  <a:pt x="1333" y="984"/>
                  <a:pt x="1323" y="1004"/>
                  <a:pt x="1312" y="1024"/>
                </a:cubicBezTo>
                <a:cubicBezTo>
                  <a:pt x="1301" y="1045"/>
                  <a:pt x="1290" y="1064"/>
                  <a:pt x="1277" y="1083"/>
                </a:cubicBezTo>
                <a:cubicBezTo>
                  <a:pt x="1264" y="1102"/>
                  <a:pt x="1251" y="1120"/>
                  <a:pt x="1236" y="1138"/>
                </a:cubicBezTo>
                <a:cubicBezTo>
                  <a:pt x="1222" y="1156"/>
                  <a:pt x="1206" y="1172"/>
                  <a:pt x="1190" y="1189"/>
                </a:cubicBezTo>
                <a:cubicBezTo>
                  <a:pt x="1174" y="1205"/>
                  <a:pt x="1157" y="1220"/>
                  <a:pt x="1140" y="1235"/>
                </a:cubicBezTo>
                <a:cubicBezTo>
                  <a:pt x="1122" y="1249"/>
                  <a:pt x="1104" y="1263"/>
                  <a:pt x="1085" y="1275"/>
                </a:cubicBezTo>
                <a:cubicBezTo>
                  <a:pt x="1066" y="1288"/>
                  <a:pt x="1046" y="1301"/>
                  <a:pt x="1026" y="1311"/>
                </a:cubicBezTo>
                <a:cubicBezTo>
                  <a:pt x="1006" y="1322"/>
                  <a:pt x="985" y="1332"/>
                  <a:pt x="964" y="1341"/>
                </a:cubicBezTo>
                <a:cubicBezTo>
                  <a:pt x="943" y="1349"/>
                  <a:pt x="922" y="1357"/>
                  <a:pt x="900" y="1364"/>
                </a:cubicBezTo>
                <a:cubicBezTo>
                  <a:pt x="878" y="1370"/>
                  <a:pt x="856" y="1376"/>
                  <a:pt x="834" y="1380"/>
                </a:cubicBezTo>
                <a:cubicBezTo>
                  <a:pt x="811" y="1385"/>
                  <a:pt x="789" y="1388"/>
                  <a:pt x="766" y="1390"/>
                </a:cubicBezTo>
                <a:cubicBezTo>
                  <a:pt x="743" y="1392"/>
                  <a:pt x="721" y="1394"/>
                  <a:pt x="698" y="1394"/>
                </a:cubicBezTo>
                <a:cubicBezTo>
                  <a:pt x="675" y="1394"/>
                  <a:pt x="652" y="1392"/>
                  <a:pt x="630" y="1390"/>
                </a:cubicBezTo>
                <a:cubicBezTo>
                  <a:pt x="607" y="1388"/>
                  <a:pt x="584" y="1385"/>
                  <a:pt x="562" y="1380"/>
                </a:cubicBezTo>
                <a:cubicBezTo>
                  <a:pt x="540" y="1376"/>
                  <a:pt x="518" y="1370"/>
                  <a:pt x="496" y="1364"/>
                </a:cubicBezTo>
                <a:cubicBezTo>
                  <a:pt x="474" y="1357"/>
                  <a:pt x="451" y="1349"/>
                  <a:pt x="430" y="1341"/>
                </a:cubicBezTo>
                <a:cubicBezTo>
                  <a:pt x="409" y="1332"/>
                  <a:pt x="389" y="1322"/>
                  <a:pt x="369" y="1311"/>
                </a:cubicBezTo>
                <a:cubicBezTo>
                  <a:pt x="348" y="1301"/>
                  <a:pt x="329" y="1288"/>
                  <a:pt x="310" y="1275"/>
                </a:cubicBezTo>
                <a:cubicBezTo>
                  <a:pt x="291" y="1263"/>
                  <a:pt x="273" y="1249"/>
                  <a:pt x="255" y="1235"/>
                </a:cubicBezTo>
                <a:cubicBezTo>
                  <a:pt x="237" y="1220"/>
                  <a:pt x="221" y="1205"/>
                  <a:pt x="204" y="1189"/>
                </a:cubicBezTo>
                <a:cubicBezTo>
                  <a:pt x="188" y="1172"/>
                  <a:pt x="173" y="1156"/>
                  <a:pt x="159" y="1138"/>
                </a:cubicBezTo>
                <a:cubicBezTo>
                  <a:pt x="144" y="1120"/>
                  <a:pt x="130" y="1102"/>
                  <a:pt x="118" y="1083"/>
                </a:cubicBezTo>
                <a:cubicBezTo>
                  <a:pt x="105" y="1064"/>
                  <a:pt x="93" y="1045"/>
                  <a:pt x="83" y="1024"/>
                </a:cubicBezTo>
                <a:cubicBezTo>
                  <a:pt x="72" y="1004"/>
                  <a:pt x="62" y="984"/>
                  <a:pt x="53" y="963"/>
                </a:cubicBezTo>
                <a:cubicBezTo>
                  <a:pt x="45" y="942"/>
                  <a:pt x="37" y="920"/>
                  <a:pt x="30" y="898"/>
                </a:cubicBezTo>
                <a:cubicBezTo>
                  <a:pt x="24" y="877"/>
                  <a:pt x="18" y="854"/>
                  <a:pt x="14" y="832"/>
                </a:cubicBezTo>
                <a:cubicBezTo>
                  <a:pt x="9" y="810"/>
                  <a:pt x="6" y="787"/>
                  <a:pt x="4" y="764"/>
                </a:cubicBezTo>
                <a:cubicBezTo>
                  <a:pt x="2" y="742"/>
                  <a:pt x="0" y="719"/>
                  <a:pt x="0" y="696"/>
                </a:cubicBezTo>
                <a:cubicBezTo>
                  <a:pt x="0" y="673"/>
                  <a:pt x="2" y="651"/>
                  <a:pt x="4" y="628"/>
                </a:cubicBezTo>
                <a:cubicBezTo>
                  <a:pt x="6" y="605"/>
                  <a:pt x="9" y="583"/>
                  <a:pt x="14" y="560"/>
                </a:cubicBezTo>
                <a:cubicBezTo>
                  <a:pt x="18" y="538"/>
                  <a:pt x="24" y="516"/>
                  <a:pt x="30" y="494"/>
                </a:cubicBezTo>
                <a:cubicBezTo>
                  <a:pt x="37" y="472"/>
                  <a:pt x="45" y="451"/>
                  <a:pt x="53" y="430"/>
                </a:cubicBezTo>
                <a:cubicBezTo>
                  <a:pt x="62" y="409"/>
                  <a:pt x="72" y="388"/>
                  <a:pt x="83" y="368"/>
                </a:cubicBezTo>
                <a:cubicBezTo>
                  <a:pt x="93" y="348"/>
                  <a:pt x="105" y="328"/>
                  <a:pt x="118" y="309"/>
                </a:cubicBezTo>
                <a:cubicBezTo>
                  <a:pt x="130" y="290"/>
                  <a:pt x="144" y="272"/>
                  <a:pt x="159" y="254"/>
                </a:cubicBezTo>
                <a:cubicBezTo>
                  <a:pt x="173" y="237"/>
                  <a:pt x="188" y="220"/>
                  <a:pt x="204" y="204"/>
                </a:cubicBezTo>
                <a:cubicBezTo>
                  <a:pt x="221" y="188"/>
                  <a:pt x="237" y="172"/>
                  <a:pt x="255" y="158"/>
                </a:cubicBezTo>
                <a:cubicBezTo>
                  <a:pt x="273" y="143"/>
                  <a:pt x="291" y="130"/>
                  <a:pt x="310" y="117"/>
                </a:cubicBezTo>
                <a:cubicBezTo>
                  <a:pt x="329" y="104"/>
                  <a:pt x="348" y="93"/>
                  <a:pt x="369" y="82"/>
                </a:cubicBezTo>
                <a:cubicBezTo>
                  <a:pt x="389" y="71"/>
                  <a:pt x="409" y="62"/>
                  <a:pt x="430" y="53"/>
                </a:cubicBezTo>
                <a:cubicBezTo>
                  <a:pt x="451" y="44"/>
                  <a:pt x="474" y="36"/>
                  <a:pt x="496" y="30"/>
                </a:cubicBezTo>
                <a:cubicBezTo>
                  <a:pt x="518" y="23"/>
                  <a:pt x="540" y="18"/>
                  <a:pt x="562" y="13"/>
                </a:cubicBezTo>
                <a:cubicBezTo>
                  <a:pt x="584" y="9"/>
                  <a:pt x="607" y="5"/>
                  <a:pt x="630" y="3"/>
                </a:cubicBezTo>
                <a:cubicBezTo>
                  <a:pt x="652" y="1"/>
                  <a:pt x="675" y="0"/>
                  <a:pt x="698" y="0"/>
                </a:cubicBezTo>
                <a:cubicBezTo>
                  <a:pt x="721" y="0"/>
                  <a:pt x="743" y="1"/>
                  <a:pt x="766" y="3"/>
                </a:cubicBezTo>
                <a:cubicBezTo>
                  <a:pt x="789" y="5"/>
                  <a:pt x="811" y="9"/>
                  <a:pt x="834" y="13"/>
                </a:cubicBezTo>
                <a:cubicBezTo>
                  <a:pt x="856" y="18"/>
                  <a:pt x="878" y="23"/>
                  <a:pt x="900" y="30"/>
                </a:cubicBezTo>
                <a:cubicBezTo>
                  <a:pt x="922" y="36"/>
                  <a:pt x="943" y="44"/>
                  <a:pt x="964" y="53"/>
                </a:cubicBezTo>
                <a:cubicBezTo>
                  <a:pt x="985" y="62"/>
                  <a:pt x="1006" y="71"/>
                  <a:pt x="1026" y="82"/>
                </a:cubicBezTo>
                <a:cubicBezTo>
                  <a:pt x="1046" y="93"/>
                  <a:pt x="1066" y="104"/>
                  <a:pt x="1085" y="117"/>
                </a:cubicBezTo>
                <a:cubicBezTo>
                  <a:pt x="1104" y="130"/>
                  <a:pt x="1122" y="143"/>
                  <a:pt x="1140" y="158"/>
                </a:cubicBezTo>
                <a:cubicBezTo>
                  <a:pt x="1157" y="172"/>
                  <a:pt x="1174" y="188"/>
                  <a:pt x="1190" y="204"/>
                </a:cubicBezTo>
                <a:cubicBezTo>
                  <a:pt x="1206" y="220"/>
                  <a:pt x="1222" y="237"/>
                  <a:pt x="1236" y="254"/>
                </a:cubicBezTo>
                <a:cubicBezTo>
                  <a:pt x="1251" y="272"/>
                  <a:pt x="1264" y="290"/>
                  <a:pt x="1277" y="309"/>
                </a:cubicBezTo>
                <a:cubicBezTo>
                  <a:pt x="1290" y="328"/>
                  <a:pt x="1301" y="348"/>
                  <a:pt x="1312" y="368"/>
                </a:cubicBezTo>
                <a:cubicBezTo>
                  <a:pt x="1323" y="388"/>
                  <a:pt x="1333" y="409"/>
                  <a:pt x="1341" y="430"/>
                </a:cubicBezTo>
                <a:cubicBezTo>
                  <a:pt x="1350" y="451"/>
                  <a:pt x="1358" y="472"/>
                  <a:pt x="1364" y="494"/>
                </a:cubicBezTo>
                <a:cubicBezTo>
                  <a:pt x="1371" y="516"/>
                  <a:pt x="1376" y="538"/>
                  <a:pt x="1381" y="560"/>
                </a:cubicBezTo>
                <a:cubicBezTo>
                  <a:pt x="1385" y="583"/>
                  <a:pt x="1389" y="605"/>
                  <a:pt x="1391" y="628"/>
                </a:cubicBezTo>
                <a:cubicBezTo>
                  <a:pt x="1393" y="651"/>
                  <a:pt x="1394" y="673"/>
                  <a:pt x="1394" y="69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7" name="图片 326"/>
          <p:cNvPicPr/>
          <p:nvPr/>
        </p:nvPicPr>
        <p:blipFill>
          <a:blip r:embed="rId10"/>
          <a:stretch/>
        </p:blipFill>
        <p:spPr>
          <a:xfrm>
            <a:off x="5222880" y="4947120"/>
            <a:ext cx="250200" cy="200160"/>
          </a:xfrm>
          <a:prstGeom prst="rect">
            <a:avLst/>
          </a:prstGeom>
          <a:noFill/>
          <a:ln w="0">
            <a:noFill/>
          </a:ln>
        </p:spPr>
      </p:pic>
      <p:sp>
        <p:nvSpPr>
          <p:cNvPr id="328" name="任意多边形: 形状 327"/>
          <p:cNvSpPr/>
          <p:nvPr/>
        </p:nvSpPr>
        <p:spPr>
          <a:xfrm>
            <a:off x="5181120" y="5431680"/>
            <a:ext cx="334440" cy="334800"/>
          </a:xfrm>
          <a:custGeom>
            <a:avLst/>
            <a:gdLst/>
            <a:ahLst/>
            <a:cxnLst/>
            <a:rect l="0" t="0" r="r" b="b"/>
            <a:pathLst>
              <a:path w="929" h="930">
                <a:moveTo>
                  <a:pt x="929" y="465"/>
                </a:moveTo>
                <a:cubicBezTo>
                  <a:pt x="929" y="496"/>
                  <a:pt x="926" y="526"/>
                  <a:pt x="919" y="556"/>
                </a:cubicBezTo>
                <a:cubicBezTo>
                  <a:pt x="913" y="586"/>
                  <a:pt x="904" y="615"/>
                  <a:pt x="893" y="643"/>
                </a:cubicBezTo>
                <a:cubicBezTo>
                  <a:pt x="881" y="671"/>
                  <a:pt x="867" y="698"/>
                  <a:pt x="850" y="723"/>
                </a:cubicBezTo>
                <a:cubicBezTo>
                  <a:pt x="833" y="749"/>
                  <a:pt x="814" y="772"/>
                  <a:pt x="792" y="794"/>
                </a:cubicBezTo>
                <a:cubicBezTo>
                  <a:pt x="771" y="815"/>
                  <a:pt x="747" y="834"/>
                  <a:pt x="722" y="851"/>
                </a:cubicBezTo>
                <a:cubicBezTo>
                  <a:pt x="696" y="868"/>
                  <a:pt x="670" y="882"/>
                  <a:pt x="642" y="894"/>
                </a:cubicBezTo>
                <a:cubicBezTo>
                  <a:pt x="613" y="906"/>
                  <a:pt x="584" y="915"/>
                  <a:pt x="554" y="921"/>
                </a:cubicBezTo>
                <a:cubicBezTo>
                  <a:pt x="525" y="927"/>
                  <a:pt x="494" y="930"/>
                  <a:pt x="464" y="930"/>
                </a:cubicBezTo>
                <a:cubicBezTo>
                  <a:pt x="433" y="930"/>
                  <a:pt x="403" y="927"/>
                  <a:pt x="373" y="921"/>
                </a:cubicBezTo>
                <a:cubicBezTo>
                  <a:pt x="343" y="915"/>
                  <a:pt x="314" y="906"/>
                  <a:pt x="286" y="894"/>
                </a:cubicBezTo>
                <a:cubicBezTo>
                  <a:pt x="258" y="882"/>
                  <a:pt x="231" y="868"/>
                  <a:pt x="206" y="851"/>
                </a:cubicBezTo>
                <a:cubicBezTo>
                  <a:pt x="181" y="834"/>
                  <a:pt x="157" y="815"/>
                  <a:pt x="136" y="794"/>
                </a:cubicBezTo>
                <a:cubicBezTo>
                  <a:pt x="114" y="772"/>
                  <a:pt x="95" y="749"/>
                  <a:pt x="78" y="723"/>
                </a:cubicBezTo>
                <a:cubicBezTo>
                  <a:pt x="61" y="698"/>
                  <a:pt x="47" y="671"/>
                  <a:pt x="35" y="643"/>
                </a:cubicBezTo>
                <a:cubicBezTo>
                  <a:pt x="23" y="615"/>
                  <a:pt x="14" y="586"/>
                  <a:pt x="9" y="556"/>
                </a:cubicBezTo>
                <a:cubicBezTo>
                  <a:pt x="3" y="526"/>
                  <a:pt x="0" y="496"/>
                  <a:pt x="0" y="465"/>
                </a:cubicBezTo>
                <a:cubicBezTo>
                  <a:pt x="0" y="435"/>
                  <a:pt x="3" y="405"/>
                  <a:pt x="9" y="375"/>
                </a:cubicBezTo>
                <a:cubicBezTo>
                  <a:pt x="14" y="345"/>
                  <a:pt x="23" y="316"/>
                  <a:pt x="35" y="288"/>
                </a:cubicBezTo>
                <a:cubicBezTo>
                  <a:pt x="47" y="259"/>
                  <a:pt x="61" y="233"/>
                  <a:pt x="78" y="206"/>
                </a:cubicBezTo>
                <a:cubicBezTo>
                  <a:pt x="95" y="181"/>
                  <a:pt x="114" y="158"/>
                  <a:pt x="136" y="136"/>
                </a:cubicBezTo>
                <a:cubicBezTo>
                  <a:pt x="157" y="114"/>
                  <a:pt x="181" y="95"/>
                  <a:pt x="206" y="78"/>
                </a:cubicBezTo>
                <a:cubicBezTo>
                  <a:pt x="231" y="61"/>
                  <a:pt x="258" y="47"/>
                  <a:pt x="286" y="35"/>
                </a:cubicBezTo>
                <a:cubicBezTo>
                  <a:pt x="314" y="24"/>
                  <a:pt x="343" y="15"/>
                  <a:pt x="373" y="9"/>
                </a:cubicBezTo>
                <a:cubicBezTo>
                  <a:pt x="403" y="3"/>
                  <a:pt x="433" y="0"/>
                  <a:pt x="464" y="0"/>
                </a:cubicBezTo>
                <a:cubicBezTo>
                  <a:pt x="494" y="0"/>
                  <a:pt x="525" y="3"/>
                  <a:pt x="554" y="9"/>
                </a:cubicBezTo>
                <a:cubicBezTo>
                  <a:pt x="584" y="15"/>
                  <a:pt x="613" y="24"/>
                  <a:pt x="642" y="35"/>
                </a:cubicBezTo>
                <a:cubicBezTo>
                  <a:pt x="670" y="47"/>
                  <a:pt x="696" y="61"/>
                  <a:pt x="722" y="78"/>
                </a:cubicBezTo>
                <a:cubicBezTo>
                  <a:pt x="747" y="95"/>
                  <a:pt x="771" y="114"/>
                  <a:pt x="792" y="136"/>
                </a:cubicBezTo>
                <a:cubicBezTo>
                  <a:pt x="814" y="158"/>
                  <a:pt x="833" y="181"/>
                  <a:pt x="850" y="206"/>
                </a:cubicBezTo>
                <a:cubicBezTo>
                  <a:pt x="867" y="233"/>
                  <a:pt x="881" y="259"/>
                  <a:pt x="893" y="288"/>
                </a:cubicBezTo>
                <a:cubicBezTo>
                  <a:pt x="904" y="316"/>
                  <a:pt x="913" y="345"/>
                  <a:pt x="919" y="375"/>
                </a:cubicBezTo>
                <a:cubicBezTo>
                  <a:pt x="926" y="405"/>
                  <a:pt x="929" y="435"/>
                  <a:pt x="929" y="46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9" name="文本框 328"/>
          <p:cNvSpPr txBox="1"/>
          <p:nvPr/>
        </p:nvSpPr>
        <p:spPr>
          <a:xfrm>
            <a:off x="8697240" y="376884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平衡数据集中的类别比例</a:t>
            </a:r>
            <a:endParaRPr lang="en-US" sz="920" b="0" u="none" strike="noStrike">
              <a:solidFill>
                <a:srgbClr val="000000"/>
              </a:solidFill>
              <a:effectLst/>
              <a:uFillTx/>
              <a:latin typeface="Times New Roman"/>
            </a:endParaRPr>
          </a:p>
        </p:txBody>
      </p:sp>
      <p:sp>
        <p:nvSpPr>
          <p:cNvPr id="330" name="文本框 329"/>
          <p:cNvSpPr txBox="1"/>
          <p:nvPr/>
        </p:nvSpPr>
        <p:spPr>
          <a:xfrm>
            <a:off x="5298120" y="5510880"/>
            <a:ext cx="1666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5</a:t>
            </a:r>
            <a:endParaRPr lang="en-US" sz="1320" b="0" u="none" strike="noStrike">
              <a:solidFill>
                <a:srgbClr val="000000"/>
              </a:solidFill>
              <a:effectLst/>
              <a:uFillTx/>
              <a:latin typeface="Times New Roman"/>
            </a:endParaRPr>
          </a:p>
        </p:txBody>
      </p:sp>
      <p:sp>
        <p:nvSpPr>
          <p:cNvPr id="331" name="文本框 330"/>
          <p:cNvSpPr txBox="1"/>
          <p:nvPr/>
        </p:nvSpPr>
        <p:spPr>
          <a:xfrm>
            <a:off x="4821840" y="5910840"/>
            <a:ext cx="10569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模型训练与验证</a:t>
            </a:r>
            <a:endParaRPr lang="en-US" sz="1180" b="0" u="none" strike="noStrike">
              <a:solidFill>
                <a:srgbClr val="000000"/>
              </a:solidFill>
              <a:effectLst/>
              <a:uFillTx/>
              <a:latin typeface="Times New Roman"/>
            </a:endParaRPr>
          </a:p>
        </p:txBody>
      </p:sp>
      <p:sp>
        <p:nvSpPr>
          <p:cNvPr id="332" name="文本框 331"/>
          <p:cNvSpPr txBox="1"/>
          <p:nvPr/>
        </p:nvSpPr>
        <p:spPr>
          <a:xfrm>
            <a:off x="3955320" y="622584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使用构建的特征训练推荐</a:t>
            </a:r>
            <a:endParaRPr lang="en-US" sz="920" b="0" u="none" strike="noStrike">
              <a:solidFill>
                <a:srgbClr val="000000"/>
              </a:solidFill>
              <a:effectLst/>
              <a:uFillTx/>
              <a:latin typeface="Times New Roman"/>
            </a:endParaRPr>
          </a:p>
        </p:txBody>
      </p:sp>
      <p:sp>
        <p:nvSpPr>
          <p:cNvPr id="333" name="文本框 332"/>
          <p:cNvSpPr txBox="1"/>
          <p:nvPr/>
        </p:nvSpPr>
        <p:spPr>
          <a:xfrm>
            <a:off x="3955320" y="6392880"/>
            <a:ext cx="235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算法</a:t>
            </a:r>
            <a:endParaRPr lang="en-US" sz="920" b="0" u="none" strike="noStrike">
              <a:solidFill>
                <a:srgbClr val="000000"/>
              </a:solidFill>
              <a:effectLst/>
              <a:uFillTx/>
              <a:latin typeface="Times New Roman"/>
            </a:endParaRPr>
          </a:p>
        </p:txBody>
      </p:sp>
      <p:sp>
        <p:nvSpPr>
          <p:cNvPr id="334" name="文本框 333"/>
          <p:cNvSpPr txBox="1"/>
          <p:nvPr/>
        </p:nvSpPr>
        <p:spPr>
          <a:xfrm>
            <a:off x="3955320" y="662688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通过交叉验证评估模型性</a:t>
            </a:r>
            <a:endParaRPr lang="en-US" sz="920" b="0" u="none" strike="noStrike">
              <a:solidFill>
                <a:srgbClr val="000000"/>
              </a:solidFill>
              <a:effectLst/>
              <a:uFillTx/>
              <a:latin typeface="Times New Roman"/>
            </a:endParaRPr>
          </a:p>
        </p:txBody>
      </p:sp>
      <p:sp>
        <p:nvSpPr>
          <p:cNvPr id="335" name="文本框 334"/>
          <p:cNvSpPr txBox="1"/>
          <p:nvPr/>
        </p:nvSpPr>
        <p:spPr>
          <a:xfrm>
            <a:off x="3955320" y="6793920"/>
            <a:ext cx="118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能</a:t>
            </a:r>
            <a:endParaRPr lang="en-US" sz="920" b="0" u="none" strike="noStrike">
              <a:solidFill>
                <a:srgbClr val="000000"/>
              </a:solidFill>
              <a:effectLst/>
              <a:uFillTx/>
              <a:latin typeface="Times New Roman"/>
            </a:endParaRPr>
          </a:p>
        </p:txBody>
      </p:sp>
      <p:sp>
        <p:nvSpPr>
          <p:cNvPr id="336" name="文本框 335"/>
          <p:cNvSpPr txBox="1"/>
          <p:nvPr/>
        </p:nvSpPr>
        <p:spPr>
          <a:xfrm>
            <a:off x="5482080" y="622584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确保模型具有良好的泛化</a:t>
            </a:r>
            <a:endParaRPr lang="en-US" sz="920" b="0" u="none" strike="noStrike">
              <a:solidFill>
                <a:srgbClr val="000000"/>
              </a:solidFill>
              <a:effectLst/>
              <a:uFillTx/>
              <a:latin typeface="Times New Roman"/>
            </a:endParaRPr>
          </a:p>
        </p:txBody>
      </p:sp>
      <p:sp>
        <p:nvSpPr>
          <p:cNvPr id="337" name="文本框 336"/>
          <p:cNvSpPr txBox="1"/>
          <p:nvPr/>
        </p:nvSpPr>
        <p:spPr>
          <a:xfrm>
            <a:off x="5482080" y="6392880"/>
            <a:ext cx="235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能力</a:t>
            </a:r>
            <a:endParaRPr lang="en-US" sz="920" b="0" u="none" strike="noStrike">
              <a:solidFill>
                <a:srgbClr val="000000"/>
              </a:solidFill>
              <a:effectLst/>
              <a:uFillTx/>
              <a:latin typeface="Times New Roman"/>
            </a:endParaRPr>
          </a:p>
        </p:txBody>
      </p:sp>
      <p:sp>
        <p:nvSpPr>
          <p:cNvPr id="338" name="文本框 337"/>
          <p:cNvSpPr txBox="1"/>
          <p:nvPr/>
        </p:nvSpPr>
        <p:spPr>
          <a:xfrm>
            <a:off x="5482080" y="662688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实时更新特征与模型优化</a:t>
            </a:r>
            <a:endParaRPr lang="en-US" sz="920" b="0" u="none" strike="noStrike">
              <a:solidFill>
                <a:srgbClr val="000000"/>
              </a:solidFill>
              <a:effectLst/>
              <a:uFillTx/>
              <a:latin typeface="Times New Roman"/>
            </a:endParaRPr>
          </a:p>
        </p:txBody>
      </p:sp>
      <p:sp>
        <p:nvSpPr>
          <p:cNvPr id="339" name="文本框 338"/>
          <p:cNvSpPr txBox="1"/>
          <p:nvPr/>
        </p:nvSpPr>
        <p:spPr>
          <a:xfrm>
            <a:off x="10153440" y="705312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6 / 18</a:t>
            </a:r>
            <a:endParaRPr lang="en-US" sz="920" b="0" u="none" strike="noStrike">
              <a:solidFill>
                <a:srgbClr val="000000"/>
              </a:solidFill>
              <a:effectLst/>
              <a:uFillTx/>
              <a:latin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 name="图片 339"/>
          <p:cNvPicPr/>
          <p:nvPr/>
        </p:nvPicPr>
        <p:blipFill>
          <a:blip r:embed="rId2"/>
          <a:stretch/>
        </p:blipFill>
        <p:spPr>
          <a:xfrm>
            <a:off x="0" y="0"/>
            <a:ext cx="10696320" cy="6350760"/>
          </a:xfrm>
          <a:prstGeom prst="rect">
            <a:avLst/>
          </a:prstGeom>
          <a:noFill/>
          <a:ln w="0">
            <a:noFill/>
          </a:ln>
        </p:spPr>
      </p:pic>
      <p:sp>
        <p:nvSpPr>
          <p:cNvPr id="341" name="任意多边形: 形状 340"/>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2" name="任意多边形: 形状 341"/>
          <p:cNvSpPr/>
          <p:nvPr/>
        </p:nvSpPr>
        <p:spPr>
          <a:xfrm>
            <a:off x="267120" y="935640"/>
            <a:ext cx="10162080" cy="869760"/>
          </a:xfrm>
          <a:custGeom>
            <a:avLst/>
            <a:gdLst/>
            <a:ahLst/>
            <a:cxnLst/>
            <a:rect l="0" t="0" r="r" b="b"/>
            <a:pathLst>
              <a:path w="28228" h="2416">
                <a:moveTo>
                  <a:pt x="0" y="2230"/>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4"/>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2230"/>
                </a:lnTo>
                <a:cubicBezTo>
                  <a:pt x="28228" y="2242"/>
                  <a:pt x="28227" y="2254"/>
                  <a:pt x="28225" y="2266"/>
                </a:cubicBezTo>
                <a:cubicBezTo>
                  <a:pt x="28222" y="2278"/>
                  <a:pt x="28219" y="2290"/>
                  <a:pt x="28214" y="2301"/>
                </a:cubicBezTo>
                <a:cubicBezTo>
                  <a:pt x="28210" y="2312"/>
                  <a:pt x="28204" y="2323"/>
                  <a:pt x="28197" y="2333"/>
                </a:cubicBezTo>
                <a:cubicBezTo>
                  <a:pt x="28190" y="2343"/>
                  <a:pt x="28183" y="2353"/>
                  <a:pt x="28174" y="2361"/>
                </a:cubicBezTo>
                <a:cubicBezTo>
                  <a:pt x="28165" y="2370"/>
                  <a:pt x="28156" y="2377"/>
                  <a:pt x="28146" y="2384"/>
                </a:cubicBezTo>
                <a:cubicBezTo>
                  <a:pt x="28136" y="2391"/>
                  <a:pt x="28125" y="2397"/>
                  <a:pt x="28114" y="2401"/>
                </a:cubicBezTo>
                <a:cubicBezTo>
                  <a:pt x="28102" y="2406"/>
                  <a:pt x="28091" y="2410"/>
                  <a:pt x="28079" y="2412"/>
                </a:cubicBezTo>
                <a:cubicBezTo>
                  <a:pt x="28067" y="2414"/>
                  <a:pt x="28055" y="2416"/>
                  <a:pt x="28043" y="2416"/>
                </a:cubicBezTo>
                <a:lnTo>
                  <a:pt x="186" y="2416"/>
                </a:lnTo>
                <a:cubicBezTo>
                  <a:pt x="174" y="2416"/>
                  <a:pt x="162" y="2414"/>
                  <a:pt x="150" y="2412"/>
                </a:cubicBezTo>
                <a:cubicBezTo>
                  <a:pt x="138" y="2410"/>
                  <a:pt x="126" y="2406"/>
                  <a:pt x="115" y="2401"/>
                </a:cubicBezTo>
                <a:cubicBezTo>
                  <a:pt x="104" y="2397"/>
                  <a:pt x="93" y="2391"/>
                  <a:pt x="83" y="2384"/>
                </a:cubicBezTo>
                <a:cubicBezTo>
                  <a:pt x="73" y="2377"/>
                  <a:pt x="63" y="2370"/>
                  <a:pt x="55" y="2361"/>
                </a:cubicBezTo>
                <a:cubicBezTo>
                  <a:pt x="46" y="2353"/>
                  <a:pt x="38" y="2343"/>
                  <a:pt x="32" y="2333"/>
                </a:cubicBezTo>
                <a:cubicBezTo>
                  <a:pt x="25" y="2323"/>
                  <a:pt x="19" y="2312"/>
                  <a:pt x="14" y="2301"/>
                </a:cubicBezTo>
                <a:cubicBezTo>
                  <a:pt x="10" y="2290"/>
                  <a:pt x="6" y="2278"/>
                  <a:pt x="4" y="2266"/>
                </a:cubicBezTo>
                <a:cubicBezTo>
                  <a:pt x="2" y="2254"/>
                  <a:pt x="0" y="2242"/>
                  <a:pt x="0" y="223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3" name="文本框 342"/>
          <p:cNvSpPr txBox="1"/>
          <p:nvPr/>
        </p:nvSpPr>
        <p:spPr>
          <a:xfrm>
            <a:off x="334440" y="210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协同过滤推荐算法</a:t>
            </a:r>
            <a:endParaRPr lang="en-US" sz="1979" b="0" u="none" strike="noStrike">
              <a:solidFill>
                <a:srgbClr val="000000"/>
              </a:solidFill>
              <a:effectLst/>
              <a:uFillTx/>
              <a:latin typeface="Times New Roman"/>
            </a:endParaRPr>
          </a:p>
        </p:txBody>
      </p:sp>
      <p:sp>
        <p:nvSpPr>
          <p:cNvPr id="344" name="文本框 343"/>
          <p:cNvSpPr txBox="1"/>
          <p:nvPr/>
        </p:nvSpPr>
        <p:spPr>
          <a:xfrm>
            <a:off x="468000" y="1180800"/>
            <a:ext cx="10007280" cy="219960"/>
          </a:xfrm>
          <a:prstGeom prst="rect">
            <a:avLst/>
          </a:prstGeom>
          <a:noFill/>
          <a:ln w="0">
            <a:noFill/>
          </a:ln>
        </p:spPr>
        <p:txBody>
          <a:bodyPr wrap="none" lIns="0" tIns="0" rIns="0" bIns="0" anchor="t">
            <a:spAutoFit/>
          </a:bodyPr>
          <a:lstStyle/>
          <a:p>
            <a:r>
              <a:rPr lang="zh-CN" sz="1180" b="0" u="none" strike="noStrike">
                <a:solidFill>
                  <a:srgbClr val="FBBF24"/>
                </a:solidFill>
                <a:effectLst/>
                <a:uFillTx/>
                <a:latin typeface="NotoSansSC"/>
                <a:ea typeface="NotoSansSC"/>
              </a:rPr>
              <a:t>协同过滤</a:t>
            </a:r>
            <a:r>
              <a:rPr lang="zh-CN" sz="1180" b="0" u="none" strike="noStrike">
                <a:solidFill>
                  <a:srgbClr val="FFFFFF"/>
                </a:solidFill>
                <a:effectLst/>
                <a:uFillTx/>
                <a:latin typeface="NotoSansSC"/>
                <a:ea typeface="NotoSansSC"/>
              </a:rPr>
              <a:t>（</a:t>
            </a:r>
            <a:r>
              <a:rPr lang="en-US" sz="1180" b="0" u="none" strike="noStrike">
                <a:solidFill>
                  <a:srgbClr val="FFFFFF"/>
                </a:solidFill>
                <a:effectLst/>
                <a:uFillTx/>
                <a:latin typeface="NotoSansSC"/>
                <a:ea typeface="NotoSansSC"/>
              </a:rPr>
              <a:t>Collaborative Filtering</a:t>
            </a:r>
            <a:r>
              <a:rPr lang="zh-CN" sz="1180" b="0" u="none" strike="noStrike">
                <a:solidFill>
                  <a:srgbClr val="FFFFFF"/>
                </a:solidFill>
                <a:effectLst/>
                <a:uFillTx/>
                <a:latin typeface="NotoSansSC"/>
                <a:ea typeface="NotoSansSC"/>
              </a:rPr>
              <a:t>，</a:t>
            </a:r>
            <a:r>
              <a:rPr lang="en-US" sz="1180" b="0" u="none" strike="noStrike">
                <a:solidFill>
                  <a:srgbClr val="FFFFFF"/>
                </a:solidFill>
                <a:effectLst/>
                <a:uFillTx/>
                <a:latin typeface="NotoSansSC"/>
                <a:ea typeface="NotoSansSC"/>
              </a:rPr>
              <a:t>CF</a:t>
            </a:r>
            <a:r>
              <a:rPr lang="zh-CN" sz="1180" b="0" u="none" strike="noStrike">
                <a:solidFill>
                  <a:srgbClr val="FFFFFF"/>
                </a:solidFill>
                <a:effectLst/>
                <a:uFillTx/>
                <a:latin typeface="NotoSansSC"/>
                <a:ea typeface="NotoSansSC"/>
              </a:rPr>
              <a:t>）是一种利用用户行为数据进行推荐的算法，通过分析用户与物品之间的关联，发现用户的潜在需求，实现</a:t>
            </a:r>
            <a:endParaRPr lang="en-US" sz="1180" b="0" u="none" strike="noStrike">
              <a:solidFill>
                <a:srgbClr val="000000"/>
              </a:solidFill>
              <a:effectLst/>
              <a:uFillTx/>
              <a:latin typeface="Times New Roman"/>
            </a:endParaRPr>
          </a:p>
        </p:txBody>
      </p:sp>
      <p:sp>
        <p:nvSpPr>
          <p:cNvPr id="345" name="任意多边形: 形状 344"/>
          <p:cNvSpPr/>
          <p:nvPr/>
        </p:nvSpPr>
        <p:spPr>
          <a:xfrm>
            <a:off x="267120" y="2072160"/>
            <a:ext cx="4947480" cy="2440800"/>
          </a:xfrm>
          <a:custGeom>
            <a:avLst/>
            <a:gdLst/>
            <a:ahLst/>
            <a:cxnLst/>
            <a:rect l="0" t="0" r="r" b="b"/>
            <a:pathLst>
              <a:path w="13743" h="6780">
                <a:moveTo>
                  <a:pt x="0" y="6594"/>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3558" y="0"/>
                </a:lnTo>
                <a:cubicBezTo>
                  <a:pt x="13570" y="0"/>
                  <a:pt x="13582" y="2"/>
                  <a:pt x="13594" y="4"/>
                </a:cubicBezTo>
                <a:cubicBezTo>
                  <a:pt x="13606" y="6"/>
                  <a:pt x="13618" y="10"/>
                  <a:pt x="13629" y="14"/>
                </a:cubicBezTo>
                <a:cubicBezTo>
                  <a:pt x="13640" y="19"/>
                  <a:pt x="13651" y="25"/>
                  <a:pt x="13661" y="32"/>
                </a:cubicBezTo>
                <a:cubicBezTo>
                  <a:pt x="13671" y="38"/>
                  <a:pt x="13680" y="46"/>
                  <a:pt x="13689" y="55"/>
                </a:cubicBezTo>
                <a:cubicBezTo>
                  <a:pt x="13698" y="63"/>
                  <a:pt x="13705" y="73"/>
                  <a:pt x="13712" y="83"/>
                </a:cubicBezTo>
                <a:cubicBezTo>
                  <a:pt x="13719" y="93"/>
                  <a:pt x="13725" y="104"/>
                  <a:pt x="13729" y="115"/>
                </a:cubicBezTo>
                <a:cubicBezTo>
                  <a:pt x="13734" y="126"/>
                  <a:pt x="13737" y="138"/>
                  <a:pt x="13740" y="150"/>
                </a:cubicBezTo>
                <a:cubicBezTo>
                  <a:pt x="13742" y="162"/>
                  <a:pt x="13743" y="174"/>
                  <a:pt x="13743" y="186"/>
                </a:cubicBezTo>
                <a:lnTo>
                  <a:pt x="13743" y="6594"/>
                </a:lnTo>
                <a:cubicBezTo>
                  <a:pt x="13743" y="6606"/>
                  <a:pt x="13742" y="6618"/>
                  <a:pt x="13740" y="6630"/>
                </a:cubicBezTo>
                <a:cubicBezTo>
                  <a:pt x="13737" y="6642"/>
                  <a:pt x="13734" y="6654"/>
                  <a:pt x="13729" y="6665"/>
                </a:cubicBezTo>
                <a:cubicBezTo>
                  <a:pt x="13725" y="6676"/>
                  <a:pt x="13719" y="6687"/>
                  <a:pt x="13712" y="6697"/>
                </a:cubicBezTo>
                <a:cubicBezTo>
                  <a:pt x="13705" y="6707"/>
                  <a:pt x="13698" y="6717"/>
                  <a:pt x="13689" y="6725"/>
                </a:cubicBezTo>
                <a:cubicBezTo>
                  <a:pt x="13680" y="6734"/>
                  <a:pt x="13671" y="6741"/>
                  <a:pt x="13661" y="6748"/>
                </a:cubicBezTo>
                <a:cubicBezTo>
                  <a:pt x="13651" y="6755"/>
                  <a:pt x="13640" y="6761"/>
                  <a:pt x="13629" y="6765"/>
                </a:cubicBezTo>
                <a:cubicBezTo>
                  <a:pt x="13618" y="6770"/>
                  <a:pt x="13606" y="6774"/>
                  <a:pt x="13594" y="6776"/>
                </a:cubicBezTo>
                <a:cubicBezTo>
                  <a:pt x="13582" y="6778"/>
                  <a:pt x="13570" y="6780"/>
                  <a:pt x="13558" y="6780"/>
                </a:cubicBezTo>
                <a:lnTo>
                  <a:pt x="186" y="6780"/>
                </a:lnTo>
                <a:cubicBezTo>
                  <a:pt x="174" y="6780"/>
                  <a:pt x="162" y="6778"/>
                  <a:pt x="150" y="6776"/>
                </a:cubicBezTo>
                <a:cubicBezTo>
                  <a:pt x="138" y="6774"/>
                  <a:pt x="126" y="6770"/>
                  <a:pt x="115" y="6765"/>
                </a:cubicBezTo>
                <a:cubicBezTo>
                  <a:pt x="104" y="6761"/>
                  <a:pt x="93" y="6755"/>
                  <a:pt x="83" y="6748"/>
                </a:cubicBezTo>
                <a:cubicBezTo>
                  <a:pt x="73" y="6741"/>
                  <a:pt x="63" y="6734"/>
                  <a:pt x="55" y="6725"/>
                </a:cubicBezTo>
                <a:cubicBezTo>
                  <a:pt x="46" y="6717"/>
                  <a:pt x="38" y="6707"/>
                  <a:pt x="32" y="6697"/>
                </a:cubicBezTo>
                <a:cubicBezTo>
                  <a:pt x="25" y="6687"/>
                  <a:pt x="19" y="6676"/>
                  <a:pt x="14" y="6665"/>
                </a:cubicBezTo>
                <a:cubicBezTo>
                  <a:pt x="10" y="6654"/>
                  <a:pt x="6" y="6642"/>
                  <a:pt x="4" y="6630"/>
                </a:cubicBezTo>
                <a:cubicBezTo>
                  <a:pt x="2" y="6618"/>
                  <a:pt x="0" y="6606"/>
                  <a:pt x="0" y="65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6" name="任意多边形: 形状 345"/>
          <p:cNvSpPr/>
          <p:nvPr/>
        </p:nvSpPr>
        <p:spPr>
          <a:xfrm>
            <a:off x="467640" y="2674080"/>
            <a:ext cx="17280" cy="635400"/>
          </a:xfrm>
          <a:custGeom>
            <a:avLst/>
            <a:gdLst/>
            <a:ahLst/>
            <a:cxnLst/>
            <a:rect l="0" t="0" r="r" b="b"/>
            <a:pathLst>
              <a:path w="48" h="1765">
                <a:moveTo>
                  <a:pt x="0" y="0"/>
                </a:moveTo>
                <a:lnTo>
                  <a:pt x="48" y="0"/>
                </a:lnTo>
                <a:lnTo>
                  <a:pt x="48" y="1765"/>
                </a:lnTo>
                <a:lnTo>
                  <a:pt x="0" y="1765"/>
                </a:lnTo>
                <a:lnTo>
                  <a:pt x="0" y="0"/>
                </a:lnTo>
                <a:close/>
              </a:path>
            </a:pathLst>
          </a:custGeom>
          <a:solidFill>
            <a:srgbClr val="93C5FD"/>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7" name="任意多边形: 形状 346"/>
          <p:cNvSpPr/>
          <p:nvPr/>
        </p:nvSpPr>
        <p:spPr>
          <a:xfrm>
            <a:off x="467640" y="3509640"/>
            <a:ext cx="17280" cy="635400"/>
          </a:xfrm>
          <a:custGeom>
            <a:avLst/>
            <a:gdLst/>
            <a:ahLst/>
            <a:cxnLst/>
            <a:rect l="0" t="0" r="r" b="b"/>
            <a:pathLst>
              <a:path w="48" h="1765">
                <a:moveTo>
                  <a:pt x="0" y="0"/>
                </a:moveTo>
                <a:lnTo>
                  <a:pt x="48" y="0"/>
                </a:lnTo>
                <a:lnTo>
                  <a:pt x="48" y="1765"/>
                </a:lnTo>
                <a:lnTo>
                  <a:pt x="0" y="1765"/>
                </a:lnTo>
                <a:lnTo>
                  <a:pt x="0" y="0"/>
                </a:ln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48" name="图片 347"/>
          <p:cNvPicPr/>
          <p:nvPr/>
        </p:nvPicPr>
        <p:blipFill>
          <a:blip r:embed="rId3"/>
          <a:stretch/>
        </p:blipFill>
        <p:spPr>
          <a:xfrm>
            <a:off x="468000" y="2306520"/>
            <a:ext cx="150120" cy="166680"/>
          </a:xfrm>
          <a:prstGeom prst="rect">
            <a:avLst/>
          </a:prstGeom>
          <a:noFill/>
          <a:ln w="0">
            <a:noFill/>
          </a:ln>
        </p:spPr>
      </p:pic>
      <p:sp>
        <p:nvSpPr>
          <p:cNvPr id="349" name="文本框 348"/>
          <p:cNvSpPr txBox="1"/>
          <p:nvPr/>
        </p:nvSpPr>
        <p:spPr>
          <a:xfrm>
            <a:off x="468000" y="141480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个性化推荐。</a:t>
            </a:r>
            <a:endParaRPr lang="en-US" sz="1180" b="0" u="none" strike="noStrike">
              <a:solidFill>
                <a:srgbClr val="000000"/>
              </a:solidFill>
              <a:effectLst/>
              <a:uFillTx/>
              <a:latin typeface="Times New Roman"/>
            </a:endParaRPr>
          </a:p>
        </p:txBody>
      </p:sp>
      <p:sp>
        <p:nvSpPr>
          <p:cNvPr id="350" name="文本框 349"/>
          <p:cNvSpPr txBox="1"/>
          <p:nvPr/>
        </p:nvSpPr>
        <p:spPr>
          <a:xfrm>
            <a:off x="718560" y="23018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算法分类</a:t>
            </a:r>
            <a:endParaRPr lang="en-US" sz="1320" b="0" u="none" strike="noStrike">
              <a:solidFill>
                <a:srgbClr val="000000"/>
              </a:solidFill>
              <a:effectLst/>
              <a:uFillTx/>
              <a:latin typeface="Times New Roman"/>
            </a:endParaRPr>
          </a:p>
        </p:txBody>
      </p:sp>
      <p:sp>
        <p:nvSpPr>
          <p:cNvPr id="351" name="文本框 350"/>
          <p:cNvSpPr txBox="1"/>
          <p:nvPr/>
        </p:nvSpPr>
        <p:spPr>
          <a:xfrm>
            <a:off x="585000" y="2718360"/>
            <a:ext cx="135864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基于用户的协同过滤</a:t>
            </a:r>
            <a:endParaRPr lang="en-US" sz="1180" b="0" u="none" strike="noStrike">
              <a:solidFill>
                <a:srgbClr val="000000"/>
              </a:solidFill>
              <a:effectLst/>
              <a:uFillTx/>
              <a:latin typeface="Times New Roman"/>
            </a:endParaRPr>
          </a:p>
        </p:txBody>
      </p:sp>
      <p:sp>
        <p:nvSpPr>
          <p:cNvPr id="352" name="文本框 351"/>
          <p:cNvSpPr txBox="1"/>
          <p:nvPr/>
        </p:nvSpPr>
        <p:spPr>
          <a:xfrm>
            <a:off x="585000" y="3000240"/>
            <a:ext cx="4455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基于</a:t>
            </a:r>
            <a:r>
              <a:rPr lang="en-US" sz="920" b="0" u="none" strike="noStrike">
                <a:solidFill>
                  <a:srgbClr val="DBEAFE"/>
                </a:solidFill>
                <a:effectLst/>
                <a:uFillTx/>
                <a:latin typeface="NotoSansSC"/>
                <a:ea typeface="NotoSansSC"/>
              </a:rPr>
              <a:t>"</a:t>
            </a:r>
            <a:r>
              <a:rPr lang="zh-CN" sz="920" b="0" u="none" strike="noStrike">
                <a:solidFill>
                  <a:srgbClr val="DBEAFE"/>
                </a:solidFill>
                <a:effectLst/>
                <a:uFillTx/>
                <a:latin typeface="NotoSansSC"/>
                <a:ea typeface="NotoSansSC"/>
              </a:rPr>
              <a:t>相似用户的行为具有可预测性</a:t>
            </a:r>
            <a:r>
              <a:rPr lang="en-US" sz="920" b="0" u="none" strike="noStrike">
                <a:solidFill>
                  <a:srgbClr val="DBEAFE"/>
                </a:solidFill>
                <a:effectLst/>
                <a:uFillTx/>
                <a:latin typeface="NotoSansSC"/>
                <a:ea typeface="NotoSansSC"/>
              </a:rPr>
              <a:t>"</a:t>
            </a:r>
            <a:r>
              <a:rPr lang="zh-CN" sz="920" b="0" u="none" strike="noStrike">
                <a:solidFill>
                  <a:srgbClr val="DBEAFE"/>
                </a:solidFill>
                <a:effectLst/>
                <a:uFillTx/>
                <a:latin typeface="NotoSansSC"/>
                <a:ea typeface="NotoSansSC"/>
              </a:rPr>
              <a:t>的假设，通过计算用户相似度，推荐与目标用户</a:t>
            </a:r>
            <a:endParaRPr lang="en-US" sz="920" b="0" u="none" strike="noStrike">
              <a:solidFill>
                <a:srgbClr val="000000"/>
              </a:solidFill>
              <a:effectLst/>
              <a:uFillTx/>
              <a:latin typeface="Times New Roman"/>
            </a:endParaRPr>
          </a:p>
        </p:txBody>
      </p:sp>
      <p:sp>
        <p:nvSpPr>
          <p:cNvPr id="353" name="文本框 352"/>
          <p:cNvSpPr txBox="1"/>
          <p:nvPr/>
        </p:nvSpPr>
        <p:spPr>
          <a:xfrm>
            <a:off x="585000" y="316728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相似的其他用户喜欢的物品。</a:t>
            </a:r>
            <a:endParaRPr lang="en-US" sz="920" b="0" u="none" strike="noStrike">
              <a:solidFill>
                <a:srgbClr val="000000"/>
              </a:solidFill>
              <a:effectLst/>
              <a:uFillTx/>
              <a:latin typeface="Times New Roman"/>
            </a:endParaRPr>
          </a:p>
        </p:txBody>
      </p:sp>
      <p:sp>
        <p:nvSpPr>
          <p:cNvPr id="354" name="文本框 353"/>
          <p:cNvSpPr txBox="1"/>
          <p:nvPr/>
        </p:nvSpPr>
        <p:spPr>
          <a:xfrm>
            <a:off x="585000" y="3553920"/>
            <a:ext cx="1358640" cy="2199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SC"/>
                <a:ea typeface="NotoSansSC"/>
              </a:rPr>
              <a:t>基于物品的协同过滤</a:t>
            </a:r>
            <a:endParaRPr lang="en-US" sz="1180" b="0" u="none" strike="noStrike">
              <a:solidFill>
                <a:srgbClr val="000000"/>
              </a:solidFill>
              <a:effectLst/>
              <a:uFillTx/>
              <a:latin typeface="Times New Roman"/>
            </a:endParaRPr>
          </a:p>
        </p:txBody>
      </p:sp>
      <p:sp>
        <p:nvSpPr>
          <p:cNvPr id="355" name="文本框 354"/>
          <p:cNvSpPr txBox="1"/>
          <p:nvPr/>
        </p:nvSpPr>
        <p:spPr>
          <a:xfrm>
            <a:off x="585000" y="3835800"/>
            <a:ext cx="4225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关注物品之间的相似性，假设相似物品会吸引相同的用户。通过分析物品间交互记</a:t>
            </a:r>
            <a:endParaRPr lang="en-US" sz="920" b="0" u="none" strike="noStrike">
              <a:solidFill>
                <a:srgbClr val="000000"/>
              </a:solidFill>
              <a:effectLst/>
              <a:uFillTx/>
              <a:latin typeface="Times New Roman"/>
            </a:endParaRPr>
          </a:p>
        </p:txBody>
      </p:sp>
      <p:sp>
        <p:nvSpPr>
          <p:cNvPr id="356" name="任意多边形: 形状 355"/>
          <p:cNvSpPr/>
          <p:nvPr/>
        </p:nvSpPr>
        <p:spPr>
          <a:xfrm>
            <a:off x="5481720" y="2072160"/>
            <a:ext cx="4947480" cy="2440800"/>
          </a:xfrm>
          <a:custGeom>
            <a:avLst/>
            <a:gdLst/>
            <a:ahLst/>
            <a:cxnLst/>
            <a:rect l="0" t="0" r="r" b="b"/>
            <a:pathLst>
              <a:path w="13743" h="6780">
                <a:moveTo>
                  <a:pt x="0" y="6594"/>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3558" y="0"/>
                </a:lnTo>
                <a:cubicBezTo>
                  <a:pt x="13570" y="0"/>
                  <a:pt x="13582" y="2"/>
                  <a:pt x="13594" y="4"/>
                </a:cubicBezTo>
                <a:cubicBezTo>
                  <a:pt x="13606" y="6"/>
                  <a:pt x="13617" y="10"/>
                  <a:pt x="13629" y="14"/>
                </a:cubicBezTo>
                <a:cubicBezTo>
                  <a:pt x="13640" y="19"/>
                  <a:pt x="13651" y="25"/>
                  <a:pt x="13661" y="32"/>
                </a:cubicBezTo>
                <a:cubicBezTo>
                  <a:pt x="13671" y="38"/>
                  <a:pt x="13680" y="46"/>
                  <a:pt x="13689" y="55"/>
                </a:cubicBezTo>
                <a:cubicBezTo>
                  <a:pt x="13698" y="63"/>
                  <a:pt x="13705" y="73"/>
                  <a:pt x="13712" y="83"/>
                </a:cubicBezTo>
                <a:cubicBezTo>
                  <a:pt x="13719" y="93"/>
                  <a:pt x="13725" y="104"/>
                  <a:pt x="13729" y="115"/>
                </a:cubicBezTo>
                <a:cubicBezTo>
                  <a:pt x="13734" y="126"/>
                  <a:pt x="13737" y="138"/>
                  <a:pt x="13740" y="150"/>
                </a:cubicBezTo>
                <a:cubicBezTo>
                  <a:pt x="13742" y="162"/>
                  <a:pt x="13743" y="174"/>
                  <a:pt x="13743" y="186"/>
                </a:cubicBezTo>
                <a:lnTo>
                  <a:pt x="13743" y="6594"/>
                </a:lnTo>
                <a:cubicBezTo>
                  <a:pt x="13743" y="6606"/>
                  <a:pt x="13742" y="6618"/>
                  <a:pt x="13740" y="6630"/>
                </a:cubicBezTo>
                <a:cubicBezTo>
                  <a:pt x="13737" y="6642"/>
                  <a:pt x="13734" y="6654"/>
                  <a:pt x="13729" y="6665"/>
                </a:cubicBezTo>
                <a:cubicBezTo>
                  <a:pt x="13725" y="6676"/>
                  <a:pt x="13719" y="6687"/>
                  <a:pt x="13712" y="6697"/>
                </a:cubicBezTo>
                <a:cubicBezTo>
                  <a:pt x="13705" y="6707"/>
                  <a:pt x="13698" y="6717"/>
                  <a:pt x="13689" y="6725"/>
                </a:cubicBezTo>
                <a:cubicBezTo>
                  <a:pt x="13680" y="6734"/>
                  <a:pt x="13671" y="6741"/>
                  <a:pt x="13661" y="6748"/>
                </a:cubicBezTo>
                <a:cubicBezTo>
                  <a:pt x="13651" y="6755"/>
                  <a:pt x="13640" y="6761"/>
                  <a:pt x="13629" y="6765"/>
                </a:cubicBezTo>
                <a:cubicBezTo>
                  <a:pt x="13617" y="6770"/>
                  <a:pt x="13606" y="6774"/>
                  <a:pt x="13594" y="6776"/>
                </a:cubicBezTo>
                <a:cubicBezTo>
                  <a:pt x="13582" y="6778"/>
                  <a:pt x="13570" y="6780"/>
                  <a:pt x="13558" y="6780"/>
                </a:cubicBezTo>
                <a:lnTo>
                  <a:pt x="186" y="6780"/>
                </a:lnTo>
                <a:cubicBezTo>
                  <a:pt x="174" y="6780"/>
                  <a:pt x="162" y="6778"/>
                  <a:pt x="150" y="6776"/>
                </a:cubicBezTo>
                <a:cubicBezTo>
                  <a:pt x="138" y="6774"/>
                  <a:pt x="126" y="6770"/>
                  <a:pt x="115" y="6765"/>
                </a:cubicBezTo>
                <a:cubicBezTo>
                  <a:pt x="104" y="6761"/>
                  <a:pt x="93" y="6755"/>
                  <a:pt x="83" y="6748"/>
                </a:cubicBezTo>
                <a:cubicBezTo>
                  <a:pt x="73" y="6741"/>
                  <a:pt x="63" y="6734"/>
                  <a:pt x="55" y="6725"/>
                </a:cubicBezTo>
                <a:cubicBezTo>
                  <a:pt x="46" y="6717"/>
                  <a:pt x="38" y="6707"/>
                  <a:pt x="32" y="6697"/>
                </a:cubicBezTo>
                <a:cubicBezTo>
                  <a:pt x="25" y="6687"/>
                  <a:pt x="19" y="6676"/>
                  <a:pt x="14" y="6665"/>
                </a:cubicBezTo>
                <a:cubicBezTo>
                  <a:pt x="10" y="6654"/>
                  <a:pt x="6" y="6642"/>
                  <a:pt x="4" y="6630"/>
                </a:cubicBezTo>
                <a:cubicBezTo>
                  <a:pt x="1" y="6618"/>
                  <a:pt x="0" y="6606"/>
                  <a:pt x="0" y="659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57" name="图片 356"/>
          <p:cNvPicPr/>
          <p:nvPr/>
        </p:nvPicPr>
        <p:blipFill>
          <a:blip r:embed="rId4"/>
          <a:stretch/>
        </p:blipFill>
        <p:spPr>
          <a:xfrm>
            <a:off x="5682600" y="2306520"/>
            <a:ext cx="166680" cy="166680"/>
          </a:xfrm>
          <a:prstGeom prst="rect">
            <a:avLst/>
          </a:prstGeom>
          <a:noFill/>
          <a:ln w="0">
            <a:noFill/>
          </a:ln>
        </p:spPr>
      </p:pic>
      <p:sp>
        <p:nvSpPr>
          <p:cNvPr id="358" name="文本框 357"/>
          <p:cNvSpPr txBox="1"/>
          <p:nvPr/>
        </p:nvSpPr>
        <p:spPr>
          <a:xfrm>
            <a:off x="585000" y="4002840"/>
            <a:ext cx="1747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录，构建物品</a:t>
            </a:r>
            <a:r>
              <a:rPr lang="en-US" sz="920" b="0" u="none" strike="noStrike">
                <a:solidFill>
                  <a:srgbClr val="DBEAFE"/>
                </a:solidFill>
                <a:effectLst/>
                <a:uFillTx/>
                <a:latin typeface="NotoSansSC"/>
                <a:ea typeface="NotoSansSC"/>
              </a:rPr>
              <a:t>-</a:t>
            </a:r>
            <a:r>
              <a:rPr lang="zh-CN" sz="920" b="0" u="none" strike="noStrike">
                <a:solidFill>
                  <a:srgbClr val="DBEAFE"/>
                </a:solidFill>
                <a:effectLst/>
                <a:uFillTx/>
                <a:latin typeface="NotoSansSC"/>
                <a:ea typeface="NotoSansSC"/>
              </a:rPr>
              <a:t>物品相似度矩阵。</a:t>
            </a:r>
            <a:endParaRPr lang="en-US" sz="920" b="0" u="none" strike="noStrike">
              <a:solidFill>
                <a:srgbClr val="000000"/>
              </a:solidFill>
              <a:effectLst/>
              <a:uFillTx/>
              <a:latin typeface="Times New Roman"/>
            </a:endParaRPr>
          </a:p>
        </p:txBody>
      </p:sp>
      <p:sp>
        <p:nvSpPr>
          <p:cNvPr id="359" name="任意多边形: 形状 358"/>
          <p:cNvSpPr/>
          <p:nvPr/>
        </p:nvSpPr>
        <p:spPr>
          <a:xfrm>
            <a:off x="7124040" y="267804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60" name="任意多边形: 形状 359"/>
          <p:cNvSpPr/>
          <p:nvPr/>
        </p:nvSpPr>
        <p:spPr>
          <a:xfrm>
            <a:off x="7454160" y="2674080"/>
            <a:ext cx="334440" cy="334440"/>
          </a:xfrm>
          <a:custGeom>
            <a:avLst/>
            <a:gdLst/>
            <a:ahLst/>
            <a:cxnLst/>
            <a:rect l="0" t="0" r="r" b="b"/>
            <a:pathLst>
              <a:path w="929" h="929">
                <a:moveTo>
                  <a:pt x="0" y="0"/>
                </a:moveTo>
                <a:lnTo>
                  <a:pt x="929" y="0"/>
                </a:lnTo>
                <a:lnTo>
                  <a:pt x="929" y="929"/>
                </a:lnTo>
                <a:lnTo>
                  <a:pt x="0" y="929"/>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1" name="任意多边形: 形状 360"/>
          <p:cNvSpPr/>
          <p:nvPr/>
        </p:nvSpPr>
        <p:spPr>
          <a:xfrm>
            <a:off x="7458120" y="267804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62" name="文本框 361"/>
          <p:cNvSpPr txBox="1"/>
          <p:nvPr/>
        </p:nvSpPr>
        <p:spPr>
          <a:xfrm>
            <a:off x="5950080" y="2301840"/>
            <a:ext cx="14896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用户</a:t>
            </a:r>
            <a:r>
              <a:rPr lang="en-US" sz="1320" b="0" u="none" strike="noStrike">
                <a:solidFill>
                  <a:srgbClr val="FFFFFF"/>
                </a:solidFill>
                <a:effectLst/>
                <a:uFillTx/>
                <a:latin typeface="NotoSansSC"/>
                <a:ea typeface="NotoSansSC"/>
              </a:rPr>
              <a:t>-</a:t>
            </a:r>
            <a:r>
              <a:rPr lang="zh-CN" sz="1320" b="0" u="none" strike="noStrike">
                <a:solidFill>
                  <a:srgbClr val="FFFFFF"/>
                </a:solidFill>
                <a:effectLst/>
                <a:uFillTx/>
                <a:latin typeface="NotoSansSC"/>
                <a:ea typeface="NotoSansSC"/>
              </a:rPr>
              <a:t>物品交互矩阵</a:t>
            </a:r>
            <a:endParaRPr lang="en-US" sz="1320" b="0" u="none" strike="noStrike">
              <a:solidFill>
                <a:srgbClr val="000000"/>
              </a:solidFill>
              <a:effectLst/>
              <a:uFillTx/>
              <a:latin typeface="Times New Roman"/>
            </a:endParaRPr>
          </a:p>
        </p:txBody>
      </p:sp>
      <p:sp>
        <p:nvSpPr>
          <p:cNvPr id="363" name="任意多边形: 形状 362"/>
          <p:cNvSpPr/>
          <p:nvPr/>
        </p:nvSpPr>
        <p:spPr>
          <a:xfrm>
            <a:off x="7788240" y="2674080"/>
            <a:ext cx="334800" cy="334440"/>
          </a:xfrm>
          <a:custGeom>
            <a:avLst/>
            <a:gdLst/>
            <a:ahLst/>
            <a:cxnLst/>
            <a:rect l="0" t="0" r="r" b="b"/>
            <a:pathLst>
              <a:path w="930" h="929">
                <a:moveTo>
                  <a:pt x="0" y="0"/>
                </a:moveTo>
                <a:lnTo>
                  <a:pt x="930" y="0"/>
                </a:lnTo>
                <a:lnTo>
                  <a:pt x="930" y="929"/>
                </a:lnTo>
                <a:lnTo>
                  <a:pt x="0" y="929"/>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4" name="任意多边形: 形状 363"/>
          <p:cNvSpPr/>
          <p:nvPr/>
        </p:nvSpPr>
        <p:spPr>
          <a:xfrm>
            <a:off x="7792560" y="267804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65" name="任意多边形: 形状 364"/>
          <p:cNvSpPr/>
          <p:nvPr/>
        </p:nvSpPr>
        <p:spPr>
          <a:xfrm>
            <a:off x="8122680" y="2674080"/>
            <a:ext cx="334440" cy="334440"/>
          </a:xfrm>
          <a:custGeom>
            <a:avLst/>
            <a:gdLst/>
            <a:ahLst/>
            <a:cxnLst/>
            <a:rect l="0" t="0" r="r" b="b"/>
            <a:pathLst>
              <a:path w="929" h="929">
                <a:moveTo>
                  <a:pt x="0" y="0"/>
                </a:moveTo>
                <a:lnTo>
                  <a:pt x="929" y="0"/>
                </a:lnTo>
                <a:lnTo>
                  <a:pt x="929" y="929"/>
                </a:lnTo>
                <a:lnTo>
                  <a:pt x="0" y="929"/>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6" name="任意多边形: 形状 365"/>
          <p:cNvSpPr/>
          <p:nvPr/>
        </p:nvSpPr>
        <p:spPr>
          <a:xfrm>
            <a:off x="8126640" y="2678040"/>
            <a:ext cx="326520" cy="326520"/>
          </a:xfrm>
          <a:custGeom>
            <a:avLst/>
            <a:gdLst/>
            <a:ahLst/>
            <a:cxnLst/>
            <a:rect l="0" t="0" r="r" b="b"/>
            <a:pathLst>
              <a:path w="907" h="907" fill="none">
                <a:moveTo>
                  <a:pt x="0" y="0"/>
                </a:moveTo>
                <a:lnTo>
                  <a:pt x="907" y="0"/>
                </a:lnTo>
                <a:lnTo>
                  <a:pt x="907"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67" name="任意多边形: 形状 366"/>
          <p:cNvSpPr/>
          <p:nvPr/>
        </p:nvSpPr>
        <p:spPr>
          <a:xfrm>
            <a:off x="8456760" y="2674080"/>
            <a:ext cx="334800" cy="334440"/>
          </a:xfrm>
          <a:custGeom>
            <a:avLst/>
            <a:gdLst/>
            <a:ahLst/>
            <a:cxnLst/>
            <a:rect l="0" t="0" r="r" b="b"/>
            <a:pathLst>
              <a:path w="930" h="929">
                <a:moveTo>
                  <a:pt x="0" y="0"/>
                </a:moveTo>
                <a:lnTo>
                  <a:pt x="930" y="0"/>
                </a:lnTo>
                <a:lnTo>
                  <a:pt x="930" y="929"/>
                </a:lnTo>
                <a:lnTo>
                  <a:pt x="0" y="929"/>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8" name="任意多边形: 形状 367"/>
          <p:cNvSpPr/>
          <p:nvPr/>
        </p:nvSpPr>
        <p:spPr>
          <a:xfrm>
            <a:off x="8461080" y="267804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69" name="任意多边形: 形状 368"/>
          <p:cNvSpPr/>
          <p:nvPr/>
        </p:nvSpPr>
        <p:spPr>
          <a:xfrm>
            <a:off x="7119720" y="3008160"/>
            <a:ext cx="334800" cy="334800"/>
          </a:xfrm>
          <a:custGeom>
            <a:avLst/>
            <a:gdLst/>
            <a:ahLst/>
            <a:cxnLst/>
            <a:rect l="0" t="0" r="r" b="b"/>
            <a:pathLst>
              <a:path w="930" h="930">
                <a:moveTo>
                  <a:pt x="0" y="0"/>
                </a:moveTo>
                <a:lnTo>
                  <a:pt x="930" y="0"/>
                </a:lnTo>
                <a:lnTo>
                  <a:pt x="930" y="930"/>
                </a:lnTo>
                <a:lnTo>
                  <a:pt x="0" y="930"/>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0" name="任意多边形: 形状 369"/>
          <p:cNvSpPr/>
          <p:nvPr/>
        </p:nvSpPr>
        <p:spPr>
          <a:xfrm>
            <a:off x="7124040" y="301248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71" name="文本框 370"/>
          <p:cNvSpPr txBox="1"/>
          <p:nvPr/>
        </p:nvSpPr>
        <p:spPr>
          <a:xfrm>
            <a:off x="7470720" y="2782800"/>
            <a:ext cx="1566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物品</a:t>
            </a:r>
            <a:r>
              <a:rPr lang="en-US" sz="920" b="0" u="none" strike="noStrike">
                <a:solidFill>
                  <a:srgbClr val="FFFFFF"/>
                </a:solidFill>
                <a:effectLst/>
                <a:uFillTx/>
                <a:latin typeface="NotoSansSC"/>
                <a:ea typeface="NotoSansSC"/>
              </a:rPr>
              <a:t>1 </a:t>
            </a:r>
            <a:r>
              <a:rPr lang="zh-CN" sz="920" b="0" u="none" strike="noStrike">
                <a:solidFill>
                  <a:srgbClr val="FFFFFF"/>
                </a:solidFill>
                <a:effectLst/>
                <a:uFillTx/>
                <a:latin typeface="NotoSansSC"/>
                <a:ea typeface="NotoSansSC"/>
              </a:rPr>
              <a:t>物品</a:t>
            </a:r>
            <a:r>
              <a:rPr lang="en-US" sz="920" b="0" u="none" strike="noStrike">
                <a:solidFill>
                  <a:srgbClr val="FFFFFF"/>
                </a:solidFill>
                <a:effectLst/>
                <a:uFillTx/>
                <a:latin typeface="NotoSansSC"/>
                <a:ea typeface="NotoSansSC"/>
              </a:rPr>
              <a:t>2 </a:t>
            </a:r>
            <a:r>
              <a:rPr lang="zh-CN" sz="920" b="0" u="none" strike="noStrike">
                <a:solidFill>
                  <a:srgbClr val="FFFFFF"/>
                </a:solidFill>
                <a:effectLst/>
                <a:uFillTx/>
                <a:latin typeface="NotoSansSC"/>
                <a:ea typeface="NotoSansSC"/>
              </a:rPr>
              <a:t>物品</a:t>
            </a:r>
            <a:r>
              <a:rPr lang="en-US" sz="920" b="0" u="none" strike="noStrike">
                <a:solidFill>
                  <a:srgbClr val="FFFFFF"/>
                </a:solidFill>
                <a:effectLst/>
                <a:uFillTx/>
                <a:latin typeface="NotoSansSC"/>
                <a:ea typeface="NotoSansSC"/>
              </a:rPr>
              <a:t>3 </a:t>
            </a:r>
            <a:r>
              <a:rPr lang="zh-CN" sz="920" b="0" u="none" strike="noStrike">
                <a:solidFill>
                  <a:srgbClr val="FFFFFF"/>
                </a:solidFill>
                <a:effectLst/>
                <a:uFillTx/>
                <a:latin typeface="NotoSansSC"/>
                <a:ea typeface="NotoSansSC"/>
              </a:rPr>
              <a:t>物品</a:t>
            </a:r>
            <a:r>
              <a:rPr lang="en-US" sz="920" b="0" u="none" strike="noStrike">
                <a:solidFill>
                  <a:srgbClr val="FFFFFF"/>
                </a:solidFill>
                <a:effectLst/>
                <a:uFillTx/>
                <a:latin typeface="NotoSansSC"/>
                <a:ea typeface="NotoSansSC"/>
              </a:rPr>
              <a:t>4</a:t>
            </a:r>
            <a:endParaRPr lang="en-US" sz="920" b="0" u="none" strike="noStrike">
              <a:solidFill>
                <a:srgbClr val="000000"/>
              </a:solidFill>
              <a:effectLst/>
              <a:uFillTx/>
              <a:latin typeface="Times New Roman"/>
            </a:endParaRPr>
          </a:p>
        </p:txBody>
      </p:sp>
      <p:sp>
        <p:nvSpPr>
          <p:cNvPr id="372" name="任意多边形: 形状 371"/>
          <p:cNvSpPr/>
          <p:nvPr/>
        </p:nvSpPr>
        <p:spPr>
          <a:xfrm>
            <a:off x="7454160" y="3008160"/>
            <a:ext cx="334440" cy="334800"/>
          </a:xfrm>
          <a:custGeom>
            <a:avLst/>
            <a:gdLst/>
            <a:ahLst/>
            <a:cxnLst/>
            <a:rect l="0" t="0" r="r" b="b"/>
            <a:pathLst>
              <a:path w="929" h="930">
                <a:moveTo>
                  <a:pt x="0" y="0"/>
                </a:moveTo>
                <a:lnTo>
                  <a:pt x="929" y="0"/>
                </a:lnTo>
                <a:lnTo>
                  <a:pt x="929" y="930"/>
                </a:lnTo>
                <a:lnTo>
                  <a:pt x="0" y="930"/>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3" name="任意多边形: 形状 372"/>
          <p:cNvSpPr/>
          <p:nvPr/>
        </p:nvSpPr>
        <p:spPr>
          <a:xfrm>
            <a:off x="7458120" y="301248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74" name="文本框 373"/>
          <p:cNvSpPr txBox="1"/>
          <p:nvPr/>
        </p:nvSpPr>
        <p:spPr>
          <a:xfrm>
            <a:off x="7132320" y="3117240"/>
            <a:ext cx="349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用户</a:t>
            </a:r>
            <a:r>
              <a:rPr lang="en-US" sz="920" b="0" u="none" strike="noStrike">
                <a:solidFill>
                  <a:srgbClr val="FFFFFF"/>
                </a:solidFill>
                <a:effectLst/>
                <a:uFillTx/>
                <a:latin typeface="NotoSansSC"/>
                <a:ea typeface="NotoSansSC"/>
              </a:rPr>
              <a:t>A</a:t>
            </a:r>
            <a:endParaRPr lang="en-US" sz="920" b="0" u="none" strike="noStrike">
              <a:solidFill>
                <a:srgbClr val="000000"/>
              </a:solidFill>
              <a:effectLst/>
              <a:uFillTx/>
              <a:latin typeface="Times New Roman"/>
            </a:endParaRPr>
          </a:p>
        </p:txBody>
      </p:sp>
      <p:sp>
        <p:nvSpPr>
          <p:cNvPr id="375" name="任意多边形: 形状 374"/>
          <p:cNvSpPr/>
          <p:nvPr/>
        </p:nvSpPr>
        <p:spPr>
          <a:xfrm>
            <a:off x="7788240" y="3008160"/>
            <a:ext cx="334800" cy="334800"/>
          </a:xfrm>
          <a:custGeom>
            <a:avLst/>
            <a:gdLst/>
            <a:ahLst/>
            <a:cxnLst/>
            <a:rect l="0" t="0" r="r" b="b"/>
            <a:pathLst>
              <a:path w="930" h="930">
                <a:moveTo>
                  <a:pt x="0" y="0"/>
                </a:moveTo>
                <a:lnTo>
                  <a:pt x="930" y="0"/>
                </a:lnTo>
                <a:lnTo>
                  <a:pt x="930" y="930"/>
                </a:lnTo>
                <a:lnTo>
                  <a:pt x="0" y="930"/>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6" name="任意多边形: 形状 375"/>
          <p:cNvSpPr/>
          <p:nvPr/>
        </p:nvSpPr>
        <p:spPr>
          <a:xfrm>
            <a:off x="7792560" y="301248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77" name="文本框 376"/>
          <p:cNvSpPr txBox="1"/>
          <p:nvPr/>
        </p:nvSpPr>
        <p:spPr>
          <a:xfrm>
            <a:off x="7587720" y="31172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5</a:t>
            </a:r>
            <a:endParaRPr lang="en-US" sz="920" b="0" u="none" strike="noStrike">
              <a:solidFill>
                <a:srgbClr val="000000"/>
              </a:solidFill>
              <a:effectLst/>
              <a:uFillTx/>
              <a:latin typeface="Times New Roman"/>
            </a:endParaRPr>
          </a:p>
        </p:txBody>
      </p:sp>
      <p:sp>
        <p:nvSpPr>
          <p:cNvPr id="378" name="任意多边形: 形状 377"/>
          <p:cNvSpPr/>
          <p:nvPr/>
        </p:nvSpPr>
        <p:spPr>
          <a:xfrm>
            <a:off x="8126640" y="3012480"/>
            <a:ext cx="326520" cy="326160"/>
          </a:xfrm>
          <a:custGeom>
            <a:avLst/>
            <a:gdLst/>
            <a:ahLst/>
            <a:cxnLst/>
            <a:rect l="0" t="0" r="r" b="b"/>
            <a:pathLst>
              <a:path w="907" h="906" fill="none">
                <a:moveTo>
                  <a:pt x="0" y="0"/>
                </a:moveTo>
                <a:lnTo>
                  <a:pt x="907" y="0"/>
                </a:lnTo>
                <a:lnTo>
                  <a:pt x="907"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79" name="文本框 378"/>
          <p:cNvSpPr txBox="1"/>
          <p:nvPr/>
        </p:nvSpPr>
        <p:spPr>
          <a:xfrm>
            <a:off x="7922160" y="31172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3</a:t>
            </a:r>
            <a:endParaRPr lang="en-US" sz="920" b="0" u="none" strike="noStrike">
              <a:solidFill>
                <a:srgbClr val="000000"/>
              </a:solidFill>
              <a:effectLst/>
              <a:uFillTx/>
              <a:latin typeface="Times New Roman"/>
            </a:endParaRPr>
          </a:p>
        </p:txBody>
      </p:sp>
      <p:sp>
        <p:nvSpPr>
          <p:cNvPr id="380" name="任意多边形: 形状 379"/>
          <p:cNvSpPr/>
          <p:nvPr/>
        </p:nvSpPr>
        <p:spPr>
          <a:xfrm>
            <a:off x="8461080" y="301248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81" name="文本框 380"/>
          <p:cNvSpPr txBox="1"/>
          <p:nvPr/>
        </p:nvSpPr>
        <p:spPr>
          <a:xfrm>
            <a:off x="8260560" y="31172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82" name="任意多边形: 形状 381"/>
          <p:cNvSpPr/>
          <p:nvPr/>
        </p:nvSpPr>
        <p:spPr>
          <a:xfrm>
            <a:off x="7119720" y="3342600"/>
            <a:ext cx="334800" cy="334440"/>
          </a:xfrm>
          <a:custGeom>
            <a:avLst/>
            <a:gdLst/>
            <a:ahLst/>
            <a:cxnLst/>
            <a:rect l="0" t="0" r="r" b="b"/>
            <a:pathLst>
              <a:path w="930" h="929">
                <a:moveTo>
                  <a:pt x="0" y="0"/>
                </a:moveTo>
                <a:lnTo>
                  <a:pt x="930" y="0"/>
                </a:lnTo>
                <a:lnTo>
                  <a:pt x="930" y="929"/>
                </a:lnTo>
                <a:lnTo>
                  <a:pt x="0" y="929"/>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3" name="任意多边形: 形状 382"/>
          <p:cNvSpPr/>
          <p:nvPr/>
        </p:nvSpPr>
        <p:spPr>
          <a:xfrm>
            <a:off x="7124040" y="334656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84" name="文本框 383"/>
          <p:cNvSpPr txBox="1"/>
          <p:nvPr/>
        </p:nvSpPr>
        <p:spPr>
          <a:xfrm>
            <a:off x="8595000" y="31172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85" name="任意多边形: 形状 384"/>
          <p:cNvSpPr/>
          <p:nvPr/>
        </p:nvSpPr>
        <p:spPr>
          <a:xfrm>
            <a:off x="7454160" y="3342600"/>
            <a:ext cx="334440" cy="334440"/>
          </a:xfrm>
          <a:custGeom>
            <a:avLst/>
            <a:gdLst/>
            <a:ahLst/>
            <a:cxnLst/>
            <a:rect l="0" t="0" r="r" b="b"/>
            <a:pathLst>
              <a:path w="929" h="929">
                <a:moveTo>
                  <a:pt x="0" y="0"/>
                </a:moveTo>
                <a:lnTo>
                  <a:pt x="929" y="0"/>
                </a:lnTo>
                <a:lnTo>
                  <a:pt x="929" y="929"/>
                </a:lnTo>
                <a:lnTo>
                  <a:pt x="0" y="929"/>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6" name="任意多边形: 形状 385"/>
          <p:cNvSpPr/>
          <p:nvPr/>
        </p:nvSpPr>
        <p:spPr>
          <a:xfrm>
            <a:off x="7458120" y="334656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87" name="文本框 386"/>
          <p:cNvSpPr txBox="1"/>
          <p:nvPr/>
        </p:nvSpPr>
        <p:spPr>
          <a:xfrm>
            <a:off x="7132320" y="3451320"/>
            <a:ext cx="345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用户</a:t>
            </a:r>
            <a:r>
              <a:rPr lang="en-US" sz="920" b="0" u="none" strike="noStrike">
                <a:solidFill>
                  <a:srgbClr val="FFFFFF"/>
                </a:solidFill>
                <a:effectLst/>
                <a:uFillTx/>
                <a:latin typeface="NotoSansSC"/>
                <a:ea typeface="NotoSansSC"/>
              </a:rPr>
              <a:t>B</a:t>
            </a:r>
            <a:endParaRPr lang="en-US" sz="920" b="0" u="none" strike="noStrike">
              <a:solidFill>
                <a:srgbClr val="000000"/>
              </a:solidFill>
              <a:effectLst/>
              <a:uFillTx/>
              <a:latin typeface="Times New Roman"/>
            </a:endParaRPr>
          </a:p>
        </p:txBody>
      </p:sp>
      <p:sp>
        <p:nvSpPr>
          <p:cNvPr id="388" name="任意多边形: 形状 387"/>
          <p:cNvSpPr/>
          <p:nvPr/>
        </p:nvSpPr>
        <p:spPr>
          <a:xfrm>
            <a:off x="7792560" y="334656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89" name="文本框 388"/>
          <p:cNvSpPr txBox="1"/>
          <p:nvPr/>
        </p:nvSpPr>
        <p:spPr>
          <a:xfrm>
            <a:off x="7587720" y="345132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4</a:t>
            </a:r>
            <a:endParaRPr lang="en-US" sz="920" b="0" u="none" strike="noStrike">
              <a:solidFill>
                <a:srgbClr val="000000"/>
              </a:solidFill>
              <a:effectLst/>
              <a:uFillTx/>
              <a:latin typeface="Times New Roman"/>
            </a:endParaRPr>
          </a:p>
        </p:txBody>
      </p:sp>
      <p:sp>
        <p:nvSpPr>
          <p:cNvPr id="390" name="任意多边形: 形状 389"/>
          <p:cNvSpPr/>
          <p:nvPr/>
        </p:nvSpPr>
        <p:spPr>
          <a:xfrm>
            <a:off x="8126640" y="3346560"/>
            <a:ext cx="326520" cy="326520"/>
          </a:xfrm>
          <a:custGeom>
            <a:avLst/>
            <a:gdLst/>
            <a:ahLst/>
            <a:cxnLst/>
            <a:rect l="0" t="0" r="r" b="b"/>
            <a:pathLst>
              <a:path w="907" h="907" fill="none">
                <a:moveTo>
                  <a:pt x="0" y="0"/>
                </a:moveTo>
                <a:lnTo>
                  <a:pt x="907" y="0"/>
                </a:lnTo>
                <a:lnTo>
                  <a:pt x="907"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91" name="文本框 390"/>
          <p:cNvSpPr txBox="1"/>
          <p:nvPr/>
        </p:nvSpPr>
        <p:spPr>
          <a:xfrm>
            <a:off x="7926480" y="345132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92" name="任意多边形: 形状 391"/>
          <p:cNvSpPr/>
          <p:nvPr/>
        </p:nvSpPr>
        <p:spPr>
          <a:xfrm>
            <a:off x="8461080" y="3346560"/>
            <a:ext cx="326160" cy="326520"/>
          </a:xfrm>
          <a:custGeom>
            <a:avLst/>
            <a:gdLst/>
            <a:ahLst/>
            <a:cxnLst/>
            <a:rect l="0" t="0" r="r" b="b"/>
            <a:pathLst>
              <a:path w="906" h="907" fill="none">
                <a:moveTo>
                  <a:pt x="0" y="0"/>
                </a:moveTo>
                <a:lnTo>
                  <a:pt x="906" y="0"/>
                </a:lnTo>
                <a:lnTo>
                  <a:pt x="906" y="907"/>
                </a:lnTo>
                <a:lnTo>
                  <a:pt x="0" y="907"/>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93" name="文本框 392"/>
          <p:cNvSpPr txBox="1"/>
          <p:nvPr/>
        </p:nvSpPr>
        <p:spPr>
          <a:xfrm>
            <a:off x="8256240" y="345132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2</a:t>
            </a:r>
            <a:endParaRPr lang="en-US" sz="920" b="0" u="none" strike="noStrike">
              <a:solidFill>
                <a:srgbClr val="000000"/>
              </a:solidFill>
              <a:effectLst/>
              <a:uFillTx/>
              <a:latin typeface="Times New Roman"/>
            </a:endParaRPr>
          </a:p>
        </p:txBody>
      </p:sp>
      <p:sp>
        <p:nvSpPr>
          <p:cNvPr id="394" name="任意多边形: 形状 393"/>
          <p:cNvSpPr/>
          <p:nvPr/>
        </p:nvSpPr>
        <p:spPr>
          <a:xfrm>
            <a:off x="7119720" y="3676680"/>
            <a:ext cx="334800" cy="334800"/>
          </a:xfrm>
          <a:custGeom>
            <a:avLst/>
            <a:gdLst/>
            <a:ahLst/>
            <a:cxnLst/>
            <a:rect l="0" t="0" r="r" b="b"/>
            <a:pathLst>
              <a:path w="930" h="930">
                <a:moveTo>
                  <a:pt x="0" y="0"/>
                </a:moveTo>
                <a:lnTo>
                  <a:pt x="930" y="0"/>
                </a:lnTo>
                <a:lnTo>
                  <a:pt x="930" y="930"/>
                </a:lnTo>
                <a:lnTo>
                  <a:pt x="0" y="930"/>
                </a:lnTo>
                <a:lnTo>
                  <a:pt x="0" y="0"/>
                </a:ln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5" name="任意多边形: 形状 394"/>
          <p:cNvSpPr/>
          <p:nvPr/>
        </p:nvSpPr>
        <p:spPr>
          <a:xfrm>
            <a:off x="7124040" y="368100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96" name="文本框 395"/>
          <p:cNvSpPr txBox="1"/>
          <p:nvPr/>
        </p:nvSpPr>
        <p:spPr>
          <a:xfrm>
            <a:off x="8595000" y="345132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97" name="任意多边形: 形状 396"/>
          <p:cNvSpPr/>
          <p:nvPr/>
        </p:nvSpPr>
        <p:spPr>
          <a:xfrm>
            <a:off x="7458120" y="368100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398" name="文本框 397"/>
          <p:cNvSpPr txBox="1"/>
          <p:nvPr/>
        </p:nvSpPr>
        <p:spPr>
          <a:xfrm>
            <a:off x="7132320" y="3785760"/>
            <a:ext cx="351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用户</a:t>
            </a:r>
            <a:r>
              <a:rPr lang="en-US" sz="920" b="0" u="none" strike="noStrike">
                <a:solidFill>
                  <a:srgbClr val="FFFFFF"/>
                </a:solidFill>
                <a:effectLst/>
                <a:uFillTx/>
                <a:latin typeface="NotoSansSC"/>
                <a:ea typeface="NotoSansSC"/>
              </a:rPr>
              <a:t>C</a:t>
            </a:r>
            <a:endParaRPr lang="en-US" sz="920" b="0" u="none" strike="noStrike">
              <a:solidFill>
                <a:srgbClr val="000000"/>
              </a:solidFill>
              <a:effectLst/>
              <a:uFillTx/>
              <a:latin typeface="Times New Roman"/>
            </a:endParaRPr>
          </a:p>
        </p:txBody>
      </p:sp>
      <p:sp>
        <p:nvSpPr>
          <p:cNvPr id="399" name="任意多边形: 形状 398"/>
          <p:cNvSpPr/>
          <p:nvPr/>
        </p:nvSpPr>
        <p:spPr>
          <a:xfrm>
            <a:off x="7788240" y="3676680"/>
            <a:ext cx="334800" cy="334800"/>
          </a:xfrm>
          <a:custGeom>
            <a:avLst/>
            <a:gdLst/>
            <a:ahLst/>
            <a:cxnLst/>
            <a:rect l="0" t="0" r="r" b="b"/>
            <a:pathLst>
              <a:path w="930" h="930">
                <a:moveTo>
                  <a:pt x="0" y="0"/>
                </a:moveTo>
                <a:lnTo>
                  <a:pt x="930" y="0"/>
                </a:lnTo>
                <a:lnTo>
                  <a:pt x="930" y="930"/>
                </a:lnTo>
                <a:lnTo>
                  <a:pt x="0" y="930"/>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0" name="任意多边形: 形状 399"/>
          <p:cNvSpPr/>
          <p:nvPr/>
        </p:nvSpPr>
        <p:spPr>
          <a:xfrm>
            <a:off x="7792560" y="368100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401" name="文本框 400"/>
          <p:cNvSpPr txBox="1"/>
          <p:nvPr/>
        </p:nvSpPr>
        <p:spPr>
          <a:xfrm>
            <a:off x="7592040" y="378576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402" name="任意多边形: 形状 401"/>
          <p:cNvSpPr/>
          <p:nvPr/>
        </p:nvSpPr>
        <p:spPr>
          <a:xfrm>
            <a:off x="8126640" y="3681000"/>
            <a:ext cx="326520" cy="326160"/>
          </a:xfrm>
          <a:custGeom>
            <a:avLst/>
            <a:gdLst/>
            <a:ahLst/>
            <a:cxnLst/>
            <a:rect l="0" t="0" r="r" b="b"/>
            <a:pathLst>
              <a:path w="907" h="906" fill="none">
                <a:moveTo>
                  <a:pt x="0" y="0"/>
                </a:moveTo>
                <a:lnTo>
                  <a:pt x="907" y="0"/>
                </a:lnTo>
                <a:lnTo>
                  <a:pt x="907"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403" name="文本框 402"/>
          <p:cNvSpPr txBox="1"/>
          <p:nvPr/>
        </p:nvSpPr>
        <p:spPr>
          <a:xfrm>
            <a:off x="7922160" y="378576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4</a:t>
            </a:r>
            <a:endParaRPr lang="en-US" sz="920" b="0" u="none" strike="noStrike">
              <a:solidFill>
                <a:srgbClr val="000000"/>
              </a:solidFill>
              <a:effectLst/>
              <a:uFillTx/>
              <a:latin typeface="Times New Roman"/>
            </a:endParaRPr>
          </a:p>
        </p:txBody>
      </p:sp>
      <p:sp>
        <p:nvSpPr>
          <p:cNvPr id="404" name="任意多边形: 形状 403"/>
          <p:cNvSpPr/>
          <p:nvPr/>
        </p:nvSpPr>
        <p:spPr>
          <a:xfrm>
            <a:off x="8456760" y="3676680"/>
            <a:ext cx="334800" cy="334800"/>
          </a:xfrm>
          <a:custGeom>
            <a:avLst/>
            <a:gdLst/>
            <a:ahLst/>
            <a:cxnLst/>
            <a:rect l="0" t="0" r="r" b="b"/>
            <a:pathLst>
              <a:path w="930" h="930">
                <a:moveTo>
                  <a:pt x="0" y="0"/>
                </a:moveTo>
                <a:lnTo>
                  <a:pt x="930" y="0"/>
                </a:lnTo>
                <a:lnTo>
                  <a:pt x="930" y="930"/>
                </a:lnTo>
                <a:lnTo>
                  <a:pt x="0" y="930"/>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5" name="任意多边形: 形状 404"/>
          <p:cNvSpPr/>
          <p:nvPr/>
        </p:nvSpPr>
        <p:spPr>
          <a:xfrm>
            <a:off x="8461080" y="3681000"/>
            <a:ext cx="326160" cy="326160"/>
          </a:xfrm>
          <a:custGeom>
            <a:avLst/>
            <a:gdLst/>
            <a:ahLst/>
            <a:cxnLst/>
            <a:rect l="0" t="0" r="r" b="b"/>
            <a:pathLst>
              <a:path w="906" h="906" fill="none">
                <a:moveTo>
                  <a:pt x="0" y="0"/>
                </a:moveTo>
                <a:lnTo>
                  <a:pt x="906" y="0"/>
                </a:lnTo>
                <a:lnTo>
                  <a:pt x="906" y="906"/>
                </a:lnTo>
                <a:lnTo>
                  <a:pt x="0" y="906"/>
                </a:lnTo>
                <a:lnTo>
                  <a:pt x="0" y="0"/>
                </a:lnTo>
              </a:path>
            </a:pathLst>
          </a:custGeom>
          <a:ln w="8280">
            <a:solidFill>
              <a:srgbClr val="FFFFFF">
                <a:alpha val="2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406" name="文本框 405"/>
          <p:cNvSpPr txBox="1"/>
          <p:nvPr/>
        </p:nvSpPr>
        <p:spPr>
          <a:xfrm>
            <a:off x="8260560" y="378576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pic>
        <p:nvPicPr>
          <p:cNvPr id="407" name="图片 406"/>
          <p:cNvPicPr/>
          <p:nvPr/>
        </p:nvPicPr>
        <p:blipFill>
          <a:blip r:embed="rId5"/>
          <a:stretch/>
        </p:blipFill>
        <p:spPr>
          <a:xfrm>
            <a:off x="6777360" y="4178520"/>
            <a:ext cx="116640" cy="116640"/>
          </a:xfrm>
          <a:prstGeom prst="rect">
            <a:avLst/>
          </a:prstGeom>
          <a:noFill/>
          <a:ln w="0">
            <a:noFill/>
          </a:ln>
        </p:spPr>
      </p:pic>
      <p:sp>
        <p:nvSpPr>
          <p:cNvPr id="408" name="文本框 407"/>
          <p:cNvSpPr txBox="1"/>
          <p:nvPr/>
        </p:nvSpPr>
        <p:spPr>
          <a:xfrm>
            <a:off x="8590680" y="378576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5</a:t>
            </a:r>
            <a:endParaRPr lang="en-US" sz="920" b="0" u="none" strike="noStrike">
              <a:solidFill>
                <a:srgbClr val="000000"/>
              </a:solidFill>
              <a:effectLst/>
              <a:uFillTx/>
              <a:latin typeface="Times New Roman"/>
            </a:endParaRPr>
          </a:p>
        </p:txBody>
      </p:sp>
      <p:sp>
        <p:nvSpPr>
          <p:cNvPr id="409" name="任意多边形: 形状 408"/>
          <p:cNvSpPr/>
          <p:nvPr/>
        </p:nvSpPr>
        <p:spPr>
          <a:xfrm>
            <a:off x="267120" y="4779720"/>
            <a:ext cx="10162080" cy="1304280"/>
          </a:xfrm>
          <a:custGeom>
            <a:avLst/>
            <a:gdLst/>
            <a:ahLst/>
            <a:cxnLst/>
            <a:rect l="0" t="0" r="r" b="b"/>
            <a:pathLst>
              <a:path w="28228" h="3623">
                <a:moveTo>
                  <a:pt x="0" y="3437"/>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28043" y="0"/>
                </a:lnTo>
                <a:cubicBezTo>
                  <a:pt x="28055" y="0"/>
                  <a:pt x="28067" y="2"/>
                  <a:pt x="28079" y="4"/>
                </a:cubicBezTo>
                <a:cubicBezTo>
                  <a:pt x="28091" y="6"/>
                  <a:pt x="28102" y="10"/>
                  <a:pt x="28114" y="15"/>
                </a:cubicBezTo>
                <a:cubicBezTo>
                  <a:pt x="28125" y="19"/>
                  <a:pt x="28136" y="25"/>
                  <a:pt x="28146" y="32"/>
                </a:cubicBezTo>
                <a:cubicBezTo>
                  <a:pt x="28156" y="38"/>
                  <a:pt x="28165" y="46"/>
                  <a:pt x="28174" y="55"/>
                </a:cubicBezTo>
                <a:cubicBezTo>
                  <a:pt x="28183" y="63"/>
                  <a:pt x="28190" y="73"/>
                  <a:pt x="28197" y="83"/>
                </a:cubicBezTo>
                <a:cubicBezTo>
                  <a:pt x="28204" y="93"/>
                  <a:pt x="28210" y="104"/>
                  <a:pt x="28214" y="115"/>
                </a:cubicBezTo>
                <a:cubicBezTo>
                  <a:pt x="28219" y="126"/>
                  <a:pt x="28222" y="138"/>
                  <a:pt x="28225" y="150"/>
                </a:cubicBezTo>
                <a:cubicBezTo>
                  <a:pt x="28227" y="162"/>
                  <a:pt x="28228" y="174"/>
                  <a:pt x="28228" y="186"/>
                </a:cubicBezTo>
                <a:lnTo>
                  <a:pt x="28228" y="3437"/>
                </a:lnTo>
                <a:cubicBezTo>
                  <a:pt x="28228" y="3449"/>
                  <a:pt x="28227" y="3461"/>
                  <a:pt x="28225" y="3473"/>
                </a:cubicBezTo>
                <a:cubicBezTo>
                  <a:pt x="28222" y="3485"/>
                  <a:pt x="28219" y="3497"/>
                  <a:pt x="28214" y="3508"/>
                </a:cubicBezTo>
                <a:cubicBezTo>
                  <a:pt x="28210" y="3519"/>
                  <a:pt x="28204" y="3530"/>
                  <a:pt x="28197" y="3540"/>
                </a:cubicBezTo>
                <a:cubicBezTo>
                  <a:pt x="28190" y="3550"/>
                  <a:pt x="28183" y="3560"/>
                  <a:pt x="28174" y="3568"/>
                </a:cubicBezTo>
                <a:cubicBezTo>
                  <a:pt x="28165" y="3577"/>
                  <a:pt x="28156" y="3585"/>
                  <a:pt x="28146" y="3591"/>
                </a:cubicBezTo>
                <a:cubicBezTo>
                  <a:pt x="28136" y="3598"/>
                  <a:pt x="28125" y="3604"/>
                  <a:pt x="28114" y="3608"/>
                </a:cubicBezTo>
                <a:cubicBezTo>
                  <a:pt x="28102" y="3613"/>
                  <a:pt x="28091" y="3617"/>
                  <a:pt x="28079" y="3619"/>
                </a:cubicBezTo>
                <a:cubicBezTo>
                  <a:pt x="28067" y="3621"/>
                  <a:pt x="28055" y="3623"/>
                  <a:pt x="28043" y="3623"/>
                </a:cubicBezTo>
                <a:lnTo>
                  <a:pt x="186" y="3623"/>
                </a:lnTo>
                <a:cubicBezTo>
                  <a:pt x="174" y="3623"/>
                  <a:pt x="162" y="3621"/>
                  <a:pt x="150" y="3619"/>
                </a:cubicBezTo>
                <a:cubicBezTo>
                  <a:pt x="138" y="3617"/>
                  <a:pt x="126" y="3613"/>
                  <a:pt x="115" y="3608"/>
                </a:cubicBezTo>
                <a:cubicBezTo>
                  <a:pt x="104" y="3604"/>
                  <a:pt x="93" y="3598"/>
                  <a:pt x="83" y="3591"/>
                </a:cubicBezTo>
                <a:cubicBezTo>
                  <a:pt x="73" y="3585"/>
                  <a:pt x="63" y="3577"/>
                  <a:pt x="55" y="3568"/>
                </a:cubicBezTo>
                <a:cubicBezTo>
                  <a:pt x="46" y="3560"/>
                  <a:pt x="38" y="3550"/>
                  <a:pt x="32" y="3540"/>
                </a:cubicBezTo>
                <a:cubicBezTo>
                  <a:pt x="25" y="3530"/>
                  <a:pt x="19" y="3519"/>
                  <a:pt x="14" y="3508"/>
                </a:cubicBezTo>
                <a:cubicBezTo>
                  <a:pt x="10" y="3497"/>
                  <a:pt x="6" y="3485"/>
                  <a:pt x="4" y="3473"/>
                </a:cubicBezTo>
                <a:cubicBezTo>
                  <a:pt x="2" y="3461"/>
                  <a:pt x="0" y="3449"/>
                  <a:pt x="0" y="343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10" name="图片 409"/>
          <p:cNvPicPr/>
          <p:nvPr/>
        </p:nvPicPr>
        <p:blipFill>
          <a:blip r:embed="rId6"/>
          <a:stretch/>
        </p:blipFill>
        <p:spPr>
          <a:xfrm>
            <a:off x="468000" y="5014080"/>
            <a:ext cx="166680" cy="166680"/>
          </a:xfrm>
          <a:prstGeom prst="rect">
            <a:avLst/>
          </a:prstGeom>
          <a:noFill/>
          <a:ln w="0">
            <a:noFill/>
          </a:ln>
        </p:spPr>
      </p:pic>
      <p:sp>
        <p:nvSpPr>
          <p:cNvPr id="411" name="文本框 410"/>
          <p:cNvSpPr txBox="1"/>
          <p:nvPr/>
        </p:nvSpPr>
        <p:spPr>
          <a:xfrm>
            <a:off x="6923520" y="4170240"/>
            <a:ext cx="2276640" cy="16956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NotoSansSC"/>
                <a:ea typeface="NotoSansSC"/>
              </a:rPr>
              <a:t> ? </a:t>
            </a:r>
            <a:r>
              <a:rPr lang="zh-CN" sz="920" b="0" u="none" strike="noStrike">
                <a:solidFill>
                  <a:srgbClr val="BFDBFE"/>
                </a:solidFill>
                <a:effectLst/>
                <a:uFillTx/>
                <a:latin typeface="NotoSansSC"/>
                <a:ea typeface="NotoSansSC"/>
              </a:rPr>
              <a:t>表示未知评分，可通过协同过滤进行预测</a:t>
            </a:r>
            <a:endParaRPr lang="en-US" sz="920" b="0" u="none" strike="noStrike">
              <a:solidFill>
                <a:srgbClr val="000000"/>
              </a:solidFill>
              <a:effectLst/>
              <a:uFillTx/>
              <a:latin typeface="Times New Roman"/>
            </a:endParaRPr>
          </a:p>
        </p:txBody>
      </p:sp>
      <p:pic>
        <p:nvPicPr>
          <p:cNvPr id="412" name="图片 411"/>
          <p:cNvPicPr/>
          <p:nvPr/>
        </p:nvPicPr>
        <p:blipFill>
          <a:blip r:embed="rId7"/>
          <a:stretch/>
        </p:blipFill>
        <p:spPr>
          <a:xfrm>
            <a:off x="468000" y="5381640"/>
            <a:ext cx="166680" cy="133200"/>
          </a:xfrm>
          <a:prstGeom prst="rect">
            <a:avLst/>
          </a:prstGeom>
          <a:noFill/>
          <a:ln w="0">
            <a:noFill/>
          </a:ln>
        </p:spPr>
      </p:pic>
      <p:sp>
        <p:nvSpPr>
          <p:cNvPr id="413" name="文本框 412"/>
          <p:cNvSpPr txBox="1"/>
          <p:nvPr/>
        </p:nvSpPr>
        <p:spPr>
          <a:xfrm>
            <a:off x="735480" y="500940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核心要素</a:t>
            </a:r>
            <a:endParaRPr lang="en-US" sz="1320" b="0" u="none" strike="noStrike">
              <a:solidFill>
                <a:srgbClr val="000000"/>
              </a:solidFill>
              <a:effectLst/>
              <a:uFillTx/>
              <a:latin typeface="Times New Roman"/>
            </a:endParaRPr>
          </a:p>
        </p:txBody>
      </p:sp>
      <p:sp>
        <p:nvSpPr>
          <p:cNvPr id="414" name="文本框 413"/>
          <p:cNvSpPr txBox="1"/>
          <p:nvPr/>
        </p:nvSpPr>
        <p:spPr>
          <a:xfrm>
            <a:off x="735480" y="5383080"/>
            <a:ext cx="67140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相似度计算</a:t>
            </a:r>
            <a:endParaRPr lang="en-US" sz="1050" b="0" u="none" strike="noStrike">
              <a:solidFill>
                <a:srgbClr val="000000"/>
              </a:solidFill>
              <a:effectLst/>
              <a:uFillTx/>
              <a:latin typeface="Times New Roman"/>
            </a:endParaRPr>
          </a:p>
        </p:txBody>
      </p:sp>
      <p:sp>
        <p:nvSpPr>
          <p:cNvPr id="415" name="文本框 414"/>
          <p:cNvSpPr txBox="1"/>
          <p:nvPr/>
        </p:nvSpPr>
        <p:spPr>
          <a:xfrm>
            <a:off x="735480" y="5573880"/>
            <a:ext cx="2817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余弦相似度、皮尔逊相关系数等方法计算用户或物品间</a:t>
            </a:r>
            <a:endParaRPr lang="en-US" sz="920" b="0" u="none" strike="noStrike">
              <a:solidFill>
                <a:srgbClr val="000000"/>
              </a:solidFill>
              <a:effectLst/>
              <a:uFillTx/>
              <a:latin typeface="Times New Roman"/>
            </a:endParaRPr>
          </a:p>
        </p:txBody>
      </p:sp>
      <p:sp>
        <p:nvSpPr>
          <p:cNvPr id="416" name="文本框 415"/>
          <p:cNvSpPr txBox="1"/>
          <p:nvPr/>
        </p:nvSpPr>
        <p:spPr>
          <a:xfrm>
            <a:off x="735480" y="5741280"/>
            <a:ext cx="4701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的相似性</a:t>
            </a:r>
            <a:endParaRPr lang="en-US" sz="920" b="0" u="none" strike="noStrike">
              <a:solidFill>
                <a:srgbClr val="000000"/>
              </a:solidFill>
              <a:effectLst/>
              <a:uFillTx/>
              <a:latin typeface="Times New Roman"/>
            </a:endParaRPr>
          </a:p>
        </p:txBody>
      </p:sp>
      <p:sp>
        <p:nvSpPr>
          <p:cNvPr id="417" name="文本框 416"/>
          <p:cNvSpPr txBox="1"/>
          <p:nvPr/>
        </p:nvSpPr>
        <p:spPr>
          <a:xfrm>
            <a:off x="3866400" y="5383080"/>
            <a:ext cx="67140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数据稀疏性</a:t>
            </a:r>
            <a:endParaRPr lang="en-US" sz="1050" b="0" u="none" strike="noStrike">
              <a:solidFill>
                <a:srgbClr val="000000"/>
              </a:solidFill>
              <a:effectLst/>
              <a:uFillTx/>
              <a:latin typeface="Times New Roman"/>
            </a:endParaRPr>
          </a:p>
        </p:txBody>
      </p:sp>
      <p:pic>
        <p:nvPicPr>
          <p:cNvPr id="418" name="图片 417"/>
          <p:cNvPicPr/>
          <p:nvPr/>
        </p:nvPicPr>
        <p:blipFill>
          <a:blip r:embed="rId8"/>
          <a:stretch/>
        </p:blipFill>
        <p:spPr>
          <a:xfrm>
            <a:off x="7061400" y="5381640"/>
            <a:ext cx="133200" cy="133200"/>
          </a:xfrm>
          <a:prstGeom prst="rect">
            <a:avLst/>
          </a:prstGeom>
          <a:noFill/>
          <a:ln w="0">
            <a:noFill/>
          </a:ln>
        </p:spPr>
      </p:pic>
      <p:sp>
        <p:nvSpPr>
          <p:cNvPr id="419" name="文本框 418"/>
          <p:cNvSpPr txBox="1"/>
          <p:nvPr/>
        </p:nvSpPr>
        <p:spPr>
          <a:xfrm>
            <a:off x="3866400" y="5573880"/>
            <a:ext cx="30380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通过矩阵分解技术解决用户</a:t>
            </a:r>
            <a:r>
              <a:rPr lang="en-US" sz="920" b="0" u="none" strike="noStrike">
                <a:solidFill>
                  <a:srgbClr val="DBEAFE"/>
                </a:solidFill>
                <a:effectLst/>
                <a:uFillTx/>
                <a:latin typeface="NotoSansSC"/>
                <a:ea typeface="NotoSansSC"/>
              </a:rPr>
              <a:t>-</a:t>
            </a:r>
            <a:r>
              <a:rPr lang="zh-CN" sz="920" b="0" u="none" strike="noStrike">
                <a:solidFill>
                  <a:srgbClr val="DBEAFE"/>
                </a:solidFill>
                <a:effectLst/>
                <a:uFillTx/>
                <a:latin typeface="NotoSansSC"/>
                <a:ea typeface="NotoSansSC"/>
              </a:rPr>
              <a:t>物品交互矩阵的数据稀疏问题</a:t>
            </a:r>
            <a:endParaRPr lang="en-US" sz="920" b="0" u="none" strike="noStrike">
              <a:solidFill>
                <a:srgbClr val="000000"/>
              </a:solidFill>
              <a:effectLst/>
              <a:uFillTx/>
              <a:latin typeface="Times New Roman"/>
            </a:endParaRPr>
          </a:p>
        </p:txBody>
      </p:sp>
      <p:sp>
        <p:nvSpPr>
          <p:cNvPr id="420" name="文本框 419"/>
          <p:cNvSpPr txBox="1"/>
          <p:nvPr/>
        </p:nvSpPr>
        <p:spPr>
          <a:xfrm>
            <a:off x="7298280" y="5383080"/>
            <a:ext cx="67140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冷启动问题</a:t>
            </a:r>
            <a:endParaRPr lang="en-US" sz="1050" b="0" u="none" strike="noStrike">
              <a:solidFill>
                <a:srgbClr val="000000"/>
              </a:solidFill>
              <a:effectLst/>
              <a:uFillTx/>
              <a:latin typeface="Times New Roman"/>
            </a:endParaRPr>
          </a:p>
        </p:txBody>
      </p:sp>
      <p:sp>
        <p:nvSpPr>
          <p:cNvPr id="421" name="文本框 420"/>
          <p:cNvSpPr txBox="1"/>
          <p:nvPr/>
        </p:nvSpPr>
        <p:spPr>
          <a:xfrm>
            <a:off x="7298280" y="5573880"/>
            <a:ext cx="22302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新用户或新物品缺乏历史数据时的推荐策略</a:t>
            </a:r>
            <a:endParaRPr lang="en-US" sz="920" b="0" u="none" strike="noStrike">
              <a:solidFill>
                <a:srgbClr val="000000"/>
              </a:solidFill>
              <a:effectLst/>
              <a:uFillTx/>
              <a:latin typeface="Times New Roman"/>
            </a:endParaRPr>
          </a:p>
        </p:txBody>
      </p:sp>
      <p:sp>
        <p:nvSpPr>
          <p:cNvPr id="422" name="文本框 421"/>
          <p:cNvSpPr txBox="1"/>
          <p:nvPr/>
        </p:nvSpPr>
        <p:spPr>
          <a:xfrm>
            <a:off x="10153440" y="60336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7 / 18</a:t>
            </a:r>
            <a:endParaRPr lang="en-US" sz="920" b="0" u="none" strike="noStrike">
              <a:solidFill>
                <a:srgbClr val="000000"/>
              </a:solidFill>
              <a:effectLst/>
              <a:uFillTx/>
              <a:latin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 name="图片 422"/>
          <p:cNvPicPr/>
          <p:nvPr/>
        </p:nvPicPr>
        <p:blipFill>
          <a:blip r:embed="rId2"/>
          <a:stretch/>
        </p:blipFill>
        <p:spPr>
          <a:xfrm>
            <a:off x="0" y="0"/>
            <a:ext cx="10696320" cy="7503840"/>
          </a:xfrm>
          <a:prstGeom prst="rect">
            <a:avLst/>
          </a:prstGeom>
          <a:noFill/>
          <a:ln w="0">
            <a:noFill/>
          </a:ln>
        </p:spPr>
      </p:pic>
      <p:sp>
        <p:nvSpPr>
          <p:cNvPr id="424" name="任意多边形: 形状 423"/>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5" name="任意多边形: 形状 424"/>
          <p:cNvSpPr/>
          <p:nvPr/>
        </p:nvSpPr>
        <p:spPr>
          <a:xfrm>
            <a:off x="200520" y="869040"/>
            <a:ext cx="10295640" cy="501480"/>
          </a:xfrm>
          <a:custGeom>
            <a:avLst/>
            <a:gdLst/>
            <a:ahLst/>
            <a:cxnLst/>
            <a:rect l="0" t="0" r="r" b="b"/>
            <a:pathLst>
              <a:path w="28599" h="1393">
                <a:moveTo>
                  <a:pt x="0" y="1208"/>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8413" y="0"/>
                </a:lnTo>
                <a:cubicBezTo>
                  <a:pt x="28426" y="0"/>
                  <a:pt x="28438" y="1"/>
                  <a:pt x="28450" y="3"/>
                </a:cubicBezTo>
                <a:cubicBezTo>
                  <a:pt x="28462" y="6"/>
                  <a:pt x="28473" y="9"/>
                  <a:pt x="28484" y="14"/>
                </a:cubicBezTo>
                <a:cubicBezTo>
                  <a:pt x="28496" y="18"/>
                  <a:pt x="28506" y="24"/>
                  <a:pt x="28517" y="31"/>
                </a:cubicBezTo>
                <a:cubicBezTo>
                  <a:pt x="28527" y="38"/>
                  <a:pt x="28536" y="45"/>
                  <a:pt x="28545" y="54"/>
                </a:cubicBezTo>
                <a:cubicBezTo>
                  <a:pt x="28553" y="63"/>
                  <a:pt x="28561" y="72"/>
                  <a:pt x="28568" y="82"/>
                </a:cubicBezTo>
                <a:cubicBezTo>
                  <a:pt x="28575" y="92"/>
                  <a:pt x="28580" y="103"/>
                  <a:pt x="28585" y="114"/>
                </a:cubicBezTo>
                <a:cubicBezTo>
                  <a:pt x="28590" y="126"/>
                  <a:pt x="28593" y="137"/>
                  <a:pt x="28596" y="149"/>
                </a:cubicBezTo>
                <a:cubicBezTo>
                  <a:pt x="28598" y="161"/>
                  <a:pt x="28599" y="173"/>
                  <a:pt x="28599" y="185"/>
                </a:cubicBezTo>
                <a:lnTo>
                  <a:pt x="28599" y="1208"/>
                </a:lnTo>
                <a:cubicBezTo>
                  <a:pt x="28599" y="1220"/>
                  <a:pt x="28598" y="1232"/>
                  <a:pt x="28596" y="1244"/>
                </a:cubicBezTo>
                <a:cubicBezTo>
                  <a:pt x="28593" y="1256"/>
                  <a:pt x="28590" y="1268"/>
                  <a:pt x="28585" y="1279"/>
                </a:cubicBezTo>
                <a:cubicBezTo>
                  <a:pt x="28580" y="1290"/>
                  <a:pt x="28575" y="1301"/>
                  <a:pt x="28568" y="1311"/>
                </a:cubicBezTo>
                <a:cubicBezTo>
                  <a:pt x="28561" y="1321"/>
                  <a:pt x="28553" y="1330"/>
                  <a:pt x="28545" y="1339"/>
                </a:cubicBezTo>
                <a:cubicBezTo>
                  <a:pt x="28536" y="1348"/>
                  <a:pt x="28527" y="1355"/>
                  <a:pt x="28517" y="1362"/>
                </a:cubicBezTo>
                <a:cubicBezTo>
                  <a:pt x="28506" y="1369"/>
                  <a:pt x="28496" y="1375"/>
                  <a:pt x="28484" y="1379"/>
                </a:cubicBezTo>
                <a:cubicBezTo>
                  <a:pt x="28473" y="1384"/>
                  <a:pt x="28462" y="1387"/>
                  <a:pt x="28450" y="1390"/>
                </a:cubicBezTo>
                <a:cubicBezTo>
                  <a:pt x="28438" y="1392"/>
                  <a:pt x="28426" y="1393"/>
                  <a:pt x="28413" y="1393"/>
                </a:cubicBezTo>
                <a:lnTo>
                  <a:pt x="185" y="1393"/>
                </a:lnTo>
                <a:cubicBezTo>
                  <a:pt x="173" y="1393"/>
                  <a:pt x="161" y="1392"/>
                  <a:pt x="149" y="1390"/>
                </a:cubicBezTo>
                <a:cubicBezTo>
                  <a:pt x="137" y="1387"/>
                  <a:pt x="126" y="1384"/>
                  <a:pt x="114" y="1379"/>
                </a:cubicBezTo>
                <a:cubicBezTo>
                  <a:pt x="103" y="1375"/>
                  <a:pt x="92" y="1369"/>
                  <a:pt x="82" y="1362"/>
                </a:cubicBezTo>
                <a:cubicBezTo>
                  <a:pt x="72" y="1355"/>
                  <a:pt x="63" y="1348"/>
                  <a:pt x="54" y="1339"/>
                </a:cubicBezTo>
                <a:cubicBezTo>
                  <a:pt x="45" y="1330"/>
                  <a:pt x="38" y="1321"/>
                  <a:pt x="31" y="1311"/>
                </a:cubicBezTo>
                <a:cubicBezTo>
                  <a:pt x="24" y="1301"/>
                  <a:pt x="18" y="1290"/>
                  <a:pt x="14" y="1279"/>
                </a:cubicBezTo>
                <a:cubicBezTo>
                  <a:pt x="9" y="1268"/>
                  <a:pt x="6" y="1256"/>
                  <a:pt x="3" y="1244"/>
                </a:cubicBezTo>
                <a:cubicBezTo>
                  <a:pt x="1" y="1232"/>
                  <a:pt x="0" y="1220"/>
                  <a:pt x="0" y="12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6" name="文本框 425"/>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基于用户的协同过滤</a:t>
            </a:r>
            <a:endParaRPr lang="en-US" sz="1979" b="0" u="none" strike="noStrike">
              <a:solidFill>
                <a:srgbClr val="000000"/>
              </a:solidFill>
              <a:effectLst/>
              <a:uFillTx/>
              <a:latin typeface="Times New Roman"/>
            </a:endParaRPr>
          </a:p>
        </p:txBody>
      </p:sp>
      <p:sp>
        <p:nvSpPr>
          <p:cNvPr id="427" name="任意多边形: 形状 426"/>
          <p:cNvSpPr/>
          <p:nvPr/>
        </p:nvSpPr>
        <p:spPr>
          <a:xfrm>
            <a:off x="200520" y="1571040"/>
            <a:ext cx="10295640" cy="2707920"/>
          </a:xfrm>
          <a:custGeom>
            <a:avLst/>
            <a:gdLst/>
            <a:ahLst/>
            <a:cxnLst/>
            <a:rect l="0" t="0" r="r" b="b"/>
            <a:pathLst>
              <a:path w="28599" h="7522">
                <a:moveTo>
                  <a:pt x="0" y="7336"/>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8413" y="0"/>
                </a:lnTo>
                <a:cubicBezTo>
                  <a:pt x="28426" y="0"/>
                  <a:pt x="28438" y="1"/>
                  <a:pt x="28450" y="3"/>
                </a:cubicBezTo>
                <a:cubicBezTo>
                  <a:pt x="28462" y="6"/>
                  <a:pt x="28473" y="9"/>
                  <a:pt x="28484" y="14"/>
                </a:cubicBezTo>
                <a:cubicBezTo>
                  <a:pt x="28496" y="18"/>
                  <a:pt x="28506" y="24"/>
                  <a:pt x="28517" y="31"/>
                </a:cubicBezTo>
                <a:cubicBezTo>
                  <a:pt x="28527" y="38"/>
                  <a:pt x="28536" y="45"/>
                  <a:pt x="28545" y="54"/>
                </a:cubicBezTo>
                <a:cubicBezTo>
                  <a:pt x="28553" y="63"/>
                  <a:pt x="28561" y="72"/>
                  <a:pt x="28568" y="82"/>
                </a:cubicBezTo>
                <a:cubicBezTo>
                  <a:pt x="28575" y="92"/>
                  <a:pt x="28580" y="103"/>
                  <a:pt x="28585" y="114"/>
                </a:cubicBezTo>
                <a:cubicBezTo>
                  <a:pt x="28590" y="125"/>
                  <a:pt x="28593" y="137"/>
                  <a:pt x="28596" y="149"/>
                </a:cubicBezTo>
                <a:cubicBezTo>
                  <a:pt x="28598" y="161"/>
                  <a:pt x="28599" y="173"/>
                  <a:pt x="28599" y="185"/>
                </a:cubicBezTo>
                <a:lnTo>
                  <a:pt x="28599" y="7336"/>
                </a:lnTo>
                <a:cubicBezTo>
                  <a:pt x="28599" y="7348"/>
                  <a:pt x="28598" y="7360"/>
                  <a:pt x="28596" y="7372"/>
                </a:cubicBezTo>
                <a:cubicBezTo>
                  <a:pt x="28593" y="7384"/>
                  <a:pt x="28590" y="7396"/>
                  <a:pt x="28585" y="7407"/>
                </a:cubicBezTo>
                <a:cubicBezTo>
                  <a:pt x="28580" y="7418"/>
                  <a:pt x="28575" y="7429"/>
                  <a:pt x="28568" y="7439"/>
                </a:cubicBezTo>
                <a:cubicBezTo>
                  <a:pt x="28561" y="7449"/>
                  <a:pt x="28553" y="7459"/>
                  <a:pt x="28545" y="7467"/>
                </a:cubicBezTo>
                <a:cubicBezTo>
                  <a:pt x="28536" y="7476"/>
                  <a:pt x="28527" y="7484"/>
                  <a:pt x="28517" y="7490"/>
                </a:cubicBezTo>
                <a:cubicBezTo>
                  <a:pt x="28506" y="7497"/>
                  <a:pt x="28496" y="7503"/>
                  <a:pt x="28484" y="7507"/>
                </a:cubicBezTo>
                <a:cubicBezTo>
                  <a:pt x="28473" y="7512"/>
                  <a:pt x="28462" y="7516"/>
                  <a:pt x="28450" y="7518"/>
                </a:cubicBezTo>
                <a:cubicBezTo>
                  <a:pt x="28438" y="7520"/>
                  <a:pt x="28426" y="7522"/>
                  <a:pt x="28413" y="7522"/>
                </a:cubicBezTo>
                <a:lnTo>
                  <a:pt x="185" y="7522"/>
                </a:lnTo>
                <a:cubicBezTo>
                  <a:pt x="173" y="7522"/>
                  <a:pt x="161" y="7520"/>
                  <a:pt x="149" y="7518"/>
                </a:cubicBezTo>
                <a:cubicBezTo>
                  <a:pt x="137" y="7516"/>
                  <a:pt x="126" y="7512"/>
                  <a:pt x="114" y="7507"/>
                </a:cubicBezTo>
                <a:cubicBezTo>
                  <a:pt x="103" y="7503"/>
                  <a:pt x="92" y="7497"/>
                  <a:pt x="82" y="7490"/>
                </a:cubicBezTo>
                <a:cubicBezTo>
                  <a:pt x="72" y="7484"/>
                  <a:pt x="63" y="7476"/>
                  <a:pt x="54" y="7467"/>
                </a:cubicBezTo>
                <a:cubicBezTo>
                  <a:pt x="45" y="7459"/>
                  <a:pt x="38" y="7449"/>
                  <a:pt x="31" y="7439"/>
                </a:cubicBezTo>
                <a:cubicBezTo>
                  <a:pt x="24" y="7429"/>
                  <a:pt x="18" y="7418"/>
                  <a:pt x="14" y="7407"/>
                </a:cubicBezTo>
                <a:cubicBezTo>
                  <a:pt x="9" y="7396"/>
                  <a:pt x="6" y="7384"/>
                  <a:pt x="3" y="7372"/>
                </a:cubicBezTo>
                <a:cubicBezTo>
                  <a:pt x="1" y="7360"/>
                  <a:pt x="0" y="7348"/>
                  <a:pt x="0" y="73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8" name="任意多边形: 形状 427"/>
          <p:cNvSpPr/>
          <p:nvPr/>
        </p:nvSpPr>
        <p:spPr>
          <a:xfrm>
            <a:off x="334080" y="1704600"/>
            <a:ext cx="234360" cy="234360"/>
          </a:xfrm>
          <a:custGeom>
            <a:avLst/>
            <a:gdLst/>
            <a:ahLst/>
            <a:cxnLst/>
            <a:rect l="0" t="0" r="r" b="b"/>
            <a:pathLst>
              <a:path w="651" h="651">
                <a:moveTo>
                  <a:pt x="651" y="326"/>
                </a:moveTo>
                <a:cubicBezTo>
                  <a:pt x="651" y="347"/>
                  <a:pt x="649" y="368"/>
                  <a:pt x="645" y="389"/>
                </a:cubicBezTo>
                <a:cubicBezTo>
                  <a:pt x="641" y="410"/>
                  <a:pt x="634" y="431"/>
                  <a:pt x="626" y="450"/>
                </a:cubicBezTo>
                <a:cubicBezTo>
                  <a:pt x="618" y="470"/>
                  <a:pt x="608" y="489"/>
                  <a:pt x="596" y="506"/>
                </a:cubicBezTo>
                <a:cubicBezTo>
                  <a:pt x="584" y="524"/>
                  <a:pt x="571" y="541"/>
                  <a:pt x="556" y="556"/>
                </a:cubicBezTo>
                <a:cubicBezTo>
                  <a:pt x="541" y="571"/>
                  <a:pt x="524" y="584"/>
                  <a:pt x="507" y="596"/>
                </a:cubicBezTo>
                <a:cubicBezTo>
                  <a:pt x="489" y="608"/>
                  <a:pt x="470" y="618"/>
                  <a:pt x="450" y="626"/>
                </a:cubicBezTo>
                <a:cubicBezTo>
                  <a:pt x="431" y="634"/>
                  <a:pt x="410" y="641"/>
                  <a:pt x="389" y="645"/>
                </a:cubicBezTo>
                <a:cubicBezTo>
                  <a:pt x="368" y="649"/>
                  <a:pt x="347" y="651"/>
                  <a:pt x="326" y="651"/>
                </a:cubicBezTo>
                <a:cubicBezTo>
                  <a:pt x="305" y="651"/>
                  <a:pt x="284" y="649"/>
                  <a:pt x="263" y="645"/>
                </a:cubicBezTo>
                <a:cubicBezTo>
                  <a:pt x="242" y="641"/>
                  <a:pt x="221" y="634"/>
                  <a:pt x="202" y="626"/>
                </a:cubicBezTo>
                <a:cubicBezTo>
                  <a:pt x="182" y="618"/>
                  <a:pt x="163" y="608"/>
                  <a:pt x="145" y="596"/>
                </a:cubicBezTo>
                <a:cubicBezTo>
                  <a:pt x="128" y="584"/>
                  <a:pt x="111" y="571"/>
                  <a:pt x="96" y="556"/>
                </a:cubicBezTo>
                <a:cubicBezTo>
                  <a:pt x="81" y="541"/>
                  <a:pt x="68" y="524"/>
                  <a:pt x="56" y="506"/>
                </a:cubicBezTo>
                <a:cubicBezTo>
                  <a:pt x="43" y="489"/>
                  <a:pt x="33" y="470"/>
                  <a:pt x="25" y="450"/>
                </a:cubicBezTo>
                <a:cubicBezTo>
                  <a:pt x="17" y="431"/>
                  <a:pt x="10" y="410"/>
                  <a:pt x="6" y="389"/>
                </a:cubicBezTo>
                <a:cubicBezTo>
                  <a:pt x="2" y="368"/>
                  <a:pt x="0" y="347"/>
                  <a:pt x="0" y="326"/>
                </a:cubicBezTo>
                <a:cubicBezTo>
                  <a:pt x="0" y="305"/>
                  <a:pt x="2" y="283"/>
                  <a:pt x="6" y="263"/>
                </a:cubicBezTo>
                <a:cubicBezTo>
                  <a:pt x="10" y="242"/>
                  <a:pt x="17" y="221"/>
                  <a:pt x="25" y="202"/>
                </a:cubicBezTo>
                <a:cubicBezTo>
                  <a:pt x="33" y="182"/>
                  <a:pt x="43" y="163"/>
                  <a:pt x="56" y="145"/>
                </a:cubicBezTo>
                <a:cubicBezTo>
                  <a:pt x="68" y="127"/>
                  <a:pt x="81" y="110"/>
                  <a:pt x="96" y="95"/>
                </a:cubicBezTo>
                <a:cubicBezTo>
                  <a:pt x="111" y="80"/>
                  <a:pt x="128" y="67"/>
                  <a:pt x="145" y="55"/>
                </a:cubicBezTo>
                <a:cubicBezTo>
                  <a:pt x="163" y="43"/>
                  <a:pt x="182" y="33"/>
                  <a:pt x="202" y="25"/>
                </a:cubicBezTo>
                <a:cubicBezTo>
                  <a:pt x="221" y="17"/>
                  <a:pt x="242" y="10"/>
                  <a:pt x="263" y="6"/>
                </a:cubicBezTo>
                <a:cubicBezTo>
                  <a:pt x="284" y="2"/>
                  <a:pt x="305" y="0"/>
                  <a:pt x="326" y="0"/>
                </a:cubicBezTo>
                <a:cubicBezTo>
                  <a:pt x="347" y="0"/>
                  <a:pt x="368" y="2"/>
                  <a:pt x="389" y="6"/>
                </a:cubicBezTo>
                <a:cubicBezTo>
                  <a:pt x="410" y="10"/>
                  <a:pt x="431" y="17"/>
                  <a:pt x="450" y="25"/>
                </a:cubicBezTo>
                <a:cubicBezTo>
                  <a:pt x="470" y="33"/>
                  <a:pt x="489" y="43"/>
                  <a:pt x="507" y="55"/>
                </a:cubicBezTo>
                <a:cubicBezTo>
                  <a:pt x="524" y="67"/>
                  <a:pt x="541" y="80"/>
                  <a:pt x="556" y="95"/>
                </a:cubicBezTo>
                <a:cubicBezTo>
                  <a:pt x="571" y="110"/>
                  <a:pt x="584" y="127"/>
                  <a:pt x="596" y="145"/>
                </a:cubicBezTo>
                <a:cubicBezTo>
                  <a:pt x="608" y="163"/>
                  <a:pt x="618" y="182"/>
                  <a:pt x="626" y="202"/>
                </a:cubicBezTo>
                <a:cubicBezTo>
                  <a:pt x="634" y="221"/>
                  <a:pt x="641" y="242"/>
                  <a:pt x="645" y="263"/>
                </a:cubicBezTo>
                <a:cubicBezTo>
                  <a:pt x="649" y="283"/>
                  <a:pt x="651" y="305"/>
                  <a:pt x="651" y="32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9" name="文本框 428"/>
          <p:cNvSpPr txBox="1"/>
          <p:nvPr/>
        </p:nvSpPr>
        <p:spPr>
          <a:xfrm>
            <a:off x="334440" y="1047240"/>
            <a:ext cx="102189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基于用户的协同过滤（</a:t>
            </a:r>
            <a:r>
              <a:rPr lang="en-US" sz="1180" b="0" u="none" strike="noStrike">
                <a:solidFill>
                  <a:srgbClr val="FFFFFF"/>
                </a:solidFill>
                <a:effectLst/>
                <a:uFillTx/>
                <a:latin typeface="NotoSansSC"/>
                <a:ea typeface="NotoSansSC"/>
              </a:rPr>
              <a:t>User-based Collaborative Filtering</a:t>
            </a:r>
            <a:r>
              <a:rPr lang="zh-CN" sz="1180" b="0" u="none" strike="noStrike">
                <a:solidFill>
                  <a:srgbClr val="FFFFFF"/>
                </a:solidFill>
                <a:effectLst/>
                <a:uFillTx/>
                <a:latin typeface="NotoSansSC"/>
                <a:ea typeface="NotoSansSC"/>
              </a:rPr>
              <a:t>）假设</a:t>
            </a:r>
            <a:r>
              <a:rPr lang="zh-CN" sz="1180" b="0" u="none" strike="noStrike">
                <a:solidFill>
                  <a:srgbClr val="FF9900"/>
                </a:solidFill>
                <a:effectLst/>
                <a:uFillTx/>
                <a:latin typeface="NotoSansSC"/>
                <a:ea typeface="NotoSansSC"/>
              </a:rPr>
              <a:t>相似用户的行为具有可预测性</a:t>
            </a:r>
            <a:r>
              <a:rPr lang="zh-CN" sz="1180" b="0" u="none" strike="noStrike">
                <a:solidFill>
                  <a:srgbClr val="FFFFFF"/>
                </a:solidFill>
                <a:effectLst/>
                <a:uFillTx/>
                <a:latin typeface="NotoSansSC"/>
                <a:ea typeface="NotoSansSC"/>
              </a:rPr>
              <a:t>， 通过计算用户间相似度，推荐相似用户喜欢的物品。</a:t>
            </a:r>
            <a:endParaRPr lang="en-US" sz="1180" b="0" u="none" strike="noStrike">
              <a:solidFill>
                <a:srgbClr val="000000"/>
              </a:solidFill>
              <a:effectLst/>
              <a:uFillTx/>
              <a:latin typeface="Times New Roman"/>
            </a:endParaRPr>
          </a:p>
        </p:txBody>
      </p:sp>
      <p:sp>
        <p:nvSpPr>
          <p:cNvPr id="430" name="文本框 429"/>
          <p:cNvSpPr txBox="1"/>
          <p:nvPr/>
        </p:nvSpPr>
        <p:spPr>
          <a:xfrm>
            <a:off x="413640" y="175608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1</a:t>
            </a:r>
            <a:endParaRPr lang="en-US" sz="1050" b="0" u="none" strike="noStrike">
              <a:solidFill>
                <a:srgbClr val="000000"/>
              </a:solidFill>
              <a:effectLst/>
              <a:uFillTx/>
              <a:latin typeface="Times New Roman"/>
            </a:endParaRPr>
          </a:p>
        </p:txBody>
      </p:sp>
      <p:sp>
        <p:nvSpPr>
          <p:cNvPr id="431" name="文本框 430"/>
          <p:cNvSpPr txBox="1"/>
          <p:nvPr/>
        </p:nvSpPr>
        <p:spPr>
          <a:xfrm>
            <a:off x="651960" y="1733400"/>
            <a:ext cx="182484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用户</a:t>
            </a:r>
            <a:r>
              <a:rPr lang="en-US" sz="1320" b="0" u="none" strike="noStrike">
                <a:solidFill>
                  <a:srgbClr val="FFFFFF"/>
                </a:solidFill>
                <a:effectLst/>
                <a:uFillTx/>
                <a:latin typeface="NotoSansSC"/>
                <a:ea typeface="NotoSansSC"/>
              </a:rPr>
              <a:t>-</a:t>
            </a:r>
            <a:r>
              <a:rPr lang="zh-CN" sz="1320" b="0" u="none" strike="noStrike">
                <a:solidFill>
                  <a:srgbClr val="FFFFFF"/>
                </a:solidFill>
                <a:effectLst/>
                <a:uFillTx/>
                <a:latin typeface="NotoSansSC"/>
                <a:ea typeface="NotoSansSC"/>
              </a:rPr>
              <a:t>物品交互矩阵构建</a:t>
            </a:r>
            <a:endParaRPr lang="en-US" sz="1320" b="0" u="none" strike="noStrike">
              <a:solidFill>
                <a:srgbClr val="000000"/>
              </a:solidFill>
              <a:effectLst/>
              <a:uFillTx/>
              <a:latin typeface="Times New Roman"/>
            </a:endParaRPr>
          </a:p>
        </p:txBody>
      </p:sp>
      <p:sp>
        <p:nvSpPr>
          <p:cNvPr id="432" name="任意多边形: 形状 431"/>
          <p:cNvSpPr/>
          <p:nvPr/>
        </p:nvSpPr>
        <p:spPr>
          <a:xfrm>
            <a:off x="651600" y="3016440"/>
            <a:ext cx="42120" cy="42120"/>
          </a:xfrm>
          <a:custGeom>
            <a:avLst/>
            <a:gdLst/>
            <a:ahLst/>
            <a:cxnLst/>
            <a:rect l="0" t="0" r="r" b="b"/>
            <a:pathLst>
              <a:path w="117" h="117">
                <a:moveTo>
                  <a:pt x="117" y="59"/>
                </a:moveTo>
                <a:cubicBezTo>
                  <a:pt x="117" y="67"/>
                  <a:pt x="116" y="75"/>
                  <a:pt x="113" y="82"/>
                </a:cubicBezTo>
                <a:cubicBezTo>
                  <a:pt x="110" y="89"/>
                  <a:pt x="106" y="95"/>
                  <a:pt x="99" y="100"/>
                </a:cubicBezTo>
                <a:cubicBezTo>
                  <a:pt x="94" y="106"/>
                  <a:pt x="87" y="110"/>
                  <a:pt x="80" y="113"/>
                </a:cubicBezTo>
                <a:cubicBezTo>
                  <a:pt x="73" y="116"/>
                  <a:pt x="66" y="117"/>
                  <a:pt x="58" y="117"/>
                </a:cubicBezTo>
                <a:cubicBezTo>
                  <a:pt x="50" y="117"/>
                  <a:pt x="43" y="116"/>
                  <a:pt x="36" y="113"/>
                </a:cubicBezTo>
                <a:cubicBezTo>
                  <a:pt x="29" y="110"/>
                  <a:pt x="23" y="106"/>
                  <a:pt x="17" y="100"/>
                </a:cubicBezTo>
                <a:cubicBezTo>
                  <a:pt x="12" y="95"/>
                  <a:pt x="7" y="89"/>
                  <a:pt x="5" y="82"/>
                </a:cubicBezTo>
                <a:cubicBezTo>
                  <a:pt x="2" y="75"/>
                  <a:pt x="0" y="67"/>
                  <a:pt x="0" y="59"/>
                </a:cubicBezTo>
                <a:cubicBezTo>
                  <a:pt x="0" y="52"/>
                  <a:pt x="2" y="44"/>
                  <a:pt x="5" y="37"/>
                </a:cubicBezTo>
                <a:cubicBezTo>
                  <a:pt x="7" y="29"/>
                  <a:pt x="12" y="23"/>
                  <a:pt x="17" y="17"/>
                </a:cubicBezTo>
                <a:cubicBezTo>
                  <a:pt x="23" y="12"/>
                  <a:pt x="29" y="8"/>
                  <a:pt x="36" y="5"/>
                </a:cubicBezTo>
                <a:cubicBezTo>
                  <a:pt x="43" y="2"/>
                  <a:pt x="50" y="0"/>
                  <a:pt x="58" y="0"/>
                </a:cubicBezTo>
                <a:cubicBezTo>
                  <a:pt x="66" y="0"/>
                  <a:pt x="73" y="2"/>
                  <a:pt x="80" y="5"/>
                </a:cubicBezTo>
                <a:cubicBezTo>
                  <a:pt x="87" y="8"/>
                  <a:pt x="94" y="12"/>
                  <a:pt x="99" y="17"/>
                </a:cubicBezTo>
                <a:cubicBezTo>
                  <a:pt x="106" y="23"/>
                  <a:pt x="110" y="29"/>
                  <a:pt x="113" y="37"/>
                </a:cubicBezTo>
                <a:cubicBezTo>
                  <a:pt x="116" y="44"/>
                  <a:pt x="117" y="52"/>
                  <a:pt x="117" y="5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3" name="文本框 432"/>
          <p:cNvSpPr txBox="1"/>
          <p:nvPr/>
        </p:nvSpPr>
        <p:spPr>
          <a:xfrm>
            <a:off x="651960" y="2732760"/>
            <a:ext cx="44460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系统首先基于历史数据构建用户</a:t>
            </a:r>
            <a:r>
              <a:rPr lang="en-US" sz="920" b="0" u="none" strike="noStrike">
                <a:solidFill>
                  <a:srgbClr val="DBEAFE"/>
                </a:solidFill>
                <a:effectLst/>
                <a:uFillTx/>
                <a:latin typeface="NotoSansSC"/>
                <a:ea typeface="NotoSansSC"/>
              </a:rPr>
              <a:t>-</a:t>
            </a:r>
            <a:r>
              <a:rPr lang="zh-CN" sz="920" b="0" u="none" strike="noStrike">
                <a:solidFill>
                  <a:srgbClr val="DBEAFE"/>
                </a:solidFill>
                <a:effectLst/>
                <a:uFillTx/>
                <a:latin typeface="NotoSansSC"/>
                <a:ea typeface="NotoSansSC"/>
              </a:rPr>
              <a:t>物品交互矩阵，记录用户对物品的评分或交互情况。</a:t>
            </a:r>
            <a:endParaRPr lang="en-US" sz="920" b="0" u="none" strike="noStrike">
              <a:solidFill>
                <a:srgbClr val="000000"/>
              </a:solidFill>
              <a:effectLst/>
              <a:uFillTx/>
              <a:latin typeface="Times New Roman"/>
            </a:endParaRPr>
          </a:p>
        </p:txBody>
      </p:sp>
      <p:sp>
        <p:nvSpPr>
          <p:cNvPr id="434" name="任意多边形: 形状 433"/>
          <p:cNvSpPr/>
          <p:nvPr/>
        </p:nvSpPr>
        <p:spPr>
          <a:xfrm>
            <a:off x="651600" y="3183840"/>
            <a:ext cx="42120" cy="42120"/>
          </a:xfrm>
          <a:custGeom>
            <a:avLst/>
            <a:gdLst/>
            <a:ahLst/>
            <a:cxnLst/>
            <a:rect l="0" t="0" r="r" b="b"/>
            <a:pathLst>
              <a:path w="117" h="117">
                <a:moveTo>
                  <a:pt x="117" y="59"/>
                </a:moveTo>
                <a:cubicBezTo>
                  <a:pt x="117" y="66"/>
                  <a:pt x="116" y="74"/>
                  <a:pt x="113" y="81"/>
                </a:cubicBezTo>
                <a:cubicBezTo>
                  <a:pt x="110" y="88"/>
                  <a:pt x="106" y="94"/>
                  <a:pt x="99" y="100"/>
                </a:cubicBezTo>
                <a:cubicBezTo>
                  <a:pt x="94" y="105"/>
                  <a:pt x="87" y="109"/>
                  <a:pt x="80" y="112"/>
                </a:cubicBezTo>
                <a:cubicBezTo>
                  <a:pt x="73" y="115"/>
                  <a:pt x="66" y="117"/>
                  <a:pt x="58" y="117"/>
                </a:cubicBezTo>
                <a:cubicBezTo>
                  <a:pt x="50" y="117"/>
                  <a:pt x="43" y="115"/>
                  <a:pt x="36" y="112"/>
                </a:cubicBezTo>
                <a:cubicBezTo>
                  <a:pt x="29" y="109"/>
                  <a:pt x="23" y="105"/>
                  <a:pt x="17" y="100"/>
                </a:cubicBezTo>
                <a:cubicBezTo>
                  <a:pt x="12" y="94"/>
                  <a:pt x="7" y="88"/>
                  <a:pt x="5" y="81"/>
                </a:cubicBezTo>
                <a:cubicBezTo>
                  <a:pt x="2" y="74"/>
                  <a:pt x="0" y="66"/>
                  <a:pt x="0" y="59"/>
                </a:cubicBezTo>
                <a:cubicBezTo>
                  <a:pt x="0" y="51"/>
                  <a:pt x="2" y="44"/>
                  <a:pt x="5" y="36"/>
                </a:cubicBezTo>
                <a:cubicBezTo>
                  <a:pt x="7" y="28"/>
                  <a:pt x="12" y="22"/>
                  <a:pt x="17" y="17"/>
                </a:cubicBezTo>
                <a:cubicBezTo>
                  <a:pt x="23" y="11"/>
                  <a:pt x="29" y="7"/>
                  <a:pt x="36" y="4"/>
                </a:cubicBezTo>
                <a:cubicBezTo>
                  <a:pt x="43" y="1"/>
                  <a:pt x="50" y="0"/>
                  <a:pt x="58" y="0"/>
                </a:cubicBezTo>
                <a:cubicBezTo>
                  <a:pt x="66" y="0"/>
                  <a:pt x="73" y="1"/>
                  <a:pt x="80" y="4"/>
                </a:cubicBezTo>
                <a:cubicBezTo>
                  <a:pt x="87" y="7"/>
                  <a:pt x="94" y="11"/>
                  <a:pt x="99" y="17"/>
                </a:cubicBezTo>
                <a:cubicBezTo>
                  <a:pt x="106" y="22"/>
                  <a:pt x="110" y="28"/>
                  <a:pt x="113" y="36"/>
                </a:cubicBezTo>
                <a:cubicBezTo>
                  <a:pt x="116" y="44"/>
                  <a:pt x="117" y="51"/>
                  <a:pt x="117" y="5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5" name="文本框 434"/>
          <p:cNvSpPr txBox="1"/>
          <p:nvPr/>
        </p:nvSpPr>
        <p:spPr>
          <a:xfrm>
            <a:off x="819000" y="2966760"/>
            <a:ext cx="1291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行表示用户，列表示物品</a:t>
            </a:r>
            <a:endParaRPr lang="en-US" sz="920" b="0" u="none" strike="noStrike">
              <a:solidFill>
                <a:srgbClr val="000000"/>
              </a:solidFill>
              <a:effectLst/>
              <a:uFillTx/>
              <a:latin typeface="Times New Roman"/>
            </a:endParaRPr>
          </a:p>
        </p:txBody>
      </p:sp>
      <p:sp>
        <p:nvSpPr>
          <p:cNvPr id="436" name="任意多边形: 形状 435"/>
          <p:cNvSpPr/>
          <p:nvPr/>
        </p:nvSpPr>
        <p:spPr>
          <a:xfrm>
            <a:off x="651600" y="3350880"/>
            <a:ext cx="42120" cy="42120"/>
          </a:xfrm>
          <a:custGeom>
            <a:avLst/>
            <a:gdLst/>
            <a:ahLst/>
            <a:cxnLst/>
            <a:rect l="0" t="0" r="r" b="b"/>
            <a:pathLst>
              <a:path w="117" h="117">
                <a:moveTo>
                  <a:pt x="117" y="59"/>
                </a:moveTo>
                <a:cubicBezTo>
                  <a:pt x="117" y="67"/>
                  <a:pt x="116" y="74"/>
                  <a:pt x="113" y="81"/>
                </a:cubicBezTo>
                <a:cubicBezTo>
                  <a:pt x="110" y="88"/>
                  <a:pt x="106" y="95"/>
                  <a:pt x="99" y="100"/>
                </a:cubicBezTo>
                <a:cubicBezTo>
                  <a:pt x="94" y="105"/>
                  <a:pt x="87" y="110"/>
                  <a:pt x="80" y="113"/>
                </a:cubicBezTo>
                <a:cubicBezTo>
                  <a:pt x="73" y="116"/>
                  <a:pt x="66" y="117"/>
                  <a:pt x="58" y="117"/>
                </a:cubicBezTo>
                <a:cubicBezTo>
                  <a:pt x="50" y="117"/>
                  <a:pt x="43" y="116"/>
                  <a:pt x="36" y="113"/>
                </a:cubicBezTo>
                <a:cubicBezTo>
                  <a:pt x="29" y="110"/>
                  <a:pt x="23" y="105"/>
                  <a:pt x="17" y="100"/>
                </a:cubicBezTo>
                <a:cubicBezTo>
                  <a:pt x="12" y="95"/>
                  <a:pt x="7" y="88"/>
                  <a:pt x="5" y="81"/>
                </a:cubicBezTo>
                <a:cubicBezTo>
                  <a:pt x="2" y="74"/>
                  <a:pt x="0" y="67"/>
                  <a:pt x="0" y="59"/>
                </a:cubicBezTo>
                <a:cubicBezTo>
                  <a:pt x="0" y="51"/>
                  <a:pt x="2" y="44"/>
                  <a:pt x="5" y="37"/>
                </a:cubicBezTo>
                <a:cubicBezTo>
                  <a:pt x="7" y="29"/>
                  <a:pt x="12" y="22"/>
                  <a:pt x="17" y="17"/>
                </a:cubicBezTo>
                <a:cubicBezTo>
                  <a:pt x="23" y="11"/>
                  <a:pt x="29" y="7"/>
                  <a:pt x="36" y="4"/>
                </a:cubicBezTo>
                <a:cubicBezTo>
                  <a:pt x="43" y="1"/>
                  <a:pt x="50" y="0"/>
                  <a:pt x="58" y="0"/>
                </a:cubicBezTo>
                <a:cubicBezTo>
                  <a:pt x="66" y="0"/>
                  <a:pt x="73" y="1"/>
                  <a:pt x="80" y="4"/>
                </a:cubicBezTo>
                <a:cubicBezTo>
                  <a:pt x="87" y="7"/>
                  <a:pt x="94" y="11"/>
                  <a:pt x="99" y="17"/>
                </a:cubicBezTo>
                <a:cubicBezTo>
                  <a:pt x="106" y="22"/>
                  <a:pt x="110" y="29"/>
                  <a:pt x="113" y="37"/>
                </a:cubicBezTo>
                <a:cubicBezTo>
                  <a:pt x="116" y="44"/>
                  <a:pt x="117" y="51"/>
                  <a:pt x="117" y="59"/>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7" name="文本框 436"/>
          <p:cNvSpPr txBox="1"/>
          <p:nvPr/>
        </p:nvSpPr>
        <p:spPr>
          <a:xfrm>
            <a:off x="819000" y="3133800"/>
            <a:ext cx="15264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矩阵元素表示评分或交互强度</a:t>
            </a:r>
            <a:endParaRPr lang="en-US" sz="920" b="0" u="none" strike="noStrike">
              <a:solidFill>
                <a:srgbClr val="000000"/>
              </a:solidFill>
              <a:effectLst/>
              <a:uFillTx/>
              <a:latin typeface="Times New Roman"/>
            </a:endParaRPr>
          </a:p>
        </p:txBody>
      </p:sp>
      <p:sp>
        <p:nvSpPr>
          <p:cNvPr id="438" name="任意多边形: 形状 437"/>
          <p:cNvSpPr/>
          <p:nvPr/>
        </p:nvSpPr>
        <p:spPr>
          <a:xfrm>
            <a:off x="200520" y="4612680"/>
            <a:ext cx="10295640" cy="1103400"/>
          </a:xfrm>
          <a:custGeom>
            <a:avLst/>
            <a:gdLst/>
            <a:ahLst/>
            <a:cxnLst/>
            <a:rect l="0" t="0" r="r" b="b"/>
            <a:pathLst>
              <a:path w="28599" h="3065">
                <a:moveTo>
                  <a:pt x="0" y="2880"/>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28413" y="0"/>
                </a:lnTo>
                <a:cubicBezTo>
                  <a:pt x="28426" y="0"/>
                  <a:pt x="28438" y="1"/>
                  <a:pt x="28450" y="4"/>
                </a:cubicBezTo>
                <a:cubicBezTo>
                  <a:pt x="28462" y="6"/>
                  <a:pt x="28473" y="10"/>
                  <a:pt x="28484" y="14"/>
                </a:cubicBezTo>
                <a:cubicBezTo>
                  <a:pt x="28496" y="19"/>
                  <a:pt x="28506" y="25"/>
                  <a:pt x="28517" y="31"/>
                </a:cubicBezTo>
                <a:cubicBezTo>
                  <a:pt x="28527" y="38"/>
                  <a:pt x="28536" y="46"/>
                  <a:pt x="28545" y="54"/>
                </a:cubicBezTo>
                <a:cubicBezTo>
                  <a:pt x="28553" y="63"/>
                  <a:pt x="28561" y="72"/>
                  <a:pt x="28568" y="83"/>
                </a:cubicBezTo>
                <a:cubicBezTo>
                  <a:pt x="28575" y="93"/>
                  <a:pt x="28580" y="103"/>
                  <a:pt x="28585" y="115"/>
                </a:cubicBezTo>
                <a:cubicBezTo>
                  <a:pt x="28590" y="126"/>
                  <a:pt x="28593" y="138"/>
                  <a:pt x="28596" y="150"/>
                </a:cubicBezTo>
                <a:cubicBezTo>
                  <a:pt x="28598" y="162"/>
                  <a:pt x="28599" y="174"/>
                  <a:pt x="28599" y="186"/>
                </a:cubicBezTo>
                <a:lnTo>
                  <a:pt x="28599" y="2880"/>
                </a:lnTo>
                <a:cubicBezTo>
                  <a:pt x="28599" y="2892"/>
                  <a:pt x="28598" y="2904"/>
                  <a:pt x="28596" y="2916"/>
                </a:cubicBezTo>
                <a:cubicBezTo>
                  <a:pt x="28593" y="2928"/>
                  <a:pt x="28590" y="2939"/>
                  <a:pt x="28585" y="2951"/>
                </a:cubicBezTo>
                <a:cubicBezTo>
                  <a:pt x="28580" y="2962"/>
                  <a:pt x="28575" y="2973"/>
                  <a:pt x="28568" y="2983"/>
                </a:cubicBezTo>
                <a:cubicBezTo>
                  <a:pt x="28561" y="2993"/>
                  <a:pt x="28553" y="3002"/>
                  <a:pt x="28545" y="3011"/>
                </a:cubicBezTo>
                <a:cubicBezTo>
                  <a:pt x="28536" y="3019"/>
                  <a:pt x="28527" y="3027"/>
                  <a:pt x="28517" y="3034"/>
                </a:cubicBezTo>
                <a:cubicBezTo>
                  <a:pt x="28506" y="3041"/>
                  <a:pt x="28496" y="3046"/>
                  <a:pt x="28484" y="3051"/>
                </a:cubicBezTo>
                <a:cubicBezTo>
                  <a:pt x="28473" y="3056"/>
                  <a:pt x="28462" y="3059"/>
                  <a:pt x="28450" y="3062"/>
                </a:cubicBezTo>
                <a:cubicBezTo>
                  <a:pt x="28438" y="3064"/>
                  <a:pt x="28426" y="3065"/>
                  <a:pt x="28413" y="3065"/>
                </a:cubicBezTo>
                <a:lnTo>
                  <a:pt x="185" y="3065"/>
                </a:lnTo>
                <a:cubicBezTo>
                  <a:pt x="173" y="3065"/>
                  <a:pt x="161" y="3064"/>
                  <a:pt x="149" y="3062"/>
                </a:cubicBezTo>
                <a:cubicBezTo>
                  <a:pt x="137" y="3059"/>
                  <a:pt x="126" y="3056"/>
                  <a:pt x="114" y="3051"/>
                </a:cubicBezTo>
                <a:cubicBezTo>
                  <a:pt x="103" y="3046"/>
                  <a:pt x="92" y="3041"/>
                  <a:pt x="82" y="3034"/>
                </a:cubicBezTo>
                <a:cubicBezTo>
                  <a:pt x="72" y="3027"/>
                  <a:pt x="63" y="3019"/>
                  <a:pt x="54" y="3011"/>
                </a:cubicBezTo>
                <a:cubicBezTo>
                  <a:pt x="45" y="3002"/>
                  <a:pt x="38" y="2993"/>
                  <a:pt x="31" y="2983"/>
                </a:cubicBezTo>
                <a:cubicBezTo>
                  <a:pt x="24" y="2973"/>
                  <a:pt x="18" y="2962"/>
                  <a:pt x="14" y="2951"/>
                </a:cubicBezTo>
                <a:cubicBezTo>
                  <a:pt x="9" y="2939"/>
                  <a:pt x="6" y="2928"/>
                  <a:pt x="3" y="2916"/>
                </a:cubicBezTo>
                <a:cubicBezTo>
                  <a:pt x="1" y="2904"/>
                  <a:pt x="0" y="2892"/>
                  <a:pt x="0" y="28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9" name="任意多边形: 形状 438"/>
          <p:cNvSpPr/>
          <p:nvPr/>
        </p:nvSpPr>
        <p:spPr>
          <a:xfrm>
            <a:off x="334080" y="4746600"/>
            <a:ext cx="234360" cy="234000"/>
          </a:xfrm>
          <a:custGeom>
            <a:avLst/>
            <a:gdLst/>
            <a:ahLst/>
            <a:cxnLst/>
            <a:rect l="0" t="0" r="r" b="b"/>
            <a:pathLst>
              <a:path w="651" h="650">
                <a:moveTo>
                  <a:pt x="651" y="325"/>
                </a:moveTo>
                <a:cubicBezTo>
                  <a:pt x="651" y="347"/>
                  <a:pt x="649" y="368"/>
                  <a:pt x="645" y="389"/>
                </a:cubicBezTo>
                <a:cubicBezTo>
                  <a:pt x="641" y="410"/>
                  <a:pt x="634" y="430"/>
                  <a:pt x="626" y="450"/>
                </a:cubicBezTo>
                <a:cubicBezTo>
                  <a:pt x="618" y="470"/>
                  <a:pt x="608" y="488"/>
                  <a:pt x="596" y="506"/>
                </a:cubicBezTo>
                <a:cubicBezTo>
                  <a:pt x="584" y="524"/>
                  <a:pt x="571" y="540"/>
                  <a:pt x="556" y="555"/>
                </a:cubicBezTo>
                <a:cubicBezTo>
                  <a:pt x="541" y="570"/>
                  <a:pt x="524" y="584"/>
                  <a:pt x="507" y="596"/>
                </a:cubicBezTo>
                <a:cubicBezTo>
                  <a:pt x="489" y="608"/>
                  <a:pt x="470" y="618"/>
                  <a:pt x="450" y="626"/>
                </a:cubicBezTo>
                <a:cubicBezTo>
                  <a:pt x="431" y="634"/>
                  <a:pt x="410" y="640"/>
                  <a:pt x="389" y="644"/>
                </a:cubicBezTo>
                <a:cubicBezTo>
                  <a:pt x="368" y="648"/>
                  <a:pt x="347" y="650"/>
                  <a:pt x="326" y="650"/>
                </a:cubicBezTo>
                <a:cubicBezTo>
                  <a:pt x="305" y="650"/>
                  <a:pt x="284" y="648"/>
                  <a:pt x="263" y="644"/>
                </a:cubicBezTo>
                <a:cubicBezTo>
                  <a:pt x="242" y="640"/>
                  <a:pt x="221" y="634"/>
                  <a:pt x="202" y="626"/>
                </a:cubicBezTo>
                <a:cubicBezTo>
                  <a:pt x="182" y="618"/>
                  <a:pt x="163" y="608"/>
                  <a:pt x="145" y="596"/>
                </a:cubicBezTo>
                <a:cubicBezTo>
                  <a:pt x="128" y="584"/>
                  <a:pt x="111" y="570"/>
                  <a:pt x="96" y="555"/>
                </a:cubicBezTo>
                <a:cubicBezTo>
                  <a:pt x="81" y="540"/>
                  <a:pt x="68" y="524"/>
                  <a:pt x="56" y="506"/>
                </a:cubicBezTo>
                <a:cubicBezTo>
                  <a:pt x="43" y="488"/>
                  <a:pt x="33" y="470"/>
                  <a:pt x="25" y="450"/>
                </a:cubicBezTo>
                <a:cubicBezTo>
                  <a:pt x="17" y="430"/>
                  <a:pt x="10" y="410"/>
                  <a:pt x="6" y="389"/>
                </a:cubicBezTo>
                <a:cubicBezTo>
                  <a:pt x="2" y="368"/>
                  <a:pt x="0" y="347"/>
                  <a:pt x="0" y="325"/>
                </a:cubicBezTo>
                <a:cubicBezTo>
                  <a:pt x="0" y="304"/>
                  <a:pt x="2" y="283"/>
                  <a:pt x="6" y="262"/>
                </a:cubicBezTo>
                <a:cubicBezTo>
                  <a:pt x="10" y="241"/>
                  <a:pt x="17" y="221"/>
                  <a:pt x="25" y="201"/>
                </a:cubicBezTo>
                <a:cubicBezTo>
                  <a:pt x="33" y="181"/>
                  <a:pt x="43" y="163"/>
                  <a:pt x="56" y="145"/>
                </a:cubicBezTo>
                <a:cubicBezTo>
                  <a:pt x="68" y="127"/>
                  <a:pt x="81" y="110"/>
                  <a:pt x="96" y="95"/>
                </a:cubicBezTo>
                <a:cubicBezTo>
                  <a:pt x="111" y="80"/>
                  <a:pt x="128" y="66"/>
                  <a:pt x="145" y="54"/>
                </a:cubicBezTo>
                <a:cubicBezTo>
                  <a:pt x="163" y="42"/>
                  <a:pt x="182" y="32"/>
                  <a:pt x="202" y="24"/>
                </a:cubicBezTo>
                <a:cubicBezTo>
                  <a:pt x="221" y="16"/>
                  <a:pt x="242" y="10"/>
                  <a:pt x="263" y="6"/>
                </a:cubicBezTo>
                <a:cubicBezTo>
                  <a:pt x="284" y="2"/>
                  <a:pt x="305" y="0"/>
                  <a:pt x="326" y="0"/>
                </a:cubicBezTo>
                <a:cubicBezTo>
                  <a:pt x="347" y="0"/>
                  <a:pt x="368" y="2"/>
                  <a:pt x="389" y="6"/>
                </a:cubicBezTo>
                <a:cubicBezTo>
                  <a:pt x="410" y="10"/>
                  <a:pt x="431" y="16"/>
                  <a:pt x="450" y="24"/>
                </a:cubicBezTo>
                <a:cubicBezTo>
                  <a:pt x="470" y="32"/>
                  <a:pt x="489" y="42"/>
                  <a:pt x="507" y="54"/>
                </a:cubicBezTo>
                <a:cubicBezTo>
                  <a:pt x="524" y="66"/>
                  <a:pt x="541" y="80"/>
                  <a:pt x="556" y="95"/>
                </a:cubicBezTo>
                <a:cubicBezTo>
                  <a:pt x="571" y="110"/>
                  <a:pt x="584" y="127"/>
                  <a:pt x="596" y="145"/>
                </a:cubicBezTo>
                <a:cubicBezTo>
                  <a:pt x="608" y="163"/>
                  <a:pt x="618" y="181"/>
                  <a:pt x="626" y="201"/>
                </a:cubicBezTo>
                <a:cubicBezTo>
                  <a:pt x="634" y="221"/>
                  <a:pt x="641" y="241"/>
                  <a:pt x="645" y="262"/>
                </a:cubicBezTo>
                <a:cubicBezTo>
                  <a:pt x="649" y="283"/>
                  <a:pt x="651" y="304"/>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0" name="文本框 439"/>
          <p:cNvSpPr txBox="1"/>
          <p:nvPr/>
        </p:nvSpPr>
        <p:spPr>
          <a:xfrm>
            <a:off x="819000" y="3300840"/>
            <a:ext cx="12826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未交互的项通常填充为</a:t>
            </a:r>
            <a:r>
              <a:rPr lang="en-US" sz="920" b="0" u="none" strike="noStrike">
                <a:solidFill>
                  <a:srgbClr val="DBEAFE"/>
                </a:solidFill>
                <a:effectLst/>
                <a:uFillTx/>
                <a:latin typeface="NotoSansSC"/>
                <a:ea typeface="NotoSansSC"/>
              </a:rPr>
              <a:t>0</a:t>
            </a:r>
            <a:endParaRPr lang="en-US" sz="920" b="0" u="none" strike="noStrike">
              <a:solidFill>
                <a:srgbClr val="000000"/>
              </a:solidFill>
              <a:effectLst/>
              <a:uFillTx/>
              <a:latin typeface="Times New Roman"/>
            </a:endParaRPr>
          </a:p>
        </p:txBody>
      </p:sp>
      <p:sp>
        <p:nvSpPr>
          <p:cNvPr id="441" name="文本框 440"/>
          <p:cNvSpPr txBox="1"/>
          <p:nvPr/>
        </p:nvSpPr>
        <p:spPr>
          <a:xfrm>
            <a:off x="413640" y="479808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2</a:t>
            </a:r>
            <a:endParaRPr lang="en-US" sz="1050" b="0" u="none" strike="noStrike">
              <a:solidFill>
                <a:srgbClr val="000000"/>
              </a:solidFill>
              <a:effectLst/>
              <a:uFillTx/>
              <a:latin typeface="Times New Roman"/>
            </a:endParaRPr>
          </a:p>
        </p:txBody>
      </p:sp>
      <p:pic>
        <p:nvPicPr>
          <p:cNvPr id="442" name="图片 441"/>
          <p:cNvPicPr/>
          <p:nvPr/>
        </p:nvPicPr>
        <p:blipFill>
          <a:blip r:embed="rId3"/>
          <a:stretch/>
        </p:blipFill>
        <p:spPr>
          <a:xfrm>
            <a:off x="651960" y="5089320"/>
            <a:ext cx="100080" cy="133200"/>
          </a:xfrm>
          <a:prstGeom prst="rect">
            <a:avLst/>
          </a:prstGeom>
          <a:noFill/>
          <a:ln w="0">
            <a:noFill/>
          </a:ln>
        </p:spPr>
      </p:pic>
      <p:sp>
        <p:nvSpPr>
          <p:cNvPr id="443" name="文本框 442"/>
          <p:cNvSpPr txBox="1"/>
          <p:nvPr/>
        </p:nvSpPr>
        <p:spPr>
          <a:xfrm>
            <a:off x="651960" y="477540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用户相似度计算</a:t>
            </a:r>
            <a:endParaRPr lang="en-US" sz="1320" b="0" u="none" strike="noStrike">
              <a:solidFill>
                <a:srgbClr val="000000"/>
              </a:solidFill>
              <a:effectLst/>
              <a:uFillTx/>
              <a:latin typeface="Times New Roman"/>
            </a:endParaRPr>
          </a:p>
        </p:txBody>
      </p:sp>
      <p:sp>
        <p:nvSpPr>
          <p:cNvPr id="444" name="文本框 443"/>
          <p:cNvSpPr txBox="1"/>
          <p:nvPr/>
        </p:nvSpPr>
        <p:spPr>
          <a:xfrm>
            <a:off x="819000" y="5082120"/>
            <a:ext cx="67140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余弦相似度</a:t>
            </a:r>
            <a:endParaRPr lang="en-US" sz="1050" b="0" u="none" strike="noStrike">
              <a:solidFill>
                <a:srgbClr val="000000"/>
              </a:solidFill>
              <a:effectLst/>
              <a:uFillTx/>
              <a:latin typeface="Times New Roman"/>
            </a:endParaRPr>
          </a:p>
        </p:txBody>
      </p:sp>
      <p:pic>
        <p:nvPicPr>
          <p:cNvPr id="445" name="图片 444"/>
          <p:cNvPicPr/>
          <p:nvPr/>
        </p:nvPicPr>
        <p:blipFill>
          <a:blip r:embed="rId4"/>
          <a:stretch/>
        </p:blipFill>
        <p:spPr>
          <a:xfrm>
            <a:off x="5573880" y="5089320"/>
            <a:ext cx="133200" cy="133200"/>
          </a:xfrm>
          <a:prstGeom prst="rect">
            <a:avLst/>
          </a:prstGeom>
          <a:noFill/>
          <a:ln w="0">
            <a:noFill/>
          </a:ln>
        </p:spPr>
      </p:pic>
      <p:sp>
        <p:nvSpPr>
          <p:cNvPr id="446" name="文本框 445"/>
          <p:cNvSpPr txBox="1"/>
          <p:nvPr/>
        </p:nvSpPr>
        <p:spPr>
          <a:xfrm>
            <a:off x="651960" y="5339880"/>
            <a:ext cx="32864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计算用户评分向量之间的夹角余弦值，值越大表示用户越相似。</a:t>
            </a:r>
            <a:endParaRPr lang="en-US" sz="920" b="0" u="none" strike="noStrike">
              <a:solidFill>
                <a:srgbClr val="000000"/>
              </a:solidFill>
              <a:effectLst/>
              <a:uFillTx/>
              <a:latin typeface="Times New Roman"/>
            </a:endParaRPr>
          </a:p>
        </p:txBody>
      </p:sp>
      <p:sp>
        <p:nvSpPr>
          <p:cNvPr id="447" name="文本框 446"/>
          <p:cNvSpPr txBox="1"/>
          <p:nvPr/>
        </p:nvSpPr>
        <p:spPr>
          <a:xfrm>
            <a:off x="5774400" y="5082120"/>
            <a:ext cx="939600" cy="19404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NotoSansSC"/>
                <a:ea typeface="NotoSansSC"/>
              </a:rPr>
              <a:t>皮尔逊相关系数</a:t>
            </a:r>
            <a:endParaRPr lang="en-US" sz="1050" b="0" u="none" strike="noStrike">
              <a:solidFill>
                <a:srgbClr val="000000"/>
              </a:solidFill>
              <a:effectLst/>
              <a:uFillTx/>
              <a:latin typeface="Times New Roman"/>
            </a:endParaRPr>
          </a:p>
        </p:txBody>
      </p:sp>
      <p:sp>
        <p:nvSpPr>
          <p:cNvPr id="448" name="任意多边形: 形状 447"/>
          <p:cNvSpPr/>
          <p:nvPr/>
        </p:nvSpPr>
        <p:spPr>
          <a:xfrm>
            <a:off x="200520" y="5882760"/>
            <a:ext cx="10295640" cy="1421280"/>
          </a:xfrm>
          <a:custGeom>
            <a:avLst/>
            <a:gdLst/>
            <a:ahLst/>
            <a:cxnLst/>
            <a:rect l="0" t="0" r="r" b="b"/>
            <a:pathLst>
              <a:path w="28599" h="3948">
                <a:moveTo>
                  <a:pt x="0" y="3762"/>
                </a:moveTo>
                <a:lnTo>
                  <a:pt x="0" y="186"/>
                </a:lnTo>
                <a:cubicBezTo>
                  <a:pt x="0" y="174"/>
                  <a:pt x="1" y="162"/>
                  <a:pt x="3" y="150"/>
                </a:cubicBezTo>
                <a:cubicBezTo>
                  <a:pt x="6" y="138"/>
                  <a:pt x="9" y="126"/>
                  <a:pt x="14" y="115"/>
                </a:cubicBezTo>
                <a:cubicBezTo>
                  <a:pt x="18" y="104"/>
                  <a:pt x="24" y="93"/>
                  <a:pt x="31" y="83"/>
                </a:cubicBezTo>
                <a:cubicBezTo>
                  <a:pt x="38" y="73"/>
                  <a:pt x="45" y="64"/>
                  <a:pt x="54" y="55"/>
                </a:cubicBezTo>
                <a:cubicBezTo>
                  <a:pt x="63" y="46"/>
                  <a:pt x="72" y="39"/>
                  <a:pt x="82" y="32"/>
                </a:cubicBezTo>
                <a:cubicBezTo>
                  <a:pt x="92" y="25"/>
                  <a:pt x="103" y="19"/>
                  <a:pt x="114" y="15"/>
                </a:cubicBezTo>
                <a:cubicBezTo>
                  <a:pt x="126" y="10"/>
                  <a:pt x="137" y="6"/>
                  <a:pt x="149" y="4"/>
                </a:cubicBezTo>
                <a:cubicBezTo>
                  <a:pt x="161" y="2"/>
                  <a:pt x="173" y="0"/>
                  <a:pt x="185" y="0"/>
                </a:cubicBezTo>
                <a:lnTo>
                  <a:pt x="28413" y="0"/>
                </a:lnTo>
                <a:cubicBezTo>
                  <a:pt x="28426" y="0"/>
                  <a:pt x="28438" y="2"/>
                  <a:pt x="28450" y="4"/>
                </a:cubicBezTo>
                <a:cubicBezTo>
                  <a:pt x="28462" y="6"/>
                  <a:pt x="28473" y="10"/>
                  <a:pt x="28484" y="15"/>
                </a:cubicBezTo>
                <a:cubicBezTo>
                  <a:pt x="28496" y="19"/>
                  <a:pt x="28506" y="25"/>
                  <a:pt x="28517" y="32"/>
                </a:cubicBezTo>
                <a:cubicBezTo>
                  <a:pt x="28527" y="39"/>
                  <a:pt x="28536" y="46"/>
                  <a:pt x="28545" y="55"/>
                </a:cubicBezTo>
                <a:cubicBezTo>
                  <a:pt x="28553" y="64"/>
                  <a:pt x="28561" y="73"/>
                  <a:pt x="28568" y="83"/>
                </a:cubicBezTo>
                <a:cubicBezTo>
                  <a:pt x="28575" y="93"/>
                  <a:pt x="28580" y="104"/>
                  <a:pt x="28585" y="115"/>
                </a:cubicBezTo>
                <a:cubicBezTo>
                  <a:pt x="28590" y="126"/>
                  <a:pt x="28593" y="138"/>
                  <a:pt x="28596" y="150"/>
                </a:cubicBezTo>
                <a:cubicBezTo>
                  <a:pt x="28598" y="162"/>
                  <a:pt x="28599" y="174"/>
                  <a:pt x="28599" y="186"/>
                </a:cubicBezTo>
                <a:lnTo>
                  <a:pt x="28599" y="3762"/>
                </a:lnTo>
                <a:cubicBezTo>
                  <a:pt x="28599" y="3774"/>
                  <a:pt x="28598" y="3786"/>
                  <a:pt x="28596" y="3798"/>
                </a:cubicBezTo>
                <a:cubicBezTo>
                  <a:pt x="28593" y="3810"/>
                  <a:pt x="28590" y="3822"/>
                  <a:pt x="28585" y="3833"/>
                </a:cubicBezTo>
                <a:cubicBezTo>
                  <a:pt x="28580" y="3844"/>
                  <a:pt x="28575" y="3855"/>
                  <a:pt x="28568" y="3865"/>
                </a:cubicBezTo>
                <a:cubicBezTo>
                  <a:pt x="28561" y="3875"/>
                  <a:pt x="28553" y="3885"/>
                  <a:pt x="28545" y="3893"/>
                </a:cubicBezTo>
                <a:cubicBezTo>
                  <a:pt x="28536" y="3902"/>
                  <a:pt x="28527" y="3910"/>
                  <a:pt x="28517" y="3916"/>
                </a:cubicBezTo>
                <a:cubicBezTo>
                  <a:pt x="28506" y="3923"/>
                  <a:pt x="28496" y="3929"/>
                  <a:pt x="28484" y="3934"/>
                </a:cubicBezTo>
                <a:cubicBezTo>
                  <a:pt x="28473" y="3938"/>
                  <a:pt x="28462" y="3942"/>
                  <a:pt x="28450" y="3944"/>
                </a:cubicBezTo>
                <a:cubicBezTo>
                  <a:pt x="28438" y="3947"/>
                  <a:pt x="28426" y="3948"/>
                  <a:pt x="28413" y="3948"/>
                </a:cubicBezTo>
                <a:lnTo>
                  <a:pt x="185" y="3948"/>
                </a:lnTo>
                <a:cubicBezTo>
                  <a:pt x="173" y="3948"/>
                  <a:pt x="161" y="3947"/>
                  <a:pt x="149" y="3944"/>
                </a:cubicBezTo>
                <a:cubicBezTo>
                  <a:pt x="137" y="3942"/>
                  <a:pt x="126" y="3938"/>
                  <a:pt x="114" y="3934"/>
                </a:cubicBezTo>
                <a:cubicBezTo>
                  <a:pt x="103" y="3929"/>
                  <a:pt x="92" y="3923"/>
                  <a:pt x="82" y="3916"/>
                </a:cubicBezTo>
                <a:cubicBezTo>
                  <a:pt x="72" y="3910"/>
                  <a:pt x="63" y="3902"/>
                  <a:pt x="54" y="3893"/>
                </a:cubicBezTo>
                <a:cubicBezTo>
                  <a:pt x="45" y="3885"/>
                  <a:pt x="38" y="3875"/>
                  <a:pt x="31" y="3865"/>
                </a:cubicBezTo>
                <a:cubicBezTo>
                  <a:pt x="24" y="3855"/>
                  <a:pt x="18" y="3844"/>
                  <a:pt x="14" y="3833"/>
                </a:cubicBezTo>
                <a:cubicBezTo>
                  <a:pt x="9" y="3822"/>
                  <a:pt x="6" y="3810"/>
                  <a:pt x="3" y="3798"/>
                </a:cubicBezTo>
                <a:cubicBezTo>
                  <a:pt x="1" y="3786"/>
                  <a:pt x="0" y="3774"/>
                  <a:pt x="0" y="376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9" name="任意多边形: 形状 448"/>
          <p:cNvSpPr/>
          <p:nvPr/>
        </p:nvSpPr>
        <p:spPr>
          <a:xfrm>
            <a:off x="334080" y="6016680"/>
            <a:ext cx="234360" cy="234360"/>
          </a:xfrm>
          <a:custGeom>
            <a:avLst/>
            <a:gdLst/>
            <a:ahLst/>
            <a:cxnLst/>
            <a:rect l="0" t="0" r="r" b="b"/>
            <a:pathLst>
              <a:path w="651" h="651">
                <a:moveTo>
                  <a:pt x="651" y="325"/>
                </a:moveTo>
                <a:cubicBezTo>
                  <a:pt x="651" y="346"/>
                  <a:pt x="649" y="367"/>
                  <a:pt x="645" y="388"/>
                </a:cubicBezTo>
                <a:cubicBezTo>
                  <a:pt x="641" y="409"/>
                  <a:pt x="634" y="430"/>
                  <a:pt x="626" y="449"/>
                </a:cubicBezTo>
                <a:cubicBezTo>
                  <a:pt x="618" y="469"/>
                  <a:pt x="608" y="489"/>
                  <a:pt x="596" y="506"/>
                </a:cubicBezTo>
                <a:cubicBezTo>
                  <a:pt x="584" y="524"/>
                  <a:pt x="571" y="541"/>
                  <a:pt x="556" y="556"/>
                </a:cubicBezTo>
                <a:cubicBezTo>
                  <a:pt x="541" y="571"/>
                  <a:pt x="524" y="584"/>
                  <a:pt x="507" y="596"/>
                </a:cubicBezTo>
                <a:cubicBezTo>
                  <a:pt x="489" y="608"/>
                  <a:pt x="470" y="618"/>
                  <a:pt x="450" y="626"/>
                </a:cubicBezTo>
                <a:cubicBezTo>
                  <a:pt x="431" y="634"/>
                  <a:pt x="410" y="640"/>
                  <a:pt x="389" y="645"/>
                </a:cubicBezTo>
                <a:cubicBezTo>
                  <a:pt x="368" y="649"/>
                  <a:pt x="347" y="651"/>
                  <a:pt x="326" y="651"/>
                </a:cubicBezTo>
                <a:cubicBezTo>
                  <a:pt x="305" y="651"/>
                  <a:pt x="284" y="649"/>
                  <a:pt x="263" y="645"/>
                </a:cubicBezTo>
                <a:cubicBezTo>
                  <a:pt x="242" y="640"/>
                  <a:pt x="221" y="634"/>
                  <a:pt x="202" y="626"/>
                </a:cubicBezTo>
                <a:cubicBezTo>
                  <a:pt x="182" y="618"/>
                  <a:pt x="163" y="608"/>
                  <a:pt x="145" y="596"/>
                </a:cubicBezTo>
                <a:cubicBezTo>
                  <a:pt x="128" y="584"/>
                  <a:pt x="111" y="571"/>
                  <a:pt x="96" y="556"/>
                </a:cubicBezTo>
                <a:cubicBezTo>
                  <a:pt x="81" y="541"/>
                  <a:pt x="68" y="524"/>
                  <a:pt x="56" y="506"/>
                </a:cubicBezTo>
                <a:cubicBezTo>
                  <a:pt x="43" y="489"/>
                  <a:pt x="33" y="469"/>
                  <a:pt x="25" y="449"/>
                </a:cubicBezTo>
                <a:cubicBezTo>
                  <a:pt x="17" y="430"/>
                  <a:pt x="10" y="409"/>
                  <a:pt x="6" y="388"/>
                </a:cubicBezTo>
                <a:cubicBezTo>
                  <a:pt x="2" y="367"/>
                  <a:pt x="0" y="346"/>
                  <a:pt x="0" y="325"/>
                </a:cubicBezTo>
                <a:cubicBezTo>
                  <a:pt x="0" y="304"/>
                  <a:pt x="2" y="282"/>
                  <a:pt x="6" y="261"/>
                </a:cubicBezTo>
                <a:cubicBezTo>
                  <a:pt x="10" y="241"/>
                  <a:pt x="17" y="220"/>
                  <a:pt x="25" y="201"/>
                </a:cubicBezTo>
                <a:cubicBezTo>
                  <a:pt x="33" y="181"/>
                  <a:pt x="43" y="162"/>
                  <a:pt x="56" y="144"/>
                </a:cubicBezTo>
                <a:cubicBezTo>
                  <a:pt x="68" y="127"/>
                  <a:pt x="81" y="110"/>
                  <a:pt x="96" y="95"/>
                </a:cubicBezTo>
                <a:cubicBezTo>
                  <a:pt x="111" y="80"/>
                  <a:pt x="128" y="67"/>
                  <a:pt x="145" y="55"/>
                </a:cubicBezTo>
                <a:cubicBezTo>
                  <a:pt x="163" y="43"/>
                  <a:pt x="182" y="33"/>
                  <a:pt x="202" y="25"/>
                </a:cubicBezTo>
                <a:cubicBezTo>
                  <a:pt x="221" y="16"/>
                  <a:pt x="242" y="10"/>
                  <a:pt x="263" y="6"/>
                </a:cubicBezTo>
                <a:cubicBezTo>
                  <a:pt x="284" y="2"/>
                  <a:pt x="305" y="0"/>
                  <a:pt x="326" y="0"/>
                </a:cubicBezTo>
                <a:cubicBezTo>
                  <a:pt x="347" y="0"/>
                  <a:pt x="368" y="2"/>
                  <a:pt x="389" y="6"/>
                </a:cubicBezTo>
                <a:cubicBezTo>
                  <a:pt x="410" y="10"/>
                  <a:pt x="431" y="16"/>
                  <a:pt x="450" y="25"/>
                </a:cubicBezTo>
                <a:cubicBezTo>
                  <a:pt x="470" y="33"/>
                  <a:pt x="489" y="43"/>
                  <a:pt x="507" y="55"/>
                </a:cubicBezTo>
                <a:cubicBezTo>
                  <a:pt x="524" y="67"/>
                  <a:pt x="541" y="80"/>
                  <a:pt x="556" y="95"/>
                </a:cubicBezTo>
                <a:cubicBezTo>
                  <a:pt x="571" y="110"/>
                  <a:pt x="584" y="127"/>
                  <a:pt x="596" y="144"/>
                </a:cubicBezTo>
                <a:cubicBezTo>
                  <a:pt x="608" y="162"/>
                  <a:pt x="618" y="181"/>
                  <a:pt x="626" y="201"/>
                </a:cubicBezTo>
                <a:cubicBezTo>
                  <a:pt x="634" y="220"/>
                  <a:pt x="641" y="241"/>
                  <a:pt x="645" y="261"/>
                </a:cubicBezTo>
                <a:cubicBezTo>
                  <a:pt x="649" y="282"/>
                  <a:pt x="651" y="304"/>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50" name="文本框 449"/>
          <p:cNvSpPr txBox="1"/>
          <p:nvPr/>
        </p:nvSpPr>
        <p:spPr>
          <a:xfrm>
            <a:off x="5573880" y="5339880"/>
            <a:ext cx="23475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考虑用户评分偏好，计算评分模式的相关性。</a:t>
            </a:r>
            <a:endParaRPr lang="en-US" sz="920" b="0" u="none" strike="noStrike">
              <a:solidFill>
                <a:srgbClr val="000000"/>
              </a:solidFill>
              <a:effectLst/>
              <a:uFillTx/>
              <a:latin typeface="Times New Roman"/>
            </a:endParaRPr>
          </a:p>
        </p:txBody>
      </p:sp>
      <p:sp>
        <p:nvSpPr>
          <p:cNvPr id="451" name="文本框 450"/>
          <p:cNvSpPr txBox="1"/>
          <p:nvPr/>
        </p:nvSpPr>
        <p:spPr>
          <a:xfrm>
            <a:off x="413640" y="606816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3</a:t>
            </a:r>
            <a:endParaRPr lang="en-US" sz="1050" b="0" u="none" strike="noStrike">
              <a:solidFill>
                <a:srgbClr val="000000"/>
              </a:solidFill>
              <a:effectLst/>
              <a:uFillTx/>
              <a:latin typeface="Times New Roman"/>
            </a:endParaRPr>
          </a:p>
        </p:txBody>
      </p:sp>
      <p:sp>
        <p:nvSpPr>
          <p:cNvPr id="452" name="任意多边形: 形状 451"/>
          <p:cNvSpPr/>
          <p:nvPr/>
        </p:nvSpPr>
        <p:spPr>
          <a:xfrm>
            <a:off x="651600" y="6317640"/>
            <a:ext cx="835920" cy="568440"/>
          </a:xfrm>
          <a:custGeom>
            <a:avLst/>
            <a:gdLst/>
            <a:ahLst/>
            <a:cxnLst/>
            <a:rect l="0" t="0" r="r" b="b"/>
            <a:pathLst>
              <a:path w="2322" h="1579">
                <a:moveTo>
                  <a:pt x="0" y="1393"/>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3" y="18"/>
                  <a:pt x="115" y="14"/>
                </a:cubicBezTo>
                <a:cubicBezTo>
                  <a:pt x="126" y="9"/>
                  <a:pt x="138" y="6"/>
                  <a:pt x="150" y="3"/>
                </a:cubicBezTo>
                <a:cubicBezTo>
                  <a:pt x="162" y="1"/>
                  <a:pt x="174" y="0"/>
                  <a:pt x="186" y="0"/>
                </a:cubicBezTo>
                <a:lnTo>
                  <a:pt x="2137" y="0"/>
                </a:lnTo>
                <a:cubicBezTo>
                  <a:pt x="2149" y="0"/>
                  <a:pt x="2161" y="1"/>
                  <a:pt x="2173" y="3"/>
                </a:cubicBezTo>
                <a:cubicBezTo>
                  <a:pt x="2185" y="6"/>
                  <a:pt x="2197" y="9"/>
                  <a:pt x="2208" y="14"/>
                </a:cubicBezTo>
                <a:cubicBezTo>
                  <a:pt x="2219" y="18"/>
                  <a:pt x="2230" y="24"/>
                  <a:pt x="2240" y="31"/>
                </a:cubicBezTo>
                <a:cubicBezTo>
                  <a:pt x="2250" y="38"/>
                  <a:pt x="2259" y="45"/>
                  <a:pt x="2268" y="54"/>
                </a:cubicBezTo>
                <a:cubicBezTo>
                  <a:pt x="2277" y="63"/>
                  <a:pt x="2284" y="72"/>
                  <a:pt x="2291" y="82"/>
                </a:cubicBezTo>
                <a:cubicBezTo>
                  <a:pt x="2298" y="92"/>
                  <a:pt x="2304" y="103"/>
                  <a:pt x="2308" y="114"/>
                </a:cubicBezTo>
                <a:cubicBezTo>
                  <a:pt x="2313" y="125"/>
                  <a:pt x="2316" y="137"/>
                  <a:pt x="2319" y="149"/>
                </a:cubicBezTo>
                <a:cubicBezTo>
                  <a:pt x="2321" y="161"/>
                  <a:pt x="2322" y="173"/>
                  <a:pt x="2322" y="185"/>
                </a:cubicBezTo>
                <a:lnTo>
                  <a:pt x="2322" y="1393"/>
                </a:lnTo>
                <a:cubicBezTo>
                  <a:pt x="2322" y="1406"/>
                  <a:pt x="2321" y="1418"/>
                  <a:pt x="2319" y="1430"/>
                </a:cubicBezTo>
                <a:cubicBezTo>
                  <a:pt x="2316" y="1442"/>
                  <a:pt x="2313" y="1453"/>
                  <a:pt x="2308" y="1464"/>
                </a:cubicBezTo>
                <a:cubicBezTo>
                  <a:pt x="2304" y="1476"/>
                  <a:pt x="2298" y="1486"/>
                  <a:pt x="2291" y="1497"/>
                </a:cubicBezTo>
                <a:cubicBezTo>
                  <a:pt x="2284" y="1507"/>
                  <a:pt x="2277" y="1516"/>
                  <a:pt x="2268" y="1525"/>
                </a:cubicBezTo>
                <a:cubicBezTo>
                  <a:pt x="2259" y="1533"/>
                  <a:pt x="2250" y="1541"/>
                  <a:pt x="2240" y="1548"/>
                </a:cubicBezTo>
                <a:cubicBezTo>
                  <a:pt x="2230" y="1555"/>
                  <a:pt x="2219" y="1560"/>
                  <a:pt x="2208" y="1565"/>
                </a:cubicBezTo>
                <a:cubicBezTo>
                  <a:pt x="2197" y="1570"/>
                  <a:pt x="2185" y="1573"/>
                  <a:pt x="2173" y="1575"/>
                </a:cubicBezTo>
                <a:cubicBezTo>
                  <a:pt x="2161" y="1578"/>
                  <a:pt x="2149" y="1579"/>
                  <a:pt x="2137" y="1579"/>
                </a:cubicBezTo>
                <a:lnTo>
                  <a:pt x="186" y="1579"/>
                </a:lnTo>
                <a:cubicBezTo>
                  <a:pt x="174" y="1579"/>
                  <a:pt x="162" y="1578"/>
                  <a:pt x="150" y="1575"/>
                </a:cubicBezTo>
                <a:cubicBezTo>
                  <a:pt x="138" y="1573"/>
                  <a:pt x="126" y="1570"/>
                  <a:pt x="115" y="1565"/>
                </a:cubicBezTo>
                <a:cubicBezTo>
                  <a:pt x="103" y="1560"/>
                  <a:pt x="93" y="1555"/>
                  <a:pt x="83" y="1548"/>
                </a:cubicBezTo>
                <a:cubicBezTo>
                  <a:pt x="73" y="1541"/>
                  <a:pt x="63" y="1533"/>
                  <a:pt x="55" y="1525"/>
                </a:cubicBezTo>
                <a:cubicBezTo>
                  <a:pt x="46" y="1516"/>
                  <a:pt x="38" y="1507"/>
                  <a:pt x="31" y="1497"/>
                </a:cubicBezTo>
                <a:cubicBezTo>
                  <a:pt x="25" y="1486"/>
                  <a:pt x="19" y="1476"/>
                  <a:pt x="14" y="1464"/>
                </a:cubicBezTo>
                <a:cubicBezTo>
                  <a:pt x="10" y="1453"/>
                  <a:pt x="6" y="1442"/>
                  <a:pt x="4" y="1430"/>
                </a:cubicBezTo>
                <a:cubicBezTo>
                  <a:pt x="1" y="1418"/>
                  <a:pt x="0" y="1406"/>
                  <a:pt x="0" y="1393"/>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53" name="图片 452"/>
          <p:cNvPicPr/>
          <p:nvPr/>
        </p:nvPicPr>
        <p:blipFill>
          <a:blip r:embed="rId5"/>
          <a:stretch/>
        </p:blipFill>
        <p:spPr>
          <a:xfrm>
            <a:off x="944280" y="6384600"/>
            <a:ext cx="250200" cy="200160"/>
          </a:xfrm>
          <a:prstGeom prst="rect">
            <a:avLst/>
          </a:prstGeom>
          <a:noFill/>
          <a:ln w="0">
            <a:noFill/>
          </a:ln>
        </p:spPr>
      </p:pic>
      <p:sp>
        <p:nvSpPr>
          <p:cNvPr id="454" name="文本框 453"/>
          <p:cNvSpPr txBox="1"/>
          <p:nvPr/>
        </p:nvSpPr>
        <p:spPr>
          <a:xfrm>
            <a:off x="651960" y="60454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推荐生成流程</a:t>
            </a:r>
            <a:endParaRPr lang="en-US" sz="1320" b="0" u="none" strike="noStrike">
              <a:solidFill>
                <a:srgbClr val="000000"/>
              </a:solidFill>
              <a:effectLst/>
              <a:uFillTx/>
              <a:latin typeface="Times New Roman"/>
            </a:endParaRPr>
          </a:p>
        </p:txBody>
      </p:sp>
      <p:pic>
        <p:nvPicPr>
          <p:cNvPr id="455" name="图片 454"/>
          <p:cNvPicPr/>
          <p:nvPr/>
        </p:nvPicPr>
        <p:blipFill>
          <a:blip r:embed="rId6"/>
          <a:stretch/>
        </p:blipFill>
        <p:spPr>
          <a:xfrm>
            <a:off x="2406600" y="6501600"/>
            <a:ext cx="200160" cy="200160"/>
          </a:xfrm>
          <a:prstGeom prst="rect">
            <a:avLst/>
          </a:prstGeom>
          <a:noFill/>
          <a:ln w="0">
            <a:noFill/>
          </a:ln>
        </p:spPr>
      </p:pic>
      <p:sp>
        <p:nvSpPr>
          <p:cNvPr id="456" name="任意多边形: 形状 455"/>
          <p:cNvSpPr/>
          <p:nvPr/>
        </p:nvSpPr>
        <p:spPr>
          <a:xfrm>
            <a:off x="3534840" y="6317640"/>
            <a:ext cx="952920" cy="568440"/>
          </a:xfrm>
          <a:custGeom>
            <a:avLst/>
            <a:gdLst/>
            <a:ahLst/>
            <a:cxnLst/>
            <a:rect l="0" t="0" r="r" b="b"/>
            <a:pathLst>
              <a:path w="2647" h="1579">
                <a:moveTo>
                  <a:pt x="0" y="1393"/>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461" y="0"/>
                </a:lnTo>
                <a:cubicBezTo>
                  <a:pt x="2473" y="0"/>
                  <a:pt x="2485" y="1"/>
                  <a:pt x="2497" y="3"/>
                </a:cubicBezTo>
                <a:cubicBezTo>
                  <a:pt x="2509" y="6"/>
                  <a:pt x="2521" y="9"/>
                  <a:pt x="2532" y="14"/>
                </a:cubicBezTo>
                <a:cubicBezTo>
                  <a:pt x="2544" y="18"/>
                  <a:pt x="2554" y="24"/>
                  <a:pt x="2564" y="31"/>
                </a:cubicBezTo>
                <a:cubicBezTo>
                  <a:pt x="2575" y="38"/>
                  <a:pt x="2584" y="45"/>
                  <a:pt x="2593" y="54"/>
                </a:cubicBezTo>
                <a:cubicBezTo>
                  <a:pt x="2601" y="63"/>
                  <a:pt x="2609" y="72"/>
                  <a:pt x="2616" y="82"/>
                </a:cubicBezTo>
                <a:cubicBezTo>
                  <a:pt x="2622" y="92"/>
                  <a:pt x="2628" y="103"/>
                  <a:pt x="2633" y="114"/>
                </a:cubicBezTo>
                <a:cubicBezTo>
                  <a:pt x="2637" y="125"/>
                  <a:pt x="2641" y="137"/>
                  <a:pt x="2643" y="149"/>
                </a:cubicBezTo>
                <a:cubicBezTo>
                  <a:pt x="2646" y="161"/>
                  <a:pt x="2647" y="173"/>
                  <a:pt x="2647" y="185"/>
                </a:cubicBezTo>
                <a:lnTo>
                  <a:pt x="2647" y="1393"/>
                </a:lnTo>
                <a:cubicBezTo>
                  <a:pt x="2647" y="1406"/>
                  <a:pt x="2646" y="1418"/>
                  <a:pt x="2643" y="1430"/>
                </a:cubicBezTo>
                <a:cubicBezTo>
                  <a:pt x="2641" y="1442"/>
                  <a:pt x="2637" y="1453"/>
                  <a:pt x="2633" y="1464"/>
                </a:cubicBezTo>
                <a:cubicBezTo>
                  <a:pt x="2628" y="1476"/>
                  <a:pt x="2622" y="1486"/>
                  <a:pt x="2616" y="1497"/>
                </a:cubicBezTo>
                <a:cubicBezTo>
                  <a:pt x="2609" y="1507"/>
                  <a:pt x="2601" y="1516"/>
                  <a:pt x="2593" y="1525"/>
                </a:cubicBezTo>
                <a:cubicBezTo>
                  <a:pt x="2584" y="1533"/>
                  <a:pt x="2575" y="1541"/>
                  <a:pt x="2564" y="1548"/>
                </a:cubicBezTo>
                <a:cubicBezTo>
                  <a:pt x="2554" y="1555"/>
                  <a:pt x="2544" y="1560"/>
                  <a:pt x="2532" y="1565"/>
                </a:cubicBezTo>
                <a:cubicBezTo>
                  <a:pt x="2521" y="1570"/>
                  <a:pt x="2509" y="1573"/>
                  <a:pt x="2497" y="1575"/>
                </a:cubicBezTo>
                <a:cubicBezTo>
                  <a:pt x="2485" y="1578"/>
                  <a:pt x="2473" y="1579"/>
                  <a:pt x="2461" y="1579"/>
                </a:cubicBezTo>
                <a:lnTo>
                  <a:pt x="185" y="1579"/>
                </a:lnTo>
                <a:cubicBezTo>
                  <a:pt x="173" y="1579"/>
                  <a:pt x="161" y="1578"/>
                  <a:pt x="149" y="1575"/>
                </a:cubicBezTo>
                <a:cubicBezTo>
                  <a:pt x="137" y="1573"/>
                  <a:pt x="126" y="1570"/>
                  <a:pt x="114" y="1565"/>
                </a:cubicBezTo>
                <a:cubicBezTo>
                  <a:pt x="103" y="1560"/>
                  <a:pt x="92" y="1555"/>
                  <a:pt x="82" y="1548"/>
                </a:cubicBezTo>
                <a:cubicBezTo>
                  <a:pt x="72" y="1541"/>
                  <a:pt x="63" y="1533"/>
                  <a:pt x="54" y="1525"/>
                </a:cubicBezTo>
                <a:cubicBezTo>
                  <a:pt x="45" y="1516"/>
                  <a:pt x="38" y="1507"/>
                  <a:pt x="31" y="1497"/>
                </a:cubicBezTo>
                <a:cubicBezTo>
                  <a:pt x="24" y="1486"/>
                  <a:pt x="18" y="1476"/>
                  <a:pt x="14" y="1464"/>
                </a:cubicBezTo>
                <a:cubicBezTo>
                  <a:pt x="9" y="1453"/>
                  <a:pt x="6" y="1442"/>
                  <a:pt x="3" y="1430"/>
                </a:cubicBezTo>
                <a:cubicBezTo>
                  <a:pt x="1" y="1418"/>
                  <a:pt x="0" y="1406"/>
                  <a:pt x="0" y="1393"/>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57" name="图片 456"/>
          <p:cNvPicPr/>
          <p:nvPr/>
        </p:nvPicPr>
        <p:blipFill>
          <a:blip r:embed="rId7"/>
          <a:stretch/>
        </p:blipFill>
        <p:spPr>
          <a:xfrm>
            <a:off x="3911040" y="6384600"/>
            <a:ext cx="200160" cy="200160"/>
          </a:xfrm>
          <a:prstGeom prst="rect">
            <a:avLst/>
          </a:prstGeom>
          <a:noFill/>
          <a:ln w="0">
            <a:noFill/>
          </a:ln>
        </p:spPr>
      </p:pic>
      <p:sp>
        <p:nvSpPr>
          <p:cNvPr id="458" name="文本框 457"/>
          <p:cNvSpPr txBox="1"/>
          <p:nvPr/>
        </p:nvSpPr>
        <p:spPr>
          <a:xfrm>
            <a:off x="718560" y="667692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找到相似用户</a:t>
            </a:r>
            <a:endParaRPr lang="en-US" sz="920" b="0" u="none" strike="noStrike">
              <a:solidFill>
                <a:srgbClr val="000000"/>
              </a:solidFill>
              <a:effectLst/>
              <a:uFillTx/>
              <a:latin typeface="Times New Roman"/>
            </a:endParaRPr>
          </a:p>
        </p:txBody>
      </p:sp>
      <p:pic>
        <p:nvPicPr>
          <p:cNvPr id="459" name="图片 458"/>
          <p:cNvPicPr/>
          <p:nvPr/>
        </p:nvPicPr>
        <p:blipFill>
          <a:blip r:embed="rId8"/>
          <a:stretch/>
        </p:blipFill>
        <p:spPr>
          <a:xfrm>
            <a:off x="5406840" y="6501600"/>
            <a:ext cx="200160" cy="200160"/>
          </a:xfrm>
          <a:prstGeom prst="rect">
            <a:avLst/>
          </a:prstGeom>
          <a:noFill/>
          <a:ln w="0">
            <a:noFill/>
          </a:ln>
        </p:spPr>
      </p:pic>
      <p:sp>
        <p:nvSpPr>
          <p:cNvPr id="460" name="任意多边形: 形状 459"/>
          <p:cNvSpPr/>
          <p:nvPr/>
        </p:nvSpPr>
        <p:spPr>
          <a:xfrm>
            <a:off x="6526440" y="6317640"/>
            <a:ext cx="952920" cy="568440"/>
          </a:xfrm>
          <a:custGeom>
            <a:avLst/>
            <a:gdLst/>
            <a:ahLst/>
            <a:cxnLst/>
            <a:rect l="0" t="0" r="r" b="b"/>
            <a:pathLst>
              <a:path w="2647" h="1579">
                <a:moveTo>
                  <a:pt x="0" y="1393"/>
                </a:moveTo>
                <a:lnTo>
                  <a:pt x="0" y="185"/>
                </a:lnTo>
                <a:cubicBezTo>
                  <a:pt x="0" y="173"/>
                  <a:pt x="1" y="161"/>
                  <a:pt x="3" y="149"/>
                </a:cubicBezTo>
                <a:cubicBezTo>
                  <a:pt x="6" y="137"/>
                  <a:pt x="9" y="125"/>
                  <a:pt x="14" y="114"/>
                </a:cubicBezTo>
                <a:cubicBezTo>
                  <a:pt x="19" y="103"/>
                  <a:pt x="24" y="92"/>
                  <a:pt x="31" y="82"/>
                </a:cubicBezTo>
                <a:cubicBezTo>
                  <a:pt x="38" y="72"/>
                  <a:pt x="46" y="63"/>
                  <a:pt x="54" y="54"/>
                </a:cubicBezTo>
                <a:cubicBezTo>
                  <a:pt x="63" y="45"/>
                  <a:pt x="72" y="38"/>
                  <a:pt x="82" y="31"/>
                </a:cubicBezTo>
                <a:cubicBezTo>
                  <a:pt x="93" y="24"/>
                  <a:pt x="103" y="18"/>
                  <a:pt x="115" y="14"/>
                </a:cubicBezTo>
                <a:cubicBezTo>
                  <a:pt x="126" y="9"/>
                  <a:pt x="137" y="6"/>
                  <a:pt x="149" y="3"/>
                </a:cubicBezTo>
                <a:cubicBezTo>
                  <a:pt x="161" y="1"/>
                  <a:pt x="173" y="0"/>
                  <a:pt x="186" y="0"/>
                </a:cubicBezTo>
                <a:lnTo>
                  <a:pt x="2461" y="0"/>
                </a:lnTo>
                <a:cubicBezTo>
                  <a:pt x="2474" y="0"/>
                  <a:pt x="2486" y="1"/>
                  <a:pt x="2498" y="3"/>
                </a:cubicBezTo>
                <a:cubicBezTo>
                  <a:pt x="2510" y="6"/>
                  <a:pt x="2521" y="9"/>
                  <a:pt x="2533" y="14"/>
                </a:cubicBezTo>
                <a:cubicBezTo>
                  <a:pt x="2544" y="18"/>
                  <a:pt x="2555" y="24"/>
                  <a:pt x="2565" y="31"/>
                </a:cubicBezTo>
                <a:cubicBezTo>
                  <a:pt x="2575" y="38"/>
                  <a:pt x="2584" y="45"/>
                  <a:pt x="2593" y="54"/>
                </a:cubicBezTo>
                <a:cubicBezTo>
                  <a:pt x="2601" y="63"/>
                  <a:pt x="2609" y="72"/>
                  <a:pt x="2616" y="82"/>
                </a:cubicBezTo>
                <a:cubicBezTo>
                  <a:pt x="2623" y="92"/>
                  <a:pt x="2628" y="103"/>
                  <a:pt x="2633" y="114"/>
                </a:cubicBezTo>
                <a:cubicBezTo>
                  <a:pt x="2638" y="125"/>
                  <a:pt x="2641" y="137"/>
                  <a:pt x="2644" y="149"/>
                </a:cubicBezTo>
                <a:cubicBezTo>
                  <a:pt x="2646" y="161"/>
                  <a:pt x="2647" y="173"/>
                  <a:pt x="2647" y="185"/>
                </a:cubicBezTo>
                <a:lnTo>
                  <a:pt x="2647" y="1393"/>
                </a:lnTo>
                <a:cubicBezTo>
                  <a:pt x="2647" y="1406"/>
                  <a:pt x="2646" y="1418"/>
                  <a:pt x="2644" y="1430"/>
                </a:cubicBezTo>
                <a:cubicBezTo>
                  <a:pt x="2641" y="1442"/>
                  <a:pt x="2638" y="1453"/>
                  <a:pt x="2633" y="1464"/>
                </a:cubicBezTo>
                <a:cubicBezTo>
                  <a:pt x="2628" y="1476"/>
                  <a:pt x="2623" y="1486"/>
                  <a:pt x="2616" y="1497"/>
                </a:cubicBezTo>
                <a:cubicBezTo>
                  <a:pt x="2609" y="1507"/>
                  <a:pt x="2601" y="1516"/>
                  <a:pt x="2593" y="1525"/>
                </a:cubicBezTo>
                <a:cubicBezTo>
                  <a:pt x="2584" y="1533"/>
                  <a:pt x="2575" y="1541"/>
                  <a:pt x="2565" y="1548"/>
                </a:cubicBezTo>
                <a:cubicBezTo>
                  <a:pt x="2555" y="1555"/>
                  <a:pt x="2544" y="1560"/>
                  <a:pt x="2533" y="1565"/>
                </a:cubicBezTo>
                <a:cubicBezTo>
                  <a:pt x="2521" y="1570"/>
                  <a:pt x="2510" y="1573"/>
                  <a:pt x="2498" y="1575"/>
                </a:cubicBezTo>
                <a:cubicBezTo>
                  <a:pt x="2486" y="1578"/>
                  <a:pt x="2474" y="1579"/>
                  <a:pt x="2461" y="1579"/>
                </a:cubicBezTo>
                <a:lnTo>
                  <a:pt x="186" y="1579"/>
                </a:lnTo>
                <a:cubicBezTo>
                  <a:pt x="173" y="1579"/>
                  <a:pt x="161" y="1578"/>
                  <a:pt x="149" y="1575"/>
                </a:cubicBezTo>
                <a:cubicBezTo>
                  <a:pt x="137" y="1573"/>
                  <a:pt x="126" y="1570"/>
                  <a:pt x="115" y="1565"/>
                </a:cubicBezTo>
                <a:cubicBezTo>
                  <a:pt x="103" y="1560"/>
                  <a:pt x="93" y="1555"/>
                  <a:pt x="82" y="1548"/>
                </a:cubicBezTo>
                <a:cubicBezTo>
                  <a:pt x="72" y="1541"/>
                  <a:pt x="63" y="1533"/>
                  <a:pt x="54" y="1525"/>
                </a:cubicBezTo>
                <a:cubicBezTo>
                  <a:pt x="46" y="1516"/>
                  <a:pt x="38" y="1507"/>
                  <a:pt x="31" y="1497"/>
                </a:cubicBezTo>
                <a:cubicBezTo>
                  <a:pt x="24" y="1486"/>
                  <a:pt x="19" y="1476"/>
                  <a:pt x="14" y="1464"/>
                </a:cubicBezTo>
                <a:cubicBezTo>
                  <a:pt x="9" y="1453"/>
                  <a:pt x="6" y="1442"/>
                  <a:pt x="3" y="1430"/>
                </a:cubicBezTo>
                <a:cubicBezTo>
                  <a:pt x="1" y="1418"/>
                  <a:pt x="0" y="1406"/>
                  <a:pt x="0" y="1393"/>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1" name="图片 460"/>
          <p:cNvPicPr/>
          <p:nvPr/>
        </p:nvPicPr>
        <p:blipFill>
          <a:blip r:embed="rId9"/>
          <a:stretch/>
        </p:blipFill>
        <p:spPr>
          <a:xfrm>
            <a:off x="6902640" y="6384600"/>
            <a:ext cx="200160" cy="200160"/>
          </a:xfrm>
          <a:prstGeom prst="rect">
            <a:avLst/>
          </a:prstGeom>
          <a:noFill/>
          <a:ln w="0">
            <a:noFill/>
          </a:ln>
        </p:spPr>
      </p:pic>
      <p:sp>
        <p:nvSpPr>
          <p:cNvPr id="462" name="文本框 461"/>
          <p:cNvSpPr txBox="1"/>
          <p:nvPr/>
        </p:nvSpPr>
        <p:spPr>
          <a:xfrm>
            <a:off x="3598920" y="667692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获取其评分物品</a:t>
            </a:r>
            <a:endParaRPr lang="en-US" sz="920" b="0" u="none" strike="noStrike">
              <a:solidFill>
                <a:srgbClr val="000000"/>
              </a:solidFill>
              <a:effectLst/>
              <a:uFillTx/>
              <a:latin typeface="Times New Roman"/>
            </a:endParaRPr>
          </a:p>
        </p:txBody>
      </p:sp>
      <p:pic>
        <p:nvPicPr>
          <p:cNvPr id="463" name="图片 462"/>
          <p:cNvPicPr/>
          <p:nvPr/>
        </p:nvPicPr>
        <p:blipFill>
          <a:blip r:embed="rId8"/>
          <a:stretch/>
        </p:blipFill>
        <p:spPr>
          <a:xfrm>
            <a:off x="8406720" y="6501600"/>
            <a:ext cx="200160" cy="200160"/>
          </a:xfrm>
          <a:prstGeom prst="rect">
            <a:avLst/>
          </a:prstGeom>
          <a:noFill/>
          <a:ln w="0">
            <a:noFill/>
          </a:ln>
        </p:spPr>
      </p:pic>
      <p:sp>
        <p:nvSpPr>
          <p:cNvPr id="464" name="任意多边形: 形状 463"/>
          <p:cNvSpPr/>
          <p:nvPr/>
        </p:nvSpPr>
        <p:spPr>
          <a:xfrm>
            <a:off x="9526320" y="6317640"/>
            <a:ext cx="836280" cy="568440"/>
          </a:xfrm>
          <a:custGeom>
            <a:avLst/>
            <a:gdLst/>
            <a:ahLst/>
            <a:cxnLst/>
            <a:rect l="0" t="0" r="r" b="b"/>
            <a:pathLst>
              <a:path w="2323" h="1579">
                <a:moveTo>
                  <a:pt x="0" y="1393"/>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137" y="0"/>
                </a:lnTo>
                <a:cubicBezTo>
                  <a:pt x="2149" y="0"/>
                  <a:pt x="2161" y="1"/>
                  <a:pt x="2173" y="3"/>
                </a:cubicBezTo>
                <a:cubicBezTo>
                  <a:pt x="2185" y="6"/>
                  <a:pt x="2197" y="9"/>
                  <a:pt x="2208" y="14"/>
                </a:cubicBezTo>
                <a:cubicBezTo>
                  <a:pt x="2219" y="18"/>
                  <a:pt x="2230" y="24"/>
                  <a:pt x="2240" y="31"/>
                </a:cubicBezTo>
                <a:cubicBezTo>
                  <a:pt x="2250" y="38"/>
                  <a:pt x="2260" y="45"/>
                  <a:pt x="2268" y="54"/>
                </a:cubicBezTo>
                <a:cubicBezTo>
                  <a:pt x="2277" y="63"/>
                  <a:pt x="2285" y="72"/>
                  <a:pt x="2291" y="82"/>
                </a:cubicBezTo>
                <a:cubicBezTo>
                  <a:pt x="2298" y="92"/>
                  <a:pt x="2304" y="103"/>
                  <a:pt x="2309" y="114"/>
                </a:cubicBezTo>
                <a:cubicBezTo>
                  <a:pt x="2313" y="125"/>
                  <a:pt x="2317" y="137"/>
                  <a:pt x="2319" y="149"/>
                </a:cubicBezTo>
                <a:cubicBezTo>
                  <a:pt x="2321" y="161"/>
                  <a:pt x="2323" y="173"/>
                  <a:pt x="2323" y="185"/>
                </a:cubicBezTo>
                <a:lnTo>
                  <a:pt x="2323" y="1393"/>
                </a:lnTo>
                <a:cubicBezTo>
                  <a:pt x="2323" y="1406"/>
                  <a:pt x="2321" y="1418"/>
                  <a:pt x="2319" y="1430"/>
                </a:cubicBezTo>
                <a:cubicBezTo>
                  <a:pt x="2317" y="1442"/>
                  <a:pt x="2313" y="1453"/>
                  <a:pt x="2309" y="1464"/>
                </a:cubicBezTo>
                <a:cubicBezTo>
                  <a:pt x="2304" y="1476"/>
                  <a:pt x="2298" y="1486"/>
                  <a:pt x="2291" y="1497"/>
                </a:cubicBezTo>
                <a:cubicBezTo>
                  <a:pt x="2285" y="1507"/>
                  <a:pt x="2277" y="1516"/>
                  <a:pt x="2268" y="1525"/>
                </a:cubicBezTo>
                <a:cubicBezTo>
                  <a:pt x="2260" y="1533"/>
                  <a:pt x="2250" y="1541"/>
                  <a:pt x="2240" y="1548"/>
                </a:cubicBezTo>
                <a:cubicBezTo>
                  <a:pt x="2230" y="1555"/>
                  <a:pt x="2219" y="1560"/>
                  <a:pt x="2208" y="1565"/>
                </a:cubicBezTo>
                <a:cubicBezTo>
                  <a:pt x="2197" y="1570"/>
                  <a:pt x="2185" y="1573"/>
                  <a:pt x="2173" y="1575"/>
                </a:cubicBezTo>
                <a:cubicBezTo>
                  <a:pt x="2161" y="1578"/>
                  <a:pt x="2149" y="1579"/>
                  <a:pt x="2137" y="1579"/>
                </a:cubicBezTo>
                <a:lnTo>
                  <a:pt x="186" y="1579"/>
                </a:lnTo>
                <a:cubicBezTo>
                  <a:pt x="174" y="1579"/>
                  <a:pt x="162" y="1578"/>
                  <a:pt x="150" y="1575"/>
                </a:cubicBezTo>
                <a:cubicBezTo>
                  <a:pt x="138" y="1573"/>
                  <a:pt x="126" y="1570"/>
                  <a:pt x="115" y="1565"/>
                </a:cubicBezTo>
                <a:cubicBezTo>
                  <a:pt x="104" y="1560"/>
                  <a:pt x="93" y="1555"/>
                  <a:pt x="83" y="1548"/>
                </a:cubicBezTo>
                <a:cubicBezTo>
                  <a:pt x="73" y="1541"/>
                  <a:pt x="63" y="1533"/>
                  <a:pt x="55" y="1525"/>
                </a:cubicBezTo>
                <a:cubicBezTo>
                  <a:pt x="46" y="1516"/>
                  <a:pt x="38" y="1507"/>
                  <a:pt x="32" y="1497"/>
                </a:cubicBezTo>
                <a:cubicBezTo>
                  <a:pt x="25" y="1486"/>
                  <a:pt x="19" y="1476"/>
                  <a:pt x="15" y="1464"/>
                </a:cubicBezTo>
                <a:cubicBezTo>
                  <a:pt x="10" y="1453"/>
                  <a:pt x="6" y="1442"/>
                  <a:pt x="4" y="1430"/>
                </a:cubicBezTo>
                <a:cubicBezTo>
                  <a:pt x="2" y="1418"/>
                  <a:pt x="0" y="1406"/>
                  <a:pt x="0" y="1393"/>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5" name="图片 464"/>
          <p:cNvPicPr/>
          <p:nvPr/>
        </p:nvPicPr>
        <p:blipFill>
          <a:blip r:embed="rId10"/>
          <a:stretch/>
        </p:blipFill>
        <p:spPr>
          <a:xfrm>
            <a:off x="9827640" y="6384600"/>
            <a:ext cx="225360" cy="200160"/>
          </a:xfrm>
          <a:prstGeom prst="rect">
            <a:avLst/>
          </a:prstGeom>
          <a:noFill/>
          <a:ln w="0">
            <a:noFill/>
          </a:ln>
        </p:spPr>
      </p:pic>
      <p:sp>
        <p:nvSpPr>
          <p:cNvPr id="466" name="文本框 465"/>
          <p:cNvSpPr txBox="1"/>
          <p:nvPr/>
        </p:nvSpPr>
        <p:spPr>
          <a:xfrm>
            <a:off x="6595920" y="667692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过滤已评分物品</a:t>
            </a:r>
            <a:endParaRPr lang="en-US" sz="920" b="0" u="none" strike="noStrike">
              <a:solidFill>
                <a:srgbClr val="000000"/>
              </a:solidFill>
              <a:effectLst/>
              <a:uFillTx/>
              <a:latin typeface="Times New Roman"/>
            </a:endParaRPr>
          </a:p>
        </p:txBody>
      </p:sp>
      <p:sp>
        <p:nvSpPr>
          <p:cNvPr id="467" name="任意多边形: 形状 466"/>
          <p:cNvSpPr/>
          <p:nvPr/>
        </p:nvSpPr>
        <p:spPr>
          <a:xfrm>
            <a:off x="651600" y="6986160"/>
            <a:ext cx="5891760" cy="200880"/>
          </a:xfrm>
          <a:custGeom>
            <a:avLst/>
            <a:gdLst/>
            <a:ahLst/>
            <a:cxnLst/>
            <a:rect l="0" t="0" r="r" b="b"/>
            <a:pathLst>
              <a:path w="16366" h="558">
                <a:moveTo>
                  <a:pt x="0" y="465"/>
                </a:moveTo>
                <a:lnTo>
                  <a:pt x="0" y="92"/>
                </a:lnTo>
                <a:cubicBezTo>
                  <a:pt x="0" y="80"/>
                  <a:pt x="2" y="68"/>
                  <a:pt x="7" y="57"/>
                </a:cubicBezTo>
                <a:cubicBezTo>
                  <a:pt x="12" y="46"/>
                  <a:pt x="19" y="36"/>
                  <a:pt x="27" y="27"/>
                </a:cubicBezTo>
                <a:cubicBezTo>
                  <a:pt x="36" y="18"/>
                  <a:pt x="46" y="11"/>
                  <a:pt x="57" y="7"/>
                </a:cubicBezTo>
                <a:cubicBezTo>
                  <a:pt x="69" y="2"/>
                  <a:pt x="81" y="0"/>
                  <a:pt x="93" y="0"/>
                </a:cubicBezTo>
                <a:lnTo>
                  <a:pt x="16273" y="0"/>
                </a:lnTo>
                <a:cubicBezTo>
                  <a:pt x="16286" y="0"/>
                  <a:pt x="16298" y="2"/>
                  <a:pt x="16309" y="7"/>
                </a:cubicBezTo>
                <a:cubicBezTo>
                  <a:pt x="16320" y="11"/>
                  <a:pt x="16330" y="18"/>
                  <a:pt x="16339" y="27"/>
                </a:cubicBezTo>
                <a:cubicBezTo>
                  <a:pt x="16348" y="36"/>
                  <a:pt x="16355" y="46"/>
                  <a:pt x="16359" y="57"/>
                </a:cubicBezTo>
                <a:cubicBezTo>
                  <a:pt x="16364" y="68"/>
                  <a:pt x="16366" y="80"/>
                  <a:pt x="16366" y="92"/>
                </a:cubicBezTo>
                <a:lnTo>
                  <a:pt x="16366" y="465"/>
                </a:lnTo>
                <a:cubicBezTo>
                  <a:pt x="16366" y="477"/>
                  <a:pt x="16364" y="489"/>
                  <a:pt x="16359" y="500"/>
                </a:cubicBezTo>
                <a:cubicBezTo>
                  <a:pt x="16355" y="512"/>
                  <a:pt x="16348" y="522"/>
                  <a:pt x="16339" y="531"/>
                </a:cubicBezTo>
                <a:cubicBezTo>
                  <a:pt x="16330" y="539"/>
                  <a:pt x="16320" y="546"/>
                  <a:pt x="16309" y="551"/>
                </a:cubicBezTo>
                <a:cubicBezTo>
                  <a:pt x="16298" y="555"/>
                  <a:pt x="16286" y="558"/>
                  <a:pt x="16273" y="558"/>
                </a:cubicBezTo>
                <a:lnTo>
                  <a:pt x="93" y="558"/>
                </a:lnTo>
                <a:cubicBezTo>
                  <a:pt x="81" y="558"/>
                  <a:pt x="69" y="555"/>
                  <a:pt x="57" y="551"/>
                </a:cubicBezTo>
                <a:cubicBezTo>
                  <a:pt x="46" y="546"/>
                  <a:pt x="36" y="539"/>
                  <a:pt x="27" y="531"/>
                </a:cubicBezTo>
                <a:cubicBezTo>
                  <a:pt x="19" y="522"/>
                  <a:pt x="12" y="512"/>
                  <a:pt x="7" y="500"/>
                </a:cubicBezTo>
                <a:cubicBezTo>
                  <a:pt x="2" y="489"/>
                  <a:pt x="0" y="477"/>
                  <a:pt x="0" y="465"/>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8" name="文本框 467"/>
          <p:cNvSpPr txBox="1"/>
          <p:nvPr/>
        </p:nvSpPr>
        <p:spPr>
          <a:xfrm>
            <a:off x="9593280" y="667692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排序生成推荐</a:t>
            </a:r>
            <a:endParaRPr lang="en-US" sz="920" b="0" u="none" strike="noStrike">
              <a:solidFill>
                <a:srgbClr val="000000"/>
              </a:solidFill>
              <a:effectLst/>
              <a:uFillTx/>
              <a:latin typeface="Times New Roman"/>
            </a:endParaRPr>
          </a:p>
        </p:txBody>
      </p:sp>
      <p:sp>
        <p:nvSpPr>
          <p:cNvPr id="469" name="文本框 468"/>
          <p:cNvSpPr txBox="1"/>
          <p:nvPr/>
        </p:nvSpPr>
        <p:spPr>
          <a:xfrm>
            <a:off x="718560" y="7022520"/>
            <a:ext cx="5775120" cy="132840"/>
          </a:xfrm>
          <a:prstGeom prst="rect">
            <a:avLst/>
          </a:prstGeom>
          <a:noFill/>
          <a:ln w="0">
            <a:noFill/>
          </a:ln>
        </p:spPr>
        <p:txBody>
          <a:bodyPr wrap="none" lIns="0" tIns="0" rIns="0" bIns="0" anchor="t">
            <a:spAutoFit/>
          </a:bodyPr>
          <a:lstStyle/>
          <a:p>
            <a:r>
              <a:rPr lang="en-US" sz="920" b="0" u="none" strike="noStrike">
                <a:solidFill>
                  <a:srgbClr val="DBEAFE"/>
                </a:solidFill>
                <a:effectLst/>
                <a:uFillTx/>
                <a:latin typeface="Courier New"/>
                <a:ea typeface="Courier New"/>
              </a:rPr>
              <a:t>recommend_items_user_based(user_id, user_item_matrix, user_similarity_df, top_n=2)</a:t>
            </a:r>
            <a:endParaRPr lang="en-US" sz="920" b="0" u="none" strike="noStrike">
              <a:solidFill>
                <a:srgbClr val="000000"/>
              </a:solidFill>
              <a:effectLst/>
              <a:uFillTx/>
              <a:latin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图片 469"/>
          <p:cNvPicPr/>
          <p:nvPr/>
        </p:nvPicPr>
        <p:blipFill>
          <a:blip r:embed="rId2"/>
          <a:stretch/>
        </p:blipFill>
        <p:spPr>
          <a:xfrm>
            <a:off x="0" y="0"/>
            <a:ext cx="10696320" cy="6116760"/>
          </a:xfrm>
          <a:prstGeom prst="rect">
            <a:avLst/>
          </a:prstGeom>
          <a:noFill/>
          <a:ln w="0">
            <a:noFill/>
          </a:ln>
        </p:spPr>
      </p:pic>
      <p:sp>
        <p:nvSpPr>
          <p:cNvPr id="471" name="任意多边形: 形状 470"/>
          <p:cNvSpPr/>
          <p:nvPr/>
        </p:nvSpPr>
        <p:spPr>
          <a:xfrm>
            <a:off x="0" y="0"/>
            <a:ext cx="10696680" cy="668880"/>
          </a:xfrm>
          <a:custGeom>
            <a:avLst/>
            <a:gdLst/>
            <a:ahLst/>
            <a:cxnLst/>
            <a:rect l="0" t="0" r="r" b="b"/>
            <a:pathLst>
              <a:path w="29713" h="1858">
                <a:moveTo>
                  <a:pt x="0" y="0"/>
                </a:moveTo>
                <a:lnTo>
                  <a:pt x="29713" y="0"/>
                </a:lnTo>
                <a:lnTo>
                  <a:pt x="29713" y="1858"/>
                </a:lnTo>
                <a:lnTo>
                  <a:pt x="0" y="1858"/>
                </a:lnTo>
                <a:lnTo>
                  <a:pt x="0" y="0"/>
                </a:ln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2" name="任意多边形: 形状 471"/>
          <p:cNvSpPr/>
          <p:nvPr/>
        </p:nvSpPr>
        <p:spPr>
          <a:xfrm>
            <a:off x="267120" y="935640"/>
            <a:ext cx="4947480" cy="1337400"/>
          </a:xfrm>
          <a:custGeom>
            <a:avLst/>
            <a:gdLst/>
            <a:ahLst/>
            <a:cxnLst/>
            <a:rect l="0" t="0" r="r" b="b"/>
            <a:pathLst>
              <a:path w="13743" h="3715">
                <a:moveTo>
                  <a:pt x="0" y="3530"/>
                </a:moveTo>
                <a:lnTo>
                  <a:pt x="0" y="186"/>
                </a:lnTo>
                <a:cubicBezTo>
                  <a:pt x="0" y="174"/>
                  <a:pt x="2"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3558" y="0"/>
                </a:lnTo>
                <a:cubicBezTo>
                  <a:pt x="13570" y="0"/>
                  <a:pt x="13582" y="2"/>
                  <a:pt x="13594" y="4"/>
                </a:cubicBezTo>
                <a:cubicBezTo>
                  <a:pt x="13606" y="6"/>
                  <a:pt x="13618" y="10"/>
                  <a:pt x="13629" y="14"/>
                </a:cubicBezTo>
                <a:cubicBezTo>
                  <a:pt x="13640" y="19"/>
                  <a:pt x="13651" y="25"/>
                  <a:pt x="13661" y="32"/>
                </a:cubicBezTo>
                <a:cubicBezTo>
                  <a:pt x="13671" y="38"/>
                  <a:pt x="13680" y="46"/>
                  <a:pt x="13689" y="55"/>
                </a:cubicBezTo>
                <a:cubicBezTo>
                  <a:pt x="13698" y="63"/>
                  <a:pt x="13705" y="73"/>
                  <a:pt x="13712" y="83"/>
                </a:cubicBezTo>
                <a:cubicBezTo>
                  <a:pt x="13719" y="93"/>
                  <a:pt x="13725" y="104"/>
                  <a:pt x="13729" y="115"/>
                </a:cubicBezTo>
                <a:cubicBezTo>
                  <a:pt x="13734" y="126"/>
                  <a:pt x="13737" y="138"/>
                  <a:pt x="13740" y="150"/>
                </a:cubicBezTo>
                <a:cubicBezTo>
                  <a:pt x="13742" y="162"/>
                  <a:pt x="13743" y="174"/>
                  <a:pt x="13743" y="186"/>
                </a:cubicBezTo>
                <a:lnTo>
                  <a:pt x="13743" y="3530"/>
                </a:lnTo>
                <a:cubicBezTo>
                  <a:pt x="13743" y="3542"/>
                  <a:pt x="13742" y="3554"/>
                  <a:pt x="13740" y="3566"/>
                </a:cubicBezTo>
                <a:cubicBezTo>
                  <a:pt x="13737" y="3578"/>
                  <a:pt x="13734" y="3590"/>
                  <a:pt x="13729" y="3601"/>
                </a:cubicBezTo>
                <a:cubicBezTo>
                  <a:pt x="13725" y="3612"/>
                  <a:pt x="13719" y="3623"/>
                  <a:pt x="13712" y="3633"/>
                </a:cubicBezTo>
                <a:cubicBezTo>
                  <a:pt x="13705" y="3643"/>
                  <a:pt x="13698" y="3652"/>
                  <a:pt x="13689" y="3661"/>
                </a:cubicBezTo>
                <a:cubicBezTo>
                  <a:pt x="13680" y="3670"/>
                  <a:pt x="13671" y="3677"/>
                  <a:pt x="13661" y="3684"/>
                </a:cubicBezTo>
                <a:cubicBezTo>
                  <a:pt x="13651" y="3691"/>
                  <a:pt x="13640" y="3697"/>
                  <a:pt x="13629" y="3701"/>
                </a:cubicBezTo>
                <a:cubicBezTo>
                  <a:pt x="13618" y="3706"/>
                  <a:pt x="13606" y="3710"/>
                  <a:pt x="13594" y="3712"/>
                </a:cubicBezTo>
                <a:cubicBezTo>
                  <a:pt x="13582" y="3714"/>
                  <a:pt x="13570" y="3715"/>
                  <a:pt x="13558" y="3715"/>
                </a:cubicBezTo>
                <a:lnTo>
                  <a:pt x="186" y="3715"/>
                </a:lnTo>
                <a:cubicBezTo>
                  <a:pt x="174" y="3715"/>
                  <a:pt x="162" y="3714"/>
                  <a:pt x="150" y="3712"/>
                </a:cubicBezTo>
                <a:cubicBezTo>
                  <a:pt x="138" y="3710"/>
                  <a:pt x="126" y="3706"/>
                  <a:pt x="115" y="3701"/>
                </a:cubicBezTo>
                <a:cubicBezTo>
                  <a:pt x="104" y="3697"/>
                  <a:pt x="93" y="3691"/>
                  <a:pt x="83" y="3684"/>
                </a:cubicBezTo>
                <a:cubicBezTo>
                  <a:pt x="73" y="3677"/>
                  <a:pt x="63" y="3670"/>
                  <a:pt x="55" y="3661"/>
                </a:cubicBezTo>
                <a:cubicBezTo>
                  <a:pt x="46" y="3652"/>
                  <a:pt x="38" y="3643"/>
                  <a:pt x="32" y="3633"/>
                </a:cubicBezTo>
                <a:cubicBezTo>
                  <a:pt x="25" y="3623"/>
                  <a:pt x="19" y="3612"/>
                  <a:pt x="14" y="3601"/>
                </a:cubicBezTo>
                <a:cubicBezTo>
                  <a:pt x="10" y="3590"/>
                  <a:pt x="6" y="3578"/>
                  <a:pt x="4" y="3566"/>
                </a:cubicBezTo>
                <a:cubicBezTo>
                  <a:pt x="2" y="3554"/>
                  <a:pt x="0" y="3542"/>
                  <a:pt x="0" y="353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73" name="图片 472"/>
          <p:cNvPicPr/>
          <p:nvPr/>
        </p:nvPicPr>
        <p:blipFill>
          <a:blip r:embed="rId3"/>
          <a:stretch/>
        </p:blipFill>
        <p:spPr>
          <a:xfrm>
            <a:off x="434520" y="1136520"/>
            <a:ext cx="166680" cy="166680"/>
          </a:xfrm>
          <a:prstGeom prst="rect">
            <a:avLst/>
          </a:prstGeom>
          <a:noFill/>
          <a:ln w="0">
            <a:noFill/>
          </a:ln>
        </p:spPr>
      </p:pic>
      <p:sp>
        <p:nvSpPr>
          <p:cNvPr id="474" name="文本框 473"/>
          <p:cNvSpPr txBox="1"/>
          <p:nvPr/>
        </p:nvSpPr>
        <p:spPr>
          <a:xfrm>
            <a:off x="334440" y="210240"/>
            <a:ext cx="226404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基于物品的协同过滤</a:t>
            </a:r>
            <a:endParaRPr lang="en-US" sz="1979" b="0" u="none" strike="noStrike">
              <a:solidFill>
                <a:srgbClr val="000000"/>
              </a:solidFill>
              <a:effectLst/>
              <a:uFillTx/>
              <a:latin typeface="Times New Roman"/>
            </a:endParaRPr>
          </a:p>
        </p:txBody>
      </p:sp>
      <p:sp>
        <p:nvSpPr>
          <p:cNvPr id="475" name="文本框 474"/>
          <p:cNvSpPr txBox="1"/>
          <p:nvPr/>
        </p:nvSpPr>
        <p:spPr>
          <a:xfrm>
            <a:off x="702000" y="11318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核心原理</a:t>
            </a:r>
            <a:endParaRPr lang="en-US" sz="1320" b="0" u="none" strike="noStrike">
              <a:solidFill>
                <a:srgbClr val="000000"/>
              </a:solidFill>
              <a:effectLst/>
              <a:uFillTx/>
              <a:latin typeface="Times New Roman"/>
            </a:endParaRPr>
          </a:p>
        </p:txBody>
      </p:sp>
      <p:sp>
        <p:nvSpPr>
          <p:cNvPr id="476" name="文本框 475"/>
          <p:cNvSpPr txBox="1"/>
          <p:nvPr/>
        </p:nvSpPr>
        <p:spPr>
          <a:xfrm>
            <a:off x="434520" y="1472040"/>
            <a:ext cx="30852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基于</a:t>
            </a:r>
            <a:r>
              <a:rPr lang="zh-CN" sz="1050" b="0" u="none" strike="noStrike">
                <a:solidFill>
                  <a:srgbClr val="FBBF24"/>
                </a:solidFill>
                <a:effectLst/>
                <a:uFillTx/>
                <a:latin typeface="NotoSansSC"/>
                <a:ea typeface="NotoSansSC"/>
              </a:rPr>
              <a:t>物品之间的相似性</a:t>
            </a:r>
            <a:r>
              <a:rPr lang="zh-CN" sz="1050" b="0" u="none" strike="noStrike">
                <a:solidFill>
                  <a:srgbClr val="DBEAFE"/>
                </a:solidFill>
                <a:effectLst/>
                <a:uFillTx/>
                <a:latin typeface="NotoSansSC"/>
                <a:ea typeface="NotoSansSC"/>
              </a:rPr>
              <a:t>进行推荐，而非用户相似性。</a:t>
            </a:r>
            <a:endParaRPr lang="en-US" sz="1050" b="0" u="none" strike="noStrike">
              <a:solidFill>
                <a:srgbClr val="000000"/>
              </a:solidFill>
              <a:effectLst/>
              <a:uFillTx/>
              <a:latin typeface="Times New Roman"/>
            </a:endParaRPr>
          </a:p>
        </p:txBody>
      </p:sp>
      <p:sp>
        <p:nvSpPr>
          <p:cNvPr id="477" name="文本框 476"/>
          <p:cNvSpPr txBox="1"/>
          <p:nvPr/>
        </p:nvSpPr>
        <p:spPr>
          <a:xfrm>
            <a:off x="434520" y="1739520"/>
            <a:ext cx="45604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假设：</a:t>
            </a:r>
            <a:r>
              <a:rPr lang="zh-CN" sz="1050" b="0" u="none" strike="noStrike">
                <a:solidFill>
                  <a:srgbClr val="FBBF24"/>
                </a:solidFill>
                <a:effectLst/>
                <a:uFillTx/>
                <a:latin typeface="NotoSansSC"/>
                <a:ea typeface="NotoSansSC"/>
              </a:rPr>
              <a:t>相似物品会吸引相同的用户</a:t>
            </a:r>
            <a:r>
              <a:rPr lang="zh-CN" sz="1050" b="0" u="none" strike="noStrike">
                <a:solidFill>
                  <a:srgbClr val="DBEAFE"/>
                </a:solidFill>
                <a:effectLst/>
                <a:uFillTx/>
                <a:latin typeface="NotoSansSC"/>
                <a:ea typeface="NotoSansSC"/>
              </a:rPr>
              <a:t>。例如，用户对某一电子产品感兴趣，则可</a:t>
            </a:r>
            <a:endParaRPr lang="en-US" sz="1050" b="0" u="none" strike="noStrike">
              <a:solidFill>
                <a:srgbClr val="000000"/>
              </a:solidFill>
              <a:effectLst/>
              <a:uFillTx/>
              <a:latin typeface="Times New Roman"/>
            </a:endParaRPr>
          </a:p>
        </p:txBody>
      </p:sp>
      <p:sp>
        <p:nvSpPr>
          <p:cNvPr id="478" name="任意多边形: 形状 477"/>
          <p:cNvSpPr/>
          <p:nvPr/>
        </p:nvSpPr>
        <p:spPr>
          <a:xfrm>
            <a:off x="267120" y="2674080"/>
            <a:ext cx="4947480" cy="1404000"/>
          </a:xfrm>
          <a:custGeom>
            <a:avLst/>
            <a:gdLst/>
            <a:ahLst/>
            <a:cxnLst/>
            <a:rect l="0" t="0" r="r" b="b"/>
            <a:pathLst>
              <a:path w="13743" h="3900">
                <a:moveTo>
                  <a:pt x="0" y="3715"/>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3558" y="0"/>
                </a:lnTo>
                <a:cubicBezTo>
                  <a:pt x="13570" y="0"/>
                  <a:pt x="13582" y="1"/>
                  <a:pt x="13594" y="3"/>
                </a:cubicBezTo>
                <a:cubicBezTo>
                  <a:pt x="13606" y="6"/>
                  <a:pt x="13618" y="9"/>
                  <a:pt x="13629" y="14"/>
                </a:cubicBezTo>
                <a:cubicBezTo>
                  <a:pt x="13640" y="18"/>
                  <a:pt x="13651" y="24"/>
                  <a:pt x="13661" y="31"/>
                </a:cubicBezTo>
                <a:cubicBezTo>
                  <a:pt x="13671" y="38"/>
                  <a:pt x="13680" y="45"/>
                  <a:pt x="13689" y="54"/>
                </a:cubicBezTo>
                <a:cubicBezTo>
                  <a:pt x="13698" y="63"/>
                  <a:pt x="13705" y="72"/>
                  <a:pt x="13712" y="82"/>
                </a:cubicBezTo>
                <a:cubicBezTo>
                  <a:pt x="13719" y="92"/>
                  <a:pt x="13725" y="103"/>
                  <a:pt x="13729" y="114"/>
                </a:cubicBezTo>
                <a:cubicBezTo>
                  <a:pt x="13734" y="126"/>
                  <a:pt x="13737" y="137"/>
                  <a:pt x="13740" y="149"/>
                </a:cubicBezTo>
                <a:cubicBezTo>
                  <a:pt x="13742" y="161"/>
                  <a:pt x="13743" y="173"/>
                  <a:pt x="13743" y="185"/>
                </a:cubicBezTo>
                <a:lnTo>
                  <a:pt x="13743" y="3715"/>
                </a:lnTo>
                <a:cubicBezTo>
                  <a:pt x="13743" y="3727"/>
                  <a:pt x="13742" y="3739"/>
                  <a:pt x="13740" y="3751"/>
                </a:cubicBezTo>
                <a:cubicBezTo>
                  <a:pt x="13737" y="3763"/>
                  <a:pt x="13734" y="3775"/>
                  <a:pt x="13729" y="3786"/>
                </a:cubicBezTo>
                <a:cubicBezTo>
                  <a:pt x="13725" y="3797"/>
                  <a:pt x="13719" y="3808"/>
                  <a:pt x="13712" y="3818"/>
                </a:cubicBezTo>
                <a:cubicBezTo>
                  <a:pt x="13705" y="3828"/>
                  <a:pt x="13698" y="3837"/>
                  <a:pt x="13689" y="3846"/>
                </a:cubicBezTo>
                <a:cubicBezTo>
                  <a:pt x="13680" y="3855"/>
                  <a:pt x="13671" y="3862"/>
                  <a:pt x="13661" y="3869"/>
                </a:cubicBezTo>
                <a:cubicBezTo>
                  <a:pt x="13651" y="3876"/>
                  <a:pt x="13640" y="3882"/>
                  <a:pt x="13629" y="3886"/>
                </a:cubicBezTo>
                <a:cubicBezTo>
                  <a:pt x="13618" y="3891"/>
                  <a:pt x="13606" y="3895"/>
                  <a:pt x="13594" y="3897"/>
                </a:cubicBezTo>
                <a:cubicBezTo>
                  <a:pt x="13582" y="3899"/>
                  <a:pt x="13570" y="3900"/>
                  <a:pt x="13558" y="3900"/>
                </a:cubicBezTo>
                <a:lnTo>
                  <a:pt x="186" y="3900"/>
                </a:lnTo>
                <a:cubicBezTo>
                  <a:pt x="174" y="3900"/>
                  <a:pt x="162" y="3899"/>
                  <a:pt x="150" y="3897"/>
                </a:cubicBezTo>
                <a:cubicBezTo>
                  <a:pt x="138" y="3895"/>
                  <a:pt x="126" y="3891"/>
                  <a:pt x="115" y="3886"/>
                </a:cubicBezTo>
                <a:cubicBezTo>
                  <a:pt x="104" y="3882"/>
                  <a:pt x="93" y="3876"/>
                  <a:pt x="83" y="3869"/>
                </a:cubicBezTo>
                <a:cubicBezTo>
                  <a:pt x="73" y="3862"/>
                  <a:pt x="63" y="3855"/>
                  <a:pt x="55" y="3846"/>
                </a:cubicBezTo>
                <a:cubicBezTo>
                  <a:pt x="46" y="3837"/>
                  <a:pt x="38" y="3828"/>
                  <a:pt x="32" y="3818"/>
                </a:cubicBezTo>
                <a:cubicBezTo>
                  <a:pt x="25" y="3808"/>
                  <a:pt x="19" y="3797"/>
                  <a:pt x="14" y="3786"/>
                </a:cubicBezTo>
                <a:cubicBezTo>
                  <a:pt x="10" y="3775"/>
                  <a:pt x="6" y="3763"/>
                  <a:pt x="4" y="3751"/>
                </a:cubicBezTo>
                <a:cubicBezTo>
                  <a:pt x="2" y="3739"/>
                  <a:pt x="0" y="3727"/>
                  <a:pt x="0" y="37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79" name="图片 478"/>
          <p:cNvPicPr/>
          <p:nvPr/>
        </p:nvPicPr>
        <p:blipFill>
          <a:blip r:embed="rId4"/>
          <a:stretch/>
        </p:blipFill>
        <p:spPr>
          <a:xfrm>
            <a:off x="434520" y="2874600"/>
            <a:ext cx="208440" cy="166680"/>
          </a:xfrm>
          <a:prstGeom prst="rect">
            <a:avLst/>
          </a:prstGeom>
          <a:noFill/>
          <a:ln w="0">
            <a:noFill/>
          </a:ln>
        </p:spPr>
      </p:pic>
      <p:sp>
        <p:nvSpPr>
          <p:cNvPr id="480" name="文本框 479"/>
          <p:cNvSpPr txBox="1"/>
          <p:nvPr/>
        </p:nvSpPr>
        <p:spPr>
          <a:xfrm>
            <a:off x="434520" y="1940040"/>
            <a:ext cx="201240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能对其他类似电子产品也有需求。</a:t>
            </a:r>
            <a:endParaRPr lang="en-US" sz="1050" b="0" u="none" strike="noStrike">
              <a:solidFill>
                <a:srgbClr val="000000"/>
              </a:solidFill>
              <a:effectLst/>
              <a:uFillTx/>
              <a:latin typeface="Times New Roman"/>
            </a:endParaRPr>
          </a:p>
        </p:txBody>
      </p:sp>
      <p:sp>
        <p:nvSpPr>
          <p:cNvPr id="481" name="文本框 480"/>
          <p:cNvSpPr txBox="1"/>
          <p:nvPr/>
        </p:nvSpPr>
        <p:spPr>
          <a:xfrm>
            <a:off x="743760" y="2869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实现逻辑</a:t>
            </a:r>
            <a:endParaRPr lang="en-US" sz="1320" b="0" u="none" strike="noStrike">
              <a:solidFill>
                <a:srgbClr val="000000"/>
              </a:solidFill>
              <a:effectLst/>
              <a:uFillTx/>
              <a:latin typeface="Times New Roman"/>
            </a:endParaRPr>
          </a:p>
        </p:txBody>
      </p:sp>
      <p:sp>
        <p:nvSpPr>
          <p:cNvPr id="482" name="文本框 481"/>
          <p:cNvSpPr txBox="1"/>
          <p:nvPr/>
        </p:nvSpPr>
        <p:spPr>
          <a:xfrm>
            <a:off x="434520" y="3210120"/>
            <a:ext cx="1677960" cy="19404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NotoSansSC"/>
                <a:ea typeface="NotoSansSC"/>
              </a:rPr>
              <a:t>1. </a:t>
            </a:r>
            <a:r>
              <a:rPr lang="zh-CN" sz="1050" b="0" u="none" strike="noStrike">
                <a:solidFill>
                  <a:srgbClr val="DBEAFE"/>
                </a:solidFill>
                <a:effectLst/>
                <a:uFillTx/>
                <a:latin typeface="NotoSansSC"/>
                <a:ea typeface="NotoSansSC"/>
              </a:rPr>
              <a:t>分析物品之间的交互记录</a:t>
            </a:r>
            <a:endParaRPr lang="en-US" sz="1050" b="0" u="none" strike="noStrike">
              <a:solidFill>
                <a:srgbClr val="000000"/>
              </a:solidFill>
              <a:effectLst/>
              <a:uFillTx/>
              <a:latin typeface="Times New Roman"/>
            </a:endParaRPr>
          </a:p>
        </p:txBody>
      </p:sp>
      <p:sp>
        <p:nvSpPr>
          <p:cNvPr id="483" name="文本框 482"/>
          <p:cNvSpPr txBox="1"/>
          <p:nvPr/>
        </p:nvSpPr>
        <p:spPr>
          <a:xfrm>
            <a:off x="434520" y="3477600"/>
            <a:ext cx="1796040" cy="19404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NotoSansSC"/>
                <a:ea typeface="NotoSansSC"/>
              </a:rPr>
              <a:t>2. </a:t>
            </a:r>
            <a:r>
              <a:rPr lang="zh-CN" sz="1050" b="0" u="none" strike="noStrike">
                <a:solidFill>
                  <a:srgbClr val="DBEAFE"/>
                </a:solidFill>
                <a:effectLst/>
                <a:uFillTx/>
                <a:latin typeface="NotoSansSC"/>
                <a:ea typeface="NotoSansSC"/>
              </a:rPr>
              <a:t>构建</a:t>
            </a:r>
            <a:r>
              <a:rPr lang="zh-CN" sz="1050" b="0" u="none" strike="noStrike">
                <a:solidFill>
                  <a:srgbClr val="FBBF24"/>
                </a:solidFill>
                <a:effectLst/>
                <a:uFillTx/>
                <a:latin typeface="NotoSansSC"/>
                <a:ea typeface="NotoSansSC"/>
              </a:rPr>
              <a:t>物品</a:t>
            </a:r>
            <a:r>
              <a:rPr lang="en-US" sz="1050" b="0" u="none" strike="noStrike">
                <a:solidFill>
                  <a:srgbClr val="FBBF24"/>
                </a:solidFill>
                <a:effectLst/>
                <a:uFillTx/>
                <a:latin typeface="NotoSansSC"/>
                <a:ea typeface="NotoSansSC"/>
              </a:rPr>
              <a:t>-</a:t>
            </a:r>
            <a:r>
              <a:rPr lang="zh-CN" sz="1050" b="0" u="none" strike="noStrike">
                <a:solidFill>
                  <a:srgbClr val="FBBF24"/>
                </a:solidFill>
                <a:effectLst/>
                <a:uFillTx/>
                <a:latin typeface="NotoSansSC"/>
                <a:ea typeface="NotoSansSC"/>
              </a:rPr>
              <a:t>物品相似度矩阵</a:t>
            </a:r>
            <a:endParaRPr lang="en-US" sz="1050" b="0" u="none" strike="noStrike">
              <a:solidFill>
                <a:srgbClr val="000000"/>
              </a:solidFill>
              <a:effectLst/>
              <a:uFillTx/>
              <a:latin typeface="Times New Roman"/>
            </a:endParaRPr>
          </a:p>
        </p:txBody>
      </p:sp>
      <p:sp>
        <p:nvSpPr>
          <p:cNvPr id="484" name="任意多边形: 形状 483"/>
          <p:cNvSpPr/>
          <p:nvPr/>
        </p:nvSpPr>
        <p:spPr>
          <a:xfrm>
            <a:off x="267120" y="4278600"/>
            <a:ext cx="4947480" cy="1571400"/>
          </a:xfrm>
          <a:custGeom>
            <a:avLst/>
            <a:gdLst/>
            <a:ahLst/>
            <a:cxnLst/>
            <a:rect l="0" t="0" r="r" b="b"/>
            <a:pathLst>
              <a:path w="13743" h="4365">
                <a:moveTo>
                  <a:pt x="0" y="4179"/>
                </a:moveTo>
                <a:lnTo>
                  <a:pt x="0" y="185"/>
                </a:lnTo>
                <a:cubicBezTo>
                  <a:pt x="0" y="173"/>
                  <a:pt x="2" y="161"/>
                  <a:pt x="4" y="149"/>
                </a:cubicBezTo>
                <a:cubicBezTo>
                  <a:pt x="6" y="137"/>
                  <a:pt x="10" y="125"/>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3558" y="0"/>
                </a:lnTo>
                <a:cubicBezTo>
                  <a:pt x="13570" y="0"/>
                  <a:pt x="13582" y="1"/>
                  <a:pt x="13594" y="3"/>
                </a:cubicBezTo>
                <a:cubicBezTo>
                  <a:pt x="13606" y="6"/>
                  <a:pt x="13618" y="9"/>
                  <a:pt x="13629" y="14"/>
                </a:cubicBezTo>
                <a:cubicBezTo>
                  <a:pt x="13640" y="18"/>
                  <a:pt x="13651" y="24"/>
                  <a:pt x="13661" y="31"/>
                </a:cubicBezTo>
                <a:cubicBezTo>
                  <a:pt x="13671" y="38"/>
                  <a:pt x="13680" y="45"/>
                  <a:pt x="13689" y="54"/>
                </a:cubicBezTo>
                <a:cubicBezTo>
                  <a:pt x="13698" y="63"/>
                  <a:pt x="13705" y="72"/>
                  <a:pt x="13712" y="82"/>
                </a:cubicBezTo>
                <a:cubicBezTo>
                  <a:pt x="13719" y="92"/>
                  <a:pt x="13725" y="103"/>
                  <a:pt x="13729" y="114"/>
                </a:cubicBezTo>
                <a:cubicBezTo>
                  <a:pt x="13734" y="125"/>
                  <a:pt x="13737" y="137"/>
                  <a:pt x="13740" y="149"/>
                </a:cubicBezTo>
                <a:cubicBezTo>
                  <a:pt x="13742" y="161"/>
                  <a:pt x="13743" y="173"/>
                  <a:pt x="13743" y="185"/>
                </a:cubicBezTo>
                <a:lnTo>
                  <a:pt x="13743" y="4179"/>
                </a:lnTo>
                <a:cubicBezTo>
                  <a:pt x="13743" y="4191"/>
                  <a:pt x="13742" y="4203"/>
                  <a:pt x="13740" y="4215"/>
                </a:cubicBezTo>
                <a:cubicBezTo>
                  <a:pt x="13737" y="4227"/>
                  <a:pt x="13734" y="4239"/>
                  <a:pt x="13729" y="4250"/>
                </a:cubicBezTo>
                <a:cubicBezTo>
                  <a:pt x="13725" y="4261"/>
                  <a:pt x="13719" y="4272"/>
                  <a:pt x="13712" y="4282"/>
                </a:cubicBezTo>
                <a:cubicBezTo>
                  <a:pt x="13705" y="4292"/>
                  <a:pt x="13698" y="4302"/>
                  <a:pt x="13689" y="4310"/>
                </a:cubicBezTo>
                <a:cubicBezTo>
                  <a:pt x="13680" y="4319"/>
                  <a:pt x="13671" y="4327"/>
                  <a:pt x="13661" y="4333"/>
                </a:cubicBezTo>
                <a:cubicBezTo>
                  <a:pt x="13651" y="4340"/>
                  <a:pt x="13640" y="4346"/>
                  <a:pt x="13629" y="4350"/>
                </a:cubicBezTo>
                <a:cubicBezTo>
                  <a:pt x="13618" y="4355"/>
                  <a:pt x="13606" y="4359"/>
                  <a:pt x="13594" y="4361"/>
                </a:cubicBezTo>
                <a:cubicBezTo>
                  <a:pt x="13582" y="4363"/>
                  <a:pt x="13570" y="4365"/>
                  <a:pt x="13558" y="4365"/>
                </a:cubicBezTo>
                <a:lnTo>
                  <a:pt x="186" y="4365"/>
                </a:lnTo>
                <a:cubicBezTo>
                  <a:pt x="174" y="4365"/>
                  <a:pt x="162" y="4363"/>
                  <a:pt x="150" y="4361"/>
                </a:cubicBezTo>
                <a:cubicBezTo>
                  <a:pt x="138" y="4359"/>
                  <a:pt x="126" y="4355"/>
                  <a:pt x="115" y="4350"/>
                </a:cubicBezTo>
                <a:cubicBezTo>
                  <a:pt x="104" y="4346"/>
                  <a:pt x="93" y="4340"/>
                  <a:pt x="83" y="4333"/>
                </a:cubicBezTo>
                <a:cubicBezTo>
                  <a:pt x="73" y="4327"/>
                  <a:pt x="63" y="4319"/>
                  <a:pt x="55" y="4310"/>
                </a:cubicBezTo>
                <a:cubicBezTo>
                  <a:pt x="46" y="4302"/>
                  <a:pt x="38" y="4292"/>
                  <a:pt x="32" y="4282"/>
                </a:cubicBezTo>
                <a:cubicBezTo>
                  <a:pt x="25" y="4272"/>
                  <a:pt x="19" y="4261"/>
                  <a:pt x="14" y="4250"/>
                </a:cubicBezTo>
                <a:cubicBezTo>
                  <a:pt x="10" y="4239"/>
                  <a:pt x="6" y="4227"/>
                  <a:pt x="4" y="4215"/>
                </a:cubicBezTo>
                <a:cubicBezTo>
                  <a:pt x="2" y="4203"/>
                  <a:pt x="0" y="4191"/>
                  <a:pt x="0" y="417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85" name="图片 484"/>
          <p:cNvPicPr/>
          <p:nvPr/>
        </p:nvPicPr>
        <p:blipFill>
          <a:blip r:embed="rId5"/>
          <a:stretch/>
        </p:blipFill>
        <p:spPr>
          <a:xfrm>
            <a:off x="434520" y="4479120"/>
            <a:ext cx="191880" cy="166680"/>
          </a:xfrm>
          <a:prstGeom prst="rect">
            <a:avLst/>
          </a:prstGeom>
          <a:noFill/>
          <a:ln w="0">
            <a:noFill/>
          </a:ln>
        </p:spPr>
      </p:pic>
      <p:sp>
        <p:nvSpPr>
          <p:cNvPr id="486" name="文本框 485"/>
          <p:cNvSpPr txBox="1"/>
          <p:nvPr/>
        </p:nvSpPr>
        <p:spPr>
          <a:xfrm>
            <a:off x="434520" y="3745080"/>
            <a:ext cx="3287160" cy="19404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NotoSansSC"/>
                <a:ea typeface="NotoSansSC"/>
              </a:rPr>
              <a:t>3. </a:t>
            </a:r>
            <a:r>
              <a:rPr lang="zh-CN" sz="1050" b="0" u="none" strike="noStrike">
                <a:solidFill>
                  <a:srgbClr val="DBEAFE"/>
                </a:solidFill>
                <a:effectLst/>
                <a:uFillTx/>
                <a:latin typeface="NotoSansSC"/>
                <a:ea typeface="NotoSansSC"/>
              </a:rPr>
              <a:t>当用户与某一物品交互时，根据相似度推荐其他物品</a:t>
            </a:r>
            <a:endParaRPr lang="en-US" sz="1050" b="0" u="none" strike="noStrike">
              <a:solidFill>
                <a:srgbClr val="000000"/>
              </a:solidFill>
              <a:effectLst/>
              <a:uFillTx/>
              <a:latin typeface="Times New Roman"/>
            </a:endParaRPr>
          </a:p>
        </p:txBody>
      </p:sp>
      <p:sp>
        <p:nvSpPr>
          <p:cNvPr id="487" name="任意多边形: 形状 486"/>
          <p:cNvSpPr/>
          <p:nvPr/>
        </p:nvSpPr>
        <p:spPr>
          <a:xfrm>
            <a:off x="434520" y="4863240"/>
            <a:ext cx="50400" cy="50760"/>
          </a:xfrm>
          <a:custGeom>
            <a:avLst/>
            <a:gdLst/>
            <a:ahLst/>
            <a:cxnLst/>
            <a:rect l="0" t="0" r="r" b="b"/>
            <a:pathLst>
              <a:path w="140" h="141">
                <a:moveTo>
                  <a:pt x="140" y="71"/>
                </a:moveTo>
                <a:cubicBezTo>
                  <a:pt x="140" y="80"/>
                  <a:pt x="138" y="89"/>
                  <a:pt x="135" y="98"/>
                </a:cubicBezTo>
                <a:cubicBezTo>
                  <a:pt x="131" y="106"/>
                  <a:pt x="126" y="114"/>
                  <a:pt x="119" y="120"/>
                </a:cubicBezTo>
                <a:cubicBezTo>
                  <a:pt x="112" y="127"/>
                  <a:pt x="104" y="132"/>
                  <a:pt x="96" y="135"/>
                </a:cubicBezTo>
                <a:cubicBezTo>
                  <a:pt x="87" y="139"/>
                  <a:pt x="78" y="141"/>
                  <a:pt x="69" y="141"/>
                </a:cubicBezTo>
                <a:cubicBezTo>
                  <a:pt x="60" y="141"/>
                  <a:pt x="51" y="139"/>
                  <a:pt x="43" y="135"/>
                </a:cubicBezTo>
                <a:cubicBezTo>
                  <a:pt x="34" y="132"/>
                  <a:pt x="27" y="127"/>
                  <a:pt x="20" y="120"/>
                </a:cubicBezTo>
                <a:cubicBezTo>
                  <a:pt x="13" y="114"/>
                  <a:pt x="8" y="106"/>
                  <a:pt x="5" y="98"/>
                </a:cubicBezTo>
                <a:cubicBezTo>
                  <a:pt x="1" y="89"/>
                  <a:pt x="0" y="80"/>
                  <a:pt x="0" y="71"/>
                </a:cubicBezTo>
                <a:cubicBezTo>
                  <a:pt x="0" y="62"/>
                  <a:pt x="1" y="53"/>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3"/>
                  <a:pt x="140" y="62"/>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8" name="文本框 487"/>
          <p:cNvSpPr txBox="1"/>
          <p:nvPr/>
        </p:nvSpPr>
        <p:spPr>
          <a:xfrm>
            <a:off x="727200" y="44744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应用优势</a:t>
            </a:r>
            <a:endParaRPr lang="en-US" sz="1320" b="0" u="none" strike="noStrike">
              <a:solidFill>
                <a:srgbClr val="000000"/>
              </a:solidFill>
              <a:effectLst/>
              <a:uFillTx/>
              <a:latin typeface="Times New Roman"/>
            </a:endParaRPr>
          </a:p>
        </p:txBody>
      </p:sp>
      <p:sp>
        <p:nvSpPr>
          <p:cNvPr id="489" name="任意多边形: 形状 488"/>
          <p:cNvSpPr/>
          <p:nvPr/>
        </p:nvSpPr>
        <p:spPr>
          <a:xfrm>
            <a:off x="434520" y="5097240"/>
            <a:ext cx="50400" cy="50760"/>
          </a:xfrm>
          <a:custGeom>
            <a:avLst/>
            <a:gdLst/>
            <a:ahLst/>
            <a:cxnLst/>
            <a:rect l="0" t="0" r="r" b="b"/>
            <a:pathLst>
              <a:path w="140" h="141">
                <a:moveTo>
                  <a:pt x="140" y="70"/>
                </a:moveTo>
                <a:cubicBezTo>
                  <a:pt x="140" y="79"/>
                  <a:pt x="138" y="88"/>
                  <a:pt x="135" y="98"/>
                </a:cubicBezTo>
                <a:cubicBezTo>
                  <a:pt x="131" y="106"/>
                  <a:pt x="126" y="114"/>
                  <a:pt x="119" y="120"/>
                </a:cubicBezTo>
                <a:cubicBezTo>
                  <a:pt x="112" y="127"/>
                  <a:pt x="104" y="132"/>
                  <a:pt x="96" y="135"/>
                </a:cubicBezTo>
                <a:cubicBezTo>
                  <a:pt x="87" y="139"/>
                  <a:pt x="78" y="141"/>
                  <a:pt x="69" y="141"/>
                </a:cubicBezTo>
                <a:cubicBezTo>
                  <a:pt x="60" y="141"/>
                  <a:pt x="51" y="139"/>
                  <a:pt x="43" y="135"/>
                </a:cubicBezTo>
                <a:cubicBezTo>
                  <a:pt x="34" y="132"/>
                  <a:pt x="27" y="127"/>
                  <a:pt x="20" y="120"/>
                </a:cubicBezTo>
                <a:cubicBezTo>
                  <a:pt x="13" y="114"/>
                  <a:pt x="8" y="106"/>
                  <a:pt x="5" y="98"/>
                </a:cubicBezTo>
                <a:cubicBezTo>
                  <a:pt x="1" y="88"/>
                  <a:pt x="0" y="79"/>
                  <a:pt x="0" y="70"/>
                </a:cubicBezTo>
                <a:cubicBezTo>
                  <a:pt x="0" y="61"/>
                  <a:pt x="1" y="52"/>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90" name="文本框 489"/>
          <p:cNvSpPr txBox="1"/>
          <p:nvPr/>
        </p:nvSpPr>
        <p:spPr>
          <a:xfrm>
            <a:off x="626760" y="4814640"/>
            <a:ext cx="214632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物品间相似度比用户间相似度更</a:t>
            </a:r>
            <a:r>
              <a:rPr lang="zh-CN" sz="1050" b="0" u="none" strike="noStrike">
                <a:solidFill>
                  <a:srgbClr val="FBBF24"/>
                </a:solidFill>
                <a:effectLst/>
                <a:uFillTx/>
                <a:latin typeface="NotoSansSC"/>
                <a:ea typeface="NotoSansSC"/>
              </a:rPr>
              <a:t>稳定</a:t>
            </a:r>
            <a:endParaRPr lang="en-US" sz="1050" b="0" u="none" strike="noStrike">
              <a:solidFill>
                <a:srgbClr val="000000"/>
              </a:solidFill>
              <a:effectLst/>
              <a:uFillTx/>
              <a:latin typeface="Times New Roman"/>
            </a:endParaRPr>
          </a:p>
        </p:txBody>
      </p:sp>
      <p:sp>
        <p:nvSpPr>
          <p:cNvPr id="491" name="任意多边形: 形状 490"/>
          <p:cNvSpPr/>
          <p:nvPr/>
        </p:nvSpPr>
        <p:spPr>
          <a:xfrm>
            <a:off x="434520" y="5331240"/>
            <a:ext cx="50400" cy="50760"/>
          </a:xfrm>
          <a:custGeom>
            <a:avLst/>
            <a:gdLst/>
            <a:ahLst/>
            <a:cxnLst/>
            <a:rect l="0" t="0" r="r" b="b"/>
            <a:pathLst>
              <a:path w="140" h="141">
                <a:moveTo>
                  <a:pt x="140" y="70"/>
                </a:moveTo>
                <a:cubicBezTo>
                  <a:pt x="140" y="79"/>
                  <a:pt x="138" y="88"/>
                  <a:pt x="135" y="97"/>
                </a:cubicBezTo>
                <a:cubicBezTo>
                  <a:pt x="131" y="105"/>
                  <a:pt x="126" y="113"/>
                  <a:pt x="119" y="119"/>
                </a:cubicBezTo>
                <a:cubicBezTo>
                  <a:pt x="112" y="126"/>
                  <a:pt x="104" y="131"/>
                  <a:pt x="96" y="135"/>
                </a:cubicBezTo>
                <a:cubicBezTo>
                  <a:pt x="87" y="139"/>
                  <a:pt x="78" y="141"/>
                  <a:pt x="69" y="141"/>
                </a:cubicBezTo>
                <a:cubicBezTo>
                  <a:pt x="60" y="141"/>
                  <a:pt x="51" y="139"/>
                  <a:pt x="43" y="135"/>
                </a:cubicBezTo>
                <a:cubicBezTo>
                  <a:pt x="34" y="131"/>
                  <a:pt x="27" y="126"/>
                  <a:pt x="20" y="119"/>
                </a:cubicBezTo>
                <a:cubicBezTo>
                  <a:pt x="13" y="113"/>
                  <a:pt x="8" y="105"/>
                  <a:pt x="5" y="97"/>
                </a:cubicBezTo>
                <a:cubicBezTo>
                  <a:pt x="1" y="88"/>
                  <a:pt x="0" y="79"/>
                  <a:pt x="0" y="70"/>
                </a:cubicBezTo>
                <a:cubicBezTo>
                  <a:pt x="0" y="61"/>
                  <a:pt x="1" y="52"/>
                  <a:pt x="5" y="43"/>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3"/>
                </a:cubicBezTo>
                <a:cubicBezTo>
                  <a:pt x="138" y="52"/>
                  <a:pt x="140" y="61"/>
                  <a:pt x="140" y="70"/>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92" name="文本框 491"/>
          <p:cNvSpPr txBox="1"/>
          <p:nvPr/>
        </p:nvSpPr>
        <p:spPr>
          <a:xfrm>
            <a:off x="626760" y="5048640"/>
            <a:ext cx="214668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适合</a:t>
            </a:r>
            <a:r>
              <a:rPr lang="zh-CN" sz="1050" b="0" u="none" strike="noStrike">
                <a:solidFill>
                  <a:srgbClr val="FBBF24"/>
                </a:solidFill>
                <a:effectLst/>
                <a:uFillTx/>
                <a:latin typeface="NotoSansSC"/>
                <a:ea typeface="NotoSansSC"/>
              </a:rPr>
              <a:t>物品数量远少于用户数量</a:t>
            </a:r>
            <a:r>
              <a:rPr lang="zh-CN" sz="1050" b="0" u="none" strike="noStrike">
                <a:solidFill>
                  <a:srgbClr val="DBEAFE"/>
                </a:solidFill>
                <a:effectLst/>
                <a:uFillTx/>
                <a:latin typeface="NotoSansSC"/>
                <a:ea typeface="NotoSansSC"/>
              </a:rPr>
              <a:t>的场景</a:t>
            </a:r>
            <a:endParaRPr lang="en-US" sz="1050" b="0" u="none" strike="noStrike">
              <a:solidFill>
                <a:srgbClr val="000000"/>
              </a:solidFill>
              <a:effectLst/>
              <a:uFillTx/>
              <a:latin typeface="Times New Roman"/>
            </a:endParaRPr>
          </a:p>
        </p:txBody>
      </p:sp>
      <p:sp>
        <p:nvSpPr>
          <p:cNvPr id="493" name="任意多边形: 形状 492"/>
          <p:cNvSpPr/>
          <p:nvPr/>
        </p:nvSpPr>
        <p:spPr>
          <a:xfrm>
            <a:off x="434520" y="5565240"/>
            <a:ext cx="50400" cy="50760"/>
          </a:xfrm>
          <a:custGeom>
            <a:avLst/>
            <a:gdLst/>
            <a:ahLst/>
            <a:cxnLst/>
            <a:rect l="0" t="0" r="r" b="b"/>
            <a:pathLst>
              <a:path w="140" h="141">
                <a:moveTo>
                  <a:pt x="140" y="71"/>
                </a:moveTo>
                <a:cubicBezTo>
                  <a:pt x="140" y="80"/>
                  <a:pt x="138" y="89"/>
                  <a:pt x="135" y="98"/>
                </a:cubicBezTo>
                <a:cubicBezTo>
                  <a:pt x="131" y="106"/>
                  <a:pt x="126" y="114"/>
                  <a:pt x="119" y="120"/>
                </a:cubicBezTo>
                <a:cubicBezTo>
                  <a:pt x="112" y="127"/>
                  <a:pt x="104" y="132"/>
                  <a:pt x="96" y="135"/>
                </a:cubicBezTo>
                <a:cubicBezTo>
                  <a:pt x="87" y="139"/>
                  <a:pt x="78" y="141"/>
                  <a:pt x="69" y="141"/>
                </a:cubicBezTo>
                <a:cubicBezTo>
                  <a:pt x="60" y="141"/>
                  <a:pt x="51" y="139"/>
                  <a:pt x="43" y="135"/>
                </a:cubicBezTo>
                <a:cubicBezTo>
                  <a:pt x="34" y="132"/>
                  <a:pt x="27" y="127"/>
                  <a:pt x="20" y="120"/>
                </a:cubicBezTo>
                <a:cubicBezTo>
                  <a:pt x="13" y="114"/>
                  <a:pt x="8" y="106"/>
                  <a:pt x="5" y="98"/>
                </a:cubicBezTo>
                <a:cubicBezTo>
                  <a:pt x="1" y="89"/>
                  <a:pt x="0" y="80"/>
                  <a:pt x="0" y="71"/>
                </a:cubicBezTo>
                <a:cubicBezTo>
                  <a:pt x="0" y="62"/>
                  <a:pt x="1" y="53"/>
                  <a:pt x="5" y="44"/>
                </a:cubicBezTo>
                <a:cubicBezTo>
                  <a:pt x="8" y="35"/>
                  <a:pt x="13" y="27"/>
                  <a:pt x="20" y="21"/>
                </a:cubicBezTo>
                <a:cubicBezTo>
                  <a:pt x="27" y="14"/>
                  <a:pt x="34" y="9"/>
                  <a:pt x="43" y="6"/>
                </a:cubicBezTo>
                <a:cubicBezTo>
                  <a:pt x="51" y="2"/>
                  <a:pt x="60" y="0"/>
                  <a:pt x="69" y="0"/>
                </a:cubicBezTo>
                <a:cubicBezTo>
                  <a:pt x="78" y="0"/>
                  <a:pt x="87" y="2"/>
                  <a:pt x="96" y="6"/>
                </a:cubicBezTo>
                <a:cubicBezTo>
                  <a:pt x="104" y="9"/>
                  <a:pt x="112" y="14"/>
                  <a:pt x="119" y="21"/>
                </a:cubicBezTo>
                <a:cubicBezTo>
                  <a:pt x="126" y="27"/>
                  <a:pt x="131" y="35"/>
                  <a:pt x="135" y="44"/>
                </a:cubicBezTo>
                <a:cubicBezTo>
                  <a:pt x="138" y="53"/>
                  <a:pt x="140" y="62"/>
                  <a:pt x="140" y="71"/>
                </a:cubicBezTo>
                <a:close/>
              </a:path>
            </a:pathLst>
          </a:custGeom>
          <a:solidFill>
            <a:srgbClr val="DBEA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94" name="文本框 493"/>
          <p:cNvSpPr txBox="1"/>
          <p:nvPr/>
        </p:nvSpPr>
        <p:spPr>
          <a:xfrm>
            <a:off x="626760" y="5282640"/>
            <a:ext cx="254916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可</a:t>
            </a:r>
            <a:r>
              <a:rPr lang="zh-CN" sz="1050" b="0" u="none" strike="noStrike">
                <a:solidFill>
                  <a:srgbClr val="FBBF24"/>
                </a:solidFill>
                <a:effectLst/>
                <a:uFillTx/>
                <a:latin typeface="NotoSansSC"/>
                <a:ea typeface="NotoSansSC"/>
              </a:rPr>
              <a:t>离线计算物品相似度</a:t>
            </a:r>
            <a:r>
              <a:rPr lang="zh-CN" sz="1050" b="0" u="none" strike="noStrike">
                <a:solidFill>
                  <a:srgbClr val="DBEAFE"/>
                </a:solidFill>
                <a:effectLst/>
                <a:uFillTx/>
                <a:latin typeface="NotoSansSC"/>
                <a:ea typeface="NotoSansSC"/>
              </a:rPr>
              <a:t>，提高实时推荐效率</a:t>
            </a:r>
            <a:endParaRPr lang="en-US" sz="1050" b="0" u="none" strike="noStrike">
              <a:solidFill>
                <a:srgbClr val="000000"/>
              </a:solidFill>
              <a:effectLst/>
              <a:uFillTx/>
              <a:latin typeface="Times New Roman"/>
            </a:endParaRPr>
          </a:p>
        </p:txBody>
      </p:sp>
      <p:sp>
        <p:nvSpPr>
          <p:cNvPr id="495" name="任意多边形: 形状 494"/>
          <p:cNvSpPr/>
          <p:nvPr/>
        </p:nvSpPr>
        <p:spPr>
          <a:xfrm>
            <a:off x="5481720" y="935640"/>
            <a:ext cx="4947480" cy="1705320"/>
          </a:xfrm>
          <a:custGeom>
            <a:avLst/>
            <a:gdLst/>
            <a:ahLst/>
            <a:cxnLst/>
            <a:rect l="0" t="0" r="r" b="b"/>
            <a:pathLst>
              <a:path w="13743" h="4737">
                <a:moveTo>
                  <a:pt x="0" y="4551"/>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3558" y="0"/>
                </a:lnTo>
                <a:cubicBezTo>
                  <a:pt x="13570" y="0"/>
                  <a:pt x="13582" y="2"/>
                  <a:pt x="13594" y="4"/>
                </a:cubicBezTo>
                <a:cubicBezTo>
                  <a:pt x="13606" y="6"/>
                  <a:pt x="13617" y="10"/>
                  <a:pt x="13629" y="14"/>
                </a:cubicBezTo>
                <a:cubicBezTo>
                  <a:pt x="13640" y="19"/>
                  <a:pt x="13651" y="25"/>
                  <a:pt x="13661" y="32"/>
                </a:cubicBezTo>
                <a:cubicBezTo>
                  <a:pt x="13671" y="38"/>
                  <a:pt x="13680" y="46"/>
                  <a:pt x="13689" y="55"/>
                </a:cubicBezTo>
                <a:cubicBezTo>
                  <a:pt x="13698" y="63"/>
                  <a:pt x="13705" y="73"/>
                  <a:pt x="13712" y="83"/>
                </a:cubicBezTo>
                <a:cubicBezTo>
                  <a:pt x="13719" y="93"/>
                  <a:pt x="13725" y="104"/>
                  <a:pt x="13729" y="115"/>
                </a:cubicBezTo>
                <a:cubicBezTo>
                  <a:pt x="13734" y="126"/>
                  <a:pt x="13737" y="138"/>
                  <a:pt x="13740" y="150"/>
                </a:cubicBezTo>
                <a:cubicBezTo>
                  <a:pt x="13742" y="162"/>
                  <a:pt x="13743" y="174"/>
                  <a:pt x="13743" y="186"/>
                </a:cubicBezTo>
                <a:lnTo>
                  <a:pt x="13743" y="4551"/>
                </a:lnTo>
                <a:cubicBezTo>
                  <a:pt x="13743" y="4563"/>
                  <a:pt x="13742" y="4575"/>
                  <a:pt x="13740" y="4587"/>
                </a:cubicBezTo>
                <a:cubicBezTo>
                  <a:pt x="13737" y="4599"/>
                  <a:pt x="13734" y="4611"/>
                  <a:pt x="13729" y="4622"/>
                </a:cubicBezTo>
                <a:cubicBezTo>
                  <a:pt x="13725" y="4633"/>
                  <a:pt x="13719" y="4644"/>
                  <a:pt x="13712" y="4654"/>
                </a:cubicBezTo>
                <a:cubicBezTo>
                  <a:pt x="13705" y="4664"/>
                  <a:pt x="13698" y="4674"/>
                  <a:pt x="13689" y="4682"/>
                </a:cubicBezTo>
                <a:cubicBezTo>
                  <a:pt x="13680" y="4691"/>
                  <a:pt x="13671" y="4699"/>
                  <a:pt x="13661" y="4706"/>
                </a:cubicBezTo>
                <a:cubicBezTo>
                  <a:pt x="13651" y="4712"/>
                  <a:pt x="13640" y="4718"/>
                  <a:pt x="13629" y="4723"/>
                </a:cubicBezTo>
                <a:cubicBezTo>
                  <a:pt x="13617" y="4727"/>
                  <a:pt x="13606" y="4731"/>
                  <a:pt x="13594" y="4733"/>
                </a:cubicBezTo>
                <a:cubicBezTo>
                  <a:pt x="13582" y="4736"/>
                  <a:pt x="13570" y="4737"/>
                  <a:pt x="13558" y="4737"/>
                </a:cubicBezTo>
                <a:lnTo>
                  <a:pt x="186" y="4737"/>
                </a:lnTo>
                <a:cubicBezTo>
                  <a:pt x="174" y="4737"/>
                  <a:pt x="162" y="4736"/>
                  <a:pt x="150" y="4733"/>
                </a:cubicBezTo>
                <a:cubicBezTo>
                  <a:pt x="138" y="4731"/>
                  <a:pt x="126" y="4727"/>
                  <a:pt x="115" y="4723"/>
                </a:cubicBezTo>
                <a:cubicBezTo>
                  <a:pt x="104" y="4718"/>
                  <a:pt x="93" y="4712"/>
                  <a:pt x="83" y="4706"/>
                </a:cubicBezTo>
                <a:cubicBezTo>
                  <a:pt x="73" y="4699"/>
                  <a:pt x="63" y="4691"/>
                  <a:pt x="55" y="4682"/>
                </a:cubicBezTo>
                <a:cubicBezTo>
                  <a:pt x="46" y="4674"/>
                  <a:pt x="38" y="4664"/>
                  <a:pt x="32" y="4654"/>
                </a:cubicBezTo>
                <a:cubicBezTo>
                  <a:pt x="25" y="4644"/>
                  <a:pt x="19" y="4633"/>
                  <a:pt x="14" y="4622"/>
                </a:cubicBezTo>
                <a:cubicBezTo>
                  <a:pt x="10" y="4611"/>
                  <a:pt x="6" y="4599"/>
                  <a:pt x="4" y="4587"/>
                </a:cubicBezTo>
                <a:cubicBezTo>
                  <a:pt x="1" y="4575"/>
                  <a:pt x="0" y="4563"/>
                  <a:pt x="0" y="45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96" name="图片 495"/>
          <p:cNvPicPr/>
          <p:nvPr/>
        </p:nvPicPr>
        <p:blipFill>
          <a:blip r:embed="rId6"/>
          <a:stretch/>
        </p:blipFill>
        <p:spPr>
          <a:xfrm>
            <a:off x="5649120" y="1136520"/>
            <a:ext cx="124920" cy="166680"/>
          </a:xfrm>
          <a:prstGeom prst="rect">
            <a:avLst/>
          </a:prstGeom>
          <a:noFill/>
          <a:ln w="0">
            <a:noFill/>
          </a:ln>
        </p:spPr>
      </p:pic>
      <p:sp>
        <p:nvSpPr>
          <p:cNvPr id="497" name="文本框 496"/>
          <p:cNvSpPr txBox="1"/>
          <p:nvPr/>
        </p:nvSpPr>
        <p:spPr>
          <a:xfrm>
            <a:off x="626760" y="5516640"/>
            <a:ext cx="201276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SC"/>
                <a:ea typeface="NotoSansSC"/>
              </a:rPr>
              <a:t>在</a:t>
            </a:r>
            <a:r>
              <a:rPr lang="zh-CN" sz="1050" b="0" u="none" strike="noStrike">
                <a:solidFill>
                  <a:srgbClr val="FBBF24"/>
                </a:solidFill>
                <a:effectLst/>
                <a:uFillTx/>
                <a:latin typeface="NotoSansSC"/>
                <a:ea typeface="NotoSansSC"/>
              </a:rPr>
              <a:t>电商平台</a:t>
            </a:r>
            <a:r>
              <a:rPr lang="zh-CN" sz="1050" b="0" u="none" strike="noStrike">
                <a:solidFill>
                  <a:srgbClr val="DBEAFE"/>
                </a:solidFill>
                <a:effectLst/>
                <a:uFillTx/>
                <a:latin typeface="NotoSansSC"/>
                <a:ea typeface="NotoSansSC"/>
              </a:rPr>
              <a:t>和</a:t>
            </a:r>
            <a:r>
              <a:rPr lang="zh-CN" sz="1050" b="0" u="none" strike="noStrike">
                <a:solidFill>
                  <a:srgbClr val="FBBF24"/>
                </a:solidFill>
                <a:effectLst/>
                <a:uFillTx/>
                <a:latin typeface="NotoSansSC"/>
                <a:ea typeface="NotoSansSC"/>
              </a:rPr>
              <a:t>内容网站</a:t>
            </a:r>
            <a:r>
              <a:rPr lang="zh-CN" sz="1050" b="0" u="none" strike="noStrike">
                <a:solidFill>
                  <a:srgbClr val="DBEAFE"/>
                </a:solidFill>
                <a:effectLst/>
                <a:uFillTx/>
                <a:latin typeface="NotoSansSC"/>
                <a:ea typeface="NotoSansSC"/>
              </a:rPr>
              <a:t>中应用广泛</a:t>
            </a:r>
            <a:endParaRPr lang="en-US" sz="1050" b="0" u="none" strike="noStrike">
              <a:solidFill>
                <a:srgbClr val="000000"/>
              </a:solidFill>
              <a:effectLst/>
              <a:uFillTx/>
              <a:latin typeface="Times New Roman"/>
            </a:endParaRPr>
          </a:p>
        </p:txBody>
      </p:sp>
      <p:sp>
        <p:nvSpPr>
          <p:cNvPr id="498" name="任意多边形: 形状 497"/>
          <p:cNvSpPr/>
          <p:nvPr/>
        </p:nvSpPr>
        <p:spPr>
          <a:xfrm>
            <a:off x="5649120" y="1437120"/>
            <a:ext cx="785880" cy="234360"/>
          </a:xfrm>
          <a:custGeom>
            <a:avLst/>
            <a:gdLst/>
            <a:ahLst/>
            <a:cxnLst/>
            <a:rect l="0" t="0" r="r" b="b"/>
            <a:pathLst>
              <a:path w="2183" h="651">
                <a:moveTo>
                  <a:pt x="0" y="326"/>
                </a:moveTo>
                <a:cubicBezTo>
                  <a:pt x="0" y="305"/>
                  <a:pt x="2" y="284"/>
                  <a:pt x="6" y="263"/>
                </a:cubicBezTo>
                <a:cubicBezTo>
                  <a:pt x="10" y="242"/>
                  <a:pt x="16" y="220"/>
                  <a:pt x="24" y="201"/>
                </a:cubicBezTo>
                <a:cubicBezTo>
                  <a:pt x="32" y="181"/>
                  <a:pt x="42" y="162"/>
                  <a:pt x="54" y="145"/>
                </a:cubicBezTo>
                <a:cubicBezTo>
                  <a:pt x="66" y="127"/>
                  <a:pt x="80" y="110"/>
                  <a:pt x="95" y="95"/>
                </a:cubicBezTo>
                <a:cubicBezTo>
                  <a:pt x="110" y="80"/>
                  <a:pt x="126" y="67"/>
                  <a:pt x="144" y="55"/>
                </a:cubicBezTo>
                <a:cubicBezTo>
                  <a:pt x="162" y="43"/>
                  <a:pt x="180" y="33"/>
                  <a:pt x="200" y="25"/>
                </a:cubicBezTo>
                <a:cubicBezTo>
                  <a:pt x="220" y="17"/>
                  <a:pt x="240" y="11"/>
                  <a:pt x="261" y="6"/>
                </a:cubicBezTo>
                <a:cubicBezTo>
                  <a:pt x="282" y="2"/>
                  <a:pt x="303" y="0"/>
                  <a:pt x="325" y="0"/>
                </a:cubicBezTo>
                <a:lnTo>
                  <a:pt x="1858" y="0"/>
                </a:lnTo>
                <a:cubicBezTo>
                  <a:pt x="1879" y="0"/>
                  <a:pt x="1900" y="2"/>
                  <a:pt x="1921" y="6"/>
                </a:cubicBezTo>
                <a:cubicBezTo>
                  <a:pt x="1942" y="11"/>
                  <a:pt x="1962" y="17"/>
                  <a:pt x="1982" y="25"/>
                </a:cubicBezTo>
                <a:cubicBezTo>
                  <a:pt x="2002" y="33"/>
                  <a:pt x="2020" y="43"/>
                  <a:pt x="2038" y="55"/>
                </a:cubicBezTo>
                <a:cubicBezTo>
                  <a:pt x="2056" y="67"/>
                  <a:pt x="2072" y="80"/>
                  <a:pt x="2087" y="95"/>
                </a:cubicBezTo>
                <a:cubicBezTo>
                  <a:pt x="2102" y="110"/>
                  <a:pt x="2116" y="127"/>
                  <a:pt x="2128" y="145"/>
                </a:cubicBezTo>
                <a:cubicBezTo>
                  <a:pt x="2140" y="162"/>
                  <a:pt x="2150" y="181"/>
                  <a:pt x="2158" y="201"/>
                </a:cubicBezTo>
                <a:cubicBezTo>
                  <a:pt x="2166" y="220"/>
                  <a:pt x="2172" y="242"/>
                  <a:pt x="2176" y="263"/>
                </a:cubicBezTo>
                <a:cubicBezTo>
                  <a:pt x="2180" y="284"/>
                  <a:pt x="2183" y="305"/>
                  <a:pt x="2183" y="326"/>
                </a:cubicBezTo>
                <a:cubicBezTo>
                  <a:pt x="2183" y="347"/>
                  <a:pt x="2180" y="369"/>
                  <a:pt x="2176" y="390"/>
                </a:cubicBezTo>
                <a:cubicBezTo>
                  <a:pt x="2172" y="410"/>
                  <a:pt x="2166" y="431"/>
                  <a:pt x="2158" y="450"/>
                </a:cubicBezTo>
                <a:cubicBezTo>
                  <a:pt x="2150" y="470"/>
                  <a:pt x="2140" y="489"/>
                  <a:pt x="2128" y="507"/>
                </a:cubicBezTo>
                <a:cubicBezTo>
                  <a:pt x="2116" y="524"/>
                  <a:pt x="2102" y="541"/>
                  <a:pt x="2087" y="556"/>
                </a:cubicBezTo>
                <a:cubicBezTo>
                  <a:pt x="2072" y="571"/>
                  <a:pt x="2056" y="584"/>
                  <a:pt x="2038" y="596"/>
                </a:cubicBezTo>
                <a:cubicBezTo>
                  <a:pt x="2020" y="608"/>
                  <a:pt x="2002" y="618"/>
                  <a:pt x="1982" y="626"/>
                </a:cubicBezTo>
                <a:cubicBezTo>
                  <a:pt x="1962" y="635"/>
                  <a:pt x="1942" y="641"/>
                  <a:pt x="1921" y="645"/>
                </a:cubicBezTo>
                <a:cubicBezTo>
                  <a:pt x="1900" y="649"/>
                  <a:pt x="1879" y="651"/>
                  <a:pt x="1858" y="651"/>
                </a:cubicBezTo>
                <a:lnTo>
                  <a:pt x="325" y="651"/>
                </a:lnTo>
                <a:cubicBezTo>
                  <a:pt x="303" y="651"/>
                  <a:pt x="282" y="649"/>
                  <a:pt x="261" y="645"/>
                </a:cubicBezTo>
                <a:cubicBezTo>
                  <a:pt x="240" y="641"/>
                  <a:pt x="220" y="635"/>
                  <a:pt x="200" y="626"/>
                </a:cubicBezTo>
                <a:cubicBezTo>
                  <a:pt x="180" y="618"/>
                  <a:pt x="162" y="608"/>
                  <a:pt x="144" y="596"/>
                </a:cubicBezTo>
                <a:cubicBezTo>
                  <a:pt x="126" y="584"/>
                  <a:pt x="110" y="571"/>
                  <a:pt x="95" y="556"/>
                </a:cubicBezTo>
                <a:cubicBezTo>
                  <a:pt x="80" y="541"/>
                  <a:pt x="66" y="524"/>
                  <a:pt x="54" y="507"/>
                </a:cubicBezTo>
                <a:cubicBezTo>
                  <a:pt x="42" y="489"/>
                  <a:pt x="32" y="470"/>
                  <a:pt x="24" y="450"/>
                </a:cubicBezTo>
                <a:cubicBezTo>
                  <a:pt x="16" y="431"/>
                  <a:pt x="10" y="410"/>
                  <a:pt x="6" y="390"/>
                </a:cubicBezTo>
                <a:cubicBezTo>
                  <a:pt x="2" y="369"/>
                  <a:pt x="0" y="347"/>
                  <a:pt x="0" y="326"/>
                </a:cubicBezTo>
                <a:close/>
              </a:path>
            </a:pathLst>
          </a:custGeom>
          <a:solidFill>
            <a:srgbClr val="1D4ED8"/>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9" name="文本框 498"/>
          <p:cNvSpPr txBox="1"/>
          <p:nvPr/>
        </p:nvSpPr>
        <p:spPr>
          <a:xfrm>
            <a:off x="5874840" y="113184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相似度计算方法</a:t>
            </a:r>
            <a:endParaRPr lang="en-US" sz="1320" b="0" u="none" strike="noStrike">
              <a:solidFill>
                <a:srgbClr val="000000"/>
              </a:solidFill>
              <a:effectLst/>
              <a:uFillTx/>
              <a:latin typeface="Times New Roman"/>
            </a:endParaRPr>
          </a:p>
        </p:txBody>
      </p:sp>
      <p:sp>
        <p:nvSpPr>
          <p:cNvPr id="500" name="文本框 499"/>
          <p:cNvSpPr txBox="1"/>
          <p:nvPr/>
        </p:nvSpPr>
        <p:spPr>
          <a:xfrm>
            <a:off x="5749560" y="1495800"/>
            <a:ext cx="587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余弦相似度</a:t>
            </a:r>
            <a:endParaRPr lang="en-US" sz="920" b="0" u="none" strike="noStrike">
              <a:solidFill>
                <a:srgbClr val="000000"/>
              </a:solidFill>
              <a:effectLst/>
              <a:uFillTx/>
              <a:latin typeface="Times New Roman"/>
            </a:endParaRPr>
          </a:p>
        </p:txBody>
      </p:sp>
      <p:sp>
        <p:nvSpPr>
          <p:cNvPr id="501" name="任意多边形: 形状 500"/>
          <p:cNvSpPr/>
          <p:nvPr/>
        </p:nvSpPr>
        <p:spPr>
          <a:xfrm>
            <a:off x="5649120" y="2005560"/>
            <a:ext cx="1019880" cy="234360"/>
          </a:xfrm>
          <a:custGeom>
            <a:avLst/>
            <a:gdLst/>
            <a:ahLst/>
            <a:cxnLst/>
            <a:rect l="0" t="0" r="r" b="b"/>
            <a:pathLst>
              <a:path w="2833" h="651">
                <a:moveTo>
                  <a:pt x="0" y="325"/>
                </a:moveTo>
                <a:cubicBezTo>
                  <a:pt x="0" y="303"/>
                  <a:pt x="2" y="282"/>
                  <a:pt x="6" y="261"/>
                </a:cubicBezTo>
                <a:cubicBezTo>
                  <a:pt x="10" y="240"/>
                  <a:pt x="16" y="220"/>
                  <a:pt x="24" y="200"/>
                </a:cubicBezTo>
                <a:cubicBezTo>
                  <a:pt x="32" y="181"/>
                  <a:pt x="42" y="162"/>
                  <a:pt x="54" y="144"/>
                </a:cubicBezTo>
                <a:cubicBezTo>
                  <a:pt x="66" y="126"/>
                  <a:pt x="80" y="110"/>
                  <a:pt x="95" y="95"/>
                </a:cubicBezTo>
                <a:cubicBezTo>
                  <a:pt x="110" y="80"/>
                  <a:pt x="126" y="66"/>
                  <a:pt x="144" y="54"/>
                </a:cubicBezTo>
                <a:cubicBezTo>
                  <a:pt x="162" y="43"/>
                  <a:pt x="180" y="33"/>
                  <a:pt x="200" y="24"/>
                </a:cubicBezTo>
                <a:cubicBezTo>
                  <a:pt x="220" y="16"/>
                  <a:pt x="240" y="10"/>
                  <a:pt x="261" y="6"/>
                </a:cubicBezTo>
                <a:cubicBezTo>
                  <a:pt x="282" y="2"/>
                  <a:pt x="303" y="0"/>
                  <a:pt x="325" y="0"/>
                </a:cubicBezTo>
                <a:lnTo>
                  <a:pt x="2507" y="0"/>
                </a:lnTo>
                <a:cubicBezTo>
                  <a:pt x="2528" y="0"/>
                  <a:pt x="2549" y="2"/>
                  <a:pt x="2570" y="6"/>
                </a:cubicBezTo>
                <a:cubicBezTo>
                  <a:pt x="2591" y="10"/>
                  <a:pt x="2611" y="16"/>
                  <a:pt x="2631" y="24"/>
                </a:cubicBezTo>
                <a:cubicBezTo>
                  <a:pt x="2651" y="33"/>
                  <a:pt x="2669" y="43"/>
                  <a:pt x="2687" y="54"/>
                </a:cubicBezTo>
                <a:cubicBezTo>
                  <a:pt x="2705" y="66"/>
                  <a:pt x="2722" y="80"/>
                  <a:pt x="2737" y="95"/>
                </a:cubicBezTo>
                <a:cubicBezTo>
                  <a:pt x="2752" y="110"/>
                  <a:pt x="2766" y="126"/>
                  <a:pt x="2778" y="144"/>
                </a:cubicBezTo>
                <a:cubicBezTo>
                  <a:pt x="2790" y="162"/>
                  <a:pt x="2800" y="181"/>
                  <a:pt x="2808" y="200"/>
                </a:cubicBezTo>
                <a:cubicBezTo>
                  <a:pt x="2816" y="220"/>
                  <a:pt x="2822" y="240"/>
                  <a:pt x="2826" y="261"/>
                </a:cubicBezTo>
                <a:cubicBezTo>
                  <a:pt x="2830" y="282"/>
                  <a:pt x="2833" y="303"/>
                  <a:pt x="2833" y="325"/>
                </a:cubicBezTo>
                <a:cubicBezTo>
                  <a:pt x="2833" y="346"/>
                  <a:pt x="2830" y="367"/>
                  <a:pt x="2826" y="388"/>
                </a:cubicBezTo>
                <a:cubicBezTo>
                  <a:pt x="2822" y="409"/>
                  <a:pt x="2816" y="429"/>
                  <a:pt x="2808" y="449"/>
                </a:cubicBezTo>
                <a:cubicBezTo>
                  <a:pt x="2800" y="469"/>
                  <a:pt x="2790" y="487"/>
                  <a:pt x="2778" y="505"/>
                </a:cubicBezTo>
                <a:cubicBezTo>
                  <a:pt x="2766" y="523"/>
                  <a:pt x="2752" y="539"/>
                  <a:pt x="2737" y="554"/>
                </a:cubicBezTo>
                <a:cubicBezTo>
                  <a:pt x="2722" y="570"/>
                  <a:pt x="2705" y="583"/>
                  <a:pt x="2687" y="596"/>
                </a:cubicBezTo>
                <a:cubicBezTo>
                  <a:pt x="2669" y="608"/>
                  <a:pt x="2651" y="618"/>
                  <a:pt x="2631" y="626"/>
                </a:cubicBezTo>
                <a:cubicBezTo>
                  <a:pt x="2611" y="634"/>
                  <a:pt x="2591" y="640"/>
                  <a:pt x="2570" y="644"/>
                </a:cubicBezTo>
                <a:cubicBezTo>
                  <a:pt x="2549" y="649"/>
                  <a:pt x="2528" y="651"/>
                  <a:pt x="2507" y="651"/>
                </a:cubicBezTo>
                <a:lnTo>
                  <a:pt x="325" y="651"/>
                </a:lnTo>
                <a:cubicBezTo>
                  <a:pt x="303" y="651"/>
                  <a:pt x="282" y="649"/>
                  <a:pt x="261" y="644"/>
                </a:cubicBezTo>
                <a:cubicBezTo>
                  <a:pt x="240" y="640"/>
                  <a:pt x="220" y="634"/>
                  <a:pt x="200" y="626"/>
                </a:cubicBezTo>
                <a:cubicBezTo>
                  <a:pt x="180" y="618"/>
                  <a:pt x="162" y="608"/>
                  <a:pt x="144" y="596"/>
                </a:cubicBezTo>
                <a:cubicBezTo>
                  <a:pt x="126" y="583"/>
                  <a:pt x="110" y="570"/>
                  <a:pt x="95" y="554"/>
                </a:cubicBezTo>
                <a:cubicBezTo>
                  <a:pt x="80" y="539"/>
                  <a:pt x="66" y="523"/>
                  <a:pt x="54" y="505"/>
                </a:cubicBezTo>
                <a:cubicBezTo>
                  <a:pt x="42" y="487"/>
                  <a:pt x="32" y="469"/>
                  <a:pt x="24" y="449"/>
                </a:cubicBezTo>
                <a:cubicBezTo>
                  <a:pt x="16" y="429"/>
                  <a:pt x="10" y="409"/>
                  <a:pt x="6" y="388"/>
                </a:cubicBezTo>
                <a:cubicBezTo>
                  <a:pt x="2" y="367"/>
                  <a:pt x="0" y="346"/>
                  <a:pt x="0" y="325"/>
                </a:cubicBezTo>
                <a:close/>
              </a:path>
            </a:pathLst>
          </a:custGeom>
          <a:solidFill>
            <a:srgbClr val="1D4ED8"/>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2" name="文本框 501"/>
          <p:cNvSpPr txBox="1"/>
          <p:nvPr/>
        </p:nvSpPr>
        <p:spPr>
          <a:xfrm>
            <a:off x="5649120" y="1763280"/>
            <a:ext cx="31690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计算两个物品向量之间的夹角余弦值，值越大表示相似度越高</a:t>
            </a:r>
            <a:endParaRPr lang="en-US" sz="920" b="0" u="none" strike="noStrike">
              <a:solidFill>
                <a:srgbClr val="000000"/>
              </a:solidFill>
              <a:effectLst/>
              <a:uFillTx/>
              <a:latin typeface="Times New Roman"/>
            </a:endParaRPr>
          </a:p>
        </p:txBody>
      </p:sp>
      <p:sp>
        <p:nvSpPr>
          <p:cNvPr id="503" name="文本框 502"/>
          <p:cNvSpPr txBox="1"/>
          <p:nvPr/>
        </p:nvSpPr>
        <p:spPr>
          <a:xfrm>
            <a:off x="5749560" y="206424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皮尔逊相关系数</a:t>
            </a:r>
            <a:endParaRPr lang="en-US" sz="920" b="0" u="none" strike="noStrike">
              <a:solidFill>
                <a:srgbClr val="000000"/>
              </a:solidFill>
              <a:effectLst/>
              <a:uFillTx/>
              <a:latin typeface="Times New Roman"/>
            </a:endParaRPr>
          </a:p>
        </p:txBody>
      </p:sp>
      <p:sp>
        <p:nvSpPr>
          <p:cNvPr id="504" name="任意多边形: 形状 503"/>
          <p:cNvSpPr/>
          <p:nvPr/>
        </p:nvSpPr>
        <p:spPr>
          <a:xfrm>
            <a:off x="5481720" y="3041640"/>
            <a:ext cx="4947480" cy="2808360"/>
          </a:xfrm>
          <a:custGeom>
            <a:avLst/>
            <a:gdLst/>
            <a:ahLst/>
            <a:cxnLst/>
            <a:rect l="0" t="0" r="r" b="b"/>
            <a:pathLst>
              <a:path w="13743" h="7801">
                <a:moveTo>
                  <a:pt x="0" y="7615"/>
                </a:moveTo>
                <a:lnTo>
                  <a:pt x="0" y="186"/>
                </a:lnTo>
                <a:cubicBezTo>
                  <a:pt x="0" y="174"/>
                  <a:pt x="1" y="161"/>
                  <a:pt x="4" y="150"/>
                </a:cubicBezTo>
                <a:cubicBezTo>
                  <a:pt x="6" y="138"/>
                  <a:pt x="10" y="126"/>
                  <a:pt x="14" y="115"/>
                </a:cubicBezTo>
                <a:cubicBezTo>
                  <a:pt x="19" y="103"/>
                  <a:pt x="25" y="93"/>
                  <a:pt x="32" y="83"/>
                </a:cubicBezTo>
                <a:cubicBezTo>
                  <a:pt x="38" y="72"/>
                  <a:pt x="46" y="63"/>
                  <a:pt x="55" y="54"/>
                </a:cubicBezTo>
                <a:cubicBezTo>
                  <a:pt x="63" y="46"/>
                  <a:pt x="73" y="38"/>
                  <a:pt x="83" y="31"/>
                </a:cubicBezTo>
                <a:cubicBezTo>
                  <a:pt x="93" y="25"/>
                  <a:pt x="104" y="19"/>
                  <a:pt x="115" y="14"/>
                </a:cubicBezTo>
                <a:cubicBezTo>
                  <a:pt x="126" y="10"/>
                  <a:pt x="138" y="6"/>
                  <a:pt x="150" y="4"/>
                </a:cubicBezTo>
                <a:cubicBezTo>
                  <a:pt x="162" y="1"/>
                  <a:pt x="174" y="0"/>
                  <a:pt x="186" y="0"/>
                </a:cubicBezTo>
                <a:lnTo>
                  <a:pt x="13558" y="0"/>
                </a:lnTo>
                <a:cubicBezTo>
                  <a:pt x="13570" y="0"/>
                  <a:pt x="13582" y="1"/>
                  <a:pt x="13594" y="4"/>
                </a:cubicBezTo>
                <a:cubicBezTo>
                  <a:pt x="13606" y="6"/>
                  <a:pt x="13617" y="10"/>
                  <a:pt x="13629" y="14"/>
                </a:cubicBezTo>
                <a:cubicBezTo>
                  <a:pt x="13640" y="19"/>
                  <a:pt x="13651" y="25"/>
                  <a:pt x="13661" y="31"/>
                </a:cubicBezTo>
                <a:cubicBezTo>
                  <a:pt x="13671" y="38"/>
                  <a:pt x="13680" y="46"/>
                  <a:pt x="13689" y="54"/>
                </a:cubicBezTo>
                <a:cubicBezTo>
                  <a:pt x="13698" y="63"/>
                  <a:pt x="13705" y="72"/>
                  <a:pt x="13712" y="83"/>
                </a:cubicBezTo>
                <a:cubicBezTo>
                  <a:pt x="13719" y="93"/>
                  <a:pt x="13725" y="103"/>
                  <a:pt x="13729" y="115"/>
                </a:cubicBezTo>
                <a:cubicBezTo>
                  <a:pt x="13734" y="126"/>
                  <a:pt x="13737" y="138"/>
                  <a:pt x="13740" y="150"/>
                </a:cubicBezTo>
                <a:cubicBezTo>
                  <a:pt x="13742" y="161"/>
                  <a:pt x="13743" y="174"/>
                  <a:pt x="13743" y="186"/>
                </a:cubicBezTo>
                <a:lnTo>
                  <a:pt x="13743" y="7615"/>
                </a:lnTo>
                <a:cubicBezTo>
                  <a:pt x="13743" y="7627"/>
                  <a:pt x="13742" y="7639"/>
                  <a:pt x="13740" y="7651"/>
                </a:cubicBezTo>
                <a:cubicBezTo>
                  <a:pt x="13737" y="7663"/>
                  <a:pt x="13734" y="7675"/>
                  <a:pt x="13729" y="7686"/>
                </a:cubicBezTo>
                <a:cubicBezTo>
                  <a:pt x="13725" y="7697"/>
                  <a:pt x="13719" y="7708"/>
                  <a:pt x="13712" y="7718"/>
                </a:cubicBezTo>
                <a:cubicBezTo>
                  <a:pt x="13705" y="7728"/>
                  <a:pt x="13698" y="7738"/>
                  <a:pt x="13689" y="7746"/>
                </a:cubicBezTo>
                <a:cubicBezTo>
                  <a:pt x="13680" y="7755"/>
                  <a:pt x="13671" y="7763"/>
                  <a:pt x="13661" y="7769"/>
                </a:cubicBezTo>
                <a:cubicBezTo>
                  <a:pt x="13651" y="7776"/>
                  <a:pt x="13640" y="7782"/>
                  <a:pt x="13629" y="7786"/>
                </a:cubicBezTo>
                <a:cubicBezTo>
                  <a:pt x="13617" y="7791"/>
                  <a:pt x="13606" y="7795"/>
                  <a:pt x="13594" y="7797"/>
                </a:cubicBezTo>
                <a:cubicBezTo>
                  <a:pt x="13582" y="7799"/>
                  <a:pt x="13570" y="7801"/>
                  <a:pt x="13558" y="7801"/>
                </a:cubicBezTo>
                <a:lnTo>
                  <a:pt x="186" y="7801"/>
                </a:lnTo>
                <a:cubicBezTo>
                  <a:pt x="174" y="7801"/>
                  <a:pt x="162" y="7799"/>
                  <a:pt x="150" y="7797"/>
                </a:cubicBezTo>
                <a:cubicBezTo>
                  <a:pt x="138" y="7795"/>
                  <a:pt x="126" y="7791"/>
                  <a:pt x="115" y="7786"/>
                </a:cubicBezTo>
                <a:cubicBezTo>
                  <a:pt x="104" y="7782"/>
                  <a:pt x="93" y="7776"/>
                  <a:pt x="83" y="7769"/>
                </a:cubicBezTo>
                <a:cubicBezTo>
                  <a:pt x="73" y="7763"/>
                  <a:pt x="63" y="7755"/>
                  <a:pt x="55" y="7746"/>
                </a:cubicBezTo>
                <a:cubicBezTo>
                  <a:pt x="46" y="7738"/>
                  <a:pt x="38" y="7728"/>
                  <a:pt x="32" y="7718"/>
                </a:cubicBezTo>
                <a:cubicBezTo>
                  <a:pt x="25" y="7708"/>
                  <a:pt x="19" y="7697"/>
                  <a:pt x="14" y="7686"/>
                </a:cubicBezTo>
                <a:cubicBezTo>
                  <a:pt x="10" y="7675"/>
                  <a:pt x="6" y="7663"/>
                  <a:pt x="4" y="7651"/>
                </a:cubicBezTo>
                <a:cubicBezTo>
                  <a:pt x="1" y="7639"/>
                  <a:pt x="0" y="7627"/>
                  <a:pt x="0" y="76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05" name="图片 504"/>
          <p:cNvPicPr/>
          <p:nvPr/>
        </p:nvPicPr>
        <p:blipFill>
          <a:blip r:embed="rId7"/>
          <a:stretch/>
        </p:blipFill>
        <p:spPr>
          <a:xfrm>
            <a:off x="5649120" y="3242520"/>
            <a:ext cx="166680" cy="166680"/>
          </a:xfrm>
          <a:prstGeom prst="rect">
            <a:avLst/>
          </a:prstGeom>
          <a:noFill/>
          <a:ln w="0">
            <a:noFill/>
          </a:ln>
        </p:spPr>
      </p:pic>
      <p:sp>
        <p:nvSpPr>
          <p:cNvPr id="506" name="文本框 505"/>
          <p:cNvSpPr txBox="1"/>
          <p:nvPr/>
        </p:nvSpPr>
        <p:spPr>
          <a:xfrm>
            <a:off x="5649120" y="2331720"/>
            <a:ext cx="1878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SC"/>
                <a:ea typeface="NotoSansSC"/>
              </a:rPr>
              <a:t>考虑用户评分偏好的相似度计算方法</a:t>
            </a:r>
            <a:endParaRPr lang="en-US" sz="920" b="0" u="none" strike="noStrike">
              <a:solidFill>
                <a:srgbClr val="000000"/>
              </a:solidFill>
              <a:effectLst/>
              <a:uFillTx/>
              <a:latin typeface="Times New Roman"/>
            </a:endParaRPr>
          </a:p>
        </p:txBody>
      </p:sp>
      <p:pic>
        <p:nvPicPr>
          <p:cNvPr id="507" name="图片 506"/>
          <p:cNvPicPr/>
          <p:nvPr/>
        </p:nvPicPr>
        <p:blipFill>
          <a:blip r:embed="rId8"/>
          <a:stretch/>
        </p:blipFill>
        <p:spPr>
          <a:xfrm>
            <a:off x="6409440" y="3359520"/>
            <a:ext cx="3091680" cy="2506680"/>
          </a:xfrm>
          <a:prstGeom prst="rect">
            <a:avLst/>
          </a:prstGeom>
          <a:noFill/>
          <a:ln w="0">
            <a:noFill/>
          </a:ln>
        </p:spPr>
      </p:pic>
      <p:sp>
        <p:nvSpPr>
          <p:cNvPr id="508" name="文本框 507"/>
          <p:cNvSpPr txBox="1"/>
          <p:nvPr/>
        </p:nvSpPr>
        <p:spPr>
          <a:xfrm>
            <a:off x="5916600" y="323784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物品相似度矩阵示例</a:t>
            </a:r>
            <a:endParaRPr lang="en-US" sz="1320" b="0" u="none" strike="noStrike">
              <a:solidFill>
                <a:srgbClr val="000000"/>
              </a:solidFill>
              <a:effectLst/>
              <a:uFillTx/>
              <a:latin typeface="Times New Roman"/>
            </a:endParaRPr>
          </a:p>
        </p:txBody>
      </p:sp>
      <p:sp>
        <p:nvSpPr>
          <p:cNvPr id="509" name="文本框 508"/>
          <p:cNvSpPr txBox="1"/>
          <p:nvPr/>
        </p:nvSpPr>
        <p:spPr>
          <a:xfrm>
            <a:off x="10153440" y="57996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9 / 18</a:t>
            </a:r>
            <a:endParaRPr lang="en-US" sz="920" b="0" u="none" strike="noStrike">
              <a:solidFill>
                <a:srgbClr val="000000"/>
              </a:solidFill>
              <a:effectLst/>
              <a:uFillTx/>
              <a:latin typeface="Times New Roman"/>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3005</Words>
  <Application>Microsoft Office PowerPoint</Application>
  <PresentationFormat>自定义</PresentationFormat>
  <Paragraphs>430</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NotoSansSC</vt:lpstr>
      <vt:lpstr>WenQuanYiZenHei</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jinzhu wang</cp:lastModifiedBy>
  <cp:revision>1</cp:revision>
  <dcterms:modified xsi:type="dcterms:W3CDTF">2025-06-24T05:58:30Z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