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ore0.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metadata/core-properties" Target="docProps/core0.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0704513" cy="6016625"/>
  <p:notesSz cx="7559675" cy="106918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9" d="100"/>
          <a:sy n="99" d="100"/>
        </p:scale>
        <p:origin x="72" y="-11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master-page263">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master-page209">
    <p:spTree>
      <p:nvGrpSpPr>
        <p:cNvPr id="1" name=""/>
        <p:cNvGrpSpPr/>
        <p:nvPr/>
      </p:nvGrpSpPr>
      <p:grpSpPr>
        <a:xfrm>
          <a:off x="0" y="0"/>
          <a:ext cx="0" cy="0"/>
          <a:chOff x="0" y="0"/>
          <a:chExt cx="0" cy="0"/>
        </a:xfrm>
      </p:grpSpPr>
      <p:sp>
        <p:nvSpPr>
          <p:cNvPr id="16" name="PlaceHolder 1"/>
          <p:cNvSpPr>
            <a:spLocks noGrp="1"/>
          </p:cNvSpPr>
          <p:nvPr>
            <p:ph type="title"/>
          </p:nvPr>
        </p:nvSpPr>
        <p:spPr>
          <a:xfrm>
            <a:off x="534960" y="1074600"/>
            <a:ext cx="9633240" cy="11833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7" name="PlaceHolder 2"/>
          <p:cNvSpPr>
            <a:spLocks noGrp="1"/>
          </p:cNvSpPr>
          <p:nvPr>
            <p:ph type="body"/>
          </p:nvPr>
        </p:nvSpPr>
        <p:spPr>
          <a:xfrm>
            <a:off x="534960" y="2450880"/>
            <a:ext cx="9633240" cy="411120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master-page224">
    <p:spTree>
      <p:nvGrpSpPr>
        <p:cNvPr id="1" name=""/>
        <p:cNvGrpSpPr/>
        <p:nvPr/>
      </p:nvGrpSpPr>
      <p:grpSpPr>
        <a:xfrm>
          <a:off x="0" y="0"/>
          <a:ext cx="0" cy="0"/>
          <a:chOff x="0" y="0"/>
          <a:chExt cx="0" cy="0"/>
        </a:xfrm>
      </p:grpSpPr>
      <p:sp>
        <p:nvSpPr>
          <p:cNvPr id="18" name="PlaceHolder 1"/>
          <p:cNvSpPr>
            <a:spLocks noGrp="1"/>
          </p:cNvSpPr>
          <p:nvPr>
            <p:ph type="title"/>
          </p:nvPr>
        </p:nvSpPr>
        <p:spPr>
          <a:xfrm>
            <a:off x="534960" y="1074600"/>
            <a:ext cx="9633240" cy="11833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9" name="PlaceHolder 2"/>
          <p:cNvSpPr>
            <a:spLocks noGrp="1"/>
          </p:cNvSpPr>
          <p:nvPr>
            <p:ph type="body"/>
          </p:nvPr>
        </p:nvSpPr>
        <p:spPr>
          <a:xfrm>
            <a:off x="534960" y="2450880"/>
            <a:ext cx="9633240" cy="411120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master-page241">
    <p:spTree>
      <p:nvGrpSpPr>
        <p:cNvPr id="1" name=""/>
        <p:cNvGrpSpPr/>
        <p:nvPr/>
      </p:nvGrpSpPr>
      <p:grpSpPr>
        <a:xfrm>
          <a:off x="0" y="0"/>
          <a:ext cx="0" cy="0"/>
          <a:chOff x="0" y="0"/>
          <a:chExt cx="0" cy="0"/>
        </a:xfrm>
      </p:grpSpPr>
      <p:sp>
        <p:nvSpPr>
          <p:cNvPr id="20" name="PlaceHolder 1"/>
          <p:cNvSpPr>
            <a:spLocks noGrp="1"/>
          </p:cNvSpPr>
          <p:nvPr>
            <p:ph type="title"/>
          </p:nvPr>
        </p:nvSpPr>
        <p:spPr>
          <a:xfrm>
            <a:off x="534960" y="1074600"/>
            <a:ext cx="9633240" cy="11833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21" name="PlaceHolder 2"/>
          <p:cNvSpPr>
            <a:spLocks noGrp="1"/>
          </p:cNvSpPr>
          <p:nvPr>
            <p:ph type="body"/>
          </p:nvPr>
        </p:nvSpPr>
        <p:spPr>
          <a:xfrm>
            <a:off x="534960" y="2450880"/>
            <a:ext cx="9633240" cy="411120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master-page248">
    <p:spTree>
      <p:nvGrpSpPr>
        <p:cNvPr id="1" name=""/>
        <p:cNvGrpSpPr/>
        <p:nvPr/>
      </p:nvGrpSpPr>
      <p:grpSpPr>
        <a:xfrm>
          <a:off x="0" y="0"/>
          <a:ext cx="0" cy="0"/>
          <a:chOff x="0" y="0"/>
          <a:chExt cx="0" cy="0"/>
        </a:xfrm>
      </p:grpSpPr>
      <p:sp>
        <p:nvSpPr>
          <p:cNvPr id="22" name="PlaceHolder 1"/>
          <p:cNvSpPr>
            <a:spLocks noGrp="1"/>
          </p:cNvSpPr>
          <p:nvPr>
            <p:ph type="title"/>
          </p:nvPr>
        </p:nvSpPr>
        <p:spPr>
          <a:xfrm>
            <a:off x="534960" y="1074600"/>
            <a:ext cx="9633240" cy="11833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23" name="PlaceHolder 2"/>
          <p:cNvSpPr>
            <a:spLocks noGrp="1"/>
          </p:cNvSpPr>
          <p:nvPr>
            <p:ph type="body"/>
          </p:nvPr>
        </p:nvSpPr>
        <p:spPr>
          <a:xfrm>
            <a:off x="534960" y="2450880"/>
            <a:ext cx="9633240" cy="411120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master-page103">
    <p:spTree>
      <p:nvGrpSpPr>
        <p:cNvPr id="1" name=""/>
        <p:cNvGrpSpPr/>
        <p:nvPr/>
      </p:nvGrpSpPr>
      <p:grpSpPr>
        <a:xfrm>
          <a:off x="0" y="0"/>
          <a:ext cx="0" cy="0"/>
          <a:chOff x="0" y="0"/>
          <a:chExt cx="0" cy="0"/>
        </a:xfrm>
      </p:grpSpPr>
      <p:sp>
        <p:nvSpPr>
          <p:cNvPr id="2" name="PlaceHolder 1"/>
          <p:cNvSpPr>
            <a:spLocks noGrp="1"/>
          </p:cNvSpPr>
          <p:nvPr>
            <p:ph type="title"/>
          </p:nvPr>
        </p:nvSpPr>
        <p:spPr>
          <a:xfrm>
            <a:off x="534960" y="1074600"/>
            <a:ext cx="9633240" cy="11833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3" name="PlaceHolder 2"/>
          <p:cNvSpPr>
            <a:spLocks noGrp="1"/>
          </p:cNvSpPr>
          <p:nvPr>
            <p:ph type="body"/>
          </p:nvPr>
        </p:nvSpPr>
        <p:spPr>
          <a:xfrm>
            <a:off x="534960" y="2450880"/>
            <a:ext cx="9633240" cy="411120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master-page84">
    <p:spTree>
      <p:nvGrpSpPr>
        <p:cNvPr id="1" name=""/>
        <p:cNvGrpSpPr/>
        <p:nvPr/>
      </p:nvGrpSpPr>
      <p:grpSpPr>
        <a:xfrm>
          <a:off x="0" y="0"/>
          <a:ext cx="0" cy="0"/>
          <a:chOff x="0" y="0"/>
          <a:chExt cx="0" cy="0"/>
        </a:xfrm>
      </p:grpSpPr>
      <p:sp>
        <p:nvSpPr>
          <p:cNvPr id="2" name="PlaceHolder 1"/>
          <p:cNvSpPr>
            <a:spLocks noGrp="1"/>
          </p:cNvSpPr>
          <p:nvPr>
            <p:ph type="title"/>
          </p:nvPr>
        </p:nvSpPr>
        <p:spPr>
          <a:xfrm>
            <a:off x="534960" y="1074600"/>
            <a:ext cx="9633240" cy="11833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3" name="PlaceHolder 2"/>
          <p:cNvSpPr>
            <a:spLocks noGrp="1"/>
          </p:cNvSpPr>
          <p:nvPr>
            <p:ph type="body"/>
          </p:nvPr>
        </p:nvSpPr>
        <p:spPr>
          <a:xfrm>
            <a:off x="534960" y="2450880"/>
            <a:ext cx="9633240" cy="411120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master-page63">
    <p:spTree>
      <p:nvGrpSpPr>
        <p:cNvPr id="1" name=""/>
        <p:cNvGrpSpPr/>
        <p:nvPr/>
      </p:nvGrpSpPr>
      <p:grpSpPr>
        <a:xfrm>
          <a:off x="0" y="0"/>
          <a:ext cx="0" cy="0"/>
          <a:chOff x="0" y="0"/>
          <a:chExt cx="0" cy="0"/>
        </a:xfrm>
      </p:grpSpPr>
      <p:sp>
        <p:nvSpPr>
          <p:cNvPr id="4" name="PlaceHolder 1"/>
          <p:cNvSpPr>
            <a:spLocks noGrp="1"/>
          </p:cNvSpPr>
          <p:nvPr>
            <p:ph type="title"/>
          </p:nvPr>
        </p:nvSpPr>
        <p:spPr>
          <a:xfrm>
            <a:off x="534960" y="1074600"/>
            <a:ext cx="9633240" cy="11833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5" name="PlaceHolder 2"/>
          <p:cNvSpPr>
            <a:spLocks noGrp="1"/>
          </p:cNvSpPr>
          <p:nvPr>
            <p:ph type="body"/>
          </p:nvPr>
        </p:nvSpPr>
        <p:spPr>
          <a:xfrm>
            <a:off x="534960" y="2450880"/>
            <a:ext cx="9633240" cy="411120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master-page3">
    <p:spTree>
      <p:nvGrpSpPr>
        <p:cNvPr id="1" name=""/>
        <p:cNvGrpSpPr/>
        <p:nvPr/>
      </p:nvGrpSpPr>
      <p:grpSpPr>
        <a:xfrm>
          <a:off x="0" y="0"/>
          <a:ext cx="0" cy="0"/>
          <a:chOff x="0" y="0"/>
          <a:chExt cx="0" cy="0"/>
        </a:xfrm>
      </p:grpSpPr>
      <p:sp>
        <p:nvSpPr>
          <p:cNvPr id="6" name="PlaceHolder 1"/>
          <p:cNvSpPr>
            <a:spLocks noGrp="1"/>
          </p:cNvSpPr>
          <p:nvPr>
            <p:ph type="title"/>
          </p:nvPr>
        </p:nvSpPr>
        <p:spPr>
          <a:xfrm>
            <a:off x="534960" y="1074600"/>
            <a:ext cx="9633240" cy="11833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7" name="PlaceHolder 2"/>
          <p:cNvSpPr>
            <a:spLocks noGrp="1"/>
          </p:cNvSpPr>
          <p:nvPr>
            <p:ph type="body"/>
          </p:nvPr>
        </p:nvSpPr>
        <p:spPr>
          <a:xfrm>
            <a:off x="534960" y="2450880"/>
            <a:ext cx="9633240" cy="411120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master-page36">
    <p:spTree>
      <p:nvGrpSpPr>
        <p:cNvPr id="1" name=""/>
        <p:cNvGrpSpPr/>
        <p:nvPr/>
      </p:nvGrpSpPr>
      <p:grpSpPr>
        <a:xfrm>
          <a:off x="0" y="0"/>
          <a:ext cx="0" cy="0"/>
          <a:chOff x="0" y="0"/>
          <a:chExt cx="0" cy="0"/>
        </a:xfrm>
      </p:grpSpPr>
      <p:sp>
        <p:nvSpPr>
          <p:cNvPr id="8" name="PlaceHolder 1"/>
          <p:cNvSpPr>
            <a:spLocks noGrp="1"/>
          </p:cNvSpPr>
          <p:nvPr>
            <p:ph type="title"/>
          </p:nvPr>
        </p:nvSpPr>
        <p:spPr>
          <a:xfrm>
            <a:off x="534960" y="1074600"/>
            <a:ext cx="9633240" cy="11833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9" name="PlaceHolder 2"/>
          <p:cNvSpPr>
            <a:spLocks noGrp="1"/>
          </p:cNvSpPr>
          <p:nvPr>
            <p:ph type="body"/>
          </p:nvPr>
        </p:nvSpPr>
        <p:spPr>
          <a:xfrm>
            <a:off x="534960" y="2450880"/>
            <a:ext cx="9633240" cy="411120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master-page134">
    <p:spTree>
      <p:nvGrpSpPr>
        <p:cNvPr id="1" name=""/>
        <p:cNvGrpSpPr/>
        <p:nvPr/>
      </p:nvGrpSpPr>
      <p:grpSpPr>
        <a:xfrm>
          <a:off x="0" y="0"/>
          <a:ext cx="0" cy="0"/>
          <a:chOff x="0" y="0"/>
          <a:chExt cx="0" cy="0"/>
        </a:xfrm>
      </p:grpSpPr>
      <p:sp>
        <p:nvSpPr>
          <p:cNvPr id="10" name="PlaceHolder 1"/>
          <p:cNvSpPr>
            <a:spLocks noGrp="1"/>
          </p:cNvSpPr>
          <p:nvPr>
            <p:ph type="title"/>
          </p:nvPr>
        </p:nvSpPr>
        <p:spPr>
          <a:xfrm>
            <a:off x="534960" y="1074600"/>
            <a:ext cx="9633240" cy="11833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1" name="PlaceHolder 2"/>
          <p:cNvSpPr>
            <a:spLocks noGrp="1"/>
          </p:cNvSpPr>
          <p:nvPr>
            <p:ph type="body"/>
          </p:nvPr>
        </p:nvSpPr>
        <p:spPr>
          <a:xfrm>
            <a:off x="534960" y="2450880"/>
            <a:ext cx="9633240" cy="411120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master-page147">
    <p:spTree>
      <p:nvGrpSpPr>
        <p:cNvPr id="1" name=""/>
        <p:cNvGrpSpPr/>
        <p:nvPr/>
      </p:nvGrpSpPr>
      <p:grpSpPr>
        <a:xfrm>
          <a:off x="0" y="0"/>
          <a:ext cx="0" cy="0"/>
          <a:chOff x="0" y="0"/>
          <a:chExt cx="0" cy="0"/>
        </a:xfrm>
      </p:grpSpPr>
      <p:sp>
        <p:nvSpPr>
          <p:cNvPr id="12" name="PlaceHolder 1"/>
          <p:cNvSpPr>
            <a:spLocks noGrp="1"/>
          </p:cNvSpPr>
          <p:nvPr>
            <p:ph type="title"/>
          </p:nvPr>
        </p:nvSpPr>
        <p:spPr>
          <a:xfrm>
            <a:off x="534960" y="1074600"/>
            <a:ext cx="9633240" cy="11833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3" name="PlaceHolder 2"/>
          <p:cNvSpPr>
            <a:spLocks noGrp="1"/>
          </p:cNvSpPr>
          <p:nvPr>
            <p:ph type="body"/>
          </p:nvPr>
        </p:nvSpPr>
        <p:spPr>
          <a:xfrm>
            <a:off x="534960" y="2450880"/>
            <a:ext cx="9633240" cy="411120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master-page170">
    <p:spTree>
      <p:nvGrpSpPr>
        <p:cNvPr id="1" name=""/>
        <p:cNvGrpSpPr/>
        <p:nvPr/>
      </p:nvGrpSpPr>
      <p:grpSpPr>
        <a:xfrm>
          <a:off x="0" y="0"/>
          <a:ext cx="0" cy="0"/>
          <a:chOff x="0" y="0"/>
          <a:chExt cx="0" cy="0"/>
        </a:xfrm>
      </p:grpSpPr>
      <p:sp>
        <p:nvSpPr>
          <p:cNvPr id="14" name="PlaceHolder 1"/>
          <p:cNvSpPr>
            <a:spLocks noGrp="1"/>
          </p:cNvSpPr>
          <p:nvPr>
            <p:ph type="title"/>
          </p:nvPr>
        </p:nvSpPr>
        <p:spPr>
          <a:xfrm>
            <a:off x="534960" y="1074600"/>
            <a:ext cx="9633240" cy="11833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5" name="PlaceHolder 2"/>
          <p:cNvSpPr>
            <a:spLocks noGrp="1"/>
          </p:cNvSpPr>
          <p:nvPr>
            <p:ph type="body"/>
          </p:nvPr>
        </p:nvSpPr>
        <p:spPr>
          <a:xfrm>
            <a:off x="534960" y="2450880"/>
            <a:ext cx="9633240" cy="411120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108.png"/><Relationship Id="rId13" Type="http://schemas.openxmlformats.org/officeDocument/2006/relationships/image" Target="../media/image113.png"/><Relationship Id="rId3" Type="http://schemas.openxmlformats.org/officeDocument/2006/relationships/image" Target="../media/image103.png"/><Relationship Id="rId7" Type="http://schemas.openxmlformats.org/officeDocument/2006/relationships/image" Target="../media/image107.png"/><Relationship Id="rId12" Type="http://schemas.openxmlformats.org/officeDocument/2006/relationships/image" Target="../media/image112.png"/><Relationship Id="rId2" Type="http://schemas.openxmlformats.org/officeDocument/2006/relationships/image" Target="../media/image102.png"/><Relationship Id="rId1" Type="http://schemas.openxmlformats.org/officeDocument/2006/relationships/slideLayout" Target="../slideLayouts/slideLayout11.xml"/><Relationship Id="rId6" Type="http://schemas.openxmlformats.org/officeDocument/2006/relationships/image" Target="../media/image106.png"/><Relationship Id="rId11" Type="http://schemas.openxmlformats.org/officeDocument/2006/relationships/image" Target="../media/image111.png"/><Relationship Id="rId5" Type="http://schemas.openxmlformats.org/officeDocument/2006/relationships/image" Target="../media/image105.png"/><Relationship Id="rId10" Type="http://schemas.openxmlformats.org/officeDocument/2006/relationships/image" Target="../media/image110.png"/><Relationship Id="rId4" Type="http://schemas.openxmlformats.org/officeDocument/2006/relationships/image" Target="../media/image104.png"/><Relationship Id="rId9" Type="http://schemas.openxmlformats.org/officeDocument/2006/relationships/image" Target="../media/image109.png"/></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png"/><Relationship Id="rId7" Type="http://schemas.openxmlformats.org/officeDocument/2006/relationships/image" Target="../media/image115.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114.png"/></Relationships>
</file>

<file path=ppt/slides/_rels/slide12.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7.png"/><Relationship Id="rId3" Type="http://schemas.openxmlformats.org/officeDocument/2006/relationships/image" Target="../media/image117.png"/><Relationship Id="rId7" Type="http://schemas.openxmlformats.org/officeDocument/2006/relationships/image" Target="../media/image121.png"/><Relationship Id="rId12" Type="http://schemas.openxmlformats.org/officeDocument/2006/relationships/image" Target="../media/image126.png"/><Relationship Id="rId2" Type="http://schemas.openxmlformats.org/officeDocument/2006/relationships/image" Target="../media/image116.png"/><Relationship Id="rId1" Type="http://schemas.openxmlformats.org/officeDocument/2006/relationships/slideLayout" Target="../slideLayouts/slideLayout12.xml"/><Relationship Id="rId6" Type="http://schemas.openxmlformats.org/officeDocument/2006/relationships/image" Target="../media/image120.png"/><Relationship Id="rId11" Type="http://schemas.openxmlformats.org/officeDocument/2006/relationships/image" Target="../media/image125.png"/><Relationship Id="rId5" Type="http://schemas.openxmlformats.org/officeDocument/2006/relationships/image" Target="../media/image119.png"/><Relationship Id="rId10" Type="http://schemas.openxmlformats.org/officeDocument/2006/relationships/image" Target="../media/image124.png"/><Relationship Id="rId4" Type="http://schemas.openxmlformats.org/officeDocument/2006/relationships/image" Target="../media/image118.png"/><Relationship Id="rId9" Type="http://schemas.openxmlformats.org/officeDocument/2006/relationships/image" Target="../media/image123.png"/></Relationships>
</file>

<file path=ppt/slides/_rels/slide13.xml.rels><?xml version="1.0" encoding="UTF-8" standalone="yes"?>
<Relationships xmlns="http://schemas.openxmlformats.org/package/2006/relationships"><Relationship Id="rId8" Type="http://schemas.openxmlformats.org/officeDocument/2006/relationships/image" Target="../media/image134.png"/><Relationship Id="rId13" Type="http://schemas.openxmlformats.org/officeDocument/2006/relationships/image" Target="../media/image139.png"/><Relationship Id="rId3" Type="http://schemas.openxmlformats.org/officeDocument/2006/relationships/image" Target="../media/image129.png"/><Relationship Id="rId7" Type="http://schemas.openxmlformats.org/officeDocument/2006/relationships/image" Target="../media/image133.png"/><Relationship Id="rId12" Type="http://schemas.openxmlformats.org/officeDocument/2006/relationships/image" Target="../media/image138.png"/><Relationship Id="rId2" Type="http://schemas.openxmlformats.org/officeDocument/2006/relationships/image" Target="../media/image128.png"/><Relationship Id="rId1" Type="http://schemas.openxmlformats.org/officeDocument/2006/relationships/slideLayout" Target="../slideLayouts/slideLayout13.xml"/><Relationship Id="rId6" Type="http://schemas.openxmlformats.org/officeDocument/2006/relationships/image" Target="../media/image132.png"/><Relationship Id="rId11" Type="http://schemas.openxmlformats.org/officeDocument/2006/relationships/image" Target="../media/image137.png"/><Relationship Id="rId5" Type="http://schemas.openxmlformats.org/officeDocument/2006/relationships/image" Target="../media/image131.png"/><Relationship Id="rId15" Type="http://schemas.openxmlformats.org/officeDocument/2006/relationships/image" Target="../media/image141.png"/><Relationship Id="rId10" Type="http://schemas.openxmlformats.org/officeDocument/2006/relationships/image" Target="../media/image136.png"/><Relationship Id="rId4" Type="http://schemas.openxmlformats.org/officeDocument/2006/relationships/image" Target="../media/image130.png"/><Relationship Id="rId9" Type="http://schemas.openxmlformats.org/officeDocument/2006/relationships/image" Target="../media/image135.png"/><Relationship Id="rId14" Type="http://schemas.openxmlformats.org/officeDocument/2006/relationships/image" Target="../media/image140.png"/></Relationships>
</file>

<file path=ppt/slides/_rels/slide14.xml.rels><?xml version="1.0" encoding="UTF-8" standalone="yes"?>
<Relationships xmlns="http://schemas.openxmlformats.org/package/2006/relationships"><Relationship Id="rId8" Type="http://schemas.openxmlformats.org/officeDocument/2006/relationships/image" Target="../media/image148.png"/><Relationship Id="rId13" Type="http://schemas.openxmlformats.org/officeDocument/2006/relationships/image" Target="../media/image153.png"/><Relationship Id="rId3" Type="http://schemas.openxmlformats.org/officeDocument/2006/relationships/image" Target="../media/image143.png"/><Relationship Id="rId7" Type="http://schemas.openxmlformats.org/officeDocument/2006/relationships/image" Target="../media/image147.png"/><Relationship Id="rId12" Type="http://schemas.openxmlformats.org/officeDocument/2006/relationships/image" Target="../media/image152.png"/><Relationship Id="rId2" Type="http://schemas.openxmlformats.org/officeDocument/2006/relationships/image" Target="../media/image142.png"/><Relationship Id="rId1" Type="http://schemas.openxmlformats.org/officeDocument/2006/relationships/slideLayout" Target="../slideLayouts/slideLayout1.xml"/><Relationship Id="rId6" Type="http://schemas.openxmlformats.org/officeDocument/2006/relationships/image" Target="../media/image146.png"/><Relationship Id="rId11" Type="http://schemas.openxmlformats.org/officeDocument/2006/relationships/image" Target="../media/image151.png"/><Relationship Id="rId5" Type="http://schemas.openxmlformats.org/officeDocument/2006/relationships/image" Target="../media/image145.png"/><Relationship Id="rId10" Type="http://schemas.openxmlformats.org/officeDocument/2006/relationships/image" Target="../media/image150.png"/><Relationship Id="rId4" Type="http://schemas.openxmlformats.org/officeDocument/2006/relationships/image" Target="../media/image144.png"/><Relationship Id="rId9" Type="http://schemas.openxmlformats.org/officeDocument/2006/relationships/image" Target="../media/image149.png"/></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png"/><Relationship Id="rId7"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_rels/slide4.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image" Target="../media/image27.png"/><Relationship Id="rId1" Type="http://schemas.openxmlformats.org/officeDocument/2006/relationships/slideLayout" Target="../slideLayouts/slideLayout3.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5.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s>
</file>

<file path=ppt/slides/_rels/slide6.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59.png"/><Relationship Id="rId3" Type="http://schemas.openxmlformats.org/officeDocument/2006/relationships/image" Target="../media/image49.png"/><Relationship Id="rId7" Type="http://schemas.openxmlformats.org/officeDocument/2006/relationships/image" Target="../media/image53.png"/><Relationship Id="rId12" Type="http://schemas.openxmlformats.org/officeDocument/2006/relationships/image" Target="../media/image58.png"/><Relationship Id="rId2"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52.png"/><Relationship Id="rId11" Type="http://schemas.openxmlformats.org/officeDocument/2006/relationships/image" Target="../media/image57.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png"/><Relationship Id="rId14" Type="http://schemas.openxmlformats.org/officeDocument/2006/relationships/image" Target="../media/image38.png"/></Relationships>
</file>

<file path=ppt/slides/_rels/slide7.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image" Target="../media/image71.png"/><Relationship Id="rId18" Type="http://schemas.openxmlformats.org/officeDocument/2006/relationships/image" Target="../media/image76.png"/><Relationship Id="rId3" Type="http://schemas.openxmlformats.org/officeDocument/2006/relationships/image" Target="../media/image61.png"/><Relationship Id="rId7" Type="http://schemas.openxmlformats.org/officeDocument/2006/relationships/image" Target="../media/image65.png"/><Relationship Id="rId12" Type="http://schemas.openxmlformats.org/officeDocument/2006/relationships/image" Target="../media/image70.png"/><Relationship Id="rId17" Type="http://schemas.openxmlformats.org/officeDocument/2006/relationships/image" Target="../media/image75.png"/><Relationship Id="rId2" Type="http://schemas.openxmlformats.org/officeDocument/2006/relationships/image" Target="../media/image60.png"/><Relationship Id="rId16" Type="http://schemas.openxmlformats.org/officeDocument/2006/relationships/image" Target="../media/image74.png"/><Relationship Id="rId1" Type="http://schemas.openxmlformats.org/officeDocument/2006/relationships/slideLayout" Target="../slideLayouts/slideLayout8.xml"/><Relationship Id="rId6" Type="http://schemas.openxmlformats.org/officeDocument/2006/relationships/image" Target="../media/image64.png"/><Relationship Id="rId11" Type="http://schemas.openxmlformats.org/officeDocument/2006/relationships/image" Target="../media/image69.png"/><Relationship Id="rId5" Type="http://schemas.openxmlformats.org/officeDocument/2006/relationships/image" Target="../media/image63.png"/><Relationship Id="rId15" Type="http://schemas.openxmlformats.org/officeDocument/2006/relationships/image" Target="../media/image73.png"/><Relationship Id="rId10" Type="http://schemas.openxmlformats.org/officeDocument/2006/relationships/image" Target="../media/image68.png"/><Relationship Id="rId19" Type="http://schemas.openxmlformats.org/officeDocument/2006/relationships/image" Target="../media/image77.png"/><Relationship Id="rId4" Type="http://schemas.openxmlformats.org/officeDocument/2006/relationships/image" Target="../media/image62.png"/><Relationship Id="rId9" Type="http://schemas.openxmlformats.org/officeDocument/2006/relationships/image" Target="../media/image67.png"/><Relationship Id="rId14" Type="http://schemas.openxmlformats.org/officeDocument/2006/relationships/image" Target="../media/image72.png"/></Relationships>
</file>

<file path=ppt/slides/_rels/slide8.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image" Target="../media/image78.png"/><Relationship Id="rId1" Type="http://schemas.openxmlformats.org/officeDocument/2006/relationships/slideLayout" Target="../slideLayouts/slideLayout9.xml"/><Relationship Id="rId6" Type="http://schemas.openxmlformats.org/officeDocument/2006/relationships/image" Target="../media/image82.png"/><Relationship Id="rId5" Type="http://schemas.openxmlformats.org/officeDocument/2006/relationships/image" Target="../media/image81.png"/><Relationship Id="rId10" Type="http://schemas.openxmlformats.org/officeDocument/2006/relationships/image" Target="../media/image86.png"/><Relationship Id="rId4" Type="http://schemas.openxmlformats.org/officeDocument/2006/relationships/image" Target="../media/image80.png"/><Relationship Id="rId9" Type="http://schemas.openxmlformats.org/officeDocument/2006/relationships/image" Target="../media/image85.png"/></Relationships>
</file>

<file path=ppt/slides/_rels/slide9.xml.rels><?xml version="1.0" encoding="UTF-8" standalone="yes"?>
<Relationships xmlns="http://schemas.openxmlformats.org/package/2006/relationships"><Relationship Id="rId8" Type="http://schemas.openxmlformats.org/officeDocument/2006/relationships/image" Target="../media/image93.png"/><Relationship Id="rId13" Type="http://schemas.openxmlformats.org/officeDocument/2006/relationships/image" Target="../media/image98.png"/><Relationship Id="rId3" Type="http://schemas.openxmlformats.org/officeDocument/2006/relationships/image" Target="../media/image88.png"/><Relationship Id="rId7" Type="http://schemas.openxmlformats.org/officeDocument/2006/relationships/image" Target="../media/image92.png"/><Relationship Id="rId12" Type="http://schemas.openxmlformats.org/officeDocument/2006/relationships/image" Target="../media/image97.png"/><Relationship Id="rId2" Type="http://schemas.openxmlformats.org/officeDocument/2006/relationships/image" Target="../media/image87.png"/><Relationship Id="rId16" Type="http://schemas.openxmlformats.org/officeDocument/2006/relationships/image" Target="../media/image101.png"/><Relationship Id="rId1" Type="http://schemas.openxmlformats.org/officeDocument/2006/relationships/slideLayout" Target="../slideLayouts/slideLayout10.xml"/><Relationship Id="rId6" Type="http://schemas.openxmlformats.org/officeDocument/2006/relationships/image" Target="../media/image91.png"/><Relationship Id="rId11" Type="http://schemas.openxmlformats.org/officeDocument/2006/relationships/image" Target="../media/image96.png"/><Relationship Id="rId5" Type="http://schemas.openxmlformats.org/officeDocument/2006/relationships/image" Target="../media/image90.png"/><Relationship Id="rId15" Type="http://schemas.openxmlformats.org/officeDocument/2006/relationships/image" Target="../media/image100.png"/><Relationship Id="rId10" Type="http://schemas.openxmlformats.org/officeDocument/2006/relationships/image" Target="../media/image95.png"/><Relationship Id="rId4" Type="http://schemas.openxmlformats.org/officeDocument/2006/relationships/image" Target="../media/image89.png"/><Relationship Id="rId9" Type="http://schemas.openxmlformats.org/officeDocument/2006/relationships/image" Target="../media/image94.png"/><Relationship Id="rId14" Type="http://schemas.openxmlformats.org/officeDocument/2006/relationships/image" Target="../media/image9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p:nvPr/>
        </p:nvPicPr>
        <p:blipFill>
          <a:blip r:embed="rId2"/>
          <a:stretch/>
        </p:blipFill>
        <p:spPr>
          <a:xfrm>
            <a:off x="0" y="0"/>
            <a:ext cx="10696320" cy="6016320"/>
          </a:xfrm>
          <a:prstGeom prst="rect">
            <a:avLst/>
          </a:prstGeom>
          <a:noFill/>
          <a:ln w="0">
            <a:noFill/>
          </a:ln>
        </p:spPr>
      </p:pic>
      <p:pic>
        <p:nvPicPr>
          <p:cNvPr id="25" name="图片 24"/>
          <p:cNvPicPr/>
          <p:nvPr/>
        </p:nvPicPr>
        <p:blipFill>
          <a:blip r:embed="rId3"/>
          <a:stretch/>
        </p:blipFill>
        <p:spPr>
          <a:xfrm>
            <a:off x="8193" y="584945"/>
            <a:ext cx="10696320" cy="6016320"/>
          </a:xfrm>
          <a:prstGeom prst="rect">
            <a:avLst/>
          </a:prstGeom>
          <a:noFill/>
          <a:ln w="0">
            <a:noFill/>
          </a:ln>
        </p:spPr>
      </p:pic>
      <p:sp>
        <p:nvSpPr>
          <p:cNvPr id="26" name="任意多边形: 形状 25"/>
          <p:cNvSpPr/>
          <p:nvPr/>
        </p:nvSpPr>
        <p:spPr>
          <a:xfrm>
            <a:off x="1683720" y="848160"/>
            <a:ext cx="2482200" cy="2482200"/>
          </a:xfrm>
          <a:custGeom>
            <a:avLst/>
            <a:gdLst/>
            <a:ahLst/>
            <a:cxnLst/>
            <a:rect l="0" t="0" r="r" b="b"/>
            <a:pathLst>
              <a:path w="6895" h="6895" fill="none">
                <a:moveTo>
                  <a:pt x="6895" y="3448"/>
                </a:moveTo>
                <a:cubicBezTo>
                  <a:pt x="6895" y="3504"/>
                  <a:pt x="6894" y="3561"/>
                  <a:pt x="6891" y="3617"/>
                </a:cubicBezTo>
                <a:cubicBezTo>
                  <a:pt x="6888" y="3673"/>
                  <a:pt x="6884" y="3729"/>
                  <a:pt x="6879" y="3786"/>
                </a:cubicBezTo>
                <a:cubicBezTo>
                  <a:pt x="6873" y="3842"/>
                  <a:pt x="6866" y="3898"/>
                  <a:pt x="6858" y="3954"/>
                </a:cubicBezTo>
                <a:cubicBezTo>
                  <a:pt x="6850" y="4009"/>
                  <a:pt x="6840" y="4065"/>
                  <a:pt x="6829" y="4120"/>
                </a:cubicBezTo>
                <a:cubicBezTo>
                  <a:pt x="6818" y="4176"/>
                  <a:pt x="6806" y="4231"/>
                  <a:pt x="6792" y="4285"/>
                </a:cubicBezTo>
                <a:cubicBezTo>
                  <a:pt x="6778" y="4340"/>
                  <a:pt x="6763" y="4394"/>
                  <a:pt x="6747" y="4448"/>
                </a:cubicBezTo>
                <a:cubicBezTo>
                  <a:pt x="6730" y="4502"/>
                  <a:pt x="6713" y="4556"/>
                  <a:pt x="6694" y="4609"/>
                </a:cubicBezTo>
                <a:cubicBezTo>
                  <a:pt x="6675" y="4662"/>
                  <a:pt x="6654" y="4715"/>
                  <a:pt x="6633" y="4767"/>
                </a:cubicBezTo>
                <a:cubicBezTo>
                  <a:pt x="6611" y="4819"/>
                  <a:pt x="6588" y="4871"/>
                  <a:pt x="6564" y="4922"/>
                </a:cubicBezTo>
                <a:cubicBezTo>
                  <a:pt x="6540" y="4973"/>
                  <a:pt x="6515" y="5023"/>
                  <a:pt x="6488" y="5073"/>
                </a:cubicBezTo>
                <a:cubicBezTo>
                  <a:pt x="6462" y="5122"/>
                  <a:pt x="6434" y="5172"/>
                  <a:pt x="6405" y="5220"/>
                </a:cubicBezTo>
                <a:cubicBezTo>
                  <a:pt x="6376" y="5268"/>
                  <a:pt x="6346" y="5316"/>
                  <a:pt x="6314" y="5363"/>
                </a:cubicBezTo>
                <a:cubicBezTo>
                  <a:pt x="6283" y="5410"/>
                  <a:pt x="6250" y="5456"/>
                  <a:pt x="6217" y="5501"/>
                </a:cubicBezTo>
                <a:cubicBezTo>
                  <a:pt x="6183" y="5547"/>
                  <a:pt x="6149" y="5591"/>
                  <a:pt x="6113" y="5635"/>
                </a:cubicBezTo>
                <a:cubicBezTo>
                  <a:pt x="6077" y="5678"/>
                  <a:pt x="6040" y="5721"/>
                  <a:pt x="6002" y="5763"/>
                </a:cubicBezTo>
                <a:cubicBezTo>
                  <a:pt x="5964" y="5805"/>
                  <a:pt x="5925" y="5845"/>
                  <a:pt x="5886" y="5885"/>
                </a:cubicBezTo>
                <a:cubicBezTo>
                  <a:pt x="5846" y="5925"/>
                  <a:pt x="5805" y="5964"/>
                  <a:pt x="5763" y="6002"/>
                </a:cubicBezTo>
                <a:cubicBezTo>
                  <a:pt x="5721" y="6040"/>
                  <a:pt x="5679" y="6077"/>
                  <a:pt x="5634" y="6112"/>
                </a:cubicBezTo>
                <a:cubicBezTo>
                  <a:pt x="5590" y="6148"/>
                  <a:pt x="5546" y="6183"/>
                  <a:pt x="5501" y="6217"/>
                </a:cubicBezTo>
                <a:cubicBezTo>
                  <a:pt x="5455" y="6250"/>
                  <a:pt x="5409" y="6283"/>
                  <a:pt x="5362" y="6314"/>
                </a:cubicBezTo>
                <a:cubicBezTo>
                  <a:pt x="5315" y="6345"/>
                  <a:pt x="5268" y="6375"/>
                  <a:pt x="5219" y="6404"/>
                </a:cubicBezTo>
                <a:cubicBezTo>
                  <a:pt x="5171" y="6433"/>
                  <a:pt x="5122" y="6461"/>
                  <a:pt x="5072" y="6488"/>
                </a:cubicBezTo>
                <a:cubicBezTo>
                  <a:pt x="5022" y="6514"/>
                  <a:pt x="4972" y="6540"/>
                  <a:pt x="4921" y="6564"/>
                </a:cubicBezTo>
                <a:cubicBezTo>
                  <a:pt x="4870" y="6588"/>
                  <a:pt x="4818" y="6611"/>
                  <a:pt x="4766" y="6633"/>
                </a:cubicBezTo>
                <a:cubicBezTo>
                  <a:pt x="4714" y="6654"/>
                  <a:pt x="4661" y="6674"/>
                  <a:pt x="4608" y="6693"/>
                </a:cubicBezTo>
                <a:cubicBezTo>
                  <a:pt x="4555" y="6712"/>
                  <a:pt x="4502" y="6730"/>
                  <a:pt x="4448" y="6746"/>
                </a:cubicBezTo>
                <a:cubicBezTo>
                  <a:pt x="4394" y="6763"/>
                  <a:pt x="4339" y="6778"/>
                  <a:pt x="4285" y="6792"/>
                </a:cubicBezTo>
                <a:cubicBezTo>
                  <a:pt x="4230" y="6805"/>
                  <a:pt x="4175" y="6818"/>
                  <a:pt x="4120" y="6829"/>
                </a:cubicBezTo>
                <a:cubicBezTo>
                  <a:pt x="4064" y="6840"/>
                  <a:pt x="4009" y="6849"/>
                  <a:pt x="3953" y="6858"/>
                </a:cubicBezTo>
                <a:cubicBezTo>
                  <a:pt x="3897" y="6866"/>
                  <a:pt x="3841" y="6873"/>
                  <a:pt x="3785" y="6878"/>
                </a:cubicBezTo>
                <a:cubicBezTo>
                  <a:pt x="3729" y="6884"/>
                  <a:pt x="3673" y="6888"/>
                  <a:pt x="3616" y="6891"/>
                </a:cubicBezTo>
                <a:cubicBezTo>
                  <a:pt x="3560" y="6894"/>
                  <a:pt x="3503" y="6895"/>
                  <a:pt x="3447" y="6895"/>
                </a:cubicBezTo>
                <a:cubicBezTo>
                  <a:pt x="3391" y="6895"/>
                  <a:pt x="3334" y="6894"/>
                  <a:pt x="3278" y="6891"/>
                </a:cubicBezTo>
                <a:cubicBezTo>
                  <a:pt x="3222" y="6888"/>
                  <a:pt x="3165" y="6884"/>
                  <a:pt x="3109" y="6878"/>
                </a:cubicBezTo>
                <a:cubicBezTo>
                  <a:pt x="3053" y="6873"/>
                  <a:pt x="2997" y="6866"/>
                  <a:pt x="2941" y="6858"/>
                </a:cubicBezTo>
                <a:cubicBezTo>
                  <a:pt x="2885" y="6849"/>
                  <a:pt x="2830" y="6840"/>
                  <a:pt x="2775" y="6829"/>
                </a:cubicBezTo>
                <a:cubicBezTo>
                  <a:pt x="2719" y="6818"/>
                  <a:pt x="2664" y="6805"/>
                  <a:pt x="2609" y="6792"/>
                </a:cubicBezTo>
                <a:cubicBezTo>
                  <a:pt x="2555" y="6778"/>
                  <a:pt x="2500" y="6763"/>
                  <a:pt x="2446" y="6746"/>
                </a:cubicBezTo>
                <a:cubicBezTo>
                  <a:pt x="2392" y="6730"/>
                  <a:pt x="2339" y="6712"/>
                  <a:pt x="2286" y="6693"/>
                </a:cubicBezTo>
                <a:cubicBezTo>
                  <a:pt x="2233" y="6674"/>
                  <a:pt x="2180" y="6654"/>
                  <a:pt x="2128" y="6633"/>
                </a:cubicBezTo>
                <a:cubicBezTo>
                  <a:pt x="2076" y="6611"/>
                  <a:pt x="2024" y="6588"/>
                  <a:pt x="1973" y="6564"/>
                </a:cubicBezTo>
                <a:cubicBezTo>
                  <a:pt x="1922" y="6540"/>
                  <a:pt x="1872" y="6514"/>
                  <a:pt x="1822" y="6488"/>
                </a:cubicBezTo>
                <a:cubicBezTo>
                  <a:pt x="1772" y="6461"/>
                  <a:pt x="1723" y="6433"/>
                  <a:pt x="1675" y="6404"/>
                </a:cubicBezTo>
                <a:cubicBezTo>
                  <a:pt x="1626" y="6375"/>
                  <a:pt x="1579" y="6345"/>
                  <a:pt x="1532" y="6314"/>
                </a:cubicBezTo>
                <a:cubicBezTo>
                  <a:pt x="1485" y="6283"/>
                  <a:pt x="1439" y="6250"/>
                  <a:pt x="1394" y="6217"/>
                </a:cubicBezTo>
                <a:cubicBezTo>
                  <a:pt x="1348" y="6183"/>
                  <a:pt x="1304" y="6148"/>
                  <a:pt x="1260" y="6112"/>
                </a:cubicBezTo>
                <a:cubicBezTo>
                  <a:pt x="1217" y="6077"/>
                  <a:pt x="1174" y="6040"/>
                  <a:pt x="1132" y="6002"/>
                </a:cubicBezTo>
                <a:cubicBezTo>
                  <a:pt x="1090" y="5964"/>
                  <a:pt x="1049" y="5925"/>
                  <a:pt x="1010" y="5885"/>
                </a:cubicBezTo>
                <a:cubicBezTo>
                  <a:pt x="970" y="5845"/>
                  <a:pt x="931" y="5805"/>
                  <a:pt x="893" y="5763"/>
                </a:cubicBezTo>
                <a:cubicBezTo>
                  <a:pt x="855" y="5721"/>
                  <a:pt x="818" y="5678"/>
                  <a:pt x="782" y="5635"/>
                </a:cubicBezTo>
                <a:cubicBezTo>
                  <a:pt x="747" y="5591"/>
                  <a:pt x="712" y="5547"/>
                  <a:pt x="678" y="5501"/>
                </a:cubicBezTo>
                <a:cubicBezTo>
                  <a:pt x="645" y="5456"/>
                  <a:pt x="612" y="5410"/>
                  <a:pt x="581" y="5363"/>
                </a:cubicBezTo>
                <a:cubicBezTo>
                  <a:pt x="550" y="5316"/>
                  <a:pt x="519" y="5268"/>
                  <a:pt x="490" y="5220"/>
                </a:cubicBezTo>
                <a:cubicBezTo>
                  <a:pt x="461" y="5172"/>
                  <a:pt x="434" y="5122"/>
                  <a:pt x="407" y="5073"/>
                </a:cubicBezTo>
                <a:cubicBezTo>
                  <a:pt x="380" y="5023"/>
                  <a:pt x="355" y="4973"/>
                  <a:pt x="331" y="4922"/>
                </a:cubicBezTo>
                <a:cubicBezTo>
                  <a:pt x="307" y="4871"/>
                  <a:pt x="284" y="4819"/>
                  <a:pt x="262" y="4767"/>
                </a:cubicBezTo>
                <a:cubicBezTo>
                  <a:pt x="241" y="4715"/>
                  <a:pt x="220" y="4662"/>
                  <a:pt x="201" y="4609"/>
                </a:cubicBezTo>
                <a:cubicBezTo>
                  <a:pt x="182" y="4556"/>
                  <a:pt x="165" y="4502"/>
                  <a:pt x="148" y="4448"/>
                </a:cubicBezTo>
                <a:cubicBezTo>
                  <a:pt x="132" y="4394"/>
                  <a:pt x="117" y="4340"/>
                  <a:pt x="103" y="4285"/>
                </a:cubicBezTo>
                <a:cubicBezTo>
                  <a:pt x="90" y="4231"/>
                  <a:pt x="77" y="4176"/>
                  <a:pt x="66" y="4120"/>
                </a:cubicBezTo>
                <a:cubicBezTo>
                  <a:pt x="55" y="4065"/>
                  <a:pt x="46" y="4009"/>
                  <a:pt x="37" y="3954"/>
                </a:cubicBezTo>
                <a:cubicBezTo>
                  <a:pt x="29" y="3898"/>
                  <a:pt x="22" y="3842"/>
                  <a:pt x="17" y="3786"/>
                </a:cubicBezTo>
                <a:cubicBezTo>
                  <a:pt x="11" y="3729"/>
                  <a:pt x="7" y="3673"/>
                  <a:pt x="4" y="3617"/>
                </a:cubicBezTo>
                <a:cubicBezTo>
                  <a:pt x="1" y="3561"/>
                  <a:pt x="0" y="3504"/>
                  <a:pt x="0" y="3448"/>
                </a:cubicBezTo>
                <a:cubicBezTo>
                  <a:pt x="0" y="3391"/>
                  <a:pt x="1" y="3335"/>
                  <a:pt x="4" y="3279"/>
                </a:cubicBezTo>
                <a:cubicBezTo>
                  <a:pt x="7" y="3222"/>
                  <a:pt x="11" y="3166"/>
                  <a:pt x="17" y="3110"/>
                </a:cubicBezTo>
                <a:cubicBezTo>
                  <a:pt x="22" y="3054"/>
                  <a:pt x="29" y="2998"/>
                  <a:pt x="37" y="2942"/>
                </a:cubicBezTo>
                <a:cubicBezTo>
                  <a:pt x="46" y="2886"/>
                  <a:pt x="55" y="2831"/>
                  <a:pt x="66" y="2775"/>
                </a:cubicBezTo>
                <a:cubicBezTo>
                  <a:pt x="77" y="2720"/>
                  <a:pt x="90" y="2665"/>
                  <a:pt x="103" y="2610"/>
                </a:cubicBezTo>
                <a:cubicBezTo>
                  <a:pt x="117" y="2555"/>
                  <a:pt x="132" y="2501"/>
                  <a:pt x="148" y="2447"/>
                </a:cubicBezTo>
                <a:cubicBezTo>
                  <a:pt x="165" y="2393"/>
                  <a:pt x="182" y="2340"/>
                  <a:pt x="201" y="2286"/>
                </a:cubicBezTo>
                <a:cubicBezTo>
                  <a:pt x="220" y="2233"/>
                  <a:pt x="241" y="2181"/>
                  <a:pt x="262" y="2129"/>
                </a:cubicBezTo>
                <a:cubicBezTo>
                  <a:pt x="284" y="2076"/>
                  <a:pt x="307" y="2025"/>
                  <a:pt x="331" y="1974"/>
                </a:cubicBezTo>
                <a:cubicBezTo>
                  <a:pt x="355" y="1923"/>
                  <a:pt x="380" y="1873"/>
                  <a:pt x="407" y="1823"/>
                </a:cubicBezTo>
                <a:cubicBezTo>
                  <a:pt x="434" y="1773"/>
                  <a:pt x="461" y="1724"/>
                  <a:pt x="490" y="1676"/>
                </a:cubicBezTo>
                <a:cubicBezTo>
                  <a:pt x="519" y="1627"/>
                  <a:pt x="550" y="1580"/>
                  <a:pt x="581" y="1533"/>
                </a:cubicBezTo>
                <a:cubicBezTo>
                  <a:pt x="612" y="1486"/>
                  <a:pt x="645" y="1440"/>
                  <a:pt x="678" y="1394"/>
                </a:cubicBezTo>
                <a:cubicBezTo>
                  <a:pt x="712" y="1349"/>
                  <a:pt x="747" y="1305"/>
                  <a:pt x="782" y="1261"/>
                </a:cubicBezTo>
                <a:cubicBezTo>
                  <a:pt x="818" y="1217"/>
                  <a:pt x="855" y="1175"/>
                  <a:pt x="893" y="1133"/>
                </a:cubicBezTo>
                <a:cubicBezTo>
                  <a:pt x="931" y="1090"/>
                  <a:pt x="970" y="1049"/>
                  <a:pt x="1010" y="1009"/>
                </a:cubicBezTo>
                <a:cubicBezTo>
                  <a:pt x="1049" y="969"/>
                  <a:pt x="1090" y="930"/>
                  <a:pt x="1132" y="893"/>
                </a:cubicBezTo>
                <a:cubicBezTo>
                  <a:pt x="1174" y="855"/>
                  <a:pt x="1217" y="818"/>
                  <a:pt x="1260" y="782"/>
                </a:cubicBezTo>
                <a:cubicBezTo>
                  <a:pt x="1304" y="746"/>
                  <a:pt x="1348" y="712"/>
                  <a:pt x="1394" y="678"/>
                </a:cubicBezTo>
                <a:cubicBezTo>
                  <a:pt x="1439" y="644"/>
                  <a:pt x="1485" y="612"/>
                  <a:pt x="1532" y="581"/>
                </a:cubicBezTo>
                <a:cubicBezTo>
                  <a:pt x="1579" y="549"/>
                  <a:pt x="1626" y="519"/>
                  <a:pt x="1675" y="490"/>
                </a:cubicBezTo>
                <a:cubicBezTo>
                  <a:pt x="1723" y="461"/>
                  <a:pt x="1772" y="433"/>
                  <a:pt x="1822" y="407"/>
                </a:cubicBezTo>
                <a:cubicBezTo>
                  <a:pt x="1872" y="380"/>
                  <a:pt x="1922" y="355"/>
                  <a:pt x="1973" y="331"/>
                </a:cubicBezTo>
                <a:cubicBezTo>
                  <a:pt x="2024" y="306"/>
                  <a:pt x="2076" y="284"/>
                  <a:pt x="2128" y="262"/>
                </a:cubicBezTo>
                <a:cubicBezTo>
                  <a:pt x="2180" y="240"/>
                  <a:pt x="2233" y="220"/>
                  <a:pt x="2286" y="201"/>
                </a:cubicBezTo>
                <a:cubicBezTo>
                  <a:pt x="2339" y="182"/>
                  <a:pt x="2392" y="164"/>
                  <a:pt x="2446" y="148"/>
                </a:cubicBezTo>
                <a:cubicBezTo>
                  <a:pt x="2500" y="132"/>
                  <a:pt x="2555" y="117"/>
                  <a:pt x="2609" y="103"/>
                </a:cubicBezTo>
                <a:cubicBezTo>
                  <a:pt x="2664" y="89"/>
                  <a:pt x="2719" y="77"/>
                  <a:pt x="2775" y="66"/>
                </a:cubicBezTo>
                <a:cubicBezTo>
                  <a:pt x="2830" y="55"/>
                  <a:pt x="2885" y="45"/>
                  <a:pt x="2941" y="37"/>
                </a:cubicBezTo>
                <a:cubicBezTo>
                  <a:pt x="2997" y="29"/>
                  <a:pt x="3053" y="22"/>
                  <a:pt x="3109" y="16"/>
                </a:cubicBezTo>
                <a:cubicBezTo>
                  <a:pt x="3165" y="11"/>
                  <a:pt x="3222" y="7"/>
                  <a:pt x="3278" y="4"/>
                </a:cubicBezTo>
                <a:cubicBezTo>
                  <a:pt x="3334" y="1"/>
                  <a:pt x="3391" y="0"/>
                  <a:pt x="3447" y="0"/>
                </a:cubicBezTo>
                <a:cubicBezTo>
                  <a:pt x="3503" y="0"/>
                  <a:pt x="3560" y="1"/>
                  <a:pt x="3616" y="4"/>
                </a:cubicBezTo>
                <a:cubicBezTo>
                  <a:pt x="3673" y="7"/>
                  <a:pt x="3729" y="11"/>
                  <a:pt x="3785" y="16"/>
                </a:cubicBezTo>
                <a:cubicBezTo>
                  <a:pt x="3841" y="22"/>
                  <a:pt x="3897" y="29"/>
                  <a:pt x="3953" y="37"/>
                </a:cubicBezTo>
                <a:cubicBezTo>
                  <a:pt x="4009" y="45"/>
                  <a:pt x="4064" y="55"/>
                  <a:pt x="4120" y="66"/>
                </a:cubicBezTo>
                <a:cubicBezTo>
                  <a:pt x="4175" y="77"/>
                  <a:pt x="4230" y="89"/>
                  <a:pt x="4285" y="103"/>
                </a:cubicBezTo>
                <a:cubicBezTo>
                  <a:pt x="4339" y="117"/>
                  <a:pt x="4394" y="132"/>
                  <a:pt x="4448" y="148"/>
                </a:cubicBezTo>
                <a:cubicBezTo>
                  <a:pt x="4502" y="164"/>
                  <a:pt x="4555" y="182"/>
                  <a:pt x="4608" y="201"/>
                </a:cubicBezTo>
                <a:cubicBezTo>
                  <a:pt x="4661" y="220"/>
                  <a:pt x="4714" y="240"/>
                  <a:pt x="4766" y="262"/>
                </a:cubicBezTo>
                <a:cubicBezTo>
                  <a:pt x="4818" y="284"/>
                  <a:pt x="4870" y="306"/>
                  <a:pt x="4921" y="331"/>
                </a:cubicBezTo>
                <a:cubicBezTo>
                  <a:pt x="4972" y="355"/>
                  <a:pt x="5022" y="380"/>
                  <a:pt x="5072" y="407"/>
                </a:cubicBezTo>
                <a:cubicBezTo>
                  <a:pt x="5122" y="433"/>
                  <a:pt x="5171" y="461"/>
                  <a:pt x="5219" y="490"/>
                </a:cubicBezTo>
                <a:cubicBezTo>
                  <a:pt x="5268" y="519"/>
                  <a:pt x="5315" y="549"/>
                  <a:pt x="5362" y="581"/>
                </a:cubicBezTo>
                <a:cubicBezTo>
                  <a:pt x="5409" y="612"/>
                  <a:pt x="5455" y="644"/>
                  <a:pt x="5501" y="678"/>
                </a:cubicBezTo>
                <a:cubicBezTo>
                  <a:pt x="5546" y="712"/>
                  <a:pt x="5590" y="746"/>
                  <a:pt x="5634" y="782"/>
                </a:cubicBezTo>
                <a:cubicBezTo>
                  <a:pt x="5679" y="818"/>
                  <a:pt x="5721" y="855"/>
                  <a:pt x="5763" y="893"/>
                </a:cubicBezTo>
                <a:cubicBezTo>
                  <a:pt x="5805" y="930"/>
                  <a:pt x="5846" y="969"/>
                  <a:pt x="5886" y="1009"/>
                </a:cubicBezTo>
                <a:cubicBezTo>
                  <a:pt x="5925" y="1049"/>
                  <a:pt x="5964" y="1090"/>
                  <a:pt x="6002" y="1133"/>
                </a:cubicBezTo>
                <a:cubicBezTo>
                  <a:pt x="6040" y="1175"/>
                  <a:pt x="6077" y="1217"/>
                  <a:pt x="6113" y="1261"/>
                </a:cubicBezTo>
                <a:cubicBezTo>
                  <a:pt x="6149" y="1305"/>
                  <a:pt x="6183" y="1349"/>
                  <a:pt x="6217" y="1394"/>
                </a:cubicBezTo>
                <a:cubicBezTo>
                  <a:pt x="6250" y="1440"/>
                  <a:pt x="6283" y="1486"/>
                  <a:pt x="6314" y="1533"/>
                </a:cubicBezTo>
                <a:cubicBezTo>
                  <a:pt x="6346" y="1580"/>
                  <a:pt x="6376" y="1627"/>
                  <a:pt x="6405" y="1676"/>
                </a:cubicBezTo>
                <a:cubicBezTo>
                  <a:pt x="6434" y="1724"/>
                  <a:pt x="6462" y="1773"/>
                  <a:pt x="6488" y="1823"/>
                </a:cubicBezTo>
                <a:cubicBezTo>
                  <a:pt x="6515" y="1873"/>
                  <a:pt x="6540" y="1923"/>
                  <a:pt x="6564" y="1974"/>
                </a:cubicBezTo>
                <a:cubicBezTo>
                  <a:pt x="6588" y="2025"/>
                  <a:pt x="6611" y="2076"/>
                  <a:pt x="6633" y="2129"/>
                </a:cubicBezTo>
                <a:cubicBezTo>
                  <a:pt x="6654" y="2181"/>
                  <a:pt x="6675" y="2233"/>
                  <a:pt x="6694" y="2286"/>
                </a:cubicBezTo>
                <a:cubicBezTo>
                  <a:pt x="6713" y="2340"/>
                  <a:pt x="6730" y="2393"/>
                  <a:pt x="6747" y="2447"/>
                </a:cubicBezTo>
                <a:cubicBezTo>
                  <a:pt x="6763" y="2501"/>
                  <a:pt x="6778" y="2555"/>
                  <a:pt x="6792" y="2610"/>
                </a:cubicBezTo>
                <a:cubicBezTo>
                  <a:pt x="6806" y="2665"/>
                  <a:pt x="6818" y="2720"/>
                  <a:pt x="6829" y="2775"/>
                </a:cubicBezTo>
                <a:cubicBezTo>
                  <a:pt x="6840" y="2831"/>
                  <a:pt x="6850" y="2886"/>
                  <a:pt x="6858" y="2942"/>
                </a:cubicBezTo>
                <a:cubicBezTo>
                  <a:pt x="6866" y="2998"/>
                  <a:pt x="6873" y="3054"/>
                  <a:pt x="6879" y="3110"/>
                </a:cubicBezTo>
                <a:cubicBezTo>
                  <a:pt x="6884" y="3166"/>
                  <a:pt x="6888" y="3222"/>
                  <a:pt x="6891" y="3279"/>
                </a:cubicBezTo>
                <a:cubicBezTo>
                  <a:pt x="6894" y="3335"/>
                  <a:pt x="6895" y="3391"/>
                  <a:pt x="6895" y="3448"/>
                </a:cubicBezTo>
              </a:path>
            </a:pathLst>
          </a:custGeom>
          <a:ln w="24840">
            <a:solidFill>
              <a:srgbClr val="8B5CF6">
                <a:alpha val="30000"/>
              </a:srgbClr>
            </a:solidFill>
            <a:miter/>
          </a:ln>
        </p:spPr>
        <p:txBody>
          <a:bodyPr lIns="12240" tIns="12240" rIns="12240" bIns="12240" anchor="t">
            <a:noAutofit/>
          </a:bodyPr>
          <a:lstStyle/>
          <a:p>
            <a:endParaRPr lang="en-US" sz="2400" b="0" u="none" strike="noStrike">
              <a:solidFill>
                <a:srgbClr val="000000"/>
              </a:solidFill>
              <a:effectLst/>
              <a:uFillTx/>
              <a:latin typeface="Times New Roman"/>
            </a:endParaRPr>
          </a:p>
        </p:txBody>
      </p:sp>
      <p:sp>
        <p:nvSpPr>
          <p:cNvPr id="27" name="任意多边形: 形状 26"/>
          <p:cNvSpPr/>
          <p:nvPr/>
        </p:nvSpPr>
        <p:spPr>
          <a:xfrm>
            <a:off x="8197920" y="3100320"/>
            <a:ext cx="1654920" cy="1654920"/>
          </a:xfrm>
          <a:custGeom>
            <a:avLst/>
            <a:gdLst/>
            <a:ahLst/>
            <a:cxnLst/>
            <a:rect l="0" t="0" r="r" b="b"/>
            <a:pathLst>
              <a:path w="4597" h="4597" fill="none">
                <a:moveTo>
                  <a:pt x="4597" y="2298"/>
                </a:moveTo>
                <a:cubicBezTo>
                  <a:pt x="4597" y="2335"/>
                  <a:pt x="4596" y="2373"/>
                  <a:pt x="4594" y="2410"/>
                </a:cubicBezTo>
                <a:cubicBezTo>
                  <a:pt x="4592" y="2448"/>
                  <a:pt x="4589" y="2485"/>
                  <a:pt x="4586" y="2523"/>
                </a:cubicBezTo>
                <a:cubicBezTo>
                  <a:pt x="4582" y="2560"/>
                  <a:pt x="4577" y="2598"/>
                  <a:pt x="4572" y="2635"/>
                </a:cubicBezTo>
                <a:cubicBezTo>
                  <a:pt x="4566" y="2672"/>
                  <a:pt x="4560" y="2709"/>
                  <a:pt x="4553" y="2746"/>
                </a:cubicBezTo>
                <a:cubicBezTo>
                  <a:pt x="4545" y="2783"/>
                  <a:pt x="4537" y="2820"/>
                  <a:pt x="4528" y="2856"/>
                </a:cubicBezTo>
                <a:cubicBezTo>
                  <a:pt x="4519" y="2894"/>
                  <a:pt x="4509" y="2930"/>
                  <a:pt x="4498" y="2966"/>
                </a:cubicBezTo>
                <a:cubicBezTo>
                  <a:pt x="4487" y="3002"/>
                  <a:pt x="4475" y="3037"/>
                  <a:pt x="4462" y="3073"/>
                </a:cubicBezTo>
                <a:cubicBezTo>
                  <a:pt x="4450" y="3108"/>
                  <a:pt x="4436" y="3143"/>
                  <a:pt x="4422" y="3178"/>
                </a:cubicBezTo>
                <a:cubicBezTo>
                  <a:pt x="4407" y="3213"/>
                  <a:pt x="4392" y="3247"/>
                  <a:pt x="4376" y="3281"/>
                </a:cubicBezTo>
                <a:cubicBezTo>
                  <a:pt x="4360" y="3315"/>
                  <a:pt x="4343" y="3349"/>
                  <a:pt x="4325" y="3382"/>
                </a:cubicBezTo>
                <a:cubicBezTo>
                  <a:pt x="4308" y="3415"/>
                  <a:pt x="4289" y="3448"/>
                  <a:pt x="4270" y="3480"/>
                </a:cubicBezTo>
                <a:cubicBezTo>
                  <a:pt x="4250" y="3512"/>
                  <a:pt x="4230" y="3544"/>
                  <a:pt x="4209" y="3575"/>
                </a:cubicBezTo>
                <a:cubicBezTo>
                  <a:pt x="4188" y="3607"/>
                  <a:pt x="4167" y="3637"/>
                  <a:pt x="4144" y="3668"/>
                </a:cubicBezTo>
                <a:cubicBezTo>
                  <a:pt x="4122" y="3698"/>
                  <a:pt x="4099" y="3727"/>
                  <a:pt x="4075" y="3757"/>
                </a:cubicBezTo>
                <a:cubicBezTo>
                  <a:pt x="4051" y="3786"/>
                  <a:pt x="4027" y="3814"/>
                  <a:pt x="4001" y="3842"/>
                </a:cubicBezTo>
                <a:cubicBezTo>
                  <a:pt x="3976" y="3870"/>
                  <a:pt x="3950" y="3897"/>
                  <a:pt x="3924" y="3924"/>
                </a:cubicBezTo>
                <a:cubicBezTo>
                  <a:pt x="3897" y="3950"/>
                  <a:pt x="3870" y="3976"/>
                  <a:pt x="3842" y="4001"/>
                </a:cubicBezTo>
                <a:cubicBezTo>
                  <a:pt x="3814" y="4027"/>
                  <a:pt x="3786" y="4051"/>
                  <a:pt x="3756" y="4075"/>
                </a:cubicBezTo>
                <a:cubicBezTo>
                  <a:pt x="3727" y="4099"/>
                  <a:pt x="3698" y="4122"/>
                  <a:pt x="3668" y="4144"/>
                </a:cubicBezTo>
                <a:cubicBezTo>
                  <a:pt x="3637" y="4167"/>
                  <a:pt x="3607" y="4189"/>
                  <a:pt x="3575" y="4209"/>
                </a:cubicBezTo>
                <a:cubicBezTo>
                  <a:pt x="3544" y="4230"/>
                  <a:pt x="3512" y="4250"/>
                  <a:pt x="3480" y="4270"/>
                </a:cubicBezTo>
                <a:cubicBezTo>
                  <a:pt x="3448" y="4289"/>
                  <a:pt x="3415" y="4308"/>
                  <a:pt x="3382" y="4325"/>
                </a:cubicBezTo>
                <a:cubicBezTo>
                  <a:pt x="3349" y="4343"/>
                  <a:pt x="3315" y="4360"/>
                  <a:pt x="3281" y="4376"/>
                </a:cubicBezTo>
                <a:cubicBezTo>
                  <a:pt x="3247" y="4392"/>
                  <a:pt x="3213" y="4407"/>
                  <a:pt x="3178" y="4422"/>
                </a:cubicBezTo>
                <a:cubicBezTo>
                  <a:pt x="3143" y="4436"/>
                  <a:pt x="3108" y="4450"/>
                  <a:pt x="3073" y="4462"/>
                </a:cubicBezTo>
                <a:cubicBezTo>
                  <a:pt x="3037" y="4475"/>
                  <a:pt x="3002" y="4487"/>
                  <a:pt x="2966" y="4498"/>
                </a:cubicBezTo>
                <a:cubicBezTo>
                  <a:pt x="2930" y="4509"/>
                  <a:pt x="2893" y="4519"/>
                  <a:pt x="2857" y="4528"/>
                </a:cubicBezTo>
                <a:cubicBezTo>
                  <a:pt x="2821" y="4537"/>
                  <a:pt x="2784" y="4545"/>
                  <a:pt x="2747" y="4553"/>
                </a:cubicBezTo>
                <a:cubicBezTo>
                  <a:pt x="2710" y="4560"/>
                  <a:pt x="2673" y="4566"/>
                  <a:pt x="2636" y="4572"/>
                </a:cubicBezTo>
                <a:cubicBezTo>
                  <a:pt x="2599" y="4577"/>
                  <a:pt x="2561" y="4582"/>
                  <a:pt x="2524" y="4586"/>
                </a:cubicBezTo>
                <a:cubicBezTo>
                  <a:pt x="2485" y="4589"/>
                  <a:pt x="2448" y="4592"/>
                  <a:pt x="2410" y="4594"/>
                </a:cubicBezTo>
                <a:cubicBezTo>
                  <a:pt x="2373" y="4596"/>
                  <a:pt x="2335" y="4597"/>
                  <a:pt x="2298" y="4597"/>
                </a:cubicBezTo>
                <a:cubicBezTo>
                  <a:pt x="2260" y="4597"/>
                  <a:pt x="2222" y="4596"/>
                  <a:pt x="2185" y="4594"/>
                </a:cubicBezTo>
                <a:cubicBezTo>
                  <a:pt x="2147" y="4592"/>
                  <a:pt x="2110" y="4589"/>
                  <a:pt x="2072" y="4586"/>
                </a:cubicBezTo>
                <a:cubicBezTo>
                  <a:pt x="2035" y="4582"/>
                  <a:pt x="1998" y="4577"/>
                  <a:pt x="1960" y="4572"/>
                </a:cubicBezTo>
                <a:cubicBezTo>
                  <a:pt x="1923" y="4566"/>
                  <a:pt x="1886" y="4560"/>
                  <a:pt x="1849" y="4553"/>
                </a:cubicBezTo>
                <a:cubicBezTo>
                  <a:pt x="1812" y="4545"/>
                  <a:pt x="1776" y="4537"/>
                  <a:pt x="1739" y="4528"/>
                </a:cubicBezTo>
                <a:cubicBezTo>
                  <a:pt x="1703" y="4519"/>
                  <a:pt x="1666" y="4509"/>
                  <a:pt x="1630" y="4498"/>
                </a:cubicBezTo>
                <a:cubicBezTo>
                  <a:pt x="1595" y="4487"/>
                  <a:pt x="1559" y="4475"/>
                  <a:pt x="1523" y="4462"/>
                </a:cubicBezTo>
                <a:cubicBezTo>
                  <a:pt x="1488" y="4450"/>
                  <a:pt x="1453" y="4436"/>
                  <a:pt x="1418" y="4422"/>
                </a:cubicBezTo>
                <a:cubicBezTo>
                  <a:pt x="1383" y="4407"/>
                  <a:pt x="1349" y="4392"/>
                  <a:pt x="1315" y="4376"/>
                </a:cubicBezTo>
                <a:cubicBezTo>
                  <a:pt x="1281" y="4360"/>
                  <a:pt x="1247" y="4343"/>
                  <a:pt x="1214" y="4325"/>
                </a:cubicBezTo>
                <a:cubicBezTo>
                  <a:pt x="1181" y="4308"/>
                  <a:pt x="1148" y="4289"/>
                  <a:pt x="1116" y="4270"/>
                </a:cubicBezTo>
                <a:cubicBezTo>
                  <a:pt x="1084" y="4250"/>
                  <a:pt x="1052" y="4230"/>
                  <a:pt x="1021" y="4209"/>
                </a:cubicBezTo>
                <a:cubicBezTo>
                  <a:pt x="990" y="4189"/>
                  <a:pt x="959" y="4167"/>
                  <a:pt x="929" y="4144"/>
                </a:cubicBezTo>
                <a:cubicBezTo>
                  <a:pt x="898" y="4122"/>
                  <a:pt x="869" y="4099"/>
                  <a:pt x="840" y="4075"/>
                </a:cubicBezTo>
                <a:cubicBezTo>
                  <a:pt x="811" y="4051"/>
                  <a:pt x="782" y="4027"/>
                  <a:pt x="754" y="4001"/>
                </a:cubicBezTo>
                <a:cubicBezTo>
                  <a:pt x="726" y="3976"/>
                  <a:pt x="699" y="3950"/>
                  <a:pt x="673" y="3924"/>
                </a:cubicBezTo>
                <a:cubicBezTo>
                  <a:pt x="646" y="3897"/>
                  <a:pt x="620" y="3870"/>
                  <a:pt x="595" y="3842"/>
                </a:cubicBezTo>
                <a:cubicBezTo>
                  <a:pt x="570" y="3814"/>
                  <a:pt x="545" y="3786"/>
                  <a:pt x="521" y="3757"/>
                </a:cubicBezTo>
                <a:cubicBezTo>
                  <a:pt x="497" y="3727"/>
                  <a:pt x="474" y="3698"/>
                  <a:pt x="452" y="3668"/>
                </a:cubicBezTo>
                <a:cubicBezTo>
                  <a:pt x="429" y="3637"/>
                  <a:pt x="408" y="3607"/>
                  <a:pt x="387" y="3575"/>
                </a:cubicBezTo>
                <a:cubicBezTo>
                  <a:pt x="366" y="3544"/>
                  <a:pt x="346" y="3512"/>
                  <a:pt x="326" y="3480"/>
                </a:cubicBezTo>
                <a:cubicBezTo>
                  <a:pt x="307" y="3448"/>
                  <a:pt x="289" y="3415"/>
                  <a:pt x="271" y="3382"/>
                </a:cubicBezTo>
                <a:cubicBezTo>
                  <a:pt x="253" y="3349"/>
                  <a:pt x="236" y="3315"/>
                  <a:pt x="220" y="3281"/>
                </a:cubicBezTo>
                <a:cubicBezTo>
                  <a:pt x="204" y="3247"/>
                  <a:pt x="189" y="3213"/>
                  <a:pt x="174" y="3178"/>
                </a:cubicBezTo>
                <a:cubicBezTo>
                  <a:pt x="160" y="3143"/>
                  <a:pt x="147" y="3108"/>
                  <a:pt x="134" y="3073"/>
                </a:cubicBezTo>
                <a:cubicBezTo>
                  <a:pt x="121" y="3037"/>
                  <a:pt x="109" y="3002"/>
                  <a:pt x="98" y="2966"/>
                </a:cubicBezTo>
                <a:cubicBezTo>
                  <a:pt x="88" y="2930"/>
                  <a:pt x="78" y="2894"/>
                  <a:pt x="68" y="2856"/>
                </a:cubicBezTo>
                <a:cubicBezTo>
                  <a:pt x="59" y="2820"/>
                  <a:pt x="51" y="2783"/>
                  <a:pt x="44" y="2746"/>
                </a:cubicBezTo>
                <a:cubicBezTo>
                  <a:pt x="36" y="2709"/>
                  <a:pt x="30" y="2672"/>
                  <a:pt x="24" y="2635"/>
                </a:cubicBezTo>
                <a:cubicBezTo>
                  <a:pt x="19" y="2598"/>
                  <a:pt x="14" y="2560"/>
                  <a:pt x="11" y="2523"/>
                </a:cubicBezTo>
                <a:cubicBezTo>
                  <a:pt x="7" y="2485"/>
                  <a:pt x="4" y="2448"/>
                  <a:pt x="2" y="2410"/>
                </a:cubicBezTo>
                <a:cubicBezTo>
                  <a:pt x="0" y="2373"/>
                  <a:pt x="0" y="2335"/>
                  <a:pt x="0" y="2298"/>
                </a:cubicBezTo>
                <a:cubicBezTo>
                  <a:pt x="0" y="2260"/>
                  <a:pt x="0" y="2222"/>
                  <a:pt x="2" y="2185"/>
                </a:cubicBezTo>
                <a:cubicBezTo>
                  <a:pt x="4" y="2147"/>
                  <a:pt x="7" y="2110"/>
                  <a:pt x="11" y="2072"/>
                </a:cubicBezTo>
                <a:cubicBezTo>
                  <a:pt x="14" y="2035"/>
                  <a:pt x="19" y="1998"/>
                  <a:pt x="24" y="1960"/>
                </a:cubicBezTo>
                <a:cubicBezTo>
                  <a:pt x="30" y="1923"/>
                  <a:pt x="36" y="1886"/>
                  <a:pt x="44" y="1849"/>
                </a:cubicBezTo>
                <a:cubicBezTo>
                  <a:pt x="51" y="1812"/>
                  <a:pt x="59" y="1776"/>
                  <a:pt x="68" y="1739"/>
                </a:cubicBezTo>
                <a:cubicBezTo>
                  <a:pt x="78" y="1703"/>
                  <a:pt x="88" y="1667"/>
                  <a:pt x="98" y="1631"/>
                </a:cubicBezTo>
                <a:cubicBezTo>
                  <a:pt x="109" y="1595"/>
                  <a:pt x="121" y="1559"/>
                  <a:pt x="134" y="1523"/>
                </a:cubicBezTo>
                <a:cubicBezTo>
                  <a:pt x="147" y="1488"/>
                  <a:pt x="160" y="1453"/>
                  <a:pt x="174" y="1418"/>
                </a:cubicBezTo>
                <a:cubicBezTo>
                  <a:pt x="189" y="1383"/>
                  <a:pt x="204" y="1349"/>
                  <a:pt x="220" y="1315"/>
                </a:cubicBezTo>
                <a:cubicBezTo>
                  <a:pt x="236" y="1281"/>
                  <a:pt x="253" y="1247"/>
                  <a:pt x="271" y="1214"/>
                </a:cubicBezTo>
                <a:cubicBezTo>
                  <a:pt x="289" y="1181"/>
                  <a:pt x="307" y="1148"/>
                  <a:pt x="326" y="1116"/>
                </a:cubicBezTo>
                <a:cubicBezTo>
                  <a:pt x="346" y="1084"/>
                  <a:pt x="366" y="1052"/>
                  <a:pt x="387" y="1021"/>
                </a:cubicBezTo>
                <a:cubicBezTo>
                  <a:pt x="408" y="990"/>
                  <a:pt x="429" y="959"/>
                  <a:pt x="452" y="929"/>
                </a:cubicBezTo>
                <a:cubicBezTo>
                  <a:pt x="474" y="898"/>
                  <a:pt x="497" y="869"/>
                  <a:pt x="521" y="840"/>
                </a:cubicBezTo>
                <a:cubicBezTo>
                  <a:pt x="545" y="811"/>
                  <a:pt x="570" y="782"/>
                  <a:pt x="595" y="754"/>
                </a:cubicBezTo>
                <a:cubicBezTo>
                  <a:pt x="620" y="726"/>
                  <a:pt x="646" y="699"/>
                  <a:pt x="673" y="673"/>
                </a:cubicBezTo>
                <a:cubicBezTo>
                  <a:pt x="699" y="646"/>
                  <a:pt x="726" y="620"/>
                  <a:pt x="754" y="595"/>
                </a:cubicBezTo>
                <a:cubicBezTo>
                  <a:pt x="782" y="570"/>
                  <a:pt x="811" y="545"/>
                  <a:pt x="840" y="521"/>
                </a:cubicBezTo>
                <a:cubicBezTo>
                  <a:pt x="869" y="497"/>
                  <a:pt x="898" y="474"/>
                  <a:pt x="929" y="452"/>
                </a:cubicBezTo>
                <a:cubicBezTo>
                  <a:pt x="959" y="429"/>
                  <a:pt x="990" y="408"/>
                  <a:pt x="1021" y="387"/>
                </a:cubicBezTo>
                <a:cubicBezTo>
                  <a:pt x="1052" y="366"/>
                  <a:pt x="1084" y="346"/>
                  <a:pt x="1116" y="326"/>
                </a:cubicBezTo>
                <a:cubicBezTo>
                  <a:pt x="1148" y="307"/>
                  <a:pt x="1181" y="289"/>
                  <a:pt x="1214" y="271"/>
                </a:cubicBezTo>
                <a:cubicBezTo>
                  <a:pt x="1247" y="253"/>
                  <a:pt x="1281" y="236"/>
                  <a:pt x="1315" y="220"/>
                </a:cubicBezTo>
                <a:cubicBezTo>
                  <a:pt x="1349" y="204"/>
                  <a:pt x="1383" y="189"/>
                  <a:pt x="1418" y="174"/>
                </a:cubicBezTo>
                <a:cubicBezTo>
                  <a:pt x="1453" y="160"/>
                  <a:pt x="1488" y="147"/>
                  <a:pt x="1523" y="134"/>
                </a:cubicBezTo>
                <a:cubicBezTo>
                  <a:pt x="1559" y="121"/>
                  <a:pt x="1595" y="109"/>
                  <a:pt x="1630" y="98"/>
                </a:cubicBezTo>
                <a:cubicBezTo>
                  <a:pt x="1666" y="88"/>
                  <a:pt x="1703" y="78"/>
                  <a:pt x="1739" y="68"/>
                </a:cubicBezTo>
                <a:cubicBezTo>
                  <a:pt x="1776" y="59"/>
                  <a:pt x="1812" y="51"/>
                  <a:pt x="1849" y="44"/>
                </a:cubicBezTo>
                <a:cubicBezTo>
                  <a:pt x="1886" y="36"/>
                  <a:pt x="1923" y="30"/>
                  <a:pt x="1960" y="24"/>
                </a:cubicBezTo>
                <a:cubicBezTo>
                  <a:pt x="1998" y="19"/>
                  <a:pt x="2035" y="14"/>
                  <a:pt x="2072" y="11"/>
                </a:cubicBezTo>
                <a:cubicBezTo>
                  <a:pt x="2110" y="7"/>
                  <a:pt x="2147" y="4"/>
                  <a:pt x="2185" y="2"/>
                </a:cubicBezTo>
                <a:cubicBezTo>
                  <a:pt x="2222" y="0"/>
                  <a:pt x="2260" y="0"/>
                  <a:pt x="2298" y="0"/>
                </a:cubicBezTo>
                <a:cubicBezTo>
                  <a:pt x="2335" y="0"/>
                  <a:pt x="2373" y="0"/>
                  <a:pt x="2410" y="2"/>
                </a:cubicBezTo>
                <a:cubicBezTo>
                  <a:pt x="2448" y="4"/>
                  <a:pt x="2485" y="7"/>
                  <a:pt x="2524" y="11"/>
                </a:cubicBezTo>
                <a:cubicBezTo>
                  <a:pt x="2561" y="14"/>
                  <a:pt x="2599" y="19"/>
                  <a:pt x="2636" y="24"/>
                </a:cubicBezTo>
                <a:cubicBezTo>
                  <a:pt x="2673" y="30"/>
                  <a:pt x="2710" y="36"/>
                  <a:pt x="2747" y="44"/>
                </a:cubicBezTo>
                <a:cubicBezTo>
                  <a:pt x="2784" y="51"/>
                  <a:pt x="2821" y="59"/>
                  <a:pt x="2857" y="68"/>
                </a:cubicBezTo>
                <a:cubicBezTo>
                  <a:pt x="2893" y="78"/>
                  <a:pt x="2930" y="88"/>
                  <a:pt x="2966" y="98"/>
                </a:cubicBezTo>
                <a:cubicBezTo>
                  <a:pt x="3002" y="109"/>
                  <a:pt x="3037" y="121"/>
                  <a:pt x="3073" y="134"/>
                </a:cubicBezTo>
                <a:cubicBezTo>
                  <a:pt x="3108" y="147"/>
                  <a:pt x="3143" y="160"/>
                  <a:pt x="3178" y="174"/>
                </a:cubicBezTo>
                <a:cubicBezTo>
                  <a:pt x="3213" y="189"/>
                  <a:pt x="3247" y="204"/>
                  <a:pt x="3281" y="220"/>
                </a:cubicBezTo>
                <a:cubicBezTo>
                  <a:pt x="3315" y="236"/>
                  <a:pt x="3349" y="253"/>
                  <a:pt x="3382" y="271"/>
                </a:cubicBezTo>
                <a:cubicBezTo>
                  <a:pt x="3415" y="289"/>
                  <a:pt x="3448" y="307"/>
                  <a:pt x="3480" y="326"/>
                </a:cubicBezTo>
                <a:cubicBezTo>
                  <a:pt x="3512" y="346"/>
                  <a:pt x="3544" y="366"/>
                  <a:pt x="3575" y="387"/>
                </a:cubicBezTo>
                <a:cubicBezTo>
                  <a:pt x="3607" y="408"/>
                  <a:pt x="3637" y="429"/>
                  <a:pt x="3668" y="452"/>
                </a:cubicBezTo>
                <a:cubicBezTo>
                  <a:pt x="3698" y="474"/>
                  <a:pt x="3727" y="497"/>
                  <a:pt x="3756" y="521"/>
                </a:cubicBezTo>
                <a:cubicBezTo>
                  <a:pt x="3786" y="545"/>
                  <a:pt x="3814" y="570"/>
                  <a:pt x="3842" y="595"/>
                </a:cubicBezTo>
                <a:cubicBezTo>
                  <a:pt x="3870" y="620"/>
                  <a:pt x="3897" y="646"/>
                  <a:pt x="3924" y="673"/>
                </a:cubicBezTo>
                <a:cubicBezTo>
                  <a:pt x="3950" y="699"/>
                  <a:pt x="3976" y="726"/>
                  <a:pt x="4001" y="754"/>
                </a:cubicBezTo>
                <a:cubicBezTo>
                  <a:pt x="4027" y="782"/>
                  <a:pt x="4051" y="811"/>
                  <a:pt x="4075" y="840"/>
                </a:cubicBezTo>
                <a:cubicBezTo>
                  <a:pt x="4099" y="869"/>
                  <a:pt x="4122" y="898"/>
                  <a:pt x="4144" y="929"/>
                </a:cubicBezTo>
                <a:cubicBezTo>
                  <a:pt x="4167" y="959"/>
                  <a:pt x="4188" y="990"/>
                  <a:pt x="4209" y="1021"/>
                </a:cubicBezTo>
                <a:cubicBezTo>
                  <a:pt x="4230" y="1052"/>
                  <a:pt x="4250" y="1084"/>
                  <a:pt x="4270" y="1116"/>
                </a:cubicBezTo>
                <a:cubicBezTo>
                  <a:pt x="4289" y="1148"/>
                  <a:pt x="4308" y="1181"/>
                  <a:pt x="4325" y="1214"/>
                </a:cubicBezTo>
                <a:cubicBezTo>
                  <a:pt x="4343" y="1247"/>
                  <a:pt x="4360" y="1281"/>
                  <a:pt x="4376" y="1315"/>
                </a:cubicBezTo>
                <a:cubicBezTo>
                  <a:pt x="4392" y="1349"/>
                  <a:pt x="4407" y="1383"/>
                  <a:pt x="4422" y="1418"/>
                </a:cubicBezTo>
                <a:cubicBezTo>
                  <a:pt x="4436" y="1453"/>
                  <a:pt x="4450" y="1488"/>
                  <a:pt x="4462" y="1523"/>
                </a:cubicBezTo>
                <a:cubicBezTo>
                  <a:pt x="4475" y="1559"/>
                  <a:pt x="4487" y="1595"/>
                  <a:pt x="4498" y="1631"/>
                </a:cubicBezTo>
                <a:cubicBezTo>
                  <a:pt x="4509" y="1667"/>
                  <a:pt x="4519" y="1703"/>
                  <a:pt x="4528" y="1739"/>
                </a:cubicBezTo>
                <a:cubicBezTo>
                  <a:pt x="4537" y="1776"/>
                  <a:pt x="4545" y="1812"/>
                  <a:pt x="4553" y="1849"/>
                </a:cubicBezTo>
                <a:cubicBezTo>
                  <a:pt x="4560" y="1886"/>
                  <a:pt x="4566" y="1923"/>
                  <a:pt x="4572" y="1960"/>
                </a:cubicBezTo>
                <a:cubicBezTo>
                  <a:pt x="4577" y="1998"/>
                  <a:pt x="4582" y="2035"/>
                  <a:pt x="4586" y="2072"/>
                </a:cubicBezTo>
                <a:cubicBezTo>
                  <a:pt x="4589" y="2110"/>
                  <a:pt x="4592" y="2147"/>
                  <a:pt x="4594" y="2185"/>
                </a:cubicBezTo>
                <a:cubicBezTo>
                  <a:pt x="4596" y="2222"/>
                  <a:pt x="4597" y="2260"/>
                  <a:pt x="4597" y="2298"/>
                </a:cubicBezTo>
              </a:path>
            </a:pathLst>
          </a:custGeom>
          <a:ln w="16560">
            <a:solidFill>
              <a:srgbClr val="8B5CF6">
                <a:alpha val="30000"/>
              </a:srgbClr>
            </a:solidFill>
            <a:miter/>
          </a:ln>
        </p:spPr>
        <p:txBody>
          <a:bodyPr lIns="8280" tIns="8280" rIns="8280" bIns="8280" anchor="t">
            <a:noAutofit/>
          </a:bodyPr>
          <a:lstStyle/>
          <a:p>
            <a:endParaRPr lang="en-US" sz="2400" b="0" u="none" strike="noStrike">
              <a:solidFill>
                <a:srgbClr val="000000"/>
              </a:solidFill>
              <a:effectLst/>
              <a:uFillTx/>
              <a:latin typeface="Times New Roman"/>
            </a:endParaRPr>
          </a:p>
        </p:txBody>
      </p:sp>
      <p:sp>
        <p:nvSpPr>
          <p:cNvPr id="28" name="任意多边形: 形状 27"/>
          <p:cNvSpPr/>
          <p:nvPr/>
        </p:nvSpPr>
        <p:spPr>
          <a:xfrm>
            <a:off x="6944400" y="2515320"/>
            <a:ext cx="1236960" cy="1236960"/>
          </a:xfrm>
          <a:custGeom>
            <a:avLst/>
            <a:gdLst/>
            <a:ahLst/>
            <a:cxnLst/>
            <a:rect l="0" t="0" r="r" b="b"/>
            <a:pathLst>
              <a:path w="3436" h="3436" fill="none">
                <a:moveTo>
                  <a:pt x="3436" y="1718"/>
                </a:moveTo>
                <a:cubicBezTo>
                  <a:pt x="3436" y="1775"/>
                  <a:pt x="3433" y="1831"/>
                  <a:pt x="3428" y="1887"/>
                </a:cubicBezTo>
                <a:cubicBezTo>
                  <a:pt x="3422" y="1943"/>
                  <a:pt x="3414" y="1998"/>
                  <a:pt x="3403" y="2054"/>
                </a:cubicBezTo>
                <a:cubicBezTo>
                  <a:pt x="3392" y="2109"/>
                  <a:pt x="3378" y="2163"/>
                  <a:pt x="3362" y="2217"/>
                </a:cubicBezTo>
                <a:cubicBezTo>
                  <a:pt x="3346" y="2271"/>
                  <a:pt x="3327" y="2324"/>
                  <a:pt x="3305" y="2376"/>
                </a:cubicBezTo>
                <a:cubicBezTo>
                  <a:pt x="3284" y="2428"/>
                  <a:pt x="3260" y="2479"/>
                  <a:pt x="3233" y="2528"/>
                </a:cubicBezTo>
                <a:cubicBezTo>
                  <a:pt x="3207" y="2578"/>
                  <a:pt x="3178" y="2626"/>
                  <a:pt x="3147" y="2673"/>
                </a:cubicBezTo>
                <a:cubicBezTo>
                  <a:pt x="3115" y="2720"/>
                  <a:pt x="3082" y="2765"/>
                  <a:pt x="3046" y="2808"/>
                </a:cubicBezTo>
                <a:cubicBezTo>
                  <a:pt x="3009" y="2852"/>
                  <a:pt x="2972" y="2893"/>
                  <a:pt x="2932" y="2933"/>
                </a:cubicBezTo>
                <a:cubicBezTo>
                  <a:pt x="2892" y="2973"/>
                  <a:pt x="2851" y="3011"/>
                  <a:pt x="2807" y="3046"/>
                </a:cubicBezTo>
                <a:cubicBezTo>
                  <a:pt x="2764" y="3082"/>
                  <a:pt x="2718" y="3115"/>
                  <a:pt x="2672" y="3147"/>
                </a:cubicBezTo>
                <a:cubicBezTo>
                  <a:pt x="2625" y="3178"/>
                  <a:pt x="2577" y="3207"/>
                  <a:pt x="2527" y="3233"/>
                </a:cubicBezTo>
                <a:cubicBezTo>
                  <a:pt x="2477" y="3260"/>
                  <a:pt x="2427" y="3284"/>
                  <a:pt x="2375" y="3305"/>
                </a:cubicBezTo>
                <a:cubicBezTo>
                  <a:pt x="2323" y="3327"/>
                  <a:pt x="2270" y="3346"/>
                  <a:pt x="2216" y="3362"/>
                </a:cubicBezTo>
                <a:cubicBezTo>
                  <a:pt x="2162" y="3379"/>
                  <a:pt x="2108" y="3392"/>
                  <a:pt x="2052" y="3403"/>
                </a:cubicBezTo>
                <a:cubicBezTo>
                  <a:pt x="1997" y="3414"/>
                  <a:pt x="1942" y="3422"/>
                  <a:pt x="1886" y="3428"/>
                </a:cubicBezTo>
                <a:cubicBezTo>
                  <a:pt x="1830" y="3433"/>
                  <a:pt x="1774" y="3436"/>
                  <a:pt x="1717" y="3436"/>
                </a:cubicBezTo>
                <a:cubicBezTo>
                  <a:pt x="1661" y="3436"/>
                  <a:pt x="1605" y="3433"/>
                  <a:pt x="1549" y="3428"/>
                </a:cubicBezTo>
                <a:cubicBezTo>
                  <a:pt x="1493" y="3422"/>
                  <a:pt x="1437" y="3414"/>
                  <a:pt x="1382" y="3403"/>
                </a:cubicBezTo>
                <a:cubicBezTo>
                  <a:pt x="1327" y="3392"/>
                  <a:pt x="1273" y="3379"/>
                  <a:pt x="1219" y="3362"/>
                </a:cubicBezTo>
                <a:cubicBezTo>
                  <a:pt x="1165" y="3346"/>
                  <a:pt x="1112" y="3327"/>
                  <a:pt x="1060" y="3305"/>
                </a:cubicBezTo>
                <a:cubicBezTo>
                  <a:pt x="1008" y="3284"/>
                  <a:pt x="957" y="3260"/>
                  <a:pt x="908" y="3233"/>
                </a:cubicBezTo>
                <a:cubicBezTo>
                  <a:pt x="858" y="3207"/>
                  <a:pt x="810" y="3178"/>
                  <a:pt x="763" y="3147"/>
                </a:cubicBezTo>
                <a:cubicBezTo>
                  <a:pt x="716" y="3115"/>
                  <a:pt x="671" y="3082"/>
                  <a:pt x="628" y="3046"/>
                </a:cubicBezTo>
                <a:cubicBezTo>
                  <a:pt x="584" y="3011"/>
                  <a:pt x="542" y="2973"/>
                  <a:pt x="503" y="2933"/>
                </a:cubicBezTo>
                <a:cubicBezTo>
                  <a:pt x="463" y="2893"/>
                  <a:pt x="425" y="2852"/>
                  <a:pt x="389" y="2808"/>
                </a:cubicBezTo>
                <a:cubicBezTo>
                  <a:pt x="354" y="2765"/>
                  <a:pt x="320" y="2720"/>
                  <a:pt x="289" y="2673"/>
                </a:cubicBezTo>
                <a:cubicBezTo>
                  <a:pt x="258" y="2626"/>
                  <a:pt x="229" y="2578"/>
                  <a:pt x="202" y="2528"/>
                </a:cubicBezTo>
                <a:cubicBezTo>
                  <a:pt x="176" y="2479"/>
                  <a:pt x="152" y="2428"/>
                  <a:pt x="130" y="2376"/>
                </a:cubicBezTo>
                <a:cubicBezTo>
                  <a:pt x="109" y="2324"/>
                  <a:pt x="90" y="2271"/>
                  <a:pt x="74" y="2217"/>
                </a:cubicBezTo>
                <a:cubicBezTo>
                  <a:pt x="57" y="2163"/>
                  <a:pt x="44" y="2109"/>
                  <a:pt x="33" y="2054"/>
                </a:cubicBezTo>
                <a:cubicBezTo>
                  <a:pt x="22" y="1998"/>
                  <a:pt x="13" y="1943"/>
                  <a:pt x="8" y="1887"/>
                </a:cubicBezTo>
                <a:cubicBezTo>
                  <a:pt x="2" y="1831"/>
                  <a:pt x="0" y="1775"/>
                  <a:pt x="0" y="1718"/>
                </a:cubicBezTo>
                <a:cubicBezTo>
                  <a:pt x="0" y="1662"/>
                  <a:pt x="2" y="1606"/>
                  <a:pt x="8" y="1549"/>
                </a:cubicBezTo>
                <a:cubicBezTo>
                  <a:pt x="13" y="1493"/>
                  <a:pt x="22" y="1437"/>
                  <a:pt x="33" y="1382"/>
                </a:cubicBezTo>
                <a:cubicBezTo>
                  <a:pt x="44" y="1327"/>
                  <a:pt x="57" y="1273"/>
                  <a:pt x="74" y="1219"/>
                </a:cubicBezTo>
                <a:cubicBezTo>
                  <a:pt x="90" y="1165"/>
                  <a:pt x="109" y="1112"/>
                  <a:pt x="130" y="1060"/>
                </a:cubicBezTo>
                <a:cubicBezTo>
                  <a:pt x="152" y="1008"/>
                  <a:pt x="176" y="957"/>
                  <a:pt x="202" y="908"/>
                </a:cubicBezTo>
                <a:cubicBezTo>
                  <a:pt x="229" y="858"/>
                  <a:pt x="258" y="810"/>
                  <a:pt x="289" y="763"/>
                </a:cubicBezTo>
                <a:cubicBezTo>
                  <a:pt x="320" y="716"/>
                  <a:pt x="354" y="671"/>
                  <a:pt x="389" y="628"/>
                </a:cubicBezTo>
                <a:cubicBezTo>
                  <a:pt x="425" y="584"/>
                  <a:pt x="463" y="543"/>
                  <a:pt x="503" y="503"/>
                </a:cubicBezTo>
                <a:cubicBezTo>
                  <a:pt x="542" y="463"/>
                  <a:pt x="584" y="425"/>
                  <a:pt x="628" y="390"/>
                </a:cubicBezTo>
                <a:cubicBezTo>
                  <a:pt x="671" y="354"/>
                  <a:pt x="716" y="320"/>
                  <a:pt x="763" y="289"/>
                </a:cubicBezTo>
                <a:cubicBezTo>
                  <a:pt x="810" y="258"/>
                  <a:pt x="858" y="229"/>
                  <a:pt x="908" y="202"/>
                </a:cubicBezTo>
                <a:cubicBezTo>
                  <a:pt x="957" y="176"/>
                  <a:pt x="1008" y="152"/>
                  <a:pt x="1060" y="130"/>
                </a:cubicBezTo>
                <a:cubicBezTo>
                  <a:pt x="1112" y="109"/>
                  <a:pt x="1165" y="90"/>
                  <a:pt x="1219" y="74"/>
                </a:cubicBezTo>
                <a:cubicBezTo>
                  <a:pt x="1273" y="57"/>
                  <a:pt x="1327" y="44"/>
                  <a:pt x="1382" y="33"/>
                </a:cubicBezTo>
                <a:cubicBezTo>
                  <a:pt x="1437" y="22"/>
                  <a:pt x="1493" y="13"/>
                  <a:pt x="1549" y="8"/>
                </a:cubicBezTo>
                <a:cubicBezTo>
                  <a:pt x="1605" y="2"/>
                  <a:pt x="1661" y="0"/>
                  <a:pt x="1717" y="0"/>
                </a:cubicBezTo>
                <a:cubicBezTo>
                  <a:pt x="1774" y="0"/>
                  <a:pt x="1830" y="2"/>
                  <a:pt x="1886" y="8"/>
                </a:cubicBezTo>
                <a:cubicBezTo>
                  <a:pt x="1942" y="13"/>
                  <a:pt x="1997" y="22"/>
                  <a:pt x="2052" y="33"/>
                </a:cubicBezTo>
                <a:cubicBezTo>
                  <a:pt x="2108" y="44"/>
                  <a:pt x="2162" y="57"/>
                  <a:pt x="2216" y="74"/>
                </a:cubicBezTo>
                <a:cubicBezTo>
                  <a:pt x="2270" y="90"/>
                  <a:pt x="2323" y="109"/>
                  <a:pt x="2375" y="130"/>
                </a:cubicBezTo>
                <a:cubicBezTo>
                  <a:pt x="2427" y="152"/>
                  <a:pt x="2477" y="176"/>
                  <a:pt x="2527" y="202"/>
                </a:cubicBezTo>
                <a:cubicBezTo>
                  <a:pt x="2577" y="229"/>
                  <a:pt x="2625" y="258"/>
                  <a:pt x="2672" y="289"/>
                </a:cubicBezTo>
                <a:cubicBezTo>
                  <a:pt x="2718" y="320"/>
                  <a:pt x="2764" y="354"/>
                  <a:pt x="2807" y="390"/>
                </a:cubicBezTo>
                <a:cubicBezTo>
                  <a:pt x="2851" y="425"/>
                  <a:pt x="2892" y="463"/>
                  <a:pt x="2932" y="503"/>
                </a:cubicBezTo>
                <a:cubicBezTo>
                  <a:pt x="2972" y="543"/>
                  <a:pt x="3009" y="584"/>
                  <a:pt x="3046" y="628"/>
                </a:cubicBezTo>
                <a:cubicBezTo>
                  <a:pt x="3082" y="671"/>
                  <a:pt x="3115" y="716"/>
                  <a:pt x="3147" y="763"/>
                </a:cubicBezTo>
                <a:cubicBezTo>
                  <a:pt x="3178" y="810"/>
                  <a:pt x="3207" y="858"/>
                  <a:pt x="3233" y="908"/>
                </a:cubicBezTo>
                <a:cubicBezTo>
                  <a:pt x="3260" y="957"/>
                  <a:pt x="3284" y="1008"/>
                  <a:pt x="3305" y="1060"/>
                </a:cubicBezTo>
                <a:cubicBezTo>
                  <a:pt x="3327" y="1112"/>
                  <a:pt x="3346" y="1165"/>
                  <a:pt x="3362" y="1219"/>
                </a:cubicBezTo>
                <a:cubicBezTo>
                  <a:pt x="3378" y="1273"/>
                  <a:pt x="3392" y="1327"/>
                  <a:pt x="3403" y="1382"/>
                </a:cubicBezTo>
                <a:cubicBezTo>
                  <a:pt x="3414" y="1437"/>
                  <a:pt x="3422" y="1493"/>
                  <a:pt x="3428" y="1549"/>
                </a:cubicBezTo>
                <a:cubicBezTo>
                  <a:pt x="3433" y="1606"/>
                  <a:pt x="3436" y="1662"/>
                  <a:pt x="3436" y="1718"/>
                </a:cubicBezTo>
              </a:path>
            </a:pathLst>
          </a:custGeom>
          <a:ln w="16560">
            <a:solidFill>
              <a:srgbClr val="8B5CF6">
                <a:alpha val="30000"/>
              </a:srgbClr>
            </a:solidFill>
            <a:miter/>
          </a:ln>
        </p:spPr>
        <p:txBody>
          <a:bodyPr lIns="8280" tIns="8280" rIns="8280" bIns="8280" anchor="t">
            <a:noAutofit/>
          </a:bodyPr>
          <a:lstStyle/>
          <a:p>
            <a:endParaRPr lang="en-US" sz="2400" b="0" u="none" strike="noStrike">
              <a:solidFill>
                <a:srgbClr val="000000"/>
              </a:solidFill>
              <a:effectLst/>
              <a:uFillTx/>
              <a:latin typeface="Times New Roman"/>
            </a:endParaRPr>
          </a:p>
        </p:txBody>
      </p:sp>
      <p:sp>
        <p:nvSpPr>
          <p:cNvPr id="29" name="任意多边形: 形状 28"/>
          <p:cNvSpPr/>
          <p:nvPr/>
        </p:nvSpPr>
        <p:spPr>
          <a:xfrm>
            <a:off x="2089080" y="1504080"/>
            <a:ext cx="66960" cy="67320"/>
          </a:xfrm>
          <a:custGeom>
            <a:avLst/>
            <a:gdLst/>
            <a:ahLst/>
            <a:cxnLst/>
            <a:rect l="0" t="0" r="r" b="b"/>
            <a:pathLst>
              <a:path w="186" h="187">
                <a:moveTo>
                  <a:pt x="186" y="93"/>
                </a:moveTo>
                <a:cubicBezTo>
                  <a:pt x="186" y="105"/>
                  <a:pt x="184" y="117"/>
                  <a:pt x="179" y="128"/>
                </a:cubicBezTo>
                <a:cubicBezTo>
                  <a:pt x="175" y="140"/>
                  <a:pt x="168" y="150"/>
                  <a:pt x="159" y="158"/>
                </a:cubicBezTo>
                <a:cubicBezTo>
                  <a:pt x="151" y="167"/>
                  <a:pt x="141" y="175"/>
                  <a:pt x="129" y="179"/>
                </a:cubicBezTo>
                <a:cubicBezTo>
                  <a:pt x="118" y="184"/>
                  <a:pt x="106" y="187"/>
                  <a:pt x="94" y="187"/>
                </a:cubicBezTo>
                <a:cubicBezTo>
                  <a:pt x="81" y="187"/>
                  <a:pt x="69" y="184"/>
                  <a:pt x="58" y="179"/>
                </a:cubicBezTo>
                <a:cubicBezTo>
                  <a:pt x="47" y="175"/>
                  <a:pt x="37" y="167"/>
                  <a:pt x="28" y="158"/>
                </a:cubicBezTo>
                <a:cubicBezTo>
                  <a:pt x="18" y="150"/>
                  <a:pt x="12" y="140"/>
                  <a:pt x="7" y="128"/>
                </a:cubicBezTo>
                <a:cubicBezTo>
                  <a:pt x="2" y="117"/>
                  <a:pt x="0" y="105"/>
                  <a:pt x="0" y="93"/>
                </a:cubicBezTo>
                <a:cubicBezTo>
                  <a:pt x="0" y="80"/>
                  <a:pt x="2" y="69"/>
                  <a:pt x="7" y="57"/>
                </a:cubicBezTo>
                <a:cubicBezTo>
                  <a:pt x="12" y="46"/>
                  <a:pt x="18" y="36"/>
                  <a:pt x="28" y="27"/>
                </a:cubicBezTo>
                <a:cubicBezTo>
                  <a:pt x="37" y="18"/>
                  <a:pt x="47" y="12"/>
                  <a:pt x="58" y="7"/>
                </a:cubicBezTo>
                <a:cubicBezTo>
                  <a:pt x="69" y="2"/>
                  <a:pt x="81" y="0"/>
                  <a:pt x="94" y="0"/>
                </a:cubicBezTo>
                <a:cubicBezTo>
                  <a:pt x="106" y="0"/>
                  <a:pt x="118" y="2"/>
                  <a:pt x="129" y="7"/>
                </a:cubicBezTo>
                <a:cubicBezTo>
                  <a:pt x="141" y="12"/>
                  <a:pt x="151" y="18"/>
                  <a:pt x="159" y="27"/>
                </a:cubicBezTo>
                <a:cubicBezTo>
                  <a:pt x="168" y="36"/>
                  <a:pt x="175" y="46"/>
                  <a:pt x="179" y="57"/>
                </a:cubicBezTo>
                <a:cubicBezTo>
                  <a:pt x="184" y="69"/>
                  <a:pt x="186" y="80"/>
                  <a:pt x="186" y="93"/>
                </a:cubicBezTo>
                <a:close/>
              </a:path>
            </a:pathLst>
          </a:custGeom>
          <a:solidFill>
            <a:srgbClr val="FFFFFF">
              <a:alpha val="6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0" name="任意多边形: 形状 29"/>
          <p:cNvSpPr/>
          <p:nvPr/>
        </p:nvSpPr>
        <p:spPr>
          <a:xfrm>
            <a:off x="2924640" y="1838160"/>
            <a:ext cx="50400" cy="50760"/>
          </a:xfrm>
          <a:custGeom>
            <a:avLst/>
            <a:gdLst/>
            <a:ahLst/>
            <a:cxnLst/>
            <a:rect l="0" t="0" r="r" b="b"/>
            <a:pathLst>
              <a:path w="140" h="141">
                <a:moveTo>
                  <a:pt x="140" y="70"/>
                </a:moveTo>
                <a:cubicBezTo>
                  <a:pt x="140" y="79"/>
                  <a:pt x="139" y="88"/>
                  <a:pt x="135" y="97"/>
                </a:cubicBezTo>
                <a:cubicBezTo>
                  <a:pt x="132" y="105"/>
                  <a:pt x="126" y="114"/>
                  <a:pt x="120" y="120"/>
                </a:cubicBezTo>
                <a:cubicBezTo>
                  <a:pt x="113" y="127"/>
                  <a:pt x="106" y="132"/>
                  <a:pt x="97" y="135"/>
                </a:cubicBezTo>
                <a:cubicBezTo>
                  <a:pt x="89" y="139"/>
                  <a:pt x="80" y="141"/>
                  <a:pt x="71" y="141"/>
                </a:cubicBezTo>
                <a:cubicBezTo>
                  <a:pt x="61" y="141"/>
                  <a:pt x="53" y="139"/>
                  <a:pt x="44" y="135"/>
                </a:cubicBezTo>
                <a:cubicBezTo>
                  <a:pt x="36" y="132"/>
                  <a:pt x="28" y="127"/>
                  <a:pt x="21" y="120"/>
                </a:cubicBezTo>
                <a:cubicBezTo>
                  <a:pt x="15" y="114"/>
                  <a:pt x="10" y="105"/>
                  <a:pt x="5" y="97"/>
                </a:cubicBezTo>
                <a:cubicBezTo>
                  <a:pt x="2" y="88"/>
                  <a:pt x="0" y="79"/>
                  <a:pt x="0" y="70"/>
                </a:cubicBezTo>
                <a:cubicBezTo>
                  <a:pt x="0" y="61"/>
                  <a:pt x="2" y="52"/>
                  <a:pt x="5" y="43"/>
                </a:cubicBezTo>
                <a:cubicBezTo>
                  <a:pt x="10" y="35"/>
                  <a:pt x="15" y="27"/>
                  <a:pt x="21" y="21"/>
                </a:cubicBezTo>
                <a:cubicBezTo>
                  <a:pt x="28" y="14"/>
                  <a:pt x="36" y="9"/>
                  <a:pt x="44" y="6"/>
                </a:cubicBezTo>
                <a:cubicBezTo>
                  <a:pt x="53" y="2"/>
                  <a:pt x="61" y="0"/>
                  <a:pt x="71" y="0"/>
                </a:cubicBezTo>
                <a:cubicBezTo>
                  <a:pt x="80" y="0"/>
                  <a:pt x="89" y="2"/>
                  <a:pt x="97" y="6"/>
                </a:cubicBezTo>
                <a:cubicBezTo>
                  <a:pt x="106" y="9"/>
                  <a:pt x="113" y="14"/>
                  <a:pt x="120" y="21"/>
                </a:cubicBezTo>
                <a:cubicBezTo>
                  <a:pt x="126" y="27"/>
                  <a:pt x="132" y="35"/>
                  <a:pt x="135" y="43"/>
                </a:cubicBezTo>
                <a:cubicBezTo>
                  <a:pt x="139" y="52"/>
                  <a:pt x="140" y="61"/>
                  <a:pt x="140" y="70"/>
                </a:cubicBezTo>
                <a:close/>
              </a:path>
            </a:pathLst>
          </a:custGeom>
          <a:solidFill>
            <a:srgbClr val="FFFFFF">
              <a:alpha val="6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1" name="任意多边形: 形状 30"/>
          <p:cNvSpPr/>
          <p:nvPr/>
        </p:nvSpPr>
        <p:spPr>
          <a:xfrm>
            <a:off x="2339640" y="2339640"/>
            <a:ext cx="83880" cy="83880"/>
          </a:xfrm>
          <a:custGeom>
            <a:avLst/>
            <a:gdLst/>
            <a:ahLst/>
            <a:cxnLst/>
            <a:rect l="0" t="0" r="r" b="b"/>
            <a:pathLst>
              <a:path w="233" h="233">
                <a:moveTo>
                  <a:pt x="233" y="117"/>
                </a:moveTo>
                <a:cubicBezTo>
                  <a:pt x="233" y="133"/>
                  <a:pt x="230" y="147"/>
                  <a:pt x="224" y="162"/>
                </a:cubicBezTo>
                <a:cubicBezTo>
                  <a:pt x="219" y="176"/>
                  <a:pt x="210" y="188"/>
                  <a:pt x="199" y="199"/>
                </a:cubicBezTo>
                <a:cubicBezTo>
                  <a:pt x="188" y="210"/>
                  <a:pt x="176" y="219"/>
                  <a:pt x="162" y="224"/>
                </a:cubicBezTo>
                <a:cubicBezTo>
                  <a:pt x="147" y="230"/>
                  <a:pt x="133" y="233"/>
                  <a:pt x="117" y="233"/>
                </a:cubicBezTo>
                <a:cubicBezTo>
                  <a:pt x="101" y="233"/>
                  <a:pt x="86" y="230"/>
                  <a:pt x="72" y="224"/>
                </a:cubicBezTo>
                <a:cubicBezTo>
                  <a:pt x="58" y="219"/>
                  <a:pt x="45" y="210"/>
                  <a:pt x="34" y="199"/>
                </a:cubicBezTo>
                <a:cubicBezTo>
                  <a:pt x="23" y="188"/>
                  <a:pt x="15" y="176"/>
                  <a:pt x="9" y="162"/>
                </a:cubicBezTo>
                <a:cubicBezTo>
                  <a:pt x="3" y="147"/>
                  <a:pt x="0" y="133"/>
                  <a:pt x="0" y="117"/>
                </a:cubicBezTo>
                <a:cubicBezTo>
                  <a:pt x="0" y="101"/>
                  <a:pt x="3" y="86"/>
                  <a:pt x="9" y="72"/>
                </a:cubicBezTo>
                <a:cubicBezTo>
                  <a:pt x="15" y="58"/>
                  <a:pt x="23" y="45"/>
                  <a:pt x="34" y="34"/>
                </a:cubicBezTo>
                <a:cubicBezTo>
                  <a:pt x="45" y="23"/>
                  <a:pt x="58" y="15"/>
                  <a:pt x="72" y="9"/>
                </a:cubicBezTo>
                <a:cubicBezTo>
                  <a:pt x="86" y="3"/>
                  <a:pt x="101" y="0"/>
                  <a:pt x="117" y="0"/>
                </a:cubicBezTo>
                <a:cubicBezTo>
                  <a:pt x="133" y="0"/>
                  <a:pt x="147" y="3"/>
                  <a:pt x="162" y="9"/>
                </a:cubicBezTo>
                <a:cubicBezTo>
                  <a:pt x="176" y="15"/>
                  <a:pt x="188" y="23"/>
                  <a:pt x="199" y="34"/>
                </a:cubicBezTo>
                <a:cubicBezTo>
                  <a:pt x="210" y="45"/>
                  <a:pt x="219" y="58"/>
                  <a:pt x="224" y="72"/>
                </a:cubicBezTo>
                <a:cubicBezTo>
                  <a:pt x="230" y="86"/>
                  <a:pt x="233" y="101"/>
                  <a:pt x="233" y="117"/>
                </a:cubicBezTo>
                <a:close/>
              </a:path>
            </a:pathLst>
          </a:custGeom>
          <a:solidFill>
            <a:srgbClr val="FFFFFF">
              <a:alpha val="6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2" name="任意多边形: 形状 31"/>
          <p:cNvSpPr/>
          <p:nvPr/>
        </p:nvSpPr>
        <p:spPr>
          <a:xfrm>
            <a:off x="2122560" y="1528920"/>
            <a:ext cx="1002960" cy="17280"/>
          </a:xfrm>
          <a:custGeom>
            <a:avLst/>
            <a:gdLst/>
            <a:ahLst/>
            <a:cxnLst/>
            <a:rect l="0" t="0" r="r" b="b"/>
            <a:pathLst>
              <a:path w="2786" h="48">
                <a:moveTo>
                  <a:pt x="0" y="0"/>
                </a:moveTo>
                <a:lnTo>
                  <a:pt x="2786" y="0"/>
                </a:lnTo>
                <a:lnTo>
                  <a:pt x="2786" y="48"/>
                </a:lnTo>
                <a:lnTo>
                  <a:pt x="0" y="48"/>
                </a:lnTo>
                <a:lnTo>
                  <a:pt x="0" y="0"/>
                </a:lnTo>
                <a:close/>
              </a:path>
            </a:pathLst>
          </a:custGeom>
          <a:solidFill>
            <a:srgbClr val="0EA5E9">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3" name="任意多边形: 形状 32"/>
          <p:cNvSpPr/>
          <p:nvPr/>
        </p:nvSpPr>
        <p:spPr>
          <a:xfrm>
            <a:off x="2924640" y="1863360"/>
            <a:ext cx="835920" cy="16920"/>
          </a:xfrm>
          <a:custGeom>
            <a:avLst/>
            <a:gdLst/>
            <a:ahLst/>
            <a:cxnLst/>
            <a:rect l="0" t="0" r="r" b="b"/>
            <a:pathLst>
              <a:path w="2322" h="47">
                <a:moveTo>
                  <a:pt x="0" y="0"/>
                </a:moveTo>
                <a:lnTo>
                  <a:pt x="2322" y="0"/>
                </a:lnTo>
                <a:lnTo>
                  <a:pt x="2322" y="47"/>
                </a:lnTo>
                <a:lnTo>
                  <a:pt x="0" y="47"/>
                </a:lnTo>
                <a:lnTo>
                  <a:pt x="0" y="0"/>
                </a:lnTo>
                <a:close/>
              </a:path>
            </a:pathLst>
          </a:custGeom>
          <a:solidFill>
            <a:srgbClr val="0EA5E9">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4" name="任意多边形: 形状 33"/>
          <p:cNvSpPr/>
          <p:nvPr/>
        </p:nvSpPr>
        <p:spPr>
          <a:xfrm>
            <a:off x="8289720" y="3175200"/>
            <a:ext cx="67320" cy="67320"/>
          </a:xfrm>
          <a:custGeom>
            <a:avLst/>
            <a:gdLst/>
            <a:ahLst/>
            <a:cxnLst/>
            <a:rect l="0" t="0" r="r" b="b"/>
            <a:pathLst>
              <a:path w="187" h="187">
                <a:moveTo>
                  <a:pt x="187" y="93"/>
                </a:moveTo>
                <a:cubicBezTo>
                  <a:pt x="187" y="106"/>
                  <a:pt x="184" y="117"/>
                  <a:pt x="179" y="129"/>
                </a:cubicBezTo>
                <a:cubicBezTo>
                  <a:pt x="175" y="140"/>
                  <a:pt x="168" y="150"/>
                  <a:pt x="159" y="160"/>
                </a:cubicBezTo>
                <a:cubicBezTo>
                  <a:pt x="151" y="169"/>
                  <a:pt x="141" y="175"/>
                  <a:pt x="129" y="180"/>
                </a:cubicBezTo>
                <a:cubicBezTo>
                  <a:pt x="118" y="185"/>
                  <a:pt x="106" y="187"/>
                  <a:pt x="94" y="187"/>
                </a:cubicBezTo>
                <a:cubicBezTo>
                  <a:pt x="81" y="187"/>
                  <a:pt x="70" y="185"/>
                  <a:pt x="58" y="180"/>
                </a:cubicBezTo>
                <a:cubicBezTo>
                  <a:pt x="47" y="175"/>
                  <a:pt x="37" y="169"/>
                  <a:pt x="28" y="160"/>
                </a:cubicBezTo>
                <a:cubicBezTo>
                  <a:pt x="19" y="150"/>
                  <a:pt x="13" y="140"/>
                  <a:pt x="8" y="129"/>
                </a:cubicBezTo>
                <a:cubicBezTo>
                  <a:pt x="2" y="117"/>
                  <a:pt x="0" y="106"/>
                  <a:pt x="0" y="93"/>
                </a:cubicBezTo>
                <a:cubicBezTo>
                  <a:pt x="0" y="81"/>
                  <a:pt x="2" y="69"/>
                  <a:pt x="8" y="58"/>
                </a:cubicBezTo>
                <a:cubicBezTo>
                  <a:pt x="13" y="46"/>
                  <a:pt x="19" y="36"/>
                  <a:pt x="28" y="28"/>
                </a:cubicBezTo>
                <a:cubicBezTo>
                  <a:pt x="37" y="19"/>
                  <a:pt x="47" y="12"/>
                  <a:pt x="58" y="8"/>
                </a:cubicBezTo>
                <a:cubicBezTo>
                  <a:pt x="70" y="3"/>
                  <a:pt x="81" y="0"/>
                  <a:pt x="94" y="0"/>
                </a:cubicBezTo>
                <a:cubicBezTo>
                  <a:pt x="106" y="0"/>
                  <a:pt x="118" y="3"/>
                  <a:pt x="129" y="8"/>
                </a:cubicBezTo>
                <a:cubicBezTo>
                  <a:pt x="141" y="12"/>
                  <a:pt x="151" y="19"/>
                  <a:pt x="159" y="28"/>
                </a:cubicBezTo>
                <a:cubicBezTo>
                  <a:pt x="168" y="36"/>
                  <a:pt x="175" y="46"/>
                  <a:pt x="179" y="58"/>
                </a:cubicBezTo>
                <a:cubicBezTo>
                  <a:pt x="184" y="69"/>
                  <a:pt x="187" y="81"/>
                  <a:pt x="187" y="93"/>
                </a:cubicBezTo>
                <a:close/>
              </a:path>
            </a:pathLst>
          </a:custGeom>
          <a:solidFill>
            <a:srgbClr val="FFFFFF">
              <a:alpha val="6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5" name="任意多边形: 形状 34"/>
          <p:cNvSpPr/>
          <p:nvPr/>
        </p:nvSpPr>
        <p:spPr>
          <a:xfrm>
            <a:off x="7713000" y="2674080"/>
            <a:ext cx="59040" cy="58680"/>
          </a:xfrm>
          <a:custGeom>
            <a:avLst/>
            <a:gdLst/>
            <a:ahLst/>
            <a:cxnLst/>
            <a:rect l="0" t="0" r="r" b="b"/>
            <a:pathLst>
              <a:path w="164" h="163">
                <a:moveTo>
                  <a:pt x="164" y="81"/>
                </a:moveTo>
                <a:cubicBezTo>
                  <a:pt x="164" y="92"/>
                  <a:pt x="162" y="102"/>
                  <a:pt x="157" y="113"/>
                </a:cubicBezTo>
                <a:cubicBezTo>
                  <a:pt x="153" y="123"/>
                  <a:pt x="147" y="132"/>
                  <a:pt x="140" y="139"/>
                </a:cubicBezTo>
                <a:cubicBezTo>
                  <a:pt x="132" y="147"/>
                  <a:pt x="123" y="153"/>
                  <a:pt x="113" y="157"/>
                </a:cubicBezTo>
                <a:cubicBezTo>
                  <a:pt x="104" y="161"/>
                  <a:pt x="93" y="163"/>
                  <a:pt x="82" y="163"/>
                </a:cubicBezTo>
                <a:cubicBezTo>
                  <a:pt x="72" y="163"/>
                  <a:pt x="61" y="161"/>
                  <a:pt x="51" y="157"/>
                </a:cubicBezTo>
                <a:cubicBezTo>
                  <a:pt x="41" y="153"/>
                  <a:pt x="32" y="147"/>
                  <a:pt x="24" y="139"/>
                </a:cubicBezTo>
                <a:cubicBezTo>
                  <a:pt x="16" y="132"/>
                  <a:pt x="10" y="123"/>
                  <a:pt x="6" y="113"/>
                </a:cubicBezTo>
                <a:cubicBezTo>
                  <a:pt x="2" y="102"/>
                  <a:pt x="0" y="92"/>
                  <a:pt x="0" y="81"/>
                </a:cubicBezTo>
                <a:cubicBezTo>
                  <a:pt x="0" y="70"/>
                  <a:pt x="2" y="60"/>
                  <a:pt x="6" y="50"/>
                </a:cubicBezTo>
                <a:cubicBezTo>
                  <a:pt x="10" y="40"/>
                  <a:pt x="16" y="31"/>
                  <a:pt x="24" y="23"/>
                </a:cubicBezTo>
                <a:cubicBezTo>
                  <a:pt x="32" y="16"/>
                  <a:pt x="41" y="10"/>
                  <a:pt x="51" y="6"/>
                </a:cubicBezTo>
                <a:cubicBezTo>
                  <a:pt x="61" y="2"/>
                  <a:pt x="72" y="0"/>
                  <a:pt x="82" y="0"/>
                </a:cubicBezTo>
                <a:cubicBezTo>
                  <a:pt x="93" y="0"/>
                  <a:pt x="104" y="2"/>
                  <a:pt x="113" y="6"/>
                </a:cubicBezTo>
                <a:cubicBezTo>
                  <a:pt x="123" y="10"/>
                  <a:pt x="132" y="16"/>
                  <a:pt x="140" y="23"/>
                </a:cubicBezTo>
                <a:cubicBezTo>
                  <a:pt x="147" y="31"/>
                  <a:pt x="153" y="40"/>
                  <a:pt x="157" y="50"/>
                </a:cubicBezTo>
                <a:cubicBezTo>
                  <a:pt x="162" y="60"/>
                  <a:pt x="164" y="70"/>
                  <a:pt x="164" y="81"/>
                </a:cubicBezTo>
                <a:close/>
              </a:path>
            </a:pathLst>
          </a:custGeom>
          <a:solidFill>
            <a:srgbClr val="FFFFFF">
              <a:alpha val="6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6" name="任意多边形: 形状 35"/>
          <p:cNvSpPr/>
          <p:nvPr/>
        </p:nvSpPr>
        <p:spPr>
          <a:xfrm>
            <a:off x="7445520" y="3342600"/>
            <a:ext cx="75600" cy="75600"/>
          </a:xfrm>
          <a:custGeom>
            <a:avLst/>
            <a:gdLst/>
            <a:ahLst/>
            <a:cxnLst/>
            <a:rect l="0" t="0" r="r" b="b"/>
            <a:pathLst>
              <a:path w="210" h="210">
                <a:moveTo>
                  <a:pt x="210" y="104"/>
                </a:moveTo>
                <a:cubicBezTo>
                  <a:pt x="210" y="118"/>
                  <a:pt x="208" y="131"/>
                  <a:pt x="202" y="144"/>
                </a:cubicBezTo>
                <a:cubicBezTo>
                  <a:pt x="197" y="157"/>
                  <a:pt x="189" y="168"/>
                  <a:pt x="180" y="178"/>
                </a:cubicBezTo>
                <a:cubicBezTo>
                  <a:pt x="170" y="189"/>
                  <a:pt x="159" y="196"/>
                  <a:pt x="146" y="202"/>
                </a:cubicBezTo>
                <a:cubicBezTo>
                  <a:pt x="133" y="207"/>
                  <a:pt x="120" y="210"/>
                  <a:pt x="106" y="210"/>
                </a:cubicBezTo>
                <a:cubicBezTo>
                  <a:pt x="92" y="210"/>
                  <a:pt x="79" y="207"/>
                  <a:pt x="66" y="202"/>
                </a:cubicBezTo>
                <a:cubicBezTo>
                  <a:pt x="53" y="196"/>
                  <a:pt x="42" y="189"/>
                  <a:pt x="32" y="178"/>
                </a:cubicBezTo>
                <a:cubicBezTo>
                  <a:pt x="22" y="168"/>
                  <a:pt x="15" y="157"/>
                  <a:pt x="8" y="144"/>
                </a:cubicBezTo>
                <a:cubicBezTo>
                  <a:pt x="3" y="131"/>
                  <a:pt x="0" y="118"/>
                  <a:pt x="0" y="104"/>
                </a:cubicBezTo>
                <a:cubicBezTo>
                  <a:pt x="0" y="90"/>
                  <a:pt x="3" y="77"/>
                  <a:pt x="8" y="64"/>
                </a:cubicBezTo>
                <a:cubicBezTo>
                  <a:pt x="15" y="51"/>
                  <a:pt x="22" y="40"/>
                  <a:pt x="32" y="30"/>
                </a:cubicBezTo>
                <a:cubicBezTo>
                  <a:pt x="42" y="21"/>
                  <a:pt x="53" y="13"/>
                  <a:pt x="66" y="8"/>
                </a:cubicBezTo>
                <a:cubicBezTo>
                  <a:pt x="79" y="2"/>
                  <a:pt x="92" y="0"/>
                  <a:pt x="106" y="0"/>
                </a:cubicBezTo>
                <a:cubicBezTo>
                  <a:pt x="120" y="0"/>
                  <a:pt x="133" y="2"/>
                  <a:pt x="146" y="8"/>
                </a:cubicBezTo>
                <a:cubicBezTo>
                  <a:pt x="159" y="13"/>
                  <a:pt x="170" y="21"/>
                  <a:pt x="180" y="30"/>
                </a:cubicBezTo>
                <a:cubicBezTo>
                  <a:pt x="189" y="40"/>
                  <a:pt x="197" y="51"/>
                  <a:pt x="202" y="64"/>
                </a:cubicBezTo>
                <a:cubicBezTo>
                  <a:pt x="208" y="77"/>
                  <a:pt x="210" y="90"/>
                  <a:pt x="210" y="104"/>
                </a:cubicBezTo>
                <a:close/>
              </a:path>
            </a:pathLst>
          </a:custGeom>
          <a:solidFill>
            <a:srgbClr val="FFFFFF">
              <a:alpha val="6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7" name="任意多边形: 形状 36"/>
          <p:cNvSpPr/>
          <p:nvPr/>
        </p:nvSpPr>
        <p:spPr>
          <a:xfrm>
            <a:off x="6852240" y="3200400"/>
            <a:ext cx="752400" cy="17280"/>
          </a:xfrm>
          <a:custGeom>
            <a:avLst/>
            <a:gdLst/>
            <a:ahLst/>
            <a:cxnLst/>
            <a:rect l="0" t="0" r="r" b="b"/>
            <a:pathLst>
              <a:path w="2090" h="48">
                <a:moveTo>
                  <a:pt x="0" y="0"/>
                </a:moveTo>
                <a:lnTo>
                  <a:pt x="2090" y="0"/>
                </a:lnTo>
                <a:lnTo>
                  <a:pt x="2090" y="48"/>
                </a:lnTo>
                <a:lnTo>
                  <a:pt x="0" y="48"/>
                </a:lnTo>
                <a:lnTo>
                  <a:pt x="0" y="0"/>
                </a:lnTo>
                <a:close/>
              </a:path>
            </a:pathLst>
          </a:custGeom>
          <a:solidFill>
            <a:srgbClr val="0EA5E9">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8" name="任意多边形: 形状 37"/>
          <p:cNvSpPr/>
          <p:nvPr/>
        </p:nvSpPr>
        <p:spPr>
          <a:xfrm>
            <a:off x="6852240" y="2698920"/>
            <a:ext cx="919800" cy="17280"/>
          </a:xfrm>
          <a:custGeom>
            <a:avLst/>
            <a:gdLst/>
            <a:ahLst/>
            <a:cxnLst/>
            <a:rect l="0" t="0" r="r" b="b"/>
            <a:pathLst>
              <a:path w="2555" h="48">
                <a:moveTo>
                  <a:pt x="0" y="0"/>
                </a:moveTo>
                <a:lnTo>
                  <a:pt x="2555" y="0"/>
                </a:lnTo>
                <a:lnTo>
                  <a:pt x="2555" y="48"/>
                </a:lnTo>
                <a:lnTo>
                  <a:pt x="0" y="48"/>
                </a:lnTo>
                <a:lnTo>
                  <a:pt x="0" y="0"/>
                </a:lnTo>
                <a:close/>
              </a:path>
            </a:pathLst>
          </a:custGeom>
          <a:solidFill>
            <a:srgbClr val="0EA5E9">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9" name="图片 38"/>
          <p:cNvPicPr/>
          <p:nvPr/>
        </p:nvPicPr>
        <p:blipFill>
          <a:blip r:embed="rId4"/>
          <a:stretch/>
        </p:blipFill>
        <p:spPr>
          <a:xfrm>
            <a:off x="534960" y="1203480"/>
            <a:ext cx="9626400" cy="501120"/>
          </a:xfrm>
          <a:prstGeom prst="rect">
            <a:avLst/>
          </a:prstGeom>
          <a:noFill/>
          <a:ln w="0">
            <a:noFill/>
          </a:ln>
        </p:spPr>
      </p:pic>
      <p:sp>
        <p:nvSpPr>
          <p:cNvPr id="40" name="任意多边形: 形状 39"/>
          <p:cNvSpPr/>
          <p:nvPr/>
        </p:nvSpPr>
        <p:spPr>
          <a:xfrm>
            <a:off x="4295160" y="2740680"/>
            <a:ext cx="2039400" cy="2039400"/>
          </a:xfrm>
          <a:custGeom>
            <a:avLst/>
            <a:gdLst/>
            <a:ahLst/>
            <a:cxnLst/>
            <a:rect l="0" t="0" r="r" b="b"/>
            <a:pathLst>
              <a:path w="5665" h="5665" fill="none">
                <a:moveTo>
                  <a:pt x="0" y="0"/>
                </a:moveTo>
                <a:lnTo>
                  <a:pt x="5665" y="0"/>
                </a:lnTo>
                <a:lnTo>
                  <a:pt x="5665" y="5665"/>
                </a:lnTo>
                <a:lnTo>
                  <a:pt x="0" y="5665"/>
                </a:lnTo>
                <a:lnTo>
                  <a:pt x="0" y="0"/>
                </a:lnTo>
              </a:path>
            </a:pathLst>
          </a:custGeom>
          <a:ln w="33120">
            <a:solidFill>
              <a:srgbClr val="E5E7EB"/>
            </a:solidFill>
            <a:miter/>
          </a:ln>
        </p:spPr>
        <p:txBody>
          <a:bodyPr lIns="16560" tIns="16560" rIns="16560" bIns="16560" anchor="t">
            <a:noAutofit/>
          </a:bodyPr>
          <a:lstStyle/>
          <a:p>
            <a:endParaRPr lang="en-US" sz="2400" b="0" u="none" strike="noStrike">
              <a:solidFill>
                <a:srgbClr val="000000"/>
              </a:solidFill>
              <a:effectLst/>
              <a:uFillTx/>
              <a:latin typeface="Times New Roman"/>
            </a:endParaRPr>
          </a:p>
        </p:txBody>
      </p:sp>
      <p:pic>
        <p:nvPicPr>
          <p:cNvPr id="41" name="图片 40"/>
          <p:cNvPicPr/>
          <p:nvPr/>
        </p:nvPicPr>
        <p:blipFill>
          <a:blip r:embed="rId5"/>
          <a:stretch/>
        </p:blipFill>
        <p:spPr>
          <a:xfrm>
            <a:off x="4312080" y="2757600"/>
            <a:ext cx="2005200" cy="2005200"/>
          </a:xfrm>
          <a:prstGeom prst="rect">
            <a:avLst/>
          </a:prstGeom>
          <a:noFill/>
          <a:ln w="0">
            <a:noFill/>
          </a:ln>
        </p:spPr>
      </p:pic>
      <p:sp>
        <p:nvSpPr>
          <p:cNvPr id="42" name="任意多边形: 形状 41"/>
          <p:cNvSpPr/>
          <p:nvPr/>
        </p:nvSpPr>
        <p:spPr>
          <a:xfrm>
            <a:off x="4428720" y="2874600"/>
            <a:ext cx="1772640" cy="1771920"/>
          </a:xfrm>
          <a:custGeom>
            <a:avLst/>
            <a:gdLst/>
            <a:ahLst/>
            <a:cxnLst/>
            <a:rect l="0" t="0" r="r" b="b"/>
            <a:pathLst>
              <a:path w="4924" h="4922" fill="none">
                <a:moveTo>
                  <a:pt x="0" y="0"/>
                </a:moveTo>
                <a:lnTo>
                  <a:pt x="4924" y="0"/>
                </a:lnTo>
                <a:lnTo>
                  <a:pt x="4924" y="4922"/>
                </a:lnTo>
                <a:lnTo>
                  <a:pt x="0" y="4922"/>
                </a:lnTo>
                <a:lnTo>
                  <a:pt x="0" y="0"/>
                </a:lnTo>
              </a:path>
            </a:pathLst>
          </a:custGeom>
          <a:ln w="33120">
            <a:solidFill>
              <a:srgbClr val="8B5CF6"/>
            </a:solidFill>
            <a:miter/>
          </a:ln>
        </p:spPr>
        <p:txBody>
          <a:bodyPr lIns="16560" tIns="16560" rIns="16560" bIns="16560" anchor="t">
            <a:noAutofit/>
          </a:bodyPr>
          <a:lstStyle/>
          <a:p>
            <a:endParaRPr lang="en-US" sz="2400" b="0" u="none" strike="noStrike">
              <a:solidFill>
                <a:srgbClr val="000000"/>
              </a:solidFill>
              <a:effectLst/>
              <a:uFillTx/>
              <a:latin typeface="Times New Roman"/>
            </a:endParaRPr>
          </a:p>
        </p:txBody>
      </p:sp>
      <p:pic>
        <p:nvPicPr>
          <p:cNvPr id="43" name="图片 42"/>
          <p:cNvPicPr/>
          <p:nvPr/>
        </p:nvPicPr>
        <p:blipFill>
          <a:blip r:embed="rId6"/>
          <a:stretch/>
        </p:blipFill>
        <p:spPr>
          <a:xfrm>
            <a:off x="4445640" y="2891520"/>
            <a:ext cx="1737720" cy="1737720"/>
          </a:xfrm>
          <a:prstGeom prst="rect">
            <a:avLst/>
          </a:prstGeom>
          <a:noFill/>
          <a:ln w="0">
            <a:noFill/>
          </a:ln>
        </p:spPr>
      </p:pic>
      <p:sp>
        <p:nvSpPr>
          <p:cNvPr id="44" name="任意多边形: 形状 43"/>
          <p:cNvSpPr/>
          <p:nvPr/>
        </p:nvSpPr>
        <p:spPr>
          <a:xfrm>
            <a:off x="4562640" y="3008160"/>
            <a:ext cx="1504440" cy="1504800"/>
          </a:xfrm>
          <a:custGeom>
            <a:avLst/>
            <a:gdLst/>
            <a:ahLst/>
            <a:cxnLst/>
            <a:rect l="0" t="0" r="r" b="b"/>
            <a:pathLst>
              <a:path w="4179" h="4180" fill="none">
                <a:moveTo>
                  <a:pt x="0" y="0"/>
                </a:moveTo>
                <a:lnTo>
                  <a:pt x="4179" y="0"/>
                </a:lnTo>
                <a:lnTo>
                  <a:pt x="4179" y="4180"/>
                </a:lnTo>
                <a:lnTo>
                  <a:pt x="0" y="4180"/>
                </a:lnTo>
                <a:lnTo>
                  <a:pt x="0" y="0"/>
                </a:lnTo>
              </a:path>
            </a:pathLst>
          </a:custGeom>
          <a:ln w="33120">
            <a:solidFill>
              <a:srgbClr val="3B82F6"/>
            </a:solidFill>
            <a:miter/>
          </a:ln>
        </p:spPr>
        <p:txBody>
          <a:bodyPr lIns="16560" tIns="16560" rIns="16560" bIns="16560" anchor="t">
            <a:noAutofit/>
          </a:bodyPr>
          <a:lstStyle/>
          <a:p>
            <a:endParaRPr lang="en-US" sz="2400" b="0" u="none" strike="noStrike">
              <a:solidFill>
                <a:srgbClr val="000000"/>
              </a:solidFill>
              <a:effectLst/>
              <a:uFillTx/>
              <a:latin typeface="Times New Roman"/>
            </a:endParaRPr>
          </a:p>
        </p:txBody>
      </p:sp>
      <p:pic>
        <p:nvPicPr>
          <p:cNvPr id="45" name="图片 44"/>
          <p:cNvPicPr/>
          <p:nvPr/>
        </p:nvPicPr>
        <p:blipFill>
          <a:blip r:embed="rId7"/>
          <a:stretch/>
        </p:blipFill>
        <p:spPr>
          <a:xfrm>
            <a:off x="4579560" y="3025080"/>
            <a:ext cx="1470240" cy="1470240"/>
          </a:xfrm>
          <a:prstGeom prst="rect">
            <a:avLst/>
          </a:prstGeom>
          <a:noFill/>
          <a:ln w="0">
            <a:noFill/>
          </a:ln>
        </p:spPr>
      </p:pic>
      <p:sp>
        <p:nvSpPr>
          <p:cNvPr id="46" name="任意多边形: 形状 45"/>
          <p:cNvSpPr/>
          <p:nvPr/>
        </p:nvSpPr>
        <p:spPr>
          <a:xfrm>
            <a:off x="4696200" y="3142080"/>
            <a:ext cx="1237320" cy="1236960"/>
          </a:xfrm>
          <a:custGeom>
            <a:avLst/>
            <a:gdLst/>
            <a:ahLst/>
            <a:cxnLst/>
            <a:rect l="0" t="0" r="r" b="b"/>
            <a:pathLst>
              <a:path w="3437" h="3436" fill="none">
                <a:moveTo>
                  <a:pt x="0" y="0"/>
                </a:moveTo>
                <a:lnTo>
                  <a:pt x="3437" y="0"/>
                </a:lnTo>
                <a:lnTo>
                  <a:pt x="3437" y="3436"/>
                </a:lnTo>
                <a:lnTo>
                  <a:pt x="0" y="3436"/>
                </a:lnTo>
                <a:lnTo>
                  <a:pt x="0" y="0"/>
                </a:lnTo>
              </a:path>
            </a:pathLst>
          </a:custGeom>
          <a:ln w="33120">
            <a:solidFill>
              <a:srgbClr val="E5E7EB"/>
            </a:solidFill>
            <a:miter/>
          </a:ln>
        </p:spPr>
        <p:txBody>
          <a:bodyPr lIns="16560" tIns="16560" rIns="16560" bIns="16560" anchor="t">
            <a:noAutofit/>
          </a:bodyPr>
          <a:lstStyle/>
          <a:p>
            <a:endParaRPr lang="en-US" sz="2400" b="0" u="none" strike="noStrike">
              <a:solidFill>
                <a:srgbClr val="000000"/>
              </a:solidFill>
              <a:effectLst/>
              <a:uFillTx/>
              <a:latin typeface="Times New Roman"/>
            </a:endParaRPr>
          </a:p>
        </p:txBody>
      </p:sp>
      <p:pic>
        <p:nvPicPr>
          <p:cNvPr id="47" name="图片 46"/>
          <p:cNvPicPr/>
          <p:nvPr/>
        </p:nvPicPr>
        <p:blipFill>
          <a:blip r:embed="rId8"/>
          <a:stretch/>
        </p:blipFill>
        <p:spPr>
          <a:xfrm>
            <a:off x="4713120" y="3159000"/>
            <a:ext cx="1203120" cy="1203120"/>
          </a:xfrm>
          <a:prstGeom prst="rect">
            <a:avLst/>
          </a:prstGeom>
          <a:noFill/>
          <a:ln w="0">
            <a:noFill/>
          </a:ln>
        </p:spPr>
      </p:pic>
      <p:pic>
        <p:nvPicPr>
          <p:cNvPr id="48" name="图片 47"/>
          <p:cNvPicPr/>
          <p:nvPr/>
        </p:nvPicPr>
        <p:blipFill>
          <a:blip r:embed="rId9"/>
          <a:stretch/>
        </p:blipFill>
        <p:spPr>
          <a:xfrm>
            <a:off x="5047560" y="3493080"/>
            <a:ext cx="601200" cy="601200"/>
          </a:xfrm>
          <a:prstGeom prst="rect">
            <a:avLst/>
          </a:prstGeom>
          <a:noFill/>
          <a:ln w="0">
            <a:noFill/>
          </a:ln>
        </p:spPr>
      </p:pic>
      <p:pic>
        <p:nvPicPr>
          <p:cNvPr id="49" name="图片 48"/>
          <p:cNvPicPr/>
          <p:nvPr/>
        </p:nvPicPr>
        <p:blipFill>
          <a:blip r:embed="rId10"/>
          <a:stretch/>
        </p:blipFill>
        <p:spPr>
          <a:xfrm>
            <a:off x="534960" y="5281560"/>
            <a:ext cx="133200" cy="150120"/>
          </a:xfrm>
          <a:prstGeom prst="rect">
            <a:avLst/>
          </a:prstGeom>
          <a:noFill/>
          <a:ln w="0">
            <a:noFill/>
          </a:ln>
        </p:spPr>
      </p:pic>
      <p:sp>
        <p:nvSpPr>
          <p:cNvPr id="50" name="文本框 49"/>
          <p:cNvSpPr txBox="1"/>
          <p:nvPr/>
        </p:nvSpPr>
        <p:spPr>
          <a:xfrm>
            <a:off x="3593520" y="1830960"/>
            <a:ext cx="3521160" cy="317520"/>
          </a:xfrm>
          <a:prstGeom prst="rect">
            <a:avLst/>
          </a:prstGeom>
          <a:noFill/>
          <a:ln w="0">
            <a:noFill/>
          </a:ln>
        </p:spPr>
        <p:txBody>
          <a:bodyPr wrap="none" lIns="0" tIns="0" rIns="0" bIns="0" anchor="t">
            <a:spAutoFit/>
          </a:bodyPr>
          <a:lstStyle/>
          <a:p>
            <a:r>
              <a:rPr lang="zh-CN" sz="1979" b="0" u="none" strike="noStrike">
                <a:solidFill>
                  <a:srgbClr val="BFDBFE"/>
                </a:solidFill>
                <a:effectLst/>
                <a:uFillTx/>
                <a:latin typeface="WenQuanYiZenHei"/>
                <a:ea typeface="WenQuanYiZenHei"/>
              </a:rPr>
              <a:t>知识检索增强生成的理论与应用</a:t>
            </a:r>
            <a:endParaRPr lang="en-US" sz="1979" b="0" u="none" strike="noStrike">
              <a:solidFill>
                <a:srgbClr val="000000"/>
              </a:solidFill>
              <a:effectLst/>
              <a:uFillTx/>
              <a:latin typeface="Times New Roman"/>
            </a:endParaRPr>
          </a:p>
        </p:txBody>
      </p:sp>
      <p:sp>
        <p:nvSpPr>
          <p:cNvPr id="51" name="文本框 50"/>
          <p:cNvSpPr txBox="1"/>
          <p:nvPr/>
        </p:nvSpPr>
        <p:spPr>
          <a:xfrm>
            <a:off x="735480" y="5275440"/>
            <a:ext cx="432720" cy="175680"/>
          </a:xfrm>
          <a:prstGeom prst="rect">
            <a:avLst/>
          </a:prstGeom>
          <a:noFill/>
          <a:ln w="0">
            <a:noFill/>
          </a:ln>
        </p:spPr>
        <p:txBody>
          <a:bodyPr wrap="none" lIns="0" tIns="0" rIns="0" bIns="0" anchor="t">
            <a:spAutoFit/>
          </a:bodyPr>
          <a:lstStyle/>
          <a:p>
            <a:r>
              <a:rPr lang="en-US" sz="1180" b="0" u="none" strike="noStrike">
                <a:solidFill>
                  <a:srgbClr val="D1D5DB"/>
                </a:solidFill>
                <a:effectLst/>
                <a:uFillTx/>
                <a:latin typeface="DejaVuSans"/>
                <a:ea typeface="DejaVuSans"/>
              </a:rPr>
              <a:t> 2023</a:t>
            </a:r>
            <a:endParaRPr lang="en-US" sz="1180" b="0" u="none" strike="noStrike">
              <a:solidFill>
                <a:srgbClr val="000000"/>
              </a:solidFill>
              <a:effectLst/>
              <a:uFillTx/>
              <a:latin typeface="Times New Roman"/>
            </a:endParaRPr>
          </a:p>
        </p:txBody>
      </p:sp>
      <p:pic>
        <p:nvPicPr>
          <p:cNvPr id="52" name="图片 51"/>
          <p:cNvPicPr/>
          <p:nvPr/>
        </p:nvPicPr>
        <p:blipFill>
          <a:blip r:embed="rId11"/>
          <a:stretch/>
        </p:blipFill>
        <p:spPr>
          <a:xfrm>
            <a:off x="9459720" y="5281560"/>
            <a:ext cx="133200" cy="150120"/>
          </a:xfrm>
          <a:prstGeom prst="rect">
            <a:avLst/>
          </a:prstGeom>
          <a:noFill/>
          <a:ln w="0">
            <a:noFill/>
          </a:ln>
        </p:spPr>
      </p:pic>
      <p:sp>
        <p:nvSpPr>
          <p:cNvPr id="53" name="文本框 52"/>
          <p:cNvSpPr txBox="1"/>
          <p:nvPr/>
        </p:nvSpPr>
        <p:spPr>
          <a:xfrm>
            <a:off x="1166040" y="5270400"/>
            <a:ext cx="151560" cy="189360"/>
          </a:xfrm>
          <a:prstGeom prst="rect">
            <a:avLst/>
          </a:prstGeom>
          <a:noFill/>
          <a:ln w="0">
            <a:noFill/>
          </a:ln>
        </p:spPr>
        <p:txBody>
          <a:bodyPr wrap="none" lIns="0" tIns="0" rIns="0" bIns="0" anchor="t">
            <a:spAutoFit/>
          </a:bodyPr>
          <a:lstStyle/>
          <a:p>
            <a:r>
              <a:rPr lang="zh-CN" sz="1180" b="0" u="none" strike="noStrike">
                <a:solidFill>
                  <a:srgbClr val="D1D5DB"/>
                </a:solidFill>
                <a:effectLst/>
                <a:uFillTx/>
                <a:latin typeface="WenQuanYiZenHei"/>
                <a:ea typeface="WenQuanYiZenHei"/>
              </a:rPr>
              <a:t>年</a:t>
            </a:r>
            <a:endParaRPr lang="en-US" sz="1180" b="0" u="none" strike="noStrike">
              <a:solidFill>
                <a:srgbClr val="000000"/>
              </a:solidFill>
              <a:effectLst/>
              <a:uFillTx/>
              <a:latin typeface="Times New Roman"/>
            </a:endParaRPr>
          </a:p>
        </p:txBody>
      </p:sp>
      <p:sp>
        <p:nvSpPr>
          <p:cNvPr id="54" name="文本框 53"/>
          <p:cNvSpPr txBox="1"/>
          <p:nvPr/>
        </p:nvSpPr>
        <p:spPr>
          <a:xfrm>
            <a:off x="9662400" y="5275440"/>
            <a:ext cx="150120" cy="175680"/>
          </a:xfrm>
          <a:prstGeom prst="rect">
            <a:avLst/>
          </a:prstGeom>
          <a:noFill/>
          <a:ln w="0">
            <a:noFill/>
          </a:ln>
        </p:spPr>
        <p:txBody>
          <a:bodyPr wrap="none" lIns="0" tIns="0" rIns="0" bIns="0" anchor="t">
            <a:spAutoFit/>
          </a:bodyPr>
          <a:lstStyle/>
          <a:p>
            <a:r>
              <a:rPr lang="en-US" sz="1180" b="0" u="none" strike="noStrike">
                <a:solidFill>
                  <a:srgbClr val="D1D5DB"/>
                </a:solidFill>
                <a:effectLst/>
                <a:uFillTx/>
                <a:latin typeface="DejaVuSans"/>
                <a:ea typeface="DejaVuSans"/>
              </a:rPr>
              <a:t> </a:t>
            </a:r>
            <a:endParaRPr lang="en-US" sz="1180" b="0" u="none" strike="noStrike">
              <a:solidFill>
                <a:srgbClr val="000000"/>
              </a:solidFill>
              <a:effectLst/>
              <a:uFillTx/>
              <a:latin typeface="Times New Roman"/>
            </a:endParaRPr>
          </a:p>
        </p:txBody>
      </p:sp>
      <p:sp>
        <p:nvSpPr>
          <p:cNvPr id="55" name="文本框 54"/>
          <p:cNvSpPr txBox="1"/>
          <p:nvPr/>
        </p:nvSpPr>
        <p:spPr>
          <a:xfrm>
            <a:off x="9710280" y="5270400"/>
            <a:ext cx="453240" cy="189360"/>
          </a:xfrm>
          <a:prstGeom prst="rect">
            <a:avLst/>
          </a:prstGeom>
          <a:noFill/>
          <a:ln w="0">
            <a:noFill/>
          </a:ln>
        </p:spPr>
        <p:txBody>
          <a:bodyPr wrap="none" lIns="0" tIns="0" rIns="0" bIns="0" anchor="t">
            <a:spAutoFit/>
          </a:bodyPr>
          <a:lstStyle/>
          <a:p>
            <a:r>
              <a:rPr lang="zh-CN" sz="1180" b="0" u="none" strike="noStrike">
                <a:solidFill>
                  <a:srgbClr val="D1D5DB"/>
                </a:solidFill>
                <a:effectLst/>
                <a:uFillTx/>
                <a:latin typeface="WenQuanYiZenHei"/>
                <a:ea typeface="WenQuanYiZenHei"/>
              </a:rPr>
              <a:t>演讲者</a:t>
            </a:r>
            <a:endParaRPr lang="en-US" sz="1180" b="0" u="none" strike="noStrike">
              <a:solidFill>
                <a:srgbClr val="000000"/>
              </a:solidFill>
              <a:effectLst/>
              <a:uFillTx/>
              <a:latin typeface="Times New Roman"/>
            </a:endParaRPr>
          </a:p>
        </p:txBody>
      </p:sp>
      <p:sp>
        <p:nvSpPr>
          <p:cNvPr id="2" name="文本框 1">
            <a:extLst>
              <a:ext uri="{FF2B5EF4-FFF2-40B4-BE49-F238E27FC236}">
                <a16:creationId xmlns:a16="http://schemas.microsoft.com/office/drawing/2014/main" id="{58636F89-CA2A-C7E1-7001-46C308E9A0DD}"/>
              </a:ext>
            </a:extLst>
          </p:cNvPr>
          <p:cNvSpPr txBox="1"/>
          <p:nvPr/>
        </p:nvSpPr>
        <p:spPr>
          <a:xfrm>
            <a:off x="1648402" y="2846457"/>
            <a:ext cx="1829343" cy="707886"/>
          </a:xfrm>
          <a:prstGeom prst="rect">
            <a:avLst/>
          </a:prstGeom>
          <a:noFill/>
        </p:spPr>
        <p:txBody>
          <a:bodyPr wrap="square" rtlCol="0">
            <a:spAutoFit/>
          </a:bodyPr>
          <a:lstStyle/>
          <a:p>
            <a:r>
              <a:rPr lang="zh-CN" altLang="en-US" sz="4000" dirty="0">
                <a:solidFill>
                  <a:schemeClr val="bg1"/>
                </a:solidFill>
              </a:rPr>
              <a:t>第 </a:t>
            </a:r>
            <a:r>
              <a:rPr lang="en-US" altLang="zh-CN" sz="4000" dirty="0">
                <a:solidFill>
                  <a:schemeClr val="bg1"/>
                </a:solidFill>
              </a:rPr>
              <a:t>2 </a:t>
            </a:r>
            <a:r>
              <a:rPr lang="zh-CN" altLang="en-US" sz="4000" dirty="0">
                <a:solidFill>
                  <a:schemeClr val="bg1"/>
                </a:solidFill>
              </a:rPr>
              <a:t>章</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8" name="图片 637"/>
          <p:cNvPicPr/>
          <p:nvPr/>
        </p:nvPicPr>
        <p:blipFill>
          <a:blip r:embed="rId2"/>
          <a:stretch/>
        </p:blipFill>
        <p:spPr>
          <a:xfrm>
            <a:off x="0" y="0"/>
            <a:ext cx="10696320" cy="7186320"/>
          </a:xfrm>
          <a:prstGeom prst="rect">
            <a:avLst/>
          </a:prstGeom>
          <a:noFill/>
          <a:ln w="0">
            <a:noFill/>
          </a:ln>
        </p:spPr>
      </p:pic>
      <p:pic>
        <p:nvPicPr>
          <p:cNvPr id="639" name="图片 638"/>
          <p:cNvPicPr/>
          <p:nvPr/>
        </p:nvPicPr>
        <p:blipFill>
          <a:blip r:embed="rId3"/>
          <a:stretch/>
        </p:blipFill>
        <p:spPr>
          <a:xfrm>
            <a:off x="0" y="0"/>
            <a:ext cx="10696320" cy="7186320"/>
          </a:xfrm>
          <a:prstGeom prst="rect">
            <a:avLst/>
          </a:prstGeom>
          <a:noFill/>
          <a:ln w="0">
            <a:noFill/>
          </a:ln>
        </p:spPr>
      </p:pic>
      <p:pic>
        <p:nvPicPr>
          <p:cNvPr id="640" name="图片 639"/>
          <p:cNvPicPr/>
          <p:nvPr/>
        </p:nvPicPr>
        <p:blipFill>
          <a:blip r:embed="rId4"/>
          <a:stretch/>
        </p:blipFill>
        <p:spPr>
          <a:xfrm>
            <a:off x="401040" y="401040"/>
            <a:ext cx="9893880" cy="400680"/>
          </a:xfrm>
          <a:prstGeom prst="rect">
            <a:avLst/>
          </a:prstGeom>
          <a:noFill/>
          <a:ln w="0">
            <a:noFill/>
          </a:ln>
        </p:spPr>
      </p:pic>
      <p:sp>
        <p:nvSpPr>
          <p:cNvPr id="641" name="任意多边形: 形状 640"/>
          <p:cNvSpPr/>
          <p:nvPr/>
        </p:nvSpPr>
        <p:spPr>
          <a:xfrm>
            <a:off x="401040" y="902520"/>
            <a:ext cx="1069920" cy="33480"/>
          </a:xfrm>
          <a:custGeom>
            <a:avLst/>
            <a:gdLst/>
            <a:ahLst/>
            <a:cxnLst/>
            <a:rect l="0" t="0" r="r" b="b"/>
            <a:pathLst>
              <a:path w="2972" h="93">
                <a:moveTo>
                  <a:pt x="0" y="0"/>
                </a:moveTo>
                <a:lnTo>
                  <a:pt x="2972" y="0"/>
                </a:lnTo>
                <a:lnTo>
                  <a:pt x="2972" y="93"/>
                </a:lnTo>
                <a:lnTo>
                  <a:pt x="0" y="93"/>
                </a:lnTo>
                <a:lnTo>
                  <a:pt x="0" y="0"/>
                </a:lnTo>
                <a:close/>
              </a:path>
            </a:pathLst>
          </a:custGeom>
          <a:solidFill>
            <a:srgbClr val="60A5FA"/>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42" name="文本框 641"/>
          <p:cNvSpPr txBox="1"/>
          <p:nvPr/>
        </p:nvSpPr>
        <p:spPr>
          <a:xfrm>
            <a:off x="10025640" y="6870600"/>
            <a:ext cx="557640" cy="157320"/>
          </a:xfrm>
          <a:prstGeom prst="rect">
            <a:avLst/>
          </a:prstGeom>
          <a:noFill/>
          <a:ln w="0">
            <a:noFill/>
          </a:ln>
        </p:spPr>
        <p:txBody>
          <a:bodyPr wrap="none" lIns="0" tIns="0" rIns="0" bIns="0" anchor="t">
            <a:spAutoFit/>
          </a:bodyPr>
          <a:lstStyle/>
          <a:p>
            <a:r>
              <a:rPr lang="en-US" sz="1050" b="0" u="none" strike="noStrike">
                <a:solidFill>
                  <a:srgbClr val="9CA3AF"/>
                </a:solidFill>
                <a:effectLst/>
                <a:uFillTx/>
                <a:latin typeface="DejaVuSans"/>
                <a:ea typeface="DejaVuSans"/>
              </a:rPr>
              <a:t>10  /  14</a:t>
            </a:r>
            <a:endParaRPr lang="en-US" sz="1050" b="0" u="none" strike="noStrike">
              <a:solidFill>
                <a:srgbClr val="000000"/>
              </a:solidFill>
              <a:effectLst/>
              <a:uFillTx/>
              <a:latin typeface="Times New Roman"/>
            </a:endParaRPr>
          </a:p>
        </p:txBody>
      </p:sp>
      <p:sp>
        <p:nvSpPr>
          <p:cNvPr id="643" name="文本框 642"/>
          <p:cNvSpPr txBox="1"/>
          <p:nvPr/>
        </p:nvSpPr>
        <p:spPr>
          <a:xfrm>
            <a:off x="401040" y="1017360"/>
            <a:ext cx="402408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大模型在知识更新、覆盖与精确度方面的局限性，以及</a:t>
            </a:r>
            <a:endParaRPr lang="en-US" sz="1320" b="0" u="none" strike="noStrike">
              <a:solidFill>
                <a:srgbClr val="000000"/>
              </a:solidFill>
              <a:effectLst/>
              <a:uFillTx/>
              <a:latin typeface="Times New Roman"/>
            </a:endParaRPr>
          </a:p>
        </p:txBody>
      </p:sp>
      <p:sp>
        <p:nvSpPr>
          <p:cNvPr id="644" name="文本框 643"/>
          <p:cNvSpPr txBox="1"/>
          <p:nvPr/>
        </p:nvSpPr>
        <p:spPr>
          <a:xfrm>
            <a:off x="4412160" y="1023120"/>
            <a:ext cx="361800" cy="195480"/>
          </a:xfrm>
          <a:prstGeom prst="rect">
            <a:avLst/>
          </a:prstGeom>
          <a:noFill/>
          <a:ln w="0">
            <a:noFill/>
          </a:ln>
        </p:spPr>
        <p:txBody>
          <a:bodyPr wrap="none" lIns="0" tIns="0" rIns="0" bIns="0" anchor="t">
            <a:spAutoFit/>
          </a:bodyPr>
          <a:lstStyle/>
          <a:p>
            <a:r>
              <a:rPr lang="en-US" sz="1320" b="0" u="none" strike="noStrike">
                <a:solidFill>
                  <a:srgbClr val="BFDBFE"/>
                </a:solidFill>
                <a:effectLst/>
                <a:uFillTx/>
                <a:latin typeface="DejaVuSans"/>
                <a:ea typeface="DejaVuSans"/>
              </a:rPr>
              <a:t>RAG</a:t>
            </a:r>
            <a:endParaRPr lang="en-US" sz="1320" b="0" u="none" strike="noStrike">
              <a:solidFill>
                <a:srgbClr val="000000"/>
              </a:solidFill>
              <a:effectLst/>
              <a:uFillTx/>
              <a:latin typeface="Times New Roman"/>
            </a:endParaRPr>
          </a:p>
        </p:txBody>
      </p:sp>
      <p:sp>
        <p:nvSpPr>
          <p:cNvPr id="645" name="任意多边形: 形状 644"/>
          <p:cNvSpPr/>
          <p:nvPr/>
        </p:nvSpPr>
        <p:spPr>
          <a:xfrm>
            <a:off x="401040" y="1504080"/>
            <a:ext cx="9894600" cy="1604880"/>
          </a:xfrm>
          <a:custGeom>
            <a:avLst/>
            <a:gdLst/>
            <a:ahLst/>
            <a:cxnLst/>
            <a:rect l="0" t="0" r="r" b="b"/>
            <a:pathLst>
              <a:path w="27485" h="4458">
                <a:moveTo>
                  <a:pt x="0" y="4272"/>
                </a:moveTo>
                <a:lnTo>
                  <a:pt x="0" y="186"/>
                </a:lnTo>
                <a:cubicBezTo>
                  <a:pt x="0" y="173"/>
                  <a:pt x="1" y="161"/>
                  <a:pt x="3" y="149"/>
                </a:cubicBezTo>
                <a:cubicBezTo>
                  <a:pt x="6" y="137"/>
                  <a:pt x="9" y="126"/>
                  <a:pt x="14" y="114"/>
                </a:cubicBezTo>
                <a:cubicBezTo>
                  <a:pt x="19" y="103"/>
                  <a:pt x="24" y="93"/>
                  <a:pt x="31" y="82"/>
                </a:cubicBezTo>
                <a:cubicBezTo>
                  <a:pt x="38" y="72"/>
                  <a:pt x="45" y="63"/>
                  <a:pt x="54" y="54"/>
                </a:cubicBezTo>
                <a:cubicBezTo>
                  <a:pt x="63" y="46"/>
                  <a:pt x="72" y="38"/>
                  <a:pt x="82" y="31"/>
                </a:cubicBezTo>
                <a:cubicBezTo>
                  <a:pt x="92" y="24"/>
                  <a:pt x="103" y="19"/>
                  <a:pt x="114" y="14"/>
                </a:cubicBezTo>
                <a:cubicBezTo>
                  <a:pt x="126" y="9"/>
                  <a:pt x="137" y="6"/>
                  <a:pt x="149" y="3"/>
                </a:cubicBezTo>
                <a:cubicBezTo>
                  <a:pt x="161" y="1"/>
                  <a:pt x="173" y="0"/>
                  <a:pt x="185" y="0"/>
                </a:cubicBezTo>
                <a:lnTo>
                  <a:pt x="27299" y="0"/>
                </a:lnTo>
                <a:cubicBezTo>
                  <a:pt x="27311" y="0"/>
                  <a:pt x="27324" y="1"/>
                  <a:pt x="27336" y="3"/>
                </a:cubicBezTo>
                <a:cubicBezTo>
                  <a:pt x="27347" y="6"/>
                  <a:pt x="27359" y="9"/>
                  <a:pt x="27370" y="14"/>
                </a:cubicBezTo>
                <a:cubicBezTo>
                  <a:pt x="27382" y="19"/>
                  <a:pt x="27392" y="24"/>
                  <a:pt x="27402" y="31"/>
                </a:cubicBezTo>
                <a:cubicBezTo>
                  <a:pt x="27413" y="38"/>
                  <a:pt x="27422" y="46"/>
                  <a:pt x="27431" y="54"/>
                </a:cubicBezTo>
                <a:cubicBezTo>
                  <a:pt x="27439" y="63"/>
                  <a:pt x="27447" y="72"/>
                  <a:pt x="27454" y="82"/>
                </a:cubicBezTo>
                <a:cubicBezTo>
                  <a:pt x="27460" y="93"/>
                  <a:pt x="27466" y="103"/>
                  <a:pt x="27471" y="114"/>
                </a:cubicBezTo>
                <a:cubicBezTo>
                  <a:pt x="27476" y="126"/>
                  <a:pt x="27479" y="137"/>
                  <a:pt x="27481" y="149"/>
                </a:cubicBezTo>
                <a:cubicBezTo>
                  <a:pt x="27484" y="161"/>
                  <a:pt x="27485" y="173"/>
                  <a:pt x="27485" y="186"/>
                </a:cubicBezTo>
                <a:lnTo>
                  <a:pt x="27485" y="4272"/>
                </a:lnTo>
                <a:cubicBezTo>
                  <a:pt x="27485" y="4284"/>
                  <a:pt x="27484" y="4296"/>
                  <a:pt x="27481" y="4308"/>
                </a:cubicBezTo>
                <a:cubicBezTo>
                  <a:pt x="27479" y="4320"/>
                  <a:pt x="27476" y="4332"/>
                  <a:pt x="27471" y="4343"/>
                </a:cubicBezTo>
                <a:cubicBezTo>
                  <a:pt x="27466" y="4354"/>
                  <a:pt x="27460" y="4365"/>
                  <a:pt x="27454" y="4375"/>
                </a:cubicBezTo>
                <a:cubicBezTo>
                  <a:pt x="27447" y="4385"/>
                  <a:pt x="27439" y="4395"/>
                  <a:pt x="27431" y="4403"/>
                </a:cubicBezTo>
                <a:cubicBezTo>
                  <a:pt x="27422" y="4412"/>
                  <a:pt x="27413" y="4420"/>
                  <a:pt x="27402" y="4426"/>
                </a:cubicBezTo>
                <a:cubicBezTo>
                  <a:pt x="27392" y="4433"/>
                  <a:pt x="27382" y="4439"/>
                  <a:pt x="27370" y="4444"/>
                </a:cubicBezTo>
                <a:cubicBezTo>
                  <a:pt x="27359" y="4448"/>
                  <a:pt x="27347" y="4452"/>
                  <a:pt x="27336" y="4454"/>
                </a:cubicBezTo>
                <a:cubicBezTo>
                  <a:pt x="27324" y="4457"/>
                  <a:pt x="27311" y="4458"/>
                  <a:pt x="27299" y="4458"/>
                </a:cubicBezTo>
                <a:lnTo>
                  <a:pt x="185" y="4458"/>
                </a:lnTo>
                <a:cubicBezTo>
                  <a:pt x="173" y="4458"/>
                  <a:pt x="161" y="4457"/>
                  <a:pt x="149" y="4454"/>
                </a:cubicBezTo>
                <a:cubicBezTo>
                  <a:pt x="137" y="4452"/>
                  <a:pt x="126" y="4448"/>
                  <a:pt x="114" y="4444"/>
                </a:cubicBezTo>
                <a:cubicBezTo>
                  <a:pt x="103" y="4439"/>
                  <a:pt x="92" y="4433"/>
                  <a:pt x="82" y="4426"/>
                </a:cubicBezTo>
                <a:cubicBezTo>
                  <a:pt x="72" y="4420"/>
                  <a:pt x="63" y="4412"/>
                  <a:pt x="54" y="4403"/>
                </a:cubicBezTo>
                <a:cubicBezTo>
                  <a:pt x="45" y="4395"/>
                  <a:pt x="38" y="4385"/>
                  <a:pt x="31" y="4375"/>
                </a:cubicBezTo>
                <a:cubicBezTo>
                  <a:pt x="24" y="4365"/>
                  <a:pt x="19" y="4354"/>
                  <a:pt x="14" y="4343"/>
                </a:cubicBezTo>
                <a:cubicBezTo>
                  <a:pt x="9" y="4332"/>
                  <a:pt x="6" y="4320"/>
                  <a:pt x="3" y="4308"/>
                </a:cubicBezTo>
                <a:cubicBezTo>
                  <a:pt x="1" y="4296"/>
                  <a:pt x="0" y="4284"/>
                  <a:pt x="0" y="4272"/>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46" name="图片 645"/>
          <p:cNvPicPr/>
          <p:nvPr/>
        </p:nvPicPr>
        <p:blipFill>
          <a:blip r:embed="rId5"/>
          <a:stretch/>
        </p:blipFill>
        <p:spPr>
          <a:xfrm>
            <a:off x="568080" y="1671480"/>
            <a:ext cx="9559800" cy="1554120"/>
          </a:xfrm>
          <a:prstGeom prst="rect">
            <a:avLst/>
          </a:prstGeom>
          <a:noFill/>
          <a:ln w="0">
            <a:noFill/>
          </a:ln>
        </p:spPr>
      </p:pic>
      <p:pic>
        <p:nvPicPr>
          <p:cNvPr id="647" name="图片 646"/>
          <p:cNvPicPr/>
          <p:nvPr/>
        </p:nvPicPr>
        <p:blipFill>
          <a:blip r:embed="rId6"/>
          <a:stretch/>
        </p:blipFill>
        <p:spPr>
          <a:xfrm>
            <a:off x="401040" y="3543120"/>
            <a:ext cx="200160" cy="200160"/>
          </a:xfrm>
          <a:prstGeom prst="rect">
            <a:avLst/>
          </a:prstGeom>
          <a:noFill/>
          <a:ln w="0">
            <a:noFill/>
          </a:ln>
        </p:spPr>
      </p:pic>
      <p:sp>
        <p:nvSpPr>
          <p:cNvPr id="648" name="文本框 647"/>
          <p:cNvSpPr txBox="1"/>
          <p:nvPr/>
        </p:nvSpPr>
        <p:spPr>
          <a:xfrm>
            <a:off x="4762440" y="1017360"/>
            <a:ext cx="83880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的解决方案</a:t>
            </a:r>
            <a:endParaRPr lang="en-US" sz="1320" b="0" u="none" strike="noStrike">
              <a:solidFill>
                <a:srgbClr val="000000"/>
              </a:solidFill>
              <a:effectLst/>
              <a:uFillTx/>
              <a:latin typeface="Times New Roman"/>
            </a:endParaRPr>
          </a:p>
        </p:txBody>
      </p:sp>
      <p:sp>
        <p:nvSpPr>
          <p:cNvPr id="649" name="任意多边形: 形状 648"/>
          <p:cNvSpPr/>
          <p:nvPr/>
        </p:nvSpPr>
        <p:spPr>
          <a:xfrm>
            <a:off x="417600" y="3910680"/>
            <a:ext cx="4830480" cy="869400"/>
          </a:xfrm>
          <a:custGeom>
            <a:avLst/>
            <a:gdLst/>
            <a:ahLst/>
            <a:cxnLst/>
            <a:rect l="0" t="0" r="r" b="b"/>
            <a:pathLst>
              <a:path w="13418" h="2415">
                <a:moveTo>
                  <a:pt x="0" y="2415"/>
                </a:moveTo>
                <a:lnTo>
                  <a:pt x="0" y="0"/>
                </a:lnTo>
                <a:lnTo>
                  <a:pt x="13233" y="0"/>
                </a:lnTo>
                <a:cubicBezTo>
                  <a:pt x="13245" y="0"/>
                  <a:pt x="13257" y="1"/>
                  <a:pt x="13269" y="4"/>
                </a:cubicBezTo>
                <a:cubicBezTo>
                  <a:pt x="13281" y="6"/>
                  <a:pt x="13292" y="10"/>
                  <a:pt x="13304" y="14"/>
                </a:cubicBezTo>
                <a:cubicBezTo>
                  <a:pt x="13315" y="19"/>
                  <a:pt x="13326" y="25"/>
                  <a:pt x="13336" y="32"/>
                </a:cubicBezTo>
                <a:cubicBezTo>
                  <a:pt x="13346" y="38"/>
                  <a:pt x="13355" y="46"/>
                  <a:pt x="13364" y="55"/>
                </a:cubicBezTo>
                <a:cubicBezTo>
                  <a:pt x="13373" y="63"/>
                  <a:pt x="13380" y="73"/>
                  <a:pt x="13387" y="83"/>
                </a:cubicBezTo>
                <a:cubicBezTo>
                  <a:pt x="13394" y="93"/>
                  <a:pt x="13399" y="104"/>
                  <a:pt x="13404" y="115"/>
                </a:cubicBezTo>
                <a:cubicBezTo>
                  <a:pt x="13409" y="126"/>
                  <a:pt x="13412" y="138"/>
                  <a:pt x="13415" y="150"/>
                </a:cubicBezTo>
                <a:cubicBezTo>
                  <a:pt x="13417" y="162"/>
                  <a:pt x="13418" y="174"/>
                  <a:pt x="13418" y="186"/>
                </a:cubicBezTo>
                <a:lnTo>
                  <a:pt x="13418" y="2229"/>
                </a:lnTo>
                <a:cubicBezTo>
                  <a:pt x="13418" y="2241"/>
                  <a:pt x="13417" y="2253"/>
                  <a:pt x="13415" y="2265"/>
                </a:cubicBezTo>
                <a:cubicBezTo>
                  <a:pt x="13412" y="2277"/>
                  <a:pt x="13409" y="2288"/>
                  <a:pt x="13404" y="2300"/>
                </a:cubicBezTo>
                <a:cubicBezTo>
                  <a:pt x="13399" y="2311"/>
                  <a:pt x="13394" y="2322"/>
                  <a:pt x="13387" y="2332"/>
                </a:cubicBezTo>
                <a:cubicBezTo>
                  <a:pt x="13380" y="2342"/>
                  <a:pt x="13373" y="2351"/>
                  <a:pt x="13364" y="2360"/>
                </a:cubicBezTo>
                <a:cubicBezTo>
                  <a:pt x="13355" y="2369"/>
                  <a:pt x="13346" y="2376"/>
                  <a:pt x="13336" y="2383"/>
                </a:cubicBezTo>
                <a:cubicBezTo>
                  <a:pt x="13326" y="2390"/>
                  <a:pt x="13315" y="2396"/>
                  <a:pt x="13304" y="2400"/>
                </a:cubicBezTo>
                <a:cubicBezTo>
                  <a:pt x="13292" y="2405"/>
                  <a:pt x="13281" y="2408"/>
                  <a:pt x="13269" y="2411"/>
                </a:cubicBezTo>
                <a:cubicBezTo>
                  <a:pt x="13257" y="2413"/>
                  <a:pt x="13245" y="2415"/>
                  <a:pt x="13233" y="2415"/>
                </a:cubicBezTo>
                <a:lnTo>
                  <a:pt x="0" y="2415"/>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50" name="任意多边形: 形状 649"/>
          <p:cNvSpPr/>
          <p:nvPr/>
        </p:nvSpPr>
        <p:spPr>
          <a:xfrm>
            <a:off x="401040" y="3910680"/>
            <a:ext cx="33840" cy="869400"/>
          </a:xfrm>
          <a:custGeom>
            <a:avLst/>
            <a:gdLst/>
            <a:ahLst/>
            <a:cxnLst/>
            <a:rect l="0" t="0" r="r" b="b"/>
            <a:pathLst>
              <a:path w="94" h="2415">
                <a:moveTo>
                  <a:pt x="0" y="0"/>
                </a:moveTo>
                <a:lnTo>
                  <a:pt x="94" y="0"/>
                </a:lnTo>
                <a:lnTo>
                  <a:pt x="94" y="2415"/>
                </a:lnTo>
                <a:lnTo>
                  <a:pt x="0" y="2415"/>
                </a:lnTo>
                <a:lnTo>
                  <a:pt x="0" y="0"/>
                </a:lnTo>
                <a:close/>
              </a:path>
            </a:pathLst>
          </a:custGeom>
          <a:solidFill>
            <a:srgbClr val="EF4444"/>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51" name="任意多边形: 形状 650"/>
          <p:cNvSpPr/>
          <p:nvPr/>
        </p:nvSpPr>
        <p:spPr>
          <a:xfrm>
            <a:off x="568080" y="4044600"/>
            <a:ext cx="367920" cy="401400"/>
          </a:xfrm>
          <a:custGeom>
            <a:avLst/>
            <a:gdLst/>
            <a:ahLst/>
            <a:cxnLst/>
            <a:rect l="0" t="0" r="r" b="b"/>
            <a:pathLst>
              <a:path w="1022" h="1115">
                <a:moveTo>
                  <a:pt x="0" y="604"/>
                </a:moveTo>
                <a:lnTo>
                  <a:pt x="0" y="511"/>
                </a:lnTo>
                <a:cubicBezTo>
                  <a:pt x="0" y="478"/>
                  <a:pt x="3" y="444"/>
                  <a:pt x="10" y="411"/>
                </a:cubicBezTo>
                <a:cubicBezTo>
                  <a:pt x="16" y="378"/>
                  <a:pt x="26" y="346"/>
                  <a:pt x="39" y="315"/>
                </a:cubicBezTo>
                <a:cubicBezTo>
                  <a:pt x="52" y="284"/>
                  <a:pt x="67" y="254"/>
                  <a:pt x="86" y="227"/>
                </a:cubicBezTo>
                <a:cubicBezTo>
                  <a:pt x="105" y="199"/>
                  <a:pt x="126" y="173"/>
                  <a:pt x="150" y="149"/>
                </a:cubicBezTo>
                <a:cubicBezTo>
                  <a:pt x="173" y="125"/>
                  <a:pt x="199" y="104"/>
                  <a:pt x="227" y="86"/>
                </a:cubicBezTo>
                <a:cubicBezTo>
                  <a:pt x="255" y="67"/>
                  <a:pt x="284" y="51"/>
                  <a:pt x="315" y="38"/>
                </a:cubicBezTo>
                <a:cubicBezTo>
                  <a:pt x="346" y="26"/>
                  <a:pt x="378" y="16"/>
                  <a:pt x="411" y="9"/>
                </a:cubicBezTo>
                <a:cubicBezTo>
                  <a:pt x="444" y="3"/>
                  <a:pt x="477" y="0"/>
                  <a:pt x="511" y="0"/>
                </a:cubicBezTo>
                <a:cubicBezTo>
                  <a:pt x="544" y="0"/>
                  <a:pt x="577" y="3"/>
                  <a:pt x="610" y="9"/>
                </a:cubicBezTo>
                <a:cubicBezTo>
                  <a:pt x="643" y="16"/>
                  <a:pt x="675" y="26"/>
                  <a:pt x="706" y="38"/>
                </a:cubicBezTo>
                <a:cubicBezTo>
                  <a:pt x="737" y="51"/>
                  <a:pt x="767" y="67"/>
                  <a:pt x="794" y="86"/>
                </a:cubicBezTo>
                <a:cubicBezTo>
                  <a:pt x="822" y="104"/>
                  <a:pt x="848" y="125"/>
                  <a:pt x="872" y="149"/>
                </a:cubicBezTo>
                <a:cubicBezTo>
                  <a:pt x="895" y="173"/>
                  <a:pt x="917" y="199"/>
                  <a:pt x="935" y="227"/>
                </a:cubicBezTo>
                <a:cubicBezTo>
                  <a:pt x="954" y="254"/>
                  <a:pt x="970" y="284"/>
                  <a:pt x="983" y="315"/>
                </a:cubicBezTo>
                <a:cubicBezTo>
                  <a:pt x="996" y="346"/>
                  <a:pt x="1006" y="378"/>
                  <a:pt x="1013" y="411"/>
                </a:cubicBezTo>
                <a:cubicBezTo>
                  <a:pt x="1019" y="444"/>
                  <a:pt x="1022" y="478"/>
                  <a:pt x="1022" y="511"/>
                </a:cubicBezTo>
                <a:lnTo>
                  <a:pt x="1022" y="604"/>
                </a:lnTo>
                <a:cubicBezTo>
                  <a:pt x="1022" y="638"/>
                  <a:pt x="1019" y="671"/>
                  <a:pt x="1013" y="704"/>
                </a:cubicBezTo>
                <a:cubicBezTo>
                  <a:pt x="1006" y="737"/>
                  <a:pt x="996" y="769"/>
                  <a:pt x="983" y="800"/>
                </a:cubicBezTo>
                <a:cubicBezTo>
                  <a:pt x="970" y="831"/>
                  <a:pt x="954" y="860"/>
                  <a:pt x="935" y="888"/>
                </a:cubicBezTo>
                <a:cubicBezTo>
                  <a:pt x="917" y="916"/>
                  <a:pt x="895" y="942"/>
                  <a:pt x="872" y="965"/>
                </a:cubicBezTo>
                <a:cubicBezTo>
                  <a:pt x="848" y="989"/>
                  <a:pt x="822" y="1010"/>
                  <a:pt x="794" y="1029"/>
                </a:cubicBezTo>
                <a:cubicBezTo>
                  <a:pt x="767" y="1047"/>
                  <a:pt x="737" y="1063"/>
                  <a:pt x="706" y="1076"/>
                </a:cubicBezTo>
                <a:cubicBezTo>
                  <a:pt x="675" y="1089"/>
                  <a:pt x="643" y="1098"/>
                  <a:pt x="610" y="1105"/>
                </a:cubicBezTo>
                <a:cubicBezTo>
                  <a:pt x="577" y="1112"/>
                  <a:pt x="544" y="1115"/>
                  <a:pt x="511" y="1115"/>
                </a:cubicBezTo>
                <a:cubicBezTo>
                  <a:pt x="477" y="1115"/>
                  <a:pt x="444" y="1112"/>
                  <a:pt x="411" y="1105"/>
                </a:cubicBezTo>
                <a:cubicBezTo>
                  <a:pt x="378" y="1098"/>
                  <a:pt x="346" y="1089"/>
                  <a:pt x="315" y="1076"/>
                </a:cubicBezTo>
                <a:cubicBezTo>
                  <a:pt x="284" y="1063"/>
                  <a:pt x="255" y="1047"/>
                  <a:pt x="227" y="1029"/>
                </a:cubicBezTo>
                <a:cubicBezTo>
                  <a:pt x="199" y="1010"/>
                  <a:pt x="173" y="989"/>
                  <a:pt x="150" y="965"/>
                </a:cubicBezTo>
                <a:cubicBezTo>
                  <a:pt x="126" y="942"/>
                  <a:pt x="105" y="916"/>
                  <a:pt x="86" y="888"/>
                </a:cubicBezTo>
                <a:cubicBezTo>
                  <a:pt x="67" y="860"/>
                  <a:pt x="52" y="831"/>
                  <a:pt x="39" y="800"/>
                </a:cubicBezTo>
                <a:cubicBezTo>
                  <a:pt x="26" y="769"/>
                  <a:pt x="16" y="737"/>
                  <a:pt x="10" y="704"/>
                </a:cubicBezTo>
                <a:cubicBezTo>
                  <a:pt x="3" y="671"/>
                  <a:pt x="0" y="638"/>
                  <a:pt x="0" y="604"/>
                </a:cubicBezTo>
                <a:close/>
              </a:path>
            </a:pathLst>
          </a:custGeom>
          <a:solidFill>
            <a:srgbClr val="EF4444">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52" name="图片 651"/>
          <p:cNvPicPr/>
          <p:nvPr/>
        </p:nvPicPr>
        <p:blipFill>
          <a:blip r:embed="rId7"/>
          <a:stretch/>
        </p:blipFill>
        <p:spPr>
          <a:xfrm>
            <a:off x="668520" y="4145040"/>
            <a:ext cx="166680" cy="166680"/>
          </a:xfrm>
          <a:prstGeom prst="rect">
            <a:avLst/>
          </a:prstGeom>
          <a:noFill/>
          <a:ln w="0">
            <a:noFill/>
          </a:ln>
        </p:spPr>
      </p:pic>
      <p:sp>
        <p:nvSpPr>
          <p:cNvPr id="653" name="文本框 652"/>
          <p:cNvSpPr txBox="1"/>
          <p:nvPr/>
        </p:nvSpPr>
        <p:spPr>
          <a:xfrm>
            <a:off x="702000" y="3517200"/>
            <a:ext cx="1006560" cy="253440"/>
          </a:xfrm>
          <a:prstGeom prst="rect">
            <a:avLst/>
          </a:prstGeom>
          <a:noFill/>
          <a:ln w="0">
            <a:noFill/>
          </a:ln>
        </p:spPr>
        <p:txBody>
          <a:bodyPr wrap="none" lIns="0" tIns="0" rIns="0" bIns="0" anchor="t">
            <a:spAutoFit/>
          </a:bodyPr>
          <a:lstStyle/>
          <a:p>
            <a:r>
              <a:rPr lang="zh-CN" sz="1580" b="0" u="none" strike="noStrike">
                <a:solidFill>
                  <a:srgbClr val="F87171"/>
                </a:solidFill>
                <a:effectLst/>
                <a:uFillTx/>
                <a:latin typeface="WenQuanYiZenHei"/>
                <a:ea typeface="WenQuanYiZenHei"/>
              </a:rPr>
              <a:t>大模型瓶颈</a:t>
            </a:r>
            <a:endParaRPr lang="en-US" sz="1580" b="0" u="none" strike="noStrike">
              <a:solidFill>
                <a:srgbClr val="000000"/>
              </a:solidFill>
              <a:effectLst/>
              <a:uFillTx/>
              <a:latin typeface="Times New Roman"/>
            </a:endParaRPr>
          </a:p>
        </p:txBody>
      </p:sp>
      <p:sp>
        <p:nvSpPr>
          <p:cNvPr id="654" name="文本框 653"/>
          <p:cNvSpPr txBox="1"/>
          <p:nvPr/>
        </p:nvSpPr>
        <p:spPr>
          <a:xfrm>
            <a:off x="1069560" y="4066920"/>
            <a:ext cx="90612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知识更新困难</a:t>
            </a:r>
            <a:endParaRPr lang="en-US" sz="1180" b="0" u="none" strike="noStrike">
              <a:solidFill>
                <a:srgbClr val="000000"/>
              </a:solidFill>
              <a:effectLst/>
              <a:uFillTx/>
              <a:latin typeface="Times New Roman"/>
            </a:endParaRPr>
          </a:p>
        </p:txBody>
      </p:sp>
      <p:sp>
        <p:nvSpPr>
          <p:cNvPr id="655" name="文本框 654"/>
          <p:cNvSpPr txBox="1"/>
          <p:nvPr/>
        </p:nvSpPr>
        <p:spPr>
          <a:xfrm>
            <a:off x="1069560" y="4324680"/>
            <a:ext cx="3990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依赖再训练或微调更新知识，耗时数周甚至数月，计算成本巨大。对于资讯频</a:t>
            </a:r>
            <a:endParaRPr lang="en-US" sz="920" b="0" u="none" strike="noStrike">
              <a:solidFill>
                <a:srgbClr val="000000"/>
              </a:solidFill>
              <a:effectLst/>
              <a:uFillTx/>
              <a:latin typeface="Times New Roman"/>
            </a:endParaRPr>
          </a:p>
        </p:txBody>
      </p:sp>
      <p:sp>
        <p:nvSpPr>
          <p:cNvPr id="656" name="任意多边形: 形状 655"/>
          <p:cNvSpPr/>
          <p:nvPr/>
        </p:nvSpPr>
        <p:spPr>
          <a:xfrm>
            <a:off x="417600" y="4913640"/>
            <a:ext cx="4830480" cy="869400"/>
          </a:xfrm>
          <a:custGeom>
            <a:avLst/>
            <a:gdLst/>
            <a:ahLst/>
            <a:cxnLst/>
            <a:rect l="0" t="0" r="r" b="b"/>
            <a:pathLst>
              <a:path w="13418" h="2415">
                <a:moveTo>
                  <a:pt x="0" y="2415"/>
                </a:moveTo>
                <a:lnTo>
                  <a:pt x="0" y="0"/>
                </a:lnTo>
                <a:lnTo>
                  <a:pt x="13233" y="0"/>
                </a:lnTo>
                <a:cubicBezTo>
                  <a:pt x="13245" y="0"/>
                  <a:pt x="13257" y="1"/>
                  <a:pt x="13269" y="3"/>
                </a:cubicBezTo>
                <a:cubicBezTo>
                  <a:pt x="13281" y="6"/>
                  <a:pt x="13292" y="9"/>
                  <a:pt x="13304" y="14"/>
                </a:cubicBezTo>
                <a:cubicBezTo>
                  <a:pt x="13315" y="19"/>
                  <a:pt x="13326" y="24"/>
                  <a:pt x="13336" y="31"/>
                </a:cubicBezTo>
                <a:cubicBezTo>
                  <a:pt x="13346" y="38"/>
                  <a:pt x="13355" y="46"/>
                  <a:pt x="13364" y="54"/>
                </a:cubicBezTo>
                <a:cubicBezTo>
                  <a:pt x="13373" y="63"/>
                  <a:pt x="13380" y="72"/>
                  <a:pt x="13387" y="82"/>
                </a:cubicBezTo>
                <a:cubicBezTo>
                  <a:pt x="13394" y="92"/>
                  <a:pt x="13399" y="103"/>
                  <a:pt x="13404" y="114"/>
                </a:cubicBezTo>
                <a:cubicBezTo>
                  <a:pt x="13409" y="126"/>
                  <a:pt x="13412" y="137"/>
                  <a:pt x="13415" y="149"/>
                </a:cubicBezTo>
                <a:cubicBezTo>
                  <a:pt x="13417" y="161"/>
                  <a:pt x="13418" y="173"/>
                  <a:pt x="13418" y="185"/>
                </a:cubicBezTo>
                <a:lnTo>
                  <a:pt x="13418" y="2229"/>
                </a:lnTo>
                <a:cubicBezTo>
                  <a:pt x="13418" y="2241"/>
                  <a:pt x="13417" y="2253"/>
                  <a:pt x="13415" y="2265"/>
                </a:cubicBezTo>
                <a:cubicBezTo>
                  <a:pt x="13412" y="2277"/>
                  <a:pt x="13409" y="2289"/>
                  <a:pt x="13404" y="2300"/>
                </a:cubicBezTo>
                <a:cubicBezTo>
                  <a:pt x="13399" y="2312"/>
                  <a:pt x="13394" y="2322"/>
                  <a:pt x="13387" y="2332"/>
                </a:cubicBezTo>
                <a:cubicBezTo>
                  <a:pt x="13380" y="2343"/>
                  <a:pt x="13373" y="2352"/>
                  <a:pt x="13364" y="2361"/>
                </a:cubicBezTo>
                <a:cubicBezTo>
                  <a:pt x="13355" y="2369"/>
                  <a:pt x="13346" y="2377"/>
                  <a:pt x="13336" y="2384"/>
                </a:cubicBezTo>
                <a:cubicBezTo>
                  <a:pt x="13326" y="2390"/>
                  <a:pt x="13315" y="2396"/>
                  <a:pt x="13304" y="2401"/>
                </a:cubicBezTo>
                <a:cubicBezTo>
                  <a:pt x="13292" y="2405"/>
                  <a:pt x="13281" y="2409"/>
                  <a:pt x="13269" y="2411"/>
                </a:cubicBezTo>
                <a:cubicBezTo>
                  <a:pt x="13257" y="2414"/>
                  <a:pt x="13245" y="2415"/>
                  <a:pt x="13233" y="2415"/>
                </a:cubicBezTo>
                <a:lnTo>
                  <a:pt x="0" y="2415"/>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57" name="任意多边形: 形状 656"/>
          <p:cNvSpPr/>
          <p:nvPr/>
        </p:nvSpPr>
        <p:spPr>
          <a:xfrm>
            <a:off x="401040" y="4913640"/>
            <a:ext cx="33840" cy="869400"/>
          </a:xfrm>
          <a:custGeom>
            <a:avLst/>
            <a:gdLst/>
            <a:ahLst/>
            <a:cxnLst/>
            <a:rect l="0" t="0" r="r" b="b"/>
            <a:pathLst>
              <a:path w="94" h="2415">
                <a:moveTo>
                  <a:pt x="0" y="0"/>
                </a:moveTo>
                <a:lnTo>
                  <a:pt x="94" y="0"/>
                </a:lnTo>
                <a:lnTo>
                  <a:pt x="94" y="2415"/>
                </a:lnTo>
                <a:lnTo>
                  <a:pt x="0" y="2415"/>
                </a:lnTo>
                <a:lnTo>
                  <a:pt x="0" y="0"/>
                </a:lnTo>
                <a:close/>
              </a:path>
            </a:pathLst>
          </a:custGeom>
          <a:solidFill>
            <a:srgbClr val="EF4444"/>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58" name="任意多边形: 形状 657"/>
          <p:cNvSpPr/>
          <p:nvPr/>
        </p:nvSpPr>
        <p:spPr>
          <a:xfrm>
            <a:off x="568080" y="5047200"/>
            <a:ext cx="367920" cy="401400"/>
          </a:xfrm>
          <a:custGeom>
            <a:avLst/>
            <a:gdLst/>
            <a:ahLst/>
            <a:cxnLst/>
            <a:rect l="0" t="0" r="r" b="b"/>
            <a:pathLst>
              <a:path w="1022" h="1115">
                <a:moveTo>
                  <a:pt x="0" y="604"/>
                </a:moveTo>
                <a:lnTo>
                  <a:pt x="0" y="511"/>
                </a:lnTo>
                <a:cubicBezTo>
                  <a:pt x="0" y="477"/>
                  <a:pt x="3" y="444"/>
                  <a:pt x="10" y="411"/>
                </a:cubicBezTo>
                <a:cubicBezTo>
                  <a:pt x="16" y="378"/>
                  <a:pt x="26" y="346"/>
                  <a:pt x="39" y="315"/>
                </a:cubicBezTo>
                <a:cubicBezTo>
                  <a:pt x="52" y="284"/>
                  <a:pt x="67" y="255"/>
                  <a:pt x="86" y="227"/>
                </a:cubicBezTo>
                <a:cubicBezTo>
                  <a:pt x="105" y="199"/>
                  <a:pt x="126" y="173"/>
                  <a:pt x="150" y="150"/>
                </a:cubicBezTo>
                <a:cubicBezTo>
                  <a:pt x="173" y="126"/>
                  <a:pt x="199" y="105"/>
                  <a:pt x="227" y="86"/>
                </a:cubicBezTo>
                <a:cubicBezTo>
                  <a:pt x="255" y="68"/>
                  <a:pt x="284" y="52"/>
                  <a:pt x="315" y="39"/>
                </a:cubicBezTo>
                <a:cubicBezTo>
                  <a:pt x="346" y="26"/>
                  <a:pt x="378" y="17"/>
                  <a:pt x="411" y="10"/>
                </a:cubicBezTo>
                <a:cubicBezTo>
                  <a:pt x="444" y="3"/>
                  <a:pt x="477" y="0"/>
                  <a:pt x="511" y="0"/>
                </a:cubicBezTo>
                <a:cubicBezTo>
                  <a:pt x="544" y="0"/>
                  <a:pt x="577" y="3"/>
                  <a:pt x="610" y="10"/>
                </a:cubicBezTo>
                <a:cubicBezTo>
                  <a:pt x="643" y="17"/>
                  <a:pt x="675" y="26"/>
                  <a:pt x="706" y="39"/>
                </a:cubicBezTo>
                <a:cubicBezTo>
                  <a:pt x="737" y="52"/>
                  <a:pt x="767" y="68"/>
                  <a:pt x="794" y="86"/>
                </a:cubicBezTo>
                <a:cubicBezTo>
                  <a:pt x="822" y="105"/>
                  <a:pt x="848" y="126"/>
                  <a:pt x="872" y="150"/>
                </a:cubicBezTo>
                <a:cubicBezTo>
                  <a:pt x="895" y="173"/>
                  <a:pt x="917" y="199"/>
                  <a:pt x="935" y="227"/>
                </a:cubicBezTo>
                <a:cubicBezTo>
                  <a:pt x="954" y="255"/>
                  <a:pt x="970" y="284"/>
                  <a:pt x="983" y="315"/>
                </a:cubicBezTo>
                <a:cubicBezTo>
                  <a:pt x="996" y="346"/>
                  <a:pt x="1006" y="378"/>
                  <a:pt x="1013" y="411"/>
                </a:cubicBezTo>
                <a:cubicBezTo>
                  <a:pt x="1019" y="444"/>
                  <a:pt x="1022" y="477"/>
                  <a:pt x="1022" y="511"/>
                </a:cubicBezTo>
                <a:lnTo>
                  <a:pt x="1022" y="604"/>
                </a:lnTo>
                <a:cubicBezTo>
                  <a:pt x="1022" y="637"/>
                  <a:pt x="1019" y="670"/>
                  <a:pt x="1013" y="703"/>
                </a:cubicBezTo>
                <a:cubicBezTo>
                  <a:pt x="1006" y="736"/>
                  <a:pt x="996" y="768"/>
                  <a:pt x="983" y="799"/>
                </a:cubicBezTo>
                <a:cubicBezTo>
                  <a:pt x="970" y="830"/>
                  <a:pt x="954" y="860"/>
                  <a:pt x="935" y="887"/>
                </a:cubicBezTo>
                <a:cubicBezTo>
                  <a:pt x="917" y="915"/>
                  <a:pt x="895" y="941"/>
                  <a:pt x="872" y="965"/>
                </a:cubicBezTo>
                <a:cubicBezTo>
                  <a:pt x="848" y="989"/>
                  <a:pt x="822" y="1010"/>
                  <a:pt x="794" y="1029"/>
                </a:cubicBezTo>
                <a:cubicBezTo>
                  <a:pt x="767" y="1048"/>
                  <a:pt x="737" y="1064"/>
                  <a:pt x="706" y="1077"/>
                </a:cubicBezTo>
                <a:cubicBezTo>
                  <a:pt x="675" y="1089"/>
                  <a:pt x="643" y="1099"/>
                  <a:pt x="610" y="1106"/>
                </a:cubicBezTo>
                <a:cubicBezTo>
                  <a:pt x="577" y="1112"/>
                  <a:pt x="544" y="1115"/>
                  <a:pt x="511" y="1115"/>
                </a:cubicBezTo>
                <a:cubicBezTo>
                  <a:pt x="477" y="1115"/>
                  <a:pt x="444" y="1112"/>
                  <a:pt x="411" y="1106"/>
                </a:cubicBezTo>
                <a:cubicBezTo>
                  <a:pt x="378" y="1099"/>
                  <a:pt x="346" y="1089"/>
                  <a:pt x="315" y="1077"/>
                </a:cubicBezTo>
                <a:cubicBezTo>
                  <a:pt x="284" y="1064"/>
                  <a:pt x="255" y="1048"/>
                  <a:pt x="227" y="1029"/>
                </a:cubicBezTo>
                <a:cubicBezTo>
                  <a:pt x="199" y="1010"/>
                  <a:pt x="173" y="989"/>
                  <a:pt x="150" y="965"/>
                </a:cubicBezTo>
                <a:cubicBezTo>
                  <a:pt x="126" y="941"/>
                  <a:pt x="105" y="915"/>
                  <a:pt x="86" y="887"/>
                </a:cubicBezTo>
                <a:cubicBezTo>
                  <a:pt x="67" y="860"/>
                  <a:pt x="52" y="830"/>
                  <a:pt x="39" y="799"/>
                </a:cubicBezTo>
                <a:cubicBezTo>
                  <a:pt x="26" y="768"/>
                  <a:pt x="16" y="736"/>
                  <a:pt x="10" y="703"/>
                </a:cubicBezTo>
                <a:cubicBezTo>
                  <a:pt x="3" y="670"/>
                  <a:pt x="0" y="637"/>
                  <a:pt x="0" y="604"/>
                </a:cubicBezTo>
                <a:close/>
              </a:path>
            </a:pathLst>
          </a:custGeom>
          <a:solidFill>
            <a:srgbClr val="EF4444">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59" name="图片 658"/>
          <p:cNvPicPr/>
          <p:nvPr/>
        </p:nvPicPr>
        <p:blipFill>
          <a:blip r:embed="rId8"/>
          <a:stretch/>
        </p:blipFill>
        <p:spPr>
          <a:xfrm>
            <a:off x="668520" y="5147640"/>
            <a:ext cx="166680" cy="166680"/>
          </a:xfrm>
          <a:prstGeom prst="rect">
            <a:avLst/>
          </a:prstGeom>
          <a:noFill/>
          <a:ln w="0">
            <a:noFill/>
          </a:ln>
        </p:spPr>
      </p:pic>
      <p:sp>
        <p:nvSpPr>
          <p:cNvPr id="660" name="文本框 659"/>
          <p:cNvSpPr txBox="1"/>
          <p:nvPr/>
        </p:nvSpPr>
        <p:spPr>
          <a:xfrm>
            <a:off x="1069560" y="4491720"/>
            <a:ext cx="21128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繁更新的领域，难以及时整合最新信息。</a:t>
            </a:r>
            <a:endParaRPr lang="en-US" sz="920" b="0" u="none" strike="noStrike">
              <a:solidFill>
                <a:srgbClr val="000000"/>
              </a:solidFill>
              <a:effectLst/>
              <a:uFillTx/>
              <a:latin typeface="Times New Roman"/>
            </a:endParaRPr>
          </a:p>
        </p:txBody>
      </p:sp>
      <p:sp>
        <p:nvSpPr>
          <p:cNvPr id="661" name="文本框 660"/>
          <p:cNvSpPr txBox="1"/>
          <p:nvPr/>
        </p:nvSpPr>
        <p:spPr>
          <a:xfrm>
            <a:off x="1069560" y="5069880"/>
            <a:ext cx="90612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知识覆盖有限</a:t>
            </a:r>
            <a:endParaRPr lang="en-US" sz="1180" b="0" u="none" strike="noStrike">
              <a:solidFill>
                <a:srgbClr val="000000"/>
              </a:solidFill>
              <a:effectLst/>
              <a:uFillTx/>
              <a:latin typeface="Times New Roman"/>
            </a:endParaRPr>
          </a:p>
        </p:txBody>
      </p:sp>
      <p:sp>
        <p:nvSpPr>
          <p:cNvPr id="662" name="文本框 661"/>
          <p:cNvSpPr txBox="1"/>
          <p:nvPr/>
        </p:nvSpPr>
        <p:spPr>
          <a:xfrm>
            <a:off x="1069560" y="5327640"/>
            <a:ext cx="3286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受限于训练数据规模和存储限制，无法容纳所有细节知识。模型</a:t>
            </a:r>
            <a:endParaRPr lang="en-US" sz="920" b="0" u="none" strike="noStrike">
              <a:solidFill>
                <a:srgbClr val="000000"/>
              </a:solidFill>
              <a:effectLst/>
              <a:uFillTx/>
              <a:latin typeface="Times New Roman"/>
            </a:endParaRPr>
          </a:p>
        </p:txBody>
      </p:sp>
      <p:sp>
        <p:nvSpPr>
          <p:cNvPr id="663" name="文本框 662"/>
          <p:cNvSpPr txBox="1"/>
          <p:nvPr/>
        </p:nvSpPr>
        <p:spPr>
          <a:xfrm>
            <a:off x="4345560" y="533160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664" name="文本框 663"/>
          <p:cNvSpPr txBox="1"/>
          <p:nvPr/>
        </p:nvSpPr>
        <p:spPr>
          <a:xfrm>
            <a:off x="4399200" y="532764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记忆</a:t>
            </a:r>
            <a:endParaRPr lang="en-US" sz="920" b="0" u="none" strike="noStrike">
              <a:solidFill>
                <a:srgbClr val="000000"/>
              </a:solidFill>
              <a:effectLst/>
              <a:uFillTx/>
              <a:latin typeface="Times New Roman"/>
            </a:endParaRPr>
          </a:p>
        </p:txBody>
      </p:sp>
      <p:sp>
        <p:nvSpPr>
          <p:cNvPr id="665" name="文本框 664"/>
          <p:cNvSpPr txBox="1"/>
          <p:nvPr/>
        </p:nvSpPr>
        <p:spPr>
          <a:xfrm>
            <a:off x="4633200" y="533160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666" name="文本框 665"/>
          <p:cNvSpPr txBox="1"/>
          <p:nvPr/>
        </p:nvSpPr>
        <p:spPr>
          <a:xfrm>
            <a:off x="4687200" y="5327640"/>
            <a:ext cx="352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容量受</a:t>
            </a:r>
            <a:endParaRPr lang="en-US" sz="920" b="0" u="none" strike="noStrike">
              <a:solidFill>
                <a:srgbClr val="000000"/>
              </a:solidFill>
              <a:effectLst/>
              <a:uFillTx/>
              <a:latin typeface="Times New Roman"/>
            </a:endParaRPr>
          </a:p>
        </p:txBody>
      </p:sp>
      <p:sp>
        <p:nvSpPr>
          <p:cNvPr id="667" name="任意多边形: 形状 666"/>
          <p:cNvSpPr/>
          <p:nvPr/>
        </p:nvSpPr>
        <p:spPr>
          <a:xfrm>
            <a:off x="417600" y="5916240"/>
            <a:ext cx="4830480" cy="869760"/>
          </a:xfrm>
          <a:custGeom>
            <a:avLst/>
            <a:gdLst/>
            <a:ahLst/>
            <a:cxnLst/>
            <a:rect l="0" t="0" r="r" b="b"/>
            <a:pathLst>
              <a:path w="13418" h="2416">
                <a:moveTo>
                  <a:pt x="0" y="2416"/>
                </a:moveTo>
                <a:lnTo>
                  <a:pt x="0" y="0"/>
                </a:lnTo>
                <a:lnTo>
                  <a:pt x="13233" y="0"/>
                </a:lnTo>
                <a:cubicBezTo>
                  <a:pt x="13245" y="0"/>
                  <a:pt x="13257" y="2"/>
                  <a:pt x="13269" y="4"/>
                </a:cubicBezTo>
                <a:cubicBezTo>
                  <a:pt x="13281" y="6"/>
                  <a:pt x="13292" y="10"/>
                  <a:pt x="13304" y="14"/>
                </a:cubicBezTo>
                <a:cubicBezTo>
                  <a:pt x="13315" y="19"/>
                  <a:pt x="13326" y="25"/>
                  <a:pt x="13336" y="32"/>
                </a:cubicBezTo>
                <a:cubicBezTo>
                  <a:pt x="13346" y="38"/>
                  <a:pt x="13355" y="46"/>
                  <a:pt x="13364" y="55"/>
                </a:cubicBezTo>
                <a:cubicBezTo>
                  <a:pt x="13373" y="63"/>
                  <a:pt x="13380" y="73"/>
                  <a:pt x="13387" y="83"/>
                </a:cubicBezTo>
                <a:cubicBezTo>
                  <a:pt x="13394" y="93"/>
                  <a:pt x="13399" y="104"/>
                  <a:pt x="13404" y="115"/>
                </a:cubicBezTo>
                <a:cubicBezTo>
                  <a:pt x="13409" y="126"/>
                  <a:pt x="13412" y="138"/>
                  <a:pt x="13415" y="150"/>
                </a:cubicBezTo>
                <a:cubicBezTo>
                  <a:pt x="13417" y="162"/>
                  <a:pt x="13418" y="174"/>
                  <a:pt x="13418" y="186"/>
                </a:cubicBezTo>
                <a:lnTo>
                  <a:pt x="13418" y="2230"/>
                </a:lnTo>
                <a:cubicBezTo>
                  <a:pt x="13418" y="2242"/>
                  <a:pt x="13417" y="2254"/>
                  <a:pt x="13415" y="2266"/>
                </a:cubicBezTo>
                <a:cubicBezTo>
                  <a:pt x="13412" y="2278"/>
                  <a:pt x="13409" y="2290"/>
                  <a:pt x="13404" y="2301"/>
                </a:cubicBezTo>
                <a:cubicBezTo>
                  <a:pt x="13399" y="2312"/>
                  <a:pt x="13394" y="2323"/>
                  <a:pt x="13387" y="2333"/>
                </a:cubicBezTo>
                <a:cubicBezTo>
                  <a:pt x="13380" y="2343"/>
                  <a:pt x="13373" y="2352"/>
                  <a:pt x="13364" y="2361"/>
                </a:cubicBezTo>
                <a:cubicBezTo>
                  <a:pt x="13355" y="2370"/>
                  <a:pt x="13346" y="2377"/>
                  <a:pt x="13336" y="2384"/>
                </a:cubicBezTo>
                <a:cubicBezTo>
                  <a:pt x="13326" y="2391"/>
                  <a:pt x="13315" y="2397"/>
                  <a:pt x="13304" y="2401"/>
                </a:cubicBezTo>
                <a:cubicBezTo>
                  <a:pt x="13292" y="2406"/>
                  <a:pt x="13281" y="2410"/>
                  <a:pt x="13269" y="2412"/>
                </a:cubicBezTo>
                <a:cubicBezTo>
                  <a:pt x="13257" y="2414"/>
                  <a:pt x="13245" y="2415"/>
                  <a:pt x="13233" y="2416"/>
                </a:cubicBezTo>
                <a:lnTo>
                  <a:pt x="0" y="2416"/>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68" name="任意多边形: 形状 667"/>
          <p:cNvSpPr/>
          <p:nvPr/>
        </p:nvSpPr>
        <p:spPr>
          <a:xfrm>
            <a:off x="401040" y="5916240"/>
            <a:ext cx="33840" cy="869760"/>
          </a:xfrm>
          <a:custGeom>
            <a:avLst/>
            <a:gdLst/>
            <a:ahLst/>
            <a:cxnLst/>
            <a:rect l="0" t="0" r="r" b="b"/>
            <a:pathLst>
              <a:path w="94" h="2416">
                <a:moveTo>
                  <a:pt x="0" y="0"/>
                </a:moveTo>
                <a:lnTo>
                  <a:pt x="94" y="0"/>
                </a:lnTo>
                <a:lnTo>
                  <a:pt x="94" y="2416"/>
                </a:lnTo>
                <a:lnTo>
                  <a:pt x="0" y="2416"/>
                </a:lnTo>
                <a:lnTo>
                  <a:pt x="0" y="0"/>
                </a:lnTo>
                <a:close/>
              </a:path>
            </a:pathLst>
          </a:custGeom>
          <a:solidFill>
            <a:srgbClr val="EF4444"/>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69" name="任意多边形: 形状 668"/>
          <p:cNvSpPr/>
          <p:nvPr/>
        </p:nvSpPr>
        <p:spPr>
          <a:xfrm>
            <a:off x="568080" y="6050160"/>
            <a:ext cx="367920" cy="401400"/>
          </a:xfrm>
          <a:custGeom>
            <a:avLst/>
            <a:gdLst/>
            <a:ahLst/>
            <a:cxnLst/>
            <a:rect l="0" t="0" r="r" b="b"/>
            <a:pathLst>
              <a:path w="1022" h="1115">
                <a:moveTo>
                  <a:pt x="0" y="604"/>
                </a:moveTo>
                <a:lnTo>
                  <a:pt x="0" y="511"/>
                </a:lnTo>
                <a:cubicBezTo>
                  <a:pt x="0" y="478"/>
                  <a:pt x="3" y="444"/>
                  <a:pt x="10" y="411"/>
                </a:cubicBezTo>
                <a:cubicBezTo>
                  <a:pt x="16" y="378"/>
                  <a:pt x="26" y="346"/>
                  <a:pt x="39" y="315"/>
                </a:cubicBezTo>
                <a:cubicBezTo>
                  <a:pt x="52" y="284"/>
                  <a:pt x="67" y="255"/>
                  <a:pt x="86" y="227"/>
                </a:cubicBezTo>
                <a:cubicBezTo>
                  <a:pt x="105" y="199"/>
                  <a:pt x="126" y="173"/>
                  <a:pt x="150" y="149"/>
                </a:cubicBezTo>
                <a:cubicBezTo>
                  <a:pt x="173" y="126"/>
                  <a:pt x="199" y="104"/>
                  <a:pt x="227" y="86"/>
                </a:cubicBezTo>
                <a:cubicBezTo>
                  <a:pt x="255" y="67"/>
                  <a:pt x="284" y="51"/>
                  <a:pt x="315" y="39"/>
                </a:cubicBezTo>
                <a:cubicBezTo>
                  <a:pt x="346" y="26"/>
                  <a:pt x="378" y="16"/>
                  <a:pt x="411" y="10"/>
                </a:cubicBezTo>
                <a:cubicBezTo>
                  <a:pt x="444" y="3"/>
                  <a:pt x="477" y="0"/>
                  <a:pt x="511" y="0"/>
                </a:cubicBezTo>
                <a:cubicBezTo>
                  <a:pt x="544" y="0"/>
                  <a:pt x="577" y="3"/>
                  <a:pt x="610" y="10"/>
                </a:cubicBezTo>
                <a:cubicBezTo>
                  <a:pt x="643" y="16"/>
                  <a:pt x="675" y="26"/>
                  <a:pt x="706" y="39"/>
                </a:cubicBezTo>
                <a:cubicBezTo>
                  <a:pt x="737" y="51"/>
                  <a:pt x="767" y="67"/>
                  <a:pt x="794" y="86"/>
                </a:cubicBezTo>
                <a:cubicBezTo>
                  <a:pt x="822" y="104"/>
                  <a:pt x="848" y="126"/>
                  <a:pt x="872" y="149"/>
                </a:cubicBezTo>
                <a:cubicBezTo>
                  <a:pt x="895" y="173"/>
                  <a:pt x="917" y="199"/>
                  <a:pt x="935" y="227"/>
                </a:cubicBezTo>
                <a:cubicBezTo>
                  <a:pt x="954" y="255"/>
                  <a:pt x="970" y="284"/>
                  <a:pt x="983" y="315"/>
                </a:cubicBezTo>
                <a:cubicBezTo>
                  <a:pt x="996" y="346"/>
                  <a:pt x="1006" y="378"/>
                  <a:pt x="1013" y="411"/>
                </a:cubicBezTo>
                <a:cubicBezTo>
                  <a:pt x="1019" y="444"/>
                  <a:pt x="1022" y="478"/>
                  <a:pt x="1022" y="511"/>
                </a:cubicBezTo>
                <a:lnTo>
                  <a:pt x="1022" y="604"/>
                </a:lnTo>
                <a:cubicBezTo>
                  <a:pt x="1022" y="638"/>
                  <a:pt x="1019" y="671"/>
                  <a:pt x="1013" y="704"/>
                </a:cubicBezTo>
                <a:cubicBezTo>
                  <a:pt x="1006" y="737"/>
                  <a:pt x="996" y="769"/>
                  <a:pt x="983" y="800"/>
                </a:cubicBezTo>
                <a:cubicBezTo>
                  <a:pt x="970" y="831"/>
                  <a:pt x="954" y="860"/>
                  <a:pt x="935" y="888"/>
                </a:cubicBezTo>
                <a:cubicBezTo>
                  <a:pt x="917" y="916"/>
                  <a:pt x="895" y="942"/>
                  <a:pt x="872" y="965"/>
                </a:cubicBezTo>
                <a:cubicBezTo>
                  <a:pt x="848" y="989"/>
                  <a:pt x="822" y="1010"/>
                  <a:pt x="794" y="1029"/>
                </a:cubicBezTo>
                <a:cubicBezTo>
                  <a:pt x="767" y="1048"/>
                  <a:pt x="737" y="1063"/>
                  <a:pt x="706" y="1076"/>
                </a:cubicBezTo>
                <a:cubicBezTo>
                  <a:pt x="675" y="1089"/>
                  <a:pt x="643" y="1099"/>
                  <a:pt x="610" y="1105"/>
                </a:cubicBezTo>
                <a:cubicBezTo>
                  <a:pt x="577" y="1112"/>
                  <a:pt x="544" y="1115"/>
                  <a:pt x="511" y="1115"/>
                </a:cubicBezTo>
                <a:cubicBezTo>
                  <a:pt x="477" y="1115"/>
                  <a:pt x="444" y="1112"/>
                  <a:pt x="411" y="1105"/>
                </a:cubicBezTo>
                <a:cubicBezTo>
                  <a:pt x="378" y="1099"/>
                  <a:pt x="346" y="1089"/>
                  <a:pt x="315" y="1076"/>
                </a:cubicBezTo>
                <a:cubicBezTo>
                  <a:pt x="284" y="1063"/>
                  <a:pt x="255" y="1048"/>
                  <a:pt x="227" y="1029"/>
                </a:cubicBezTo>
                <a:cubicBezTo>
                  <a:pt x="199" y="1010"/>
                  <a:pt x="173" y="989"/>
                  <a:pt x="150" y="965"/>
                </a:cubicBezTo>
                <a:cubicBezTo>
                  <a:pt x="126" y="942"/>
                  <a:pt x="105" y="916"/>
                  <a:pt x="86" y="888"/>
                </a:cubicBezTo>
                <a:cubicBezTo>
                  <a:pt x="67" y="860"/>
                  <a:pt x="52" y="831"/>
                  <a:pt x="39" y="800"/>
                </a:cubicBezTo>
                <a:cubicBezTo>
                  <a:pt x="26" y="769"/>
                  <a:pt x="16" y="737"/>
                  <a:pt x="10" y="704"/>
                </a:cubicBezTo>
                <a:cubicBezTo>
                  <a:pt x="3" y="671"/>
                  <a:pt x="0" y="638"/>
                  <a:pt x="0" y="604"/>
                </a:cubicBezTo>
                <a:close/>
              </a:path>
            </a:pathLst>
          </a:custGeom>
          <a:solidFill>
            <a:srgbClr val="EF4444">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70" name="图片 669"/>
          <p:cNvPicPr/>
          <p:nvPr/>
        </p:nvPicPr>
        <p:blipFill>
          <a:blip r:embed="rId9"/>
          <a:stretch/>
        </p:blipFill>
        <p:spPr>
          <a:xfrm>
            <a:off x="668520" y="6150600"/>
            <a:ext cx="166680" cy="166680"/>
          </a:xfrm>
          <a:prstGeom prst="rect">
            <a:avLst/>
          </a:prstGeom>
          <a:noFill/>
          <a:ln w="0">
            <a:noFill/>
          </a:ln>
        </p:spPr>
      </p:pic>
      <p:sp>
        <p:nvSpPr>
          <p:cNvPr id="671" name="文本框 670"/>
          <p:cNvSpPr txBox="1"/>
          <p:nvPr/>
        </p:nvSpPr>
        <p:spPr>
          <a:xfrm>
            <a:off x="1069560" y="5494680"/>
            <a:ext cx="24649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限于训练数据和参数大小，知识覆盖范围有限。</a:t>
            </a:r>
            <a:endParaRPr lang="en-US" sz="920" b="0" u="none" strike="noStrike">
              <a:solidFill>
                <a:srgbClr val="000000"/>
              </a:solidFill>
              <a:effectLst/>
              <a:uFillTx/>
              <a:latin typeface="Times New Roman"/>
            </a:endParaRPr>
          </a:p>
        </p:txBody>
      </p:sp>
      <p:sp>
        <p:nvSpPr>
          <p:cNvPr id="672" name="文本框 671"/>
          <p:cNvSpPr txBox="1"/>
          <p:nvPr/>
        </p:nvSpPr>
        <p:spPr>
          <a:xfrm>
            <a:off x="1069560" y="6072480"/>
            <a:ext cx="7552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准确性挑战</a:t>
            </a:r>
            <a:endParaRPr lang="en-US" sz="1180" b="0" u="none" strike="noStrike">
              <a:solidFill>
                <a:srgbClr val="000000"/>
              </a:solidFill>
              <a:effectLst/>
              <a:uFillTx/>
              <a:latin typeface="Times New Roman"/>
            </a:endParaRPr>
          </a:p>
        </p:txBody>
      </p:sp>
      <p:sp>
        <p:nvSpPr>
          <p:cNvPr id="673" name="文本框 672"/>
          <p:cNvSpPr txBox="1"/>
          <p:nvPr/>
        </p:nvSpPr>
        <p:spPr>
          <a:xfrm>
            <a:off x="1069560" y="6330240"/>
            <a:ext cx="3873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在医学、金融等专业领域，生成内容可能流畅但不准确。处理复杂背景信息</a:t>
            </a:r>
            <a:endParaRPr lang="en-US" sz="920" b="0" u="none" strike="noStrike">
              <a:solidFill>
                <a:srgbClr val="000000"/>
              </a:solidFill>
              <a:effectLst/>
              <a:uFillTx/>
              <a:latin typeface="Times New Roman"/>
            </a:endParaRPr>
          </a:p>
        </p:txBody>
      </p:sp>
      <p:pic>
        <p:nvPicPr>
          <p:cNvPr id="674" name="图片 673"/>
          <p:cNvPicPr/>
          <p:nvPr/>
        </p:nvPicPr>
        <p:blipFill>
          <a:blip r:embed="rId10"/>
          <a:stretch/>
        </p:blipFill>
        <p:spPr>
          <a:xfrm>
            <a:off x="5448600" y="3543120"/>
            <a:ext cx="150120" cy="200160"/>
          </a:xfrm>
          <a:prstGeom prst="rect">
            <a:avLst/>
          </a:prstGeom>
          <a:noFill/>
          <a:ln w="0">
            <a:noFill/>
          </a:ln>
        </p:spPr>
      </p:pic>
      <p:sp>
        <p:nvSpPr>
          <p:cNvPr id="675" name="文本框 674"/>
          <p:cNvSpPr txBox="1"/>
          <p:nvPr/>
        </p:nvSpPr>
        <p:spPr>
          <a:xfrm>
            <a:off x="1069560" y="6497640"/>
            <a:ext cx="21128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时，生成内容易偏向泛化，缺乏准确性。</a:t>
            </a:r>
            <a:endParaRPr lang="en-US" sz="920" b="0" u="none" strike="noStrike">
              <a:solidFill>
                <a:srgbClr val="000000"/>
              </a:solidFill>
              <a:effectLst/>
              <a:uFillTx/>
              <a:latin typeface="Times New Roman"/>
            </a:endParaRPr>
          </a:p>
        </p:txBody>
      </p:sp>
      <p:sp>
        <p:nvSpPr>
          <p:cNvPr id="676" name="文本框 675"/>
          <p:cNvSpPr txBox="1"/>
          <p:nvPr/>
        </p:nvSpPr>
        <p:spPr>
          <a:xfrm>
            <a:off x="5699160" y="3524400"/>
            <a:ext cx="476280" cy="235080"/>
          </a:xfrm>
          <a:prstGeom prst="rect">
            <a:avLst/>
          </a:prstGeom>
          <a:noFill/>
          <a:ln w="0">
            <a:noFill/>
          </a:ln>
        </p:spPr>
        <p:txBody>
          <a:bodyPr wrap="none" lIns="0" tIns="0" rIns="0" bIns="0" anchor="t">
            <a:spAutoFit/>
          </a:bodyPr>
          <a:lstStyle/>
          <a:p>
            <a:r>
              <a:rPr lang="en-US" sz="1580" b="1" u="none" strike="noStrike">
                <a:solidFill>
                  <a:srgbClr val="34D399"/>
                </a:solidFill>
                <a:effectLst/>
                <a:uFillTx/>
                <a:latin typeface="DejaVuSans"/>
                <a:ea typeface="DejaVuSans"/>
              </a:rPr>
              <a:t>RAG</a:t>
            </a:r>
            <a:endParaRPr lang="en-US" sz="1580" b="0" u="none" strike="noStrike">
              <a:solidFill>
                <a:srgbClr val="000000"/>
              </a:solidFill>
              <a:effectLst/>
              <a:uFillTx/>
              <a:latin typeface="Times New Roman"/>
            </a:endParaRPr>
          </a:p>
        </p:txBody>
      </p:sp>
      <p:sp>
        <p:nvSpPr>
          <p:cNvPr id="677" name="任意多边形: 形状 676"/>
          <p:cNvSpPr/>
          <p:nvPr/>
        </p:nvSpPr>
        <p:spPr>
          <a:xfrm>
            <a:off x="5465160" y="3910680"/>
            <a:ext cx="4830480" cy="869400"/>
          </a:xfrm>
          <a:custGeom>
            <a:avLst/>
            <a:gdLst/>
            <a:ahLst/>
            <a:cxnLst/>
            <a:rect l="0" t="0" r="r" b="b"/>
            <a:pathLst>
              <a:path w="13418" h="2415">
                <a:moveTo>
                  <a:pt x="0" y="2415"/>
                </a:moveTo>
                <a:lnTo>
                  <a:pt x="0" y="0"/>
                </a:lnTo>
                <a:lnTo>
                  <a:pt x="13232" y="0"/>
                </a:lnTo>
                <a:cubicBezTo>
                  <a:pt x="13244" y="0"/>
                  <a:pt x="13257" y="1"/>
                  <a:pt x="13269" y="4"/>
                </a:cubicBezTo>
                <a:cubicBezTo>
                  <a:pt x="13280" y="6"/>
                  <a:pt x="13292" y="10"/>
                  <a:pt x="13303" y="14"/>
                </a:cubicBezTo>
                <a:cubicBezTo>
                  <a:pt x="13315" y="19"/>
                  <a:pt x="13325" y="25"/>
                  <a:pt x="13335" y="32"/>
                </a:cubicBezTo>
                <a:cubicBezTo>
                  <a:pt x="13346" y="38"/>
                  <a:pt x="13355" y="46"/>
                  <a:pt x="13364" y="55"/>
                </a:cubicBezTo>
                <a:cubicBezTo>
                  <a:pt x="13372" y="63"/>
                  <a:pt x="13380" y="73"/>
                  <a:pt x="13387" y="83"/>
                </a:cubicBezTo>
                <a:cubicBezTo>
                  <a:pt x="13393" y="93"/>
                  <a:pt x="13399" y="104"/>
                  <a:pt x="13404" y="115"/>
                </a:cubicBezTo>
                <a:cubicBezTo>
                  <a:pt x="13409" y="126"/>
                  <a:pt x="13412" y="138"/>
                  <a:pt x="13414" y="150"/>
                </a:cubicBezTo>
                <a:cubicBezTo>
                  <a:pt x="13417" y="162"/>
                  <a:pt x="13418" y="174"/>
                  <a:pt x="13418" y="186"/>
                </a:cubicBezTo>
                <a:lnTo>
                  <a:pt x="13418" y="2229"/>
                </a:lnTo>
                <a:cubicBezTo>
                  <a:pt x="13418" y="2241"/>
                  <a:pt x="13417" y="2253"/>
                  <a:pt x="13414" y="2265"/>
                </a:cubicBezTo>
                <a:cubicBezTo>
                  <a:pt x="13412" y="2277"/>
                  <a:pt x="13409" y="2288"/>
                  <a:pt x="13404" y="2300"/>
                </a:cubicBezTo>
                <a:cubicBezTo>
                  <a:pt x="13399" y="2311"/>
                  <a:pt x="13393" y="2322"/>
                  <a:pt x="13387" y="2332"/>
                </a:cubicBezTo>
                <a:cubicBezTo>
                  <a:pt x="13380" y="2342"/>
                  <a:pt x="13372" y="2351"/>
                  <a:pt x="13364" y="2360"/>
                </a:cubicBezTo>
                <a:cubicBezTo>
                  <a:pt x="13355" y="2369"/>
                  <a:pt x="13346" y="2376"/>
                  <a:pt x="13335" y="2383"/>
                </a:cubicBezTo>
                <a:cubicBezTo>
                  <a:pt x="13325" y="2390"/>
                  <a:pt x="13315" y="2396"/>
                  <a:pt x="13303" y="2400"/>
                </a:cubicBezTo>
                <a:cubicBezTo>
                  <a:pt x="13292" y="2405"/>
                  <a:pt x="13280" y="2408"/>
                  <a:pt x="13269" y="2411"/>
                </a:cubicBezTo>
                <a:cubicBezTo>
                  <a:pt x="13257" y="2413"/>
                  <a:pt x="13244" y="2415"/>
                  <a:pt x="13232" y="2415"/>
                </a:cubicBezTo>
                <a:lnTo>
                  <a:pt x="0" y="2415"/>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78" name="任意多边形: 形状 677"/>
          <p:cNvSpPr/>
          <p:nvPr/>
        </p:nvSpPr>
        <p:spPr>
          <a:xfrm>
            <a:off x="5448240" y="3910680"/>
            <a:ext cx="33840" cy="869400"/>
          </a:xfrm>
          <a:custGeom>
            <a:avLst/>
            <a:gdLst/>
            <a:ahLst/>
            <a:cxnLst/>
            <a:rect l="0" t="0" r="r" b="b"/>
            <a:pathLst>
              <a:path w="94" h="2415">
                <a:moveTo>
                  <a:pt x="0" y="0"/>
                </a:moveTo>
                <a:lnTo>
                  <a:pt x="94" y="0"/>
                </a:lnTo>
                <a:lnTo>
                  <a:pt x="94" y="2415"/>
                </a:lnTo>
                <a:lnTo>
                  <a:pt x="0" y="2415"/>
                </a:lnTo>
                <a:lnTo>
                  <a:pt x="0" y="0"/>
                </a:lnTo>
                <a:close/>
              </a:path>
            </a:pathLst>
          </a:custGeom>
          <a:solidFill>
            <a:srgbClr val="22C55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79" name="任意多边形: 形状 678"/>
          <p:cNvSpPr/>
          <p:nvPr/>
        </p:nvSpPr>
        <p:spPr>
          <a:xfrm>
            <a:off x="5615640" y="4044600"/>
            <a:ext cx="351360" cy="401400"/>
          </a:xfrm>
          <a:custGeom>
            <a:avLst/>
            <a:gdLst/>
            <a:ahLst/>
            <a:cxnLst/>
            <a:rect l="0" t="0" r="r" b="b"/>
            <a:pathLst>
              <a:path w="976" h="1115">
                <a:moveTo>
                  <a:pt x="0" y="627"/>
                </a:moveTo>
                <a:lnTo>
                  <a:pt x="0" y="488"/>
                </a:lnTo>
                <a:cubicBezTo>
                  <a:pt x="0" y="455"/>
                  <a:pt x="3" y="423"/>
                  <a:pt x="9" y="392"/>
                </a:cubicBezTo>
                <a:cubicBezTo>
                  <a:pt x="15" y="361"/>
                  <a:pt x="25" y="330"/>
                  <a:pt x="37" y="301"/>
                </a:cubicBezTo>
                <a:cubicBezTo>
                  <a:pt x="49" y="271"/>
                  <a:pt x="64" y="243"/>
                  <a:pt x="82" y="216"/>
                </a:cubicBezTo>
                <a:cubicBezTo>
                  <a:pt x="100" y="190"/>
                  <a:pt x="120" y="165"/>
                  <a:pt x="142" y="142"/>
                </a:cubicBezTo>
                <a:cubicBezTo>
                  <a:pt x="165" y="120"/>
                  <a:pt x="190" y="100"/>
                  <a:pt x="216" y="82"/>
                </a:cubicBezTo>
                <a:cubicBezTo>
                  <a:pt x="243" y="64"/>
                  <a:pt x="271" y="49"/>
                  <a:pt x="301" y="37"/>
                </a:cubicBezTo>
                <a:cubicBezTo>
                  <a:pt x="330" y="24"/>
                  <a:pt x="361" y="15"/>
                  <a:pt x="392" y="9"/>
                </a:cubicBezTo>
                <a:cubicBezTo>
                  <a:pt x="423" y="3"/>
                  <a:pt x="455" y="0"/>
                  <a:pt x="488" y="0"/>
                </a:cubicBezTo>
                <a:cubicBezTo>
                  <a:pt x="520" y="0"/>
                  <a:pt x="552" y="3"/>
                  <a:pt x="583" y="9"/>
                </a:cubicBezTo>
                <a:cubicBezTo>
                  <a:pt x="615" y="15"/>
                  <a:pt x="645" y="24"/>
                  <a:pt x="675" y="37"/>
                </a:cubicBezTo>
                <a:cubicBezTo>
                  <a:pt x="704" y="49"/>
                  <a:pt x="732" y="64"/>
                  <a:pt x="759" y="82"/>
                </a:cubicBezTo>
                <a:cubicBezTo>
                  <a:pt x="786" y="100"/>
                  <a:pt x="810" y="120"/>
                  <a:pt x="833" y="142"/>
                </a:cubicBezTo>
                <a:cubicBezTo>
                  <a:pt x="855" y="165"/>
                  <a:pt x="876" y="190"/>
                  <a:pt x="893" y="216"/>
                </a:cubicBezTo>
                <a:cubicBezTo>
                  <a:pt x="911" y="243"/>
                  <a:pt x="926" y="271"/>
                  <a:pt x="939" y="301"/>
                </a:cubicBezTo>
                <a:cubicBezTo>
                  <a:pt x="951" y="330"/>
                  <a:pt x="960" y="361"/>
                  <a:pt x="966" y="392"/>
                </a:cubicBezTo>
                <a:cubicBezTo>
                  <a:pt x="972" y="423"/>
                  <a:pt x="976" y="455"/>
                  <a:pt x="976" y="488"/>
                </a:cubicBezTo>
                <a:lnTo>
                  <a:pt x="976" y="627"/>
                </a:lnTo>
                <a:cubicBezTo>
                  <a:pt x="976" y="659"/>
                  <a:pt x="972" y="691"/>
                  <a:pt x="966" y="722"/>
                </a:cubicBezTo>
                <a:cubicBezTo>
                  <a:pt x="960" y="754"/>
                  <a:pt x="951" y="784"/>
                  <a:pt x="939" y="814"/>
                </a:cubicBezTo>
                <a:cubicBezTo>
                  <a:pt x="926" y="843"/>
                  <a:pt x="911" y="872"/>
                  <a:pt x="893" y="898"/>
                </a:cubicBezTo>
                <a:cubicBezTo>
                  <a:pt x="876" y="925"/>
                  <a:pt x="855" y="949"/>
                  <a:pt x="833" y="972"/>
                </a:cubicBezTo>
                <a:cubicBezTo>
                  <a:pt x="810" y="995"/>
                  <a:pt x="786" y="1015"/>
                  <a:pt x="759" y="1033"/>
                </a:cubicBezTo>
                <a:cubicBezTo>
                  <a:pt x="732" y="1050"/>
                  <a:pt x="704" y="1065"/>
                  <a:pt x="675" y="1078"/>
                </a:cubicBezTo>
                <a:cubicBezTo>
                  <a:pt x="645" y="1090"/>
                  <a:pt x="615" y="1099"/>
                  <a:pt x="583" y="1105"/>
                </a:cubicBezTo>
                <a:cubicBezTo>
                  <a:pt x="552" y="1112"/>
                  <a:pt x="520" y="1115"/>
                  <a:pt x="488" y="1115"/>
                </a:cubicBezTo>
                <a:cubicBezTo>
                  <a:pt x="455" y="1115"/>
                  <a:pt x="423" y="1112"/>
                  <a:pt x="392" y="1105"/>
                </a:cubicBezTo>
                <a:cubicBezTo>
                  <a:pt x="361" y="1099"/>
                  <a:pt x="330" y="1090"/>
                  <a:pt x="301" y="1078"/>
                </a:cubicBezTo>
                <a:cubicBezTo>
                  <a:pt x="271" y="1065"/>
                  <a:pt x="243" y="1050"/>
                  <a:pt x="216" y="1033"/>
                </a:cubicBezTo>
                <a:cubicBezTo>
                  <a:pt x="190" y="1015"/>
                  <a:pt x="165" y="995"/>
                  <a:pt x="142" y="972"/>
                </a:cubicBezTo>
                <a:cubicBezTo>
                  <a:pt x="120" y="949"/>
                  <a:pt x="100" y="925"/>
                  <a:pt x="82" y="898"/>
                </a:cubicBezTo>
                <a:cubicBezTo>
                  <a:pt x="64" y="872"/>
                  <a:pt x="49" y="843"/>
                  <a:pt x="37" y="814"/>
                </a:cubicBezTo>
                <a:cubicBezTo>
                  <a:pt x="25" y="784"/>
                  <a:pt x="15" y="754"/>
                  <a:pt x="9" y="722"/>
                </a:cubicBezTo>
                <a:cubicBezTo>
                  <a:pt x="3" y="691"/>
                  <a:pt x="0" y="659"/>
                  <a:pt x="0" y="627"/>
                </a:cubicBezTo>
                <a:close/>
              </a:path>
            </a:pathLst>
          </a:custGeom>
          <a:solidFill>
            <a:srgbClr val="22C55E">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80" name="图片 679"/>
          <p:cNvPicPr/>
          <p:nvPr/>
        </p:nvPicPr>
        <p:blipFill>
          <a:blip r:embed="rId11"/>
          <a:stretch/>
        </p:blipFill>
        <p:spPr>
          <a:xfrm>
            <a:off x="5716080" y="4145040"/>
            <a:ext cx="150120" cy="166680"/>
          </a:xfrm>
          <a:prstGeom prst="rect">
            <a:avLst/>
          </a:prstGeom>
          <a:noFill/>
          <a:ln w="0">
            <a:noFill/>
          </a:ln>
        </p:spPr>
      </p:pic>
      <p:sp>
        <p:nvSpPr>
          <p:cNvPr id="681" name="文本框 680"/>
          <p:cNvSpPr txBox="1"/>
          <p:nvPr/>
        </p:nvSpPr>
        <p:spPr>
          <a:xfrm>
            <a:off x="6173640" y="3517200"/>
            <a:ext cx="805320" cy="253440"/>
          </a:xfrm>
          <a:prstGeom prst="rect">
            <a:avLst/>
          </a:prstGeom>
          <a:noFill/>
          <a:ln w="0">
            <a:noFill/>
          </a:ln>
        </p:spPr>
        <p:txBody>
          <a:bodyPr wrap="none" lIns="0" tIns="0" rIns="0" bIns="0" anchor="t">
            <a:spAutoFit/>
          </a:bodyPr>
          <a:lstStyle/>
          <a:p>
            <a:r>
              <a:rPr lang="zh-CN" sz="1580" b="0" u="none" strike="noStrike">
                <a:solidFill>
                  <a:srgbClr val="34D399"/>
                </a:solidFill>
                <a:effectLst/>
                <a:uFillTx/>
                <a:latin typeface="WenQuanYiZenHei"/>
                <a:ea typeface="WenQuanYiZenHei"/>
              </a:rPr>
              <a:t>解决方案</a:t>
            </a:r>
            <a:endParaRPr lang="en-US" sz="1580" b="0" u="none" strike="noStrike">
              <a:solidFill>
                <a:srgbClr val="000000"/>
              </a:solidFill>
              <a:effectLst/>
              <a:uFillTx/>
              <a:latin typeface="Times New Roman"/>
            </a:endParaRPr>
          </a:p>
        </p:txBody>
      </p:sp>
      <p:sp>
        <p:nvSpPr>
          <p:cNvPr id="682" name="文本框 681"/>
          <p:cNvSpPr txBox="1"/>
          <p:nvPr/>
        </p:nvSpPr>
        <p:spPr>
          <a:xfrm>
            <a:off x="6100560" y="4066920"/>
            <a:ext cx="90612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动态知识获取</a:t>
            </a:r>
            <a:endParaRPr lang="en-US" sz="1180" b="0" u="none" strike="noStrike">
              <a:solidFill>
                <a:srgbClr val="000000"/>
              </a:solidFill>
              <a:effectLst/>
              <a:uFillTx/>
              <a:latin typeface="Times New Roman"/>
            </a:endParaRPr>
          </a:p>
        </p:txBody>
      </p:sp>
      <p:sp>
        <p:nvSpPr>
          <p:cNvPr id="683" name="文本框 682"/>
          <p:cNvSpPr txBox="1"/>
          <p:nvPr/>
        </p:nvSpPr>
        <p:spPr>
          <a:xfrm>
            <a:off x="6100560" y="4324680"/>
            <a:ext cx="3873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检索模块可从外部知识库实时获取最新数据，无需重新训练即可补充知识盲</a:t>
            </a:r>
            <a:endParaRPr lang="en-US" sz="920" b="0" u="none" strike="noStrike">
              <a:solidFill>
                <a:srgbClr val="000000"/>
              </a:solidFill>
              <a:effectLst/>
              <a:uFillTx/>
              <a:latin typeface="Times New Roman"/>
            </a:endParaRPr>
          </a:p>
        </p:txBody>
      </p:sp>
      <p:sp>
        <p:nvSpPr>
          <p:cNvPr id="684" name="任意多边形: 形状 683"/>
          <p:cNvSpPr/>
          <p:nvPr/>
        </p:nvSpPr>
        <p:spPr>
          <a:xfrm>
            <a:off x="5465160" y="4913640"/>
            <a:ext cx="4830480" cy="869400"/>
          </a:xfrm>
          <a:custGeom>
            <a:avLst/>
            <a:gdLst/>
            <a:ahLst/>
            <a:cxnLst/>
            <a:rect l="0" t="0" r="r" b="b"/>
            <a:pathLst>
              <a:path w="13418" h="2415">
                <a:moveTo>
                  <a:pt x="0" y="2415"/>
                </a:moveTo>
                <a:lnTo>
                  <a:pt x="0" y="0"/>
                </a:lnTo>
                <a:lnTo>
                  <a:pt x="13232" y="0"/>
                </a:lnTo>
                <a:cubicBezTo>
                  <a:pt x="13244" y="0"/>
                  <a:pt x="13257" y="1"/>
                  <a:pt x="13269" y="3"/>
                </a:cubicBezTo>
                <a:cubicBezTo>
                  <a:pt x="13280" y="6"/>
                  <a:pt x="13292" y="9"/>
                  <a:pt x="13303" y="14"/>
                </a:cubicBezTo>
                <a:cubicBezTo>
                  <a:pt x="13315" y="19"/>
                  <a:pt x="13325" y="24"/>
                  <a:pt x="13335" y="31"/>
                </a:cubicBezTo>
                <a:cubicBezTo>
                  <a:pt x="13346" y="38"/>
                  <a:pt x="13355" y="46"/>
                  <a:pt x="13364" y="54"/>
                </a:cubicBezTo>
                <a:cubicBezTo>
                  <a:pt x="13372" y="63"/>
                  <a:pt x="13380" y="72"/>
                  <a:pt x="13387" y="82"/>
                </a:cubicBezTo>
                <a:cubicBezTo>
                  <a:pt x="13393" y="92"/>
                  <a:pt x="13399" y="103"/>
                  <a:pt x="13404" y="114"/>
                </a:cubicBezTo>
                <a:cubicBezTo>
                  <a:pt x="13409" y="126"/>
                  <a:pt x="13412" y="137"/>
                  <a:pt x="13414" y="149"/>
                </a:cubicBezTo>
                <a:cubicBezTo>
                  <a:pt x="13417" y="161"/>
                  <a:pt x="13418" y="173"/>
                  <a:pt x="13418" y="185"/>
                </a:cubicBezTo>
                <a:lnTo>
                  <a:pt x="13418" y="2229"/>
                </a:lnTo>
                <a:cubicBezTo>
                  <a:pt x="13418" y="2241"/>
                  <a:pt x="13417" y="2253"/>
                  <a:pt x="13414" y="2265"/>
                </a:cubicBezTo>
                <a:cubicBezTo>
                  <a:pt x="13412" y="2277"/>
                  <a:pt x="13409" y="2289"/>
                  <a:pt x="13404" y="2300"/>
                </a:cubicBezTo>
                <a:cubicBezTo>
                  <a:pt x="13399" y="2312"/>
                  <a:pt x="13393" y="2322"/>
                  <a:pt x="13387" y="2332"/>
                </a:cubicBezTo>
                <a:cubicBezTo>
                  <a:pt x="13380" y="2343"/>
                  <a:pt x="13372" y="2352"/>
                  <a:pt x="13364" y="2361"/>
                </a:cubicBezTo>
                <a:cubicBezTo>
                  <a:pt x="13355" y="2369"/>
                  <a:pt x="13346" y="2377"/>
                  <a:pt x="13335" y="2384"/>
                </a:cubicBezTo>
                <a:cubicBezTo>
                  <a:pt x="13325" y="2390"/>
                  <a:pt x="13315" y="2396"/>
                  <a:pt x="13303" y="2401"/>
                </a:cubicBezTo>
                <a:cubicBezTo>
                  <a:pt x="13292" y="2405"/>
                  <a:pt x="13280" y="2409"/>
                  <a:pt x="13269" y="2411"/>
                </a:cubicBezTo>
                <a:cubicBezTo>
                  <a:pt x="13257" y="2414"/>
                  <a:pt x="13244" y="2415"/>
                  <a:pt x="13232" y="2415"/>
                </a:cubicBezTo>
                <a:lnTo>
                  <a:pt x="0" y="2415"/>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85" name="任意多边形: 形状 684"/>
          <p:cNvSpPr/>
          <p:nvPr/>
        </p:nvSpPr>
        <p:spPr>
          <a:xfrm>
            <a:off x="5448240" y="4913640"/>
            <a:ext cx="33840" cy="869400"/>
          </a:xfrm>
          <a:custGeom>
            <a:avLst/>
            <a:gdLst/>
            <a:ahLst/>
            <a:cxnLst/>
            <a:rect l="0" t="0" r="r" b="b"/>
            <a:pathLst>
              <a:path w="94" h="2415">
                <a:moveTo>
                  <a:pt x="0" y="0"/>
                </a:moveTo>
                <a:lnTo>
                  <a:pt x="94" y="0"/>
                </a:lnTo>
                <a:lnTo>
                  <a:pt x="94" y="2415"/>
                </a:lnTo>
                <a:lnTo>
                  <a:pt x="0" y="2415"/>
                </a:lnTo>
                <a:lnTo>
                  <a:pt x="0" y="0"/>
                </a:lnTo>
                <a:close/>
              </a:path>
            </a:pathLst>
          </a:custGeom>
          <a:solidFill>
            <a:srgbClr val="22C55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86" name="任意多边形: 形状 685"/>
          <p:cNvSpPr/>
          <p:nvPr/>
        </p:nvSpPr>
        <p:spPr>
          <a:xfrm>
            <a:off x="5615640" y="5047200"/>
            <a:ext cx="409680" cy="401400"/>
          </a:xfrm>
          <a:custGeom>
            <a:avLst/>
            <a:gdLst/>
            <a:ahLst/>
            <a:cxnLst/>
            <a:rect l="0" t="0" r="r" b="b"/>
            <a:pathLst>
              <a:path w="1138" h="1115">
                <a:moveTo>
                  <a:pt x="0" y="557"/>
                </a:moveTo>
                <a:cubicBezTo>
                  <a:pt x="0" y="521"/>
                  <a:pt x="3" y="484"/>
                  <a:pt x="10" y="449"/>
                </a:cubicBezTo>
                <a:cubicBezTo>
                  <a:pt x="18" y="413"/>
                  <a:pt x="28" y="378"/>
                  <a:pt x="42" y="344"/>
                </a:cubicBezTo>
                <a:cubicBezTo>
                  <a:pt x="56" y="310"/>
                  <a:pt x="73" y="278"/>
                  <a:pt x="94" y="248"/>
                </a:cubicBezTo>
                <a:cubicBezTo>
                  <a:pt x="114" y="217"/>
                  <a:pt x="137" y="189"/>
                  <a:pt x="163" y="163"/>
                </a:cubicBezTo>
                <a:cubicBezTo>
                  <a:pt x="189" y="137"/>
                  <a:pt x="217" y="114"/>
                  <a:pt x="247" y="94"/>
                </a:cubicBezTo>
                <a:cubicBezTo>
                  <a:pt x="278" y="74"/>
                  <a:pt x="310" y="57"/>
                  <a:pt x="344" y="43"/>
                </a:cubicBezTo>
                <a:cubicBezTo>
                  <a:pt x="377" y="29"/>
                  <a:pt x="412" y="18"/>
                  <a:pt x="448" y="11"/>
                </a:cubicBezTo>
                <a:cubicBezTo>
                  <a:pt x="484" y="4"/>
                  <a:pt x="520" y="0"/>
                  <a:pt x="557" y="0"/>
                </a:cubicBezTo>
                <a:lnTo>
                  <a:pt x="580" y="0"/>
                </a:lnTo>
                <a:cubicBezTo>
                  <a:pt x="617" y="0"/>
                  <a:pt x="653" y="4"/>
                  <a:pt x="689" y="11"/>
                </a:cubicBezTo>
                <a:cubicBezTo>
                  <a:pt x="725" y="18"/>
                  <a:pt x="759" y="29"/>
                  <a:pt x="793" y="43"/>
                </a:cubicBezTo>
                <a:cubicBezTo>
                  <a:pt x="827" y="57"/>
                  <a:pt x="859" y="74"/>
                  <a:pt x="891" y="94"/>
                </a:cubicBezTo>
                <a:cubicBezTo>
                  <a:pt x="921" y="114"/>
                  <a:pt x="949" y="137"/>
                  <a:pt x="975" y="163"/>
                </a:cubicBezTo>
                <a:cubicBezTo>
                  <a:pt x="1001" y="189"/>
                  <a:pt x="1024" y="217"/>
                  <a:pt x="1044" y="248"/>
                </a:cubicBezTo>
                <a:cubicBezTo>
                  <a:pt x="1065" y="278"/>
                  <a:pt x="1082" y="310"/>
                  <a:pt x="1096" y="344"/>
                </a:cubicBezTo>
                <a:cubicBezTo>
                  <a:pt x="1110" y="378"/>
                  <a:pt x="1120" y="413"/>
                  <a:pt x="1127" y="449"/>
                </a:cubicBezTo>
                <a:cubicBezTo>
                  <a:pt x="1135" y="484"/>
                  <a:pt x="1138" y="521"/>
                  <a:pt x="1138" y="557"/>
                </a:cubicBezTo>
                <a:cubicBezTo>
                  <a:pt x="1138" y="594"/>
                  <a:pt x="1135" y="630"/>
                  <a:pt x="1127" y="666"/>
                </a:cubicBezTo>
                <a:cubicBezTo>
                  <a:pt x="1120" y="702"/>
                  <a:pt x="1110" y="737"/>
                  <a:pt x="1096" y="770"/>
                </a:cubicBezTo>
                <a:cubicBezTo>
                  <a:pt x="1082" y="804"/>
                  <a:pt x="1065" y="836"/>
                  <a:pt x="1044" y="867"/>
                </a:cubicBezTo>
                <a:cubicBezTo>
                  <a:pt x="1024" y="897"/>
                  <a:pt x="1001" y="925"/>
                  <a:pt x="975" y="951"/>
                </a:cubicBezTo>
                <a:cubicBezTo>
                  <a:pt x="949" y="977"/>
                  <a:pt x="921" y="1000"/>
                  <a:pt x="891" y="1022"/>
                </a:cubicBezTo>
                <a:cubicBezTo>
                  <a:pt x="859" y="1042"/>
                  <a:pt x="827" y="1059"/>
                  <a:pt x="793" y="1073"/>
                </a:cubicBezTo>
                <a:cubicBezTo>
                  <a:pt x="759" y="1087"/>
                  <a:pt x="725" y="1098"/>
                  <a:pt x="689" y="1105"/>
                </a:cubicBezTo>
                <a:cubicBezTo>
                  <a:pt x="653" y="1112"/>
                  <a:pt x="617" y="1115"/>
                  <a:pt x="580" y="1115"/>
                </a:cubicBezTo>
                <a:lnTo>
                  <a:pt x="557" y="1115"/>
                </a:lnTo>
                <a:cubicBezTo>
                  <a:pt x="520" y="1115"/>
                  <a:pt x="484" y="1112"/>
                  <a:pt x="448" y="1105"/>
                </a:cubicBezTo>
                <a:cubicBezTo>
                  <a:pt x="412" y="1098"/>
                  <a:pt x="377" y="1087"/>
                  <a:pt x="344" y="1073"/>
                </a:cubicBezTo>
                <a:cubicBezTo>
                  <a:pt x="310" y="1059"/>
                  <a:pt x="278" y="1042"/>
                  <a:pt x="247" y="1022"/>
                </a:cubicBezTo>
                <a:cubicBezTo>
                  <a:pt x="217" y="1000"/>
                  <a:pt x="189" y="977"/>
                  <a:pt x="163" y="951"/>
                </a:cubicBezTo>
                <a:cubicBezTo>
                  <a:pt x="137" y="925"/>
                  <a:pt x="114" y="897"/>
                  <a:pt x="94" y="867"/>
                </a:cubicBezTo>
                <a:cubicBezTo>
                  <a:pt x="73" y="836"/>
                  <a:pt x="56" y="804"/>
                  <a:pt x="42" y="770"/>
                </a:cubicBezTo>
                <a:cubicBezTo>
                  <a:pt x="28" y="737"/>
                  <a:pt x="18" y="702"/>
                  <a:pt x="10" y="666"/>
                </a:cubicBezTo>
                <a:cubicBezTo>
                  <a:pt x="3" y="630"/>
                  <a:pt x="0" y="594"/>
                  <a:pt x="0" y="557"/>
                </a:cubicBezTo>
                <a:close/>
              </a:path>
            </a:pathLst>
          </a:custGeom>
          <a:solidFill>
            <a:srgbClr val="22C55E">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87" name="图片 686"/>
          <p:cNvPicPr/>
          <p:nvPr/>
        </p:nvPicPr>
        <p:blipFill>
          <a:blip r:embed="rId12"/>
          <a:stretch/>
        </p:blipFill>
        <p:spPr>
          <a:xfrm>
            <a:off x="5716080" y="5147640"/>
            <a:ext cx="208440" cy="166680"/>
          </a:xfrm>
          <a:prstGeom prst="rect">
            <a:avLst/>
          </a:prstGeom>
          <a:noFill/>
          <a:ln w="0">
            <a:noFill/>
          </a:ln>
        </p:spPr>
      </p:pic>
      <p:sp>
        <p:nvSpPr>
          <p:cNvPr id="688" name="文本框 687"/>
          <p:cNvSpPr txBox="1"/>
          <p:nvPr/>
        </p:nvSpPr>
        <p:spPr>
          <a:xfrm>
            <a:off x="6100560" y="4491720"/>
            <a:ext cx="17611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点，保持内容的实时性和准确性。</a:t>
            </a:r>
            <a:endParaRPr lang="en-US" sz="920" b="0" u="none" strike="noStrike">
              <a:solidFill>
                <a:srgbClr val="000000"/>
              </a:solidFill>
              <a:effectLst/>
              <a:uFillTx/>
              <a:latin typeface="Times New Roman"/>
            </a:endParaRPr>
          </a:p>
        </p:txBody>
      </p:sp>
      <p:sp>
        <p:nvSpPr>
          <p:cNvPr id="689" name="文本框 688"/>
          <p:cNvSpPr txBox="1"/>
          <p:nvPr/>
        </p:nvSpPr>
        <p:spPr>
          <a:xfrm>
            <a:off x="6158880" y="5069880"/>
            <a:ext cx="105696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广泛的知识来源</a:t>
            </a:r>
            <a:endParaRPr lang="en-US" sz="1180" b="0" u="none" strike="noStrike">
              <a:solidFill>
                <a:srgbClr val="000000"/>
              </a:solidFill>
              <a:effectLst/>
              <a:uFillTx/>
              <a:latin typeface="Times New Roman"/>
            </a:endParaRPr>
          </a:p>
        </p:txBody>
      </p:sp>
      <p:sp>
        <p:nvSpPr>
          <p:cNvPr id="690" name="文本框 689"/>
          <p:cNvSpPr txBox="1"/>
          <p:nvPr/>
        </p:nvSpPr>
        <p:spPr>
          <a:xfrm>
            <a:off x="6158880" y="5327640"/>
            <a:ext cx="3990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检索模块可连接多种外部数据源，包括数据库、文档库和网页，显著扩展模型</a:t>
            </a:r>
            <a:endParaRPr lang="en-US" sz="920" b="0" u="none" strike="noStrike">
              <a:solidFill>
                <a:srgbClr val="000000"/>
              </a:solidFill>
              <a:effectLst/>
              <a:uFillTx/>
              <a:latin typeface="Times New Roman"/>
            </a:endParaRPr>
          </a:p>
        </p:txBody>
      </p:sp>
      <p:sp>
        <p:nvSpPr>
          <p:cNvPr id="691" name="任意多边形: 形状 690"/>
          <p:cNvSpPr/>
          <p:nvPr/>
        </p:nvSpPr>
        <p:spPr>
          <a:xfrm>
            <a:off x="5465160" y="5916240"/>
            <a:ext cx="4830480" cy="869760"/>
          </a:xfrm>
          <a:custGeom>
            <a:avLst/>
            <a:gdLst/>
            <a:ahLst/>
            <a:cxnLst/>
            <a:rect l="0" t="0" r="r" b="b"/>
            <a:pathLst>
              <a:path w="13418" h="2416">
                <a:moveTo>
                  <a:pt x="0" y="2416"/>
                </a:moveTo>
                <a:lnTo>
                  <a:pt x="0" y="0"/>
                </a:lnTo>
                <a:lnTo>
                  <a:pt x="13232" y="0"/>
                </a:lnTo>
                <a:cubicBezTo>
                  <a:pt x="13244" y="0"/>
                  <a:pt x="13257" y="2"/>
                  <a:pt x="13269" y="4"/>
                </a:cubicBezTo>
                <a:cubicBezTo>
                  <a:pt x="13280" y="6"/>
                  <a:pt x="13292" y="10"/>
                  <a:pt x="13303" y="14"/>
                </a:cubicBezTo>
                <a:cubicBezTo>
                  <a:pt x="13315" y="19"/>
                  <a:pt x="13325" y="25"/>
                  <a:pt x="13335" y="32"/>
                </a:cubicBezTo>
                <a:cubicBezTo>
                  <a:pt x="13346" y="38"/>
                  <a:pt x="13355" y="46"/>
                  <a:pt x="13364" y="55"/>
                </a:cubicBezTo>
                <a:cubicBezTo>
                  <a:pt x="13372" y="63"/>
                  <a:pt x="13380" y="73"/>
                  <a:pt x="13387" y="83"/>
                </a:cubicBezTo>
                <a:cubicBezTo>
                  <a:pt x="13393" y="93"/>
                  <a:pt x="13399" y="104"/>
                  <a:pt x="13404" y="115"/>
                </a:cubicBezTo>
                <a:cubicBezTo>
                  <a:pt x="13409" y="126"/>
                  <a:pt x="13412" y="138"/>
                  <a:pt x="13414" y="150"/>
                </a:cubicBezTo>
                <a:cubicBezTo>
                  <a:pt x="13417" y="162"/>
                  <a:pt x="13418" y="174"/>
                  <a:pt x="13418" y="186"/>
                </a:cubicBezTo>
                <a:lnTo>
                  <a:pt x="13418" y="2230"/>
                </a:lnTo>
                <a:cubicBezTo>
                  <a:pt x="13418" y="2242"/>
                  <a:pt x="13417" y="2254"/>
                  <a:pt x="13414" y="2266"/>
                </a:cubicBezTo>
                <a:cubicBezTo>
                  <a:pt x="13412" y="2278"/>
                  <a:pt x="13409" y="2290"/>
                  <a:pt x="13404" y="2301"/>
                </a:cubicBezTo>
                <a:cubicBezTo>
                  <a:pt x="13399" y="2312"/>
                  <a:pt x="13393" y="2323"/>
                  <a:pt x="13387" y="2333"/>
                </a:cubicBezTo>
                <a:cubicBezTo>
                  <a:pt x="13380" y="2343"/>
                  <a:pt x="13372" y="2352"/>
                  <a:pt x="13364" y="2361"/>
                </a:cubicBezTo>
                <a:cubicBezTo>
                  <a:pt x="13355" y="2370"/>
                  <a:pt x="13346" y="2377"/>
                  <a:pt x="13335" y="2384"/>
                </a:cubicBezTo>
                <a:cubicBezTo>
                  <a:pt x="13325" y="2391"/>
                  <a:pt x="13315" y="2397"/>
                  <a:pt x="13303" y="2401"/>
                </a:cubicBezTo>
                <a:cubicBezTo>
                  <a:pt x="13292" y="2406"/>
                  <a:pt x="13280" y="2410"/>
                  <a:pt x="13269" y="2412"/>
                </a:cubicBezTo>
                <a:cubicBezTo>
                  <a:pt x="13257" y="2414"/>
                  <a:pt x="13244" y="2415"/>
                  <a:pt x="13232" y="2416"/>
                </a:cubicBezTo>
                <a:lnTo>
                  <a:pt x="0" y="2416"/>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92" name="任意多边形: 形状 691"/>
          <p:cNvSpPr/>
          <p:nvPr/>
        </p:nvSpPr>
        <p:spPr>
          <a:xfrm>
            <a:off x="5448240" y="5916240"/>
            <a:ext cx="33840" cy="869760"/>
          </a:xfrm>
          <a:custGeom>
            <a:avLst/>
            <a:gdLst/>
            <a:ahLst/>
            <a:cxnLst/>
            <a:rect l="0" t="0" r="r" b="b"/>
            <a:pathLst>
              <a:path w="94" h="2416">
                <a:moveTo>
                  <a:pt x="0" y="0"/>
                </a:moveTo>
                <a:lnTo>
                  <a:pt x="94" y="0"/>
                </a:lnTo>
                <a:lnTo>
                  <a:pt x="94" y="2416"/>
                </a:lnTo>
                <a:lnTo>
                  <a:pt x="0" y="2416"/>
                </a:lnTo>
                <a:lnTo>
                  <a:pt x="0" y="0"/>
                </a:lnTo>
                <a:close/>
              </a:path>
            </a:pathLst>
          </a:custGeom>
          <a:solidFill>
            <a:srgbClr val="22C55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93" name="任意多边形: 形状 692"/>
          <p:cNvSpPr/>
          <p:nvPr/>
        </p:nvSpPr>
        <p:spPr>
          <a:xfrm>
            <a:off x="5615640" y="6050160"/>
            <a:ext cx="367920" cy="401400"/>
          </a:xfrm>
          <a:custGeom>
            <a:avLst/>
            <a:gdLst/>
            <a:ahLst/>
            <a:cxnLst/>
            <a:rect l="0" t="0" r="r" b="b"/>
            <a:pathLst>
              <a:path w="1022" h="1115">
                <a:moveTo>
                  <a:pt x="0" y="604"/>
                </a:moveTo>
                <a:lnTo>
                  <a:pt x="0" y="511"/>
                </a:lnTo>
                <a:cubicBezTo>
                  <a:pt x="0" y="478"/>
                  <a:pt x="3" y="444"/>
                  <a:pt x="9" y="411"/>
                </a:cubicBezTo>
                <a:cubicBezTo>
                  <a:pt x="16" y="378"/>
                  <a:pt x="26" y="346"/>
                  <a:pt x="39" y="315"/>
                </a:cubicBezTo>
                <a:cubicBezTo>
                  <a:pt x="51" y="284"/>
                  <a:pt x="67" y="255"/>
                  <a:pt x="86" y="227"/>
                </a:cubicBezTo>
                <a:cubicBezTo>
                  <a:pt x="104" y="199"/>
                  <a:pt x="126" y="173"/>
                  <a:pt x="149" y="149"/>
                </a:cubicBezTo>
                <a:cubicBezTo>
                  <a:pt x="173" y="126"/>
                  <a:pt x="199" y="104"/>
                  <a:pt x="228" y="86"/>
                </a:cubicBezTo>
                <a:cubicBezTo>
                  <a:pt x="256" y="67"/>
                  <a:pt x="285" y="51"/>
                  <a:pt x="316" y="39"/>
                </a:cubicBezTo>
                <a:cubicBezTo>
                  <a:pt x="347" y="26"/>
                  <a:pt x="379" y="16"/>
                  <a:pt x="412" y="10"/>
                </a:cubicBezTo>
                <a:cubicBezTo>
                  <a:pt x="445" y="3"/>
                  <a:pt x="478" y="0"/>
                  <a:pt x="511" y="0"/>
                </a:cubicBezTo>
                <a:cubicBezTo>
                  <a:pt x="545" y="0"/>
                  <a:pt x="578" y="3"/>
                  <a:pt x="611" y="10"/>
                </a:cubicBezTo>
                <a:cubicBezTo>
                  <a:pt x="644" y="16"/>
                  <a:pt x="676" y="26"/>
                  <a:pt x="707" y="39"/>
                </a:cubicBezTo>
                <a:cubicBezTo>
                  <a:pt x="738" y="51"/>
                  <a:pt x="767" y="67"/>
                  <a:pt x="795" y="86"/>
                </a:cubicBezTo>
                <a:cubicBezTo>
                  <a:pt x="823" y="104"/>
                  <a:pt x="849" y="126"/>
                  <a:pt x="872" y="149"/>
                </a:cubicBezTo>
                <a:cubicBezTo>
                  <a:pt x="896" y="173"/>
                  <a:pt x="917" y="199"/>
                  <a:pt x="936" y="227"/>
                </a:cubicBezTo>
                <a:cubicBezTo>
                  <a:pt x="955" y="255"/>
                  <a:pt x="970" y="284"/>
                  <a:pt x="983" y="315"/>
                </a:cubicBezTo>
                <a:cubicBezTo>
                  <a:pt x="996" y="346"/>
                  <a:pt x="1006" y="378"/>
                  <a:pt x="1012" y="411"/>
                </a:cubicBezTo>
                <a:cubicBezTo>
                  <a:pt x="1019" y="444"/>
                  <a:pt x="1022" y="478"/>
                  <a:pt x="1022" y="511"/>
                </a:cubicBezTo>
                <a:lnTo>
                  <a:pt x="1022" y="604"/>
                </a:lnTo>
                <a:cubicBezTo>
                  <a:pt x="1022" y="638"/>
                  <a:pt x="1019" y="671"/>
                  <a:pt x="1012" y="704"/>
                </a:cubicBezTo>
                <a:cubicBezTo>
                  <a:pt x="1006" y="737"/>
                  <a:pt x="996" y="769"/>
                  <a:pt x="983" y="800"/>
                </a:cubicBezTo>
                <a:cubicBezTo>
                  <a:pt x="970" y="831"/>
                  <a:pt x="955" y="860"/>
                  <a:pt x="936" y="888"/>
                </a:cubicBezTo>
                <a:cubicBezTo>
                  <a:pt x="917" y="916"/>
                  <a:pt x="896" y="942"/>
                  <a:pt x="872" y="965"/>
                </a:cubicBezTo>
                <a:cubicBezTo>
                  <a:pt x="849" y="989"/>
                  <a:pt x="823" y="1010"/>
                  <a:pt x="795" y="1029"/>
                </a:cubicBezTo>
                <a:cubicBezTo>
                  <a:pt x="767" y="1048"/>
                  <a:pt x="738" y="1063"/>
                  <a:pt x="707" y="1076"/>
                </a:cubicBezTo>
                <a:cubicBezTo>
                  <a:pt x="676" y="1089"/>
                  <a:pt x="644" y="1099"/>
                  <a:pt x="611" y="1105"/>
                </a:cubicBezTo>
                <a:cubicBezTo>
                  <a:pt x="578" y="1112"/>
                  <a:pt x="545" y="1115"/>
                  <a:pt x="511" y="1115"/>
                </a:cubicBezTo>
                <a:cubicBezTo>
                  <a:pt x="478" y="1115"/>
                  <a:pt x="445" y="1112"/>
                  <a:pt x="412" y="1105"/>
                </a:cubicBezTo>
                <a:cubicBezTo>
                  <a:pt x="379" y="1099"/>
                  <a:pt x="347" y="1089"/>
                  <a:pt x="316" y="1076"/>
                </a:cubicBezTo>
                <a:cubicBezTo>
                  <a:pt x="285" y="1063"/>
                  <a:pt x="256" y="1048"/>
                  <a:pt x="228" y="1029"/>
                </a:cubicBezTo>
                <a:cubicBezTo>
                  <a:pt x="199" y="1010"/>
                  <a:pt x="173" y="989"/>
                  <a:pt x="149" y="965"/>
                </a:cubicBezTo>
                <a:cubicBezTo>
                  <a:pt x="126" y="942"/>
                  <a:pt x="104" y="916"/>
                  <a:pt x="86" y="888"/>
                </a:cubicBezTo>
                <a:cubicBezTo>
                  <a:pt x="67" y="860"/>
                  <a:pt x="51" y="831"/>
                  <a:pt x="39" y="800"/>
                </a:cubicBezTo>
                <a:cubicBezTo>
                  <a:pt x="26" y="769"/>
                  <a:pt x="16" y="737"/>
                  <a:pt x="9" y="704"/>
                </a:cubicBezTo>
                <a:cubicBezTo>
                  <a:pt x="3" y="671"/>
                  <a:pt x="0" y="638"/>
                  <a:pt x="0" y="604"/>
                </a:cubicBezTo>
                <a:close/>
              </a:path>
            </a:pathLst>
          </a:custGeom>
          <a:solidFill>
            <a:srgbClr val="22C55E">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94" name="图片 693"/>
          <p:cNvPicPr/>
          <p:nvPr/>
        </p:nvPicPr>
        <p:blipFill>
          <a:blip r:embed="rId13"/>
          <a:stretch/>
        </p:blipFill>
        <p:spPr>
          <a:xfrm>
            <a:off x="5716080" y="6150600"/>
            <a:ext cx="166680" cy="166680"/>
          </a:xfrm>
          <a:prstGeom prst="rect">
            <a:avLst/>
          </a:prstGeom>
          <a:noFill/>
          <a:ln w="0">
            <a:noFill/>
          </a:ln>
        </p:spPr>
      </p:pic>
      <p:sp>
        <p:nvSpPr>
          <p:cNvPr id="695" name="文本框 694"/>
          <p:cNvSpPr txBox="1"/>
          <p:nvPr/>
        </p:nvSpPr>
        <p:spPr>
          <a:xfrm>
            <a:off x="6158880" y="5494680"/>
            <a:ext cx="17611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的知识边界，提升多领域适应性。</a:t>
            </a:r>
            <a:endParaRPr lang="en-US" sz="920" b="0" u="none" strike="noStrike">
              <a:solidFill>
                <a:srgbClr val="000000"/>
              </a:solidFill>
              <a:effectLst/>
              <a:uFillTx/>
              <a:latin typeface="Times New Roman"/>
            </a:endParaRPr>
          </a:p>
        </p:txBody>
      </p:sp>
      <p:sp>
        <p:nvSpPr>
          <p:cNvPr id="696" name="文本框 695"/>
          <p:cNvSpPr txBox="1"/>
          <p:nvPr/>
        </p:nvSpPr>
        <p:spPr>
          <a:xfrm>
            <a:off x="6117120" y="6072480"/>
            <a:ext cx="90612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精确内容生成</a:t>
            </a:r>
            <a:endParaRPr lang="en-US" sz="1180" b="0" u="none" strike="noStrike">
              <a:solidFill>
                <a:srgbClr val="000000"/>
              </a:solidFill>
              <a:effectLst/>
              <a:uFillTx/>
              <a:latin typeface="Times New Roman"/>
            </a:endParaRPr>
          </a:p>
        </p:txBody>
      </p:sp>
      <p:sp>
        <p:nvSpPr>
          <p:cNvPr id="697" name="文本框 696"/>
          <p:cNvSpPr txBox="1"/>
          <p:nvPr/>
        </p:nvSpPr>
        <p:spPr>
          <a:xfrm>
            <a:off x="6117120" y="6330240"/>
            <a:ext cx="3990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通过从知识库中检索专业、精确的信息，生成模型能够提供更准确的回答，尤</a:t>
            </a:r>
            <a:endParaRPr lang="en-US" sz="920" b="0" u="none" strike="noStrike">
              <a:solidFill>
                <a:srgbClr val="000000"/>
              </a:solidFill>
              <a:effectLst/>
              <a:uFillTx/>
              <a:latin typeface="Times New Roman"/>
            </a:endParaRPr>
          </a:p>
        </p:txBody>
      </p:sp>
      <p:sp>
        <p:nvSpPr>
          <p:cNvPr id="698" name="文本框 697"/>
          <p:cNvSpPr txBox="1"/>
          <p:nvPr/>
        </p:nvSpPr>
        <p:spPr>
          <a:xfrm>
            <a:off x="6117120" y="6497640"/>
            <a:ext cx="12916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其在专业领域表现更佳。</a:t>
            </a:r>
            <a:endParaRPr lang="en-US" sz="920" b="0" u="none" strike="noStrike">
              <a:solidFill>
                <a:srgbClr val="000000"/>
              </a:solidFill>
              <a:effectLst/>
              <a:uFillTx/>
              <a:latin typeface="Times New Roman"/>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9" name="图片 698"/>
          <p:cNvPicPr/>
          <p:nvPr/>
        </p:nvPicPr>
        <p:blipFill>
          <a:blip r:embed="rId2"/>
          <a:stretch/>
        </p:blipFill>
        <p:spPr>
          <a:xfrm>
            <a:off x="0" y="0"/>
            <a:ext cx="10696320" cy="6016320"/>
          </a:xfrm>
          <a:prstGeom prst="rect">
            <a:avLst/>
          </a:prstGeom>
          <a:noFill/>
          <a:ln w="0">
            <a:noFill/>
          </a:ln>
        </p:spPr>
      </p:pic>
      <p:pic>
        <p:nvPicPr>
          <p:cNvPr id="700" name="图片 699"/>
          <p:cNvPicPr/>
          <p:nvPr/>
        </p:nvPicPr>
        <p:blipFill>
          <a:blip r:embed="rId3"/>
          <a:stretch/>
        </p:blipFill>
        <p:spPr>
          <a:xfrm>
            <a:off x="0" y="0"/>
            <a:ext cx="10696320" cy="6016320"/>
          </a:xfrm>
          <a:prstGeom prst="rect">
            <a:avLst/>
          </a:prstGeom>
          <a:noFill/>
          <a:ln w="0">
            <a:noFill/>
          </a:ln>
        </p:spPr>
      </p:pic>
      <p:pic>
        <p:nvPicPr>
          <p:cNvPr id="701" name="图片 700"/>
          <p:cNvPicPr/>
          <p:nvPr/>
        </p:nvPicPr>
        <p:blipFill>
          <a:blip r:embed="rId4"/>
          <a:stretch/>
        </p:blipFill>
        <p:spPr>
          <a:xfrm>
            <a:off x="401040" y="401040"/>
            <a:ext cx="9893880" cy="400680"/>
          </a:xfrm>
          <a:prstGeom prst="rect">
            <a:avLst/>
          </a:prstGeom>
          <a:noFill/>
          <a:ln w="0">
            <a:noFill/>
          </a:ln>
        </p:spPr>
      </p:pic>
      <p:sp>
        <p:nvSpPr>
          <p:cNvPr id="702" name="任意多边形: 形状 701"/>
          <p:cNvSpPr/>
          <p:nvPr/>
        </p:nvSpPr>
        <p:spPr>
          <a:xfrm>
            <a:off x="401040" y="902520"/>
            <a:ext cx="1069920" cy="33480"/>
          </a:xfrm>
          <a:custGeom>
            <a:avLst/>
            <a:gdLst/>
            <a:ahLst/>
            <a:cxnLst/>
            <a:rect l="0" t="0" r="r" b="b"/>
            <a:pathLst>
              <a:path w="2972" h="93">
                <a:moveTo>
                  <a:pt x="0" y="0"/>
                </a:moveTo>
                <a:lnTo>
                  <a:pt x="2972" y="0"/>
                </a:lnTo>
                <a:lnTo>
                  <a:pt x="2972" y="93"/>
                </a:lnTo>
                <a:lnTo>
                  <a:pt x="0" y="93"/>
                </a:lnTo>
                <a:lnTo>
                  <a:pt x="0" y="0"/>
                </a:lnTo>
                <a:close/>
              </a:path>
            </a:pathLst>
          </a:custGeom>
          <a:solidFill>
            <a:srgbClr val="60A5FA"/>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03" name="文本框 702"/>
          <p:cNvSpPr txBox="1"/>
          <p:nvPr/>
        </p:nvSpPr>
        <p:spPr>
          <a:xfrm>
            <a:off x="10025640" y="5700600"/>
            <a:ext cx="557640" cy="157320"/>
          </a:xfrm>
          <a:prstGeom prst="rect">
            <a:avLst/>
          </a:prstGeom>
          <a:noFill/>
          <a:ln w="0">
            <a:noFill/>
          </a:ln>
        </p:spPr>
        <p:txBody>
          <a:bodyPr wrap="none" lIns="0" tIns="0" rIns="0" bIns="0" anchor="t">
            <a:spAutoFit/>
          </a:bodyPr>
          <a:lstStyle/>
          <a:p>
            <a:r>
              <a:rPr lang="en-US" sz="1050" b="0" u="none" strike="noStrike">
                <a:solidFill>
                  <a:srgbClr val="9CA3AF"/>
                </a:solidFill>
                <a:effectLst/>
                <a:uFillTx/>
                <a:latin typeface="DejaVuSans"/>
                <a:ea typeface="DejaVuSans"/>
              </a:rPr>
              <a:t>11  /  14</a:t>
            </a:r>
            <a:endParaRPr lang="en-US" sz="1050" b="0" u="none" strike="noStrike">
              <a:solidFill>
                <a:srgbClr val="000000"/>
              </a:solidFill>
              <a:effectLst/>
              <a:uFillTx/>
              <a:latin typeface="Times New Roman"/>
            </a:endParaRPr>
          </a:p>
        </p:txBody>
      </p:sp>
      <p:sp>
        <p:nvSpPr>
          <p:cNvPr id="704" name="任意多边形: 形状 703"/>
          <p:cNvSpPr/>
          <p:nvPr/>
        </p:nvSpPr>
        <p:spPr>
          <a:xfrm>
            <a:off x="401040" y="2941200"/>
            <a:ext cx="4847040" cy="1237320"/>
          </a:xfrm>
          <a:custGeom>
            <a:avLst/>
            <a:gdLst/>
            <a:ahLst/>
            <a:cxnLst/>
            <a:rect l="0" t="0" r="r" b="b"/>
            <a:pathLst>
              <a:path w="13464" h="3437">
                <a:moveTo>
                  <a:pt x="0" y="3251"/>
                </a:moveTo>
                <a:lnTo>
                  <a:pt x="0" y="186"/>
                </a:lnTo>
                <a:cubicBezTo>
                  <a:pt x="0" y="174"/>
                  <a:pt x="1" y="162"/>
                  <a:pt x="3" y="150"/>
                </a:cubicBezTo>
                <a:cubicBezTo>
                  <a:pt x="6" y="138"/>
                  <a:pt x="9" y="126"/>
                  <a:pt x="14" y="115"/>
                </a:cubicBezTo>
                <a:cubicBezTo>
                  <a:pt x="19" y="104"/>
                  <a:pt x="24" y="93"/>
                  <a:pt x="31" y="83"/>
                </a:cubicBezTo>
                <a:cubicBezTo>
                  <a:pt x="38" y="73"/>
                  <a:pt x="45" y="64"/>
                  <a:pt x="54" y="55"/>
                </a:cubicBezTo>
                <a:cubicBezTo>
                  <a:pt x="63" y="46"/>
                  <a:pt x="72" y="39"/>
                  <a:pt x="82" y="32"/>
                </a:cubicBezTo>
                <a:cubicBezTo>
                  <a:pt x="92" y="25"/>
                  <a:pt x="103" y="19"/>
                  <a:pt x="114" y="15"/>
                </a:cubicBezTo>
                <a:cubicBezTo>
                  <a:pt x="126" y="10"/>
                  <a:pt x="137" y="6"/>
                  <a:pt x="149" y="4"/>
                </a:cubicBezTo>
                <a:cubicBezTo>
                  <a:pt x="161" y="2"/>
                  <a:pt x="173" y="0"/>
                  <a:pt x="185" y="0"/>
                </a:cubicBezTo>
                <a:lnTo>
                  <a:pt x="13279" y="0"/>
                </a:lnTo>
                <a:cubicBezTo>
                  <a:pt x="13291" y="0"/>
                  <a:pt x="13303" y="2"/>
                  <a:pt x="13315" y="4"/>
                </a:cubicBezTo>
                <a:cubicBezTo>
                  <a:pt x="13327" y="6"/>
                  <a:pt x="13338" y="10"/>
                  <a:pt x="13350" y="15"/>
                </a:cubicBezTo>
                <a:cubicBezTo>
                  <a:pt x="13361" y="19"/>
                  <a:pt x="13372" y="25"/>
                  <a:pt x="13382" y="32"/>
                </a:cubicBezTo>
                <a:cubicBezTo>
                  <a:pt x="13392" y="39"/>
                  <a:pt x="13401" y="46"/>
                  <a:pt x="13410" y="55"/>
                </a:cubicBezTo>
                <a:cubicBezTo>
                  <a:pt x="13419" y="64"/>
                  <a:pt x="13426" y="73"/>
                  <a:pt x="13433" y="83"/>
                </a:cubicBezTo>
                <a:cubicBezTo>
                  <a:pt x="13440" y="93"/>
                  <a:pt x="13445" y="104"/>
                  <a:pt x="13450" y="115"/>
                </a:cubicBezTo>
                <a:cubicBezTo>
                  <a:pt x="13455" y="126"/>
                  <a:pt x="13458" y="138"/>
                  <a:pt x="13461" y="150"/>
                </a:cubicBezTo>
                <a:cubicBezTo>
                  <a:pt x="13463" y="162"/>
                  <a:pt x="13464" y="174"/>
                  <a:pt x="13464" y="186"/>
                </a:cubicBezTo>
                <a:lnTo>
                  <a:pt x="13464" y="3251"/>
                </a:lnTo>
                <a:cubicBezTo>
                  <a:pt x="13464" y="3264"/>
                  <a:pt x="13463" y="3276"/>
                  <a:pt x="13461" y="3288"/>
                </a:cubicBezTo>
                <a:cubicBezTo>
                  <a:pt x="13458" y="3300"/>
                  <a:pt x="13455" y="3311"/>
                  <a:pt x="13450" y="3322"/>
                </a:cubicBezTo>
                <a:cubicBezTo>
                  <a:pt x="13445" y="3334"/>
                  <a:pt x="13440" y="3344"/>
                  <a:pt x="13433" y="3354"/>
                </a:cubicBezTo>
                <a:cubicBezTo>
                  <a:pt x="13426" y="3365"/>
                  <a:pt x="13419" y="3374"/>
                  <a:pt x="13410" y="3383"/>
                </a:cubicBezTo>
                <a:cubicBezTo>
                  <a:pt x="13401" y="3391"/>
                  <a:pt x="13392" y="3399"/>
                  <a:pt x="13382" y="3406"/>
                </a:cubicBezTo>
                <a:cubicBezTo>
                  <a:pt x="13372" y="3413"/>
                  <a:pt x="13361" y="3418"/>
                  <a:pt x="13350" y="3423"/>
                </a:cubicBezTo>
                <a:cubicBezTo>
                  <a:pt x="13338" y="3428"/>
                  <a:pt x="13327" y="3431"/>
                  <a:pt x="13315" y="3433"/>
                </a:cubicBezTo>
                <a:cubicBezTo>
                  <a:pt x="13303" y="3436"/>
                  <a:pt x="13291" y="3437"/>
                  <a:pt x="13279" y="3437"/>
                </a:cubicBezTo>
                <a:lnTo>
                  <a:pt x="185" y="3437"/>
                </a:lnTo>
                <a:cubicBezTo>
                  <a:pt x="173" y="3437"/>
                  <a:pt x="161" y="3436"/>
                  <a:pt x="149" y="3433"/>
                </a:cubicBezTo>
                <a:cubicBezTo>
                  <a:pt x="137" y="3431"/>
                  <a:pt x="126" y="3428"/>
                  <a:pt x="114" y="3423"/>
                </a:cubicBezTo>
                <a:cubicBezTo>
                  <a:pt x="103" y="3418"/>
                  <a:pt x="92" y="3413"/>
                  <a:pt x="82" y="3406"/>
                </a:cubicBezTo>
                <a:cubicBezTo>
                  <a:pt x="72" y="3399"/>
                  <a:pt x="63" y="3391"/>
                  <a:pt x="54" y="3383"/>
                </a:cubicBezTo>
                <a:cubicBezTo>
                  <a:pt x="45" y="3374"/>
                  <a:pt x="38" y="3365"/>
                  <a:pt x="31" y="3354"/>
                </a:cubicBezTo>
                <a:cubicBezTo>
                  <a:pt x="24" y="3344"/>
                  <a:pt x="19" y="3334"/>
                  <a:pt x="14" y="3322"/>
                </a:cubicBezTo>
                <a:cubicBezTo>
                  <a:pt x="9" y="3311"/>
                  <a:pt x="6" y="3300"/>
                  <a:pt x="3" y="3288"/>
                </a:cubicBezTo>
                <a:cubicBezTo>
                  <a:pt x="1" y="3276"/>
                  <a:pt x="0" y="3264"/>
                  <a:pt x="0" y="3251"/>
                </a:cubicBez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05" name="任意多边形: 形状 704"/>
          <p:cNvSpPr/>
          <p:nvPr/>
        </p:nvSpPr>
        <p:spPr>
          <a:xfrm>
            <a:off x="568080" y="3108600"/>
            <a:ext cx="468360" cy="534960"/>
          </a:xfrm>
          <a:custGeom>
            <a:avLst/>
            <a:gdLst/>
            <a:ahLst/>
            <a:cxnLst/>
            <a:rect l="0" t="0" r="r" b="b"/>
            <a:pathLst>
              <a:path w="1301" h="1486">
                <a:moveTo>
                  <a:pt x="0" y="835"/>
                </a:moveTo>
                <a:lnTo>
                  <a:pt x="0" y="650"/>
                </a:lnTo>
                <a:cubicBezTo>
                  <a:pt x="0" y="628"/>
                  <a:pt x="1" y="607"/>
                  <a:pt x="3" y="586"/>
                </a:cubicBezTo>
                <a:cubicBezTo>
                  <a:pt x="5" y="565"/>
                  <a:pt x="8" y="544"/>
                  <a:pt x="12" y="523"/>
                </a:cubicBezTo>
                <a:cubicBezTo>
                  <a:pt x="17" y="502"/>
                  <a:pt x="22" y="481"/>
                  <a:pt x="28" y="461"/>
                </a:cubicBezTo>
                <a:cubicBezTo>
                  <a:pt x="34" y="441"/>
                  <a:pt x="41" y="421"/>
                  <a:pt x="49" y="401"/>
                </a:cubicBezTo>
                <a:cubicBezTo>
                  <a:pt x="58" y="381"/>
                  <a:pt x="67" y="362"/>
                  <a:pt x="77" y="343"/>
                </a:cubicBezTo>
                <a:cubicBezTo>
                  <a:pt x="87" y="325"/>
                  <a:pt x="98" y="306"/>
                  <a:pt x="110" y="289"/>
                </a:cubicBezTo>
                <a:cubicBezTo>
                  <a:pt x="121" y="271"/>
                  <a:pt x="134" y="254"/>
                  <a:pt x="148" y="237"/>
                </a:cubicBezTo>
                <a:cubicBezTo>
                  <a:pt x="161" y="221"/>
                  <a:pt x="175" y="205"/>
                  <a:pt x="190" y="190"/>
                </a:cubicBezTo>
                <a:cubicBezTo>
                  <a:pt x="205" y="175"/>
                  <a:pt x="221" y="161"/>
                  <a:pt x="238" y="147"/>
                </a:cubicBezTo>
                <a:cubicBezTo>
                  <a:pt x="254" y="134"/>
                  <a:pt x="271" y="121"/>
                  <a:pt x="289" y="109"/>
                </a:cubicBezTo>
                <a:cubicBezTo>
                  <a:pt x="307" y="97"/>
                  <a:pt x="325" y="87"/>
                  <a:pt x="344" y="77"/>
                </a:cubicBezTo>
                <a:cubicBezTo>
                  <a:pt x="362" y="66"/>
                  <a:pt x="383" y="57"/>
                  <a:pt x="402" y="49"/>
                </a:cubicBezTo>
                <a:cubicBezTo>
                  <a:pt x="422" y="41"/>
                  <a:pt x="442" y="34"/>
                  <a:pt x="462" y="28"/>
                </a:cubicBezTo>
                <a:cubicBezTo>
                  <a:pt x="483" y="22"/>
                  <a:pt x="503" y="16"/>
                  <a:pt x="524" y="12"/>
                </a:cubicBezTo>
                <a:cubicBezTo>
                  <a:pt x="545" y="8"/>
                  <a:pt x="566" y="5"/>
                  <a:pt x="587" y="3"/>
                </a:cubicBezTo>
                <a:cubicBezTo>
                  <a:pt x="608" y="1"/>
                  <a:pt x="630" y="0"/>
                  <a:pt x="651" y="0"/>
                </a:cubicBezTo>
                <a:cubicBezTo>
                  <a:pt x="672" y="0"/>
                  <a:pt x="693" y="1"/>
                  <a:pt x="715" y="3"/>
                </a:cubicBezTo>
                <a:cubicBezTo>
                  <a:pt x="736" y="5"/>
                  <a:pt x="757" y="8"/>
                  <a:pt x="778" y="12"/>
                </a:cubicBezTo>
                <a:cubicBezTo>
                  <a:pt x="799" y="16"/>
                  <a:pt x="819" y="22"/>
                  <a:pt x="840" y="28"/>
                </a:cubicBezTo>
                <a:cubicBezTo>
                  <a:pt x="860" y="34"/>
                  <a:pt x="880" y="41"/>
                  <a:pt x="900" y="49"/>
                </a:cubicBezTo>
                <a:cubicBezTo>
                  <a:pt x="919" y="57"/>
                  <a:pt x="939" y="66"/>
                  <a:pt x="957" y="77"/>
                </a:cubicBezTo>
                <a:cubicBezTo>
                  <a:pt x="976" y="87"/>
                  <a:pt x="994" y="97"/>
                  <a:pt x="1012" y="109"/>
                </a:cubicBezTo>
                <a:cubicBezTo>
                  <a:pt x="1030" y="121"/>
                  <a:pt x="1047" y="134"/>
                  <a:pt x="1063" y="147"/>
                </a:cubicBezTo>
                <a:cubicBezTo>
                  <a:pt x="1080" y="161"/>
                  <a:pt x="1095" y="175"/>
                  <a:pt x="1111" y="190"/>
                </a:cubicBezTo>
                <a:cubicBezTo>
                  <a:pt x="1126" y="205"/>
                  <a:pt x="1140" y="221"/>
                  <a:pt x="1153" y="237"/>
                </a:cubicBezTo>
                <a:cubicBezTo>
                  <a:pt x="1167" y="254"/>
                  <a:pt x="1180" y="271"/>
                  <a:pt x="1191" y="289"/>
                </a:cubicBezTo>
                <a:cubicBezTo>
                  <a:pt x="1203" y="306"/>
                  <a:pt x="1214" y="325"/>
                  <a:pt x="1224" y="343"/>
                </a:cubicBezTo>
                <a:cubicBezTo>
                  <a:pt x="1234" y="362"/>
                  <a:pt x="1243" y="381"/>
                  <a:pt x="1251" y="401"/>
                </a:cubicBezTo>
                <a:cubicBezTo>
                  <a:pt x="1260" y="421"/>
                  <a:pt x="1267" y="441"/>
                  <a:pt x="1273" y="461"/>
                </a:cubicBezTo>
                <a:cubicBezTo>
                  <a:pt x="1279" y="481"/>
                  <a:pt x="1284" y="502"/>
                  <a:pt x="1288" y="523"/>
                </a:cubicBezTo>
                <a:cubicBezTo>
                  <a:pt x="1293" y="544"/>
                  <a:pt x="1296" y="565"/>
                  <a:pt x="1298" y="586"/>
                </a:cubicBezTo>
                <a:cubicBezTo>
                  <a:pt x="1300" y="607"/>
                  <a:pt x="1301" y="628"/>
                  <a:pt x="1301" y="650"/>
                </a:cubicBezTo>
                <a:lnTo>
                  <a:pt x="1301" y="835"/>
                </a:lnTo>
                <a:cubicBezTo>
                  <a:pt x="1301" y="857"/>
                  <a:pt x="1300" y="878"/>
                  <a:pt x="1298" y="899"/>
                </a:cubicBezTo>
                <a:cubicBezTo>
                  <a:pt x="1296" y="920"/>
                  <a:pt x="1293" y="941"/>
                  <a:pt x="1288" y="962"/>
                </a:cubicBezTo>
                <a:cubicBezTo>
                  <a:pt x="1284" y="983"/>
                  <a:pt x="1279" y="1004"/>
                  <a:pt x="1273" y="1025"/>
                </a:cubicBezTo>
                <a:cubicBezTo>
                  <a:pt x="1267" y="1045"/>
                  <a:pt x="1260" y="1065"/>
                  <a:pt x="1251" y="1085"/>
                </a:cubicBezTo>
                <a:cubicBezTo>
                  <a:pt x="1243" y="1105"/>
                  <a:pt x="1234" y="1124"/>
                  <a:pt x="1224" y="1143"/>
                </a:cubicBezTo>
                <a:cubicBezTo>
                  <a:pt x="1214" y="1162"/>
                  <a:pt x="1203" y="1180"/>
                  <a:pt x="1191" y="1198"/>
                </a:cubicBezTo>
                <a:cubicBezTo>
                  <a:pt x="1180" y="1215"/>
                  <a:pt x="1167" y="1232"/>
                  <a:pt x="1153" y="1249"/>
                </a:cubicBezTo>
                <a:cubicBezTo>
                  <a:pt x="1140" y="1265"/>
                  <a:pt x="1126" y="1281"/>
                  <a:pt x="1111" y="1296"/>
                </a:cubicBezTo>
                <a:cubicBezTo>
                  <a:pt x="1095" y="1311"/>
                  <a:pt x="1080" y="1325"/>
                  <a:pt x="1063" y="1339"/>
                </a:cubicBezTo>
                <a:cubicBezTo>
                  <a:pt x="1047" y="1352"/>
                  <a:pt x="1030" y="1365"/>
                  <a:pt x="1012" y="1377"/>
                </a:cubicBezTo>
                <a:cubicBezTo>
                  <a:pt x="994" y="1389"/>
                  <a:pt x="976" y="1400"/>
                  <a:pt x="957" y="1410"/>
                </a:cubicBezTo>
                <a:cubicBezTo>
                  <a:pt x="939" y="1420"/>
                  <a:pt x="919" y="1429"/>
                  <a:pt x="900" y="1437"/>
                </a:cubicBezTo>
                <a:cubicBezTo>
                  <a:pt x="880" y="1445"/>
                  <a:pt x="860" y="1452"/>
                  <a:pt x="840" y="1458"/>
                </a:cubicBezTo>
                <a:cubicBezTo>
                  <a:pt x="819" y="1465"/>
                  <a:pt x="799" y="1470"/>
                  <a:pt x="778" y="1474"/>
                </a:cubicBezTo>
                <a:cubicBezTo>
                  <a:pt x="757" y="1478"/>
                  <a:pt x="736" y="1481"/>
                  <a:pt x="715" y="1483"/>
                </a:cubicBezTo>
                <a:cubicBezTo>
                  <a:pt x="693" y="1485"/>
                  <a:pt x="672" y="1486"/>
                  <a:pt x="651" y="1486"/>
                </a:cubicBezTo>
                <a:cubicBezTo>
                  <a:pt x="630" y="1486"/>
                  <a:pt x="608" y="1485"/>
                  <a:pt x="587" y="1483"/>
                </a:cubicBezTo>
                <a:cubicBezTo>
                  <a:pt x="566" y="1481"/>
                  <a:pt x="545" y="1478"/>
                  <a:pt x="524" y="1474"/>
                </a:cubicBezTo>
                <a:cubicBezTo>
                  <a:pt x="503" y="1470"/>
                  <a:pt x="483" y="1465"/>
                  <a:pt x="462" y="1458"/>
                </a:cubicBezTo>
                <a:cubicBezTo>
                  <a:pt x="442" y="1452"/>
                  <a:pt x="422" y="1445"/>
                  <a:pt x="402" y="1437"/>
                </a:cubicBezTo>
                <a:cubicBezTo>
                  <a:pt x="383" y="1429"/>
                  <a:pt x="362" y="1420"/>
                  <a:pt x="344" y="1410"/>
                </a:cubicBezTo>
                <a:cubicBezTo>
                  <a:pt x="325" y="1400"/>
                  <a:pt x="307" y="1389"/>
                  <a:pt x="289" y="1377"/>
                </a:cubicBezTo>
                <a:cubicBezTo>
                  <a:pt x="271" y="1365"/>
                  <a:pt x="254" y="1352"/>
                  <a:pt x="238" y="1339"/>
                </a:cubicBezTo>
                <a:cubicBezTo>
                  <a:pt x="221" y="1325"/>
                  <a:pt x="205" y="1311"/>
                  <a:pt x="190" y="1296"/>
                </a:cubicBezTo>
                <a:cubicBezTo>
                  <a:pt x="175" y="1281"/>
                  <a:pt x="161" y="1265"/>
                  <a:pt x="148" y="1249"/>
                </a:cubicBezTo>
                <a:cubicBezTo>
                  <a:pt x="134" y="1232"/>
                  <a:pt x="121" y="1215"/>
                  <a:pt x="110" y="1198"/>
                </a:cubicBezTo>
                <a:cubicBezTo>
                  <a:pt x="98" y="1180"/>
                  <a:pt x="87" y="1162"/>
                  <a:pt x="77" y="1143"/>
                </a:cubicBezTo>
                <a:cubicBezTo>
                  <a:pt x="67" y="1124"/>
                  <a:pt x="58" y="1105"/>
                  <a:pt x="49" y="1085"/>
                </a:cubicBezTo>
                <a:cubicBezTo>
                  <a:pt x="41" y="1065"/>
                  <a:pt x="34" y="1045"/>
                  <a:pt x="28" y="1025"/>
                </a:cubicBezTo>
                <a:cubicBezTo>
                  <a:pt x="22" y="1004"/>
                  <a:pt x="17" y="983"/>
                  <a:pt x="12" y="962"/>
                </a:cubicBezTo>
                <a:cubicBezTo>
                  <a:pt x="8" y="941"/>
                  <a:pt x="5" y="920"/>
                  <a:pt x="3" y="899"/>
                </a:cubicBezTo>
                <a:cubicBezTo>
                  <a:pt x="1" y="878"/>
                  <a:pt x="0" y="857"/>
                  <a:pt x="0" y="835"/>
                </a:cubicBezTo>
                <a:close/>
              </a:path>
            </a:pathLst>
          </a:custGeom>
          <a:solidFill>
            <a:srgbClr val="0EA5E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06" name="图片 705"/>
          <p:cNvPicPr/>
          <p:nvPr/>
        </p:nvPicPr>
        <p:blipFill>
          <a:blip r:embed="rId5"/>
          <a:stretch/>
        </p:blipFill>
        <p:spPr>
          <a:xfrm>
            <a:off x="702000" y="3276000"/>
            <a:ext cx="200160" cy="200160"/>
          </a:xfrm>
          <a:prstGeom prst="rect">
            <a:avLst/>
          </a:prstGeom>
          <a:noFill/>
          <a:ln w="0">
            <a:noFill/>
          </a:ln>
        </p:spPr>
      </p:pic>
      <p:sp>
        <p:nvSpPr>
          <p:cNvPr id="707" name="文本框 706"/>
          <p:cNvSpPr txBox="1"/>
          <p:nvPr/>
        </p:nvSpPr>
        <p:spPr>
          <a:xfrm>
            <a:off x="401040" y="1017360"/>
            <a:ext cx="335340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检索增强生成技术如何提升实时信息处理能力</a:t>
            </a:r>
            <a:endParaRPr lang="en-US" sz="1320" b="0" u="none" strike="noStrike">
              <a:solidFill>
                <a:srgbClr val="000000"/>
              </a:solidFill>
              <a:effectLst/>
              <a:uFillTx/>
              <a:latin typeface="Times New Roman"/>
            </a:endParaRPr>
          </a:p>
        </p:txBody>
      </p:sp>
      <p:sp>
        <p:nvSpPr>
          <p:cNvPr id="708" name="文本框 707"/>
          <p:cNvSpPr txBox="1"/>
          <p:nvPr/>
        </p:nvSpPr>
        <p:spPr>
          <a:xfrm>
            <a:off x="1170000" y="3123360"/>
            <a:ext cx="134172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实时获取最新信息</a:t>
            </a:r>
            <a:endParaRPr lang="en-US" sz="1320" b="0" u="none" strike="noStrike">
              <a:solidFill>
                <a:srgbClr val="000000"/>
              </a:solidFill>
              <a:effectLst/>
              <a:uFillTx/>
              <a:latin typeface="Times New Roman"/>
            </a:endParaRPr>
          </a:p>
        </p:txBody>
      </p:sp>
      <p:sp>
        <p:nvSpPr>
          <p:cNvPr id="709" name="文本框 708"/>
          <p:cNvSpPr txBox="1"/>
          <p:nvPr/>
        </p:nvSpPr>
        <p:spPr>
          <a:xfrm>
            <a:off x="1170000" y="3427560"/>
            <a:ext cx="2894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RAG</a:t>
            </a:r>
            <a:endParaRPr lang="en-US" sz="1050" b="0" u="none" strike="noStrike">
              <a:solidFill>
                <a:srgbClr val="000000"/>
              </a:solidFill>
              <a:effectLst/>
              <a:uFillTx/>
              <a:latin typeface="Times New Roman"/>
            </a:endParaRPr>
          </a:p>
        </p:txBody>
      </p:sp>
      <p:sp>
        <p:nvSpPr>
          <p:cNvPr id="710" name="文本框 709"/>
          <p:cNvSpPr txBox="1"/>
          <p:nvPr/>
        </p:nvSpPr>
        <p:spPr>
          <a:xfrm>
            <a:off x="1450080" y="3422880"/>
            <a:ext cx="34876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能在生成内容前实时检索外部数据库或知识库，获取最新信</a:t>
            </a:r>
            <a:endParaRPr lang="en-US" sz="1050" b="0" u="none" strike="noStrike">
              <a:solidFill>
                <a:srgbClr val="000000"/>
              </a:solidFill>
              <a:effectLst/>
              <a:uFillTx/>
              <a:latin typeface="Times New Roman"/>
            </a:endParaRPr>
          </a:p>
        </p:txBody>
      </p:sp>
      <p:sp>
        <p:nvSpPr>
          <p:cNvPr id="711" name="文本框 710"/>
          <p:cNvSpPr txBox="1"/>
          <p:nvPr/>
        </p:nvSpPr>
        <p:spPr>
          <a:xfrm>
            <a:off x="1170000" y="3623400"/>
            <a:ext cx="26830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息。不同于传统生成模型依赖静态训练数据，</a:t>
            </a:r>
            <a:endParaRPr lang="en-US" sz="1050" b="0" u="none" strike="noStrike">
              <a:solidFill>
                <a:srgbClr val="000000"/>
              </a:solidFill>
              <a:effectLst/>
              <a:uFillTx/>
              <a:latin typeface="Times New Roman"/>
            </a:endParaRPr>
          </a:p>
        </p:txBody>
      </p:sp>
      <p:sp>
        <p:nvSpPr>
          <p:cNvPr id="712" name="文本框 711"/>
          <p:cNvSpPr txBox="1"/>
          <p:nvPr/>
        </p:nvSpPr>
        <p:spPr>
          <a:xfrm>
            <a:off x="3844080" y="3628080"/>
            <a:ext cx="2894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RAG</a:t>
            </a:r>
            <a:endParaRPr lang="en-US" sz="1050" b="0" u="none" strike="noStrike">
              <a:solidFill>
                <a:srgbClr val="000000"/>
              </a:solidFill>
              <a:effectLst/>
              <a:uFillTx/>
              <a:latin typeface="Times New Roman"/>
            </a:endParaRPr>
          </a:p>
        </p:txBody>
      </p:sp>
      <p:sp>
        <p:nvSpPr>
          <p:cNvPr id="713" name="文本框 712"/>
          <p:cNvSpPr txBox="1"/>
          <p:nvPr/>
        </p:nvSpPr>
        <p:spPr>
          <a:xfrm>
            <a:off x="4124160" y="3623400"/>
            <a:ext cx="9396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可在生成过程中</a:t>
            </a:r>
            <a:endParaRPr lang="en-US" sz="1050" b="0" u="none" strike="noStrike">
              <a:solidFill>
                <a:srgbClr val="000000"/>
              </a:solidFill>
              <a:effectLst/>
              <a:uFillTx/>
              <a:latin typeface="Times New Roman"/>
            </a:endParaRPr>
          </a:p>
        </p:txBody>
      </p:sp>
      <p:sp>
        <p:nvSpPr>
          <p:cNvPr id="714" name="任意多边形: 形状 713"/>
          <p:cNvSpPr/>
          <p:nvPr/>
        </p:nvSpPr>
        <p:spPr>
          <a:xfrm>
            <a:off x="5448240" y="2941200"/>
            <a:ext cx="4847400" cy="1237320"/>
          </a:xfrm>
          <a:custGeom>
            <a:avLst/>
            <a:gdLst/>
            <a:ahLst/>
            <a:cxnLst/>
            <a:rect l="0" t="0" r="r" b="b"/>
            <a:pathLst>
              <a:path w="13465" h="3437">
                <a:moveTo>
                  <a:pt x="0" y="3251"/>
                </a:moveTo>
                <a:lnTo>
                  <a:pt x="0" y="186"/>
                </a:lnTo>
                <a:cubicBezTo>
                  <a:pt x="0" y="174"/>
                  <a:pt x="2" y="162"/>
                  <a:pt x="4" y="150"/>
                </a:cubicBezTo>
                <a:cubicBezTo>
                  <a:pt x="6" y="138"/>
                  <a:pt x="10" y="126"/>
                  <a:pt x="15" y="115"/>
                </a:cubicBezTo>
                <a:cubicBezTo>
                  <a:pt x="19" y="104"/>
                  <a:pt x="25" y="93"/>
                  <a:pt x="32" y="83"/>
                </a:cubicBezTo>
                <a:cubicBezTo>
                  <a:pt x="38" y="73"/>
                  <a:pt x="46" y="64"/>
                  <a:pt x="55" y="55"/>
                </a:cubicBezTo>
                <a:cubicBezTo>
                  <a:pt x="63" y="46"/>
                  <a:pt x="73" y="39"/>
                  <a:pt x="83" y="32"/>
                </a:cubicBezTo>
                <a:cubicBezTo>
                  <a:pt x="93" y="25"/>
                  <a:pt x="104" y="19"/>
                  <a:pt x="115" y="15"/>
                </a:cubicBezTo>
                <a:cubicBezTo>
                  <a:pt x="126" y="10"/>
                  <a:pt x="138" y="6"/>
                  <a:pt x="150" y="4"/>
                </a:cubicBezTo>
                <a:cubicBezTo>
                  <a:pt x="162" y="2"/>
                  <a:pt x="174" y="0"/>
                  <a:pt x="186" y="0"/>
                </a:cubicBezTo>
                <a:lnTo>
                  <a:pt x="13279" y="0"/>
                </a:lnTo>
                <a:cubicBezTo>
                  <a:pt x="13291" y="0"/>
                  <a:pt x="13304" y="2"/>
                  <a:pt x="13316" y="4"/>
                </a:cubicBezTo>
                <a:cubicBezTo>
                  <a:pt x="13327" y="6"/>
                  <a:pt x="13339" y="10"/>
                  <a:pt x="13350" y="15"/>
                </a:cubicBezTo>
                <a:cubicBezTo>
                  <a:pt x="13362" y="19"/>
                  <a:pt x="13372" y="25"/>
                  <a:pt x="13382" y="32"/>
                </a:cubicBezTo>
                <a:cubicBezTo>
                  <a:pt x="13393" y="39"/>
                  <a:pt x="13402" y="46"/>
                  <a:pt x="13411" y="55"/>
                </a:cubicBezTo>
                <a:cubicBezTo>
                  <a:pt x="13419" y="64"/>
                  <a:pt x="13427" y="73"/>
                  <a:pt x="13434" y="83"/>
                </a:cubicBezTo>
                <a:cubicBezTo>
                  <a:pt x="13440" y="93"/>
                  <a:pt x="13446" y="104"/>
                  <a:pt x="13451" y="115"/>
                </a:cubicBezTo>
                <a:cubicBezTo>
                  <a:pt x="13456" y="126"/>
                  <a:pt x="13459" y="138"/>
                  <a:pt x="13461" y="150"/>
                </a:cubicBezTo>
                <a:cubicBezTo>
                  <a:pt x="13464" y="162"/>
                  <a:pt x="13465" y="174"/>
                  <a:pt x="13465" y="186"/>
                </a:cubicBezTo>
                <a:lnTo>
                  <a:pt x="13465" y="3251"/>
                </a:lnTo>
                <a:cubicBezTo>
                  <a:pt x="13465" y="3264"/>
                  <a:pt x="13464" y="3276"/>
                  <a:pt x="13461" y="3288"/>
                </a:cubicBezTo>
                <a:cubicBezTo>
                  <a:pt x="13459" y="3300"/>
                  <a:pt x="13456" y="3311"/>
                  <a:pt x="13451" y="3322"/>
                </a:cubicBezTo>
                <a:cubicBezTo>
                  <a:pt x="13446" y="3334"/>
                  <a:pt x="13440" y="3344"/>
                  <a:pt x="13434" y="3354"/>
                </a:cubicBezTo>
                <a:cubicBezTo>
                  <a:pt x="13427" y="3365"/>
                  <a:pt x="13419" y="3374"/>
                  <a:pt x="13411" y="3383"/>
                </a:cubicBezTo>
                <a:cubicBezTo>
                  <a:pt x="13402" y="3391"/>
                  <a:pt x="13393" y="3399"/>
                  <a:pt x="13382" y="3406"/>
                </a:cubicBezTo>
                <a:cubicBezTo>
                  <a:pt x="13372" y="3413"/>
                  <a:pt x="13362" y="3418"/>
                  <a:pt x="13350" y="3423"/>
                </a:cubicBezTo>
                <a:cubicBezTo>
                  <a:pt x="13339" y="3428"/>
                  <a:pt x="13327" y="3431"/>
                  <a:pt x="13316" y="3433"/>
                </a:cubicBezTo>
                <a:cubicBezTo>
                  <a:pt x="13304" y="3436"/>
                  <a:pt x="13291" y="3437"/>
                  <a:pt x="13279" y="3437"/>
                </a:cubicBezTo>
                <a:lnTo>
                  <a:pt x="186" y="3437"/>
                </a:lnTo>
                <a:cubicBezTo>
                  <a:pt x="174" y="3437"/>
                  <a:pt x="162" y="3436"/>
                  <a:pt x="150" y="3433"/>
                </a:cubicBezTo>
                <a:cubicBezTo>
                  <a:pt x="138" y="3431"/>
                  <a:pt x="126" y="3428"/>
                  <a:pt x="115" y="3423"/>
                </a:cubicBezTo>
                <a:cubicBezTo>
                  <a:pt x="104" y="3418"/>
                  <a:pt x="93" y="3413"/>
                  <a:pt x="83" y="3406"/>
                </a:cubicBezTo>
                <a:cubicBezTo>
                  <a:pt x="73" y="3399"/>
                  <a:pt x="63" y="3391"/>
                  <a:pt x="55" y="3383"/>
                </a:cubicBezTo>
                <a:cubicBezTo>
                  <a:pt x="46" y="3374"/>
                  <a:pt x="38" y="3365"/>
                  <a:pt x="32" y="3354"/>
                </a:cubicBezTo>
                <a:cubicBezTo>
                  <a:pt x="25" y="3344"/>
                  <a:pt x="19" y="3334"/>
                  <a:pt x="15" y="3322"/>
                </a:cubicBezTo>
                <a:cubicBezTo>
                  <a:pt x="10" y="3311"/>
                  <a:pt x="6" y="3300"/>
                  <a:pt x="4" y="3288"/>
                </a:cubicBezTo>
                <a:cubicBezTo>
                  <a:pt x="2" y="3276"/>
                  <a:pt x="0" y="3264"/>
                  <a:pt x="0" y="3251"/>
                </a:cubicBez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15" name="任意多边形: 形状 714"/>
          <p:cNvSpPr/>
          <p:nvPr/>
        </p:nvSpPr>
        <p:spPr>
          <a:xfrm>
            <a:off x="5615640" y="3108600"/>
            <a:ext cx="443160" cy="534960"/>
          </a:xfrm>
          <a:custGeom>
            <a:avLst/>
            <a:gdLst/>
            <a:ahLst/>
            <a:cxnLst/>
            <a:rect l="0" t="0" r="r" b="b"/>
            <a:pathLst>
              <a:path w="1231" h="1486">
                <a:moveTo>
                  <a:pt x="0" y="870"/>
                </a:moveTo>
                <a:lnTo>
                  <a:pt x="0" y="615"/>
                </a:lnTo>
                <a:cubicBezTo>
                  <a:pt x="0" y="595"/>
                  <a:pt x="1" y="575"/>
                  <a:pt x="3" y="555"/>
                </a:cubicBezTo>
                <a:cubicBezTo>
                  <a:pt x="5" y="535"/>
                  <a:pt x="8" y="515"/>
                  <a:pt x="11" y="495"/>
                </a:cubicBezTo>
                <a:cubicBezTo>
                  <a:pt x="15" y="475"/>
                  <a:pt x="20" y="456"/>
                  <a:pt x="26" y="436"/>
                </a:cubicBezTo>
                <a:cubicBezTo>
                  <a:pt x="32" y="417"/>
                  <a:pt x="39" y="398"/>
                  <a:pt x="46" y="379"/>
                </a:cubicBezTo>
                <a:cubicBezTo>
                  <a:pt x="54" y="361"/>
                  <a:pt x="63" y="343"/>
                  <a:pt x="72" y="325"/>
                </a:cubicBezTo>
                <a:cubicBezTo>
                  <a:pt x="82" y="307"/>
                  <a:pt x="92" y="290"/>
                  <a:pt x="103" y="273"/>
                </a:cubicBezTo>
                <a:cubicBezTo>
                  <a:pt x="115" y="256"/>
                  <a:pt x="127" y="240"/>
                  <a:pt x="139" y="225"/>
                </a:cubicBezTo>
                <a:cubicBezTo>
                  <a:pt x="152" y="209"/>
                  <a:pt x="166" y="194"/>
                  <a:pt x="180" y="180"/>
                </a:cubicBezTo>
                <a:cubicBezTo>
                  <a:pt x="194" y="166"/>
                  <a:pt x="209" y="152"/>
                  <a:pt x="225" y="139"/>
                </a:cubicBezTo>
                <a:cubicBezTo>
                  <a:pt x="240" y="127"/>
                  <a:pt x="256" y="115"/>
                  <a:pt x="273" y="103"/>
                </a:cubicBezTo>
                <a:cubicBezTo>
                  <a:pt x="290" y="92"/>
                  <a:pt x="307" y="82"/>
                  <a:pt x="325" y="72"/>
                </a:cubicBezTo>
                <a:cubicBezTo>
                  <a:pt x="343" y="63"/>
                  <a:pt x="361" y="54"/>
                  <a:pt x="379" y="47"/>
                </a:cubicBezTo>
                <a:cubicBezTo>
                  <a:pt x="398" y="39"/>
                  <a:pt x="417" y="32"/>
                  <a:pt x="436" y="26"/>
                </a:cubicBezTo>
                <a:cubicBezTo>
                  <a:pt x="456" y="20"/>
                  <a:pt x="475" y="16"/>
                  <a:pt x="495" y="12"/>
                </a:cubicBezTo>
                <a:cubicBezTo>
                  <a:pt x="515" y="8"/>
                  <a:pt x="534" y="5"/>
                  <a:pt x="555" y="3"/>
                </a:cubicBezTo>
                <a:cubicBezTo>
                  <a:pt x="575" y="1"/>
                  <a:pt x="595" y="0"/>
                  <a:pt x="615" y="0"/>
                </a:cubicBezTo>
                <a:cubicBezTo>
                  <a:pt x="635" y="0"/>
                  <a:pt x="655" y="1"/>
                  <a:pt x="675" y="3"/>
                </a:cubicBezTo>
                <a:cubicBezTo>
                  <a:pt x="695" y="5"/>
                  <a:pt x="715" y="8"/>
                  <a:pt x="735" y="12"/>
                </a:cubicBezTo>
                <a:cubicBezTo>
                  <a:pt x="755" y="16"/>
                  <a:pt x="774" y="20"/>
                  <a:pt x="793" y="26"/>
                </a:cubicBezTo>
                <a:cubicBezTo>
                  <a:pt x="813" y="32"/>
                  <a:pt x="832" y="39"/>
                  <a:pt x="850" y="47"/>
                </a:cubicBezTo>
                <a:cubicBezTo>
                  <a:pt x="869" y="54"/>
                  <a:pt x="887" y="63"/>
                  <a:pt x="905" y="72"/>
                </a:cubicBezTo>
                <a:cubicBezTo>
                  <a:pt x="923" y="82"/>
                  <a:pt x="940" y="92"/>
                  <a:pt x="957" y="103"/>
                </a:cubicBezTo>
                <a:cubicBezTo>
                  <a:pt x="973" y="115"/>
                  <a:pt x="989" y="127"/>
                  <a:pt x="1005" y="139"/>
                </a:cubicBezTo>
                <a:cubicBezTo>
                  <a:pt x="1022" y="152"/>
                  <a:pt x="1037" y="166"/>
                  <a:pt x="1051" y="180"/>
                </a:cubicBezTo>
                <a:cubicBezTo>
                  <a:pt x="1065" y="194"/>
                  <a:pt x="1079" y="209"/>
                  <a:pt x="1091" y="225"/>
                </a:cubicBezTo>
                <a:cubicBezTo>
                  <a:pt x="1104" y="240"/>
                  <a:pt x="1116" y="256"/>
                  <a:pt x="1127" y="273"/>
                </a:cubicBezTo>
                <a:cubicBezTo>
                  <a:pt x="1138" y="290"/>
                  <a:pt x="1149" y="307"/>
                  <a:pt x="1158" y="325"/>
                </a:cubicBezTo>
                <a:cubicBezTo>
                  <a:pt x="1168" y="343"/>
                  <a:pt x="1176" y="361"/>
                  <a:pt x="1184" y="379"/>
                </a:cubicBezTo>
                <a:cubicBezTo>
                  <a:pt x="1192" y="398"/>
                  <a:pt x="1199" y="417"/>
                  <a:pt x="1204" y="436"/>
                </a:cubicBezTo>
                <a:cubicBezTo>
                  <a:pt x="1210" y="456"/>
                  <a:pt x="1215" y="475"/>
                  <a:pt x="1219" y="495"/>
                </a:cubicBezTo>
                <a:cubicBezTo>
                  <a:pt x="1223" y="515"/>
                  <a:pt x="1226" y="535"/>
                  <a:pt x="1228" y="555"/>
                </a:cubicBezTo>
                <a:cubicBezTo>
                  <a:pt x="1230" y="575"/>
                  <a:pt x="1231" y="595"/>
                  <a:pt x="1231" y="615"/>
                </a:cubicBezTo>
                <a:lnTo>
                  <a:pt x="1231" y="870"/>
                </a:lnTo>
                <a:cubicBezTo>
                  <a:pt x="1231" y="890"/>
                  <a:pt x="1230" y="910"/>
                  <a:pt x="1228" y="931"/>
                </a:cubicBezTo>
                <a:cubicBezTo>
                  <a:pt x="1226" y="951"/>
                  <a:pt x="1223" y="970"/>
                  <a:pt x="1219" y="990"/>
                </a:cubicBezTo>
                <a:cubicBezTo>
                  <a:pt x="1215" y="1010"/>
                  <a:pt x="1210" y="1031"/>
                  <a:pt x="1204" y="1050"/>
                </a:cubicBezTo>
                <a:cubicBezTo>
                  <a:pt x="1199" y="1069"/>
                  <a:pt x="1192" y="1088"/>
                  <a:pt x="1184" y="1107"/>
                </a:cubicBezTo>
                <a:cubicBezTo>
                  <a:pt x="1176" y="1125"/>
                  <a:pt x="1168" y="1143"/>
                  <a:pt x="1158" y="1161"/>
                </a:cubicBezTo>
                <a:cubicBezTo>
                  <a:pt x="1149" y="1179"/>
                  <a:pt x="1138" y="1196"/>
                  <a:pt x="1127" y="1213"/>
                </a:cubicBezTo>
                <a:cubicBezTo>
                  <a:pt x="1116" y="1230"/>
                  <a:pt x="1104" y="1246"/>
                  <a:pt x="1091" y="1261"/>
                </a:cubicBezTo>
                <a:cubicBezTo>
                  <a:pt x="1079" y="1277"/>
                  <a:pt x="1065" y="1292"/>
                  <a:pt x="1051" y="1306"/>
                </a:cubicBezTo>
                <a:cubicBezTo>
                  <a:pt x="1037" y="1320"/>
                  <a:pt x="1022" y="1334"/>
                  <a:pt x="1005" y="1347"/>
                </a:cubicBezTo>
                <a:cubicBezTo>
                  <a:pt x="989" y="1360"/>
                  <a:pt x="973" y="1372"/>
                  <a:pt x="957" y="1383"/>
                </a:cubicBezTo>
                <a:cubicBezTo>
                  <a:pt x="940" y="1394"/>
                  <a:pt x="923" y="1404"/>
                  <a:pt x="905" y="1414"/>
                </a:cubicBezTo>
                <a:cubicBezTo>
                  <a:pt x="887" y="1423"/>
                  <a:pt x="869" y="1432"/>
                  <a:pt x="850" y="1440"/>
                </a:cubicBezTo>
                <a:cubicBezTo>
                  <a:pt x="832" y="1447"/>
                  <a:pt x="813" y="1454"/>
                  <a:pt x="793" y="1460"/>
                </a:cubicBezTo>
                <a:cubicBezTo>
                  <a:pt x="774" y="1466"/>
                  <a:pt x="755" y="1471"/>
                  <a:pt x="735" y="1475"/>
                </a:cubicBezTo>
                <a:cubicBezTo>
                  <a:pt x="715" y="1479"/>
                  <a:pt x="695" y="1481"/>
                  <a:pt x="675" y="1483"/>
                </a:cubicBezTo>
                <a:cubicBezTo>
                  <a:pt x="655" y="1485"/>
                  <a:pt x="635" y="1486"/>
                  <a:pt x="615" y="1486"/>
                </a:cubicBezTo>
                <a:cubicBezTo>
                  <a:pt x="595" y="1486"/>
                  <a:pt x="575" y="1485"/>
                  <a:pt x="555" y="1483"/>
                </a:cubicBezTo>
                <a:cubicBezTo>
                  <a:pt x="534" y="1481"/>
                  <a:pt x="515" y="1479"/>
                  <a:pt x="495" y="1475"/>
                </a:cubicBezTo>
                <a:cubicBezTo>
                  <a:pt x="475" y="1471"/>
                  <a:pt x="456" y="1466"/>
                  <a:pt x="436" y="1460"/>
                </a:cubicBezTo>
                <a:cubicBezTo>
                  <a:pt x="417" y="1454"/>
                  <a:pt x="398" y="1447"/>
                  <a:pt x="379" y="1440"/>
                </a:cubicBezTo>
                <a:cubicBezTo>
                  <a:pt x="361" y="1432"/>
                  <a:pt x="343" y="1423"/>
                  <a:pt x="325" y="1414"/>
                </a:cubicBezTo>
                <a:cubicBezTo>
                  <a:pt x="307" y="1404"/>
                  <a:pt x="290" y="1394"/>
                  <a:pt x="273" y="1383"/>
                </a:cubicBezTo>
                <a:cubicBezTo>
                  <a:pt x="256" y="1372"/>
                  <a:pt x="240" y="1360"/>
                  <a:pt x="225" y="1347"/>
                </a:cubicBezTo>
                <a:cubicBezTo>
                  <a:pt x="209" y="1334"/>
                  <a:pt x="194" y="1320"/>
                  <a:pt x="180" y="1306"/>
                </a:cubicBezTo>
                <a:cubicBezTo>
                  <a:pt x="166" y="1292"/>
                  <a:pt x="152" y="1277"/>
                  <a:pt x="139" y="1261"/>
                </a:cubicBezTo>
                <a:cubicBezTo>
                  <a:pt x="127" y="1246"/>
                  <a:pt x="115" y="1230"/>
                  <a:pt x="103" y="1213"/>
                </a:cubicBezTo>
                <a:cubicBezTo>
                  <a:pt x="92" y="1196"/>
                  <a:pt x="82" y="1179"/>
                  <a:pt x="72" y="1161"/>
                </a:cubicBezTo>
                <a:cubicBezTo>
                  <a:pt x="63" y="1143"/>
                  <a:pt x="54" y="1125"/>
                  <a:pt x="46" y="1107"/>
                </a:cubicBezTo>
                <a:cubicBezTo>
                  <a:pt x="39" y="1088"/>
                  <a:pt x="32" y="1069"/>
                  <a:pt x="26" y="1050"/>
                </a:cubicBezTo>
                <a:cubicBezTo>
                  <a:pt x="20" y="1031"/>
                  <a:pt x="15" y="1010"/>
                  <a:pt x="11" y="990"/>
                </a:cubicBezTo>
                <a:cubicBezTo>
                  <a:pt x="8" y="970"/>
                  <a:pt x="5" y="951"/>
                  <a:pt x="3" y="931"/>
                </a:cubicBezTo>
                <a:cubicBezTo>
                  <a:pt x="1" y="910"/>
                  <a:pt x="0" y="890"/>
                  <a:pt x="0" y="870"/>
                </a:cubicBezTo>
                <a:close/>
              </a:path>
            </a:pathLst>
          </a:custGeom>
          <a:solidFill>
            <a:srgbClr val="0EA5E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16" name="图片 715"/>
          <p:cNvPicPr/>
          <p:nvPr/>
        </p:nvPicPr>
        <p:blipFill>
          <a:blip r:embed="rId6"/>
          <a:stretch/>
        </p:blipFill>
        <p:spPr>
          <a:xfrm>
            <a:off x="5749560" y="3276000"/>
            <a:ext cx="174960" cy="200160"/>
          </a:xfrm>
          <a:prstGeom prst="rect">
            <a:avLst/>
          </a:prstGeom>
          <a:noFill/>
          <a:ln w="0">
            <a:noFill/>
          </a:ln>
        </p:spPr>
      </p:pic>
      <p:sp>
        <p:nvSpPr>
          <p:cNvPr id="717" name="文本框 716"/>
          <p:cNvSpPr txBox="1"/>
          <p:nvPr/>
        </p:nvSpPr>
        <p:spPr>
          <a:xfrm>
            <a:off x="1170000" y="3823920"/>
            <a:ext cx="22806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主动访问新数据，保持知识的时效性。</a:t>
            </a:r>
            <a:endParaRPr lang="en-US" sz="1050" b="0" u="none" strike="noStrike">
              <a:solidFill>
                <a:srgbClr val="000000"/>
              </a:solidFill>
              <a:effectLst/>
              <a:uFillTx/>
              <a:latin typeface="Times New Roman"/>
            </a:endParaRPr>
          </a:p>
        </p:txBody>
      </p:sp>
      <p:sp>
        <p:nvSpPr>
          <p:cNvPr id="718" name="文本框 717"/>
          <p:cNvSpPr txBox="1"/>
          <p:nvPr/>
        </p:nvSpPr>
        <p:spPr>
          <a:xfrm>
            <a:off x="6192360" y="3123360"/>
            <a:ext cx="167724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支持广泛的数据源整合</a:t>
            </a:r>
            <a:endParaRPr lang="en-US" sz="1320" b="0" u="none" strike="noStrike">
              <a:solidFill>
                <a:srgbClr val="000000"/>
              </a:solidFill>
              <a:effectLst/>
              <a:uFillTx/>
              <a:latin typeface="Times New Roman"/>
            </a:endParaRPr>
          </a:p>
        </p:txBody>
      </p:sp>
      <p:sp>
        <p:nvSpPr>
          <p:cNvPr id="719" name="文本框 718"/>
          <p:cNvSpPr txBox="1"/>
          <p:nvPr/>
        </p:nvSpPr>
        <p:spPr>
          <a:xfrm>
            <a:off x="6192360" y="3422880"/>
            <a:ext cx="3889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检索模块能够连接多个数据源，包括结构化数据库、文档存储、网</a:t>
            </a:r>
            <a:endParaRPr lang="en-US" sz="1050" b="0" u="none" strike="noStrike">
              <a:solidFill>
                <a:srgbClr val="000000"/>
              </a:solidFill>
              <a:effectLst/>
              <a:uFillTx/>
              <a:latin typeface="Times New Roman"/>
            </a:endParaRPr>
          </a:p>
        </p:txBody>
      </p:sp>
      <p:sp>
        <p:nvSpPr>
          <p:cNvPr id="720" name="文本框 719"/>
          <p:cNvSpPr txBox="1"/>
          <p:nvPr/>
        </p:nvSpPr>
        <p:spPr>
          <a:xfrm>
            <a:off x="6192360" y="3623400"/>
            <a:ext cx="21466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页爬取等。通过多样化的数据来源，</a:t>
            </a:r>
            <a:endParaRPr lang="en-US" sz="1050" b="0" u="none" strike="noStrike">
              <a:solidFill>
                <a:srgbClr val="000000"/>
              </a:solidFill>
              <a:effectLst/>
              <a:uFillTx/>
              <a:latin typeface="Times New Roman"/>
            </a:endParaRPr>
          </a:p>
        </p:txBody>
      </p:sp>
      <p:sp>
        <p:nvSpPr>
          <p:cNvPr id="721" name="文本框 720"/>
          <p:cNvSpPr txBox="1"/>
          <p:nvPr/>
        </p:nvSpPr>
        <p:spPr>
          <a:xfrm>
            <a:off x="8331480" y="3628080"/>
            <a:ext cx="2894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RAG</a:t>
            </a:r>
            <a:endParaRPr lang="en-US" sz="1050" b="0" u="none" strike="noStrike">
              <a:solidFill>
                <a:srgbClr val="000000"/>
              </a:solidFill>
              <a:effectLst/>
              <a:uFillTx/>
              <a:latin typeface="Times New Roman"/>
            </a:endParaRPr>
          </a:p>
        </p:txBody>
      </p:sp>
      <p:sp>
        <p:nvSpPr>
          <p:cNvPr id="722" name="文本框 721"/>
          <p:cNvSpPr txBox="1"/>
          <p:nvPr/>
        </p:nvSpPr>
        <p:spPr>
          <a:xfrm>
            <a:off x="8611920" y="3623400"/>
            <a:ext cx="1476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可获取跨领域信息，丰富</a:t>
            </a:r>
            <a:endParaRPr lang="en-US" sz="1050" b="0" u="none" strike="noStrike">
              <a:solidFill>
                <a:srgbClr val="000000"/>
              </a:solidFill>
              <a:effectLst/>
              <a:uFillTx/>
              <a:latin typeface="Times New Roman"/>
            </a:endParaRPr>
          </a:p>
        </p:txBody>
      </p:sp>
      <p:sp>
        <p:nvSpPr>
          <p:cNvPr id="723" name="任意多边形: 形状 722"/>
          <p:cNvSpPr/>
          <p:nvPr/>
        </p:nvSpPr>
        <p:spPr>
          <a:xfrm>
            <a:off x="401040" y="4378680"/>
            <a:ext cx="4847040" cy="1237320"/>
          </a:xfrm>
          <a:custGeom>
            <a:avLst/>
            <a:gdLst/>
            <a:ahLst/>
            <a:cxnLst/>
            <a:rect l="0" t="0" r="r" b="b"/>
            <a:pathLst>
              <a:path w="13464" h="3437">
                <a:moveTo>
                  <a:pt x="0" y="3250"/>
                </a:moveTo>
                <a:lnTo>
                  <a:pt x="0" y="186"/>
                </a:lnTo>
                <a:cubicBezTo>
                  <a:pt x="0" y="174"/>
                  <a:pt x="1" y="162"/>
                  <a:pt x="3" y="150"/>
                </a:cubicBezTo>
                <a:cubicBezTo>
                  <a:pt x="6" y="138"/>
                  <a:pt x="9" y="126"/>
                  <a:pt x="14" y="115"/>
                </a:cubicBezTo>
                <a:cubicBezTo>
                  <a:pt x="19" y="104"/>
                  <a:pt x="24" y="93"/>
                  <a:pt x="31" y="83"/>
                </a:cubicBezTo>
                <a:cubicBezTo>
                  <a:pt x="38" y="73"/>
                  <a:pt x="45" y="63"/>
                  <a:pt x="54" y="55"/>
                </a:cubicBezTo>
                <a:cubicBezTo>
                  <a:pt x="63" y="46"/>
                  <a:pt x="72" y="38"/>
                  <a:pt x="82" y="31"/>
                </a:cubicBezTo>
                <a:cubicBezTo>
                  <a:pt x="92" y="25"/>
                  <a:pt x="103" y="19"/>
                  <a:pt x="114" y="14"/>
                </a:cubicBezTo>
                <a:cubicBezTo>
                  <a:pt x="126" y="10"/>
                  <a:pt x="137" y="6"/>
                  <a:pt x="149" y="4"/>
                </a:cubicBezTo>
                <a:cubicBezTo>
                  <a:pt x="161" y="1"/>
                  <a:pt x="173" y="0"/>
                  <a:pt x="185" y="0"/>
                </a:cubicBezTo>
                <a:lnTo>
                  <a:pt x="13279" y="0"/>
                </a:lnTo>
                <a:cubicBezTo>
                  <a:pt x="13291" y="0"/>
                  <a:pt x="13303" y="1"/>
                  <a:pt x="13315" y="4"/>
                </a:cubicBezTo>
                <a:cubicBezTo>
                  <a:pt x="13327" y="6"/>
                  <a:pt x="13338" y="10"/>
                  <a:pt x="13350" y="14"/>
                </a:cubicBezTo>
                <a:cubicBezTo>
                  <a:pt x="13361" y="19"/>
                  <a:pt x="13372" y="25"/>
                  <a:pt x="13382" y="31"/>
                </a:cubicBezTo>
                <a:cubicBezTo>
                  <a:pt x="13392" y="38"/>
                  <a:pt x="13401" y="46"/>
                  <a:pt x="13410" y="55"/>
                </a:cubicBezTo>
                <a:cubicBezTo>
                  <a:pt x="13419" y="63"/>
                  <a:pt x="13426" y="73"/>
                  <a:pt x="13433" y="83"/>
                </a:cubicBezTo>
                <a:cubicBezTo>
                  <a:pt x="13440" y="93"/>
                  <a:pt x="13445" y="104"/>
                  <a:pt x="13450" y="115"/>
                </a:cubicBezTo>
                <a:cubicBezTo>
                  <a:pt x="13455" y="126"/>
                  <a:pt x="13458" y="138"/>
                  <a:pt x="13461" y="150"/>
                </a:cubicBezTo>
                <a:cubicBezTo>
                  <a:pt x="13463" y="162"/>
                  <a:pt x="13464" y="174"/>
                  <a:pt x="13464" y="186"/>
                </a:cubicBezTo>
                <a:lnTo>
                  <a:pt x="13464" y="3250"/>
                </a:lnTo>
                <a:cubicBezTo>
                  <a:pt x="13464" y="3262"/>
                  <a:pt x="13463" y="3274"/>
                  <a:pt x="13461" y="3286"/>
                </a:cubicBezTo>
                <a:cubicBezTo>
                  <a:pt x="13458" y="3299"/>
                  <a:pt x="13455" y="3311"/>
                  <a:pt x="13450" y="3322"/>
                </a:cubicBezTo>
                <a:cubicBezTo>
                  <a:pt x="13445" y="3333"/>
                  <a:pt x="13440" y="3344"/>
                  <a:pt x="13433" y="3354"/>
                </a:cubicBezTo>
                <a:cubicBezTo>
                  <a:pt x="13426" y="3364"/>
                  <a:pt x="13419" y="3374"/>
                  <a:pt x="13410" y="3382"/>
                </a:cubicBezTo>
                <a:cubicBezTo>
                  <a:pt x="13401" y="3391"/>
                  <a:pt x="13392" y="3399"/>
                  <a:pt x="13382" y="3405"/>
                </a:cubicBezTo>
                <a:cubicBezTo>
                  <a:pt x="13372" y="3412"/>
                  <a:pt x="13361" y="3418"/>
                  <a:pt x="13350" y="3423"/>
                </a:cubicBezTo>
                <a:cubicBezTo>
                  <a:pt x="13338" y="3427"/>
                  <a:pt x="13327" y="3431"/>
                  <a:pt x="13315" y="3433"/>
                </a:cubicBezTo>
                <a:cubicBezTo>
                  <a:pt x="13303" y="3435"/>
                  <a:pt x="13291" y="3437"/>
                  <a:pt x="13279" y="3437"/>
                </a:cubicBezTo>
                <a:lnTo>
                  <a:pt x="185" y="3437"/>
                </a:lnTo>
                <a:cubicBezTo>
                  <a:pt x="173" y="3437"/>
                  <a:pt x="161" y="3435"/>
                  <a:pt x="149" y="3433"/>
                </a:cubicBezTo>
                <a:cubicBezTo>
                  <a:pt x="137" y="3431"/>
                  <a:pt x="126" y="3427"/>
                  <a:pt x="114" y="3423"/>
                </a:cubicBezTo>
                <a:cubicBezTo>
                  <a:pt x="103" y="3418"/>
                  <a:pt x="92" y="3412"/>
                  <a:pt x="82" y="3405"/>
                </a:cubicBezTo>
                <a:cubicBezTo>
                  <a:pt x="72" y="3399"/>
                  <a:pt x="63" y="3391"/>
                  <a:pt x="54" y="3382"/>
                </a:cubicBezTo>
                <a:cubicBezTo>
                  <a:pt x="45" y="3374"/>
                  <a:pt x="38" y="3364"/>
                  <a:pt x="31" y="3354"/>
                </a:cubicBezTo>
                <a:cubicBezTo>
                  <a:pt x="24" y="3344"/>
                  <a:pt x="19" y="3333"/>
                  <a:pt x="14" y="3322"/>
                </a:cubicBezTo>
                <a:cubicBezTo>
                  <a:pt x="9" y="3311"/>
                  <a:pt x="6" y="3299"/>
                  <a:pt x="3" y="3286"/>
                </a:cubicBezTo>
                <a:cubicBezTo>
                  <a:pt x="1" y="3274"/>
                  <a:pt x="0" y="3262"/>
                  <a:pt x="0" y="3250"/>
                </a:cubicBez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24" name="任意多边形: 形状 723"/>
          <p:cNvSpPr/>
          <p:nvPr/>
        </p:nvSpPr>
        <p:spPr>
          <a:xfrm>
            <a:off x="568080" y="4545720"/>
            <a:ext cx="468360" cy="535320"/>
          </a:xfrm>
          <a:custGeom>
            <a:avLst/>
            <a:gdLst/>
            <a:ahLst/>
            <a:cxnLst/>
            <a:rect l="0" t="0" r="r" b="b"/>
            <a:pathLst>
              <a:path w="1301" h="1487">
                <a:moveTo>
                  <a:pt x="0" y="836"/>
                </a:moveTo>
                <a:lnTo>
                  <a:pt x="0" y="650"/>
                </a:lnTo>
                <a:cubicBezTo>
                  <a:pt x="0" y="629"/>
                  <a:pt x="1" y="608"/>
                  <a:pt x="3" y="587"/>
                </a:cubicBezTo>
                <a:cubicBezTo>
                  <a:pt x="5" y="565"/>
                  <a:pt x="8" y="544"/>
                  <a:pt x="12" y="524"/>
                </a:cubicBezTo>
                <a:cubicBezTo>
                  <a:pt x="17" y="503"/>
                  <a:pt x="22" y="482"/>
                  <a:pt x="28" y="462"/>
                </a:cubicBezTo>
                <a:cubicBezTo>
                  <a:pt x="34" y="441"/>
                  <a:pt x="41" y="421"/>
                  <a:pt x="49" y="402"/>
                </a:cubicBezTo>
                <a:cubicBezTo>
                  <a:pt x="58" y="382"/>
                  <a:pt x="67" y="363"/>
                  <a:pt x="77" y="344"/>
                </a:cubicBezTo>
                <a:cubicBezTo>
                  <a:pt x="87" y="325"/>
                  <a:pt x="98" y="307"/>
                  <a:pt x="110" y="289"/>
                </a:cubicBezTo>
                <a:cubicBezTo>
                  <a:pt x="121" y="272"/>
                  <a:pt x="134" y="254"/>
                  <a:pt x="148" y="238"/>
                </a:cubicBezTo>
                <a:cubicBezTo>
                  <a:pt x="161" y="222"/>
                  <a:pt x="175" y="206"/>
                  <a:pt x="190" y="191"/>
                </a:cubicBezTo>
                <a:cubicBezTo>
                  <a:pt x="205" y="176"/>
                  <a:pt x="221" y="161"/>
                  <a:pt x="238" y="148"/>
                </a:cubicBezTo>
                <a:cubicBezTo>
                  <a:pt x="254" y="134"/>
                  <a:pt x="271" y="122"/>
                  <a:pt x="289" y="110"/>
                </a:cubicBezTo>
                <a:cubicBezTo>
                  <a:pt x="307" y="98"/>
                  <a:pt x="325" y="87"/>
                  <a:pt x="344" y="77"/>
                </a:cubicBezTo>
                <a:cubicBezTo>
                  <a:pt x="362" y="67"/>
                  <a:pt x="383" y="58"/>
                  <a:pt x="402" y="50"/>
                </a:cubicBezTo>
                <a:cubicBezTo>
                  <a:pt x="422" y="42"/>
                  <a:pt x="442" y="35"/>
                  <a:pt x="462" y="28"/>
                </a:cubicBezTo>
                <a:cubicBezTo>
                  <a:pt x="483" y="22"/>
                  <a:pt x="503" y="17"/>
                  <a:pt x="524" y="13"/>
                </a:cubicBezTo>
                <a:cubicBezTo>
                  <a:pt x="545" y="9"/>
                  <a:pt x="566" y="6"/>
                  <a:pt x="587" y="4"/>
                </a:cubicBezTo>
                <a:cubicBezTo>
                  <a:pt x="608" y="1"/>
                  <a:pt x="630" y="0"/>
                  <a:pt x="651" y="0"/>
                </a:cubicBezTo>
                <a:cubicBezTo>
                  <a:pt x="672" y="0"/>
                  <a:pt x="693" y="1"/>
                  <a:pt x="715" y="4"/>
                </a:cubicBezTo>
                <a:cubicBezTo>
                  <a:pt x="736" y="6"/>
                  <a:pt x="757" y="9"/>
                  <a:pt x="778" y="13"/>
                </a:cubicBezTo>
                <a:cubicBezTo>
                  <a:pt x="799" y="17"/>
                  <a:pt x="819" y="22"/>
                  <a:pt x="840" y="28"/>
                </a:cubicBezTo>
                <a:cubicBezTo>
                  <a:pt x="860" y="35"/>
                  <a:pt x="880" y="42"/>
                  <a:pt x="900" y="50"/>
                </a:cubicBezTo>
                <a:cubicBezTo>
                  <a:pt x="919" y="58"/>
                  <a:pt x="939" y="67"/>
                  <a:pt x="957" y="77"/>
                </a:cubicBezTo>
                <a:cubicBezTo>
                  <a:pt x="976" y="87"/>
                  <a:pt x="994" y="98"/>
                  <a:pt x="1012" y="110"/>
                </a:cubicBezTo>
                <a:cubicBezTo>
                  <a:pt x="1030" y="122"/>
                  <a:pt x="1047" y="134"/>
                  <a:pt x="1063" y="148"/>
                </a:cubicBezTo>
                <a:cubicBezTo>
                  <a:pt x="1080" y="161"/>
                  <a:pt x="1095" y="176"/>
                  <a:pt x="1111" y="191"/>
                </a:cubicBezTo>
                <a:cubicBezTo>
                  <a:pt x="1126" y="206"/>
                  <a:pt x="1140" y="222"/>
                  <a:pt x="1153" y="238"/>
                </a:cubicBezTo>
                <a:cubicBezTo>
                  <a:pt x="1167" y="254"/>
                  <a:pt x="1180" y="272"/>
                  <a:pt x="1191" y="289"/>
                </a:cubicBezTo>
                <a:cubicBezTo>
                  <a:pt x="1203" y="307"/>
                  <a:pt x="1214" y="325"/>
                  <a:pt x="1224" y="344"/>
                </a:cubicBezTo>
                <a:cubicBezTo>
                  <a:pt x="1234" y="363"/>
                  <a:pt x="1243" y="382"/>
                  <a:pt x="1251" y="402"/>
                </a:cubicBezTo>
                <a:cubicBezTo>
                  <a:pt x="1260" y="421"/>
                  <a:pt x="1267" y="441"/>
                  <a:pt x="1273" y="462"/>
                </a:cubicBezTo>
                <a:cubicBezTo>
                  <a:pt x="1279" y="482"/>
                  <a:pt x="1284" y="503"/>
                  <a:pt x="1288" y="524"/>
                </a:cubicBezTo>
                <a:cubicBezTo>
                  <a:pt x="1293" y="544"/>
                  <a:pt x="1296" y="565"/>
                  <a:pt x="1298" y="587"/>
                </a:cubicBezTo>
                <a:cubicBezTo>
                  <a:pt x="1300" y="608"/>
                  <a:pt x="1301" y="629"/>
                  <a:pt x="1301" y="650"/>
                </a:cubicBezTo>
                <a:lnTo>
                  <a:pt x="1301" y="836"/>
                </a:lnTo>
                <a:cubicBezTo>
                  <a:pt x="1301" y="857"/>
                  <a:pt x="1300" y="879"/>
                  <a:pt x="1298" y="900"/>
                </a:cubicBezTo>
                <a:cubicBezTo>
                  <a:pt x="1296" y="921"/>
                  <a:pt x="1293" y="942"/>
                  <a:pt x="1288" y="963"/>
                </a:cubicBezTo>
                <a:cubicBezTo>
                  <a:pt x="1284" y="984"/>
                  <a:pt x="1279" y="1004"/>
                  <a:pt x="1273" y="1025"/>
                </a:cubicBezTo>
                <a:cubicBezTo>
                  <a:pt x="1267" y="1045"/>
                  <a:pt x="1260" y="1065"/>
                  <a:pt x="1251" y="1085"/>
                </a:cubicBezTo>
                <a:cubicBezTo>
                  <a:pt x="1243" y="1104"/>
                  <a:pt x="1234" y="1124"/>
                  <a:pt x="1224" y="1142"/>
                </a:cubicBezTo>
                <a:cubicBezTo>
                  <a:pt x="1214" y="1161"/>
                  <a:pt x="1203" y="1179"/>
                  <a:pt x="1191" y="1197"/>
                </a:cubicBezTo>
                <a:cubicBezTo>
                  <a:pt x="1180" y="1215"/>
                  <a:pt x="1167" y="1232"/>
                  <a:pt x="1153" y="1248"/>
                </a:cubicBezTo>
                <a:cubicBezTo>
                  <a:pt x="1140" y="1265"/>
                  <a:pt x="1126" y="1281"/>
                  <a:pt x="1111" y="1296"/>
                </a:cubicBezTo>
                <a:cubicBezTo>
                  <a:pt x="1095" y="1311"/>
                  <a:pt x="1080" y="1325"/>
                  <a:pt x="1063" y="1339"/>
                </a:cubicBezTo>
                <a:cubicBezTo>
                  <a:pt x="1047" y="1352"/>
                  <a:pt x="1030" y="1365"/>
                  <a:pt x="1012" y="1376"/>
                </a:cubicBezTo>
                <a:cubicBezTo>
                  <a:pt x="994" y="1388"/>
                  <a:pt x="976" y="1399"/>
                  <a:pt x="957" y="1409"/>
                </a:cubicBezTo>
                <a:cubicBezTo>
                  <a:pt x="939" y="1419"/>
                  <a:pt x="919" y="1428"/>
                  <a:pt x="900" y="1437"/>
                </a:cubicBezTo>
                <a:cubicBezTo>
                  <a:pt x="880" y="1445"/>
                  <a:pt x="860" y="1452"/>
                  <a:pt x="840" y="1458"/>
                </a:cubicBezTo>
                <a:cubicBezTo>
                  <a:pt x="819" y="1464"/>
                  <a:pt x="799" y="1469"/>
                  <a:pt x="778" y="1474"/>
                </a:cubicBezTo>
                <a:cubicBezTo>
                  <a:pt x="757" y="1478"/>
                  <a:pt x="736" y="1482"/>
                  <a:pt x="715" y="1484"/>
                </a:cubicBezTo>
                <a:cubicBezTo>
                  <a:pt x="693" y="1486"/>
                  <a:pt x="672" y="1487"/>
                  <a:pt x="651" y="1487"/>
                </a:cubicBezTo>
                <a:cubicBezTo>
                  <a:pt x="630" y="1487"/>
                  <a:pt x="608" y="1486"/>
                  <a:pt x="587" y="1484"/>
                </a:cubicBezTo>
                <a:cubicBezTo>
                  <a:pt x="566" y="1482"/>
                  <a:pt x="545" y="1478"/>
                  <a:pt x="524" y="1474"/>
                </a:cubicBezTo>
                <a:cubicBezTo>
                  <a:pt x="503" y="1469"/>
                  <a:pt x="483" y="1464"/>
                  <a:pt x="462" y="1458"/>
                </a:cubicBezTo>
                <a:cubicBezTo>
                  <a:pt x="442" y="1452"/>
                  <a:pt x="422" y="1445"/>
                  <a:pt x="402" y="1437"/>
                </a:cubicBezTo>
                <a:cubicBezTo>
                  <a:pt x="383" y="1428"/>
                  <a:pt x="362" y="1419"/>
                  <a:pt x="344" y="1409"/>
                </a:cubicBezTo>
                <a:cubicBezTo>
                  <a:pt x="325" y="1399"/>
                  <a:pt x="307" y="1388"/>
                  <a:pt x="289" y="1376"/>
                </a:cubicBezTo>
                <a:cubicBezTo>
                  <a:pt x="271" y="1365"/>
                  <a:pt x="254" y="1352"/>
                  <a:pt x="238" y="1339"/>
                </a:cubicBezTo>
                <a:cubicBezTo>
                  <a:pt x="221" y="1325"/>
                  <a:pt x="205" y="1311"/>
                  <a:pt x="190" y="1296"/>
                </a:cubicBezTo>
                <a:cubicBezTo>
                  <a:pt x="175" y="1281"/>
                  <a:pt x="161" y="1265"/>
                  <a:pt x="148" y="1248"/>
                </a:cubicBezTo>
                <a:cubicBezTo>
                  <a:pt x="134" y="1232"/>
                  <a:pt x="121" y="1215"/>
                  <a:pt x="110" y="1197"/>
                </a:cubicBezTo>
                <a:cubicBezTo>
                  <a:pt x="98" y="1179"/>
                  <a:pt x="87" y="1161"/>
                  <a:pt x="77" y="1142"/>
                </a:cubicBezTo>
                <a:cubicBezTo>
                  <a:pt x="67" y="1124"/>
                  <a:pt x="58" y="1104"/>
                  <a:pt x="49" y="1085"/>
                </a:cubicBezTo>
                <a:cubicBezTo>
                  <a:pt x="41" y="1065"/>
                  <a:pt x="34" y="1045"/>
                  <a:pt x="28" y="1025"/>
                </a:cubicBezTo>
                <a:cubicBezTo>
                  <a:pt x="22" y="1004"/>
                  <a:pt x="17" y="984"/>
                  <a:pt x="12" y="963"/>
                </a:cubicBezTo>
                <a:cubicBezTo>
                  <a:pt x="8" y="942"/>
                  <a:pt x="5" y="921"/>
                  <a:pt x="3" y="900"/>
                </a:cubicBezTo>
                <a:cubicBezTo>
                  <a:pt x="1" y="879"/>
                  <a:pt x="0" y="857"/>
                  <a:pt x="0" y="836"/>
                </a:cubicBezTo>
                <a:close/>
              </a:path>
            </a:pathLst>
          </a:custGeom>
          <a:solidFill>
            <a:srgbClr val="0EA5E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25" name="图片 724"/>
          <p:cNvPicPr/>
          <p:nvPr/>
        </p:nvPicPr>
        <p:blipFill>
          <a:blip r:embed="rId7"/>
          <a:stretch/>
        </p:blipFill>
        <p:spPr>
          <a:xfrm>
            <a:off x="702000" y="4713120"/>
            <a:ext cx="200160" cy="200160"/>
          </a:xfrm>
          <a:prstGeom prst="rect">
            <a:avLst/>
          </a:prstGeom>
          <a:noFill/>
          <a:ln w="0">
            <a:noFill/>
          </a:ln>
        </p:spPr>
      </p:pic>
      <p:sp>
        <p:nvSpPr>
          <p:cNvPr id="726" name="文本框 725"/>
          <p:cNvSpPr txBox="1"/>
          <p:nvPr/>
        </p:nvSpPr>
        <p:spPr>
          <a:xfrm>
            <a:off x="6192360" y="3823920"/>
            <a:ext cx="2548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生成模型的知识广度，满足不同领域需求。</a:t>
            </a:r>
            <a:endParaRPr lang="en-US" sz="1050" b="0" u="none" strike="noStrike">
              <a:solidFill>
                <a:srgbClr val="000000"/>
              </a:solidFill>
              <a:effectLst/>
              <a:uFillTx/>
              <a:latin typeface="Times New Roman"/>
            </a:endParaRPr>
          </a:p>
        </p:txBody>
      </p:sp>
      <p:sp>
        <p:nvSpPr>
          <p:cNvPr id="727" name="文本框 726"/>
          <p:cNvSpPr txBox="1"/>
          <p:nvPr/>
        </p:nvSpPr>
        <p:spPr>
          <a:xfrm>
            <a:off x="1170000" y="4560480"/>
            <a:ext cx="184464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有效应对信息不完整需求</a:t>
            </a:r>
            <a:endParaRPr lang="en-US" sz="1320" b="0" u="none" strike="noStrike">
              <a:solidFill>
                <a:srgbClr val="000000"/>
              </a:solidFill>
              <a:effectLst/>
              <a:uFillTx/>
              <a:latin typeface="Times New Roman"/>
            </a:endParaRPr>
          </a:p>
        </p:txBody>
      </p:sp>
      <p:sp>
        <p:nvSpPr>
          <p:cNvPr id="728" name="文本框 727"/>
          <p:cNvSpPr txBox="1"/>
          <p:nvPr/>
        </p:nvSpPr>
        <p:spPr>
          <a:xfrm>
            <a:off x="1170000" y="4860360"/>
            <a:ext cx="26830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传统生成模型难以应对信息不完整的场景，而</a:t>
            </a:r>
            <a:endParaRPr lang="en-US" sz="1050" b="0" u="none" strike="noStrike">
              <a:solidFill>
                <a:srgbClr val="000000"/>
              </a:solidFill>
              <a:effectLst/>
              <a:uFillTx/>
              <a:latin typeface="Times New Roman"/>
            </a:endParaRPr>
          </a:p>
        </p:txBody>
      </p:sp>
      <p:sp>
        <p:nvSpPr>
          <p:cNvPr id="729" name="文本框 728"/>
          <p:cNvSpPr txBox="1"/>
          <p:nvPr/>
        </p:nvSpPr>
        <p:spPr>
          <a:xfrm>
            <a:off x="3844080" y="4865040"/>
            <a:ext cx="2894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RAG</a:t>
            </a:r>
            <a:endParaRPr lang="en-US" sz="1050" b="0" u="none" strike="noStrike">
              <a:solidFill>
                <a:srgbClr val="000000"/>
              </a:solidFill>
              <a:effectLst/>
              <a:uFillTx/>
              <a:latin typeface="Times New Roman"/>
            </a:endParaRPr>
          </a:p>
        </p:txBody>
      </p:sp>
      <p:sp>
        <p:nvSpPr>
          <p:cNvPr id="730" name="文本框 729"/>
          <p:cNvSpPr txBox="1"/>
          <p:nvPr/>
        </p:nvSpPr>
        <p:spPr>
          <a:xfrm>
            <a:off x="4124160" y="4860360"/>
            <a:ext cx="9396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可通过检索相关</a:t>
            </a:r>
            <a:endParaRPr lang="en-US" sz="1050" b="0" u="none" strike="noStrike">
              <a:solidFill>
                <a:srgbClr val="000000"/>
              </a:solidFill>
              <a:effectLst/>
              <a:uFillTx/>
              <a:latin typeface="Times New Roman"/>
            </a:endParaRPr>
          </a:p>
        </p:txBody>
      </p:sp>
      <p:sp>
        <p:nvSpPr>
          <p:cNvPr id="731" name="文本框 730"/>
          <p:cNvSpPr txBox="1"/>
          <p:nvPr/>
        </p:nvSpPr>
        <p:spPr>
          <a:xfrm>
            <a:off x="1170000" y="5060880"/>
            <a:ext cx="3889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信息补充背景知识。即使初始输入信息较少或模糊，也能基于检索</a:t>
            </a:r>
            <a:endParaRPr lang="en-US" sz="1050" b="0" u="none" strike="noStrike">
              <a:solidFill>
                <a:srgbClr val="000000"/>
              </a:solidFill>
              <a:effectLst/>
              <a:uFillTx/>
              <a:latin typeface="Times New Roman"/>
            </a:endParaRPr>
          </a:p>
        </p:txBody>
      </p:sp>
      <p:sp>
        <p:nvSpPr>
          <p:cNvPr id="732" name="任意多边形: 形状 731"/>
          <p:cNvSpPr/>
          <p:nvPr/>
        </p:nvSpPr>
        <p:spPr>
          <a:xfrm>
            <a:off x="5448240" y="4378680"/>
            <a:ext cx="4847400" cy="1237320"/>
          </a:xfrm>
          <a:custGeom>
            <a:avLst/>
            <a:gdLst/>
            <a:ahLst/>
            <a:cxnLst/>
            <a:rect l="0" t="0" r="r" b="b"/>
            <a:pathLst>
              <a:path w="13465" h="3437">
                <a:moveTo>
                  <a:pt x="0" y="3250"/>
                </a:moveTo>
                <a:lnTo>
                  <a:pt x="0" y="186"/>
                </a:lnTo>
                <a:cubicBezTo>
                  <a:pt x="0" y="174"/>
                  <a:pt x="2" y="162"/>
                  <a:pt x="4" y="150"/>
                </a:cubicBezTo>
                <a:cubicBezTo>
                  <a:pt x="6" y="138"/>
                  <a:pt x="10" y="126"/>
                  <a:pt x="15" y="115"/>
                </a:cubicBezTo>
                <a:cubicBezTo>
                  <a:pt x="19" y="104"/>
                  <a:pt x="25" y="93"/>
                  <a:pt x="32" y="83"/>
                </a:cubicBezTo>
                <a:cubicBezTo>
                  <a:pt x="38" y="73"/>
                  <a:pt x="46" y="63"/>
                  <a:pt x="55" y="55"/>
                </a:cubicBezTo>
                <a:cubicBezTo>
                  <a:pt x="63" y="46"/>
                  <a:pt x="73" y="38"/>
                  <a:pt x="83" y="31"/>
                </a:cubicBezTo>
                <a:cubicBezTo>
                  <a:pt x="93" y="25"/>
                  <a:pt x="104" y="19"/>
                  <a:pt x="115" y="14"/>
                </a:cubicBezTo>
                <a:cubicBezTo>
                  <a:pt x="126" y="10"/>
                  <a:pt x="138" y="6"/>
                  <a:pt x="150" y="4"/>
                </a:cubicBezTo>
                <a:cubicBezTo>
                  <a:pt x="162" y="1"/>
                  <a:pt x="174" y="0"/>
                  <a:pt x="186" y="0"/>
                </a:cubicBezTo>
                <a:lnTo>
                  <a:pt x="13279" y="0"/>
                </a:lnTo>
                <a:cubicBezTo>
                  <a:pt x="13291" y="0"/>
                  <a:pt x="13304" y="1"/>
                  <a:pt x="13316" y="4"/>
                </a:cubicBezTo>
                <a:cubicBezTo>
                  <a:pt x="13327" y="6"/>
                  <a:pt x="13339" y="10"/>
                  <a:pt x="13350" y="14"/>
                </a:cubicBezTo>
                <a:cubicBezTo>
                  <a:pt x="13362" y="19"/>
                  <a:pt x="13372" y="25"/>
                  <a:pt x="13382" y="31"/>
                </a:cubicBezTo>
                <a:cubicBezTo>
                  <a:pt x="13393" y="38"/>
                  <a:pt x="13402" y="46"/>
                  <a:pt x="13411" y="55"/>
                </a:cubicBezTo>
                <a:cubicBezTo>
                  <a:pt x="13419" y="63"/>
                  <a:pt x="13427" y="73"/>
                  <a:pt x="13434" y="83"/>
                </a:cubicBezTo>
                <a:cubicBezTo>
                  <a:pt x="13440" y="93"/>
                  <a:pt x="13446" y="104"/>
                  <a:pt x="13451" y="115"/>
                </a:cubicBezTo>
                <a:cubicBezTo>
                  <a:pt x="13456" y="126"/>
                  <a:pt x="13459" y="138"/>
                  <a:pt x="13461" y="150"/>
                </a:cubicBezTo>
                <a:cubicBezTo>
                  <a:pt x="13464" y="162"/>
                  <a:pt x="13465" y="174"/>
                  <a:pt x="13465" y="186"/>
                </a:cubicBezTo>
                <a:lnTo>
                  <a:pt x="13465" y="3250"/>
                </a:lnTo>
                <a:cubicBezTo>
                  <a:pt x="13465" y="3262"/>
                  <a:pt x="13464" y="3274"/>
                  <a:pt x="13461" y="3286"/>
                </a:cubicBezTo>
                <a:cubicBezTo>
                  <a:pt x="13459" y="3299"/>
                  <a:pt x="13456" y="3311"/>
                  <a:pt x="13451" y="3322"/>
                </a:cubicBezTo>
                <a:cubicBezTo>
                  <a:pt x="13446" y="3333"/>
                  <a:pt x="13440" y="3344"/>
                  <a:pt x="13434" y="3354"/>
                </a:cubicBezTo>
                <a:cubicBezTo>
                  <a:pt x="13427" y="3364"/>
                  <a:pt x="13419" y="3374"/>
                  <a:pt x="13411" y="3382"/>
                </a:cubicBezTo>
                <a:cubicBezTo>
                  <a:pt x="13402" y="3391"/>
                  <a:pt x="13393" y="3399"/>
                  <a:pt x="13382" y="3405"/>
                </a:cubicBezTo>
                <a:cubicBezTo>
                  <a:pt x="13372" y="3412"/>
                  <a:pt x="13362" y="3418"/>
                  <a:pt x="13350" y="3423"/>
                </a:cubicBezTo>
                <a:cubicBezTo>
                  <a:pt x="13339" y="3427"/>
                  <a:pt x="13327" y="3431"/>
                  <a:pt x="13316" y="3433"/>
                </a:cubicBezTo>
                <a:cubicBezTo>
                  <a:pt x="13304" y="3435"/>
                  <a:pt x="13291" y="3437"/>
                  <a:pt x="13279" y="3437"/>
                </a:cubicBezTo>
                <a:lnTo>
                  <a:pt x="186" y="3437"/>
                </a:lnTo>
                <a:cubicBezTo>
                  <a:pt x="174" y="3437"/>
                  <a:pt x="162" y="3435"/>
                  <a:pt x="150" y="3433"/>
                </a:cubicBezTo>
                <a:cubicBezTo>
                  <a:pt x="138" y="3431"/>
                  <a:pt x="126" y="3427"/>
                  <a:pt x="115" y="3423"/>
                </a:cubicBezTo>
                <a:cubicBezTo>
                  <a:pt x="104" y="3418"/>
                  <a:pt x="93" y="3412"/>
                  <a:pt x="83" y="3405"/>
                </a:cubicBezTo>
                <a:cubicBezTo>
                  <a:pt x="73" y="3399"/>
                  <a:pt x="63" y="3391"/>
                  <a:pt x="55" y="3382"/>
                </a:cubicBezTo>
                <a:cubicBezTo>
                  <a:pt x="46" y="3374"/>
                  <a:pt x="38" y="3364"/>
                  <a:pt x="32" y="3354"/>
                </a:cubicBezTo>
                <a:cubicBezTo>
                  <a:pt x="25" y="3344"/>
                  <a:pt x="19" y="3333"/>
                  <a:pt x="15" y="3322"/>
                </a:cubicBezTo>
                <a:cubicBezTo>
                  <a:pt x="10" y="3311"/>
                  <a:pt x="6" y="3299"/>
                  <a:pt x="4" y="3286"/>
                </a:cubicBezTo>
                <a:cubicBezTo>
                  <a:pt x="2" y="3274"/>
                  <a:pt x="0" y="3262"/>
                  <a:pt x="0" y="3250"/>
                </a:cubicBez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33" name="任意多边形: 形状 732"/>
          <p:cNvSpPr/>
          <p:nvPr/>
        </p:nvSpPr>
        <p:spPr>
          <a:xfrm>
            <a:off x="5615640" y="4545720"/>
            <a:ext cx="468360" cy="535320"/>
          </a:xfrm>
          <a:custGeom>
            <a:avLst/>
            <a:gdLst/>
            <a:ahLst/>
            <a:cxnLst/>
            <a:rect l="0" t="0" r="r" b="b"/>
            <a:pathLst>
              <a:path w="1301" h="1487">
                <a:moveTo>
                  <a:pt x="0" y="836"/>
                </a:moveTo>
                <a:lnTo>
                  <a:pt x="0" y="650"/>
                </a:lnTo>
                <a:cubicBezTo>
                  <a:pt x="0" y="629"/>
                  <a:pt x="1" y="608"/>
                  <a:pt x="3" y="587"/>
                </a:cubicBezTo>
                <a:cubicBezTo>
                  <a:pt x="5" y="565"/>
                  <a:pt x="8" y="544"/>
                  <a:pt x="12" y="524"/>
                </a:cubicBezTo>
                <a:cubicBezTo>
                  <a:pt x="16" y="503"/>
                  <a:pt x="21" y="482"/>
                  <a:pt x="28" y="462"/>
                </a:cubicBezTo>
                <a:cubicBezTo>
                  <a:pt x="34" y="441"/>
                  <a:pt x="41" y="421"/>
                  <a:pt x="49" y="402"/>
                </a:cubicBezTo>
                <a:cubicBezTo>
                  <a:pt x="57" y="382"/>
                  <a:pt x="66" y="363"/>
                  <a:pt x="76" y="344"/>
                </a:cubicBezTo>
                <a:cubicBezTo>
                  <a:pt x="86" y="325"/>
                  <a:pt x="97" y="307"/>
                  <a:pt x="109" y="289"/>
                </a:cubicBezTo>
                <a:cubicBezTo>
                  <a:pt x="121" y="272"/>
                  <a:pt x="134" y="254"/>
                  <a:pt x="147" y="238"/>
                </a:cubicBezTo>
                <a:cubicBezTo>
                  <a:pt x="161" y="222"/>
                  <a:pt x="175" y="206"/>
                  <a:pt x="190" y="191"/>
                </a:cubicBezTo>
                <a:cubicBezTo>
                  <a:pt x="205" y="176"/>
                  <a:pt x="221" y="161"/>
                  <a:pt x="237" y="148"/>
                </a:cubicBezTo>
                <a:cubicBezTo>
                  <a:pt x="254" y="134"/>
                  <a:pt x="271" y="122"/>
                  <a:pt x="289" y="110"/>
                </a:cubicBezTo>
                <a:cubicBezTo>
                  <a:pt x="306" y="98"/>
                  <a:pt x="324" y="87"/>
                  <a:pt x="343" y="77"/>
                </a:cubicBezTo>
                <a:cubicBezTo>
                  <a:pt x="362" y="67"/>
                  <a:pt x="381" y="58"/>
                  <a:pt x="401" y="50"/>
                </a:cubicBezTo>
                <a:cubicBezTo>
                  <a:pt x="421" y="42"/>
                  <a:pt x="441" y="35"/>
                  <a:pt x="461" y="28"/>
                </a:cubicBezTo>
                <a:cubicBezTo>
                  <a:pt x="481" y="22"/>
                  <a:pt x="502" y="17"/>
                  <a:pt x="523" y="13"/>
                </a:cubicBezTo>
                <a:cubicBezTo>
                  <a:pt x="544" y="9"/>
                  <a:pt x="565" y="6"/>
                  <a:pt x="586" y="4"/>
                </a:cubicBezTo>
                <a:cubicBezTo>
                  <a:pt x="607" y="1"/>
                  <a:pt x="628" y="0"/>
                  <a:pt x="651" y="0"/>
                </a:cubicBezTo>
                <a:cubicBezTo>
                  <a:pt x="672" y="0"/>
                  <a:pt x="693" y="1"/>
                  <a:pt x="714" y="4"/>
                </a:cubicBezTo>
                <a:cubicBezTo>
                  <a:pt x="736" y="6"/>
                  <a:pt x="757" y="9"/>
                  <a:pt x="777" y="13"/>
                </a:cubicBezTo>
                <a:cubicBezTo>
                  <a:pt x="798" y="17"/>
                  <a:pt x="819" y="22"/>
                  <a:pt x="839" y="28"/>
                </a:cubicBezTo>
                <a:cubicBezTo>
                  <a:pt x="860" y="35"/>
                  <a:pt x="880" y="42"/>
                  <a:pt x="899" y="50"/>
                </a:cubicBezTo>
                <a:cubicBezTo>
                  <a:pt x="919" y="58"/>
                  <a:pt x="938" y="67"/>
                  <a:pt x="957" y="77"/>
                </a:cubicBezTo>
                <a:cubicBezTo>
                  <a:pt x="976" y="87"/>
                  <a:pt x="994" y="98"/>
                  <a:pt x="1012" y="110"/>
                </a:cubicBezTo>
                <a:cubicBezTo>
                  <a:pt x="1029" y="122"/>
                  <a:pt x="1047" y="134"/>
                  <a:pt x="1063" y="148"/>
                </a:cubicBezTo>
                <a:cubicBezTo>
                  <a:pt x="1079" y="161"/>
                  <a:pt x="1095" y="176"/>
                  <a:pt x="1110" y="191"/>
                </a:cubicBezTo>
                <a:cubicBezTo>
                  <a:pt x="1125" y="206"/>
                  <a:pt x="1140" y="222"/>
                  <a:pt x="1153" y="238"/>
                </a:cubicBezTo>
                <a:cubicBezTo>
                  <a:pt x="1167" y="254"/>
                  <a:pt x="1179" y="272"/>
                  <a:pt x="1191" y="289"/>
                </a:cubicBezTo>
                <a:cubicBezTo>
                  <a:pt x="1203" y="307"/>
                  <a:pt x="1214" y="325"/>
                  <a:pt x="1224" y="344"/>
                </a:cubicBezTo>
                <a:cubicBezTo>
                  <a:pt x="1234" y="363"/>
                  <a:pt x="1243" y="382"/>
                  <a:pt x="1251" y="402"/>
                </a:cubicBezTo>
                <a:cubicBezTo>
                  <a:pt x="1259" y="421"/>
                  <a:pt x="1266" y="441"/>
                  <a:pt x="1273" y="462"/>
                </a:cubicBezTo>
                <a:cubicBezTo>
                  <a:pt x="1279" y="482"/>
                  <a:pt x="1284" y="503"/>
                  <a:pt x="1288" y="524"/>
                </a:cubicBezTo>
                <a:cubicBezTo>
                  <a:pt x="1292" y="544"/>
                  <a:pt x="1295" y="565"/>
                  <a:pt x="1297" y="587"/>
                </a:cubicBezTo>
                <a:cubicBezTo>
                  <a:pt x="1300" y="608"/>
                  <a:pt x="1301" y="629"/>
                  <a:pt x="1301" y="650"/>
                </a:cubicBezTo>
                <a:lnTo>
                  <a:pt x="1301" y="836"/>
                </a:lnTo>
                <a:cubicBezTo>
                  <a:pt x="1301" y="857"/>
                  <a:pt x="1300" y="879"/>
                  <a:pt x="1297" y="900"/>
                </a:cubicBezTo>
                <a:cubicBezTo>
                  <a:pt x="1295" y="921"/>
                  <a:pt x="1292" y="942"/>
                  <a:pt x="1288" y="963"/>
                </a:cubicBezTo>
                <a:cubicBezTo>
                  <a:pt x="1284" y="984"/>
                  <a:pt x="1279" y="1004"/>
                  <a:pt x="1273" y="1025"/>
                </a:cubicBezTo>
                <a:cubicBezTo>
                  <a:pt x="1266" y="1045"/>
                  <a:pt x="1259" y="1065"/>
                  <a:pt x="1251" y="1085"/>
                </a:cubicBezTo>
                <a:cubicBezTo>
                  <a:pt x="1243" y="1104"/>
                  <a:pt x="1234" y="1124"/>
                  <a:pt x="1224" y="1142"/>
                </a:cubicBezTo>
                <a:cubicBezTo>
                  <a:pt x="1214" y="1161"/>
                  <a:pt x="1203" y="1179"/>
                  <a:pt x="1191" y="1197"/>
                </a:cubicBezTo>
                <a:cubicBezTo>
                  <a:pt x="1179" y="1215"/>
                  <a:pt x="1167" y="1232"/>
                  <a:pt x="1153" y="1248"/>
                </a:cubicBezTo>
                <a:cubicBezTo>
                  <a:pt x="1140" y="1265"/>
                  <a:pt x="1125" y="1281"/>
                  <a:pt x="1110" y="1296"/>
                </a:cubicBezTo>
                <a:cubicBezTo>
                  <a:pt x="1095" y="1311"/>
                  <a:pt x="1079" y="1325"/>
                  <a:pt x="1063" y="1339"/>
                </a:cubicBezTo>
                <a:cubicBezTo>
                  <a:pt x="1047" y="1352"/>
                  <a:pt x="1029" y="1365"/>
                  <a:pt x="1012" y="1376"/>
                </a:cubicBezTo>
                <a:cubicBezTo>
                  <a:pt x="994" y="1388"/>
                  <a:pt x="976" y="1399"/>
                  <a:pt x="957" y="1409"/>
                </a:cubicBezTo>
                <a:cubicBezTo>
                  <a:pt x="938" y="1419"/>
                  <a:pt x="919" y="1428"/>
                  <a:pt x="899" y="1437"/>
                </a:cubicBezTo>
                <a:cubicBezTo>
                  <a:pt x="880" y="1445"/>
                  <a:pt x="860" y="1452"/>
                  <a:pt x="839" y="1458"/>
                </a:cubicBezTo>
                <a:cubicBezTo>
                  <a:pt x="819" y="1464"/>
                  <a:pt x="798" y="1469"/>
                  <a:pt x="777" y="1474"/>
                </a:cubicBezTo>
                <a:cubicBezTo>
                  <a:pt x="757" y="1478"/>
                  <a:pt x="736" y="1482"/>
                  <a:pt x="714" y="1484"/>
                </a:cubicBezTo>
                <a:cubicBezTo>
                  <a:pt x="693" y="1486"/>
                  <a:pt x="672" y="1487"/>
                  <a:pt x="651" y="1487"/>
                </a:cubicBezTo>
                <a:cubicBezTo>
                  <a:pt x="628" y="1487"/>
                  <a:pt x="607" y="1486"/>
                  <a:pt x="586" y="1484"/>
                </a:cubicBezTo>
                <a:cubicBezTo>
                  <a:pt x="565" y="1482"/>
                  <a:pt x="544" y="1478"/>
                  <a:pt x="523" y="1474"/>
                </a:cubicBezTo>
                <a:cubicBezTo>
                  <a:pt x="502" y="1469"/>
                  <a:pt x="481" y="1464"/>
                  <a:pt x="461" y="1458"/>
                </a:cubicBezTo>
                <a:cubicBezTo>
                  <a:pt x="441" y="1452"/>
                  <a:pt x="421" y="1445"/>
                  <a:pt x="401" y="1437"/>
                </a:cubicBezTo>
                <a:cubicBezTo>
                  <a:pt x="381" y="1428"/>
                  <a:pt x="362" y="1419"/>
                  <a:pt x="343" y="1409"/>
                </a:cubicBezTo>
                <a:cubicBezTo>
                  <a:pt x="324" y="1399"/>
                  <a:pt x="306" y="1388"/>
                  <a:pt x="289" y="1376"/>
                </a:cubicBezTo>
                <a:cubicBezTo>
                  <a:pt x="271" y="1365"/>
                  <a:pt x="254" y="1352"/>
                  <a:pt x="237" y="1339"/>
                </a:cubicBezTo>
                <a:cubicBezTo>
                  <a:pt x="221" y="1325"/>
                  <a:pt x="205" y="1311"/>
                  <a:pt x="190" y="1296"/>
                </a:cubicBezTo>
                <a:cubicBezTo>
                  <a:pt x="175" y="1281"/>
                  <a:pt x="161" y="1265"/>
                  <a:pt x="147" y="1248"/>
                </a:cubicBezTo>
                <a:cubicBezTo>
                  <a:pt x="134" y="1232"/>
                  <a:pt x="121" y="1215"/>
                  <a:pt x="109" y="1197"/>
                </a:cubicBezTo>
                <a:cubicBezTo>
                  <a:pt x="97" y="1179"/>
                  <a:pt x="86" y="1161"/>
                  <a:pt x="76" y="1142"/>
                </a:cubicBezTo>
                <a:cubicBezTo>
                  <a:pt x="66" y="1124"/>
                  <a:pt x="57" y="1104"/>
                  <a:pt x="49" y="1085"/>
                </a:cubicBezTo>
                <a:cubicBezTo>
                  <a:pt x="41" y="1065"/>
                  <a:pt x="34" y="1045"/>
                  <a:pt x="28" y="1025"/>
                </a:cubicBezTo>
                <a:cubicBezTo>
                  <a:pt x="21" y="1004"/>
                  <a:pt x="16" y="984"/>
                  <a:pt x="12" y="963"/>
                </a:cubicBezTo>
                <a:cubicBezTo>
                  <a:pt x="8" y="942"/>
                  <a:pt x="5" y="921"/>
                  <a:pt x="3" y="900"/>
                </a:cubicBezTo>
                <a:cubicBezTo>
                  <a:pt x="1" y="879"/>
                  <a:pt x="0" y="857"/>
                  <a:pt x="0" y="836"/>
                </a:cubicBezTo>
                <a:close/>
              </a:path>
            </a:pathLst>
          </a:custGeom>
          <a:solidFill>
            <a:srgbClr val="0EA5E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34" name="图片 733"/>
          <p:cNvPicPr/>
          <p:nvPr/>
        </p:nvPicPr>
        <p:blipFill>
          <a:blip r:embed="rId8"/>
          <a:stretch/>
        </p:blipFill>
        <p:spPr>
          <a:xfrm>
            <a:off x="5749560" y="4713120"/>
            <a:ext cx="200160" cy="200160"/>
          </a:xfrm>
          <a:prstGeom prst="rect">
            <a:avLst/>
          </a:prstGeom>
          <a:noFill/>
          <a:ln w="0">
            <a:noFill/>
          </a:ln>
        </p:spPr>
      </p:pic>
      <p:sp>
        <p:nvSpPr>
          <p:cNvPr id="735" name="文本框 734"/>
          <p:cNvSpPr txBox="1"/>
          <p:nvPr/>
        </p:nvSpPr>
        <p:spPr>
          <a:xfrm>
            <a:off x="1170000" y="5261400"/>
            <a:ext cx="22806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结果进行合理推理，生成高质量回答。</a:t>
            </a:r>
            <a:endParaRPr lang="en-US" sz="1050" b="0" u="none" strike="noStrike">
              <a:solidFill>
                <a:srgbClr val="000000"/>
              </a:solidFill>
              <a:effectLst/>
              <a:uFillTx/>
              <a:latin typeface="Times New Roman"/>
            </a:endParaRPr>
          </a:p>
        </p:txBody>
      </p:sp>
      <p:sp>
        <p:nvSpPr>
          <p:cNvPr id="736" name="文本框 735"/>
          <p:cNvSpPr txBox="1"/>
          <p:nvPr/>
        </p:nvSpPr>
        <p:spPr>
          <a:xfrm>
            <a:off x="6217560" y="4560480"/>
            <a:ext cx="150948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优化计算资源与效率</a:t>
            </a:r>
            <a:endParaRPr lang="en-US" sz="1320" b="0" u="none" strike="noStrike">
              <a:solidFill>
                <a:srgbClr val="000000"/>
              </a:solidFill>
              <a:effectLst/>
              <a:uFillTx/>
              <a:latin typeface="Times New Roman"/>
            </a:endParaRPr>
          </a:p>
        </p:txBody>
      </p:sp>
      <p:sp>
        <p:nvSpPr>
          <p:cNvPr id="737" name="文本框 736"/>
          <p:cNvSpPr txBox="1"/>
          <p:nvPr/>
        </p:nvSpPr>
        <p:spPr>
          <a:xfrm>
            <a:off x="6217560" y="4860360"/>
            <a:ext cx="3889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传统生成模型在大规模知识更新时需要重新训练，消耗大量计算资</a:t>
            </a:r>
            <a:endParaRPr lang="en-US" sz="1050" b="0" u="none" strike="noStrike">
              <a:solidFill>
                <a:srgbClr val="000000"/>
              </a:solidFill>
              <a:effectLst/>
              <a:uFillTx/>
              <a:latin typeface="Times New Roman"/>
            </a:endParaRPr>
          </a:p>
        </p:txBody>
      </p:sp>
      <p:sp>
        <p:nvSpPr>
          <p:cNvPr id="738" name="文本框 737"/>
          <p:cNvSpPr txBox="1"/>
          <p:nvPr/>
        </p:nvSpPr>
        <p:spPr>
          <a:xfrm>
            <a:off x="6217560" y="5060880"/>
            <a:ext cx="268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源。</a:t>
            </a:r>
            <a:endParaRPr lang="en-US" sz="1050" b="0" u="none" strike="noStrike">
              <a:solidFill>
                <a:srgbClr val="000000"/>
              </a:solidFill>
              <a:effectLst/>
              <a:uFillTx/>
              <a:latin typeface="Times New Roman"/>
            </a:endParaRPr>
          </a:p>
        </p:txBody>
      </p:sp>
      <p:sp>
        <p:nvSpPr>
          <p:cNvPr id="739" name="文本框 738"/>
          <p:cNvSpPr txBox="1"/>
          <p:nvPr/>
        </p:nvSpPr>
        <p:spPr>
          <a:xfrm>
            <a:off x="6484680" y="5065560"/>
            <a:ext cx="2894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RAG</a:t>
            </a:r>
            <a:endParaRPr lang="en-US" sz="1050" b="0" u="none" strike="noStrike">
              <a:solidFill>
                <a:srgbClr val="000000"/>
              </a:solidFill>
              <a:effectLst/>
              <a:uFillTx/>
              <a:latin typeface="Times New Roman"/>
            </a:endParaRPr>
          </a:p>
        </p:txBody>
      </p:sp>
      <p:sp>
        <p:nvSpPr>
          <p:cNvPr id="740" name="文本框 739"/>
          <p:cNvSpPr txBox="1"/>
          <p:nvPr/>
        </p:nvSpPr>
        <p:spPr>
          <a:xfrm>
            <a:off x="6765120" y="5060880"/>
            <a:ext cx="33534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的检索模块直接访问现有数据库或知识库，避免频繁重训</a:t>
            </a:r>
            <a:endParaRPr lang="en-US" sz="1050" b="0" u="none" strike="noStrike">
              <a:solidFill>
                <a:srgbClr val="000000"/>
              </a:solidFill>
              <a:effectLst/>
              <a:uFillTx/>
              <a:latin typeface="Times New Roman"/>
            </a:endParaRPr>
          </a:p>
        </p:txBody>
      </p:sp>
      <p:sp>
        <p:nvSpPr>
          <p:cNvPr id="741" name="文本框 740"/>
          <p:cNvSpPr txBox="1"/>
          <p:nvPr/>
        </p:nvSpPr>
        <p:spPr>
          <a:xfrm>
            <a:off x="6217560" y="5261400"/>
            <a:ext cx="8053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练，通过检索</a:t>
            </a:r>
            <a:endParaRPr lang="en-US" sz="1050" b="0" u="none" strike="noStrike">
              <a:solidFill>
                <a:srgbClr val="000000"/>
              </a:solidFill>
              <a:effectLst/>
              <a:uFillTx/>
              <a:latin typeface="Times New Roman"/>
            </a:endParaRPr>
          </a:p>
        </p:txBody>
      </p:sp>
      <p:sp>
        <p:nvSpPr>
          <p:cNvPr id="742" name="文本框 741"/>
          <p:cNvSpPr txBox="1"/>
          <p:nvPr/>
        </p:nvSpPr>
        <p:spPr>
          <a:xfrm>
            <a:off x="7019640" y="5266080"/>
            <a:ext cx="13320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a:t>
            </a:r>
            <a:endParaRPr lang="en-US" sz="1050" b="0" u="none" strike="noStrike">
              <a:solidFill>
                <a:srgbClr val="000000"/>
              </a:solidFill>
              <a:effectLst/>
              <a:uFillTx/>
              <a:latin typeface="Times New Roman"/>
            </a:endParaRPr>
          </a:p>
        </p:txBody>
      </p:sp>
      <p:sp>
        <p:nvSpPr>
          <p:cNvPr id="743" name="文本框 742"/>
          <p:cNvSpPr txBox="1"/>
          <p:nvPr/>
        </p:nvSpPr>
        <p:spPr>
          <a:xfrm>
            <a:off x="7067880" y="5261400"/>
            <a:ext cx="2817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生成模式保持准确性的同时显著降低资源消耗。</a:t>
            </a:r>
            <a:endParaRPr lang="en-US" sz="1050" b="0" u="none" strike="noStrike">
              <a:solidFill>
                <a:srgbClr val="000000"/>
              </a:solidFill>
              <a:effectLst/>
              <a:uFillTx/>
              <a:latin typeface="Times New Roman"/>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4" name="图片 743"/>
          <p:cNvPicPr/>
          <p:nvPr/>
        </p:nvPicPr>
        <p:blipFill>
          <a:blip r:embed="rId2"/>
          <a:stretch/>
        </p:blipFill>
        <p:spPr>
          <a:xfrm>
            <a:off x="0" y="0"/>
            <a:ext cx="10696320" cy="7320240"/>
          </a:xfrm>
          <a:prstGeom prst="rect">
            <a:avLst/>
          </a:prstGeom>
          <a:noFill/>
          <a:ln w="0">
            <a:noFill/>
          </a:ln>
        </p:spPr>
      </p:pic>
      <p:pic>
        <p:nvPicPr>
          <p:cNvPr id="745" name="图片 744"/>
          <p:cNvPicPr/>
          <p:nvPr/>
        </p:nvPicPr>
        <p:blipFill>
          <a:blip r:embed="rId3"/>
          <a:stretch/>
        </p:blipFill>
        <p:spPr>
          <a:xfrm>
            <a:off x="0" y="0"/>
            <a:ext cx="10696320" cy="7320240"/>
          </a:xfrm>
          <a:prstGeom prst="rect">
            <a:avLst/>
          </a:prstGeom>
          <a:noFill/>
          <a:ln w="0">
            <a:noFill/>
          </a:ln>
        </p:spPr>
      </p:pic>
      <p:pic>
        <p:nvPicPr>
          <p:cNvPr id="746" name="图片 745"/>
          <p:cNvPicPr/>
          <p:nvPr/>
        </p:nvPicPr>
        <p:blipFill>
          <a:blip r:embed="rId4"/>
          <a:stretch/>
        </p:blipFill>
        <p:spPr>
          <a:xfrm>
            <a:off x="401040" y="401040"/>
            <a:ext cx="9893880" cy="400680"/>
          </a:xfrm>
          <a:prstGeom prst="rect">
            <a:avLst/>
          </a:prstGeom>
          <a:noFill/>
          <a:ln w="0">
            <a:noFill/>
          </a:ln>
        </p:spPr>
      </p:pic>
      <p:sp>
        <p:nvSpPr>
          <p:cNvPr id="747" name="任意多边形: 形状 746"/>
          <p:cNvSpPr/>
          <p:nvPr/>
        </p:nvSpPr>
        <p:spPr>
          <a:xfrm>
            <a:off x="401040" y="902520"/>
            <a:ext cx="1069920" cy="33480"/>
          </a:xfrm>
          <a:custGeom>
            <a:avLst/>
            <a:gdLst/>
            <a:ahLst/>
            <a:cxnLst/>
            <a:rect l="0" t="0" r="r" b="b"/>
            <a:pathLst>
              <a:path w="2972" h="93">
                <a:moveTo>
                  <a:pt x="0" y="0"/>
                </a:moveTo>
                <a:lnTo>
                  <a:pt x="2972" y="0"/>
                </a:lnTo>
                <a:lnTo>
                  <a:pt x="2972" y="93"/>
                </a:lnTo>
                <a:lnTo>
                  <a:pt x="0" y="93"/>
                </a:lnTo>
                <a:lnTo>
                  <a:pt x="0" y="0"/>
                </a:lnTo>
                <a:close/>
              </a:path>
            </a:pathLst>
          </a:custGeom>
          <a:solidFill>
            <a:srgbClr val="60A5FA"/>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48" name="文本框 747"/>
          <p:cNvSpPr txBox="1"/>
          <p:nvPr/>
        </p:nvSpPr>
        <p:spPr>
          <a:xfrm>
            <a:off x="10025640" y="7004160"/>
            <a:ext cx="557640" cy="157320"/>
          </a:xfrm>
          <a:prstGeom prst="rect">
            <a:avLst/>
          </a:prstGeom>
          <a:noFill/>
          <a:ln w="0">
            <a:noFill/>
          </a:ln>
        </p:spPr>
        <p:txBody>
          <a:bodyPr wrap="none" lIns="0" tIns="0" rIns="0" bIns="0" anchor="t">
            <a:spAutoFit/>
          </a:bodyPr>
          <a:lstStyle/>
          <a:p>
            <a:r>
              <a:rPr lang="en-US" sz="1050" b="0" u="none" strike="noStrike">
                <a:solidFill>
                  <a:srgbClr val="9CA3AF"/>
                </a:solidFill>
                <a:effectLst/>
                <a:uFillTx/>
                <a:latin typeface="DejaVuSans"/>
                <a:ea typeface="DejaVuSans"/>
              </a:rPr>
              <a:t>12  /  14</a:t>
            </a:r>
            <a:endParaRPr lang="en-US" sz="1050" b="0" u="none" strike="noStrike">
              <a:solidFill>
                <a:srgbClr val="000000"/>
              </a:solidFill>
              <a:effectLst/>
              <a:uFillTx/>
              <a:latin typeface="Times New Roman"/>
            </a:endParaRPr>
          </a:p>
        </p:txBody>
      </p:sp>
      <p:pic>
        <p:nvPicPr>
          <p:cNvPr id="749" name="图片 748"/>
          <p:cNvPicPr/>
          <p:nvPr/>
        </p:nvPicPr>
        <p:blipFill>
          <a:blip r:embed="rId5"/>
          <a:stretch/>
        </p:blipFill>
        <p:spPr>
          <a:xfrm>
            <a:off x="401040" y="1470600"/>
            <a:ext cx="225360" cy="200160"/>
          </a:xfrm>
          <a:prstGeom prst="rect">
            <a:avLst/>
          </a:prstGeom>
          <a:noFill/>
          <a:ln w="0">
            <a:noFill/>
          </a:ln>
        </p:spPr>
      </p:pic>
      <p:sp>
        <p:nvSpPr>
          <p:cNvPr id="750" name="文本框 749"/>
          <p:cNvSpPr txBox="1"/>
          <p:nvPr/>
        </p:nvSpPr>
        <p:spPr>
          <a:xfrm>
            <a:off x="401040" y="1017360"/>
            <a:ext cx="486216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自注意力机制与并行计算的革命性架构，奠定了现代大模型的基础</a:t>
            </a:r>
            <a:endParaRPr lang="en-US" sz="1320" b="0" u="none" strike="noStrike">
              <a:solidFill>
                <a:srgbClr val="000000"/>
              </a:solidFill>
              <a:effectLst/>
              <a:uFillTx/>
              <a:latin typeface="Times New Roman"/>
            </a:endParaRPr>
          </a:p>
        </p:txBody>
      </p:sp>
      <p:sp>
        <p:nvSpPr>
          <p:cNvPr id="751" name="任意多边形: 形状 750"/>
          <p:cNvSpPr/>
          <p:nvPr/>
        </p:nvSpPr>
        <p:spPr>
          <a:xfrm>
            <a:off x="417600" y="1838160"/>
            <a:ext cx="3819600" cy="802800"/>
          </a:xfrm>
          <a:custGeom>
            <a:avLst/>
            <a:gdLst/>
            <a:ahLst/>
            <a:cxnLst/>
            <a:rect l="0" t="0" r="r" b="b"/>
            <a:pathLst>
              <a:path w="10610" h="2230">
                <a:moveTo>
                  <a:pt x="0" y="2230"/>
                </a:moveTo>
                <a:lnTo>
                  <a:pt x="0" y="0"/>
                </a:lnTo>
                <a:lnTo>
                  <a:pt x="10424" y="0"/>
                </a:lnTo>
                <a:cubicBezTo>
                  <a:pt x="10436" y="0"/>
                  <a:pt x="10448" y="2"/>
                  <a:pt x="10460" y="4"/>
                </a:cubicBezTo>
                <a:cubicBezTo>
                  <a:pt x="10472" y="6"/>
                  <a:pt x="10484" y="10"/>
                  <a:pt x="10495" y="15"/>
                </a:cubicBezTo>
                <a:cubicBezTo>
                  <a:pt x="10506" y="19"/>
                  <a:pt x="10517" y="25"/>
                  <a:pt x="10527" y="32"/>
                </a:cubicBezTo>
                <a:cubicBezTo>
                  <a:pt x="10537" y="38"/>
                  <a:pt x="10547" y="46"/>
                  <a:pt x="10555" y="55"/>
                </a:cubicBezTo>
                <a:cubicBezTo>
                  <a:pt x="10564" y="63"/>
                  <a:pt x="10571" y="73"/>
                  <a:pt x="10578" y="83"/>
                </a:cubicBezTo>
                <a:cubicBezTo>
                  <a:pt x="10585" y="93"/>
                  <a:pt x="10591" y="104"/>
                  <a:pt x="10595" y="115"/>
                </a:cubicBezTo>
                <a:cubicBezTo>
                  <a:pt x="10600" y="126"/>
                  <a:pt x="10604" y="138"/>
                  <a:pt x="10606" y="150"/>
                </a:cubicBezTo>
                <a:cubicBezTo>
                  <a:pt x="10608" y="162"/>
                  <a:pt x="10610" y="174"/>
                  <a:pt x="10610" y="186"/>
                </a:cubicBezTo>
                <a:lnTo>
                  <a:pt x="10610" y="2044"/>
                </a:lnTo>
                <a:cubicBezTo>
                  <a:pt x="10610" y="2056"/>
                  <a:pt x="10608" y="2068"/>
                  <a:pt x="10606" y="2080"/>
                </a:cubicBezTo>
                <a:cubicBezTo>
                  <a:pt x="10604" y="2092"/>
                  <a:pt x="10600" y="2104"/>
                  <a:pt x="10595" y="2115"/>
                </a:cubicBezTo>
                <a:cubicBezTo>
                  <a:pt x="10591" y="2126"/>
                  <a:pt x="10585" y="2137"/>
                  <a:pt x="10578" y="2147"/>
                </a:cubicBezTo>
                <a:cubicBezTo>
                  <a:pt x="10571" y="2157"/>
                  <a:pt x="10564" y="2167"/>
                  <a:pt x="10555" y="2175"/>
                </a:cubicBezTo>
                <a:cubicBezTo>
                  <a:pt x="10547" y="2184"/>
                  <a:pt x="10537" y="2192"/>
                  <a:pt x="10527" y="2199"/>
                </a:cubicBezTo>
                <a:cubicBezTo>
                  <a:pt x="10517" y="2205"/>
                  <a:pt x="10506" y="2211"/>
                  <a:pt x="10495" y="2216"/>
                </a:cubicBezTo>
                <a:cubicBezTo>
                  <a:pt x="10484" y="2220"/>
                  <a:pt x="10472" y="2224"/>
                  <a:pt x="10460" y="2226"/>
                </a:cubicBezTo>
                <a:cubicBezTo>
                  <a:pt x="10448" y="2229"/>
                  <a:pt x="10436" y="2230"/>
                  <a:pt x="10424" y="2230"/>
                </a:cubicBezTo>
                <a:lnTo>
                  <a:pt x="0" y="2230"/>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52" name="任意多边形: 形状 751"/>
          <p:cNvSpPr/>
          <p:nvPr/>
        </p:nvSpPr>
        <p:spPr>
          <a:xfrm>
            <a:off x="401040" y="1838160"/>
            <a:ext cx="33840" cy="802800"/>
          </a:xfrm>
          <a:custGeom>
            <a:avLst/>
            <a:gdLst/>
            <a:ahLst/>
            <a:cxnLst/>
            <a:rect l="0" t="0" r="r" b="b"/>
            <a:pathLst>
              <a:path w="94" h="2230">
                <a:moveTo>
                  <a:pt x="0" y="0"/>
                </a:moveTo>
                <a:lnTo>
                  <a:pt x="94" y="0"/>
                </a:lnTo>
                <a:lnTo>
                  <a:pt x="94" y="2230"/>
                </a:lnTo>
                <a:lnTo>
                  <a:pt x="0" y="2230"/>
                </a:lnTo>
                <a:lnTo>
                  <a:pt x="0" y="0"/>
                </a:lnTo>
                <a:close/>
              </a:path>
            </a:pathLst>
          </a:custGeom>
          <a:solidFill>
            <a:srgbClr val="0EA5E9"/>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53" name="图片 752"/>
          <p:cNvPicPr/>
          <p:nvPr/>
        </p:nvPicPr>
        <p:blipFill>
          <a:blip r:embed="rId6"/>
          <a:stretch/>
        </p:blipFill>
        <p:spPr>
          <a:xfrm>
            <a:off x="534960" y="1980360"/>
            <a:ext cx="166680" cy="150120"/>
          </a:xfrm>
          <a:prstGeom prst="rect">
            <a:avLst/>
          </a:prstGeom>
          <a:noFill/>
          <a:ln w="0">
            <a:noFill/>
          </a:ln>
        </p:spPr>
      </p:pic>
      <p:sp>
        <p:nvSpPr>
          <p:cNvPr id="754" name="文本框 753"/>
          <p:cNvSpPr txBox="1"/>
          <p:nvPr/>
        </p:nvSpPr>
        <p:spPr>
          <a:xfrm>
            <a:off x="693720" y="1444680"/>
            <a:ext cx="1207800" cy="25344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WenQuanYiZenHei"/>
                <a:ea typeface="WenQuanYiZenHei"/>
              </a:rPr>
              <a:t>架构基本原理</a:t>
            </a:r>
            <a:endParaRPr lang="en-US" sz="1580" b="0" u="none" strike="noStrike">
              <a:solidFill>
                <a:srgbClr val="000000"/>
              </a:solidFill>
              <a:effectLst/>
              <a:uFillTx/>
              <a:latin typeface="Times New Roman"/>
            </a:endParaRPr>
          </a:p>
        </p:txBody>
      </p:sp>
      <p:sp>
        <p:nvSpPr>
          <p:cNvPr id="755" name="文本框 754"/>
          <p:cNvSpPr txBox="1"/>
          <p:nvPr/>
        </p:nvSpPr>
        <p:spPr>
          <a:xfrm>
            <a:off x="768960" y="1960920"/>
            <a:ext cx="6040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基础结构</a:t>
            </a:r>
            <a:endParaRPr lang="en-US" sz="1180" b="0" u="none" strike="noStrike">
              <a:solidFill>
                <a:srgbClr val="000000"/>
              </a:solidFill>
              <a:effectLst/>
              <a:uFillTx/>
              <a:latin typeface="Times New Roman"/>
            </a:endParaRPr>
          </a:p>
        </p:txBody>
      </p:sp>
      <p:sp>
        <p:nvSpPr>
          <p:cNvPr id="756" name="文本框 755"/>
          <p:cNvSpPr txBox="1"/>
          <p:nvPr/>
        </p:nvSpPr>
        <p:spPr>
          <a:xfrm>
            <a:off x="534960" y="2223000"/>
            <a:ext cx="7243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Transformer</a:t>
            </a:r>
            <a:endParaRPr lang="en-US" sz="920" b="0" u="none" strike="noStrike">
              <a:solidFill>
                <a:srgbClr val="000000"/>
              </a:solidFill>
              <a:effectLst/>
              <a:uFillTx/>
              <a:latin typeface="Times New Roman"/>
            </a:endParaRPr>
          </a:p>
        </p:txBody>
      </p:sp>
      <p:sp>
        <p:nvSpPr>
          <p:cNvPr id="757" name="文本框 756"/>
          <p:cNvSpPr txBox="1"/>
          <p:nvPr/>
        </p:nvSpPr>
        <p:spPr>
          <a:xfrm>
            <a:off x="1236960" y="221868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由编码器</a:t>
            </a:r>
            <a:endParaRPr lang="en-US" sz="920" b="0" u="none" strike="noStrike">
              <a:solidFill>
                <a:srgbClr val="000000"/>
              </a:solidFill>
              <a:effectLst/>
              <a:uFillTx/>
              <a:latin typeface="Times New Roman"/>
            </a:endParaRPr>
          </a:p>
        </p:txBody>
      </p:sp>
      <p:sp>
        <p:nvSpPr>
          <p:cNvPr id="758" name="文本框 757"/>
          <p:cNvSpPr txBox="1"/>
          <p:nvPr/>
        </p:nvSpPr>
        <p:spPr>
          <a:xfrm>
            <a:off x="1704960" y="2223000"/>
            <a:ext cx="5720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(Encoder)</a:t>
            </a:r>
            <a:endParaRPr lang="en-US" sz="920" b="0" u="none" strike="noStrike">
              <a:solidFill>
                <a:srgbClr val="000000"/>
              </a:solidFill>
              <a:effectLst/>
              <a:uFillTx/>
              <a:latin typeface="Times New Roman"/>
            </a:endParaRPr>
          </a:p>
        </p:txBody>
      </p:sp>
      <p:sp>
        <p:nvSpPr>
          <p:cNvPr id="759" name="文本框 758"/>
          <p:cNvSpPr txBox="1"/>
          <p:nvPr/>
        </p:nvSpPr>
        <p:spPr>
          <a:xfrm>
            <a:off x="2274480" y="221868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和解码器</a:t>
            </a:r>
            <a:endParaRPr lang="en-US" sz="920" b="0" u="none" strike="noStrike">
              <a:solidFill>
                <a:srgbClr val="000000"/>
              </a:solidFill>
              <a:effectLst/>
              <a:uFillTx/>
              <a:latin typeface="Times New Roman"/>
            </a:endParaRPr>
          </a:p>
        </p:txBody>
      </p:sp>
      <p:sp>
        <p:nvSpPr>
          <p:cNvPr id="760" name="文本框 759"/>
          <p:cNvSpPr txBox="1"/>
          <p:nvPr/>
        </p:nvSpPr>
        <p:spPr>
          <a:xfrm>
            <a:off x="2742480" y="2223000"/>
            <a:ext cx="58608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(Decoder)</a:t>
            </a:r>
            <a:endParaRPr lang="en-US" sz="920" b="0" u="none" strike="noStrike">
              <a:solidFill>
                <a:srgbClr val="000000"/>
              </a:solidFill>
              <a:effectLst/>
              <a:uFillTx/>
              <a:latin typeface="Times New Roman"/>
            </a:endParaRPr>
          </a:p>
        </p:txBody>
      </p:sp>
      <p:sp>
        <p:nvSpPr>
          <p:cNvPr id="761" name="文本框 760"/>
          <p:cNvSpPr txBox="1"/>
          <p:nvPr/>
        </p:nvSpPr>
        <p:spPr>
          <a:xfrm>
            <a:off x="3326040" y="2218680"/>
            <a:ext cx="7048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组成，编码器</a:t>
            </a:r>
            <a:endParaRPr lang="en-US" sz="920" b="0" u="none" strike="noStrike">
              <a:solidFill>
                <a:srgbClr val="000000"/>
              </a:solidFill>
              <a:effectLst/>
              <a:uFillTx/>
              <a:latin typeface="Times New Roman"/>
            </a:endParaRPr>
          </a:p>
        </p:txBody>
      </p:sp>
      <p:sp>
        <p:nvSpPr>
          <p:cNvPr id="762" name="任意多边形: 形状 761"/>
          <p:cNvSpPr/>
          <p:nvPr/>
        </p:nvSpPr>
        <p:spPr>
          <a:xfrm>
            <a:off x="417600" y="2774160"/>
            <a:ext cx="3819600" cy="969840"/>
          </a:xfrm>
          <a:custGeom>
            <a:avLst/>
            <a:gdLst/>
            <a:ahLst/>
            <a:cxnLst/>
            <a:rect l="0" t="0" r="r" b="b"/>
            <a:pathLst>
              <a:path w="10610" h="2694">
                <a:moveTo>
                  <a:pt x="0" y="2694"/>
                </a:moveTo>
                <a:lnTo>
                  <a:pt x="0" y="0"/>
                </a:lnTo>
                <a:lnTo>
                  <a:pt x="10424" y="0"/>
                </a:lnTo>
                <a:cubicBezTo>
                  <a:pt x="10436" y="0"/>
                  <a:pt x="10448" y="1"/>
                  <a:pt x="10460" y="4"/>
                </a:cubicBezTo>
                <a:cubicBezTo>
                  <a:pt x="10472" y="6"/>
                  <a:pt x="10484" y="10"/>
                  <a:pt x="10495" y="14"/>
                </a:cubicBezTo>
                <a:cubicBezTo>
                  <a:pt x="10506" y="19"/>
                  <a:pt x="10517" y="25"/>
                  <a:pt x="10527" y="32"/>
                </a:cubicBezTo>
                <a:cubicBezTo>
                  <a:pt x="10537" y="38"/>
                  <a:pt x="10547" y="46"/>
                  <a:pt x="10555" y="55"/>
                </a:cubicBezTo>
                <a:cubicBezTo>
                  <a:pt x="10564" y="63"/>
                  <a:pt x="10571" y="73"/>
                  <a:pt x="10578" y="83"/>
                </a:cubicBezTo>
                <a:cubicBezTo>
                  <a:pt x="10585" y="93"/>
                  <a:pt x="10591" y="104"/>
                  <a:pt x="10595" y="115"/>
                </a:cubicBezTo>
                <a:cubicBezTo>
                  <a:pt x="10600" y="126"/>
                  <a:pt x="10604" y="138"/>
                  <a:pt x="10606" y="150"/>
                </a:cubicBezTo>
                <a:cubicBezTo>
                  <a:pt x="10608" y="162"/>
                  <a:pt x="10610" y="174"/>
                  <a:pt x="10610" y="186"/>
                </a:cubicBezTo>
                <a:lnTo>
                  <a:pt x="10610" y="2508"/>
                </a:lnTo>
                <a:cubicBezTo>
                  <a:pt x="10610" y="2520"/>
                  <a:pt x="10608" y="2533"/>
                  <a:pt x="10606" y="2544"/>
                </a:cubicBezTo>
                <a:cubicBezTo>
                  <a:pt x="10604" y="2556"/>
                  <a:pt x="10600" y="2568"/>
                  <a:pt x="10595" y="2579"/>
                </a:cubicBezTo>
                <a:cubicBezTo>
                  <a:pt x="10591" y="2591"/>
                  <a:pt x="10585" y="2601"/>
                  <a:pt x="10578" y="2611"/>
                </a:cubicBezTo>
                <a:cubicBezTo>
                  <a:pt x="10571" y="2622"/>
                  <a:pt x="10564" y="2631"/>
                  <a:pt x="10555" y="2640"/>
                </a:cubicBezTo>
                <a:cubicBezTo>
                  <a:pt x="10547" y="2648"/>
                  <a:pt x="10537" y="2656"/>
                  <a:pt x="10527" y="2663"/>
                </a:cubicBezTo>
                <a:cubicBezTo>
                  <a:pt x="10517" y="2669"/>
                  <a:pt x="10506" y="2675"/>
                  <a:pt x="10495" y="2680"/>
                </a:cubicBezTo>
                <a:cubicBezTo>
                  <a:pt x="10484" y="2684"/>
                  <a:pt x="10472" y="2688"/>
                  <a:pt x="10460" y="2690"/>
                </a:cubicBezTo>
                <a:cubicBezTo>
                  <a:pt x="10448" y="2693"/>
                  <a:pt x="10436" y="2694"/>
                  <a:pt x="10424" y="2694"/>
                </a:cubicBezTo>
                <a:lnTo>
                  <a:pt x="0" y="2694"/>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63" name="任意多边形: 形状 762"/>
          <p:cNvSpPr/>
          <p:nvPr/>
        </p:nvSpPr>
        <p:spPr>
          <a:xfrm>
            <a:off x="401040" y="2774160"/>
            <a:ext cx="33840" cy="969840"/>
          </a:xfrm>
          <a:custGeom>
            <a:avLst/>
            <a:gdLst/>
            <a:ahLst/>
            <a:cxnLst/>
            <a:rect l="0" t="0" r="r" b="b"/>
            <a:pathLst>
              <a:path w="94" h="2694">
                <a:moveTo>
                  <a:pt x="0" y="0"/>
                </a:moveTo>
                <a:lnTo>
                  <a:pt x="94" y="0"/>
                </a:lnTo>
                <a:lnTo>
                  <a:pt x="94" y="2694"/>
                </a:lnTo>
                <a:lnTo>
                  <a:pt x="0" y="2694"/>
                </a:lnTo>
                <a:lnTo>
                  <a:pt x="0" y="0"/>
                </a:lnTo>
                <a:close/>
              </a:path>
            </a:pathLst>
          </a:custGeom>
          <a:solidFill>
            <a:srgbClr val="0EA5E9"/>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64" name="图片 763"/>
          <p:cNvPicPr/>
          <p:nvPr/>
        </p:nvPicPr>
        <p:blipFill>
          <a:blip r:embed="rId7"/>
          <a:stretch/>
        </p:blipFill>
        <p:spPr>
          <a:xfrm>
            <a:off x="534960" y="2916360"/>
            <a:ext cx="150120" cy="150120"/>
          </a:xfrm>
          <a:prstGeom prst="rect">
            <a:avLst/>
          </a:prstGeom>
          <a:noFill/>
          <a:ln w="0">
            <a:noFill/>
          </a:ln>
        </p:spPr>
      </p:pic>
      <p:sp>
        <p:nvSpPr>
          <p:cNvPr id="765" name="文本框 764"/>
          <p:cNvSpPr txBox="1"/>
          <p:nvPr/>
        </p:nvSpPr>
        <p:spPr>
          <a:xfrm>
            <a:off x="534960" y="2386080"/>
            <a:ext cx="3169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将输入信息转换为特征表示，解码器基于这些表示生成输出。</a:t>
            </a:r>
            <a:endParaRPr lang="en-US" sz="920" b="0" u="none" strike="noStrike">
              <a:solidFill>
                <a:srgbClr val="000000"/>
              </a:solidFill>
              <a:effectLst/>
              <a:uFillTx/>
              <a:latin typeface="Times New Roman"/>
            </a:endParaRPr>
          </a:p>
        </p:txBody>
      </p:sp>
      <p:sp>
        <p:nvSpPr>
          <p:cNvPr id="766" name="文本框 765"/>
          <p:cNvSpPr txBox="1"/>
          <p:nvPr/>
        </p:nvSpPr>
        <p:spPr>
          <a:xfrm>
            <a:off x="752040" y="2896920"/>
            <a:ext cx="90612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自注意力机制</a:t>
            </a:r>
            <a:endParaRPr lang="en-US" sz="1180" b="0" u="none" strike="noStrike">
              <a:solidFill>
                <a:srgbClr val="000000"/>
              </a:solidFill>
              <a:effectLst/>
              <a:uFillTx/>
              <a:latin typeface="Times New Roman"/>
            </a:endParaRPr>
          </a:p>
        </p:txBody>
      </p:sp>
      <p:sp>
        <p:nvSpPr>
          <p:cNvPr id="767" name="文本框 766"/>
          <p:cNvSpPr txBox="1"/>
          <p:nvPr/>
        </p:nvSpPr>
        <p:spPr>
          <a:xfrm>
            <a:off x="534960" y="315468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通过查询</a:t>
            </a:r>
            <a:endParaRPr lang="en-US" sz="920" b="0" u="none" strike="noStrike">
              <a:solidFill>
                <a:srgbClr val="000000"/>
              </a:solidFill>
              <a:effectLst/>
              <a:uFillTx/>
              <a:latin typeface="Times New Roman"/>
            </a:endParaRPr>
          </a:p>
        </p:txBody>
      </p:sp>
      <p:sp>
        <p:nvSpPr>
          <p:cNvPr id="768" name="文本框 767"/>
          <p:cNvSpPr txBox="1"/>
          <p:nvPr/>
        </p:nvSpPr>
        <p:spPr>
          <a:xfrm>
            <a:off x="1002960" y="3159000"/>
            <a:ext cx="4489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(Query)</a:t>
            </a:r>
            <a:endParaRPr lang="en-US" sz="920" b="0" u="none" strike="noStrike">
              <a:solidFill>
                <a:srgbClr val="000000"/>
              </a:solidFill>
              <a:effectLst/>
              <a:uFillTx/>
              <a:latin typeface="Times New Roman"/>
            </a:endParaRPr>
          </a:p>
        </p:txBody>
      </p:sp>
      <p:sp>
        <p:nvSpPr>
          <p:cNvPr id="769" name="文本框 768"/>
          <p:cNvSpPr txBox="1"/>
          <p:nvPr/>
        </p:nvSpPr>
        <p:spPr>
          <a:xfrm>
            <a:off x="1449720" y="315468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、键</a:t>
            </a:r>
            <a:endParaRPr lang="en-US" sz="920" b="0" u="none" strike="noStrike">
              <a:solidFill>
                <a:srgbClr val="000000"/>
              </a:solidFill>
              <a:effectLst/>
              <a:uFillTx/>
              <a:latin typeface="Times New Roman"/>
            </a:endParaRPr>
          </a:p>
        </p:txBody>
      </p:sp>
      <p:sp>
        <p:nvSpPr>
          <p:cNvPr id="770" name="文本框 769"/>
          <p:cNvSpPr txBox="1"/>
          <p:nvPr/>
        </p:nvSpPr>
        <p:spPr>
          <a:xfrm>
            <a:off x="1683720" y="3159000"/>
            <a:ext cx="3110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(Key)</a:t>
            </a:r>
            <a:endParaRPr lang="en-US" sz="920" b="0" u="none" strike="noStrike">
              <a:solidFill>
                <a:srgbClr val="000000"/>
              </a:solidFill>
              <a:effectLst/>
              <a:uFillTx/>
              <a:latin typeface="Times New Roman"/>
            </a:endParaRPr>
          </a:p>
        </p:txBody>
      </p:sp>
      <p:sp>
        <p:nvSpPr>
          <p:cNvPr id="771" name="文本框 770"/>
          <p:cNvSpPr txBox="1"/>
          <p:nvPr/>
        </p:nvSpPr>
        <p:spPr>
          <a:xfrm>
            <a:off x="1987200" y="315468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和值</a:t>
            </a:r>
            <a:endParaRPr lang="en-US" sz="920" b="0" u="none" strike="noStrike">
              <a:solidFill>
                <a:srgbClr val="000000"/>
              </a:solidFill>
              <a:effectLst/>
              <a:uFillTx/>
              <a:latin typeface="Times New Roman"/>
            </a:endParaRPr>
          </a:p>
        </p:txBody>
      </p:sp>
      <p:sp>
        <p:nvSpPr>
          <p:cNvPr id="772" name="文本框 771"/>
          <p:cNvSpPr txBox="1"/>
          <p:nvPr/>
        </p:nvSpPr>
        <p:spPr>
          <a:xfrm>
            <a:off x="2220840" y="3159000"/>
            <a:ext cx="4237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(Value)</a:t>
            </a:r>
            <a:endParaRPr lang="en-US" sz="920" b="0" u="none" strike="noStrike">
              <a:solidFill>
                <a:srgbClr val="000000"/>
              </a:solidFill>
              <a:effectLst/>
              <a:uFillTx/>
              <a:latin typeface="Times New Roman"/>
            </a:endParaRPr>
          </a:p>
        </p:txBody>
      </p:sp>
      <p:sp>
        <p:nvSpPr>
          <p:cNvPr id="773" name="文本框 772"/>
          <p:cNvSpPr txBox="1"/>
          <p:nvPr/>
        </p:nvSpPr>
        <p:spPr>
          <a:xfrm>
            <a:off x="2633400" y="3154680"/>
            <a:ext cx="1409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运算，计算输入序列中每个</a:t>
            </a:r>
            <a:endParaRPr lang="en-US" sz="920" b="0" u="none" strike="noStrike">
              <a:solidFill>
                <a:srgbClr val="000000"/>
              </a:solidFill>
              <a:effectLst/>
              <a:uFillTx/>
              <a:latin typeface="Times New Roman"/>
            </a:endParaRPr>
          </a:p>
        </p:txBody>
      </p:sp>
      <p:sp>
        <p:nvSpPr>
          <p:cNvPr id="774" name="文本框 773"/>
          <p:cNvSpPr txBox="1"/>
          <p:nvPr/>
        </p:nvSpPr>
        <p:spPr>
          <a:xfrm>
            <a:off x="534960" y="3322080"/>
            <a:ext cx="3403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元素与其他元素的相关性，使模型能够同时关注输入序列的所有位</a:t>
            </a:r>
            <a:endParaRPr lang="en-US" sz="920" b="0" u="none" strike="noStrike">
              <a:solidFill>
                <a:srgbClr val="000000"/>
              </a:solidFill>
              <a:effectLst/>
              <a:uFillTx/>
              <a:latin typeface="Times New Roman"/>
            </a:endParaRPr>
          </a:p>
        </p:txBody>
      </p:sp>
      <p:sp>
        <p:nvSpPr>
          <p:cNvPr id="775" name="任意多边形: 形状 774"/>
          <p:cNvSpPr/>
          <p:nvPr/>
        </p:nvSpPr>
        <p:spPr>
          <a:xfrm>
            <a:off x="417600" y="3877200"/>
            <a:ext cx="3819600" cy="802800"/>
          </a:xfrm>
          <a:custGeom>
            <a:avLst/>
            <a:gdLst/>
            <a:ahLst/>
            <a:cxnLst/>
            <a:rect l="0" t="0" r="r" b="b"/>
            <a:pathLst>
              <a:path w="10610" h="2230">
                <a:moveTo>
                  <a:pt x="0" y="2230"/>
                </a:moveTo>
                <a:lnTo>
                  <a:pt x="0" y="0"/>
                </a:lnTo>
                <a:lnTo>
                  <a:pt x="10424" y="0"/>
                </a:lnTo>
                <a:cubicBezTo>
                  <a:pt x="10436" y="0"/>
                  <a:pt x="10448" y="2"/>
                  <a:pt x="10460" y="4"/>
                </a:cubicBezTo>
                <a:cubicBezTo>
                  <a:pt x="10472" y="6"/>
                  <a:pt x="10484" y="10"/>
                  <a:pt x="10495" y="14"/>
                </a:cubicBezTo>
                <a:cubicBezTo>
                  <a:pt x="10506" y="19"/>
                  <a:pt x="10517" y="25"/>
                  <a:pt x="10527" y="32"/>
                </a:cubicBezTo>
                <a:cubicBezTo>
                  <a:pt x="10537" y="38"/>
                  <a:pt x="10547" y="46"/>
                  <a:pt x="10555" y="55"/>
                </a:cubicBezTo>
                <a:cubicBezTo>
                  <a:pt x="10564" y="63"/>
                  <a:pt x="10571" y="73"/>
                  <a:pt x="10578" y="83"/>
                </a:cubicBezTo>
                <a:cubicBezTo>
                  <a:pt x="10585" y="93"/>
                  <a:pt x="10591" y="104"/>
                  <a:pt x="10595" y="115"/>
                </a:cubicBezTo>
                <a:cubicBezTo>
                  <a:pt x="10600" y="126"/>
                  <a:pt x="10604" y="138"/>
                  <a:pt x="10606" y="150"/>
                </a:cubicBezTo>
                <a:cubicBezTo>
                  <a:pt x="10608" y="162"/>
                  <a:pt x="10610" y="174"/>
                  <a:pt x="10610" y="186"/>
                </a:cubicBezTo>
                <a:lnTo>
                  <a:pt x="10610" y="2044"/>
                </a:lnTo>
                <a:cubicBezTo>
                  <a:pt x="10610" y="2056"/>
                  <a:pt x="10608" y="2068"/>
                  <a:pt x="10606" y="2080"/>
                </a:cubicBezTo>
                <a:cubicBezTo>
                  <a:pt x="10604" y="2092"/>
                  <a:pt x="10600" y="2104"/>
                  <a:pt x="10595" y="2115"/>
                </a:cubicBezTo>
                <a:cubicBezTo>
                  <a:pt x="10591" y="2126"/>
                  <a:pt x="10585" y="2137"/>
                  <a:pt x="10578" y="2147"/>
                </a:cubicBezTo>
                <a:cubicBezTo>
                  <a:pt x="10571" y="2157"/>
                  <a:pt x="10564" y="2167"/>
                  <a:pt x="10555" y="2175"/>
                </a:cubicBezTo>
                <a:cubicBezTo>
                  <a:pt x="10547" y="2184"/>
                  <a:pt x="10537" y="2192"/>
                  <a:pt x="10527" y="2199"/>
                </a:cubicBezTo>
                <a:cubicBezTo>
                  <a:pt x="10517" y="2205"/>
                  <a:pt x="10506" y="2211"/>
                  <a:pt x="10495" y="2216"/>
                </a:cubicBezTo>
                <a:cubicBezTo>
                  <a:pt x="10484" y="2220"/>
                  <a:pt x="10472" y="2224"/>
                  <a:pt x="10460" y="2226"/>
                </a:cubicBezTo>
                <a:cubicBezTo>
                  <a:pt x="10448" y="2229"/>
                  <a:pt x="10436" y="2230"/>
                  <a:pt x="10424" y="2230"/>
                </a:cubicBezTo>
                <a:lnTo>
                  <a:pt x="0" y="2230"/>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76" name="任意多边形: 形状 775"/>
          <p:cNvSpPr/>
          <p:nvPr/>
        </p:nvSpPr>
        <p:spPr>
          <a:xfrm>
            <a:off x="401040" y="3877200"/>
            <a:ext cx="33840" cy="802800"/>
          </a:xfrm>
          <a:custGeom>
            <a:avLst/>
            <a:gdLst/>
            <a:ahLst/>
            <a:cxnLst/>
            <a:rect l="0" t="0" r="r" b="b"/>
            <a:pathLst>
              <a:path w="94" h="2230">
                <a:moveTo>
                  <a:pt x="0" y="0"/>
                </a:moveTo>
                <a:lnTo>
                  <a:pt x="94" y="0"/>
                </a:lnTo>
                <a:lnTo>
                  <a:pt x="94" y="2230"/>
                </a:lnTo>
                <a:lnTo>
                  <a:pt x="0" y="2230"/>
                </a:lnTo>
                <a:lnTo>
                  <a:pt x="0" y="0"/>
                </a:lnTo>
                <a:close/>
              </a:path>
            </a:pathLst>
          </a:custGeom>
          <a:solidFill>
            <a:srgbClr val="0EA5E9"/>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77" name="图片 776"/>
          <p:cNvPicPr/>
          <p:nvPr/>
        </p:nvPicPr>
        <p:blipFill>
          <a:blip r:embed="rId8"/>
          <a:stretch/>
        </p:blipFill>
        <p:spPr>
          <a:xfrm>
            <a:off x="534960" y="4019400"/>
            <a:ext cx="166680" cy="150120"/>
          </a:xfrm>
          <a:prstGeom prst="rect">
            <a:avLst/>
          </a:prstGeom>
          <a:noFill/>
          <a:ln w="0">
            <a:noFill/>
          </a:ln>
        </p:spPr>
      </p:pic>
      <p:sp>
        <p:nvSpPr>
          <p:cNvPr id="778" name="文本框 777"/>
          <p:cNvSpPr txBox="1"/>
          <p:nvPr/>
        </p:nvSpPr>
        <p:spPr>
          <a:xfrm>
            <a:off x="534960" y="348912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置。</a:t>
            </a:r>
            <a:endParaRPr lang="en-US" sz="920" b="0" u="none" strike="noStrike">
              <a:solidFill>
                <a:srgbClr val="000000"/>
              </a:solidFill>
              <a:effectLst/>
              <a:uFillTx/>
              <a:latin typeface="Times New Roman"/>
            </a:endParaRPr>
          </a:p>
        </p:txBody>
      </p:sp>
      <p:sp>
        <p:nvSpPr>
          <p:cNvPr id="779" name="文本框 778"/>
          <p:cNvSpPr txBox="1"/>
          <p:nvPr/>
        </p:nvSpPr>
        <p:spPr>
          <a:xfrm>
            <a:off x="768960" y="3999960"/>
            <a:ext cx="7552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多头注意力</a:t>
            </a:r>
            <a:endParaRPr lang="en-US" sz="1180" b="0" u="none" strike="noStrike">
              <a:solidFill>
                <a:srgbClr val="000000"/>
              </a:solidFill>
              <a:effectLst/>
              <a:uFillTx/>
              <a:latin typeface="Times New Roman"/>
            </a:endParaRPr>
          </a:p>
        </p:txBody>
      </p:sp>
      <p:sp>
        <p:nvSpPr>
          <p:cNvPr id="780" name="文本框 779"/>
          <p:cNvSpPr txBox="1"/>
          <p:nvPr/>
        </p:nvSpPr>
        <p:spPr>
          <a:xfrm>
            <a:off x="534960" y="4257720"/>
            <a:ext cx="3521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将输入分为多个子空间并分别计算注意力，每个子空间捕捉不同层次</a:t>
            </a:r>
            <a:endParaRPr lang="en-US" sz="920" b="0" u="none" strike="noStrike">
              <a:solidFill>
                <a:srgbClr val="000000"/>
              </a:solidFill>
              <a:effectLst/>
              <a:uFillTx/>
              <a:latin typeface="Times New Roman"/>
            </a:endParaRPr>
          </a:p>
        </p:txBody>
      </p:sp>
      <p:sp>
        <p:nvSpPr>
          <p:cNvPr id="781" name="任意多边形: 形状 780"/>
          <p:cNvSpPr/>
          <p:nvPr/>
        </p:nvSpPr>
        <p:spPr>
          <a:xfrm>
            <a:off x="417600" y="4813200"/>
            <a:ext cx="3819600" cy="802800"/>
          </a:xfrm>
          <a:custGeom>
            <a:avLst/>
            <a:gdLst/>
            <a:ahLst/>
            <a:cxnLst/>
            <a:rect l="0" t="0" r="r" b="b"/>
            <a:pathLst>
              <a:path w="10610" h="2230">
                <a:moveTo>
                  <a:pt x="0" y="2230"/>
                </a:moveTo>
                <a:lnTo>
                  <a:pt x="0" y="0"/>
                </a:lnTo>
                <a:lnTo>
                  <a:pt x="10424" y="0"/>
                </a:lnTo>
                <a:cubicBezTo>
                  <a:pt x="10436" y="0"/>
                  <a:pt x="10448" y="1"/>
                  <a:pt x="10460" y="4"/>
                </a:cubicBezTo>
                <a:cubicBezTo>
                  <a:pt x="10472" y="6"/>
                  <a:pt x="10484" y="10"/>
                  <a:pt x="10495" y="14"/>
                </a:cubicBezTo>
                <a:cubicBezTo>
                  <a:pt x="10506" y="19"/>
                  <a:pt x="10517" y="25"/>
                  <a:pt x="10527" y="32"/>
                </a:cubicBezTo>
                <a:cubicBezTo>
                  <a:pt x="10537" y="38"/>
                  <a:pt x="10547" y="46"/>
                  <a:pt x="10555" y="55"/>
                </a:cubicBezTo>
                <a:cubicBezTo>
                  <a:pt x="10564" y="63"/>
                  <a:pt x="10571" y="73"/>
                  <a:pt x="10578" y="83"/>
                </a:cubicBezTo>
                <a:cubicBezTo>
                  <a:pt x="10585" y="93"/>
                  <a:pt x="10591" y="104"/>
                  <a:pt x="10595" y="115"/>
                </a:cubicBezTo>
                <a:cubicBezTo>
                  <a:pt x="10600" y="126"/>
                  <a:pt x="10604" y="138"/>
                  <a:pt x="10606" y="150"/>
                </a:cubicBezTo>
                <a:cubicBezTo>
                  <a:pt x="10608" y="162"/>
                  <a:pt x="10610" y="174"/>
                  <a:pt x="10610" y="186"/>
                </a:cubicBezTo>
                <a:lnTo>
                  <a:pt x="10610" y="2044"/>
                </a:lnTo>
                <a:cubicBezTo>
                  <a:pt x="10610" y="2056"/>
                  <a:pt x="10608" y="2068"/>
                  <a:pt x="10606" y="2080"/>
                </a:cubicBezTo>
                <a:cubicBezTo>
                  <a:pt x="10604" y="2092"/>
                  <a:pt x="10600" y="2104"/>
                  <a:pt x="10595" y="2115"/>
                </a:cubicBezTo>
                <a:cubicBezTo>
                  <a:pt x="10591" y="2126"/>
                  <a:pt x="10585" y="2137"/>
                  <a:pt x="10578" y="2147"/>
                </a:cubicBezTo>
                <a:cubicBezTo>
                  <a:pt x="10571" y="2157"/>
                  <a:pt x="10564" y="2167"/>
                  <a:pt x="10555" y="2175"/>
                </a:cubicBezTo>
                <a:cubicBezTo>
                  <a:pt x="10547" y="2184"/>
                  <a:pt x="10537" y="2192"/>
                  <a:pt x="10527" y="2198"/>
                </a:cubicBezTo>
                <a:cubicBezTo>
                  <a:pt x="10517" y="2205"/>
                  <a:pt x="10506" y="2211"/>
                  <a:pt x="10495" y="2216"/>
                </a:cubicBezTo>
                <a:cubicBezTo>
                  <a:pt x="10484" y="2220"/>
                  <a:pt x="10472" y="2224"/>
                  <a:pt x="10460" y="2226"/>
                </a:cubicBezTo>
                <a:cubicBezTo>
                  <a:pt x="10448" y="2228"/>
                  <a:pt x="10436" y="2230"/>
                  <a:pt x="10424" y="2230"/>
                </a:cubicBezTo>
                <a:lnTo>
                  <a:pt x="0" y="2230"/>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82" name="任意多边形: 形状 781"/>
          <p:cNvSpPr/>
          <p:nvPr/>
        </p:nvSpPr>
        <p:spPr>
          <a:xfrm>
            <a:off x="401040" y="4813200"/>
            <a:ext cx="33840" cy="802800"/>
          </a:xfrm>
          <a:custGeom>
            <a:avLst/>
            <a:gdLst/>
            <a:ahLst/>
            <a:cxnLst/>
            <a:rect l="0" t="0" r="r" b="b"/>
            <a:pathLst>
              <a:path w="94" h="2230">
                <a:moveTo>
                  <a:pt x="0" y="0"/>
                </a:moveTo>
                <a:lnTo>
                  <a:pt x="94" y="0"/>
                </a:lnTo>
                <a:lnTo>
                  <a:pt x="94" y="2230"/>
                </a:lnTo>
                <a:lnTo>
                  <a:pt x="0" y="2230"/>
                </a:lnTo>
                <a:lnTo>
                  <a:pt x="0" y="0"/>
                </a:lnTo>
                <a:close/>
              </a:path>
            </a:pathLst>
          </a:custGeom>
          <a:solidFill>
            <a:srgbClr val="0EA5E9"/>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83" name="图片 782"/>
          <p:cNvPicPr/>
          <p:nvPr/>
        </p:nvPicPr>
        <p:blipFill>
          <a:blip r:embed="rId9"/>
          <a:stretch/>
        </p:blipFill>
        <p:spPr>
          <a:xfrm>
            <a:off x="534960" y="4955400"/>
            <a:ext cx="150120" cy="150120"/>
          </a:xfrm>
          <a:prstGeom prst="rect">
            <a:avLst/>
          </a:prstGeom>
          <a:noFill/>
          <a:ln w="0">
            <a:noFill/>
          </a:ln>
        </p:spPr>
      </p:pic>
      <p:sp>
        <p:nvSpPr>
          <p:cNvPr id="784" name="文本框 783"/>
          <p:cNvSpPr txBox="1"/>
          <p:nvPr/>
        </p:nvSpPr>
        <p:spPr>
          <a:xfrm>
            <a:off x="534960" y="4425120"/>
            <a:ext cx="17611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的语义信息，增强模型表达能力。</a:t>
            </a:r>
            <a:endParaRPr lang="en-US" sz="920" b="0" u="none" strike="noStrike">
              <a:solidFill>
                <a:srgbClr val="000000"/>
              </a:solidFill>
              <a:effectLst/>
              <a:uFillTx/>
              <a:latin typeface="Times New Roman"/>
            </a:endParaRPr>
          </a:p>
        </p:txBody>
      </p:sp>
      <p:sp>
        <p:nvSpPr>
          <p:cNvPr id="785" name="文本框 784"/>
          <p:cNvSpPr txBox="1"/>
          <p:nvPr/>
        </p:nvSpPr>
        <p:spPr>
          <a:xfrm>
            <a:off x="752040" y="4935960"/>
            <a:ext cx="6040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位置编码</a:t>
            </a:r>
            <a:endParaRPr lang="en-US" sz="1180" b="0" u="none" strike="noStrike">
              <a:solidFill>
                <a:srgbClr val="000000"/>
              </a:solidFill>
              <a:effectLst/>
              <a:uFillTx/>
              <a:latin typeface="Times New Roman"/>
            </a:endParaRPr>
          </a:p>
        </p:txBody>
      </p:sp>
      <p:sp>
        <p:nvSpPr>
          <p:cNvPr id="786" name="文本框 785"/>
          <p:cNvSpPr txBox="1"/>
          <p:nvPr/>
        </p:nvSpPr>
        <p:spPr>
          <a:xfrm>
            <a:off x="534960" y="5193720"/>
            <a:ext cx="3521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为每个输入词添加位置信息，使模型能够感知词汇的相对顺序，弥补</a:t>
            </a:r>
            <a:endParaRPr lang="en-US" sz="920" b="0" u="none" strike="noStrike">
              <a:solidFill>
                <a:srgbClr val="000000"/>
              </a:solidFill>
              <a:effectLst/>
              <a:uFillTx/>
              <a:latin typeface="Times New Roman"/>
            </a:endParaRPr>
          </a:p>
        </p:txBody>
      </p:sp>
      <p:sp>
        <p:nvSpPr>
          <p:cNvPr id="787" name="文本框 786"/>
          <p:cNvSpPr txBox="1"/>
          <p:nvPr/>
        </p:nvSpPr>
        <p:spPr>
          <a:xfrm>
            <a:off x="534960" y="5365080"/>
            <a:ext cx="7243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Transformer</a:t>
            </a:r>
            <a:endParaRPr lang="en-US" sz="920" b="0" u="none" strike="noStrike">
              <a:solidFill>
                <a:srgbClr val="000000"/>
              </a:solidFill>
              <a:effectLst/>
              <a:uFillTx/>
              <a:latin typeface="Times New Roman"/>
            </a:endParaRPr>
          </a:p>
        </p:txBody>
      </p:sp>
      <p:pic>
        <p:nvPicPr>
          <p:cNvPr id="788" name="图片 787"/>
          <p:cNvPicPr/>
          <p:nvPr/>
        </p:nvPicPr>
        <p:blipFill>
          <a:blip r:embed="rId10"/>
          <a:stretch/>
        </p:blipFill>
        <p:spPr>
          <a:xfrm>
            <a:off x="4437360" y="1437480"/>
            <a:ext cx="3342240" cy="3751920"/>
          </a:xfrm>
          <a:prstGeom prst="rect">
            <a:avLst/>
          </a:prstGeom>
          <a:noFill/>
          <a:ln w="0">
            <a:noFill/>
          </a:ln>
        </p:spPr>
      </p:pic>
      <p:pic>
        <p:nvPicPr>
          <p:cNvPr id="789" name="图片 788"/>
          <p:cNvPicPr/>
          <p:nvPr/>
        </p:nvPicPr>
        <p:blipFill>
          <a:blip r:embed="rId11"/>
          <a:stretch/>
        </p:blipFill>
        <p:spPr>
          <a:xfrm>
            <a:off x="8473680" y="1470600"/>
            <a:ext cx="200160" cy="200160"/>
          </a:xfrm>
          <a:prstGeom prst="rect">
            <a:avLst/>
          </a:prstGeom>
          <a:noFill/>
          <a:ln w="0">
            <a:noFill/>
          </a:ln>
        </p:spPr>
      </p:pic>
      <p:sp>
        <p:nvSpPr>
          <p:cNvPr id="790" name="文本框 789"/>
          <p:cNvSpPr txBox="1"/>
          <p:nvPr/>
        </p:nvSpPr>
        <p:spPr>
          <a:xfrm>
            <a:off x="1236960" y="5361120"/>
            <a:ext cx="16437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缺乏序列顺序处理的天然能力。</a:t>
            </a:r>
            <a:endParaRPr lang="en-US" sz="920" b="0" u="none" strike="noStrike">
              <a:solidFill>
                <a:srgbClr val="000000"/>
              </a:solidFill>
              <a:effectLst/>
              <a:uFillTx/>
              <a:latin typeface="Times New Roman"/>
            </a:endParaRPr>
          </a:p>
        </p:txBody>
      </p:sp>
      <p:sp>
        <p:nvSpPr>
          <p:cNvPr id="791" name="任意多边形: 形状 790"/>
          <p:cNvSpPr/>
          <p:nvPr/>
        </p:nvSpPr>
        <p:spPr>
          <a:xfrm>
            <a:off x="8473680" y="1838160"/>
            <a:ext cx="1821960" cy="2039400"/>
          </a:xfrm>
          <a:custGeom>
            <a:avLst/>
            <a:gdLst/>
            <a:ahLst/>
            <a:cxnLst/>
            <a:rect l="0" t="0" r="r" b="b"/>
            <a:pathLst>
              <a:path w="5061" h="5665">
                <a:moveTo>
                  <a:pt x="0" y="5480"/>
                </a:moveTo>
                <a:lnTo>
                  <a:pt x="0" y="186"/>
                </a:lnTo>
                <a:cubicBezTo>
                  <a:pt x="0" y="174"/>
                  <a:pt x="1" y="162"/>
                  <a:pt x="3" y="150"/>
                </a:cubicBezTo>
                <a:cubicBezTo>
                  <a:pt x="5" y="138"/>
                  <a:pt x="9" y="126"/>
                  <a:pt x="14" y="115"/>
                </a:cubicBezTo>
                <a:cubicBezTo>
                  <a:pt x="18" y="104"/>
                  <a:pt x="24" y="93"/>
                  <a:pt x="31" y="83"/>
                </a:cubicBezTo>
                <a:cubicBezTo>
                  <a:pt x="38" y="73"/>
                  <a:pt x="45" y="63"/>
                  <a:pt x="54" y="55"/>
                </a:cubicBezTo>
                <a:cubicBezTo>
                  <a:pt x="63" y="46"/>
                  <a:pt x="72" y="38"/>
                  <a:pt x="82" y="32"/>
                </a:cubicBezTo>
                <a:cubicBezTo>
                  <a:pt x="92" y="25"/>
                  <a:pt x="103" y="19"/>
                  <a:pt x="114" y="15"/>
                </a:cubicBezTo>
                <a:cubicBezTo>
                  <a:pt x="125" y="10"/>
                  <a:pt x="137" y="6"/>
                  <a:pt x="149" y="4"/>
                </a:cubicBezTo>
                <a:cubicBezTo>
                  <a:pt x="161" y="2"/>
                  <a:pt x="173" y="0"/>
                  <a:pt x="185" y="0"/>
                </a:cubicBezTo>
                <a:lnTo>
                  <a:pt x="4875" y="0"/>
                </a:lnTo>
                <a:cubicBezTo>
                  <a:pt x="4887" y="0"/>
                  <a:pt x="4900" y="2"/>
                  <a:pt x="4912" y="4"/>
                </a:cubicBezTo>
                <a:cubicBezTo>
                  <a:pt x="4923" y="6"/>
                  <a:pt x="4935" y="10"/>
                  <a:pt x="4946" y="15"/>
                </a:cubicBezTo>
                <a:cubicBezTo>
                  <a:pt x="4958" y="19"/>
                  <a:pt x="4968" y="25"/>
                  <a:pt x="4978" y="32"/>
                </a:cubicBezTo>
                <a:cubicBezTo>
                  <a:pt x="4989" y="38"/>
                  <a:pt x="4998" y="46"/>
                  <a:pt x="5007" y="55"/>
                </a:cubicBezTo>
                <a:cubicBezTo>
                  <a:pt x="5015" y="63"/>
                  <a:pt x="5023" y="73"/>
                  <a:pt x="5030" y="83"/>
                </a:cubicBezTo>
                <a:cubicBezTo>
                  <a:pt x="5036" y="93"/>
                  <a:pt x="5042" y="104"/>
                  <a:pt x="5047" y="115"/>
                </a:cubicBezTo>
                <a:cubicBezTo>
                  <a:pt x="5052" y="126"/>
                  <a:pt x="5055" y="138"/>
                  <a:pt x="5057" y="150"/>
                </a:cubicBezTo>
                <a:cubicBezTo>
                  <a:pt x="5060" y="162"/>
                  <a:pt x="5061" y="174"/>
                  <a:pt x="5061" y="186"/>
                </a:cubicBezTo>
                <a:lnTo>
                  <a:pt x="5061" y="5480"/>
                </a:lnTo>
                <a:cubicBezTo>
                  <a:pt x="5061" y="5492"/>
                  <a:pt x="5060" y="5504"/>
                  <a:pt x="5057" y="5516"/>
                </a:cubicBezTo>
                <a:cubicBezTo>
                  <a:pt x="5055" y="5528"/>
                  <a:pt x="5052" y="5539"/>
                  <a:pt x="5047" y="5551"/>
                </a:cubicBezTo>
                <a:cubicBezTo>
                  <a:pt x="5042" y="5562"/>
                  <a:pt x="5036" y="5573"/>
                  <a:pt x="5030" y="5583"/>
                </a:cubicBezTo>
                <a:cubicBezTo>
                  <a:pt x="5023" y="5593"/>
                  <a:pt x="5015" y="5602"/>
                  <a:pt x="5007" y="5611"/>
                </a:cubicBezTo>
                <a:cubicBezTo>
                  <a:pt x="4998" y="5620"/>
                  <a:pt x="4989" y="5627"/>
                  <a:pt x="4978" y="5634"/>
                </a:cubicBezTo>
                <a:cubicBezTo>
                  <a:pt x="4968" y="5641"/>
                  <a:pt x="4958" y="5647"/>
                  <a:pt x="4946" y="5651"/>
                </a:cubicBezTo>
                <a:cubicBezTo>
                  <a:pt x="4935" y="5656"/>
                  <a:pt x="4923" y="5659"/>
                  <a:pt x="4912" y="5662"/>
                </a:cubicBezTo>
                <a:cubicBezTo>
                  <a:pt x="4900" y="5664"/>
                  <a:pt x="4887" y="5665"/>
                  <a:pt x="4875" y="5665"/>
                </a:cubicBezTo>
                <a:lnTo>
                  <a:pt x="185" y="5665"/>
                </a:lnTo>
                <a:cubicBezTo>
                  <a:pt x="173" y="5665"/>
                  <a:pt x="161" y="5664"/>
                  <a:pt x="149" y="5662"/>
                </a:cubicBezTo>
                <a:cubicBezTo>
                  <a:pt x="137" y="5659"/>
                  <a:pt x="125" y="5656"/>
                  <a:pt x="114" y="5651"/>
                </a:cubicBezTo>
                <a:cubicBezTo>
                  <a:pt x="103" y="5647"/>
                  <a:pt x="92" y="5641"/>
                  <a:pt x="82" y="5634"/>
                </a:cubicBezTo>
                <a:cubicBezTo>
                  <a:pt x="72" y="5627"/>
                  <a:pt x="63" y="5620"/>
                  <a:pt x="54" y="5611"/>
                </a:cubicBezTo>
                <a:cubicBezTo>
                  <a:pt x="45" y="5602"/>
                  <a:pt x="38" y="5593"/>
                  <a:pt x="31" y="5583"/>
                </a:cubicBezTo>
                <a:cubicBezTo>
                  <a:pt x="24" y="5573"/>
                  <a:pt x="18" y="5562"/>
                  <a:pt x="14" y="5551"/>
                </a:cubicBezTo>
                <a:cubicBezTo>
                  <a:pt x="9" y="5539"/>
                  <a:pt x="5" y="5528"/>
                  <a:pt x="3" y="5516"/>
                </a:cubicBezTo>
                <a:cubicBezTo>
                  <a:pt x="1" y="5504"/>
                  <a:pt x="0" y="5492"/>
                  <a:pt x="0" y="5480"/>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92" name="文本框 791"/>
          <p:cNvSpPr txBox="1"/>
          <p:nvPr/>
        </p:nvSpPr>
        <p:spPr>
          <a:xfrm>
            <a:off x="8744400" y="1444680"/>
            <a:ext cx="1006560" cy="25344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WenQuanYiZenHei"/>
                <a:ea typeface="WenQuanYiZenHei"/>
              </a:rPr>
              <a:t>优势与应用</a:t>
            </a:r>
            <a:endParaRPr lang="en-US" sz="1580" b="0" u="none" strike="noStrike">
              <a:solidFill>
                <a:srgbClr val="000000"/>
              </a:solidFill>
              <a:effectLst/>
              <a:uFillTx/>
              <a:latin typeface="Times New Roman"/>
            </a:endParaRPr>
          </a:p>
        </p:txBody>
      </p:sp>
      <p:pic>
        <p:nvPicPr>
          <p:cNvPr id="793" name="图片 792"/>
          <p:cNvPicPr/>
          <p:nvPr/>
        </p:nvPicPr>
        <p:blipFill>
          <a:blip r:embed="rId12"/>
          <a:stretch/>
        </p:blipFill>
        <p:spPr>
          <a:xfrm>
            <a:off x="8574120" y="2273040"/>
            <a:ext cx="116640" cy="116640"/>
          </a:xfrm>
          <a:prstGeom prst="rect">
            <a:avLst/>
          </a:prstGeom>
          <a:noFill/>
          <a:ln w="0">
            <a:noFill/>
          </a:ln>
        </p:spPr>
      </p:pic>
      <p:sp>
        <p:nvSpPr>
          <p:cNvPr id="794" name="文本框 793"/>
          <p:cNvSpPr txBox="1"/>
          <p:nvPr/>
        </p:nvSpPr>
        <p:spPr>
          <a:xfrm>
            <a:off x="8577360" y="1960920"/>
            <a:ext cx="6040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核心优势</a:t>
            </a:r>
            <a:endParaRPr lang="en-US" sz="1180" b="0" u="none" strike="noStrike">
              <a:solidFill>
                <a:srgbClr val="000000"/>
              </a:solidFill>
              <a:effectLst/>
              <a:uFillTx/>
              <a:latin typeface="Times New Roman"/>
            </a:endParaRPr>
          </a:p>
        </p:txBody>
      </p:sp>
      <p:sp>
        <p:nvSpPr>
          <p:cNvPr id="795" name="文本框 794"/>
          <p:cNvSpPr txBox="1"/>
          <p:nvPr/>
        </p:nvSpPr>
        <p:spPr>
          <a:xfrm>
            <a:off x="8760960" y="2252160"/>
            <a:ext cx="1409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高效并行计算，突破传统循</a:t>
            </a:r>
            <a:endParaRPr lang="en-US" sz="920" b="0" u="none" strike="noStrike">
              <a:solidFill>
                <a:srgbClr val="000000"/>
              </a:solidFill>
              <a:effectLst/>
              <a:uFillTx/>
              <a:latin typeface="Times New Roman"/>
            </a:endParaRPr>
          </a:p>
        </p:txBody>
      </p:sp>
      <p:pic>
        <p:nvPicPr>
          <p:cNvPr id="796" name="图片 795"/>
          <p:cNvPicPr/>
          <p:nvPr/>
        </p:nvPicPr>
        <p:blipFill>
          <a:blip r:embed="rId12"/>
          <a:stretch/>
        </p:blipFill>
        <p:spPr>
          <a:xfrm>
            <a:off x="8574120" y="2674080"/>
            <a:ext cx="116640" cy="116640"/>
          </a:xfrm>
          <a:prstGeom prst="rect">
            <a:avLst/>
          </a:prstGeom>
          <a:noFill/>
          <a:ln w="0">
            <a:noFill/>
          </a:ln>
        </p:spPr>
      </p:pic>
      <p:sp>
        <p:nvSpPr>
          <p:cNvPr id="797" name="文本框 796"/>
          <p:cNvSpPr txBox="1"/>
          <p:nvPr/>
        </p:nvSpPr>
        <p:spPr>
          <a:xfrm>
            <a:off x="8760960" y="2419560"/>
            <a:ext cx="1409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环神经网络的序列处理局限</a:t>
            </a:r>
            <a:endParaRPr lang="en-US" sz="920" b="0" u="none" strike="noStrike">
              <a:solidFill>
                <a:srgbClr val="000000"/>
              </a:solidFill>
              <a:effectLst/>
              <a:uFillTx/>
              <a:latin typeface="Times New Roman"/>
            </a:endParaRPr>
          </a:p>
        </p:txBody>
      </p:sp>
      <p:sp>
        <p:nvSpPr>
          <p:cNvPr id="798" name="文本框 797"/>
          <p:cNvSpPr txBox="1"/>
          <p:nvPr/>
        </p:nvSpPr>
        <p:spPr>
          <a:xfrm>
            <a:off x="8760960" y="2653560"/>
            <a:ext cx="1409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捕捉长程依赖关系，理解复</a:t>
            </a:r>
            <a:endParaRPr lang="en-US" sz="920" b="0" u="none" strike="noStrike">
              <a:solidFill>
                <a:srgbClr val="000000"/>
              </a:solidFill>
              <a:effectLst/>
              <a:uFillTx/>
              <a:latin typeface="Times New Roman"/>
            </a:endParaRPr>
          </a:p>
        </p:txBody>
      </p:sp>
      <p:pic>
        <p:nvPicPr>
          <p:cNvPr id="799" name="图片 798"/>
          <p:cNvPicPr/>
          <p:nvPr/>
        </p:nvPicPr>
        <p:blipFill>
          <a:blip r:embed="rId12"/>
          <a:stretch/>
        </p:blipFill>
        <p:spPr>
          <a:xfrm>
            <a:off x="8574120" y="3075120"/>
            <a:ext cx="116640" cy="116640"/>
          </a:xfrm>
          <a:prstGeom prst="rect">
            <a:avLst/>
          </a:prstGeom>
          <a:noFill/>
          <a:ln w="0">
            <a:noFill/>
          </a:ln>
        </p:spPr>
      </p:pic>
      <p:sp>
        <p:nvSpPr>
          <p:cNvPr id="800" name="文本框 799"/>
          <p:cNvSpPr txBox="1"/>
          <p:nvPr/>
        </p:nvSpPr>
        <p:spPr>
          <a:xfrm>
            <a:off x="8760960" y="282060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杂上下文</a:t>
            </a:r>
            <a:endParaRPr lang="en-US" sz="920" b="0" u="none" strike="noStrike">
              <a:solidFill>
                <a:srgbClr val="000000"/>
              </a:solidFill>
              <a:effectLst/>
              <a:uFillTx/>
              <a:latin typeface="Times New Roman"/>
            </a:endParaRPr>
          </a:p>
        </p:txBody>
      </p:sp>
      <p:sp>
        <p:nvSpPr>
          <p:cNvPr id="801" name="文本框 800"/>
          <p:cNvSpPr txBox="1"/>
          <p:nvPr/>
        </p:nvSpPr>
        <p:spPr>
          <a:xfrm>
            <a:off x="8760960" y="3054600"/>
            <a:ext cx="1409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灵活适应不同长度的输入序</a:t>
            </a:r>
            <a:endParaRPr lang="en-US" sz="920" b="0" u="none" strike="noStrike">
              <a:solidFill>
                <a:srgbClr val="000000"/>
              </a:solidFill>
              <a:effectLst/>
              <a:uFillTx/>
              <a:latin typeface="Times New Roman"/>
            </a:endParaRPr>
          </a:p>
        </p:txBody>
      </p:sp>
      <p:pic>
        <p:nvPicPr>
          <p:cNvPr id="802" name="图片 801"/>
          <p:cNvPicPr/>
          <p:nvPr/>
        </p:nvPicPr>
        <p:blipFill>
          <a:blip r:embed="rId12"/>
          <a:stretch/>
        </p:blipFill>
        <p:spPr>
          <a:xfrm>
            <a:off x="8574120" y="3476520"/>
            <a:ext cx="116640" cy="116640"/>
          </a:xfrm>
          <a:prstGeom prst="rect">
            <a:avLst/>
          </a:prstGeom>
          <a:noFill/>
          <a:ln w="0">
            <a:noFill/>
          </a:ln>
        </p:spPr>
      </p:pic>
      <p:sp>
        <p:nvSpPr>
          <p:cNvPr id="803" name="文本框 802"/>
          <p:cNvSpPr txBox="1"/>
          <p:nvPr/>
        </p:nvSpPr>
        <p:spPr>
          <a:xfrm>
            <a:off x="8760960" y="322164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列</a:t>
            </a:r>
            <a:endParaRPr lang="en-US" sz="920" b="0" u="none" strike="noStrike">
              <a:solidFill>
                <a:srgbClr val="000000"/>
              </a:solidFill>
              <a:effectLst/>
              <a:uFillTx/>
              <a:latin typeface="Times New Roman"/>
            </a:endParaRPr>
          </a:p>
        </p:txBody>
      </p:sp>
      <p:sp>
        <p:nvSpPr>
          <p:cNvPr id="804" name="文本框 803"/>
          <p:cNvSpPr txBox="1"/>
          <p:nvPr/>
        </p:nvSpPr>
        <p:spPr>
          <a:xfrm>
            <a:off x="8760960" y="3455640"/>
            <a:ext cx="1409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模型结构可扩展性强，适合</a:t>
            </a:r>
            <a:endParaRPr lang="en-US" sz="920" b="0" u="none" strike="noStrike">
              <a:solidFill>
                <a:srgbClr val="000000"/>
              </a:solidFill>
              <a:effectLst/>
              <a:uFillTx/>
              <a:latin typeface="Times New Roman"/>
            </a:endParaRPr>
          </a:p>
        </p:txBody>
      </p:sp>
      <p:sp>
        <p:nvSpPr>
          <p:cNvPr id="805" name="任意多边形: 形状 804"/>
          <p:cNvSpPr/>
          <p:nvPr/>
        </p:nvSpPr>
        <p:spPr>
          <a:xfrm>
            <a:off x="8473680" y="4011120"/>
            <a:ext cx="1821960" cy="1638360"/>
          </a:xfrm>
          <a:custGeom>
            <a:avLst/>
            <a:gdLst/>
            <a:ahLst/>
            <a:cxnLst/>
            <a:rect l="0" t="0" r="r" b="b"/>
            <a:pathLst>
              <a:path w="5061" h="4551">
                <a:moveTo>
                  <a:pt x="0" y="4365"/>
                </a:moveTo>
                <a:lnTo>
                  <a:pt x="0" y="185"/>
                </a:lnTo>
                <a:cubicBezTo>
                  <a:pt x="0" y="173"/>
                  <a:pt x="1" y="161"/>
                  <a:pt x="3" y="149"/>
                </a:cubicBezTo>
                <a:cubicBezTo>
                  <a:pt x="5" y="137"/>
                  <a:pt x="9" y="126"/>
                  <a:pt x="14" y="114"/>
                </a:cubicBezTo>
                <a:cubicBezTo>
                  <a:pt x="18" y="103"/>
                  <a:pt x="24" y="92"/>
                  <a:pt x="31" y="82"/>
                </a:cubicBezTo>
                <a:cubicBezTo>
                  <a:pt x="38" y="72"/>
                  <a:pt x="45" y="63"/>
                  <a:pt x="54" y="54"/>
                </a:cubicBezTo>
                <a:cubicBezTo>
                  <a:pt x="63" y="46"/>
                  <a:pt x="72" y="38"/>
                  <a:pt x="82" y="31"/>
                </a:cubicBezTo>
                <a:cubicBezTo>
                  <a:pt x="92" y="24"/>
                  <a:pt x="103" y="19"/>
                  <a:pt x="114" y="14"/>
                </a:cubicBezTo>
                <a:cubicBezTo>
                  <a:pt x="125" y="9"/>
                  <a:pt x="137" y="6"/>
                  <a:pt x="149" y="3"/>
                </a:cubicBezTo>
                <a:cubicBezTo>
                  <a:pt x="161" y="1"/>
                  <a:pt x="173" y="0"/>
                  <a:pt x="185" y="0"/>
                </a:cubicBezTo>
                <a:lnTo>
                  <a:pt x="4875" y="0"/>
                </a:lnTo>
                <a:cubicBezTo>
                  <a:pt x="4887" y="0"/>
                  <a:pt x="4900" y="1"/>
                  <a:pt x="4912" y="3"/>
                </a:cubicBezTo>
                <a:cubicBezTo>
                  <a:pt x="4923" y="6"/>
                  <a:pt x="4935" y="9"/>
                  <a:pt x="4946" y="14"/>
                </a:cubicBezTo>
                <a:cubicBezTo>
                  <a:pt x="4958" y="19"/>
                  <a:pt x="4968" y="24"/>
                  <a:pt x="4978" y="31"/>
                </a:cubicBezTo>
                <a:cubicBezTo>
                  <a:pt x="4989" y="38"/>
                  <a:pt x="4998" y="46"/>
                  <a:pt x="5007" y="54"/>
                </a:cubicBezTo>
                <a:cubicBezTo>
                  <a:pt x="5015" y="63"/>
                  <a:pt x="5023" y="72"/>
                  <a:pt x="5030" y="82"/>
                </a:cubicBezTo>
                <a:cubicBezTo>
                  <a:pt x="5036" y="92"/>
                  <a:pt x="5042" y="103"/>
                  <a:pt x="5047" y="114"/>
                </a:cubicBezTo>
                <a:cubicBezTo>
                  <a:pt x="5052" y="126"/>
                  <a:pt x="5055" y="137"/>
                  <a:pt x="5057" y="149"/>
                </a:cubicBezTo>
                <a:cubicBezTo>
                  <a:pt x="5060" y="161"/>
                  <a:pt x="5061" y="173"/>
                  <a:pt x="5061" y="185"/>
                </a:cubicBezTo>
                <a:lnTo>
                  <a:pt x="5061" y="4365"/>
                </a:lnTo>
                <a:cubicBezTo>
                  <a:pt x="5061" y="4377"/>
                  <a:pt x="5060" y="4389"/>
                  <a:pt x="5057" y="4401"/>
                </a:cubicBezTo>
                <a:cubicBezTo>
                  <a:pt x="5055" y="4413"/>
                  <a:pt x="5052" y="4425"/>
                  <a:pt x="5047" y="4436"/>
                </a:cubicBezTo>
                <a:cubicBezTo>
                  <a:pt x="5042" y="4447"/>
                  <a:pt x="5036" y="4458"/>
                  <a:pt x="5030" y="4468"/>
                </a:cubicBezTo>
                <a:cubicBezTo>
                  <a:pt x="5023" y="4478"/>
                  <a:pt x="5015" y="4488"/>
                  <a:pt x="5007" y="4496"/>
                </a:cubicBezTo>
                <a:cubicBezTo>
                  <a:pt x="4998" y="4505"/>
                  <a:pt x="4989" y="4512"/>
                  <a:pt x="4978" y="4519"/>
                </a:cubicBezTo>
                <a:cubicBezTo>
                  <a:pt x="4968" y="4526"/>
                  <a:pt x="4958" y="4532"/>
                  <a:pt x="4946" y="4536"/>
                </a:cubicBezTo>
                <a:cubicBezTo>
                  <a:pt x="4935" y="4541"/>
                  <a:pt x="4923" y="4545"/>
                  <a:pt x="4912" y="4547"/>
                </a:cubicBezTo>
                <a:cubicBezTo>
                  <a:pt x="4900" y="4549"/>
                  <a:pt x="4887" y="4551"/>
                  <a:pt x="4875" y="4551"/>
                </a:cubicBezTo>
                <a:lnTo>
                  <a:pt x="185" y="4551"/>
                </a:lnTo>
                <a:cubicBezTo>
                  <a:pt x="173" y="4551"/>
                  <a:pt x="161" y="4549"/>
                  <a:pt x="149" y="4547"/>
                </a:cubicBezTo>
                <a:cubicBezTo>
                  <a:pt x="137" y="4545"/>
                  <a:pt x="125" y="4541"/>
                  <a:pt x="114" y="4536"/>
                </a:cubicBezTo>
                <a:cubicBezTo>
                  <a:pt x="103" y="4532"/>
                  <a:pt x="92" y="4526"/>
                  <a:pt x="82" y="4519"/>
                </a:cubicBezTo>
                <a:cubicBezTo>
                  <a:pt x="72" y="4512"/>
                  <a:pt x="63" y="4505"/>
                  <a:pt x="54" y="4496"/>
                </a:cubicBezTo>
                <a:cubicBezTo>
                  <a:pt x="45" y="4488"/>
                  <a:pt x="38" y="4478"/>
                  <a:pt x="31" y="4468"/>
                </a:cubicBezTo>
                <a:cubicBezTo>
                  <a:pt x="24" y="4458"/>
                  <a:pt x="18" y="4447"/>
                  <a:pt x="14" y="4436"/>
                </a:cubicBezTo>
                <a:cubicBezTo>
                  <a:pt x="9" y="4425"/>
                  <a:pt x="5" y="4413"/>
                  <a:pt x="3" y="4401"/>
                </a:cubicBezTo>
                <a:cubicBezTo>
                  <a:pt x="1" y="4389"/>
                  <a:pt x="0" y="4377"/>
                  <a:pt x="0" y="4365"/>
                </a:cubicBezTo>
                <a:close/>
              </a:path>
            </a:pathLst>
          </a:custGeom>
          <a:solidFill>
            <a:srgbClr val="4C1D95">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06" name="文本框 805"/>
          <p:cNvSpPr txBox="1"/>
          <p:nvPr/>
        </p:nvSpPr>
        <p:spPr>
          <a:xfrm>
            <a:off x="8760960" y="3622680"/>
            <a:ext cx="822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大规模数据训练</a:t>
            </a:r>
            <a:endParaRPr lang="en-US" sz="920" b="0" u="none" strike="noStrike">
              <a:solidFill>
                <a:srgbClr val="000000"/>
              </a:solidFill>
              <a:effectLst/>
              <a:uFillTx/>
              <a:latin typeface="Times New Roman"/>
            </a:endParaRPr>
          </a:p>
        </p:txBody>
      </p:sp>
      <p:pic>
        <p:nvPicPr>
          <p:cNvPr id="807" name="图片 806"/>
          <p:cNvPicPr/>
          <p:nvPr/>
        </p:nvPicPr>
        <p:blipFill>
          <a:blip r:embed="rId13"/>
          <a:stretch/>
        </p:blipFill>
        <p:spPr>
          <a:xfrm>
            <a:off x="8574120" y="4445640"/>
            <a:ext cx="116640" cy="116640"/>
          </a:xfrm>
          <a:prstGeom prst="rect">
            <a:avLst/>
          </a:prstGeom>
          <a:noFill/>
          <a:ln w="0">
            <a:noFill/>
          </a:ln>
        </p:spPr>
      </p:pic>
      <p:sp>
        <p:nvSpPr>
          <p:cNvPr id="808" name="文本框 807"/>
          <p:cNvSpPr txBox="1"/>
          <p:nvPr/>
        </p:nvSpPr>
        <p:spPr>
          <a:xfrm>
            <a:off x="8577360" y="4133880"/>
            <a:ext cx="6040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模型应用</a:t>
            </a:r>
            <a:endParaRPr lang="en-US" sz="1180" b="0" u="none" strike="noStrike">
              <a:solidFill>
                <a:srgbClr val="000000"/>
              </a:solidFill>
              <a:effectLst/>
              <a:uFillTx/>
              <a:latin typeface="Times New Roman"/>
            </a:endParaRPr>
          </a:p>
        </p:txBody>
      </p:sp>
      <p:sp>
        <p:nvSpPr>
          <p:cNvPr id="809" name="文本框 808"/>
          <p:cNvSpPr txBox="1"/>
          <p:nvPr/>
        </p:nvSpPr>
        <p:spPr>
          <a:xfrm>
            <a:off x="8760960" y="4429080"/>
            <a:ext cx="3085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BERT</a:t>
            </a:r>
            <a:endParaRPr lang="en-US" sz="920" b="0" u="none" strike="noStrike">
              <a:solidFill>
                <a:srgbClr val="000000"/>
              </a:solidFill>
              <a:effectLst/>
              <a:uFillTx/>
              <a:latin typeface="Times New Roman"/>
            </a:endParaRPr>
          </a:p>
        </p:txBody>
      </p:sp>
      <p:sp>
        <p:nvSpPr>
          <p:cNvPr id="810" name="文本框 809"/>
          <p:cNvSpPr txBox="1"/>
          <p:nvPr/>
        </p:nvSpPr>
        <p:spPr>
          <a:xfrm>
            <a:off x="9059400" y="4425120"/>
            <a:ext cx="10569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：双向编码器架构，</a:t>
            </a:r>
            <a:endParaRPr lang="en-US" sz="920" b="0" u="none" strike="noStrike">
              <a:solidFill>
                <a:srgbClr val="000000"/>
              </a:solidFill>
              <a:effectLst/>
              <a:uFillTx/>
              <a:latin typeface="Times New Roman"/>
            </a:endParaRPr>
          </a:p>
        </p:txBody>
      </p:sp>
      <p:pic>
        <p:nvPicPr>
          <p:cNvPr id="811" name="图片 810"/>
          <p:cNvPicPr/>
          <p:nvPr/>
        </p:nvPicPr>
        <p:blipFill>
          <a:blip r:embed="rId13"/>
          <a:stretch/>
        </p:blipFill>
        <p:spPr>
          <a:xfrm>
            <a:off x="8574120" y="4847040"/>
            <a:ext cx="116640" cy="116640"/>
          </a:xfrm>
          <a:prstGeom prst="rect">
            <a:avLst/>
          </a:prstGeom>
          <a:noFill/>
          <a:ln w="0">
            <a:noFill/>
          </a:ln>
        </p:spPr>
      </p:pic>
      <p:sp>
        <p:nvSpPr>
          <p:cNvPr id="812" name="文本框 811"/>
          <p:cNvSpPr txBox="1"/>
          <p:nvPr/>
        </p:nvSpPr>
        <p:spPr>
          <a:xfrm>
            <a:off x="8760960" y="4592160"/>
            <a:ext cx="7048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专注理解任务</a:t>
            </a:r>
            <a:endParaRPr lang="en-US" sz="920" b="0" u="none" strike="noStrike">
              <a:solidFill>
                <a:srgbClr val="000000"/>
              </a:solidFill>
              <a:effectLst/>
              <a:uFillTx/>
              <a:latin typeface="Times New Roman"/>
            </a:endParaRPr>
          </a:p>
        </p:txBody>
      </p:sp>
      <p:sp>
        <p:nvSpPr>
          <p:cNvPr id="813" name="文本框 812"/>
          <p:cNvSpPr txBox="1"/>
          <p:nvPr/>
        </p:nvSpPr>
        <p:spPr>
          <a:xfrm>
            <a:off x="8760960" y="4830120"/>
            <a:ext cx="2340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GPT</a:t>
            </a:r>
            <a:endParaRPr lang="en-US" sz="920" b="0" u="none" strike="noStrike">
              <a:solidFill>
                <a:srgbClr val="000000"/>
              </a:solidFill>
              <a:effectLst/>
              <a:uFillTx/>
              <a:latin typeface="Times New Roman"/>
            </a:endParaRPr>
          </a:p>
        </p:txBody>
      </p:sp>
      <p:sp>
        <p:nvSpPr>
          <p:cNvPr id="814" name="文本框 813"/>
          <p:cNvSpPr txBox="1"/>
          <p:nvPr/>
        </p:nvSpPr>
        <p:spPr>
          <a:xfrm>
            <a:off x="8993880" y="4826160"/>
            <a:ext cx="11743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：解码器架构，擅长文</a:t>
            </a:r>
            <a:endParaRPr lang="en-US" sz="920" b="0" u="none" strike="noStrike">
              <a:solidFill>
                <a:srgbClr val="000000"/>
              </a:solidFill>
              <a:effectLst/>
              <a:uFillTx/>
              <a:latin typeface="Times New Roman"/>
            </a:endParaRPr>
          </a:p>
        </p:txBody>
      </p:sp>
      <p:pic>
        <p:nvPicPr>
          <p:cNvPr id="815" name="图片 814"/>
          <p:cNvPicPr/>
          <p:nvPr/>
        </p:nvPicPr>
        <p:blipFill>
          <a:blip r:embed="rId13"/>
          <a:stretch/>
        </p:blipFill>
        <p:spPr>
          <a:xfrm>
            <a:off x="8574120" y="5248080"/>
            <a:ext cx="116640" cy="116640"/>
          </a:xfrm>
          <a:prstGeom prst="rect">
            <a:avLst/>
          </a:prstGeom>
          <a:noFill/>
          <a:ln w="0">
            <a:noFill/>
          </a:ln>
        </p:spPr>
      </p:pic>
      <p:sp>
        <p:nvSpPr>
          <p:cNvPr id="816" name="文本框 815"/>
          <p:cNvSpPr txBox="1"/>
          <p:nvPr/>
        </p:nvSpPr>
        <p:spPr>
          <a:xfrm>
            <a:off x="8760960" y="4993200"/>
            <a:ext cx="352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本生成</a:t>
            </a:r>
            <a:endParaRPr lang="en-US" sz="920" b="0" u="none" strike="noStrike">
              <a:solidFill>
                <a:srgbClr val="000000"/>
              </a:solidFill>
              <a:effectLst/>
              <a:uFillTx/>
              <a:latin typeface="Times New Roman"/>
            </a:endParaRPr>
          </a:p>
        </p:txBody>
      </p:sp>
      <p:sp>
        <p:nvSpPr>
          <p:cNvPr id="817" name="文本框 816"/>
          <p:cNvSpPr txBox="1"/>
          <p:nvPr/>
        </p:nvSpPr>
        <p:spPr>
          <a:xfrm>
            <a:off x="8760960" y="5227200"/>
            <a:ext cx="1409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多模态模型：结合图像与文</a:t>
            </a:r>
            <a:endParaRPr lang="en-US" sz="920" b="0" u="none" strike="noStrike">
              <a:solidFill>
                <a:srgbClr val="000000"/>
              </a:solidFill>
              <a:effectLst/>
              <a:uFillTx/>
              <a:latin typeface="Times New Roman"/>
            </a:endParaRPr>
          </a:p>
        </p:txBody>
      </p:sp>
      <p:sp>
        <p:nvSpPr>
          <p:cNvPr id="818" name="任意多边形: 形状 817"/>
          <p:cNvSpPr/>
          <p:nvPr/>
        </p:nvSpPr>
        <p:spPr>
          <a:xfrm>
            <a:off x="8473680" y="5782680"/>
            <a:ext cx="1821960" cy="1136880"/>
          </a:xfrm>
          <a:custGeom>
            <a:avLst/>
            <a:gdLst/>
            <a:ahLst/>
            <a:cxnLst/>
            <a:rect l="0" t="0" r="r" b="b"/>
            <a:pathLst>
              <a:path w="5061" h="3158">
                <a:moveTo>
                  <a:pt x="0" y="2972"/>
                </a:moveTo>
                <a:lnTo>
                  <a:pt x="0" y="186"/>
                </a:lnTo>
                <a:cubicBezTo>
                  <a:pt x="0" y="173"/>
                  <a:pt x="1" y="161"/>
                  <a:pt x="3" y="149"/>
                </a:cubicBezTo>
                <a:cubicBezTo>
                  <a:pt x="5" y="137"/>
                  <a:pt x="9" y="126"/>
                  <a:pt x="14" y="115"/>
                </a:cubicBezTo>
                <a:cubicBezTo>
                  <a:pt x="18" y="103"/>
                  <a:pt x="24" y="93"/>
                  <a:pt x="31" y="82"/>
                </a:cubicBezTo>
                <a:cubicBezTo>
                  <a:pt x="38" y="72"/>
                  <a:pt x="45" y="63"/>
                  <a:pt x="54" y="54"/>
                </a:cubicBezTo>
                <a:cubicBezTo>
                  <a:pt x="63" y="46"/>
                  <a:pt x="72" y="38"/>
                  <a:pt x="82" y="31"/>
                </a:cubicBezTo>
                <a:cubicBezTo>
                  <a:pt x="92" y="24"/>
                  <a:pt x="103" y="19"/>
                  <a:pt x="114" y="14"/>
                </a:cubicBezTo>
                <a:cubicBezTo>
                  <a:pt x="125" y="9"/>
                  <a:pt x="137" y="6"/>
                  <a:pt x="149" y="4"/>
                </a:cubicBezTo>
                <a:cubicBezTo>
                  <a:pt x="161" y="1"/>
                  <a:pt x="173" y="0"/>
                  <a:pt x="185" y="0"/>
                </a:cubicBezTo>
                <a:lnTo>
                  <a:pt x="4875" y="0"/>
                </a:lnTo>
                <a:cubicBezTo>
                  <a:pt x="4887" y="0"/>
                  <a:pt x="4900" y="1"/>
                  <a:pt x="4912" y="4"/>
                </a:cubicBezTo>
                <a:cubicBezTo>
                  <a:pt x="4923" y="6"/>
                  <a:pt x="4935" y="9"/>
                  <a:pt x="4946" y="14"/>
                </a:cubicBezTo>
                <a:cubicBezTo>
                  <a:pt x="4958" y="19"/>
                  <a:pt x="4968" y="24"/>
                  <a:pt x="4978" y="31"/>
                </a:cubicBezTo>
                <a:cubicBezTo>
                  <a:pt x="4989" y="38"/>
                  <a:pt x="4998" y="46"/>
                  <a:pt x="5007" y="54"/>
                </a:cubicBezTo>
                <a:cubicBezTo>
                  <a:pt x="5015" y="63"/>
                  <a:pt x="5023" y="72"/>
                  <a:pt x="5030" y="82"/>
                </a:cubicBezTo>
                <a:cubicBezTo>
                  <a:pt x="5036" y="93"/>
                  <a:pt x="5042" y="103"/>
                  <a:pt x="5047" y="115"/>
                </a:cubicBezTo>
                <a:cubicBezTo>
                  <a:pt x="5052" y="126"/>
                  <a:pt x="5055" y="137"/>
                  <a:pt x="5057" y="149"/>
                </a:cubicBezTo>
                <a:cubicBezTo>
                  <a:pt x="5060" y="161"/>
                  <a:pt x="5061" y="173"/>
                  <a:pt x="5061" y="186"/>
                </a:cubicBezTo>
                <a:lnTo>
                  <a:pt x="5061" y="2972"/>
                </a:lnTo>
                <a:cubicBezTo>
                  <a:pt x="5061" y="2984"/>
                  <a:pt x="5060" y="2996"/>
                  <a:pt x="5057" y="3008"/>
                </a:cubicBezTo>
                <a:cubicBezTo>
                  <a:pt x="5055" y="3020"/>
                  <a:pt x="5052" y="3032"/>
                  <a:pt x="5047" y="3043"/>
                </a:cubicBezTo>
                <a:cubicBezTo>
                  <a:pt x="5042" y="3055"/>
                  <a:pt x="5036" y="3065"/>
                  <a:pt x="5030" y="3075"/>
                </a:cubicBezTo>
                <a:cubicBezTo>
                  <a:pt x="5023" y="3086"/>
                  <a:pt x="5015" y="3095"/>
                  <a:pt x="5007" y="3104"/>
                </a:cubicBezTo>
                <a:cubicBezTo>
                  <a:pt x="4998" y="3112"/>
                  <a:pt x="4989" y="3120"/>
                  <a:pt x="4978" y="3127"/>
                </a:cubicBezTo>
                <a:cubicBezTo>
                  <a:pt x="4968" y="3133"/>
                  <a:pt x="4958" y="3139"/>
                  <a:pt x="4946" y="3144"/>
                </a:cubicBezTo>
                <a:cubicBezTo>
                  <a:pt x="4935" y="3148"/>
                  <a:pt x="4923" y="3152"/>
                  <a:pt x="4912" y="3154"/>
                </a:cubicBezTo>
                <a:cubicBezTo>
                  <a:pt x="4900" y="3157"/>
                  <a:pt x="4887" y="3158"/>
                  <a:pt x="4875" y="3158"/>
                </a:cubicBezTo>
                <a:lnTo>
                  <a:pt x="185" y="3158"/>
                </a:lnTo>
                <a:cubicBezTo>
                  <a:pt x="173" y="3158"/>
                  <a:pt x="161" y="3157"/>
                  <a:pt x="149" y="3154"/>
                </a:cubicBezTo>
                <a:cubicBezTo>
                  <a:pt x="137" y="3152"/>
                  <a:pt x="125" y="3148"/>
                  <a:pt x="114" y="3144"/>
                </a:cubicBezTo>
                <a:cubicBezTo>
                  <a:pt x="103" y="3139"/>
                  <a:pt x="92" y="3133"/>
                  <a:pt x="82" y="3127"/>
                </a:cubicBezTo>
                <a:cubicBezTo>
                  <a:pt x="72" y="3120"/>
                  <a:pt x="63" y="3112"/>
                  <a:pt x="54" y="3104"/>
                </a:cubicBezTo>
                <a:cubicBezTo>
                  <a:pt x="45" y="3095"/>
                  <a:pt x="38" y="3086"/>
                  <a:pt x="31" y="3075"/>
                </a:cubicBezTo>
                <a:cubicBezTo>
                  <a:pt x="24" y="3065"/>
                  <a:pt x="18" y="3055"/>
                  <a:pt x="14" y="3043"/>
                </a:cubicBezTo>
                <a:cubicBezTo>
                  <a:pt x="9" y="3032"/>
                  <a:pt x="5" y="3020"/>
                  <a:pt x="3" y="3008"/>
                </a:cubicBezTo>
                <a:cubicBezTo>
                  <a:pt x="1" y="2996"/>
                  <a:pt x="0" y="2984"/>
                  <a:pt x="0" y="2972"/>
                </a:cubicBezTo>
                <a:close/>
              </a:path>
            </a:pathLst>
          </a:custGeom>
          <a:solidFill>
            <a:srgbClr val="7F1D1D">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19" name="文本框 818"/>
          <p:cNvSpPr txBox="1"/>
          <p:nvPr/>
        </p:nvSpPr>
        <p:spPr>
          <a:xfrm>
            <a:off x="8760960" y="5394240"/>
            <a:ext cx="352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本处理</a:t>
            </a:r>
            <a:endParaRPr lang="en-US" sz="920" b="0" u="none" strike="noStrike">
              <a:solidFill>
                <a:srgbClr val="000000"/>
              </a:solidFill>
              <a:effectLst/>
              <a:uFillTx/>
              <a:latin typeface="Times New Roman"/>
            </a:endParaRPr>
          </a:p>
        </p:txBody>
      </p:sp>
      <p:sp>
        <p:nvSpPr>
          <p:cNvPr id="820" name="文本框 819"/>
          <p:cNvSpPr txBox="1"/>
          <p:nvPr/>
        </p:nvSpPr>
        <p:spPr>
          <a:xfrm>
            <a:off x="8577360" y="5905440"/>
            <a:ext cx="6040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优化挑战</a:t>
            </a:r>
            <a:endParaRPr lang="en-US" sz="1180" b="0" u="none" strike="noStrike">
              <a:solidFill>
                <a:srgbClr val="000000"/>
              </a:solidFill>
              <a:effectLst/>
              <a:uFillTx/>
              <a:latin typeface="Times New Roman"/>
            </a:endParaRPr>
          </a:p>
        </p:txBody>
      </p:sp>
      <p:sp>
        <p:nvSpPr>
          <p:cNvPr id="821" name="文本框 820"/>
          <p:cNvSpPr txBox="1"/>
          <p:nvPr/>
        </p:nvSpPr>
        <p:spPr>
          <a:xfrm>
            <a:off x="8577360" y="6163200"/>
            <a:ext cx="15264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高计算复杂度成为瓶颈，特别</a:t>
            </a:r>
            <a:endParaRPr lang="en-US" sz="920" b="0" u="none" strike="noStrike">
              <a:solidFill>
                <a:srgbClr val="000000"/>
              </a:solidFill>
              <a:effectLst/>
              <a:uFillTx/>
              <a:latin typeface="Times New Roman"/>
            </a:endParaRPr>
          </a:p>
        </p:txBody>
      </p:sp>
      <p:sp>
        <p:nvSpPr>
          <p:cNvPr id="822" name="文本框 821"/>
          <p:cNvSpPr txBox="1"/>
          <p:nvPr/>
        </p:nvSpPr>
        <p:spPr>
          <a:xfrm>
            <a:off x="8577360" y="6330240"/>
            <a:ext cx="15264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在处理长序列时显存消耗呈指</a:t>
            </a:r>
            <a:endParaRPr lang="en-US" sz="920" b="0" u="none" strike="noStrike">
              <a:solidFill>
                <a:srgbClr val="000000"/>
              </a:solidFill>
              <a:effectLst/>
              <a:uFillTx/>
              <a:latin typeface="Times New Roman"/>
            </a:endParaRPr>
          </a:p>
        </p:txBody>
      </p:sp>
      <p:sp>
        <p:nvSpPr>
          <p:cNvPr id="823" name="文本框 822"/>
          <p:cNvSpPr txBox="1"/>
          <p:nvPr/>
        </p:nvSpPr>
        <p:spPr>
          <a:xfrm>
            <a:off x="8577360" y="6497640"/>
            <a:ext cx="15264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数级增长，需要稀疏注意力、</a:t>
            </a:r>
            <a:endParaRPr lang="en-US" sz="920" b="0" u="none" strike="noStrike">
              <a:solidFill>
                <a:srgbClr val="000000"/>
              </a:solidFill>
              <a:effectLst/>
              <a:uFillTx/>
              <a:latin typeface="Times New Roman"/>
            </a:endParaRPr>
          </a:p>
        </p:txBody>
      </p:sp>
      <p:sp>
        <p:nvSpPr>
          <p:cNvPr id="824" name="文本框 823"/>
          <p:cNvSpPr txBox="1"/>
          <p:nvPr/>
        </p:nvSpPr>
        <p:spPr>
          <a:xfrm>
            <a:off x="8577360" y="6664680"/>
            <a:ext cx="1409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混合精度训练等技术优化。</a:t>
            </a:r>
            <a:endParaRPr lang="en-US" sz="920" b="0" u="none" strike="noStrike">
              <a:solidFill>
                <a:srgbClr val="000000"/>
              </a:solidFill>
              <a:effectLst/>
              <a:uFillTx/>
              <a:latin typeface="Times New Roman"/>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5" name="图片 824"/>
          <p:cNvPicPr/>
          <p:nvPr/>
        </p:nvPicPr>
        <p:blipFill>
          <a:blip r:embed="rId2"/>
          <a:stretch/>
        </p:blipFill>
        <p:spPr>
          <a:xfrm>
            <a:off x="0" y="0"/>
            <a:ext cx="10696320" cy="8239320"/>
          </a:xfrm>
          <a:prstGeom prst="rect">
            <a:avLst/>
          </a:prstGeom>
          <a:noFill/>
          <a:ln w="0">
            <a:noFill/>
          </a:ln>
        </p:spPr>
      </p:pic>
      <p:pic>
        <p:nvPicPr>
          <p:cNvPr id="826" name="图片 825"/>
          <p:cNvPicPr/>
          <p:nvPr/>
        </p:nvPicPr>
        <p:blipFill>
          <a:blip r:embed="rId3"/>
          <a:stretch/>
        </p:blipFill>
        <p:spPr>
          <a:xfrm>
            <a:off x="0" y="0"/>
            <a:ext cx="10696320" cy="8239320"/>
          </a:xfrm>
          <a:prstGeom prst="rect">
            <a:avLst/>
          </a:prstGeom>
          <a:noFill/>
          <a:ln w="0">
            <a:noFill/>
          </a:ln>
        </p:spPr>
      </p:pic>
      <p:pic>
        <p:nvPicPr>
          <p:cNvPr id="827" name="图片 826"/>
          <p:cNvPicPr/>
          <p:nvPr/>
        </p:nvPicPr>
        <p:blipFill>
          <a:blip r:embed="rId4"/>
          <a:stretch/>
        </p:blipFill>
        <p:spPr>
          <a:xfrm>
            <a:off x="401040" y="401040"/>
            <a:ext cx="9893880" cy="400680"/>
          </a:xfrm>
          <a:prstGeom prst="rect">
            <a:avLst/>
          </a:prstGeom>
          <a:noFill/>
          <a:ln w="0">
            <a:noFill/>
          </a:ln>
        </p:spPr>
      </p:pic>
      <p:sp>
        <p:nvSpPr>
          <p:cNvPr id="828" name="任意多边形: 形状 827"/>
          <p:cNvSpPr/>
          <p:nvPr/>
        </p:nvSpPr>
        <p:spPr>
          <a:xfrm>
            <a:off x="401040" y="902520"/>
            <a:ext cx="1069920" cy="33480"/>
          </a:xfrm>
          <a:custGeom>
            <a:avLst/>
            <a:gdLst/>
            <a:ahLst/>
            <a:cxnLst/>
            <a:rect l="0" t="0" r="r" b="b"/>
            <a:pathLst>
              <a:path w="2972" h="93">
                <a:moveTo>
                  <a:pt x="0" y="0"/>
                </a:moveTo>
                <a:lnTo>
                  <a:pt x="2972" y="0"/>
                </a:lnTo>
                <a:lnTo>
                  <a:pt x="2972" y="93"/>
                </a:lnTo>
                <a:lnTo>
                  <a:pt x="0" y="93"/>
                </a:lnTo>
                <a:lnTo>
                  <a:pt x="0" y="0"/>
                </a:lnTo>
                <a:close/>
              </a:path>
            </a:pathLst>
          </a:custGeom>
          <a:solidFill>
            <a:srgbClr val="60A5FA"/>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29" name="文本框 828"/>
          <p:cNvSpPr txBox="1"/>
          <p:nvPr/>
        </p:nvSpPr>
        <p:spPr>
          <a:xfrm>
            <a:off x="10025640" y="7923600"/>
            <a:ext cx="557640" cy="157320"/>
          </a:xfrm>
          <a:prstGeom prst="rect">
            <a:avLst/>
          </a:prstGeom>
          <a:noFill/>
          <a:ln w="0">
            <a:noFill/>
          </a:ln>
        </p:spPr>
        <p:txBody>
          <a:bodyPr wrap="none" lIns="0" tIns="0" rIns="0" bIns="0" anchor="t">
            <a:spAutoFit/>
          </a:bodyPr>
          <a:lstStyle/>
          <a:p>
            <a:r>
              <a:rPr lang="en-US" sz="1050" b="0" u="none" strike="noStrike">
                <a:solidFill>
                  <a:srgbClr val="9CA3AF"/>
                </a:solidFill>
                <a:effectLst/>
                <a:uFillTx/>
                <a:latin typeface="DejaVuSans"/>
                <a:ea typeface="DejaVuSans"/>
              </a:rPr>
              <a:t>13  /  14</a:t>
            </a:r>
            <a:endParaRPr lang="en-US" sz="1050" b="0" u="none" strike="noStrike">
              <a:solidFill>
                <a:srgbClr val="000000"/>
              </a:solidFill>
              <a:effectLst/>
              <a:uFillTx/>
              <a:latin typeface="Times New Roman"/>
            </a:endParaRPr>
          </a:p>
        </p:txBody>
      </p:sp>
      <p:pic>
        <p:nvPicPr>
          <p:cNvPr id="830" name="图片 829"/>
          <p:cNvPicPr/>
          <p:nvPr/>
        </p:nvPicPr>
        <p:blipFill>
          <a:blip r:embed="rId5"/>
          <a:stretch/>
        </p:blipFill>
        <p:spPr>
          <a:xfrm>
            <a:off x="401040" y="1437480"/>
            <a:ext cx="9893880" cy="1069200"/>
          </a:xfrm>
          <a:prstGeom prst="rect">
            <a:avLst/>
          </a:prstGeom>
          <a:noFill/>
          <a:ln w="0">
            <a:noFill/>
          </a:ln>
        </p:spPr>
      </p:pic>
      <p:sp>
        <p:nvSpPr>
          <p:cNvPr id="831" name="任意多边形: 形状 830"/>
          <p:cNvSpPr/>
          <p:nvPr/>
        </p:nvSpPr>
        <p:spPr>
          <a:xfrm>
            <a:off x="401040" y="2640600"/>
            <a:ext cx="4813560" cy="702360"/>
          </a:xfrm>
          <a:custGeom>
            <a:avLst/>
            <a:gdLst/>
            <a:ahLst/>
            <a:cxnLst/>
            <a:rect l="0" t="0" r="r" b="b"/>
            <a:pathLst>
              <a:path w="13371" h="1951">
                <a:moveTo>
                  <a:pt x="0" y="1951"/>
                </a:moveTo>
                <a:lnTo>
                  <a:pt x="0" y="186"/>
                </a:lnTo>
                <a:cubicBezTo>
                  <a:pt x="0" y="173"/>
                  <a:pt x="1" y="161"/>
                  <a:pt x="3" y="149"/>
                </a:cubicBezTo>
                <a:cubicBezTo>
                  <a:pt x="6" y="137"/>
                  <a:pt x="9" y="126"/>
                  <a:pt x="14" y="114"/>
                </a:cubicBezTo>
                <a:cubicBezTo>
                  <a:pt x="19" y="103"/>
                  <a:pt x="24" y="92"/>
                  <a:pt x="31" y="82"/>
                </a:cubicBezTo>
                <a:cubicBezTo>
                  <a:pt x="38" y="72"/>
                  <a:pt x="45" y="63"/>
                  <a:pt x="54" y="54"/>
                </a:cubicBezTo>
                <a:cubicBezTo>
                  <a:pt x="63" y="46"/>
                  <a:pt x="72" y="38"/>
                  <a:pt x="82" y="31"/>
                </a:cubicBezTo>
                <a:cubicBezTo>
                  <a:pt x="92" y="24"/>
                  <a:pt x="103" y="19"/>
                  <a:pt x="114" y="14"/>
                </a:cubicBezTo>
                <a:cubicBezTo>
                  <a:pt x="126" y="9"/>
                  <a:pt x="137" y="6"/>
                  <a:pt x="149" y="3"/>
                </a:cubicBezTo>
                <a:cubicBezTo>
                  <a:pt x="161" y="1"/>
                  <a:pt x="173" y="0"/>
                  <a:pt x="185" y="0"/>
                </a:cubicBezTo>
                <a:lnTo>
                  <a:pt x="13186" y="0"/>
                </a:lnTo>
                <a:cubicBezTo>
                  <a:pt x="13198" y="0"/>
                  <a:pt x="13210" y="1"/>
                  <a:pt x="13222" y="3"/>
                </a:cubicBezTo>
                <a:cubicBezTo>
                  <a:pt x="13234" y="6"/>
                  <a:pt x="13246" y="9"/>
                  <a:pt x="13257" y="14"/>
                </a:cubicBezTo>
                <a:cubicBezTo>
                  <a:pt x="13268" y="19"/>
                  <a:pt x="13279" y="24"/>
                  <a:pt x="13289" y="31"/>
                </a:cubicBezTo>
                <a:cubicBezTo>
                  <a:pt x="13299" y="38"/>
                  <a:pt x="13308" y="46"/>
                  <a:pt x="13317" y="54"/>
                </a:cubicBezTo>
                <a:cubicBezTo>
                  <a:pt x="13326" y="63"/>
                  <a:pt x="13333" y="72"/>
                  <a:pt x="13340" y="82"/>
                </a:cubicBezTo>
                <a:cubicBezTo>
                  <a:pt x="13347" y="92"/>
                  <a:pt x="13353" y="103"/>
                  <a:pt x="13357" y="114"/>
                </a:cubicBezTo>
                <a:cubicBezTo>
                  <a:pt x="13362" y="126"/>
                  <a:pt x="13365" y="137"/>
                  <a:pt x="13368" y="149"/>
                </a:cubicBezTo>
                <a:cubicBezTo>
                  <a:pt x="13370" y="161"/>
                  <a:pt x="13371" y="173"/>
                  <a:pt x="13371" y="186"/>
                </a:cubicBezTo>
                <a:lnTo>
                  <a:pt x="13371" y="1951"/>
                </a:lnTo>
                <a:lnTo>
                  <a:pt x="0" y="1951"/>
                </a:lnTo>
                <a:close/>
              </a:path>
            </a:pathLst>
          </a:custGeom>
          <a:solidFill>
            <a:srgbClr val="4C1D95">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32" name="任意多边形: 形状 831"/>
          <p:cNvSpPr/>
          <p:nvPr/>
        </p:nvSpPr>
        <p:spPr>
          <a:xfrm>
            <a:off x="534600" y="2774160"/>
            <a:ext cx="401400" cy="434880"/>
          </a:xfrm>
          <a:custGeom>
            <a:avLst/>
            <a:gdLst/>
            <a:ahLst/>
            <a:cxnLst/>
            <a:rect l="0" t="0" r="r" b="b"/>
            <a:pathLst>
              <a:path w="1115" h="1208">
                <a:moveTo>
                  <a:pt x="0" y="651"/>
                </a:moveTo>
                <a:lnTo>
                  <a:pt x="0" y="558"/>
                </a:lnTo>
                <a:cubicBezTo>
                  <a:pt x="0" y="522"/>
                  <a:pt x="4" y="486"/>
                  <a:pt x="11" y="450"/>
                </a:cubicBezTo>
                <a:cubicBezTo>
                  <a:pt x="18" y="414"/>
                  <a:pt x="29" y="379"/>
                  <a:pt x="43" y="345"/>
                </a:cubicBezTo>
                <a:cubicBezTo>
                  <a:pt x="57" y="311"/>
                  <a:pt x="74" y="279"/>
                  <a:pt x="94" y="249"/>
                </a:cubicBezTo>
                <a:cubicBezTo>
                  <a:pt x="114" y="218"/>
                  <a:pt x="137" y="190"/>
                  <a:pt x="163" y="164"/>
                </a:cubicBezTo>
                <a:cubicBezTo>
                  <a:pt x="190" y="138"/>
                  <a:pt x="218" y="114"/>
                  <a:pt x="249" y="94"/>
                </a:cubicBezTo>
                <a:cubicBezTo>
                  <a:pt x="279" y="74"/>
                  <a:pt x="311" y="57"/>
                  <a:pt x="345" y="43"/>
                </a:cubicBezTo>
                <a:cubicBezTo>
                  <a:pt x="379" y="29"/>
                  <a:pt x="414" y="18"/>
                  <a:pt x="450" y="11"/>
                </a:cubicBezTo>
                <a:cubicBezTo>
                  <a:pt x="485" y="4"/>
                  <a:pt x="522" y="0"/>
                  <a:pt x="558" y="0"/>
                </a:cubicBezTo>
                <a:cubicBezTo>
                  <a:pt x="595" y="0"/>
                  <a:pt x="631" y="4"/>
                  <a:pt x="667" y="11"/>
                </a:cubicBezTo>
                <a:cubicBezTo>
                  <a:pt x="703" y="18"/>
                  <a:pt x="738" y="29"/>
                  <a:pt x="771" y="43"/>
                </a:cubicBezTo>
                <a:cubicBezTo>
                  <a:pt x="805" y="57"/>
                  <a:pt x="837" y="74"/>
                  <a:pt x="868" y="94"/>
                </a:cubicBezTo>
                <a:cubicBezTo>
                  <a:pt x="898" y="114"/>
                  <a:pt x="926" y="138"/>
                  <a:pt x="952" y="164"/>
                </a:cubicBezTo>
                <a:cubicBezTo>
                  <a:pt x="978" y="190"/>
                  <a:pt x="1001" y="218"/>
                  <a:pt x="1021" y="249"/>
                </a:cubicBezTo>
                <a:cubicBezTo>
                  <a:pt x="1042" y="279"/>
                  <a:pt x="1059" y="311"/>
                  <a:pt x="1073" y="345"/>
                </a:cubicBezTo>
                <a:cubicBezTo>
                  <a:pt x="1087" y="379"/>
                  <a:pt x="1098" y="414"/>
                  <a:pt x="1105" y="450"/>
                </a:cubicBezTo>
                <a:cubicBezTo>
                  <a:pt x="1112" y="486"/>
                  <a:pt x="1115" y="522"/>
                  <a:pt x="1115" y="558"/>
                </a:cubicBezTo>
                <a:lnTo>
                  <a:pt x="1115" y="651"/>
                </a:lnTo>
                <a:cubicBezTo>
                  <a:pt x="1115" y="688"/>
                  <a:pt x="1112" y="724"/>
                  <a:pt x="1105" y="760"/>
                </a:cubicBezTo>
                <a:cubicBezTo>
                  <a:pt x="1098" y="796"/>
                  <a:pt x="1087" y="831"/>
                  <a:pt x="1073" y="864"/>
                </a:cubicBezTo>
                <a:cubicBezTo>
                  <a:pt x="1059" y="898"/>
                  <a:pt x="1042" y="930"/>
                  <a:pt x="1021" y="961"/>
                </a:cubicBezTo>
                <a:cubicBezTo>
                  <a:pt x="1001" y="991"/>
                  <a:pt x="978" y="1019"/>
                  <a:pt x="952" y="1045"/>
                </a:cubicBezTo>
                <a:cubicBezTo>
                  <a:pt x="926" y="1071"/>
                  <a:pt x="898" y="1094"/>
                  <a:pt x="868" y="1114"/>
                </a:cubicBezTo>
                <a:cubicBezTo>
                  <a:pt x="837" y="1135"/>
                  <a:pt x="805" y="1152"/>
                  <a:pt x="771" y="1166"/>
                </a:cubicBezTo>
                <a:cubicBezTo>
                  <a:pt x="738" y="1180"/>
                  <a:pt x="703" y="1190"/>
                  <a:pt x="667" y="1198"/>
                </a:cubicBezTo>
                <a:cubicBezTo>
                  <a:pt x="631" y="1205"/>
                  <a:pt x="595" y="1208"/>
                  <a:pt x="558" y="1208"/>
                </a:cubicBezTo>
                <a:cubicBezTo>
                  <a:pt x="522" y="1208"/>
                  <a:pt x="485" y="1205"/>
                  <a:pt x="450" y="1198"/>
                </a:cubicBezTo>
                <a:cubicBezTo>
                  <a:pt x="414" y="1190"/>
                  <a:pt x="379" y="1180"/>
                  <a:pt x="345" y="1166"/>
                </a:cubicBezTo>
                <a:cubicBezTo>
                  <a:pt x="311" y="1152"/>
                  <a:pt x="279" y="1135"/>
                  <a:pt x="249" y="1114"/>
                </a:cubicBezTo>
                <a:cubicBezTo>
                  <a:pt x="218" y="1094"/>
                  <a:pt x="190" y="1071"/>
                  <a:pt x="163" y="1045"/>
                </a:cubicBezTo>
                <a:cubicBezTo>
                  <a:pt x="137" y="1019"/>
                  <a:pt x="114" y="991"/>
                  <a:pt x="94" y="961"/>
                </a:cubicBezTo>
                <a:cubicBezTo>
                  <a:pt x="74" y="930"/>
                  <a:pt x="57" y="898"/>
                  <a:pt x="43" y="864"/>
                </a:cubicBezTo>
                <a:cubicBezTo>
                  <a:pt x="29" y="831"/>
                  <a:pt x="18" y="796"/>
                  <a:pt x="11" y="760"/>
                </a:cubicBezTo>
                <a:cubicBezTo>
                  <a:pt x="4" y="724"/>
                  <a:pt x="0" y="688"/>
                  <a:pt x="0" y="651"/>
                </a:cubicBezTo>
                <a:close/>
              </a:path>
            </a:pathLst>
          </a:custGeom>
          <a:solidFill>
            <a:srgbClr val="5B21B6">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833" name="图片 832"/>
          <p:cNvPicPr/>
          <p:nvPr/>
        </p:nvPicPr>
        <p:blipFill>
          <a:blip r:embed="rId6"/>
          <a:stretch/>
        </p:blipFill>
        <p:spPr>
          <a:xfrm>
            <a:off x="635040" y="2874600"/>
            <a:ext cx="200160" cy="200160"/>
          </a:xfrm>
          <a:prstGeom prst="rect">
            <a:avLst/>
          </a:prstGeom>
          <a:noFill/>
          <a:ln w="0">
            <a:noFill/>
          </a:ln>
        </p:spPr>
      </p:pic>
      <p:sp>
        <p:nvSpPr>
          <p:cNvPr id="834" name="文本框 833"/>
          <p:cNvSpPr txBox="1"/>
          <p:nvPr/>
        </p:nvSpPr>
        <p:spPr>
          <a:xfrm>
            <a:off x="401040" y="1017360"/>
            <a:ext cx="385632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理解与生成任务的两条发展路径及其架构、应用差异</a:t>
            </a:r>
            <a:endParaRPr lang="en-US" sz="1320" b="0" u="none" strike="noStrike">
              <a:solidFill>
                <a:srgbClr val="000000"/>
              </a:solidFill>
              <a:effectLst/>
              <a:uFillTx/>
              <a:latin typeface="Times New Roman"/>
            </a:endParaRPr>
          </a:p>
        </p:txBody>
      </p:sp>
      <p:sp>
        <p:nvSpPr>
          <p:cNvPr id="835" name="文本框 834"/>
          <p:cNvSpPr txBox="1"/>
          <p:nvPr/>
        </p:nvSpPr>
        <p:spPr>
          <a:xfrm>
            <a:off x="1069560" y="2788920"/>
            <a:ext cx="583560" cy="235080"/>
          </a:xfrm>
          <a:prstGeom prst="rect">
            <a:avLst/>
          </a:prstGeom>
          <a:noFill/>
          <a:ln w="0">
            <a:noFill/>
          </a:ln>
        </p:spPr>
        <p:txBody>
          <a:bodyPr wrap="none" lIns="0" tIns="0" rIns="0" bIns="0" anchor="t">
            <a:spAutoFit/>
          </a:bodyPr>
          <a:lstStyle/>
          <a:p>
            <a:r>
              <a:rPr lang="en-US" sz="1580" b="1" u="none" strike="noStrike">
                <a:solidFill>
                  <a:srgbClr val="C4B5FD"/>
                </a:solidFill>
                <a:effectLst/>
                <a:uFillTx/>
                <a:latin typeface="DejaVuSans"/>
                <a:ea typeface="DejaVuSans"/>
              </a:rPr>
              <a:t>BERT</a:t>
            </a:r>
            <a:endParaRPr lang="en-US" sz="1580" b="0" u="none" strike="noStrike">
              <a:solidFill>
                <a:srgbClr val="000000"/>
              </a:solidFill>
              <a:effectLst/>
              <a:uFillTx/>
              <a:latin typeface="Times New Roman"/>
            </a:endParaRPr>
          </a:p>
        </p:txBody>
      </p:sp>
      <p:sp>
        <p:nvSpPr>
          <p:cNvPr id="836" name="任意多边形: 形状 835"/>
          <p:cNvSpPr/>
          <p:nvPr/>
        </p:nvSpPr>
        <p:spPr>
          <a:xfrm>
            <a:off x="401040" y="3610080"/>
            <a:ext cx="4813560" cy="1320480"/>
          </a:xfrm>
          <a:custGeom>
            <a:avLst/>
            <a:gdLst/>
            <a:ahLst/>
            <a:cxnLst/>
            <a:rect l="0" t="0" r="r" b="b"/>
            <a:pathLst>
              <a:path w="13371" h="3668">
                <a:moveTo>
                  <a:pt x="0" y="3482"/>
                </a:moveTo>
                <a:lnTo>
                  <a:pt x="0" y="185"/>
                </a:lnTo>
                <a:cubicBezTo>
                  <a:pt x="0" y="161"/>
                  <a:pt x="4" y="137"/>
                  <a:pt x="14" y="114"/>
                </a:cubicBezTo>
                <a:cubicBezTo>
                  <a:pt x="23" y="91"/>
                  <a:pt x="37" y="71"/>
                  <a:pt x="54" y="54"/>
                </a:cubicBezTo>
                <a:cubicBezTo>
                  <a:pt x="72" y="37"/>
                  <a:pt x="92" y="23"/>
                  <a:pt x="114" y="14"/>
                </a:cubicBezTo>
                <a:cubicBezTo>
                  <a:pt x="137" y="4"/>
                  <a:pt x="161" y="0"/>
                  <a:pt x="185" y="0"/>
                </a:cubicBezTo>
                <a:lnTo>
                  <a:pt x="13186" y="0"/>
                </a:lnTo>
                <a:cubicBezTo>
                  <a:pt x="13210" y="0"/>
                  <a:pt x="13234" y="4"/>
                  <a:pt x="13257" y="14"/>
                </a:cubicBezTo>
                <a:cubicBezTo>
                  <a:pt x="13280" y="23"/>
                  <a:pt x="13300" y="37"/>
                  <a:pt x="13317" y="54"/>
                </a:cubicBezTo>
                <a:cubicBezTo>
                  <a:pt x="13334" y="71"/>
                  <a:pt x="13348" y="91"/>
                  <a:pt x="13357" y="114"/>
                </a:cubicBezTo>
                <a:cubicBezTo>
                  <a:pt x="13367" y="137"/>
                  <a:pt x="13371" y="161"/>
                  <a:pt x="13371" y="185"/>
                </a:cubicBezTo>
                <a:lnTo>
                  <a:pt x="13371" y="3482"/>
                </a:lnTo>
                <a:cubicBezTo>
                  <a:pt x="13371" y="3507"/>
                  <a:pt x="13367" y="3531"/>
                  <a:pt x="13357" y="3554"/>
                </a:cubicBezTo>
                <a:cubicBezTo>
                  <a:pt x="13348" y="3576"/>
                  <a:pt x="13334" y="3596"/>
                  <a:pt x="13317" y="3614"/>
                </a:cubicBezTo>
                <a:cubicBezTo>
                  <a:pt x="13300" y="3631"/>
                  <a:pt x="13280" y="3645"/>
                  <a:pt x="13257" y="3654"/>
                </a:cubicBezTo>
                <a:cubicBezTo>
                  <a:pt x="13234" y="3663"/>
                  <a:pt x="13210" y="3668"/>
                  <a:pt x="13186" y="3668"/>
                </a:cubicBezTo>
                <a:lnTo>
                  <a:pt x="185" y="3668"/>
                </a:lnTo>
                <a:cubicBezTo>
                  <a:pt x="161" y="3668"/>
                  <a:pt x="137" y="3663"/>
                  <a:pt x="114" y="3654"/>
                </a:cubicBezTo>
                <a:cubicBezTo>
                  <a:pt x="92" y="3645"/>
                  <a:pt x="72" y="3631"/>
                  <a:pt x="54" y="3614"/>
                </a:cubicBezTo>
                <a:cubicBezTo>
                  <a:pt x="37" y="3596"/>
                  <a:pt x="23" y="3576"/>
                  <a:pt x="14" y="3554"/>
                </a:cubicBezTo>
                <a:cubicBezTo>
                  <a:pt x="4" y="3531"/>
                  <a:pt x="0" y="3507"/>
                  <a:pt x="0" y="3482"/>
                </a:cubicBez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37" name="任意多边形: 形状 836"/>
          <p:cNvSpPr/>
          <p:nvPr/>
        </p:nvSpPr>
        <p:spPr>
          <a:xfrm>
            <a:off x="434880" y="4904280"/>
            <a:ext cx="4760640" cy="26280"/>
          </a:xfrm>
          <a:custGeom>
            <a:avLst/>
            <a:gdLst/>
            <a:ahLst/>
            <a:cxnLst/>
            <a:rect l="0" t="0" r="r" b="b"/>
            <a:pathLst>
              <a:path w="13224" h="73">
                <a:moveTo>
                  <a:pt x="53" y="35"/>
                </a:moveTo>
                <a:cubicBezTo>
                  <a:pt x="65" y="44"/>
                  <a:pt x="77" y="50"/>
                  <a:pt x="91" y="50"/>
                </a:cubicBezTo>
                <a:lnTo>
                  <a:pt x="13092" y="50"/>
                </a:lnTo>
                <a:cubicBezTo>
                  <a:pt x="13113" y="50"/>
                  <a:pt x="13134" y="46"/>
                  <a:pt x="13154" y="37"/>
                </a:cubicBezTo>
                <a:cubicBezTo>
                  <a:pt x="13174" y="28"/>
                  <a:pt x="13191" y="17"/>
                  <a:pt x="13207" y="1"/>
                </a:cubicBezTo>
                <a:lnTo>
                  <a:pt x="13208" y="0"/>
                </a:lnTo>
                <a:lnTo>
                  <a:pt x="13224" y="17"/>
                </a:lnTo>
                <a:cubicBezTo>
                  <a:pt x="13224" y="17"/>
                  <a:pt x="13223" y="17"/>
                  <a:pt x="13223" y="18"/>
                </a:cubicBezTo>
                <a:cubicBezTo>
                  <a:pt x="13206" y="35"/>
                  <a:pt x="13186" y="50"/>
                  <a:pt x="13163" y="59"/>
                </a:cubicBezTo>
                <a:cubicBezTo>
                  <a:pt x="13140" y="68"/>
                  <a:pt x="13116" y="73"/>
                  <a:pt x="13092" y="73"/>
                </a:cubicBezTo>
                <a:lnTo>
                  <a:pt x="91" y="73"/>
                </a:lnTo>
                <a:cubicBezTo>
                  <a:pt x="67" y="73"/>
                  <a:pt x="43" y="68"/>
                  <a:pt x="20" y="59"/>
                </a:cubicBezTo>
                <a:cubicBezTo>
                  <a:pt x="13" y="56"/>
                  <a:pt x="6" y="53"/>
                  <a:pt x="0" y="49"/>
                </a:cubicBezTo>
                <a:lnTo>
                  <a:pt x="53" y="35"/>
                </a:lnTo>
                <a:close/>
              </a:path>
            </a:pathLst>
          </a:custGeom>
          <a:solidFill>
            <a:srgbClr val="3B82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38" name="任意多边形: 形状 837"/>
          <p:cNvSpPr/>
          <p:nvPr/>
        </p:nvSpPr>
        <p:spPr>
          <a:xfrm>
            <a:off x="5189040" y="3629520"/>
            <a:ext cx="25560" cy="1281600"/>
          </a:xfrm>
          <a:custGeom>
            <a:avLst/>
            <a:gdLst/>
            <a:ahLst/>
            <a:cxnLst/>
            <a:rect l="0" t="0" r="r" b="b"/>
            <a:pathLst>
              <a:path w="71" h="3560">
                <a:moveTo>
                  <a:pt x="0" y="3543"/>
                </a:moveTo>
                <a:cubicBezTo>
                  <a:pt x="15" y="3528"/>
                  <a:pt x="27" y="3511"/>
                  <a:pt x="35" y="3491"/>
                </a:cubicBezTo>
                <a:cubicBezTo>
                  <a:pt x="44" y="3471"/>
                  <a:pt x="48" y="3450"/>
                  <a:pt x="48" y="3428"/>
                </a:cubicBezTo>
                <a:lnTo>
                  <a:pt x="48" y="131"/>
                </a:lnTo>
                <a:cubicBezTo>
                  <a:pt x="48" y="110"/>
                  <a:pt x="44" y="89"/>
                  <a:pt x="35" y="69"/>
                </a:cubicBezTo>
                <a:cubicBezTo>
                  <a:pt x="27" y="49"/>
                  <a:pt x="15" y="32"/>
                  <a:pt x="0" y="16"/>
                </a:cubicBezTo>
                <a:lnTo>
                  <a:pt x="16" y="0"/>
                </a:lnTo>
                <a:cubicBezTo>
                  <a:pt x="33" y="17"/>
                  <a:pt x="48" y="37"/>
                  <a:pt x="57" y="60"/>
                </a:cubicBezTo>
                <a:cubicBezTo>
                  <a:pt x="67" y="83"/>
                  <a:pt x="71" y="107"/>
                  <a:pt x="71" y="131"/>
                </a:cubicBezTo>
                <a:lnTo>
                  <a:pt x="71" y="3428"/>
                </a:lnTo>
                <a:cubicBezTo>
                  <a:pt x="71" y="3453"/>
                  <a:pt x="67" y="3477"/>
                  <a:pt x="57" y="3500"/>
                </a:cubicBezTo>
                <a:cubicBezTo>
                  <a:pt x="48" y="3522"/>
                  <a:pt x="33" y="3542"/>
                  <a:pt x="16" y="3560"/>
                </a:cubicBezTo>
                <a:lnTo>
                  <a:pt x="0" y="3543"/>
                </a:lnTo>
                <a:close/>
              </a:path>
            </a:pathLst>
          </a:custGeom>
          <a:solidFill>
            <a:srgbClr val="3B82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39" name="任意多边形: 形状 838"/>
          <p:cNvSpPr/>
          <p:nvPr/>
        </p:nvSpPr>
        <p:spPr>
          <a:xfrm>
            <a:off x="401040" y="3610080"/>
            <a:ext cx="4813560" cy="1320480"/>
          </a:xfrm>
          <a:custGeom>
            <a:avLst/>
            <a:gdLst/>
            <a:ahLst/>
            <a:cxnLst/>
            <a:rect l="0" t="0" r="r" b="b"/>
            <a:pathLst>
              <a:path w="13371" h="3668">
                <a:moveTo>
                  <a:pt x="0" y="0"/>
                </a:moveTo>
                <a:lnTo>
                  <a:pt x="13371" y="0"/>
                </a:lnTo>
                <a:lnTo>
                  <a:pt x="13371" y="3668"/>
                </a:lnTo>
                <a:lnTo>
                  <a:pt x="0" y="3668"/>
                </a:lnTo>
                <a:lnTo>
                  <a:pt x="0" y="0"/>
                </a:lnTo>
                <a:close/>
              </a:path>
            </a:pathLst>
          </a:custGeom>
          <a:solidFill>
            <a:srgbClr val="8B5C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840" name="图片 839"/>
          <p:cNvPicPr/>
          <p:nvPr/>
        </p:nvPicPr>
        <p:blipFill>
          <a:blip r:embed="rId7"/>
          <a:stretch/>
        </p:blipFill>
        <p:spPr>
          <a:xfrm>
            <a:off x="568080" y="3794040"/>
            <a:ext cx="150120" cy="150120"/>
          </a:xfrm>
          <a:prstGeom prst="rect">
            <a:avLst/>
          </a:prstGeom>
          <a:noFill/>
          <a:ln w="0">
            <a:noFill/>
          </a:ln>
        </p:spPr>
      </p:pic>
      <p:sp>
        <p:nvSpPr>
          <p:cNvPr id="841" name="文本框 840"/>
          <p:cNvSpPr txBox="1"/>
          <p:nvPr/>
        </p:nvSpPr>
        <p:spPr>
          <a:xfrm>
            <a:off x="1069560" y="3058560"/>
            <a:ext cx="33847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Bidirectional Encoder Representations from Transformers</a:t>
            </a:r>
            <a:endParaRPr lang="en-US" sz="920" b="0" u="none" strike="noStrike">
              <a:solidFill>
                <a:srgbClr val="000000"/>
              </a:solidFill>
              <a:effectLst/>
              <a:uFillTx/>
              <a:latin typeface="Times New Roman"/>
            </a:endParaRPr>
          </a:p>
        </p:txBody>
      </p:sp>
      <p:pic>
        <p:nvPicPr>
          <p:cNvPr id="842" name="图片 841"/>
          <p:cNvPicPr/>
          <p:nvPr/>
        </p:nvPicPr>
        <p:blipFill>
          <a:blip r:embed="rId8"/>
          <a:stretch/>
        </p:blipFill>
        <p:spPr>
          <a:xfrm>
            <a:off x="768960" y="4086360"/>
            <a:ext cx="66600" cy="133200"/>
          </a:xfrm>
          <a:prstGeom prst="rect">
            <a:avLst/>
          </a:prstGeom>
          <a:noFill/>
          <a:ln w="0">
            <a:noFill/>
          </a:ln>
        </p:spPr>
      </p:pic>
      <p:sp>
        <p:nvSpPr>
          <p:cNvPr id="843" name="文本框 842"/>
          <p:cNvSpPr txBox="1"/>
          <p:nvPr/>
        </p:nvSpPr>
        <p:spPr>
          <a:xfrm>
            <a:off x="785520" y="3774600"/>
            <a:ext cx="6040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架构特点</a:t>
            </a:r>
            <a:endParaRPr lang="en-US" sz="1180" b="0" u="none" strike="noStrike">
              <a:solidFill>
                <a:srgbClr val="000000"/>
              </a:solidFill>
              <a:effectLst/>
              <a:uFillTx/>
              <a:latin typeface="Times New Roman"/>
            </a:endParaRPr>
          </a:p>
        </p:txBody>
      </p:sp>
      <p:sp>
        <p:nvSpPr>
          <p:cNvPr id="844" name="文本框 843"/>
          <p:cNvSpPr txBox="1"/>
          <p:nvPr/>
        </p:nvSpPr>
        <p:spPr>
          <a:xfrm>
            <a:off x="902520" y="4066200"/>
            <a:ext cx="5371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编码器（</a:t>
            </a:r>
            <a:endParaRPr lang="en-US" sz="1050" b="0" u="none" strike="noStrike">
              <a:solidFill>
                <a:srgbClr val="000000"/>
              </a:solidFill>
              <a:effectLst/>
              <a:uFillTx/>
              <a:latin typeface="Times New Roman"/>
            </a:endParaRPr>
          </a:p>
        </p:txBody>
      </p:sp>
      <p:sp>
        <p:nvSpPr>
          <p:cNvPr id="845" name="文本框 844"/>
          <p:cNvSpPr txBox="1"/>
          <p:nvPr/>
        </p:nvSpPr>
        <p:spPr>
          <a:xfrm>
            <a:off x="1437480" y="4070880"/>
            <a:ext cx="54900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Encoder</a:t>
            </a:r>
            <a:endParaRPr lang="en-US" sz="1050" b="0" u="none" strike="noStrike">
              <a:solidFill>
                <a:srgbClr val="000000"/>
              </a:solidFill>
              <a:effectLst/>
              <a:uFillTx/>
              <a:latin typeface="Times New Roman"/>
            </a:endParaRPr>
          </a:p>
        </p:txBody>
      </p:sp>
      <p:pic>
        <p:nvPicPr>
          <p:cNvPr id="846" name="图片 845"/>
          <p:cNvPicPr/>
          <p:nvPr/>
        </p:nvPicPr>
        <p:blipFill>
          <a:blip r:embed="rId8"/>
          <a:stretch/>
        </p:blipFill>
        <p:spPr>
          <a:xfrm>
            <a:off x="768960" y="4353840"/>
            <a:ext cx="66600" cy="133200"/>
          </a:xfrm>
          <a:prstGeom prst="rect">
            <a:avLst/>
          </a:prstGeom>
          <a:noFill/>
          <a:ln w="0">
            <a:noFill/>
          </a:ln>
        </p:spPr>
      </p:pic>
      <p:sp>
        <p:nvSpPr>
          <p:cNvPr id="847" name="文本框 846"/>
          <p:cNvSpPr txBox="1"/>
          <p:nvPr/>
        </p:nvSpPr>
        <p:spPr>
          <a:xfrm>
            <a:off x="1983960" y="4066200"/>
            <a:ext cx="4032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）结构</a:t>
            </a:r>
            <a:endParaRPr lang="en-US" sz="1050" b="0" u="none" strike="noStrike">
              <a:solidFill>
                <a:srgbClr val="000000"/>
              </a:solidFill>
              <a:effectLst/>
              <a:uFillTx/>
              <a:latin typeface="Times New Roman"/>
            </a:endParaRPr>
          </a:p>
        </p:txBody>
      </p:sp>
      <p:pic>
        <p:nvPicPr>
          <p:cNvPr id="848" name="图片 847"/>
          <p:cNvPicPr/>
          <p:nvPr/>
        </p:nvPicPr>
        <p:blipFill>
          <a:blip r:embed="rId8"/>
          <a:stretch/>
        </p:blipFill>
        <p:spPr>
          <a:xfrm>
            <a:off x="768960" y="4621320"/>
            <a:ext cx="66600" cy="133200"/>
          </a:xfrm>
          <a:prstGeom prst="rect">
            <a:avLst/>
          </a:prstGeom>
          <a:noFill/>
          <a:ln w="0">
            <a:noFill/>
          </a:ln>
        </p:spPr>
      </p:pic>
      <p:sp>
        <p:nvSpPr>
          <p:cNvPr id="849" name="文本框 848"/>
          <p:cNvSpPr txBox="1"/>
          <p:nvPr/>
        </p:nvSpPr>
        <p:spPr>
          <a:xfrm>
            <a:off x="902520" y="4333680"/>
            <a:ext cx="1609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双向编码：同时关注前后文</a:t>
            </a:r>
            <a:endParaRPr lang="en-US" sz="1050" b="0" u="none" strike="noStrike">
              <a:solidFill>
                <a:srgbClr val="000000"/>
              </a:solidFill>
              <a:effectLst/>
              <a:uFillTx/>
              <a:latin typeface="Times New Roman"/>
            </a:endParaRPr>
          </a:p>
        </p:txBody>
      </p:sp>
      <p:sp>
        <p:nvSpPr>
          <p:cNvPr id="850" name="文本框 849"/>
          <p:cNvSpPr txBox="1"/>
          <p:nvPr/>
        </p:nvSpPr>
        <p:spPr>
          <a:xfrm>
            <a:off x="902520" y="4601160"/>
            <a:ext cx="1609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训练方式：掩码语言模型（</a:t>
            </a:r>
            <a:endParaRPr lang="en-US" sz="1050" b="0" u="none" strike="noStrike">
              <a:solidFill>
                <a:srgbClr val="000000"/>
              </a:solidFill>
              <a:effectLst/>
              <a:uFillTx/>
              <a:latin typeface="Times New Roman"/>
            </a:endParaRPr>
          </a:p>
        </p:txBody>
      </p:sp>
      <p:sp>
        <p:nvSpPr>
          <p:cNvPr id="851" name="文本框 850"/>
          <p:cNvSpPr txBox="1"/>
          <p:nvPr/>
        </p:nvSpPr>
        <p:spPr>
          <a:xfrm>
            <a:off x="2507040" y="4605840"/>
            <a:ext cx="30672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MLM</a:t>
            </a:r>
            <a:endParaRPr lang="en-US" sz="1050" b="0" u="none" strike="noStrike">
              <a:solidFill>
                <a:srgbClr val="000000"/>
              </a:solidFill>
              <a:effectLst/>
              <a:uFillTx/>
              <a:latin typeface="Times New Roman"/>
            </a:endParaRPr>
          </a:p>
        </p:txBody>
      </p:sp>
      <p:sp>
        <p:nvSpPr>
          <p:cNvPr id="852" name="文本框 851"/>
          <p:cNvSpPr txBox="1"/>
          <p:nvPr/>
        </p:nvSpPr>
        <p:spPr>
          <a:xfrm>
            <a:off x="2812320" y="4601160"/>
            <a:ext cx="10735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）和下一句预测（</a:t>
            </a:r>
            <a:endParaRPr lang="en-US" sz="1050" b="0" u="none" strike="noStrike">
              <a:solidFill>
                <a:srgbClr val="000000"/>
              </a:solidFill>
              <a:effectLst/>
              <a:uFillTx/>
              <a:latin typeface="Times New Roman"/>
            </a:endParaRPr>
          </a:p>
        </p:txBody>
      </p:sp>
      <p:sp>
        <p:nvSpPr>
          <p:cNvPr id="853" name="文本框 852"/>
          <p:cNvSpPr txBox="1"/>
          <p:nvPr/>
        </p:nvSpPr>
        <p:spPr>
          <a:xfrm>
            <a:off x="3881880" y="4605840"/>
            <a:ext cx="26712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NSP</a:t>
            </a:r>
            <a:endParaRPr lang="en-US" sz="1050" b="0" u="none" strike="noStrike">
              <a:solidFill>
                <a:srgbClr val="000000"/>
              </a:solidFill>
              <a:effectLst/>
              <a:uFillTx/>
              <a:latin typeface="Times New Roman"/>
            </a:endParaRPr>
          </a:p>
        </p:txBody>
      </p:sp>
      <p:sp>
        <p:nvSpPr>
          <p:cNvPr id="854" name="任意多边形: 形状 853"/>
          <p:cNvSpPr/>
          <p:nvPr/>
        </p:nvSpPr>
        <p:spPr>
          <a:xfrm>
            <a:off x="401040" y="5064120"/>
            <a:ext cx="4813560" cy="1320480"/>
          </a:xfrm>
          <a:custGeom>
            <a:avLst/>
            <a:gdLst/>
            <a:ahLst/>
            <a:cxnLst/>
            <a:rect l="0" t="0" r="r" b="b"/>
            <a:pathLst>
              <a:path w="13371" h="3668">
                <a:moveTo>
                  <a:pt x="0" y="3483"/>
                </a:moveTo>
                <a:lnTo>
                  <a:pt x="0" y="185"/>
                </a:lnTo>
                <a:cubicBezTo>
                  <a:pt x="0" y="161"/>
                  <a:pt x="4" y="137"/>
                  <a:pt x="14" y="114"/>
                </a:cubicBezTo>
                <a:cubicBezTo>
                  <a:pt x="23" y="91"/>
                  <a:pt x="37" y="71"/>
                  <a:pt x="54" y="54"/>
                </a:cubicBezTo>
                <a:cubicBezTo>
                  <a:pt x="72" y="37"/>
                  <a:pt x="92" y="23"/>
                  <a:pt x="114" y="14"/>
                </a:cubicBezTo>
                <a:cubicBezTo>
                  <a:pt x="137" y="4"/>
                  <a:pt x="161" y="0"/>
                  <a:pt x="185" y="0"/>
                </a:cubicBezTo>
                <a:lnTo>
                  <a:pt x="13186" y="0"/>
                </a:lnTo>
                <a:cubicBezTo>
                  <a:pt x="13210" y="0"/>
                  <a:pt x="13234" y="4"/>
                  <a:pt x="13257" y="14"/>
                </a:cubicBezTo>
                <a:cubicBezTo>
                  <a:pt x="13280" y="23"/>
                  <a:pt x="13300" y="37"/>
                  <a:pt x="13317" y="54"/>
                </a:cubicBezTo>
                <a:cubicBezTo>
                  <a:pt x="13334" y="71"/>
                  <a:pt x="13348" y="91"/>
                  <a:pt x="13357" y="114"/>
                </a:cubicBezTo>
                <a:cubicBezTo>
                  <a:pt x="13367" y="137"/>
                  <a:pt x="13371" y="161"/>
                  <a:pt x="13371" y="185"/>
                </a:cubicBezTo>
                <a:lnTo>
                  <a:pt x="13371" y="3483"/>
                </a:lnTo>
                <a:cubicBezTo>
                  <a:pt x="13371" y="3507"/>
                  <a:pt x="13367" y="3531"/>
                  <a:pt x="13357" y="3554"/>
                </a:cubicBezTo>
                <a:cubicBezTo>
                  <a:pt x="13348" y="3576"/>
                  <a:pt x="13334" y="3596"/>
                  <a:pt x="13317" y="3614"/>
                </a:cubicBezTo>
                <a:cubicBezTo>
                  <a:pt x="13300" y="3631"/>
                  <a:pt x="13280" y="3645"/>
                  <a:pt x="13257" y="3654"/>
                </a:cubicBezTo>
                <a:cubicBezTo>
                  <a:pt x="13234" y="3664"/>
                  <a:pt x="13210" y="3668"/>
                  <a:pt x="13186" y="3668"/>
                </a:cubicBezTo>
                <a:lnTo>
                  <a:pt x="185" y="3668"/>
                </a:lnTo>
                <a:cubicBezTo>
                  <a:pt x="161" y="3668"/>
                  <a:pt x="137" y="3664"/>
                  <a:pt x="114" y="3654"/>
                </a:cubicBezTo>
                <a:cubicBezTo>
                  <a:pt x="92" y="3645"/>
                  <a:pt x="72" y="3631"/>
                  <a:pt x="54" y="3614"/>
                </a:cubicBezTo>
                <a:cubicBezTo>
                  <a:pt x="37" y="3596"/>
                  <a:pt x="23" y="3576"/>
                  <a:pt x="14" y="3554"/>
                </a:cubicBezTo>
                <a:cubicBezTo>
                  <a:pt x="4" y="3531"/>
                  <a:pt x="0" y="3507"/>
                  <a:pt x="0" y="3483"/>
                </a:cubicBez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55" name="任意多边形: 形状 854"/>
          <p:cNvSpPr/>
          <p:nvPr/>
        </p:nvSpPr>
        <p:spPr>
          <a:xfrm>
            <a:off x="434880" y="5064120"/>
            <a:ext cx="4760640" cy="26280"/>
          </a:xfrm>
          <a:custGeom>
            <a:avLst/>
            <a:gdLst/>
            <a:ahLst/>
            <a:cxnLst/>
            <a:rect l="0" t="0" r="r" b="b"/>
            <a:pathLst>
              <a:path w="13224" h="73">
                <a:moveTo>
                  <a:pt x="13208" y="73"/>
                </a:moveTo>
                <a:cubicBezTo>
                  <a:pt x="13207" y="72"/>
                  <a:pt x="13207" y="72"/>
                  <a:pt x="13207" y="71"/>
                </a:cubicBezTo>
                <a:cubicBezTo>
                  <a:pt x="13191" y="56"/>
                  <a:pt x="13174" y="44"/>
                  <a:pt x="13154" y="36"/>
                </a:cubicBezTo>
                <a:cubicBezTo>
                  <a:pt x="13134" y="28"/>
                  <a:pt x="13113" y="23"/>
                  <a:pt x="13092" y="23"/>
                </a:cubicBezTo>
                <a:lnTo>
                  <a:pt x="91" y="23"/>
                </a:lnTo>
                <a:cubicBezTo>
                  <a:pt x="77" y="23"/>
                  <a:pt x="65" y="29"/>
                  <a:pt x="53" y="38"/>
                </a:cubicBezTo>
                <a:lnTo>
                  <a:pt x="0" y="24"/>
                </a:lnTo>
                <a:cubicBezTo>
                  <a:pt x="6" y="20"/>
                  <a:pt x="13" y="17"/>
                  <a:pt x="20" y="14"/>
                </a:cubicBezTo>
                <a:cubicBezTo>
                  <a:pt x="43" y="4"/>
                  <a:pt x="67" y="0"/>
                  <a:pt x="91" y="0"/>
                </a:cubicBezTo>
                <a:lnTo>
                  <a:pt x="13092" y="0"/>
                </a:lnTo>
                <a:cubicBezTo>
                  <a:pt x="13116" y="0"/>
                  <a:pt x="13140" y="4"/>
                  <a:pt x="13163" y="14"/>
                </a:cubicBezTo>
                <a:cubicBezTo>
                  <a:pt x="13186" y="23"/>
                  <a:pt x="13206" y="38"/>
                  <a:pt x="13223" y="55"/>
                </a:cubicBezTo>
                <a:lnTo>
                  <a:pt x="13224" y="56"/>
                </a:lnTo>
                <a:lnTo>
                  <a:pt x="13208" y="73"/>
                </a:lnTo>
                <a:close/>
              </a:path>
            </a:pathLst>
          </a:custGeom>
          <a:solidFill>
            <a:srgbClr val="3B82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56" name="任意多边形: 形状 855"/>
          <p:cNvSpPr/>
          <p:nvPr/>
        </p:nvSpPr>
        <p:spPr>
          <a:xfrm>
            <a:off x="434880" y="6358320"/>
            <a:ext cx="4760640" cy="26280"/>
          </a:xfrm>
          <a:custGeom>
            <a:avLst/>
            <a:gdLst/>
            <a:ahLst/>
            <a:cxnLst/>
            <a:rect l="0" t="0" r="r" b="b"/>
            <a:pathLst>
              <a:path w="13224" h="73">
                <a:moveTo>
                  <a:pt x="53" y="35"/>
                </a:moveTo>
                <a:cubicBezTo>
                  <a:pt x="65" y="44"/>
                  <a:pt x="77" y="49"/>
                  <a:pt x="91" y="49"/>
                </a:cubicBezTo>
                <a:lnTo>
                  <a:pt x="13092" y="49"/>
                </a:lnTo>
                <a:cubicBezTo>
                  <a:pt x="13113" y="49"/>
                  <a:pt x="13134" y="45"/>
                  <a:pt x="13154" y="37"/>
                </a:cubicBezTo>
                <a:cubicBezTo>
                  <a:pt x="13174" y="28"/>
                  <a:pt x="13191" y="17"/>
                  <a:pt x="13207" y="1"/>
                </a:cubicBezTo>
                <a:lnTo>
                  <a:pt x="13208" y="0"/>
                </a:lnTo>
                <a:lnTo>
                  <a:pt x="13224" y="17"/>
                </a:lnTo>
                <a:cubicBezTo>
                  <a:pt x="13224" y="17"/>
                  <a:pt x="13223" y="17"/>
                  <a:pt x="13223" y="18"/>
                </a:cubicBezTo>
                <a:cubicBezTo>
                  <a:pt x="13206" y="35"/>
                  <a:pt x="13186" y="49"/>
                  <a:pt x="13163" y="59"/>
                </a:cubicBezTo>
                <a:cubicBezTo>
                  <a:pt x="13140" y="69"/>
                  <a:pt x="13116" y="73"/>
                  <a:pt x="13092" y="73"/>
                </a:cubicBezTo>
                <a:lnTo>
                  <a:pt x="91" y="73"/>
                </a:lnTo>
                <a:cubicBezTo>
                  <a:pt x="67" y="73"/>
                  <a:pt x="43" y="69"/>
                  <a:pt x="20" y="59"/>
                </a:cubicBezTo>
                <a:cubicBezTo>
                  <a:pt x="13" y="56"/>
                  <a:pt x="6" y="52"/>
                  <a:pt x="0" y="48"/>
                </a:cubicBezTo>
                <a:lnTo>
                  <a:pt x="53" y="35"/>
                </a:lnTo>
                <a:close/>
              </a:path>
            </a:pathLst>
          </a:custGeom>
          <a:solidFill>
            <a:srgbClr val="3B82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57" name="任意多边形: 形状 856"/>
          <p:cNvSpPr/>
          <p:nvPr/>
        </p:nvSpPr>
        <p:spPr>
          <a:xfrm>
            <a:off x="5189040" y="5083560"/>
            <a:ext cx="25560" cy="1281600"/>
          </a:xfrm>
          <a:custGeom>
            <a:avLst/>
            <a:gdLst/>
            <a:ahLst/>
            <a:cxnLst/>
            <a:rect l="0" t="0" r="r" b="b"/>
            <a:pathLst>
              <a:path w="71" h="3560">
                <a:moveTo>
                  <a:pt x="0" y="3543"/>
                </a:moveTo>
                <a:cubicBezTo>
                  <a:pt x="15" y="3528"/>
                  <a:pt x="27" y="3511"/>
                  <a:pt x="35" y="3491"/>
                </a:cubicBezTo>
                <a:cubicBezTo>
                  <a:pt x="44" y="3471"/>
                  <a:pt x="48" y="3450"/>
                  <a:pt x="48" y="3429"/>
                </a:cubicBezTo>
                <a:lnTo>
                  <a:pt x="48" y="131"/>
                </a:lnTo>
                <a:cubicBezTo>
                  <a:pt x="48" y="110"/>
                  <a:pt x="44" y="89"/>
                  <a:pt x="35" y="69"/>
                </a:cubicBezTo>
                <a:cubicBezTo>
                  <a:pt x="27" y="49"/>
                  <a:pt x="15" y="32"/>
                  <a:pt x="0" y="16"/>
                </a:cubicBezTo>
                <a:lnTo>
                  <a:pt x="16" y="0"/>
                </a:lnTo>
                <a:cubicBezTo>
                  <a:pt x="33" y="17"/>
                  <a:pt x="48" y="37"/>
                  <a:pt x="57" y="60"/>
                </a:cubicBezTo>
                <a:cubicBezTo>
                  <a:pt x="67" y="83"/>
                  <a:pt x="71" y="107"/>
                  <a:pt x="71" y="131"/>
                </a:cubicBezTo>
                <a:lnTo>
                  <a:pt x="71" y="3429"/>
                </a:lnTo>
                <a:cubicBezTo>
                  <a:pt x="71" y="3453"/>
                  <a:pt x="67" y="3477"/>
                  <a:pt x="57" y="3500"/>
                </a:cubicBezTo>
                <a:cubicBezTo>
                  <a:pt x="48" y="3522"/>
                  <a:pt x="33" y="3542"/>
                  <a:pt x="16" y="3560"/>
                </a:cubicBezTo>
                <a:lnTo>
                  <a:pt x="0" y="3543"/>
                </a:lnTo>
                <a:close/>
              </a:path>
            </a:pathLst>
          </a:custGeom>
          <a:solidFill>
            <a:srgbClr val="3B82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58" name="任意多边形: 形状 857"/>
          <p:cNvSpPr/>
          <p:nvPr/>
        </p:nvSpPr>
        <p:spPr>
          <a:xfrm>
            <a:off x="401040" y="5064120"/>
            <a:ext cx="4813560" cy="1320480"/>
          </a:xfrm>
          <a:custGeom>
            <a:avLst/>
            <a:gdLst/>
            <a:ahLst/>
            <a:cxnLst/>
            <a:rect l="0" t="0" r="r" b="b"/>
            <a:pathLst>
              <a:path w="13371" h="3668">
                <a:moveTo>
                  <a:pt x="0" y="0"/>
                </a:moveTo>
                <a:lnTo>
                  <a:pt x="13371" y="0"/>
                </a:lnTo>
                <a:lnTo>
                  <a:pt x="13371" y="3668"/>
                </a:lnTo>
                <a:lnTo>
                  <a:pt x="0" y="3668"/>
                </a:lnTo>
                <a:lnTo>
                  <a:pt x="0" y="0"/>
                </a:lnTo>
                <a:close/>
              </a:path>
            </a:pathLst>
          </a:custGeom>
          <a:solidFill>
            <a:srgbClr val="8B5C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859" name="图片 858"/>
          <p:cNvPicPr/>
          <p:nvPr/>
        </p:nvPicPr>
        <p:blipFill>
          <a:blip r:embed="rId9"/>
          <a:stretch/>
        </p:blipFill>
        <p:spPr>
          <a:xfrm>
            <a:off x="568080" y="5248080"/>
            <a:ext cx="150120" cy="150120"/>
          </a:xfrm>
          <a:prstGeom prst="rect">
            <a:avLst/>
          </a:prstGeom>
          <a:noFill/>
          <a:ln w="0">
            <a:noFill/>
          </a:ln>
        </p:spPr>
      </p:pic>
      <p:sp>
        <p:nvSpPr>
          <p:cNvPr id="860" name="文本框 859"/>
          <p:cNvSpPr txBox="1"/>
          <p:nvPr/>
        </p:nvSpPr>
        <p:spPr>
          <a:xfrm>
            <a:off x="4147560" y="4601160"/>
            <a:ext cx="135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a:t>
            </a:r>
            <a:endParaRPr lang="en-US" sz="1050" b="0" u="none" strike="noStrike">
              <a:solidFill>
                <a:srgbClr val="000000"/>
              </a:solidFill>
              <a:effectLst/>
              <a:uFillTx/>
              <a:latin typeface="Times New Roman"/>
            </a:endParaRPr>
          </a:p>
        </p:txBody>
      </p:sp>
      <p:pic>
        <p:nvPicPr>
          <p:cNvPr id="861" name="图片 860"/>
          <p:cNvPicPr/>
          <p:nvPr/>
        </p:nvPicPr>
        <p:blipFill>
          <a:blip r:embed="rId8"/>
          <a:stretch/>
        </p:blipFill>
        <p:spPr>
          <a:xfrm>
            <a:off x="768960" y="5540400"/>
            <a:ext cx="66600" cy="133200"/>
          </a:xfrm>
          <a:prstGeom prst="rect">
            <a:avLst/>
          </a:prstGeom>
          <a:noFill/>
          <a:ln w="0">
            <a:noFill/>
          </a:ln>
        </p:spPr>
      </p:pic>
      <p:sp>
        <p:nvSpPr>
          <p:cNvPr id="862" name="文本框 861"/>
          <p:cNvSpPr txBox="1"/>
          <p:nvPr/>
        </p:nvSpPr>
        <p:spPr>
          <a:xfrm>
            <a:off x="785520" y="5228640"/>
            <a:ext cx="6040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任务类型</a:t>
            </a:r>
            <a:endParaRPr lang="en-US" sz="1180" b="0" u="none" strike="noStrike">
              <a:solidFill>
                <a:srgbClr val="000000"/>
              </a:solidFill>
              <a:effectLst/>
              <a:uFillTx/>
              <a:latin typeface="Times New Roman"/>
            </a:endParaRPr>
          </a:p>
        </p:txBody>
      </p:sp>
      <p:pic>
        <p:nvPicPr>
          <p:cNvPr id="863" name="图片 862"/>
          <p:cNvPicPr/>
          <p:nvPr/>
        </p:nvPicPr>
        <p:blipFill>
          <a:blip r:embed="rId8"/>
          <a:stretch/>
        </p:blipFill>
        <p:spPr>
          <a:xfrm>
            <a:off x="768960" y="5807880"/>
            <a:ext cx="66600" cy="133200"/>
          </a:xfrm>
          <a:prstGeom prst="rect">
            <a:avLst/>
          </a:prstGeom>
          <a:noFill/>
          <a:ln w="0">
            <a:noFill/>
          </a:ln>
        </p:spPr>
      </p:pic>
      <p:sp>
        <p:nvSpPr>
          <p:cNvPr id="864" name="文本框 863"/>
          <p:cNvSpPr txBox="1"/>
          <p:nvPr/>
        </p:nvSpPr>
        <p:spPr>
          <a:xfrm>
            <a:off x="902520" y="5520240"/>
            <a:ext cx="18781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理解任务：文本分类、问答系统</a:t>
            </a:r>
            <a:endParaRPr lang="en-US" sz="1050" b="0" u="none" strike="noStrike">
              <a:solidFill>
                <a:srgbClr val="000000"/>
              </a:solidFill>
              <a:effectLst/>
              <a:uFillTx/>
              <a:latin typeface="Times New Roman"/>
            </a:endParaRPr>
          </a:p>
        </p:txBody>
      </p:sp>
      <p:pic>
        <p:nvPicPr>
          <p:cNvPr id="865" name="图片 864"/>
          <p:cNvPicPr/>
          <p:nvPr/>
        </p:nvPicPr>
        <p:blipFill>
          <a:blip r:embed="rId8"/>
          <a:stretch/>
        </p:blipFill>
        <p:spPr>
          <a:xfrm>
            <a:off x="768960" y="6075360"/>
            <a:ext cx="66600" cy="133200"/>
          </a:xfrm>
          <a:prstGeom prst="rect">
            <a:avLst/>
          </a:prstGeom>
          <a:noFill/>
          <a:ln w="0">
            <a:noFill/>
          </a:ln>
        </p:spPr>
      </p:pic>
      <p:sp>
        <p:nvSpPr>
          <p:cNvPr id="866" name="文本框 865"/>
          <p:cNvSpPr txBox="1"/>
          <p:nvPr/>
        </p:nvSpPr>
        <p:spPr>
          <a:xfrm>
            <a:off x="902520" y="5787720"/>
            <a:ext cx="1207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情感分析、实体识别</a:t>
            </a:r>
            <a:endParaRPr lang="en-US" sz="1050" b="0" u="none" strike="noStrike">
              <a:solidFill>
                <a:srgbClr val="000000"/>
              </a:solidFill>
              <a:effectLst/>
              <a:uFillTx/>
              <a:latin typeface="Times New Roman"/>
            </a:endParaRPr>
          </a:p>
        </p:txBody>
      </p:sp>
      <p:sp>
        <p:nvSpPr>
          <p:cNvPr id="867" name="任意多边形: 形状 866"/>
          <p:cNvSpPr/>
          <p:nvPr/>
        </p:nvSpPr>
        <p:spPr>
          <a:xfrm>
            <a:off x="401040" y="6518160"/>
            <a:ext cx="4813560" cy="1320480"/>
          </a:xfrm>
          <a:custGeom>
            <a:avLst/>
            <a:gdLst/>
            <a:ahLst/>
            <a:cxnLst/>
            <a:rect l="0" t="0" r="r" b="b"/>
            <a:pathLst>
              <a:path w="13371" h="3668">
                <a:moveTo>
                  <a:pt x="0" y="3483"/>
                </a:moveTo>
                <a:lnTo>
                  <a:pt x="0" y="185"/>
                </a:lnTo>
                <a:cubicBezTo>
                  <a:pt x="0" y="161"/>
                  <a:pt x="4" y="137"/>
                  <a:pt x="14" y="114"/>
                </a:cubicBezTo>
                <a:cubicBezTo>
                  <a:pt x="23" y="92"/>
                  <a:pt x="37" y="71"/>
                  <a:pt x="54" y="54"/>
                </a:cubicBezTo>
                <a:cubicBezTo>
                  <a:pt x="72" y="37"/>
                  <a:pt x="92" y="23"/>
                  <a:pt x="114" y="14"/>
                </a:cubicBezTo>
                <a:cubicBezTo>
                  <a:pt x="137" y="4"/>
                  <a:pt x="161" y="0"/>
                  <a:pt x="185" y="0"/>
                </a:cubicBezTo>
                <a:lnTo>
                  <a:pt x="13186" y="0"/>
                </a:lnTo>
                <a:cubicBezTo>
                  <a:pt x="13210" y="0"/>
                  <a:pt x="13234" y="4"/>
                  <a:pt x="13257" y="14"/>
                </a:cubicBezTo>
                <a:cubicBezTo>
                  <a:pt x="13280" y="23"/>
                  <a:pt x="13300" y="37"/>
                  <a:pt x="13317" y="54"/>
                </a:cubicBezTo>
                <a:cubicBezTo>
                  <a:pt x="13334" y="71"/>
                  <a:pt x="13348" y="92"/>
                  <a:pt x="13357" y="114"/>
                </a:cubicBezTo>
                <a:cubicBezTo>
                  <a:pt x="13367" y="137"/>
                  <a:pt x="13371" y="161"/>
                  <a:pt x="13371" y="185"/>
                </a:cubicBezTo>
                <a:lnTo>
                  <a:pt x="13371" y="3483"/>
                </a:lnTo>
                <a:cubicBezTo>
                  <a:pt x="13371" y="3507"/>
                  <a:pt x="13367" y="3531"/>
                  <a:pt x="13357" y="3554"/>
                </a:cubicBezTo>
                <a:cubicBezTo>
                  <a:pt x="13348" y="3576"/>
                  <a:pt x="13334" y="3597"/>
                  <a:pt x="13317" y="3614"/>
                </a:cubicBezTo>
                <a:cubicBezTo>
                  <a:pt x="13300" y="3631"/>
                  <a:pt x="13280" y="3645"/>
                  <a:pt x="13257" y="3654"/>
                </a:cubicBezTo>
                <a:cubicBezTo>
                  <a:pt x="13234" y="3664"/>
                  <a:pt x="13210" y="3668"/>
                  <a:pt x="13186" y="3668"/>
                </a:cubicBezTo>
                <a:lnTo>
                  <a:pt x="185" y="3668"/>
                </a:lnTo>
                <a:cubicBezTo>
                  <a:pt x="161" y="3668"/>
                  <a:pt x="137" y="3664"/>
                  <a:pt x="114" y="3654"/>
                </a:cubicBezTo>
                <a:cubicBezTo>
                  <a:pt x="92" y="3645"/>
                  <a:pt x="72" y="3631"/>
                  <a:pt x="54" y="3614"/>
                </a:cubicBezTo>
                <a:cubicBezTo>
                  <a:pt x="37" y="3597"/>
                  <a:pt x="23" y="3576"/>
                  <a:pt x="14" y="3554"/>
                </a:cubicBezTo>
                <a:cubicBezTo>
                  <a:pt x="4" y="3531"/>
                  <a:pt x="0" y="3507"/>
                  <a:pt x="0" y="3483"/>
                </a:cubicBez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68" name="任意多边形: 形状 867"/>
          <p:cNvSpPr/>
          <p:nvPr/>
        </p:nvSpPr>
        <p:spPr>
          <a:xfrm>
            <a:off x="434880" y="7812360"/>
            <a:ext cx="4760640" cy="26280"/>
          </a:xfrm>
          <a:custGeom>
            <a:avLst/>
            <a:gdLst/>
            <a:ahLst/>
            <a:cxnLst/>
            <a:rect l="0" t="0" r="r" b="b"/>
            <a:pathLst>
              <a:path w="13224" h="73">
                <a:moveTo>
                  <a:pt x="53" y="35"/>
                </a:moveTo>
                <a:cubicBezTo>
                  <a:pt x="65" y="44"/>
                  <a:pt x="77" y="49"/>
                  <a:pt x="91" y="49"/>
                </a:cubicBezTo>
                <a:lnTo>
                  <a:pt x="13092" y="49"/>
                </a:lnTo>
                <a:cubicBezTo>
                  <a:pt x="13113" y="49"/>
                  <a:pt x="13134" y="45"/>
                  <a:pt x="13154" y="37"/>
                </a:cubicBezTo>
                <a:cubicBezTo>
                  <a:pt x="13174" y="29"/>
                  <a:pt x="13191" y="17"/>
                  <a:pt x="13207" y="2"/>
                </a:cubicBezTo>
                <a:cubicBezTo>
                  <a:pt x="13207" y="1"/>
                  <a:pt x="13207" y="1"/>
                  <a:pt x="13208" y="0"/>
                </a:cubicBezTo>
                <a:lnTo>
                  <a:pt x="13224" y="17"/>
                </a:lnTo>
                <a:lnTo>
                  <a:pt x="13223" y="18"/>
                </a:lnTo>
                <a:cubicBezTo>
                  <a:pt x="13206" y="35"/>
                  <a:pt x="13186" y="49"/>
                  <a:pt x="13163" y="58"/>
                </a:cubicBezTo>
                <a:cubicBezTo>
                  <a:pt x="13140" y="69"/>
                  <a:pt x="13116" y="73"/>
                  <a:pt x="13092" y="73"/>
                </a:cubicBezTo>
                <a:lnTo>
                  <a:pt x="91" y="73"/>
                </a:lnTo>
                <a:cubicBezTo>
                  <a:pt x="67" y="73"/>
                  <a:pt x="43" y="69"/>
                  <a:pt x="20" y="58"/>
                </a:cubicBezTo>
                <a:cubicBezTo>
                  <a:pt x="13" y="55"/>
                  <a:pt x="6" y="52"/>
                  <a:pt x="0" y="48"/>
                </a:cubicBezTo>
                <a:lnTo>
                  <a:pt x="53" y="35"/>
                </a:lnTo>
                <a:close/>
              </a:path>
            </a:pathLst>
          </a:custGeom>
          <a:solidFill>
            <a:srgbClr val="3B82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69" name="任意多边形: 形状 868"/>
          <p:cNvSpPr/>
          <p:nvPr/>
        </p:nvSpPr>
        <p:spPr>
          <a:xfrm>
            <a:off x="5189040" y="6537600"/>
            <a:ext cx="25560" cy="1281600"/>
          </a:xfrm>
          <a:custGeom>
            <a:avLst/>
            <a:gdLst/>
            <a:ahLst/>
            <a:cxnLst/>
            <a:rect l="0" t="0" r="r" b="b"/>
            <a:pathLst>
              <a:path w="71" h="3560">
                <a:moveTo>
                  <a:pt x="0" y="3544"/>
                </a:moveTo>
                <a:cubicBezTo>
                  <a:pt x="15" y="3528"/>
                  <a:pt x="27" y="3511"/>
                  <a:pt x="35" y="3491"/>
                </a:cubicBezTo>
                <a:cubicBezTo>
                  <a:pt x="44" y="3471"/>
                  <a:pt x="48" y="3450"/>
                  <a:pt x="48" y="3429"/>
                </a:cubicBezTo>
                <a:lnTo>
                  <a:pt x="48" y="131"/>
                </a:lnTo>
                <a:cubicBezTo>
                  <a:pt x="48" y="110"/>
                  <a:pt x="44" y="89"/>
                  <a:pt x="35" y="69"/>
                </a:cubicBezTo>
                <a:cubicBezTo>
                  <a:pt x="27" y="49"/>
                  <a:pt x="15" y="32"/>
                  <a:pt x="0" y="16"/>
                </a:cubicBezTo>
                <a:lnTo>
                  <a:pt x="16" y="0"/>
                </a:lnTo>
                <a:cubicBezTo>
                  <a:pt x="33" y="17"/>
                  <a:pt x="48" y="38"/>
                  <a:pt x="57" y="60"/>
                </a:cubicBezTo>
                <a:cubicBezTo>
                  <a:pt x="67" y="83"/>
                  <a:pt x="71" y="107"/>
                  <a:pt x="71" y="131"/>
                </a:cubicBezTo>
                <a:lnTo>
                  <a:pt x="71" y="3429"/>
                </a:lnTo>
                <a:cubicBezTo>
                  <a:pt x="71" y="3453"/>
                  <a:pt x="67" y="3477"/>
                  <a:pt x="57" y="3500"/>
                </a:cubicBezTo>
                <a:cubicBezTo>
                  <a:pt x="48" y="3522"/>
                  <a:pt x="33" y="3543"/>
                  <a:pt x="16" y="3560"/>
                </a:cubicBezTo>
                <a:lnTo>
                  <a:pt x="0" y="3544"/>
                </a:lnTo>
                <a:close/>
              </a:path>
            </a:pathLst>
          </a:custGeom>
          <a:solidFill>
            <a:srgbClr val="3B82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70" name="任意多边形: 形状 869"/>
          <p:cNvSpPr/>
          <p:nvPr/>
        </p:nvSpPr>
        <p:spPr>
          <a:xfrm>
            <a:off x="401040" y="6518160"/>
            <a:ext cx="4813560" cy="1320480"/>
          </a:xfrm>
          <a:custGeom>
            <a:avLst/>
            <a:gdLst/>
            <a:ahLst/>
            <a:cxnLst/>
            <a:rect l="0" t="0" r="r" b="b"/>
            <a:pathLst>
              <a:path w="13371" h="3668">
                <a:moveTo>
                  <a:pt x="0" y="0"/>
                </a:moveTo>
                <a:lnTo>
                  <a:pt x="13371" y="0"/>
                </a:lnTo>
                <a:lnTo>
                  <a:pt x="13371" y="3668"/>
                </a:lnTo>
                <a:lnTo>
                  <a:pt x="0" y="3668"/>
                </a:lnTo>
                <a:lnTo>
                  <a:pt x="0" y="0"/>
                </a:lnTo>
                <a:close/>
              </a:path>
            </a:pathLst>
          </a:custGeom>
          <a:solidFill>
            <a:srgbClr val="8B5C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871" name="图片 870"/>
          <p:cNvPicPr/>
          <p:nvPr/>
        </p:nvPicPr>
        <p:blipFill>
          <a:blip r:embed="rId10"/>
          <a:stretch/>
        </p:blipFill>
        <p:spPr>
          <a:xfrm>
            <a:off x="568080" y="6702120"/>
            <a:ext cx="191880" cy="150120"/>
          </a:xfrm>
          <a:prstGeom prst="rect">
            <a:avLst/>
          </a:prstGeom>
          <a:noFill/>
          <a:ln w="0">
            <a:noFill/>
          </a:ln>
        </p:spPr>
      </p:pic>
      <p:sp>
        <p:nvSpPr>
          <p:cNvPr id="872" name="文本框 871"/>
          <p:cNvSpPr txBox="1"/>
          <p:nvPr/>
        </p:nvSpPr>
        <p:spPr>
          <a:xfrm>
            <a:off x="902520" y="6055200"/>
            <a:ext cx="20124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对句子级别和上下文的理解能力强</a:t>
            </a:r>
            <a:endParaRPr lang="en-US" sz="1050" b="0" u="none" strike="noStrike">
              <a:solidFill>
                <a:srgbClr val="000000"/>
              </a:solidFill>
              <a:effectLst/>
              <a:uFillTx/>
              <a:latin typeface="Times New Roman"/>
            </a:endParaRPr>
          </a:p>
        </p:txBody>
      </p:sp>
      <p:pic>
        <p:nvPicPr>
          <p:cNvPr id="873" name="图片 872"/>
          <p:cNvPicPr/>
          <p:nvPr/>
        </p:nvPicPr>
        <p:blipFill>
          <a:blip r:embed="rId8"/>
          <a:stretch/>
        </p:blipFill>
        <p:spPr>
          <a:xfrm>
            <a:off x="768960" y="6994440"/>
            <a:ext cx="66600" cy="133200"/>
          </a:xfrm>
          <a:prstGeom prst="rect">
            <a:avLst/>
          </a:prstGeom>
          <a:noFill/>
          <a:ln w="0">
            <a:noFill/>
          </a:ln>
        </p:spPr>
      </p:pic>
      <p:sp>
        <p:nvSpPr>
          <p:cNvPr id="874" name="文本框 873"/>
          <p:cNvSpPr txBox="1"/>
          <p:nvPr/>
        </p:nvSpPr>
        <p:spPr>
          <a:xfrm>
            <a:off x="827280" y="6682680"/>
            <a:ext cx="6040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应用场景</a:t>
            </a:r>
            <a:endParaRPr lang="en-US" sz="1180" b="0" u="none" strike="noStrike">
              <a:solidFill>
                <a:srgbClr val="000000"/>
              </a:solidFill>
              <a:effectLst/>
              <a:uFillTx/>
              <a:latin typeface="Times New Roman"/>
            </a:endParaRPr>
          </a:p>
        </p:txBody>
      </p:sp>
      <p:pic>
        <p:nvPicPr>
          <p:cNvPr id="875" name="图片 874"/>
          <p:cNvPicPr/>
          <p:nvPr/>
        </p:nvPicPr>
        <p:blipFill>
          <a:blip r:embed="rId8"/>
          <a:stretch/>
        </p:blipFill>
        <p:spPr>
          <a:xfrm>
            <a:off x="768960" y="7261920"/>
            <a:ext cx="66600" cy="133200"/>
          </a:xfrm>
          <a:prstGeom prst="rect">
            <a:avLst/>
          </a:prstGeom>
          <a:noFill/>
          <a:ln w="0">
            <a:noFill/>
          </a:ln>
        </p:spPr>
      </p:pic>
      <p:sp>
        <p:nvSpPr>
          <p:cNvPr id="876" name="文本框 875"/>
          <p:cNvSpPr txBox="1"/>
          <p:nvPr/>
        </p:nvSpPr>
        <p:spPr>
          <a:xfrm>
            <a:off x="902520" y="6974280"/>
            <a:ext cx="1207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问答系统、情感分析</a:t>
            </a:r>
            <a:endParaRPr lang="en-US" sz="1050" b="0" u="none" strike="noStrike">
              <a:solidFill>
                <a:srgbClr val="000000"/>
              </a:solidFill>
              <a:effectLst/>
              <a:uFillTx/>
              <a:latin typeface="Times New Roman"/>
            </a:endParaRPr>
          </a:p>
        </p:txBody>
      </p:sp>
      <p:pic>
        <p:nvPicPr>
          <p:cNvPr id="877" name="图片 876"/>
          <p:cNvPicPr/>
          <p:nvPr/>
        </p:nvPicPr>
        <p:blipFill>
          <a:blip r:embed="rId8"/>
          <a:stretch/>
        </p:blipFill>
        <p:spPr>
          <a:xfrm>
            <a:off x="768960" y="7529400"/>
            <a:ext cx="66600" cy="133200"/>
          </a:xfrm>
          <a:prstGeom prst="rect">
            <a:avLst/>
          </a:prstGeom>
          <a:noFill/>
          <a:ln w="0">
            <a:noFill/>
          </a:ln>
        </p:spPr>
      </p:pic>
      <p:sp>
        <p:nvSpPr>
          <p:cNvPr id="878" name="文本框 877"/>
          <p:cNvSpPr txBox="1"/>
          <p:nvPr/>
        </p:nvSpPr>
        <p:spPr>
          <a:xfrm>
            <a:off x="902520" y="7241760"/>
            <a:ext cx="1207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文档分类、信息提取</a:t>
            </a:r>
            <a:endParaRPr lang="en-US" sz="1050" b="0" u="none" strike="noStrike">
              <a:solidFill>
                <a:srgbClr val="000000"/>
              </a:solidFill>
              <a:effectLst/>
              <a:uFillTx/>
              <a:latin typeface="Times New Roman"/>
            </a:endParaRPr>
          </a:p>
        </p:txBody>
      </p:sp>
      <p:sp>
        <p:nvSpPr>
          <p:cNvPr id="879" name="文本框 878"/>
          <p:cNvSpPr txBox="1"/>
          <p:nvPr/>
        </p:nvSpPr>
        <p:spPr>
          <a:xfrm>
            <a:off x="902520" y="7509240"/>
            <a:ext cx="6714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代表变体：</a:t>
            </a:r>
            <a:endParaRPr lang="en-US" sz="1050" b="0" u="none" strike="noStrike">
              <a:solidFill>
                <a:srgbClr val="000000"/>
              </a:solidFill>
              <a:effectLst/>
              <a:uFillTx/>
              <a:latin typeface="Times New Roman"/>
            </a:endParaRPr>
          </a:p>
        </p:txBody>
      </p:sp>
      <p:sp>
        <p:nvSpPr>
          <p:cNvPr id="880" name="文本框 879"/>
          <p:cNvSpPr txBox="1"/>
          <p:nvPr/>
        </p:nvSpPr>
        <p:spPr>
          <a:xfrm>
            <a:off x="1571040" y="7513920"/>
            <a:ext cx="6098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RoBERTa</a:t>
            </a:r>
            <a:endParaRPr lang="en-US" sz="1050" b="0" u="none" strike="noStrike">
              <a:solidFill>
                <a:srgbClr val="000000"/>
              </a:solidFill>
              <a:effectLst/>
              <a:uFillTx/>
              <a:latin typeface="Times New Roman"/>
            </a:endParaRPr>
          </a:p>
        </p:txBody>
      </p:sp>
      <p:sp>
        <p:nvSpPr>
          <p:cNvPr id="881" name="文本框 880"/>
          <p:cNvSpPr txBox="1"/>
          <p:nvPr/>
        </p:nvSpPr>
        <p:spPr>
          <a:xfrm>
            <a:off x="2140560" y="7509240"/>
            <a:ext cx="135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a:t>
            </a:r>
            <a:endParaRPr lang="en-US" sz="1050" b="0" u="none" strike="noStrike">
              <a:solidFill>
                <a:srgbClr val="000000"/>
              </a:solidFill>
              <a:effectLst/>
              <a:uFillTx/>
              <a:latin typeface="Times New Roman"/>
            </a:endParaRPr>
          </a:p>
        </p:txBody>
      </p:sp>
      <p:sp>
        <p:nvSpPr>
          <p:cNvPr id="882" name="文本框 881"/>
          <p:cNvSpPr txBox="1"/>
          <p:nvPr/>
        </p:nvSpPr>
        <p:spPr>
          <a:xfrm>
            <a:off x="2274480" y="7513920"/>
            <a:ext cx="51912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ALBERT</a:t>
            </a:r>
            <a:endParaRPr lang="en-US" sz="1050" b="0" u="none" strike="noStrike">
              <a:solidFill>
                <a:srgbClr val="000000"/>
              </a:solidFill>
              <a:effectLst/>
              <a:uFillTx/>
              <a:latin typeface="Times New Roman"/>
            </a:endParaRPr>
          </a:p>
        </p:txBody>
      </p:sp>
      <p:sp>
        <p:nvSpPr>
          <p:cNvPr id="883" name="文本框 882"/>
          <p:cNvSpPr txBox="1"/>
          <p:nvPr/>
        </p:nvSpPr>
        <p:spPr>
          <a:xfrm>
            <a:off x="2781360" y="7509240"/>
            <a:ext cx="135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a:t>
            </a:r>
            <a:endParaRPr lang="en-US" sz="1050" b="0" u="none" strike="noStrike">
              <a:solidFill>
                <a:srgbClr val="000000"/>
              </a:solidFill>
              <a:effectLst/>
              <a:uFillTx/>
              <a:latin typeface="Times New Roman"/>
            </a:endParaRPr>
          </a:p>
        </p:txBody>
      </p:sp>
      <p:sp>
        <p:nvSpPr>
          <p:cNvPr id="884" name="任意多边形: 形状 883"/>
          <p:cNvSpPr/>
          <p:nvPr/>
        </p:nvSpPr>
        <p:spPr>
          <a:xfrm>
            <a:off x="5481720" y="2640600"/>
            <a:ext cx="4813920" cy="702360"/>
          </a:xfrm>
          <a:custGeom>
            <a:avLst/>
            <a:gdLst/>
            <a:ahLst/>
            <a:cxnLst/>
            <a:rect l="0" t="0" r="r" b="b"/>
            <a:pathLst>
              <a:path w="13372" h="1951">
                <a:moveTo>
                  <a:pt x="0" y="1951"/>
                </a:moveTo>
                <a:lnTo>
                  <a:pt x="0" y="186"/>
                </a:lnTo>
                <a:cubicBezTo>
                  <a:pt x="0" y="173"/>
                  <a:pt x="1" y="161"/>
                  <a:pt x="4" y="149"/>
                </a:cubicBezTo>
                <a:cubicBezTo>
                  <a:pt x="6" y="137"/>
                  <a:pt x="10" y="126"/>
                  <a:pt x="14" y="114"/>
                </a:cubicBezTo>
                <a:cubicBezTo>
                  <a:pt x="19" y="103"/>
                  <a:pt x="25" y="92"/>
                  <a:pt x="32"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lnTo>
                  <a:pt x="13186" y="0"/>
                </a:lnTo>
                <a:cubicBezTo>
                  <a:pt x="13198" y="0"/>
                  <a:pt x="13211" y="1"/>
                  <a:pt x="13223" y="3"/>
                </a:cubicBezTo>
                <a:cubicBezTo>
                  <a:pt x="13234" y="6"/>
                  <a:pt x="13246" y="9"/>
                  <a:pt x="13257" y="14"/>
                </a:cubicBezTo>
                <a:cubicBezTo>
                  <a:pt x="13269" y="19"/>
                  <a:pt x="13279" y="24"/>
                  <a:pt x="13289" y="31"/>
                </a:cubicBezTo>
                <a:cubicBezTo>
                  <a:pt x="13300" y="38"/>
                  <a:pt x="13309" y="46"/>
                  <a:pt x="13318" y="54"/>
                </a:cubicBezTo>
                <a:cubicBezTo>
                  <a:pt x="13326" y="63"/>
                  <a:pt x="13334" y="72"/>
                  <a:pt x="13341" y="82"/>
                </a:cubicBezTo>
                <a:cubicBezTo>
                  <a:pt x="13347" y="92"/>
                  <a:pt x="13353" y="103"/>
                  <a:pt x="13358" y="114"/>
                </a:cubicBezTo>
                <a:cubicBezTo>
                  <a:pt x="13363" y="126"/>
                  <a:pt x="13366" y="137"/>
                  <a:pt x="13368" y="149"/>
                </a:cubicBezTo>
                <a:cubicBezTo>
                  <a:pt x="13371" y="161"/>
                  <a:pt x="13372" y="173"/>
                  <a:pt x="13372" y="186"/>
                </a:cubicBezTo>
                <a:lnTo>
                  <a:pt x="13372" y="1951"/>
                </a:lnTo>
                <a:lnTo>
                  <a:pt x="0" y="1951"/>
                </a:ln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85" name="任意多边形: 形状 884"/>
          <p:cNvSpPr/>
          <p:nvPr/>
        </p:nvSpPr>
        <p:spPr>
          <a:xfrm>
            <a:off x="5615640" y="2774160"/>
            <a:ext cx="451440" cy="434880"/>
          </a:xfrm>
          <a:custGeom>
            <a:avLst/>
            <a:gdLst/>
            <a:ahLst/>
            <a:cxnLst/>
            <a:rect l="0" t="0" r="r" b="b"/>
            <a:pathLst>
              <a:path w="1254" h="1208">
                <a:moveTo>
                  <a:pt x="0" y="605"/>
                </a:moveTo>
                <a:cubicBezTo>
                  <a:pt x="0" y="585"/>
                  <a:pt x="1" y="565"/>
                  <a:pt x="3" y="546"/>
                </a:cubicBezTo>
                <a:cubicBezTo>
                  <a:pt x="5" y="526"/>
                  <a:pt x="7" y="506"/>
                  <a:pt x="11" y="487"/>
                </a:cubicBezTo>
                <a:cubicBezTo>
                  <a:pt x="15" y="468"/>
                  <a:pt x="20" y="448"/>
                  <a:pt x="26" y="430"/>
                </a:cubicBezTo>
                <a:cubicBezTo>
                  <a:pt x="31" y="411"/>
                  <a:pt x="38" y="392"/>
                  <a:pt x="46" y="374"/>
                </a:cubicBezTo>
                <a:cubicBezTo>
                  <a:pt x="53" y="356"/>
                  <a:pt x="62" y="338"/>
                  <a:pt x="72" y="320"/>
                </a:cubicBezTo>
                <a:cubicBezTo>
                  <a:pt x="81" y="303"/>
                  <a:pt x="91" y="286"/>
                  <a:pt x="102" y="269"/>
                </a:cubicBezTo>
                <a:cubicBezTo>
                  <a:pt x="113" y="253"/>
                  <a:pt x="125" y="237"/>
                  <a:pt x="138" y="222"/>
                </a:cubicBezTo>
                <a:cubicBezTo>
                  <a:pt x="150" y="207"/>
                  <a:pt x="163" y="192"/>
                  <a:pt x="177" y="178"/>
                </a:cubicBezTo>
                <a:cubicBezTo>
                  <a:pt x="191" y="164"/>
                  <a:pt x="206" y="151"/>
                  <a:pt x="221" y="137"/>
                </a:cubicBezTo>
                <a:cubicBezTo>
                  <a:pt x="237" y="125"/>
                  <a:pt x="252" y="113"/>
                  <a:pt x="269" y="102"/>
                </a:cubicBezTo>
                <a:cubicBezTo>
                  <a:pt x="285" y="91"/>
                  <a:pt x="302" y="81"/>
                  <a:pt x="320" y="71"/>
                </a:cubicBezTo>
                <a:cubicBezTo>
                  <a:pt x="337" y="62"/>
                  <a:pt x="355" y="54"/>
                  <a:pt x="373" y="46"/>
                </a:cubicBezTo>
                <a:cubicBezTo>
                  <a:pt x="392" y="39"/>
                  <a:pt x="410" y="32"/>
                  <a:pt x="429" y="26"/>
                </a:cubicBezTo>
                <a:cubicBezTo>
                  <a:pt x="448" y="20"/>
                  <a:pt x="467" y="16"/>
                  <a:pt x="486" y="12"/>
                </a:cubicBezTo>
                <a:cubicBezTo>
                  <a:pt x="506" y="8"/>
                  <a:pt x="525" y="5"/>
                  <a:pt x="545" y="3"/>
                </a:cubicBezTo>
                <a:cubicBezTo>
                  <a:pt x="565" y="1"/>
                  <a:pt x="584" y="0"/>
                  <a:pt x="604" y="0"/>
                </a:cubicBezTo>
                <a:lnTo>
                  <a:pt x="651" y="0"/>
                </a:lnTo>
                <a:cubicBezTo>
                  <a:pt x="670" y="0"/>
                  <a:pt x="690" y="1"/>
                  <a:pt x="710" y="3"/>
                </a:cubicBezTo>
                <a:cubicBezTo>
                  <a:pt x="729" y="5"/>
                  <a:pt x="749" y="8"/>
                  <a:pt x="768" y="12"/>
                </a:cubicBezTo>
                <a:cubicBezTo>
                  <a:pt x="788" y="16"/>
                  <a:pt x="807" y="20"/>
                  <a:pt x="826" y="26"/>
                </a:cubicBezTo>
                <a:cubicBezTo>
                  <a:pt x="845" y="32"/>
                  <a:pt x="863" y="39"/>
                  <a:pt x="882" y="46"/>
                </a:cubicBezTo>
                <a:cubicBezTo>
                  <a:pt x="900" y="54"/>
                  <a:pt x="918" y="62"/>
                  <a:pt x="935" y="71"/>
                </a:cubicBezTo>
                <a:cubicBezTo>
                  <a:pt x="953" y="81"/>
                  <a:pt x="970" y="91"/>
                  <a:pt x="986" y="102"/>
                </a:cubicBezTo>
                <a:cubicBezTo>
                  <a:pt x="1002" y="113"/>
                  <a:pt x="1018" y="125"/>
                  <a:pt x="1034" y="137"/>
                </a:cubicBezTo>
                <a:cubicBezTo>
                  <a:pt x="1049" y="151"/>
                  <a:pt x="1063" y="164"/>
                  <a:pt x="1077" y="178"/>
                </a:cubicBezTo>
                <a:cubicBezTo>
                  <a:pt x="1091" y="192"/>
                  <a:pt x="1105" y="207"/>
                  <a:pt x="1117" y="222"/>
                </a:cubicBezTo>
                <a:cubicBezTo>
                  <a:pt x="1130" y="237"/>
                  <a:pt x="1141" y="253"/>
                  <a:pt x="1152" y="269"/>
                </a:cubicBezTo>
                <a:cubicBezTo>
                  <a:pt x="1163" y="286"/>
                  <a:pt x="1174" y="303"/>
                  <a:pt x="1183" y="320"/>
                </a:cubicBezTo>
                <a:cubicBezTo>
                  <a:pt x="1192" y="338"/>
                  <a:pt x="1201" y="356"/>
                  <a:pt x="1208" y="374"/>
                </a:cubicBezTo>
                <a:cubicBezTo>
                  <a:pt x="1216" y="392"/>
                  <a:pt x="1222" y="411"/>
                  <a:pt x="1228" y="430"/>
                </a:cubicBezTo>
                <a:cubicBezTo>
                  <a:pt x="1234" y="448"/>
                  <a:pt x="1239" y="468"/>
                  <a:pt x="1243" y="487"/>
                </a:cubicBezTo>
                <a:cubicBezTo>
                  <a:pt x="1246" y="506"/>
                  <a:pt x="1249" y="526"/>
                  <a:pt x="1251" y="546"/>
                </a:cubicBezTo>
                <a:cubicBezTo>
                  <a:pt x="1253" y="565"/>
                  <a:pt x="1254" y="585"/>
                  <a:pt x="1254" y="605"/>
                </a:cubicBezTo>
                <a:cubicBezTo>
                  <a:pt x="1254" y="625"/>
                  <a:pt x="1253" y="644"/>
                  <a:pt x="1251" y="664"/>
                </a:cubicBezTo>
                <a:cubicBezTo>
                  <a:pt x="1249" y="684"/>
                  <a:pt x="1246" y="703"/>
                  <a:pt x="1243" y="723"/>
                </a:cubicBezTo>
                <a:cubicBezTo>
                  <a:pt x="1239" y="742"/>
                  <a:pt x="1234" y="761"/>
                  <a:pt x="1228" y="780"/>
                </a:cubicBezTo>
                <a:cubicBezTo>
                  <a:pt x="1222" y="799"/>
                  <a:pt x="1216" y="817"/>
                  <a:pt x="1208" y="836"/>
                </a:cubicBezTo>
                <a:cubicBezTo>
                  <a:pt x="1201" y="854"/>
                  <a:pt x="1192" y="872"/>
                  <a:pt x="1183" y="889"/>
                </a:cubicBezTo>
                <a:cubicBezTo>
                  <a:pt x="1174" y="907"/>
                  <a:pt x="1163" y="924"/>
                  <a:pt x="1152" y="940"/>
                </a:cubicBezTo>
                <a:cubicBezTo>
                  <a:pt x="1141" y="957"/>
                  <a:pt x="1130" y="972"/>
                  <a:pt x="1117" y="988"/>
                </a:cubicBezTo>
                <a:cubicBezTo>
                  <a:pt x="1105" y="1003"/>
                  <a:pt x="1091" y="1018"/>
                  <a:pt x="1077" y="1032"/>
                </a:cubicBezTo>
                <a:cubicBezTo>
                  <a:pt x="1063" y="1046"/>
                  <a:pt x="1049" y="1059"/>
                  <a:pt x="1034" y="1071"/>
                </a:cubicBezTo>
                <a:cubicBezTo>
                  <a:pt x="1018" y="1084"/>
                  <a:pt x="1002" y="1096"/>
                  <a:pt x="986" y="1107"/>
                </a:cubicBezTo>
                <a:cubicBezTo>
                  <a:pt x="970" y="1118"/>
                  <a:pt x="953" y="1128"/>
                  <a:pt x="935" y="1137"/>
                </a:cubicBezTo>
                <a:cubicBezTo>
                  <a:pt x="918" y="1146"/>
                  <a:pt x="900" y="1155"/>
                  <a:pt x="882" y="1162"/>
                </a:cubicBezTo>
                <a:cubicBezTo>
                  <a:pt x="863" y="1170"/>
                  <a:pt x="845" y="1177"/>
                  <a:pt x="826" y="1182"/>
                </a:cubicBezTo>
                <a:cubicBezTo>
                  <a:pt x="807" y="1188"/>
                  <a:pt x="788" y="1193"/>
                  <a:pt x="768" y="1197"/>
                </a:cubicBezTo>
                <a:cubicBezTo>
                  <a:pt x="749" y="1201"/>
                  <a:pt x="729" y="1203"/>
                  <a:pt x="710" y="1205"/>
                </a:cubicBezTo>
                <a:cubicBezTo>
                  <a:pt x="690" y="1207"/>
                  <a:pt x="670" y="1208"/>
                  <a:pt x="651" y="1208"/>
                </a:cubicBezTo>
                <a:lnTo>
                  <a:pt x="604" y="1208"/>
                </a:lnTo>
                <a:cubicBezTo>
                  <a:pt x="584" y="1208"/>
                  <a:pt x="565" y="1207"/>
                  <a:pt x="545" y="1205"/>
                </a:cubicBezTo>
                <a:cubicBezTo>
                  <a:pt x="525" y="1203"/>
                  <a:pt x="506" y="1201"/>
                  <a:pt x="486" y="1197"/>
                </a:cubicBezTo>
                <a:cubicBezTo>
                  <a:pt x="467" y="1193"/>
                  <a:pt x="448" y="1188"/>
                  <a:pt x="429" y="1182"/>
                </a:cubicBezTo>
                <a:cubicBezTo>
                  <a:pt x="410" y="1177"/>
                  <a:pt x="392" y="1170"/>
                  <a:pt x="373" y="1162"/>
                </a:cubicBezTo>
                <a:cubicBezTo>
                  <a:pt x="355" y="1155"/>
                  <a:pt x="337" y="1146"/>
                  <a:pt x="320" y="1137"/>
                </a:cubicBezTo>
                <a:cubicBezTo>
                  <a:pt x="302" y="1128"/>
                  <a:pt x="285" y="1118"/>
                  <a:pt x="269" y="1107"/>
                </a:cubicBezTo>
                <a:cubicBezTo>
                  <a:pt x="252" y="1096"/>
                  <a:pt x="237" y="1084"/>
                  <a:pt x="221" y="1071"/>
                </a:cubicBezTo>
                <a:cubicBezTo>
                  <a:pt x="206" y="1059"/>
                  <a:pt x="191" y="1046"/>
                  <a:pt x="177" y="1032"/>
                </a:cubicBezTo>
                <a:cubicBezTo>
                  <a:pt x="163" y="1018"/>
                  <a:pt x="150" y="1003"/>
                  <a:pt x="138" y="988"/>
                </a:cubicBezTo>
                <a:cubicBezTo>
                  <a:pt x="125" y="972"/>
                  <a:pt x="113" y="957"/>
                  <a:pt x="102" y="940"/>
                </a:cubicBezTo>
                <a:cubicBezTo>
                  <a:pt x="91" y="924"/>
                  <a:pt x="81" y="907"/>
                  <a:pt x="72" y="889"/>
                </a:cubicBezTo>
                <a:cubicBezTo>
                  <a:pt x="62" y="872"/>
                  <a:pt x="53" y="854"/>
                  <a:pt x="46" y="836"/>
                </a:cubicBezTo>
                <a:cubicBezTo>
                  <a:pt x="38" y="817"/>
                  <a:pt x="31" y="799"/>
                  <a:pt x="26" y="780"/>
                </a:cubicBezTo>
                <a:cubicBezTo>
                  <a:pt x="20" y="761"/>
                  <a:pt x="15" y="742"/>
                  <a:pt x="11" y="723"/>
                </a:cubicBezTo>
                <a:cubicBezTo>
                  <a:pt x="7" y="703"/>
                  <a:pt x="5" y="684"/>
                  <a:pt x="3" y="664"/>
                </a:cubicBezTo>
                <a:cubicBezTo>
                  <a:pt x="1" y="644"/>
                  <a:pt x="0" y="625"/>
                  <a:pt x="0" y="605"/>
                </a:cubicBezTo>
                <a:close/>
              </a:path>
            </a:pathLst>
          </a:custGeom>
          <a:solidFill>
            <a:srgbClr val="1E40AF">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886" name="图片 885"/>
          <p:cNvPicPr/>
          <p:nvPr/>
        </p:nvPicPr>
        <p:blipFill>
          <a:blip r:embed="rId11"/>
          <a:stretch/>
        </p:blipFill>
        <p:spPr>
          <a:xfrm>
            <a:off x="5716080" y="2874600"/>
            <a:ext cx="250200" cy="200160"/>
          </a:xfrm>
          <a:prstGeom prst="rect">
            <a:avLst/>
          </a:prstGeom>
          <a:noFill/>
          <a:ln w="0">
            <a:noFill/>
          </a:ln>
        </p:spPr>
      </p:pic>
      <p:sp>
        <p:nvSpPr>
          <p:cNvPr id="887" name="文本框 886"/>
          <p:cNvSpPr txBox="1"/>
          <p:nvPr/>
        </p:nvSpPr>
        <p:spPr>
          <a:xfrm>
            <a:off x="2914920" y="7513920"/>
            <a:ext cx="69012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DistilBERT</a:t>
            </a:r>
            <a:endParaRPr lang="en-US" sz="1050" b="0" u="none" strike="noStrike">
              <a:solidFill>
                <a:srgbClr val="000000"/>
              </a:solidFill>
              <a:effectLst/>
              <a:uFillTx/>
              <a:latin typeface="Times New Roman"/>
            </a:endParaRPr>
          </a:p>
        </p:txBody>
      </p:sp>
      <p:sp>
        <p:nvSpPr>
          <p:cNvPr id="888" name="文本框 887"/>
          <p:cNvSpPr txBox="1"/>
          <p:nvPr/>
        </p:nvSpPr>
        <p:spPr>
          <a:xfrm>
            <a:off x="6200640" y="2788920"/>
            <a:ext cx="450360" cy="235080"/>
          </a:xfrm>
          <a:prstGeom prst="rect">
            <a:avLst/>
          </a:prstGeom>
          <a:noFill/>
          <a:ln w="0">
            <a:noFill/>
          </a:ln>
        </p:spPr>
        <p:txBody>
          <a:bodyPr wrap="none" lIns="0" tIns="0" rIns="0" bIns="0" anchor="t">
            <a:spAutoFit/>
          </a:bodyPr>
          <a:lstStyle/>
          <a:p>
            <a:r>
              <a:rPr lang="en-US" sz="1580" b="1" u="none" strike="noStrike">
                <a:solidFill>
                  <a:srgbClr val="93C5FD"/>
                </a:solidFill>
                <a:effectLst/>
                <a:uFillTx/>
                <a:latin typeface="DejaVuSans"/>
                <a:ea typeface="DejaVuSans"/>
              </a:rPr>
              <a:t>GPT</a:t>
            </a:r>
            <a:endParaRPr lang="en-US" sz="1580" b="0" u="none" strike="noStrike">
              <a:solidFill>
                <a:srgbClr val="000000"/>
              </a:solidFill>
              <a:effectLst/>
              <a:uFillTx/>
              <a:latin typeface="Times New Roman"/>
            </a:endParaRPr>
          </a:p>
        </p:txBody>
      </p:sp>
      <p:sp>
        <p:nvSpPr>
          <p:cNvPr id="889" name="文本框 888"/>
          <p:cNvSpPr txBox="1"/>
          <p:nvPr/>
        </p:nvSpPr>
        <p:spPr>
          <a:xfrm>
            <a:off x="6649200" y="2781720"/>
            <a:ext cx="403200" cy="253440"/>
          </a:xfrm>
          <a:prstGeom prst="rect">
            <a:avLst/>
          </a:prstGeom>
          <a:noFill/>
          <a:ln w="0">
            <a:noFill/>
          </a:ln>
        </p:spPr>
        <p:txBody>
          <a:bodyPr wrap="none" lIns="0" tIns="0" rIns="0" bIns="0" anchor="t">
            <a:spAutoFit/>
          </a:bodyPr>
          <a:lstStyle/>
          <a:p>
            <a:r>
              <a:rPr lang="zh-CN" sz="1580" b="0" u="none" strike="noStrike">
                <a:solidFill>
                  <a:srgbClr val="93C5FD"/>
                </a:solidFill>
                <a:effectLst/>
                <a:uFillTx/>
                <a:latin typeface="WenQuanYiZenHei"/>
                <a:ea typeface="WenQuanYiZenHei"/>
              </a:rPr>
              <a:t>系列</a:t>
            </a:r>
            <a:endParaRPr lang="en-US" sz="1580" b="0" u="none" strike="noStrike">
              <a:solidFill>
                <a:srgbClr val="000000"/>
              </a:solidFill>
              <a:effectLst/>
              <a:uFillTx/>
              <a:latin typeface="Times New Roman"/>
            </a:endParaRPr>
          </a:p>
        </p:txBody>
      </p:sp>
      <p:sp>
        <p:nvSpPr>
          <p:cNvPr id="890" name="任意多边形: 形状 889"/>
          <p:cNvSpPr/>
          <p:nvPr/>
        </p:nvSpPr>
        <p:spPr>
          <a:xfrm>
            <a:off x="5481720" y="3610080"/>
            <a:ext cx="4813920" cy="1320480"/>
          </a:xfrm>
          <a:custGeom>
            <a:avLst/>
            <a:gdLst/>
            <a:ahLst/>
            <a:cxnLst/>
            <a:rect l="0" t="0" r="r" b="b"/>
            <a:pathLst>
              <a:path w="13372" h="3668">
                <a:moveTo>
                  <a:pt x="14" y="114"/>
                </a:moveTo>
                <a:cubicBezTo>
                  <a:pt x="24" y="91"/>
                  <a:pt x="37" y="71"/>
                  <a:pt x="55" y="54"/>
                </a:cubicBezTo>
                <a:cubicBezTo>
                  <a:pt x="72" y="37"/>
                  <a:pt x="92" y="23"/>
                  <a:pt x="115" y="14"/>
                </a:cubicBezTo>
                <a:cubicBezTo>
                  <a:pt x="138" y="4"/>
                  <a:pt x="161" y="0"/>
                  <a:pt x="186" y="0"/>
                </a:cubicBezTo>
                <a:lnTo>
                  <a:pt x="13186" y="0"/>
                </a:lnTo>
                <a:cubicBezTo>
                  <a:pt x="13211" y="0"/>
                  <a:pt x="13235" y="4"/>
                  <a:pt x="13257" y="14"/>
                </a:cubicBezTo>
                <a:cubicBezTo>
                  <a:pt x="13280" y="23"/>
                  <a:pt x="13300" y="37"/>
                  <a:pt x="13318" y="54"/>
                </a:cubicBezTo>
                <a:cubicBezTo>
                  <a:pt x="13335" y="71"/>
                  <a:pt x="13348" y="91"/>
                  <a:pt x="13358" y="114"/>
                </a:cubicBezTo>
                <a:cubicBezTo>
                  <a:pt x="13367" y="137"/>
                  <a:pt x="13372" y="161"/>
                  <a:pt x="13372" y="185"/>
                </a:cubicBezTo>
                <a:lnTo>
                  <a:pt x="13372" y="3482"/>
                </a:lnTo>
                <a:cubicBezTo>
                  <a:pt x="13372" y="3507"/>
                  <a:pt x="13367" y="3531"/>
                  <a:pt x="13358" y="3554"/>
                </a:cubicBezTo>
                <a:cubicBezTo>
                  <a:pt x="13348" y="3576"/>
                  <a:pt x="13335" y="3596"/>
                  <a:pt x="13318" y="3614"/>
                </a:cubicBezTo>
                <a:cubicBezTo>
                  <a:pt x="13300" y="3631"/>
                  <a:pt x="13280" y="3645"/>
                  <a:pt x="13257" y="3654"/>
                </a:cubicBezTo>
                <a:cubicBezTo>
                  <a:pt x="13235" y="3663"/>
                  <a:pt x="13211" y="3668"/>
                  <a:pt x="13186" y="3668"/>
                </a:cubicBezTo>
                <a:lnTo>
                  <a:pt x="186" y="3668"/>
                </a:lnTo>
                <a:cubicBezTo>
                  <a:pt x="161" y="3668"/>
                  <a:pt x="138" y="3663"/>
                  <a:pt x="115" y="3654"/>
                </a:cubicBezTo>
                <a:cubicBezTo>
                  <a:pt x="92" y="3645"/>
                  <a:pt x="72" y="3631"/>
                  <a:pt x="55" y="3614"/>
                </a:cubicBezTo>
                <a:cubicBezTo>
                  <a:pt x="37" y="3596"/>
                  <a:pt x="24" y="3576"/>
                  <a:pt x="14" y="3554"/>
                </a:cubicBezTo>
                <a:cubicBezTo>
                  <a:pt x="5" y="3531"/>
                  <a:pt x="0" y="3507"/>
                  <a:pt x="0" y="3483"/>
                </a:cubicBezTo>
                <a:lnTo>
                  <a:pt x="0" y="185"/>
                </a:lnTo>
                <a:cubicBezTo>
                  <a:pt x="0" y="161"/>
                  <a:pt x="5" y="137"/>
                  <a:pt x="14" y="114"/>
                </a:cubicBez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91" name="任意多边形: 形状 890"/>
          <p:cNvSpPr/>
          <p:nvPr/>
        </p:nvSpPr>
        <p:spPr>
          <a:xfrm>
            <a:off x="5515560" y="4904280"/>
            <a:ext cx="4761000" cy="26280"/>
          </a:xfrm>
          <a:custGeom>
            <a:avLst/>
            <a:gdLst/>
            <a:ahLst/>
            <a:cxnLst/>
            <a:rect l="0" t="0" r="r" b="b"/>
            <a:pathLst>
              <a:path w="13225" h="73">
                <a:moveTo>
                  <a:pt x="53" y="35"/>
                </a:moveTo>
                <a:cubicBezTo>
                  <a:pt x="65" y="44"/>
                  <a:pt x="78" y="50"/>
                  <a:pt x="92" y="50"/>
                </a:cubicBezTo>
                <a:lnTo>
                  <a:pt x="13092" y="50"/>
                </a:lnTo>
                <a:cubicBezTo>
                  <a:pt x="13114" y="50"/>
                  <a:pt x="13135" y="46"/>
                  <a:pt x="13154" y="37"/>
                </a:cubicBezTo>
                <a:cubicBezTo>
                  <a:pt x="13174" y="28"/>
                  <a:pt x="13192" y="17"/>
                  <a:pt x="13207" y="1"/>
                </a:cubicBezTo>
                <a:cubicBezTo>
                  <a:pt x="13208" y="1"/>
                  <a:pt x="13208" y="1"/>
                  <a:pt x="13208" y="0"/>
                </a:cubicBezTo>
                <a:lnTo>
                  <a:pt x="13225" y="17"/>
                </a:lnTo>
                <a:cubicBezTo>
                  <a:pt x="13224" y="17"/>
                  <a:pt x="13224" y="17"/>
                  <a:pt x="13224" y="18"/>
                </a:cubicBezTo>
                <a:cubicBezTo>
                  <a:pt x="13206" y="35"/>
                  <a:pt x="13186" y="50"/>
                  <a:pt x="13163" y="59"/>
                </a:cubicBezTo>
                <a:cubicBezTo>
                  <a:pt x="13141" y="68"/>
                  <a:pt x="13117" y="73"/>
                  <a:pt x="13092" y="73"/>
                </a:cubicBezTo>
                <a:lnTo>
                  <a:pt x="92" y="73"/>
                </a:lnTo>
                <a:cubicBezTo>
                  <a:pt x="67" y="73"/>
                  <a:pt x="44" y="68"/>
                  <a:pt x="21" y="59"/>
                </a:cubicBezTo>
                <a:cubicBezTo>
                  <a:pt x="14" y="56"/>
                  <a:pt x="7" y="53"/>
                  <a:pt x="0" y="49"/>
                </a:cubicBezTo>
                <a:lnTo>
                  <a:pt x="53" y="35"/>
                </a:lnTo>
                <a:close/>
              </a:path>
            </a:pathLst>
          </a:custGeom>
          <a:solidFill>
            <a:srgbClr val="3B82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92" name="任意多边形: 形状 891"/>
          <p:cNvSpPr/>
          <p:nvPr/>
        </p:nvSpPr>
        <p:spPr>
          <a:xfrm>
            <a:off x="5481720" y="3610080"/>
            <a:ext cx="4813920" cy="1320480"/>
          </a:xfrm>
          <a:custGeom>
            <a:avLst/>
            <a:gdLst/>
            <a:ahLst/>
            <a:cxnLst/>
            <a:rect l="0" t="0" r="r" b="b"/>
            <a:pathLst>
              <a:path w="13372" h="3668">
                <a:moveTo>
                  <a:pt x="0" y="0"/>
                </a:moveTo>
                <a:lnTo>
                  <a:pt x="13372" y="0"/>
                </a:lnTo>
                <a:lnTo>
                  <a:pt x="13372" y="3668"/>
                </a:lnTo>
                <a:lnTo>
                  <a:pt x="0" y="3668"/>
                </a:lnTo>
                <a:lnTo>
                  <a:pt x="0" y="0"/>
                </a:lnTo>
                <a:close/>
              </a:path>
            </a:pathLst>
          </a:custGeom>
          <a:solidFill>
            <a:srgbClr val="3B82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93" name="任意多边形: 形状 892"/>
          <p:cNvSpPr/>
          <p:nvPr/>
        </p:nvSpPr>
        <p:spPr>
          <a:xfrm>
            <a:off x="5481720" y="3610080"/>
            <a:ext cx="4813920" cy="1320480"/>
          </a:xfrm>
          <a:custGeom>
            <a:avLst/>
            <a:gdLst/>
            <a:ahLst/>
            <a:cxnLst/>
            <a:rect l="0" t="0" r="r" b="b"/>
            <a:pathLst>
              <a:path w="13372" h="3668">
                <a:moveTo>
                  <a:pt x="0" y="0"/>
                </a:moveTo>
                <a:lnTo>
                  <a:pt x="13372" y="0"/>
                </a:lnTo>
                <a:lnTo>
                  <a:pt x="13372" y="3668"/>
                </a:lnTo>
                <a:lnTo>
                  <a:pt x="0" y="3668"/>
                </a:lnTo>
                <a:lnTo>
                  <a:pt x="0" y="0"/>
                </a:lnTo>
                <a:close/>
              </a:path>
            </a:pathLst>
          </a:custGeom>
          <a:solidFill>
            <a:srgbClr val="0EA5E9"/>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894" name="图片 893"/>
          <p:cNvPicPr/>
          <p:nvPr/>
        </p:nvPicPr>
        <p:blipFill>
          <a:blip r:embed="rId12"/>
          <a:stretch/>
        </p:blipFill>
        <p:spPr>
          <a:xfrm>
            <a:off x="5649120" y="3794040"/>
            <a:ext cx="150120" cy="150120"/>
          </a:xfrm>
          <a:prstGeom prst="rect">
            <a:avLst/>
          </a:prstGeom>
          <a:noFill/>
          <a:ln w="0">
            <a:noFill/>
          </a:ln>
        </p:spPr>
      </p:pic>
      <p:sp>
        <p:nvSpPr>
          <p:cNvPr id="895" name="文本框 894"/>
          <p:cNvSpPr txBox="1"/>
          <p:nvPr/>
        </p:nvSpPr>
        <p:spPr>
          <a:xfrm>
            <a:off x="6200640" y="3058560"/>
            <a:ext cx="21024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Generative Pre-trained Transformer</a:t>
            </a:r>
            <a:endParaRPr lang="en-US" sz="920" b="0" u="none" strike="noStrike">
              <a:solidFill>
                <a:srgbClr val="000000"/>
              </a:solidFill>
              <a:effectLst/>
              <a:uFillTx/>
              <a:latin typeface="Times New Roman"/>
            </a:endParaRPr>
          </a:p>
        </p:txBody>
      </p:sp>
      <p:pic>
        <p:nvPicPr>
          <p:cNvPr id="896" name="图片 895"/>
          <p:cNvPicPr/>
          <p:nvPr/>
        </p:nvPicPr>
        <p:blipFill>
          <a:blip r:embed="rId13"/>
          <a:stretch/>
        </p:blipFill>
        <p:spPr>
          <a:xfrm>
            <a:off x="5849640" y="4086360"/>
            <a:ext cx="66600" cy="133200"/>
          </a:xfrm>
          <a:prstGeom prst="rect">
            <a:avLst/>
          </a:prstGeom>
          <a:noFill/>
          <a:ln w="0">
            <a:noFill/>
          </a:ln>
        </p:spPr>
      </p:pic>
      <p:sp>
        <p:nvSpPr>
          <p:cNvPr id="897" name="文本框 896"/>
          <p:cNvSpPr txBox="1"/>
          <p:nvPr/>
        </p:nvSpPr>
        <p:spPr>
          <a:xfrm>
            <a:off x="5866560" y="3774600"/>
            <a:ext cx="6040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架构特点</a:t>
            </a:r>
            <a:endParaRPr lang="en-US" sz="1180" b="0" u="none" strike="noStrike">
              <a:solidFill>
                <a:srgbClr val="000000"/>
              </a:solidFill>
              <a:effectLst/>
              <a:uFillTx/>
              <a:latin typeface="Times New Roman"/>
            </a:endParaRPr>
          </a:p>
        </p:txBody>
      </p:sp>
      <p:sp>
        <p:nvSpPr>
          <p:cNvPr id="898" name="文本框 897"/>
          <p:cNvSpPr txBox="1"/>
          <p:nvPr/>
        </p:nvSpPr>
        <p:spPr>
          <a:xfrm>
            <a:off x="5983560" y="4066200"/>
            <a:ext cx="5371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解码器（</a:t>
            </a:r>
            <a:endParaRPr lang="en-US" sz="1050" b="0" u="none" strike="noStrike">
              <a:solidFill>
                <a:srgbClr val="000000"/>
              </a:solidFill>
              <a:effectLst/>
              <a:uFillTx/>
              <a:latin typeface="Times New Roman"/>
            </a:endParaRPr>
          </a:p>
        </p:txBody>
      </p:sp>
      <p:sp>
        <p:nvSpPr>
          <p:cNvPr id="899" name="文本框 898"/>
          <p:cNvSpPr txBox="1"/>
          <p:nvPr/>
        </p:nvSpPr>
        <p:spPr>
          <a:xfrm>
            <a:off x="6518160" y="4070880"/>
            <a:ext cx="56520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Decoder</a:t>
            </a:r>
            <a:endParaRPr lang="en-US" sz="1050" b="0" u="none" strike="noStrike">
              <a:solidFill>
                <a:srgbClr val="000000"/>
              </a:solidFill>
              <a:effectLst/>
              <a:uFillTx/>
              <a:latin typeface="Times New Roman"/>
            </a:endParaRPr>
          </a:p>
        </p:txBody>
      </p:sp>
      <p:pic>
        <p:nvPicPr>
          <p:cNvPr id="900" name="图片 899"/>
          <p:cNvPicPr/>
          <p:nvPr/>
        </p:nvPicPr>
        <p:blipFill>
          <a:blip r:embed="rId13"/>
          <a:stretch/>
        </p:blipFill>
        <p:spPr>
          <a:xfrm>
            <a:off x="5849640" y="4353840"/>
            <a:ext cx="66600" cy="133200"/>
          </a:xfrm>
          <a:prstGeom prst="rect">
            <a:avLst/>
          </a:prstGeom>
          <a:noFill/>
          <a:ln w="0">
            <a:noFill/>
          </a:ln>
        </p:spPr>
      </p:pic>
      <p:sp>
        <p:nvSpPr>
          <p:cNvPr id="901" name="文本框 900"/>
          <p:cNvSpPr txBox="1"/>
          <p:nvPr/>
        </p:nvSpPr>
        <p:spPr>
          <a:xfrm>
            <a:off x="7080840" y="4066200"/>
            <a:ext cx="4032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）结构</a:t>
            </a:r>
            <a:endParaRPr lang="en-US" sz="1050" b="0" u="none" strike="noStrike">
              <a:solidFill>
                <a:srgbClr val="000000"/>
              </a:solidFill>
              <a:effectLst/>
              <a:uFillTx/>
              <a:latin typeface="Times New Roman"/>
            </a:endParaRPr>
          </a:p>
        </p:txBody>
      </p:sp>
      <p:pic>
        <p:nvPicPr>
          <p:cNvPr id="902" name="图片 901"/>
          <p:cNvPicPr/>
          <p:nvPr/>
        </p:nvPicPr>
        <p:blipFill>
          <a:blip r:embed="rId13"/>
          <a:stretch/>
        </p:blipFill>
        <p:spPr>
          <a:xfrm>
            <a:off x="5849640" y="4621320"/>
            <a:ext cx="66600" cy="133200"/>
          </a:xfrm>
          <a:prstGeom prst="rect">
            <a:avLst/>
          </a:prstGeom>
          <a:noFill/>
          <a:ln w="0">
            <a:noFill/>
          </a:ln>
        </p:spPr>
      </p:pic>
      <p:sp>
        <p:nvSpPr>
          <p:cNvPr id="903" name="文本框 902"/>
          <p:cNvSpPr txBox="1"/>
          <p:nvPr/>
        </p:nvSpPr>
        <p:spPr>
          <a:xfrm>
            <a:off x="5983560" y="4333680"/>
            <a:ext cx="20124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单向生成：基于前文生成后续内容</a:t>
            </a:r>
            <a:endParaRPr lang="en-US" sz="1050" b="0" u="none" strike="noStrike">
              <a:solidFill>
                <a:srgbClr val="000000"/>
              </a:solidFill>
              <a:effectLst/>
              <a:uFillTx/>
              <a:latin typeface="Times New Roman"/>
            </a:endParaRPr>
          </a:p>
        </p:txBody>
      </p:sp>
      <p:sp>
        <p:nvSpPr>
          <p:cNvPr id="904" name="任意多边形: 形状 903"/>
          <p:cNvSpPr/>
          <p:nvPr/>
        </p:nvSpPr>
        <p:spPr>
          <a:xfrm>
            <a:off x="5481720" y="5064120"/>
            <a:ext cx="4813920" cy="1320480"/>
          </a:xfrm>
          <a:custGeom>
            <a:avLst/>
            <a:gdLst/>
            <a:ahLst/>
            <a:cxnLst/>
            <a:rect l="0" t="0" r="r" b="b"/>
            <a:pathLst>
              <a:path w="13372" h="3668">
                <a:moveTo>
                  <a:pt x="14" y="114"/>
                </a:moveTo>
                <a:cubicBezTo>
                  <a:pt x="24" y="91"/>
                  <a:pt x="37" y="71"/>
                  <a:pt x="55" y="54"/>
                </a:cubicBezTo>
                <a:cubicBezTo>
                  <a:pt x="72" y="37"/>
                  <a:pt x="92" y="23"/>
                  <a:pt x="115" y="14"/>
                </a:cubicBezTo>
                <a:cubicBezTo>
                  <a:pt x="138" y="4"/>
                  <a:pt x="161" y="0"/>
                  <a:pt x="186" y="0"/>
                </a:cubicBezTo>
                <a:lnTo>
                  <a:pt x="13186" y="0"/>
                </a:lnTo>
                <a:cubicBezTo>
                  <a:pt x="13211" y="0"/>
                  <a:pt x="13235" y="4"/>
                  <a:pt x="13257" y="14"/>
                </a:cubicBezTo>
                <a:cubicBezTo>
                  <a:pt x="13280" y="23"/>
                  <a:pt x="13300" y="37"/>
                  <a:pt x="13318" y="54"/>
                </a:cubicBezTo>
                <a:cubicBezTo>
                  <a:pt x="13335" y="71"/>
                  <a:pt x="13348" y="91"/>
                  <a:pt x="13358" y="114"/>
                </a:cubicBezTo>
                <a:cubicBezTo>
                  <a:pt x="13367" y="137"/>
                  <a:pt x="13372" y="161"/>
                  <a:pt x="13372" y="185"/>
                </a:cubicBezTo>
                <a:lnTo>
                  <a:pt x="13372" y="3483"/>
                </a:lnTo>
                <a:cubicBezTo>
                  <a:pt x="13372" y="3507"/>
                  <a:pt x="13367" y="3531"/>
                  <a:pt x="13358" y="3554"/>
                </a:cubicBezTo>
                <a:cubicBezTo>
                  <a:pt x="13348" y="3576"/>
                  <a:pt x="13335" y="3596"/>
                  <a:pt x="13318" y="3614"/>
                </a:cubicBezTo>
                <a:cubicBezTo>
                  <a:pt x="13300" y="3631"/>
                  <a:pt x="13280" y="3645"/>
                  <a:pt x="13257" y="3654"/>
                </a:cubicBezTo>
                <a:cubicBezTo>
                  <a:pt x="13235" y="3664"/>
                  <a:pt x="13211" y="3668"/>
                  <a:pt x="13186" y="3668"/>
                </a:cubicBezTo>
                <a:lnTo>
                  <a:pt x="186" y="3668"/>
                </a:lnTo>
                <a:cubicBezTo>
                  <a:pt x="161" y="3668"/>
                  <a:pt x="138" y="3664"/>
                  <a:pt x="115" y="3654"/>
                </a:cubicBezTo>
                <a:cubicBezTo>
                  <a:pt x="92" y="3645"/>
                  <a:pt x="72" y="3631"/>
                  <a:pt x="55" y="3614"/>
                </a:cubicBezTo>
                <a:cubicBezTo>
                  <a:pt x="37" y="3596"/>
                  <a:pt x="24" y="3576"/>
                  <a:pt x="14" y="3554"/>
                </a:cubicBezTo>
                <a:cubicBezTo>
                  <a:pt x="5" y="3531"/>
                  <a:pt x="0" y="3507"/>
                  <a:pt x="0" y="3483"/>
                </a:cubicBezTo>
                <a:lnTo>
                  <a:pt x="0" y="185"/>
                </a:lnTo>
                <a:cubicBezTo>
                  <a:pt x="0" y="161"/>
                  <a:pt x="5" y="137"/>
                  <a:pt x="14" y="114"/>
                </a:cubicBez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05" name="任意多边形: 形状 904"/>
          <p:cNvSpPr/>
          <p:nvPr/>
        </p:nvSpPr>
        <p:spPr>
          <a:xfrm>
            <a:off x="5515560" y="5064120"/>
            <a:ext cx="4761000" cy="26280"/>
          </a:xfrm>
          <a:custGeom>
            <a:avLst/>
            <a:gdLst/>
            <a:ahLst/>
            <a:cxnLst/>
            <a:rect l="0" t="0" r="r" b="b"/>
            <a:pathLst>
              <a:path w="13225" h="73">
                <a:moveTo>
                  <a:pt x="13208" y="73"/>
                </a:moveTo>
                <a:cubicBezTo>
                  <a:pt x="13208" y="72"/>
                  <a:pt x="13208" y="72"/>
                  <a:pt x="13207" y="71"/>
                </a:cubicBezTo>
                <a:cubicBezTo>
                  <a:pt x="13192" y="56"/>
                  <a:pt x="13174" y="44"/>
                  <a:pt x="13154" y="36"/>
                </a:cubicBezTo>
                <a:cubicBezTo>
                  <a:pt x="13135" y="28"/>
                  <a:pt x="13114" y="23"/>
                  <a:pt x="13092" y="23"/>
                </a:cubicBezTo>
                <a:lnTo>
                  <a:pt x="92" y="23"/>
                </a:lnTo>
                <a:cubicBezTo>
                  <a:pt x="78" y="23"/>
                  <a:pt x="65" y="29"/>
                  <a:pt x="53" y="38"/>
                </a:cubicBezTo>
                <a:lnTo>
                  <a:pt x="0" y="24"/>
                </a:lnTo>
                <a:cubicBezTo>
                  <a:pt x="7" y="20"/>
                  <a:pt x="14" y="17"/>
                  <a:pt x="21" y="14"/>
                </a:cubicBezTo>
                <a:cubicBezTo>
                  <a:pt x="44" y="4"/>
                  <a:pt x="67" y="0"/>
                  <a:pt x="92" y="0"/>
                </a:cubicBezTo>
                <a:lnTo>
                  <a:pt x="13092" y="0"/>
                </a:lnTo>
                <a:cubicBezTo>
                  <a:pt x="13117" y="0"/>
                  <a:pt x="13141" y="4"/>
                  <a:pt x="13163" y="14"/>
                </a:cubicBezTo>
                <a:cubicBezTo>
                  <a:pt x="13186" y="23"/>
                  <a:pt x="13206" y="38"/>
                  <a:pt x="13224" y="55"/>
                </a:cubicBezTo>
                <a:cubicBezTo>
                  <a:pt x="13224" y="55"/>
                  <a:pt x="13224" y="56"/>
                  <a:pt x="13225" y="56"/>
                </a:cubicBezTo>
                <a:lnTo>
                  <a:pt x="13208" y="73"/>
                </a:lnTo>
                <a:close/>
              </a:path>
            </a:pathLst>
          </a:custGeom>
          <a:solidFill>
            <a:srgbClr val="3B82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06" name="任意多边形: 形状 905"/>
          <p:cNvSpPr/>
          <p:nvPr/>
        </p:nvSpPr>
        <p:spPr>
          <a:xfrm>
            <a:off x="5515560" y="6358320"/>
            <a:ext cx="4761000" cy="26280"/>
          </a:xfrm>
          <a:custGeom>
            <a:avLst/>
            <a:gdLst/>
            <a:ahLst/>
            <a:cxnLst/>
            <a:rect l="0" t="0" r="r" b="b"/>
            <a:pathLst>
              <a:path w="13225" h="73">
                <a:moveTo>
                  <a:pt x="53" y="35"/>
                </a:moveTo>
                <a:cubicBezTo>
                  <a:pt x="65" y="44"/>
                  <a:pt x="78" y="49"/>
                  <a:pt x="92" y="49"/>
                </a:cubicBezTo>
                <a:lnTo>
                  <a:pt x="13092" y="49"/>
                </a:lnTo>
                <a:cubicBezTo>
                  <a:pt x="13114" y="49"/>
                  <a:pt x="13135" y="45"/>
                  <a:pt x="13154" y="37"/>
                </a:cubicBezTo>
                <a:cubicBezTo>
                  <a:pt x="13174" y="28"/>
                  <a:pt x="13192" y="17"/>
                  <a:pt x="13207" y="1"/>
                </a:cubicBezTo>
                <a:cubicBezTo>
                  <a:pt x="13208" y="1"/>
                  <a:pt x="13208" y="1"/>
                  <a:pt x="13208" y="0"/>
                </a:cubicBezTo>
                <a:lnTo>
                  <a:pt x="13225" y="17"/>
                </a:lnTo>
                <a:cubicBezTo>
                  <a:pt x="13224" y="17"/>
                  <a:pt x="13224" y="17"/>
                  <a:pt x="13224" y="18"/>
                </a:cubicBezTo>
                <a:cubicBezTo>
                  <a:pt x="13206" y="35"/>
                  <a:pt x="13186" y="49"/>
                  <a:pt x="13163" y="59"/>
                </a:cubicBezTo>
                <a:cubicBezTo>
                  <a:pt x="13141" y="69"/>
                  <a:pt x="13117" y="73"/>
                  <a:pt x="13092" y="73"/>
                </a:cubicBezTo>
                <a:lnTo>
                  <a:pt x="92" y="73"/>
                </a:lnTo>
                <a:cubicBezTo>
                  <a:pt x="67" y="73"/>
                  <a:pt x="44" y="69"/>
                  <a:pt x="21" y="59"/>
                </a:cubicBezTo>
                <a:cubicBezTo>
                  <a:pt x="14" y="56"/>
                  <a:pt x="7" y="52"/>
                  <a:pt x="0" y="48"/>
                </a:cubicBezTo>
                <a:lnTo>
                  <a:pt x="53" y="35"/>
                </a:lnTo>
                <a:close/>
              </a:path>
            </a:pathLst>
          </a:custGeom>
          <a:solidFill>
            <a:srgbClr val="3B82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07" name="任意多边形: 形状 906"/>
          <p:cNvSpPr/>
          <p:nvPr/>
        </p:nvSpPr>
        <p:spPr>
          <a:xfrm>
            <a:off x="5481720" y="5064120"/>
            <a:ext cx="4813920" cy="1320480"/>
          </a:xfrm>
          <a:custGeom>
            <a:avLst/>
            <a:gdLst/>
            <a:ahLst/>
            <a:cxnLst/>
            <a:rect l="0" t="0" r="r" b="b"/>
            <a:pathLst>
              <a:path w="13372" h="3668">
                <a:moveTo>
                  <a:pt x="0" y="0"/>
                </a:moveTo>
                <a:lnTo>
                  <a:pt x="13372" y="0"/>
                </a:lnTo>
                <a:lnTo>
                  <a:pt x="13372" y="3668"/>
                </a:lnTo>
                <a:lnTo>
                  <a:pt x="0" y="3668"/>
                </a:lnTo>
                <a:lnTo>
                  <a:pt x="0" y="0"/>
                </a:lnTo>
                <a:close/>
              </a:path>
            </a:pathLst>
          </a:custGeom>
          <a:solidFill>
            <a:srgbClr val="3B82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08" name="任意多边形: 形状 907"/>
          <p:cNvSpPr/>
          <p:nvPr/>
        </p:nvSpPr>
        <p:spPr>
          <a:xfrm>
            <a:off x="5481720" y="5064120"/>
            <a:ext cx="4813920" cy="1320480"/>
          </a:xfrm>
          <a:custGeom>
            <a:avLst/>
            <a:gdLst/>
            <a:ahLst/>
            <a:cxnLst/>
            <a:rect l="0" t="0" r="r" b="b"/>
            <a:pathLst>
              <a:path w="13372" h="3668">
                <a:moveTo>
                  <a:pt x="0" y="0"/>
                </a:moveTo>
                <a:lnTo>
                  <a:pt x="13372" y="0"/>
                </a:lnTo>
                <a:lnTo>
                  <a:pt x="13372" y="3668"/>
                </a:lnTo>
                <a:lnTo>
                  <a:pt x="0" y="3668"/>
                </a:lnTo>
                <a:lnTo>
                  <a:pt x="0" y="0"/>
                </a:lnTo>
                <a:close/>
              </a:path>
            </a:pathLst>
          </a:custGeom>
          <a:solidFill>
            <a:srgbClr val="0EA5E9"/>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09" name="图片 908"/>
          <p:cNvPicPr/>
          <p:nvPr/>
        </p:nvPicPr>
        <p:blipFill>
          <a:blip r:embed="rId14"/>
          <a:stretch/>
        </p:blipFill>
        <p:spPr>
          <a:xfrm>
            <a:off x="5649120" y="5248080"/>
            <a:ext cx="150120" cy="150120"/>
          </a:xfrm>
          <a:prstGeom prst="rect">
            <a:avLst/>
          </a:prstGeom>
          <a:noFill/>
          <a:ln w="0">
            <a:noFill/>
          </a:ln>
        </p:spPr>
      </p:pic>
      <p:sp>
        <p:nvSpPr>
          <p:cNvPr id="910" name="文本框 909"/>
          <p:cNvSpPr txBox="1"/>
          <p:nvPr/>
        </p:nvSpPr>
        <p:spPr>
          <a:xfrm>
            <a:off x="5983560" y="4601160"/>
            <a:ext cx="2817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训练方式：自回归语言模型，逐词预测下一个词</a:t>
            </a:r>
            <a:endParaRPr lang="en-US" sz="1050" b="0" u="none" strike="noStrike">
              <a:solidFill>
                <a:srgbClr val="000000"/>
              </a:solidFill>
              <a:effectLst/>
              <a:uFillTx/>
              <a:latin typeface="Times New Roman"/>
            </a:endParaRPr>
          </a:p>
        </p:txBody>
      </p:sp>
      <p:pic>
        <p:nvPicPr>
          <p:cNvPr id="911" name="图片 910"/>
          <p:cNvPicPr/>
          <p:nvPr/>
        </p:nvPicPr>
        <p:blipFill>
          <a:blip r:embed="rId13"/>
          <a:stretch/>
        </p:blipFill>
        <p:spPr>
          <a:xfrm>
            <a:off x="5849640" y="5540400"/>
            <a:ext cx="66600" cy="133200"/>
          </a:xfrm>
          <a:prstGeom prst="rect">
            <a:avLst/>
          </a:prstGeom>
          <a:noFill/>
          <a:ln w="0">
            <a:noFill/>
          </a:ln>
        </p:spPr>
      </p:pic>
      <p:sp>
        <p:nvSpPr>
          <p:cNvPr id="912" name="文本框 911"/>
          <p:cNvSpPr txBox="1"/>
          <p:nvPr/>
        </p:nvSpPr>
        <p:spPr>
          <a:xfrm>
            <a:off x="5866560" y="5228640"/>
            <a:ext cx="6040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任务类型</a:t>
            </a:r>
            <a:endParaRPr lang="en-US" sz="1180" b="0" u="none" strike="noStrike">
              <a:solidFill>
                <a:srgbClr val="000000"/>
              </a:solidFill>
              <a:effectLst/>
              <a:uFillTx/>
              <a:latin typeface="Times New Roman"/>
            </a:endParaRPr>
          </a:p>
        </p:txBody>
      </p:sp>
      <p:pic>
        <p:nvPicPr>
          <p:cNvPr id="913" name="图片 912"/>
          <p:cNvPicPr/>
          <p:nvPr/>
        </p:nvPicPr>
        <p:blipFill>
          <a:blip r:embed="rId13"/>
          <a:stretch/>
        </p:blipFill>
        <p:spPr>
          <a:xfrm>
            <a:off x="5849640" y="5807880"/>
            <a:ext cx="66600" cy="133200"/>
          </a:xfrm>
          <a:prstGeom prst="rect">
            <a:avLst/>
          </a:prstGeom>
          <a:noFill/>
          <a:ln w="0">
            <a:noFill/>
          </a:ln>
        </p:spPr>
      </p:pic>
      <p:sp>
        <p:nvSpPr>
          <p:cNvPr id="914" name="文本框 913"/>
          <p:cNvSpPr txBox="1"/>
          <p:nvPr/>
        </p:nvSpPr>
        <p:spPr>
          <a:xfrm>
            <a:off x="5983560" y="5520240"/>
            <a:ext cx="18781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生成任务：文本续写、对话生成</a:t>
            </a:r>
            <a:endParaRPr lang="en-US" sz="1050" b="0" u="none" strike="noStrike">
              <a:solidFill>
                <a:srgbClr val="000000"/>
              </a:solidFill>
              <a:effectLst/>
              <a:uFillTx/>
              <a:latin typeface="Times New Roman"/>
            </a:endParaRPr>
          </a:p>
        </p:txBody>
      </p:sp>
      <p:pic>
        <p:nvPicPr>
          <p:cNvPr id="915" name="图片 914"/>
          <p:cNvPicPr/>
          <p:nvPr/>
        </p:nvPicPr>
        <p:blipFill>
          <a:blip r:embed="rId13"/>
          <a:stretch/>
        </p:blipFill>
        <p:spPr>
          <a:xfrm>
            <a:off x="5849640" y="6075360"/>
            <a:ext cx="66600" cy="133200"/>
          </a:xfrm>
          <a:prstGeom prst="rect">
            <a:avLst/>
          </a:prstGeom>
          <a:noFill/>
          <a:ln w="0">
            <a:noFill/>
          </a:ln>
        </p:spPr>
      </p:pic>
      <p:sp>
        <p:nvSpPr>
          <p:cNvPr id="916" name="文本框 915"/>
          <p:cNvSpPr txBox="1"/>
          <p:nvPr/>
        </p:nvSpPr>
        <p:spPr>
          <a:xfrm>
            <a:off x="5983560" y="5787720"/>
            <a:ext cx="1207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代码补全、内容创作</a:t>
            </a:r>
            <a:endParaRPr lang="en-US" sz="1050" b="0" u="none" strike="noStrike">
              <a:solidFill>
                <a:srgbClr val="000000"/>
              </a:solidFill>
              <a:effectLst/>
              <a:uFillTx/>
              <a:latin typeface="Times New Roman"/>
            </a:endParaRPr>
          </a:p>
        </p:txBody>
      </p:sp>
      <p:sp>
        <p:nvSpPr>
          <p:cNvPr id="917" name="任意多边形: 形状 916"/>
          <p:cNvSpPr/>
          <p:nvPr/>
        </p:nvSpPr>
        <p:spPr>
          <a:xfrm>
            <a:off x="5481720" y="6518160"/>
            <a:ext cx="4813920" cy="1320480"/>
          </a:xfrm>
          <a:custGeom>
            <a:avLst/>
            <a:gdLst/>
            <a:ahLst/>
            <a:cxnLst/>
            <a:rect l="0" t="0" r="r" b="b"/>
            <a:pathLst>
              <a:path w="13372" h="3668">
                <a:moveTo>
                  <a:pt x="14" y="114"/>
                </a:moveTo>
                <a:cubicBezTo>
                  <a:pt x="24" y="92"/>
                  <a:pt x="37" y="71"/>
                  <a:pt x="55" y="54"/>
                </a:cubicBezTo>
                <a:cubicBezTo>
                  <a:pt x="72" y="37"/>
                  <a:pt x="92" y="23"/>
                  <a:pt x="115" y="14"/>
                </a:cubicBezTo>
                <a:cubicBezTo>
                  <a:pt x="138" y="4"/>
                  <a:pt x="161" y="0"/>
                  <a:pt x="186" y="0"/>
                </a:cubicBezTo>
                <a:lnTo>
                  <a:pt x="13186" y="0"/>
                </a:lnTo>
                <a:cubicBezTo>
                  <a:pt x="13211" y="0"/>
                  <a:pt x="13235" y="4"/>
                  <a:pt x="13257" y="14"/>
                </a:cubicBezTo>
                <a:cubicBezTo>
                  <a:pt x="13280" y="23"/>
                  <a:pt x="13300" y="37"/>
                  <a:pt x="13318" y="54"/>
                </a:cubicBezTo>
                <a:cubicBezTo>
                  <a:pt x="13335" y="71"/>
                  <a:pt x="13348" y="92"/>
                  <a:pt x="13358" y="114"/>
                </a:cubicBezTo>
                <a:cubicBezTo>
                  <a:pt x="13367" y="137"/>
                  <a:pt x="13372" y="161"/>
                  <a:pt x="13372" y="185"/>
                </a:cubicBezTo>
                <a:lnTo>
                  <a:pt x="13372" y="3483"/>
                </a:lnTo>
                <a:cubicBezTo>
                  <a:pt x="13372" y="3507"/>
                  <a:pt x="13367" y="3531"/>
                  <a:pt x="13358" y="3554"/>
                </a:cubicBezTo>
                <a:cubicBezTo>
                  <a:pt x="13348" y="3576"/>
                  <a:pt x="13335" y="3597"/>
                  <a:pt x="13318" y="3614"/>
                </a:cubicBezTo>
                <a:cubicBezTo>
                  <a:pt x="13300" y="3631"/>
                  <a:pt x="13280" y="3645"/>
                  <a:pt x="13257" y="3654"/>
                </a:cubicBezTo>
                <a:cubicBezTo>
                  <a:pt x="13235" y="3664"/>
                  <a:pt x="13211" y="3668"/>
                  <a:pt x="13186" y="3668"/>
                </a:cubicBezTo>
                <a:lnTo>
                  <a:pt x="186" y="3668"/>
                </a:lnTo>
                <a:cubicBezTo>
                  <a:pt x="161" y="3668"/>
                  <a:pt x="138" y="3664"/>
                  <a:pt x="115" y="3654"/>
                </a:cubicBezTo>
                <a:cubicBezTo>
                  <a:pt x="92" y="3645"/>
                  <a:pt x="72" y="3631"/>
                  <a:pt x="55" y="3614"/>
                </a:cubicBezTo>
                <a:cubicBezTo>
                  <a:pt x="37" y="3597"/>
                  <a:pt x="24" y="3576"/>
                  <a:pt x="14" y="3554"/>
                </a:cubicBezTo>
                <a:cubicBezTo>
                  <a:pt x="5" y="3531"/>
                  <a:pt x="0" y="3507"/>
                  <a:pt x="0" y="3483"/>
                </a:cubicBezTo>
                <a:lnTo>
                  <a:pt x="0" y="185"/>
                </a:lnTo>
                <a:cubicBezTo>
                  <a:pt x="0" y="161"/>
                  <a:pt x="5" y="137"/>
                  <a:pt x="14" y="114"/>
                </a:cubicBez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18" name="任意多边形: 形状 917"/>
          <p:cNvSpPr/>
          <p:nvPr/>
        </p:nvSpPr>
        <p:spPr>
          <a:xfrm>
            <a:off x="5515560" y="7812360"/>
            <a:ext cx="4761000" cy="26280"/>
          </a:xfrm>
          <a:custGeom>
            <a:avLst/>
            <a:gdLst/>
            <a:ahLst/>
            <a:cxnLst/>
            <a:rect l="0" t="0" r="r" b="b"/>
            <a:pathLst>
              <a:path w="13225" h="73">
                <a:moveTo>
                  <a:pt x="53" y="35"/>
                </a:moveTo>
                <a:cubicBezTo>
                  <a:pt x="65" y="44"/>
                  <a:pt x="78" y="49"/>
                  <a:pt x="92" y="49"/>
                </a:cubicBezTo>
                <a:lnTo>
                  <a:pt x="13092" y="49"/>
                </a:lnTo>
                <a:cubicBezTo>
                  <a:pt x="13114" y="49"/>
                  <a:pt x="13135" y="45"/>
                  <a:pt x="13154" y="37"/>
                </a:cubicBezTo>
                <a:cubicBezTo>
                  <a:pt x="13174" y="29"/>
                  <a:pt x="13192" y="17"/>
                  <a:pt x="13207" y="2"/>
                </a:cubicBezTo>
                <a:cubicBezTo>
                  <a:pt x="13208" y="1"/>
                  <a:pt x="13208" y="1"/>
                  <a:pt x="13208" y="0"/>
                </a:cubicBezTo>
                <a:lnTo>
                  <a:pt x="13225" y="17"/>
                </a:lnTo>
                <a:cubicBezTo>
                  <a:pt x="13224" y="17"/>
                  <a:pt x="13224" y="18"/>
                  <a:pt x="13224" y="18"/>
                </a:cubicBezTo>
                <a:cubicBezTo>
                  <a:pt x="13206" y="35"/>
                  <a:pt x="13186" y="49"/>
                  <a:pt x="13163" y="58"/>
                </a:cubicBezTo>
                <a:cubicBezTo>
                  <a:pt x="13141" y="69"/>
                  <a:pt x="13117" y="73"/>
                  <a:pt x="13092" y="73"/>
                </a:cubicBezTo>
                <a:lnTo>
                  <a:pt x="92" y="73"/>
                </a:lnTo>
                <a:cubicBezTo>
                  <a:pt x="67" y="73"/>
                  <a:pt x="44" y="69"/>
                  <a:pt x="21" y="58"/>
                </a:cubicBezTo>
                <a:cubicBezTo>
                  <a:pt x="14" y="55"/>
                  <a:pt x="7" y="52"/>
                  <a:pt x="0" y="48"/>
                </a:cubicBezTo>
                <a:lnTo>
                  <a:pt x="53" y="35"/>
                </a:lnTo>
                <a:close/>
              </a:path>
            </a:pathLst>
          </a:custGeom>
          <a:solidFill>
            <a:srgbClr val="3B82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19" name="任意多边形: 形状 918"/>
          <p:cNvSpPr/>
          <p:nvPr/>
        </p:nvSpPr>
        <p:spPr>
          <a:xfrm>
            <a:off x="5481720" y="6518160"/>
            <a:ext cx="4813920" cy="1320480"/>
          </a:xfrm>
          <a:custGeom>
            <a:avLst/>
            <a:gdLst/>
            <a:ahLst/>
            <a:cxnLst/>
            <a:rect l="0" t="0" r="r" b="b"/>
            <a:pathLst>
              <a:path w="13372" h="3668">
                <a:moveTo>
                  <a:pt x="0" y="0"/>
                </a:moveTo>
                <a:lnTo>
                  <a:pt x="13372" y="0"/>
                </a:lnTo>
                <a:lnTo>
                  <a:pt x="13372" y="3668"/>
                </a:lnTo>
                <a:lnTo>
                  <a:pt x="0" y="3668"/>
                </a:lnTo>
                <a:lnTo>
                  <a:pt x="0" y="0"/>
                </a:lnTo>
                <a:close/>
              </a:path>
            </a:pathLst>
          </a:custGeom>
          <a:solidFill>
            <a:srgbClr val="3B82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20" name="任意多边形: 形状 919"/>
          <p:cNvSpPr/>
          <p:nvPr/>
        </p:nvSpPr>
        <p:spPr>
          <a:xfrm>
            <a:off x="5481720" y="6518160"/>
            <a:ext cx="4813920" cy="1320480"/>
          </a:xfrm>
          <a:custGeom>
            <a:avLst/>
            <a:gdLst/>
            <a:ahLst/>
            <a:cxnLst/>
            <a:rect l="0" t="0" r="r" b="b"/>
            <a:pathLst>
              <a:path w="13372" h="3668">
                <a:moveTo>
                  <a:pt x="0" y="0"/>
                </a:moveTo>
                <a:lnTo>
                  <a:pt x="13372" y="0"/>
                </a:lnTo>
                <a:lnTo>
                  <a:pt x="13372" y="3668"/>
                </a:lnTo>
                <a:lnTo>
                  <a:pt x="0" y="3668"/>
                </a:lnTo>
                <a:lnTo>
                  <a:pt x="0" y="0"/>
                </a:lnTo>
                <a:close/>
              </a:path>
            </a:pathLst>
          </a:custGeom>
          <a:solidFill>
            <a:srgbClr val="0EA5E9"/>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21" name="图片 920"/>
          <p:cNvPicPr/>
          <p:nvPr/>
        </p:nvPicPr>
        <p:blipFill>
          <a:blip r:embed="rId15"/>
          <a:stretch/>
        </p:blipFill>
        <p:spPr>
          <a:xfrm>
            <a:off x="5649120" y="6702120"/>
            <a:ext cx="191880" cy="150120"/>
          </a:xfrm>
          <a:prstGeom prst="rect">
            <a:avLst/>
          </a:prstGeom>
          <a:noFill/>
          <a:ln w="0">
            <a:noFill/>
          </a:ln>
        </p:spPr>
      </p:pic>
      <p:sp>
        <p:nvSpPr>
          <p:cNvPr id="922" name="文本框 921"/>
          <p:cNvSpPr txBox="1"/>
          <p:nvPr/>
        </p:nvSpPr>
        <p:spPr>
          <a:xfrm>
            <a:off x="5983560" y="6055200"/>
            <a:ext cx="13417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生成流畅、连贯的文本</a:t>
            </a:r>
            <a:endParaRPr lang="en-US" sz="1050" b="0" u="none" strike="noStrike">
              <a:solidFill>
                <a:srgbClr val="000000"/>
              </a:solidFill>
              <a:effectLst/>
              <a:uFillTx/>
              <a:latin typeface="Times New Roman"/>
            </a:endParaRPr>
          </a:p>
        </p:txBody>
      </p:sp>
      <p:pic>
        <p:nvPicPr>
          <p:cNvPr id="923" name="图片 922"/>
          <p:cNvPicPr/>
          <p:nvPr/>
        </p:nvPicPr>
        <p:blipFill>
          <a:blip r:embed="rId13"/>
          <a:stretch/>
        </p:blipFill>
        <p:spPr>
          <a:xfrm>
            <a:off x="5849640" y="6994440"/>
            <a:ext cx="66600" cy="133200"/>
          </a:xfrm>
          <a:prstGeom prst="rect">
            <a:avLst/>
          </a:prstGeom>
          <a:noFill/>
          <a:ln w="0">
            <a:noFill/>
          </a:ln>
        </p:spPr>
      </p:pic>
      <p:sp>
        <p:nvSpPr>
          <p:cNvPr id="924" name="文本框 923"/>
          <p:cNvSpPr txBox="1"/>
          <p:nvPr/>
        </p:nvSpPr>
        <p:spPr>
          <a:xfrm>
            <a:off x="5908320" y="6682680"/>
            <a:ext cx="6040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应用场景</a:t>
            </a:r>
            <a:endParaRPr lang="en-US" sz="1180" b="0" u="none" strike="noStrike">
              <a:solidFill>
                <a:srgbClr val="000000"/>
              </a:solidFill>
              <a:effectLst/>
              <a:uFillTx/>
              <a:latin typeface="Times New Roman"/>
            </a:endParaRPr>
          </a:p>
        </p:txBody>
      </p:sp>
      <p:pic>
        <p:nvPicPr>
          <p:cNvPr id="925" name="图片 924"/>
          <p:cNvPicPr/>
          <p:nvPr/>
        </p:nvPicPr>
        <p:blipFill>
          <a:blip r:embed="rId13"/>
          <a:stretch/>
        </p:blipFill>
        <p:spPr>
          <a:xfrm>
            <a:off x="5849640" y="7261920"/>
            <a:ext cx="66600" cy="133200"/>
          </a:xfrm>
          <a:prstGeom prst="rect">
            <a:avLst/>
          </a:prstGeom>
          <a:noFill/>
          <a:ln w="0">
            <a:noFill/>
          </a:ln>
        </p:spPr>
      </p:pic>
      <p:sp>
        <p:nvSpPr>
          <p:cNvPr id="926" name="文本框 925"/>
          <p:cNvSpPr txBox="1"/>
          <p:nvPr/>
        </p:nvSpPr>
        <p:spPr>
          <a:xfrm>
            <a:off x="5983560" y="6974280"/>
            <a:ext cx="13417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聊天机器人、内容创作</a:t>
            </a:r>
            <a:endParaRPr lang="en-US" sz="1050" b="0" u="none" strike="noStrike">
              <a:solidFill>
                <a:srgbClr val="000000"/>
              </a:solidFill>
              <a:effectLst/>
              <a:uFillTx/>
              <a:latin typeface="Times New Roman"/>
            </a:endParaRPr>
          </a:p>
        </p:txBody>
      </p:sp>
      <p:pic>
        <p:nvPicPr>
          <p:cNvPr id="927" name="图片 926"/>
          <p:cNvPicPr/>
          <p:nvPr/>
        </p:nvPicPr>
        <p:blipFill>
          <a:blip r:embed="rId13"/>
          <a:stretch/>
        </p:blipFill>
        <p:spPr>
          <a:xfrm>
            <a:off x="5849640" y="7529400"/>
            <a:ext cx="66600" cy="133200"/>
          </a:xfrm>
          <a:prstGeom prst="rect">
            <a:avLst/>
          </a:prstGeom>
          <a:noFill/>
          <a:ln w="0">
            <a:noFill/>
          </a:ln>
        </p:spPr>
      </p:pic>
      <p:sp>
        <p:nvSpPr>
          <p:cNvPr id="928" name="文本框 927"/>
          <p:cNvSpPr txBox="1"/>
          <p:nvPr/>
        </p:nvSpPr>
        <p:spPr>
          <a:xfrm>
            <a:off x="5983560" y="7241760"/>
            <a:ext cx="1207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代码生成、文案撰写</a:t>
            </a:r>
            <a:endParaRPr lang="en-US" sz="1050" b="0" u="none" strike="noStrike">
              <a:solidFill>
                <a:srgbClr val="000000"/>
              </a:solidFill>
              <a:effectLst/>
              <a:uFillTx/>
              <a:latin typeface="Times New Roman"/>
            </a:endParaRPr>
          </a:p>
        </p:txBody>
      </p:sp>
      <p:sp>
        <p:nvSpPr>
          <p:cNvPr id="929" name="文本框 928"/>
          <p:cNvSpPr txBox="1"/>
          <p:nvPr/>
        </p:nvSpPr>
        <p:spPr>
          <a:xfrm>
            <a:off x="5983560" y="7509240"/>
            <a:ext cx="6714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代表变体：</a:t>
            </a:r>
            <a:endParaRPr lang="en-US" sz="1050" b="0" u="none" strike="noStrike">
              <a:solidFill>
                <a:srgbClr val="000000"/>
              </a:solidFill>
              <a:effectLst/>
              <a:uFillTx/>
              <a:latin typeface="Times New Roman"/>
            </a:endParaRPr>
          </a:p>
        </p:txBody>
      </p:sp>
      <p:sp>
        <p:nvSpPr>
          <p:cNvPr id="930" name="文本框 929"/>
          <p:cNvSpPr txBox="1"/>
          <p:nvPr/>
        </p:nvSpPr>
        <p:spPr>
          <a:xfrm>
            <a:off x="6652080" y="7513920"/>
            <a:ext cx="4010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GPT-2</a:t>
            </a:r>
            <a:endParaRPr lang="en-US" sz="1050" b="0" u="none" strike="noStrike">
              <a:solidFill>
                <a:srgbClr val="000000"/>
              </a:solidFill>
              <a:effectLst/>
              <a:uFillTx/>
              <a:latin typeface="Times New Roman"/>
            </a:endParaRPr>
          </a:p>
        </p:txBody>
      </p:sp>
      <p:sp>
        <p:nvSpPr>
          <p:cNvPr id="931" name="文本框 930"/>
          <p:cNvSpPr txBox="1"/>
          <p:nvPr/>
        </p:nvSpPr>
        <p:spPr>
          <a:xfrm>
            <a:off x="7038720" y="7509240"/>
            <a:ext cx="135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a:t>
            </a:r>
            <a:endParaRPr lang="en-US" sz="1050" b="0" u="none" strike="noStrike">
              <a:solidFill>
                <a:srgbClr val="000000"/>
              </a:solidFill>
              <a:effectLst/>
              <a:uFillTx/>
              <a:latin typeface="Times New Roman"/>
            </a:endParaRPr>
          </a:p>
        </p:txBody>
      </p:sp>
      <p:sp>
        <p:nvSpPr>
          <p:cNvPr id="932" name="文本框 931"/>
          <p:cNvSpPr txBox="1"/>
          <p:nvPr/>
        </p:nvSpPr>
        <p:spPr>
          <a:xfrm>
            <a:off x="7172640" y="7513920"/>
            <a:ext cx="4010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GPT-3</a:t>
            </a:r>
            <a:endParaRPr lang="en-US" sz="1050" b="0" u="none" strike="noStrike">
              <a:solidFill>
                <a:srgbClr val="000000"/>
              </a:solidFill>
              <a:effectLst/>
              <a:uFillTx/>
              <a:latin typeface="Times New Roman"/>
            </a:endParaRPr>
          </a:p>
        </p:txBody>
      </p:sp>
      <p:sp>
        <p:nvSpPr>
          <p:cNvPr id="933" name="文本框 932"/>
          <p:cNvSpPr txBox="1"/>
          <p:nvPr/>
        </p:nvSpPr>
        <p:spPr>
          <a:xfrm>
            <a:off x="7559640" y="7509240"/>
            <a:ext cx="135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a:t>
            </a:r>
            <a:endParaRPr lang="en-US" sz="1050" b="0" u="none" strike="noStrike">
              <a:solidFill>
                <a:srgbClr val="000000"/>
              </a:solidFill>
              <a:effectLst/>
              <a:uFillTx/>
              <a:latin typeface="Times New Roman"/>
            </a:endParaRPr>
          </a:p>
        </p:txBody>
      </p:sp>
      <p:sp>
        <p:nvSpPr>
          <p:cNvPr id="934" name="文本框 933"/>
          <p:cNvSpPr txBox="1"/>
          <p:nvPr/>
        </p:nvSpPr>
        <p:spPr>
          <a:xfrm>
            <a:off x="7693200" y="7513920"/>
            <a:ext cx="4010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GPT-4</a:t>
            </a:r>
            <a:endParaRPr lang="en-US" sz="1050" b="0" u="none" strike="noStrike">
              <a:solidFill>
                <a:srgbClr val="000000"/>
              </a:solidFill>
              <a:effectLst/>
              <a:uFillTx/>
              <a:latin typeface="Times New Roman"/>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5" name="图片 934"/>
          <p:cNvPicPr/>
          <p:nvPr/>
        </p:nvPicPr>
        <p:blipFill>
          <a:blip r:embed="rId2"/>
          <a:stretch/>
        </p:blipFill>
        <p:spPr>
          <a:xfrm>
            <a:off x="0" y="0"/>
            <a:ext cx="10696320" cy="8874360"/>
          </a:xfrm>
          <a:prstGeom prst="rect">
            <a:avLst/>
          </a:prstGeom>
          <a:noFill/>
          <a:ln w="0">
            <a:noFill/>
          </a:ln>
        </p:spPr>
      </p:pic>
      <p:pic>
        <p:nvPicPr>
          <p:cNvPr id="936" name="图片 935"/>
          <p:cNvPicPr/>
          <p:nvPr/>
        </p:nvPicPr>
        <p:blipFill>
          <a:blip r:embed="rId3"/>
          <a:stretch/>
        </p:blipFill>
        <p:spPr>
          <a:xfrm>
            <a:off x="0" y="0"/>
            <a:ext cx="10696320" cy="8874360"/>
          </a:xfrm>
          <a:prstGeom prst="rect">
            <a:avLst/>
          </a:prstGeom>
          <a:noFill/>
          <a:ln w="0">
            <a:noFill/>
          </a:ln>
        </p:spPr>
      </p:pic>
      <p:pic>
        <p:nvPicPr>
          <p:cNvPr id="937" name="图片 936"/>
          <p:cNvPicPr/>
          <p:nvPr/>
        </p:nvPicPr>
        <p:blipFill>
          <a:blip r:embed="rId4"/>
          <a:stretch/>
        </p:blipFill>
        <p:spPr>
          <a:xfrm>
            <a:off x="401040" y="401040"/>
            <a:ext cx="9893880" cy="400680"/>
          </a:xfrm>
          <a:prstGeom prst="rect">
            <a:avLst/>
          </a:prstGeom>
          <a:noFill/>
          <a:ln w="0">
            <a:noFill/>
          </a:ln>
        </p:spPr>
      </p:pic>
      <p:sp>
        <p:nvSpPr>
          <p:cNvPr id="938" name="任意多边形: 形状 937"/>
          <p:cNvSpPr/>
          <p:nvPr/>
        </p:nvSpPr>
        <p:spPr>
          <a:xfrm>
            <a:off x="401040" y="902520"/>
            <a:ext cx="1069920" cy="33480"/>
          </a:xfrm>
          <a:custGeom>
            <a:avLst/>
            <a:gdLst/>
            <a:ahLst/>
            <a:cxnLst/>
            <a:rect l="0" t="0" r="r" b="b"/>
            <a:pathLst>
              <a:path w="2972" h="93">
                <a:moveTo>
                  <a:pt x="0" y="0"/>
                </a:moveTo>
                <a:lnTo>
                  <a:pt x="2972" y="0"/>
                </a:lnTo>
                <a:lnTo>
                  <a:pt x="2972" y="93"/>
                </a:lnTo>
                <a:lnTo>
                  <a:pt x="0" y="93"/>
                </a:lnTo>
                <a:lnTo>
                  <a:pt x="0" y="0"/>
                </a:lnTo>
                <a:close/>
              </a:path>
            </a:pathLst>
          </a:custGeom>
          <a:solidFill>
            <a:srgbClr val="60A5FA"/>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39" name="文本框 938"/>
          <p:cNvSpPr txBox="1"/>
          <p:nvPr/>
        </p:nvSpPr>
        <p:spPr>
          <a:xfrm>
            <a:off x="10025640" y="8558640"/>
            <a:ext cx="557640" cy="157320"/>
          </a:xfrm>
          <a:prstGeom prst="rect">
            <a:avLst/>
          </a:prstGeom>
          <a:noFill/>
          <a:ln w="0">
            <a:noFill/>
          </a:ln>
        </p:spPr>
        <p:txBody>
          <a:bodyPr wrap="none" lIns="0" tIns="0" rIns="0" bIns="0" anchor="t">
            <a:spAutoFit/>
          </a:bodyPr>
          <a:lstStyle/>
          <a:p>
            <a:r>
              <a:rPr lang="en-US" sz="1050" b="0" u="none" strike="noStrike">
                <a:solidFill>
                  <a:srgbClr val="9CA3AF"/>
                </a:solidFill>
                <a:effectLst/>
                <a:uFillTx/>
                <a:latin typeface="DejaVuSans"/>
                <a:ea typeface="DejaVuSans"/>
              </a:rPr>
              <a:t>14  /  14</a:t>
            </a:r>
            <a:endParaRPr lang="en-US" sz="1050" b="0" u="none" strike="noStrike">
              <a:solidFill>
                <a:srgbClr val="000000"/>
              </a:solidFill>
              <a:effectLst/>
              <a:uFillTx/>
              <a:latin typeface="Times New Roman"/>
            </a:endParaRPr>
          </a:p>
        </p:txBody>
      </p:sp>
      <p:sp>
        <p:nvSpPr>
          <p:cNvPr id="940" name="文本框 939"/>
          <p:cNvSpPr txBox="1"/>
          <p:nvPr/>
        </p:nvSpPr>
        <p:spPr>
          <a:xfrm>
            <a:off x="401040" y="1017360"/>
            <a:ext cx="201240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检索增强生成技术正在重塑</a:t>
            </a:r>
            <a:endParaRPr lang="en-US" sz="1320" b="0" u="none" strike="noStrike">
              <a:solidFill>
                <a:srgbClr val="000000"/>
              </a:solidFill>
              <a:effectLst/>
              <a:uFillTx/>
              <a:latin typeface="Times New Roman"/>
            </a:endParaRPr>
          </a:p>
        </p:txBody>
      </p:sp>
      <p:sp>
        <p:nvSpPr>
          <p:cNvPr id="941" name="文本框 940"/>
          <p:cNvSpPr txBox="1"/>
          <p:nvPr/>
        </p:nvSpPr>
        <p:spPr>
          <a:xfrm>
            <a:off x="2406600" y="1023120"/>
            <a:ext cx="166680" cy="195480"/>
          </a:xfrm>
          <a:prstGeom prst="rect">
            <a:avLst/>
          </a:prstGeom>
          <a:noFill/>
          <a:ln w="0">
            <a:noFill/>
          </a:ln>
        </p:spPr>
        <p:txBody>
          <a:bodyPr wrap="none" lIns="0" tIns="0" rIns="0" bIns="0" anchor="t">
            <a:spAutoFit/>
          </a:bodyPr>
          <a:lstStyle/>
          <a:p>
            <a:r>
              <a:rPr lang="en-US" sz="1320" b="0" u="none" strike="noStrike">
                <a:solidFill>
                  <a:srgbClr val="BFDBFE"/>
                </a:solidFill>
                <a:effectLst/>
                <a:uFillTx/>
                <a:latin typeface="DejaVuSans"/>
                <a:ea typeface="DejaVuSans"/>
              </a:rPr>
              <a:t>AI</a:t>
            </a:r>
            <a:endParaRPr lang="en-US" sz="1320" b="0" u="none" strike="noStrike">
              <a:solidFill>
                <a:srgbClr val="000000"/>
              </a:solidFill>
              <a:effectLst/>
              <a:uFillTx/>
              <a:latin typeface="Times New Roman"/>
            </a:endParaRPr>
          </a:p>
        </p:txBody>
      </p:sp>
      <p:pic>
        <p:nvPicPr>
          <p:cNvPr id="942" name="图片 941"/>
          <p:cNvPicPr/>
          <p:nvPr/>
        </p:nvPicPr>
        <p:blipFill>
          <a:blip r:embed="rId5"/>
          <a:stretch/>
        </p:blipFill>
        <p:spPr>
          <a:xfrm>
            <a:off x="434520" y="1437480"/>
            <a:ext cx="9860400" cy="1069200"/>
          </a:xfrm>
          <a:prstGeom prst="rect">
            <a:avLst/>
          </a:prstGeom>
          <a:noFill/>
          <a:ln w="0">
            <a:noFill/>
          </a:ln>
        </p:spPr>
      </p:pic>
      <p:sp>
        <p:nvSpPr>
          <p:cNvPr id="943" name="任意多边形: 形状 942"/>
          <p:cNvSpPr/>
          <p:nvPr/>
        </p:nvSpPr>
        <p:spPr>
          <a:xfrm>
            <a:off x="401040" y="1437120"/>
            <a:ext cx="33840" cy="1069920"/>
          </a:xfrm>
          <a:custGeom>
            <a:avLst/>
            <a:gdLst/>
            <a:ahLst/>
            <a:cxnLst/>
            <a:rect l="0" t="0" r="r" b="b"/>
            <a:pathLst>
              <a:path w="94" h="2972">
                <a:moveTo>
                  <a:pt x="0" y="0"/>
                </a:moveTo>
                <a:lnTo>
                  <a:pt x="94" y="0"/>
                </a:lnTo>
                <a:lnTo>
                  <a:pt x="94" y="2972"/>
                </a:lnTo>
                <a:lnTo>
                  <a:pt x="0" y="2972"/>
                </a:lnTo>
                <a:lnTo>
                  <a:pt x="0" y="0"/>
                </a:lnTo>
                <a:close/>
              </a:path>
            </a:pathLst>
          </a:custGeom>
          <a:solidFill>
            <a:srgbClr val="0EA5E9"/>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44" name="文本框 943"/>
          <p:cNvSpPr txBox="1"/>
          <p:nvPr/>
        </p:nvSpPr>
        <p:spPr>
          <a:xfrm>
            <a:off x="2570400" y="1017360"/>
            <a:ext cx="83880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应用的未来</a:t>
            </a:r>
            <a:endParaRPr lang="en-US" sz="1320" b="0" u="none" strike="noStrike">
              <a:solidFill>
                <a:srgbClr val="000000"/>
              </a:solidFill>
              <a:effectLst/>
              <a:uFillTx/>
              <a:latin typeface="Times New Roman"/>
            </a:endParaRPr>
          </a:p>
        </p:txBody>
      </p:sp>
      <p:sp>
        <p:nvSpPr>
          <p:cNvPr id="945" name="文本框 944"/>
          <p:cNvSpPr txBox="1"/>
          <p:nvPr/>
        </p:nvSpPr>
        <p:spPr>
          <a:xfrm>
            <a:off x="601560" y="1618920"/>
            <a:ext cx="476280" cy="235080"/>
          </a:xfrm>
          <a:prstGeom prst="rect">
            <a:avLst/>
          </a:prstGeom>
          <a:noFill/>
          <a:ln w="0">
            <a:noFill/>
          </a:ln>
        </p:spPr>
        <p:txBody>
          <a:bodyPr wrap="none" lIns="0" tIns="0" rIns="0" bIns="0" anchor="t">
            <a:spAutoFit/>
          </a:bodyPr>
          <a:lstStyle/>
          <a:p>
            <a:r>
              <a:rPr lang="en-US" sz="1580" b="1" u="none" strike="noStrike">
                <a:solidFill>
                  <a:srgbClr val="FFFFFF"/>
                </a:solidFill>
                <a:effectLst/>
                <a:uFillTx/>
                <a:latin typeface="DejaVuSans"/>
                <a:ea typeface="DejaVuSans"/>
              </a:rPr>
              <a:t>RAG</a:t>
            </a:r>
            <a:endParaRPr lang="en-US" sz="1580" b="0" u="none" strike="noStrike">
              <a:solidFill>
                <a:srgbClr val="000000"/>
              </a:solidFill>
              <a:effectLst/>
              <a:uFillTx/>
              <a:latin typeface="Times New Roman"/>
            </a:endParaRPr>
          </a:p>
        </p:txBody>
      </p:sp>
      <p:sp>
        <p:nvSpPr>
          <p:cNvPr id="946" name="文本框 945"/>
          <p:cNvSpPr txBox="1"/>
          <p:nvPr/>
        </p:nvSpPr>
        <p:spPr>
          <a:xfrm>
            <a:off x="1076040" y="1612080"/>
            <a:ext cx="1409040" cy="25344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WenQuanYiZenHei"/>
                <a:ea typeface="WenQuanYiZenHei"/>
              </a:rPr>
              <a:t>技术的核心价值</a:t>
            </a:r>
            <a:endParaRPr lang="en-US" sz="1580" b="0" u="none" strike="noStrike">
              <a:solidFill>
                <a:srgbClr val="000000"/>
              </a:solidFill>
              <a:effectLst/>
              <a:uFillTx/>
              <a:latin typeface="Times New Roman"/>
            </a:endParaRPr>
          </a:p>
        </p:txBody>
      </p:sp>
      <p:sp>
        <p:nvSpPr>
          <p:cNvPr id="947" name="文本框 946"/>
          <p:cNvSpPr txBox="1"/>
          <p:nvPr/>
        </p:nvSpPr>
        <p:spPr>
          <a:xfrm>
            <a:off x="601560" y="1956600"/>
            <a:ext cx="2894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RAG</a:t>
            </a:r>
            <a:endParaRPr lang="en-US" sz="1050" b="0" u="none" strike="noStrike">
              <a:solidFill>
                <a:srgbClr val="000000"/>
              </a:solidFill>
              <a:effectLst/>
              <a:uFillTx/>
              <a:latin typeface="Times New Roman"/>
            </a:endParaRPr>
          </a:p>
        </p:txBody>
      </p:sp>
      <p:sp>
        <p:nvSpPr>
          <p:cNvPr id="948" name="文本框 947"/>
          <p:cNvSpPr txBox="1"/>
          <p:nvPr/>
        </p:nvSpPr>
        <p:spPr>
          <a:xfrm>
            <a:off x="882000" y="1951920"/>
            <a:ext cx="92548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将信息检索与生成模型相结合，克服了传统大模型无法动态更新知识的问题。这种组合不仅有效提升了响应的</a:t>
            </a:r>
            <a:r>
              <a:rPr lang="zh-CN" sz="1050" b="0" u="none" strike="noStrike">
                <a:solidFill>
                  <a:srgbClr val="53EAFD"/>
                </a:solidFill>
                <a:effectLst/>
                <a:uFillTx/>
                <a:latin typeface="WenQuanYiZenHei"/>
                <a:ea typeface="WenQuanYiZenHei"/>
              </a:rPr>
              <a:t>实时性</a:t>
            </a:r>
            <a:r>
              <a:rPr lang="zh-CN" sz="1050" b="0" u="none" strike="noStrike">
                <a:solidFill>
                  <a:srgbClr val="D1D5DB"/>
                </a:solidFill>
                <a:effectLst/>
                <a:uFillTx/>
                <a:latin typeface="WenQuanYiZenHei"/>
                <a:ea typeface="WenQuanYiZenHei"/>
              </a:rPr>
              <a:t>和</a:t>
            </a:r>
            <a:r>
              <a:rPr lang="zh-CN" sz="1050" b="0" u="none" strike="noStrike">
                <a:solidFill>
                  <a:srgbClr val="53EAFD"/>
                </a:solidFill>
                <a:effectLst/>
                <a:uFillTx/>
                <a:latin typeface="WenQuanYiZenHei"/>
                <a:ea typeface="WenQuanYiZenHei"/>
              </a:rPr>
              <a:t>准确度</a:t>
            </a:r>
            <a:r>
              <a:rPr lang="zh-CN" sz="1050" b="0" u="none" strike="noStrike">
                <a:solidFill>
                  <a:srgbClr val="D1D5DB"/>
                </a:solidFill>
                <a:effectLst/>
                <a:uFillTx/>
                <a:latin typeface="WenQuanYiZenHei"/>
                <a:ea typeface="WenQuanYiZenHei"/>
              </a:rPr>
              <a:t>，还能显著提高模型的</a:t>
            </a:r>
            <a:r>
              <a:rPr lang="zh-CN" sz="1050" b="0" u="none" strike="noStrike">
                <a:solidFill>
                  <a:srgbClr val="53EAFD"/>
                </a:solidFill>
                <a:effectLst/>
                <a:uFillTx/>
                <a:latin typeface="WenQuanYiZenHei"/>
                <a:ea typeface="WenQuanYiZenHei"/>
              </a:rPr>
              <a:t>资源利用</a:t>
            </a:r>
            <a:endParaRPr lang="en-US" sz="1050" b="0" u="none" strike="noStrike">
              <a:solidFill>
                <a:srgbClr val="000000"/>
              </a:solidFill>
              <a:effectLst/>
              <a:uFillTx/>
              <a:latin typeface="Times New Roman"/>
            </a:endParaRPr>
          </a:p>
        </p:txBody>
      </p:sp>
      <p:sp>
        <p:nvSpPr>
          <p:cNvPr id="949" name="文本框 948"/>
          <p:cNvSpPr txBox="1"/>
          <p:nvPr/>
        </p:nvSpPr>
        <p:spPr>
          <a:xfrm>
            <a:off x="601560" y="2152440"/>
            <a:ext cx="1476360" cy="169560"/>
          </a:xfrm>
          <a:prstGeom prst="rect">
            <a:avLst/>
          </a:prstGeom>
          <a:noFill/>
          <a:ln w="0">
            <a:noFill/>
          </a:ln>
        </p:spPr>
        <p:txBody>
          <a:bodyPr wrap="none" lIns="0" tIns="0" rIns="0" bIns="0" anchor="t">
            <a:spAutoFit/>
          </a:bodyPr>
          <a:lstStyle/>
          <a:p>
            <a:r>
              <a:rPr lang="zh-CN" sz="1050" b="0" u="none" strike="noStrike">
                <a:solidFill>
                  <a:srgbClr val="53EAFD"/>
                </a:solidFill>
                <a:effectLst/>
                <a:uFillTx/>
                <a:latin typeface="WenQuanYiZenHei"/>
                <a:ea typeface="WenQuanYiZenHei"/>
              </a:rPr>
              <a:t>效率</a:t>
            </a:r>
            <a:r>
              <a:rPr lang="zh-CN" sz="1050" b="0" u="none" strike="noStrike">
                <a:solidFill>
                  <a:srgbClr val="D1D5DB"/>
                </a:solidFill>
                <a:effectLst/>
                <a:uFillTx/>
                <a:latin typeface="WenQuanYiZenHei"/>
                <a:ea typeface="WenQuanYiZenHei"/>
              </a:rPr>
              <a:t>和</a:t>
            </a:r>
            <a:r>
              <a:rPr lang="zh-CN" sz="1050" b="0" u="none" strike="noStrike">
                <a:solidFill>
                  <a:srgbClr val="53EAFD"/>
                </a:solidFill>
                <a:effectLst/>
                <a:uFillTx/>
                <a:latin typeface="WenQuanYiZenHei"/>
                <a:ea typeface="WenQuanYiZenHei"/>
              </a:rPr>
              <a:t>适应性</a:t>
            </a:r>
            <a:r>
              <a:rPr lang="zh-CN" sz="1050" b="0" u="none" strike="noStrike">
                <a:solidFill>
                  <a:srgbClr val="D1D5DB"/>
                </a:solidFill>
                <a:effectLst/>
                <a:uFillTx/>
                <a:latin typeface="WenQuanYiZenHei"/>
                <a:ea typeface="WenQuanYiZenHei"/>
              </a:rPr>
              <a:t>，为生成式</a:t>
            </a:r>
            <a:endParaRPr lang="en-US" sz="1050" b="0" u="none" strike="noStrike">
              <a:solidFill>
                <a:srgbClr val="000000"/>
              </a:solidFill>
              <a:effectLst/>
              <a:uFillTx/>
              <a:latin typeface="Times New Roman"/>
            </a:endParaRPr>
          </a:p>
        </p:txBody>
      </p:sp>
      <p:sp>
        <p:nvSpPr>
          <p:cNvPr id="950" name="文本框 949"/>
          <p:cNvSpPr txBox="1"/>
          <p:nvPr/>
        </p:nvSpPr>
        <p:spPr>
          <a:xfrm>
            <a:off x="2072520" y="2157120"/>
            <a:ext cx="13320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AI</a:t>
            </a:r>
            <a:endParaRPr lang="en-US" sz="1050" b="0" u="none" strike="noStrike">
              <a:solidFill>
                <a:srgbClr val="000000"/>
              </a:solidFill>
              <a:effectLst/>
              <a:uFillTx/>
              <a:latin typeface="Times New Roman"/>
            </a:endParaRPr>
          </a:p>
        </p:txBody>
      </p:sp>
      <p:sp>
        <p:nvSpPr>
          <p:cNvPr id="951" name="任意多边形: 形状 950"/>
          <p:cNvSpPr/>
          <p:nvPr/>
        </p:nvSpPr>
        <p:spPr>
          <a:xfrm>
            <a:off x="401040" y="2774160"/>
            <a:ext cx="3167280" cy="1830600"/>
          </a:xfrm>
          <a:custGeom>
            <a:avLst/>
            <a:gdLst/>
            <a:ahLst/>
            <a:cxnLst/>
            <a:rect l="0" t="0" r="r" b="b"/>
            <a:pathLst>
              <a:path w="8798" h="5085">
                <a:moveTo>
                  <a:pt x="0" y="4898"/>
                </a:moveTo>
                <a:lnTo>
                  <a:pt x="0" y="186"/>
                </a:lnTo>
                <a:cubicBezTo>
                  <a:pt x="0" y="161"/>
                  <a:pt x="4" y="138"/>
                  <a:pt x="14" y="115"/>
                </a:cubicBezTo>
                <a:cubicBezTo>
                  <a:pt x="23" y="92"/>
                  <a:pt x="37" y="72"/>
                  <a:pt x="54" y="55"/>
                </a:cubicBezTo>
                <a:cubicBezTo>
                  <a:pt x="72" y="37"/>
                  <a:pt x="92" y="24"/>
                  <a:pt x="114" y="14"/>
                </a:cubicBezTo>
                <a:cubicBezTo>
                  <a:pt x="137" y="5"/>
                  <a:pt x="161" y="0"/>
                  <a:pt x="185" y="0"/>
                </a:cubicBezTo>
                <a:lnTo>
                  <a:pt x="8613" y="0"/>
                </a:lnTo>
                <a:cubicBezTo>
                  <a:pt x="8637" y="0"/>
                  <a:pt x="8661" y="5"/>
                  <a:pt x="8684" y="14"/>
                </a:cubicBezTo>
                <a:cubicBezTo>
                  <a:pt x="8707" y="24"/>
                  <a:pt x="8727" y="37"/>
                  <a:pt x="8744" y="55"/>
                </a:cubicBezTo>
                <a:cubicBezTo>
                  <a:pt x="8761" y="72"/>
                  <a:pt x="8775" y="92"/>
                  <a:pt x="8784" y="115"/>
                </a:cubicBezTo>
                <a:cubicBezTo>
                  <a:pt x="8794" y="138"/>
                  <a:pt x="8798" y="161"/>
                  <a:pt x="8798" y="186"/>
                </a:cubicBezTo>
                <a:lnTo>
                  <a:pt x="8798" y="4898"/>
                </a:lnTo>
                <a:cubicBezTo>
                  <a:pt x="8798" y="4923"/>
                  <a:pt x="8794" y="4947"/>
                  <a:pt x="8784" y="4969"/>
                </a:cubicBezTo>
                <a:cubicBezTo>
                  <a:pt x="8775" y="4992"/>
                  <a:pt x="8761" y="5013"/>
                  <a:pt x="8744" y="5030"/>
                </a:cubicBezTo>
                <a:cubicBezTo>
                  <a:pt x="8727" y="5048"/>
                  <a:pt x="8707" y="5061"/>
                  <a:pt x="8684" y="5071"/>
                </a:cubicBezTo>
                <a:cubicBezTo>
                  <a:pt x="8661" y="5080"/>
                  <a:pt x="8637" y="5085"/>
                  <a:pt x="8613" y="5085"/>
                </a:cubicBezTo>
                <a:lnTo>
                  <a:pt x="185" y="5085"/>
                </a:lnTo>
                <a:cubicBezTo>
                  <a:pt x="161" y="5085"/>
                  <a:pt x="137" y="5080"/>
                  <a:pt x="114" y="5071"/>
                </a:cubicBezTo>
                <a:cubicBezTo>
                  <a:pt x="92" y="5061"/>
                  <a:pt x="72" y="5048"/>
                  <a:pt x="54" y="5030"/>
                </a:cubicBezTo>
                <a:cubicBezTo>
                  <a:pt x="37" y="5013"/>
                  <a:pt x="23" y="4992"/>
                  <a:pt x="14" y="4969"/>
                </a:cubicBezTo>
                <a:cubicBezTo>
                  <a:pt x="4" y="4947"/>
                  <a:pt x="0" y="4923"/>
                  <a:pt x="0" y="4898"/>
                </a:cubicBez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52" name="任意多边形: 形状 951"/>
          <p:cNvSpPr/>
          <p:nvPr/>
        </p:nvSpPr>
        <p:spPr>
          <a:xfrm>
            <a:off x="401040" y="2774160"/>
            <a:ext cx="3167280" cy="1830600"/>
          </a:xfrm>
          <a:custGeom>
            <a:avLst/>
            <a:gdLst/>
            <a:ahLst/>
            <a:cxnLst/>
            <a:rect l="0" t="0" r="r" b="b"/>
            <a:pathLst>
              <a:path w="8798" h="5085">
                <a:moveTo>
                  <a:pt x="0" y="4898"/>
                </a:moveTo>
                <a:lnTo>
                  <a:pt x="0" y="186"/>
                </a:lnTo>
                <a:cubicBezTo>
                  <a:pt x="0" y="161"/>
                  <a:pt x="4" y="138"/>
                  <a:pt x="14" y="115"/>
                </a:cubicBezTo>
                <a:cubicBezTo>
                  <a:pt x="23" y="92"/>
                  <a:pt x="37" y="72"/>
                  <a:pt x="54" y="55"/>
                </a:cubicBezTo>
                <a:cubicBezTo>
                  <a:pt x="72" y="37"/>
                  <a:pt x="92" y="24"/>
                  <a:pt x="114" y="14"/>
                </a:cubicBezTo>
                <a:cubicBezTo>
                  <a:pt x="137" y="5"/>
                  <a:pt x="161" y="0"/>
                  <a:pt x="185" y="0"/>
                </a:cubicBezTo>
                <a:lnTo>
                  <a:pt x="8613" y="0"/>
                </a:lnTo>
                <a:cubicBezTo>
                  <a:pt x="8637" y="0"/>
                  <a:pt x="8661" y="5"/>
                  <a:pt x="8684" y="14"/>
                </a:cubicBezTo>
                <a:cubicBezTo>
                  <a:pt x="8707" y="24"/>
                  <a:pt x="8727" y="37"/>
                  <a:pt x="8744" y="55"/>
                </a:cubicBezTo>
                <a:cubicBezTo>
                  <a:pt x="8761" y="72"/>
                  <a:pt x="8775" y="92"/>
                  <a:pt x="8784" y="115"/>
                </a:cubicBezTo>
                <a:cubicBezTo>
                  <a:pt x="8794" y="138"/>
                  <a:pt x="8798" y="161"/>
                  <a:pt x="8798" y="186"/>
                </a:cubicBezTo>
                <a:lnTo>
                  <a:pt x="8798" y="4898"/>
                </a:lnTo>
                <a:cubicBezTo>
                  <a:pt x="8798" y="4923"/>
                  <a:pt x="8794" y="4947"/>
                  <a:pt x="8784" y="4969"/>
                </a:cubicBezTo>
                <a:cubicBezTo>
                  <a:pt x="8775" y="4992"/>
                  <a:pt x="8761" y="5013"/>
                  <a:pt x="8744" y="5030"/>
                </a:cubicBezTo>
                <a:cubicBezTo>
                  <a:pt x="8727" y="5048"/>
                  <a:pt x="8707" y="5061"/>
                  <a:pt x="8684" y="5071"/>
                </a:cubicBezTo>
                <a:cubicBezTo>
                  <a:pt x="8661" y="5080"/>
                  <a:pt x="8637" y="5085"/>
                  <a:pt x="8613" y="5085"/>
                </a:cubicBezTo>
                <a:lnTo>
                  <a:pt x="185" y="5085"/>
                </a:lnTo>
                <a:cubicBezTo>
                  <a:pt x="161" y="5085"/>
                  <a:pt x="137" y="5080"/>
                  <a:pt x="114" y="5071"/>
                </a:cubicBezTo>
                <a:cubicBezTo>
                  <a:pt x="92" y="5061"/>
                  <a:pt x="72" y="5048"/>
                  <a:pt x="54" y="5030"/>
                </a:cubicBezTo>
                <a:cubicBezTo>
                  <a:pt x="37" y="5013"/>
                  <a:pt x="23" y="4992"/>
                  <a:pt x="14" y="4969"/>
                </a:cubicBezTo>
                <a:cubicBezTo>
                  <a:pt x="4" y="4947"/>
                  <a:pt x="0" y="4923"/>
                  <a:pt x="0" y="4898"/>
                </a:cubicBezTo>
                <a:moveTo>
                  <a:pt x="23" y="186"/>
                </a:moveTo>
                <a:lnTo>
                  <a:pt x="23" y="4898"/>
                </a:lnTo>
                <a:cubicBezTo>
                  <a:pt x="23" y="4909"/>
                  <a:pt x="24" y="4919"/>
                  <a:pt x="26" y="4930"/>
                </a:cubicBezTo>
                <a:cubicBezTo>
                  <a:pt x="28" y="4940"/>
                  <a:pt x="31" y="4951"/>
                  <a:pt x="35" y="4960"/>
                </a:cubicBezTo>
                <a:cubicBezTo>
                  <a:pt x="39" y="4970"/>
                  <a:pt x="44" y="4980"/>
                  <a:pt x="50" y="4988"/>
                </a:cubicBezTo>
                <a:cubicBezTo>
                  <a:pt x="56" y="4997"/>
                  <a:pt x="63" y="5007"/>
                  <a:pt x="71" y="5014"/>
                </a:cubicBezTo>
                <a:cubicBezTo>
                  <a:pt x="78" y="5022"/>
                  <a:pt x="86" y="5028"/>
                  <a:pt x="95" y="5034"/>
                </a:cubicBezTo>
                <a:cubicBezTo>
                  <a:pt x="104" y="5040"/>
                  <a:pt x="113" y="5045"/>
                  <a:pt x="123" y="5049"/>
                </a:cubicBezTo>
                <a:cubicBezTo>
                  <a:pt x="133" y="5053"/>
                  <a:pt x="143" y="5056"/>
                  <a:pt x="154" y="5059"/>
                </a:cubicBezTo>
                <a:cubicBezTo>
                  <a:pt x="164" y="5061"/>
                  <a:pt x="175" y="5062"/>
                  <a:pt x="185" y="5062"/>
                </a:cubicBezTo>
                <a:lnTo>
                  <a:pt x="8613" y="5062"/>
                </a:lnTo>
                <a:cubicBezTo>
                  <a:pt x="8623" y="5062"/>
                  <a:pt x="8634" y="5061"/>
                  <a:pt x="8644" y="5059"/>
                </a:cubicBezTo>
                <a:cubicBezTo>
                  <a:pt x="8655" y="5056"/>
                  <a:pt x="8665" y="5053"/>
                  <a:pt x="8675" y="5049"/>
                </a:cubicBezTo>
                <a:cubicBezTo>
                  <a:pt x="8685" y="5045"/>
                  <a:pt x="8694" y="5040"/>
                  <a:pt x="8703" y="5034"/>
                </a:cubicBezTo>
                <a:cubicBezTo>
                  <a:pt x="8712" y="5028"/>
                  <a:pt x="8720" y="5022"/>
                  <a:pt x="8728" y="5014"/>
                </a:cubicBezTo>
                <a:cubicBezTo>
                  <a:pt x="8735" y="5007"/>
                  <a:pt x="8742" y="4997"/>
                  <a:pt x="8748" y="4988"/>
                </a:cubicBezTo>
                <a:cubicBezTo>
                  <a:pt x="8754" y="4980"/>
                  <a:pt x="8759" y="4970"/>
                  <a:pt x="8763" y="4960"/>
                </a:cubicBezTo>
                <a:cubicBezTo>
                  <a:pt x="8767" y="4951"/>
                  <a:pt x="8770" y="4940"/>
                  <a:pt x="8772" y="4930"/>
                </a:cubicBezTo>
                <a:cubicBezTo>
                  <a:pt x="8774" y="4919"/>
                  <a:pt x="8775" y="4909"/>
                  <a:pt x="8775" y="4898"/>
                </a:cubicBezTo>
                <a:lnTo>
                  <a:pt x="8775" y="186"/>
                </a:lnTo>
                <a:cubicBezTo>
                  <a:pt x="8775" y="175"/>
                  <a:pt x="8774" y="165"/>
                  <a:pt x="8772" y="154"/>
                </a:cubicBezTo>
                <a:cubicBezTo>
                  <a:pt x="8770" y="144"/>
                  <a:pt x="8767" y="134"/>
                  <a:pt x="8763" y="124"/>
                </a:cubicBezTo>
                <a:cubicBezTo>
                  <a:pt x="8759" y="114"/>
                  <a:pt x="8754" y="105"/>
                  <a:pt x="8748" y="96"/>
                </a:cubicBezTo>
                <a:cubicBezTo>
                  <a:pt x="8742" y="87"/>
                  <a:pt x="8735" y="79"/>
                  <a:pt x="8728" y="71"/>
                </a:cubicBezTo>
                <a:cubicBezTo>
                  <a:pt x="8720" y="63"/>
                  <a:pt x="8712" y="57"/>
                  <a:pt x="8703" y="51"/>
                </a:cubicBezTo>
                <a:cubicBezTo>
                  <a:pt x="8694" y="45"/>
                  <a:pt x="8685" y="40"/>
                  <a:pt x="8675" y="36"/>
                </a:cubicBezTo>
                <a:cubicBezTo>
                  <a:pt x="8665" y="32"/>
                  <a:pt x="8655" y="29"/>
                  <a:pt x="8644" y="27"/>
                </a:cubicBezTo>
                <a:cubicBezTo>
                  <a:pt x="8634" y="24"/>
                  <a:pt x="8623" y="23"/>
                  <a:pt x="8613" y="23"/>
                </a:cubicBezTo>
                <a:lnTo>
                  <a:pt x="185" y="23"/>
                </a:lnTo>
                <a:cubicBezTo>
                  <a:pt x="175" y="23"/>
                  <a:pt x="164" y="24"/>
                  <a:pt x="154" y="27"/>
                </a:cubicBezTo>
                <a:cubicBezTo>
                  <a:pt x="143" y="29"/>
                  <a:pt x="133" y="32"/>
                  <a:pt x="123" y="36"/>
                </a:cubicBezTo>
                <a:cubicBezTo>
                  <a:pt x="113" y="40"/>
                  <a:pt x="104" y="45"/>
                  <a:pt x="95" y="51"/>
                </a:cubicBezTo>
                <a:cubicBezTo>
                  <a:pt x="86" y="57"/>
                  <a:pt x="78" y="63"/>
                  <a:pt x="71" y="71"/>
                </a:cubicBezTo>
                <a:cubicBezTo>
                  <a:pt x="63" y="79"/>
                  <a:pt x="56" y="87"/>
                  <a:pt x="50" y="96"/>
                </a:cubicBezTo>
                <a:cubicBezTo>
                  <a:pt x="44" y="105"/>
                  <a:pt x="39" y="114"/>
                  <a:pt x="35" y="124"/>
                </a:cubicBezTo>
                <a:cubicBezTo>
                  <a:pt x="31" y="134"/>
                  <a:pt x="28" y="144"/>
                  <a:pt x="26" y="154"/>
                </a:cubicBezTo>
                <a:cubicBezTo>
                  <a:pt x="24" y="165"/>
                  <a:pt x="23" y="175"/>
                  <a:pt x="23" y="186"/>
                </a:cubicBezTo>
                <a:close/>
              </a:path>
            </a:pathLst>
          </a:custGeom>
          <a:solidFill>
            <a:srgbClr val="0EA5E9">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53" name="任意多边形: 形状 952"/>
          <p:cNvSpPr/>
          <p:nvPr/>
        </p:nvSpPr>
        <p:spPr>
          <a:xfrm>
            <a:off x="1688040" y="2916360"/>
            <a:ext cx="585000" cy="543600"/>
          </a:xfrm>
          <a:custGeom>
            <a:avLst/>
            <a:gdLst/>
            <a:ahLst/>
            <a:cxnLst/>
            <a:rect l="0" t="0" r="r" b="b"/>
            <a:pathLst>
              <a:path w="1625" h="1510">
                <a:moveTo>
                  <a:pt x="0" y="755"/>
                </a:moveTo>
                <a:cubicBezTo>
                  <a:pt x="0" y="731"/>
                  <a:pt x="1" y="706"/>
                  <a:pt x="3" y="681"/>
                </a:cubicBezTo>
                <a:cubicBezTo>
                  <a:pt x="6" y="657"/>
                  <a:pt x="9" y="632"/>
                  <a:pt x="14" y="608"/>
                </a:cubicBezTo>
                <a:cubicBezTo>
                  <a:pt x="19" y="584"/>
                  <a:pt x="25" y="560"/>
                  <a:pt x="32" y="536"/>
                </a:cubicBezTo>
                <a:cubicBezTo>
                  <a:pt x="39" y="513"/>
                  <a:pt x="48" y="489"/>
                  <a:pt x="57" y="467"/>
                </a:cubicBezTo>
                <a:cubicBezTo>
                  <a:pt x="66" y="444"/>
                  <a:pt x="77" y="421"/>
                  <a:pt x="89" y="400"/>
                </a:cubicBezTo>
                <a:cubicBezTo>
                  <a:pt x="100" y="378"/>
                  <a:pt x="113" y="357"/>
                  <a:pt x="127" y="336"/>
                </a:cubicBezTo>
                <a:cubicBezTo>
                  <a:pt x="140" y="316"/>
                  <a:pt x="155" y="296"/>
                  <a:pt x="171" y="277"/>
                </a:cubicBezTo>
                <a:cubicBezTo>
                  <a:pt x="186" y="258"/>
                  <a:pt x="203" y="239"/>
                  <a:pt x="221" y="222"/>
                </a:cubicBezTo>
                <a:cubicBezTo>
                  <a:pt x="238" y="204"/>
                  <a:pt x="256" y="187"/>
                  <a:pt x="275" y="171"/>
                </a:cubicBezTo>
                <a:cubicBezTo>
                  <a:pt x="294" y="155"/>
                  <a:pt x="314" y="141"/>
                  <a:pt x="335" y="127"/>
                </a:cubicBezTo>
                <a:cubicBezTo>
                  <a:pt x="355" y="113"/>
                  <a:pt x="377" y="101"/>
                  <a:pt x="398" y="89"/>
                </a:cubicBezTo>
                <a:cubicBezTo>
                  <a:pt x="420" y="77"/>
                  <a:pt x="442" y="67"/>
                  <a:pt x="465" y="57"/>
                </a:cubicBezTo>
                <a:cubicBezTo>
                  <a:pt x="488" y="48"/>
                  <a:pt x="511" y="40"/>
                  <a:pt x="535" y="32"/>
                </a:cubicBezTo>
                <a:cubicBezTo>
                  <a:pt x="559" y="25"/>
                  <a:pt x="583" y="19"/>
                  <a:pt x="607" y="14"/>
                </a:cubicBezTo>
                <a:cubicBezTo>
                  <a:pt x="631" y="10"/>
                  <a:pt x="655" y="6"/>
                  <a:pt x="680" y="3"/>
                </a:cubicBezTo>
                <a:cubicBezTo>
                  <a:pt x="705" y="1"/>
                  <a:pt x="729" y="0"/>
                  <a:pt x="754" y="0"/>
                </a:cubicBezTo>
                <a:lnTo>
                  <a:pt x="870" y="0"/>
                </a:lnTo>
                <a:cubicBezTo>
                  <a:pt x="895" y="0"/>
                  <a:pt x="919" y="1"/>
                  <a:pt x="944" y="3"/>
                </a:cubicBezTo>
                <a:cubicBezTo>
                  <a:pt x="969" y="6"/>
                  <a:pt x="993" y="10"/>
                  <a:pt x="1018" y="14"/>
                </a:cubicBezTo>
                <a:cubicBezTo>
                  <a:pt x="1042" y="19"/>
                  <a:pt x="1066" y="25"/>
                  <a:pt x="1090" y="32"/>
                </a:cubicBezTo>
                <a:cubicBezTo>
                  <a:pt x="1114" y="40"/>
                  <a:pt x="1137" y="48"/>
                  <a:pt x="1160" y="57"/>
                </a:cubicBezTo>
                <a:cubicBezTo>
                  <a:pt x="1183" y="67"/>
                  <a:pt x="1205" y="77"/>
                  <a:pt x="1227" y="89"/>
                </a:cubicBezTo>
                <a:cubicBezTo>
                  <a:pt x="1248" y="101"/>
                  <a:pt x="1270" y="113"/>
                  <a:pt x="1290" y="127"/>
                </a:cubicBezTo>
                <a:cubicBezTo>
                  <a:pt x="1311" y="141"/>
                  <a:pt x="1331" y="155"/>
                  <a:pt x="1350" y="171"/>
                </a:cubicBezTo>
                <a:cubicBezTo>
                  <a:pt x="1369" y="187"/>
                  <a:pt x="1387" y="204"/>
                  <a:pt x="1404" y="222"/>
                </a:cubicBezTo>
                <a:cubicBezTo>
                  <a:pt x="1422" y="239"/>
                  <a:pt x="1439" y="258"/>
                  <a:pt x="1454" y="277"/>
                </a:cubicBezTo>
                <a:cubicBezTo>
                  <a:pt x="1470" y="296"/>
                  <a:pt x="1485" y="316"/>
                  <a:pt x="1498" y="336"/>
                </a:cubicBezTo>
                <a:cubicBezTo>
                  <a:pt x="1512" y="357"/>
                  <a:pt x="1525" y="378"/>
                  <a:pt x="1536" y="400"/>
                </a:cubicBezTo>
                <a:cubicBezTo>
                  <a:pt x="1548" y="421"/>
                  <a:pt x="1559" y="444"/>
                  <a:pt x="1568" y="467"/>
                </a:cubicBezTo>
                <a:cubicBezTo>
                  <a:pt x="1577" y="489"/>
                  <a:pt x="1586" y="513"/>
                  <a:pt x="1593" y="536"/>
                </a:cubicBezTo>
                <a:cubicBezTo>
                  <a:pt x="1600" y="560"/>
                  <a:pt x="1606" y="584"/>
                  <a:pt x="1611" y="608"/>
                </a:cubicBezTo>
                <a:cubicBezTo>
                  <a:pt x="1616" y="632"/>
                  <a:pt x="1619" y="657"/>
                  <a:pt x="1622" y="681"/>
                </a:cubicBezTo>
                <a:cubicBezTo>
                  <a:pt x="1624" y="706"/>
                  <a:pt x="1625" y="731"/>
                  <a:pt x="1625" y="755"/>
                </a:cubicBezTo>
                <a:cubicBezTo>
                  <a:pt x="1625" y="780"/>
                  <a:pt x="1624" y="805"/>
                  <a:pt x="1622" y="829"/>
                </a:cubicBezTo>
                <a:cubicBezTo>
                  <a:pt x="1619" y="854"/>
                  <a:pt x="1616" y="878"/>
                  <a:pt x="1611" y="902"/>
                </a:cubicBezTo>
                <a:cubicBezTo>
                  <a:pt x="1606" y="927"/>
                  <a:pt x="1600" y="951"/>
                  <a:pt x="1593" y="974"/>
                </a:cubicBezTo>
                <a:cubicBezTo>
                  <a:pt x="1586" y="998"/>
                  <a:pt x="1577" y="1021"/>
                  <a:pt x="1568" y="1044"/>
                </a:cubicBezTo>
                <a:cubicBezTo>
                  <a:pt x="1559" y="1067"/>
                  <a:pt x="1548" y="1089"/>
                  <a:pt x="1536" y="1111"/>
                </a:cubicBezTo>
                <a:cubicBezTo>
                  <a:pt x="1525" y="1133"/>
                  <a:pt x="1512" y="1154"/>
                  <a:pt x="1498" y="1174"/>
                </a:cubicBezTo>
                <a:cubicBezTo>
                  <a:pt x="1485" y="1195"/>
                  <a:pt x="1470" y="1215"/>
                  <a:pt x="1454" y="1234"/>
                </a:cubicBezTo>
                <a:cubicBezTo>
                  <a:pt x="1439" y="1253"/>
                  <a:pt x="1422" y="1271"/>
                  <a:pt x="1404" y="1289"/>
                </a:cubicBezTo>
                <a:cubicBezTo>
                  <a:pt x="1387" y="1306"/>
                  <a:pt x="1369" y="1323"/>
                  <a:pt x="1350" y="1338"/>
                </a:cubicBezTo>
                <a:cubicBezTo>
                  <a:pt x="1331" y="1354"/>
                  <a:pt x="1311" y="1369"/>
                  <a:pt x="1290" y="1383"/>
                </a:cubicBezTo>
                <a:cubicBezTo>
                  <a:pt x="1270" y="1396"/>
                  <a:pt x="1248" y="1409"/>
                  <a:pt x="1227" y="1421"/>
                </a:cubicBezTo>
                <a:cubicBezTo>
                  <a:pt x="1205" y="1432"/>
                  <a:pt x="1183" y="1443"/>
                  <a:pt x="1160" y="1452"/>
                </a:cubicBezTo>
                <a:cubicBezTo>
                  <a:pt x="1137" y="1462"/>
                  <a:pt x="1114" y="1470"/>
                  <a:pt x="1090" y="1477"/>
                </a:cubicBezTo>
                <a:cubicBezTo>
                  <a:pt x="1066" y="1484"/>
                  <a:pt x="1042" y="1490"/>
                  <a:pt x="1018" y="1495"/>
                </a:cubicBezTo>
                <a:cubicBezTo>
                  <a:pt x="993" y="1500"/>
                  <a:pt x="969" y="1504"/>
                  <a:pt x="944" y="1506"/>
                </a:cubicBezTo>
                <a:cubicBezTo>
                  <a:pt x="919" y="1508"/>
                  <a:pt x="895" y="1510"/>
                  <a:pt x="870" y="1510"/>
                </a:cubicBezTo>
                <a:lnTo>
                  <a:pt x="754" y="1510"/>
                </a:lnTo>
                <a:cubicBezTo>
                  <a:pt x="729" y="1510"/>
                  <a:pt x="705" y="1508"/>
                  <a:pt x="680" y="1506"/>
                </a:cubicBezTo>
                <a:cubicBezTo>
                  <a:pt x="655" y="1504"/>
                  <a:pt x="631" y="1500"/>
                  <a:pt x="607" y="1495"/>
                </a:cubicBezTo>
                <a:cubicBezTo>
                  <a:pt x="583" y="1490"/>
                  <a:pt x="559" y="1484"/>
                  <a:pt x="535" y="1477"/>
                </a:cubicBezTo>
                <a:cubicBezTo>
                  <a:pt x="511" y="1470"/>
                  <a:pt x="488" y="1462"/>
                  <a:pt x="465" y="1452"/>
                </a:cubicBezTo>
                <a:cubicBezTo>
                  <a:pt x="442" y="1443"/>
                  <a:pt x="420" y="1432"/>
                  <a:pt x="398" y="1421"/>
                </a:cubicBezTo>
                <a:cubicBezTo>
                  <a:pt x="377" y="1409"/>
                  <a:pt x="355" y="1396"/>
                  <a:pt x="335" y="1383"/>
                </a:cubicBezTo>
                <a:cubicBezTo>
                  <a:pt x="314" y="1369"/>
                  <a:pt x="294" y="1354"/>
                  <a:pt x="275" y="1338"/>
                </a:cubicBezTo>
                <a:cubicBezTo>
                  <a:pt x="256" y="1323"/>
                  <a:pt x="238" y="1306"/>
                  <a:pt x="221" y="1289"/>
                </a:cubicBezTo>
                <a:cubicBezTo>
                  <a:pt x="203" y="1271"/>
                  <a:pt x="186" y="1253"/>
                  <a:pt x="171" y="1234"/>
                </a:cubicBezTo>
                <a:cubicBezTo>
                  <a:pt x="155" y="1215"/>
                  <a:pt x="140" y="1195"/>
                  <a:pt x="127" y="1174"/>
                </a:cubicBezTo>
                <a:cubicBezTo>
                  <a:pt x="113" y="1154"/>
                  <a:pt x="100" y="1133"/>
                  <a:pt x="89" y="1111"/>
                </a:cubicBezTo>
                <a:cubicBezTo>
                  <a:pt x="77" y="1089"/>
                  <a:pt x="66" y="1067"/>
                  <a:pt x="57" y="1044"/>
                </a:cubicBezTo>
                <a:cubicBezTo>
                  <a:pt x="48" y="1021"/>
                  <a:pt x="39" y="998"/>
                  <a:pt x="32" y="974"/>
                </a:cubicBezTo>
                <a:cubicBezTo>
                  <a:pt x="25" y="951"/>
                  <a:pt x="19" y="927"/>
                  <a:pt x="14" y="902"/>
                </a:cubicBezTo>
                <a:cubicBezTo>
                  <a:pt x="9" y="878"/>
                  <a:pt x="6" y="854"/>
                  <a:pt x="3" y="829"/>
                </a:cubicBezTo>
                <a:cubicBezTo>
                  <a:pt x="1" y="805"/>
                  <a:pt x="0" y="780"/>
                  <a:pt x="0" y="755"/>
                </a:cubicBezTo>
                <a:close/>
              </a:path>
            </a:pathLst>
          </a:custGeom>
          <a:solidFill>
            <a:srgbClr val="0EA5E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54" name="图片 953"/>
          <p:cNvPicPr/>
          <p:nvPr/>
        </p:nvPicPr>
        <p:blipFill>
          <a:blip r:embed="rId6"/>
          <a:stretch/>
        </p:blipFill>
        <p:spPr>
          <a:xfrm>
            <a:off x="1821600" y="3050280"/>
            <a:ext cx="317160" cy="250200"/>
          </a:xfrm>
          <a:prstGeom prst="rect">
            <a:avLst/>
          </a:prstGeom>
          <a:noFill/>
          <a:ln w="0">
            <a:noFill/>
          </a:ln>
        </p:spPr>
      </p:pic>
      <p:sp>
        <p:nvSpPr>
          <p:cNvPr id="955" name="文本框 954"/>
          <p:cNvSpPr txBox="1"/>
          <p:nvPr/>
        </p:nvSpPr>
        <p:spPr>
          <a:xfrm>
            <a:off x="2203200" y="2152440"/>
            <a:ext cx="1609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的能力提供了全新的延伸。</a:t>
            </a:r>
            <a:endParaRPr lang="en-US" sz="1050" b="0" u="none" strike="noStrike">
              <a:solidFill>
                <a:srgbClr val="000000"/>
              </a:solidFill>
              <a:effectLst/>
              <a:uFillTx/>
              <a:latin typeface="Times New Roman"/>
            </a:endParaRPr>
          </a:p>
        </p:txBody>
      </p:sp>
      <p:sp>
        <p:nvSpPr>
          <p:cNvPr id="956" name="文本框 955"/>
          <p:cNvSpPr txBox="1"/>
          <p:nvPr/>
        </p:nvSpPr>
        <p:spPr>
          <a:xfrm>
            <a:off x="1481760" y="3574440"/>
            <a:ext cx="100656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智能问答系统</a:t>
            </a:r>
            <a:endParaRPr lang="en-US" sz="1320" b="0" u="none" strike="noStrike">
              <a:solidFill>
                <a:srgbClr val="000000"/>
              </a:solidFill>
              <a:effectLst/>
              <a:uFillTx/>
              <a:latin typeface="Times New Roman"/>
            </a:endParaRPr>
          </a:p>
        </p:txBody>
      </p:sp>
      <p:sp>
        <p:nvSpPr>
          <p:cNvPr id="957" name="文本框 956"/>
          <p:cNvSpPr txBox="1"/>
          <p:nvPr/>
        </p:nvSpPr>
        <p:spPr>
          <a:xfrm>
            <a:off x="579240" y="3873960"/>
            <a:ext cx="2817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结合实时信息检索，提供高准确度、实时更新的</a:t>
            </a:r>
            <a:endParaRPr lang="en-US" sz="1050" b="0" u="none" strike="noStrike">
              <a:solidFill>
                <a:srgbClr val="000000"/>
              </a:solidFill>
              <a:effectLst/>
              <a:uFillTx/>
              <a:latin typeface="Times New Roman"/>
            </a:endParaRPr>
          </a:p>
        </p:txBody>
      </p:sp>
      <p:sp>
        <p:nvSpPr>
          <p:cNvPr id="958" name="文本框 957"/>
          <p:cNvSpPr txBox="1"/>
          <p:nvPr/>
        </p:nvSpPr>
        <p:spPr>
          <a:xfrm>
            <a:off x="579240" y="4074480"/>
            <a:ext cx="2817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回答，适用于客户服务、教育辅导和技术支持等</a:t>
            </a:r>
            <a:endParaRPr lang="en-US" sz="1050" b="0" u="none" strike="noStrike">
              <a:solidFill>
                <a:srgbClr val="000000"/>
              </a:solidFill>
              <a:effectLst/>
              <a:uFillTx/>
              <a:latin typeface="Times New Roman"/>
            </a:endParaRPr>
          </a:p>
        </p:txBody>
      </p:sp>
      <p:sp>
        <p:nvSpPr>
          <p:cNvPr id="959" name="任意多边形: 形状 958"/>
          <p:cNvSpPr/>
          <p:nvPr/>
        </p:nvSpPr>
        <p:spPr>
          <a:xfrm>
            <a:off x="3768840" y="2774160"/>
            <a:ext cx="3159000" cy="1830600"/>
          </a:xfrm>
          <a:custGeom>
            <a:avLst/>
            <a:gdLst/>
            <a:ahLst/>
            <a:cxnLst/>
            <a:rect l="0" t="0" r="r" b="b"/>
            <a:pathLst>
              <a:path w="8775" h="5085">
                <a:moveTo>
                  <a:pt x="0" y="4898"/>
                </a:moveTo>
                <a:lnTo>
                  <a:pt x="0" y="186"/>
                </a:lnTo>
                <a:cubicBezTo>
                  <a:pt x="0" y="161"/>
                  <a:pt x="4" y="138"/>
                  <a:pt x="14" y="115"/>
                </a:cubicBezTo>
                <a:cubicBezTo>
                  <a:pt x="23" y="92"/>
                  <a:pt x="37" y="72"/>
                  <a:pt x="54" y="55"/>
                </a:cubicBezTo>
                <a:cubicBezTo>
                  <a:pt x="71" y="37"/>
                  <a:pt x="91" y="24"/>
                  <a:pt x="114" y="14"/>
                </a:cubicBezTo>
                <a:cubicBezTo>
                  <a:pt x="137" y="5"/>
                  <a:pt x="161" y="0"/>
                  <a:pt x="185" y="0"/>
                </a:cubicBezTo>
                <a:lnTo>
                  <a:pt x="8589" y="0"/>
                </a:lnTo>
                <a:cubicBezTo>
                  <a:pt x="8614" y="0"/>
                  <a:pt x="8638" y="5"/>
                  <a:pt x="8660" y="14"/>
                </a:cubicBezTo>
                <a:cubicBezTo>
                  <a:pt x="8683" y="24"/>
                  <a:pt x="8703" y="37"/>
                  <a:pt x="8721" y="55"/>
                </a:cubicBezTo>
                <a:cubicBezTo>
                  <a:pt x="8738" y="72"/>
                  <a:pt x="8752" y="92"/>
                  <a:pt x="8761" y="115"/>
                </a:cubicBezTo>
                <a:cubicBezTo>
                  <a:pt x="8770" y="138"/>
                  <a:pt x="8775" y="161"/>
                  <a:pt x="8775" y="186"/>
                </a:cubicBezTo>
                <a:lnTo>
                  <a:pt x="8775" y="4898"/>
                </a:lnTo>
                <a:cubicBezTo>
                  <a:pt x="8775" y="4923"/>
                  <a:pt x="8770" y="4947"/>
                  <a:pt x="8761" y="4969"/>
                </a:cubicBezTo>
                <a:cubicBezTo>
                  <a:pt x="8752" y="4992"/>
                  <a:pt x="8738" y="5013"/>
                  <a:pt x="8721" y="5030"/>
                </a:cubicBezTo>
                <a:cubicBezTo>
                  <a:pt x="8703" y="5048"/>
                  <a:pt x="8683" y="5061"/>
                  <a:pt x="8660" y="5071"/>
                </a:cubicBezTo>
                <a:cubicBezTo>
                  <a:pt x="8638" y="5080"/>
                  <a:pt x="8614" y="5085"/>
                  <a:pt x="8589" y="5085"/>
                </a:cubicBezTo>
                <a:lnTo>
                  <a:pt x="185" y="5085"/>
                </a:lnTo>
                <a:cubicBezTo>
                  <a:pt x="161" y="5085"/>
                  <a:pt x="137" y="5080"/>
                  <a:pt x="114" y="5071"/>
                </a:cubicBezTo>
                <a:cubicBezTo>
                  <a:pt x="91" y="5061"/>
                  <a:pt x="71" y="5048"/>
                  <a:pt x="54" y="5030"/>
                </a:cubicBezTo>
                <a:cubicBezTo>
                  <a:pt x="37" y="5013"/>
                  <a:pt x="23" y="4992"/>
                  <a:pt x="14" y="4969"/>
                </a:cubicBezTo>
                <a:cubicBezTo>
                  <a:pt x="4" y="4947"/>
                  <a:pt x="0" y="4923"/>
                  <a:pt x="0" y="4898"/>
                </a:cubicBez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60" name="任意多边形: 形状 959"/>
          <p:cNvSpPr/>
          <p:nvPr/>
        </p:nvSpPr>
        <p:spPr>
          <a:xfrm>
            <a:off x="3768840" y="2774160"/>
            <a:ext cx="3159000" cy="1830600"/>
          </a:xfrm>
          <a:custGeom>
            <a:avLst/>
            <a:gdLst/>
            <a:ahLst/>
            <a:cxnLst/>
            <a:rect l="0" t="0" r="r" b="b"/>
            <a:pathLst>
              <a:path w="8775" h="5085">
                <a:moveTo>
                  <a:pt x="0" y="4898"/>
                </a:moveTo>
                <a:lnTo>
                  <a:pt x="0" y="186"/>
                </a:lnTo>
                <a:cubicBezTo>
                  <a:pt x="0" y="161"/>
                  <a:pt x="4" y="138"/>
                  <a:pt x="14" y="115"/>
                </a:cubicBezTo>
                <a:cubicBezTo>
                  <a:pt x="23" y="92"/>
                  <a:pt x="37" y="72"/>
                  <a:pt x="54" y="55"/>
                </a:cubicBezTo>
                <a:cubicBezTo>
                  <a:pt x="71" y="37"/>
                  <a:pt x="91" y="24"/>
                  <a:pt x="114" y="14"/>
                </a:cubicBezTo>
                <a:cubicBezTo>
                  <a:pt x="137" y="5"/>
                  <a:pt x="161" y="0"/>
                  <a:pt x="185" y="0"/>
                </a:cubicBezTo>
                <a:lnTo>
                  <a:pt x="8589" y="0"/>
                </a:lnTo>
                <a:cubicBezTo>
                  <a:pt x="8614" y="0"/>
                  <a:pt x="8638" y="5"/>
                  <a:pt x="8660" y="14"/>
                </a:cubicBezTo>
                <a:cubicBezTo>
                  <a:pt x="8683" y="24"/>
                  <a:pt x="8703" y="37"/>
                  <a:pt x="8721" y="55"/>
                </a:cubicBezTo>
                <a:cubicBezTo>
                  <a:pt x="8738" y="72"/>
                  <a:pt x="8752" y="92"/>
                  <a:pt x="8761" y="115"/>
                </a:cubicBezTo>
                <a:cubicBezTo>
                  <a:pt x="8770" y="138"/>
                  <a:pt x="8775" y="161"/>
                  <a:pt x="8775" y="186"/>
                </a:cubicBezTo>
                <a:lnTo>
                  <a:pt x="8775" y="4898"/>
                </a:lnTo>
                <a:cubicBezTo>
                  <a:pt x="8775" y="4923"/>
                  <a:pt x="8770" y="4947"/>
                  <a:pt x="8761" y="4969"/>
                </a:cubicBezTo>
                <a:cubicBezTo>
                  <a:pt x="8752" y="4992"/>
                  <a:pt x="8738" y="5013"/>
                  <a:pt x="8721" y="5030"/>
                </a:cubicBezTo>
                <a:cubicBezTo>
                  <a:pt x="8703" y="5048"/>
                  <a:pt x="8683" y="5061"/>
                  <a:pt x="8660" y="5071"/>
                </a:cubicBezTo>
                <a:cubicBezTo>
                  <a:pt x="8638" y="5080"/>
                  <a:pt x="8614" y="5085"/>
                  <a:pt x="8589" y="5085"/>
                </a:cubicBezTo>
                <a:lnTo>
                  <a:pt x="185" y="5085"/>
                </a:lnTo>
                <a:cubicBezTo>
                  <a:pt x="161" y="5085"/>
                  <a:pt x="137" y="5080"/>
                  <a:pt x="114" y="5071"/>
                </a:cubicBezTo>
                <a:cubicBezTo>
                  <a:pt x="91" y="5061"/>
                  <a:pt x="71" y="5048"/>
                  <a:pt x="54" y="5030"/>
                </a:cubicBezTo>
                <a:cubicBezTo>
                  <a:pt x="37" y="5013"/>
                  <a:pt x="23" y="4992"/>
                  <a:pt x="14" y="4969"/>
                </a:cubicBezTo>
                <a:cubicBezTo>
                  <a:pt x="4" y="4947"/>
                  <a:pt x="0" y="4923"/>
                  <a:pt x="0" y="4898"/>
                </a:cubicBezTo>
                <a:moveTo>
                  <a:pt x="23" y="186"/>
                </a:moveTo>
                <a:lnTo>
                  <a:pt x="23" y="4898"/>
                </a:lnTo>
                <a:cubicBezTo>
                  <a:pt x="23" y="4909"/>
                  <a:pt x="24" y="4919"/>
                  <a:pt x="26" y="4930"/>
                </a:cubicBezTo>
                <a:cubicBezTo>
                  <a:pt x="28" y="4940"/>
                  <a:pt x="31" y="4951"/>
                  <a:pt x="35" y="4960"/>
                </a:cubicBezTo>
                <a:cubicBezTo>
                  <a:pt x="39" y="4970"/>
                  <a:pt x="44" y="4980"/>
                  <a:pt x="50" y="4988"/>
                </a:cubicBezTo>
                <a:cubicBezTo>
                  <a:pt x="56" y="4997"/>
                  <a:pt x="63" y="5007"/>
                  <a:pt x="70" y="5014"/>
                </a:cubicBezTo>
                <a:cubicBezTo>
                  <a:pt x="78" y="5022"/>
                  <a:pt x="86" y="5028"/>
                  <a:pt x="95" y="5034"/>
                </a:cubicBezTo>
                <a:cubicBezTo>
                  <a:pt x="104" y="5040"/>
                  <a:pt x="113" y="5045"/>
                  <a:pt x="123" y="5049"/>
                </a:cubicBezTo>
                <a:cubicBezTo>
                  <a:pt x="133" y="5053"/>
                  <a:pt x="143" y="5056"/>
                  <a:pt x="154" y="5059"/>
                </a:cubicBezTo>
                <a:cubicBezTo>
                  <a:pt x="164" y="5061"/>
                  <a:pt x="175" y="5062"/>
                  <a:pt x="185" y="5062"/>
                </a:cubicBezTo>
                <a:lnTo>
                  <a:pt x="8589" y="5062"/>
                </a:lnTo>
                <a:cubicBezTo>
                  <a:pt x="8600" y="5062"/>
                  <a:pt x="8611" y="5061"/>
                  <a:pt x="8621" y="5059"/>
                </a:cubicBezTo>
                <a:cubicBezTo>
                  <a:pt x="8632" y="5056"/>
                  <a:pt x="8642" y="5053"/>
                  <a:pt x="8652" y="5049"/>
                </a:cubicBezTo>
                <a:cubicBezTo>
                  <a:pt x="8661" y="5045"/>
                  <a:pt x="8671" y="5040"/>
                  <a:pt x="8680" y="5034"/>
                </a:cubicBezTo>
                <a:cubicBezTo>
                  <a:pt x="8689" y="5028"/>
                  <a:pt x="8697" y="5022"/>
                  <a:pt x="8704" y="5014"/>
                </a:cubicBezTo>
                <a:cubicBezTo>
                  <a:pt x="8712" y="5007"/>
                  <a:pt x="8719" y="4997"/>
                  <a:pt x="8725" y="4988"/>
                </a:cubicBezTo>
                <a:cubicBezTo>
                  <a:pt x="8730" y="4980"/>
                  <a:pt x="8735" y="4970"/>
                  <a:pt x="8740" y="4960"/>
                </a:cubicBezTo>
                <a:cubicBezTo>
                  <a:pt x="8744" y="4951"/>
                  <a:pt x="8747" y="4940"/>
                  <a:pt x="8749" y="4930"/>
                </a:cubicBezTo>
                <a:cubicBezTo>
                  <a:pt x="8751" y="4919"/>
                  <a:pt x="8752" y="4909"/>
                  <a:pt x="8752" y="4898"/>
                </a:cubicBezTo>
                <a:lnTo>
                  <a:pt x="8752" y="186"/>
                </a:lnTo>
                <a:cubicBezTo>
                  <a:pt x="8752" y="175"/>
                  <a:pt x="8751" y="165"/>
                  <a:pt x="8749" y="154"/>
                </a:cubicBezTo>
                <a:cubicBezTo>
                  <a:pt x="8747" y="144"/>
                  <a:pt x="8744" y="134"/>
                  <a:pt x="8740" y="124"/>
                </a:cubicBezTo>
                <a:cubicBezTo>
                  <a:pt x="8735" y="114"/>
                  <a:pt x="8730" y="105"/>
                  <a:pt x="8725" y="96"/>
                </a:cubicBezTo>
                <a:cubicBezTo>
                  <a:pt x="8719" y="87"/>
                  <a:pt x="8712" y="79"/>
                  <a:pt x="8704" y="71"/>
                </a:cubicBezTo>
                <a:cubicBezTo>
                  <a:pt x="8697" y="63"/>
                  <a:pt x="8689" y="57"/>
                  <a:pt x="8680" y="51"/>
                </a:cubicBezTo>
                <a:cubicBezTo>
                  <a:pt x="8671" y="45"/>
                  <a:pt x="8661" y="40"/>
                  <a:pt x="8652" y="36"/>
                </a:cubicBezTo>
                <a:cubicBezTo>
                  <a:pt x="8642" y="32"/>
                  <a:pt x="8632" y="29"/>
                  <a:pt x="8621" y="27"/>
                </a:cubicBezTo>
                <a:cubicBezTo>
                  <a:pt x="8611" y="24"/>
                  <a:pt x="8600" y="23"/>
                  <a:pt x="8589" y="23"/>
                </a:cubicBezTo>
                <a:lnTo>
                  <a:pt x="185" y="23"/>
                </a:lnTo>
                <a:cubicBezTo>
                  <a:pt x="175" y="23"/>
                  <a:pt x="164" y="24"/>
                  <a:pt x="154" y="27"/>
                </a:cubicBezTo>
                <a:cubicBezTo>
                  <a:pt x="143" y="29"/>
                  <a:pt x="133" y="32"/>
                  <a:pt x="123" y="36"/>
                </a:cubicBezTo>
                <a:cubicBezTo>
                  <a:pt x="113" y="40"/>
                  <a:pt x="104" y="45"/>
                  <a:pt x="95" y="51"/>
                </a:cubicBezTo>
                <a:cubicBezTo>
                  <a:pt x="86" y="57"/>
                  <a:pt x="78" y="63"/>
                  <a:pt x="70" y="71"/>
                </a:cubicBezTo>
                <a:cubicBezTo>
                  <a:pt x="63" y="79"/>
                  <a:pt x="56" y="87"/>
                  <a:pt x="50" y="96"/>
                </a:cubicBezTo>
                <a:cubicBezTo>
                  <a:pt x="44" y="105"/>
                  <a:pt x="39" y="114"/>
                  <a:pt x="35" y="124"/>
                </a:cubicBezTo>
                <a:cubicBezTo>
                  <a:pt x="31" y="134"/>
                  <a:pt x="28" y="144"/>
                  <a:pt x="26" y="154"/>
                </a:cubicBezTo>
                <a:cubicBezTo>
                  <a:pt x="24" y="165"/>
                  <a:pt x="23" y="175"/>
                  <a:pt x="23" y="186"/>
                </a:cubicBezTo>
                <a:close/>
              </a:path>
            </a:pathLst>
          </a:custGeom>
          <a:solidFill>
            <a:srgbClr val="0EA5E9">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61" name="任意多边形: 形状 960"/>
          <p:cNvSpPr/>
          <p:nvPr/>
        </p:nvSpPr>
        <p:spPr>
          <a:xfrm>
            <a:off x="5114160" y="2916360"/>
            <a:ext cx="460080" cy="543600"/>
          </a:xfrm>
          <a:custGeom>
            <a:avLst/>
            <a:gdLst/>
            <a:ahLst/>
            <a:cxnLst/>
            <a:rect l="0" t="0" r="r" b="b"/>
            <a:pathLst>
              <a:path w="1278" h="1510">
                <a:moveTo>
                  <a:pt x="0" y="871"/>
                </a:moveTo>
                <a:lnTo>
                  <a:pt x="0" y="639"/>
                </a:lnTo>
                <a:cubicBezTo>
                  <a:pt x="0" y="618"/>
                  <a:pt x="1" y="597"/>
                  <a:pt x="3" y="577"/>
                </a:cubicBezTo>
                <a:cubicBezTo>
                  <a:pt x="5" y="556"/>
                  <a:pt x="8" y="535"/>
                  <a:pt x="12" y="515"/>
                </a:cubicBezTo>
                <a:cubicBezTo>
                  <a:pt x="16" y="494"/>
                  <a:pt x="21" y="474"/>
                  <a:pt x="27" y="454"/>
                </a:cubicBezTo>
                <a:cubicBezTo>
                  <a:pt x="33" y="434"/>
                  <a:pt x="40" y="414"/>
                  <a:pt x="48" y="395"/>
                </a:cubicBezTo>
                <a:cubicBezTo>
                  <a:pt x="56" y="376"/>
                  <a:pt x="65" y="357"/>
                  <a:pt x="75" y="338"/>
                </a:cubicBezTo>
                <a:cubicBezTo>
                  <a:pt x="85" y="320"/>
                  <a:pt x="96" y="302"/>
                  <a:pt x="107" y="285"/>
                </a:cubicBezTo>
                <a:cubicBezTo>
                  <a:pt x="119" y="267"/>
                  <a:pt x="132" y="250"/>
                  <a:pt x="145" y="234"/>
                </a:cubicBezTo>
                <a:cubicBezTo>
                  <a:pt x="158" y="218"/>
                  <a:pt x="172" y="203"/>
                  <a:pt x="187" y="187"/>
                </a:cubicBezTo>
                <a:cubicBezTo>
                  <a:pt x="202" y="172"/>
                  <a:pt x="217" y="158"/>
                  <a:pt x="233" y="145"/>
                </a:cubicBezTo>
                <a:cubicBezTo>
                  <a:pt x="249" y="131"/>
                  <a:pt x="266" y="119"/>
                  <a:pt x="284" y="107"/>
                </a:cubicBezTo>
                <a:cubicBezTo>
                  <a:pt x="301" y="96"/>
                  <a:pt x="319" y="85"/>
                  <a:pt x="337" y="75"/>
                </a:cubicBezTo>
                <a:cubicBezTo>
                  <a:pt x="356" y="65"/>
                  <a:pt x="375" y="56"/>
                  <a:pt x="394" y="48"/>
                </a:cubicBezTo>
                <a:cubicBezTo>
                  <a:pt x="413" y="40"/>
                  <a:pt x="433" y="33"/>
                  <a:pt x="453" y="27"/>
                </a:cubicBezTo>
                <a:cubicBezTo>
                  <a:pt x="474" y="21"/>
                  <a:pt x="494" y="16"/>
                  <a:pt x="515" y="12"/>
                </a:cubicBezTo>
                <a:cubicBezTo>
                  <a:pt x="535" y="8"/>
                  <a:pt x="556" y="5"/>
                  <a:pt x="577" y="3"/>
                </a:cubicBezTo>
                <a:cubicBezTo>
                  <a:pt x="597" y="1"/>
                  <a:pt x="618" y="0"/>
                  <a:pt x="639" y="0"/>
                </a:cubicBezTo>
                <a:cubicBezTo>
                  <a:pt x="660" y="0"/>
                  <a:pt x="681" y="1"/>
                  <a:pt x="702" y="3"/>
                </a:cubicBezTo>
                <a:cubicBezTo>
                  <a:pt x="723" y="5"/>
                  <a:pt x="743" y="8"/>
                  <a:pt x="764" y="12"/>
                </a:cubicBezTo>
                <a:cubicBezTo>
                  <a:pt x="784" y="16"/>
                  <a:pt x="805" y="21"/>
                  <a:pt x="825" y="27"/>
                </a:cubicBezTo>
                <a:cubicBezTo>
                  <a:pt x="845" y="33"/>
                  <a:pt x="864" y="40"/>
                  <a:pt x="884" y="48"/>
                </a:cubicBezTo>
                <a:cubicBezTo>
                  <a:pt x="903" y="56"/>
                  <a:pt x="922" y="65"/>
                  <a:pt x="940" y="75"/>
                </a:cubicBezTo>
                <a:cubicBezTo>
                  <a:pt x="959" y="85"/>
                  <a:pt x="977" y="96"/>
                  <a:pt x="994" y="107"/>
                </a:cubicBezTo>
                <a:cubicBezTo>
                  <a:pt x="1011" y="119"/>
                  <a:pt x="1028" y="131"/>
                  <a:pt x="1044" y="145"/>
                </a:cubicBezTo>
                <a:cubicBezTo>
                  <a:pt x="1060" y="158"/>
                  <a:pt x="1076" y="172"/>
                  <a:pt x="1091" y="187"/>
                </a:cubicBezTo>
                <a:cubicBezTo>
                  <a:pt x="1105" y="203"/>
                  <a:pt x="1119" y="218"/>
                  <a:pt x="1133" y="234"/>
                </a:cubicBezTo>
                <a:cubicBezTo>
                  <a:pt x="1146" y="250"/>
                  <a:pt x="1158" y="267"/>
                  <a:pt x="1170" y="285"/>
                </a:cubicBezTo>
                <a:cubicBezTo>
                  <a:pt x="1182" y="302"/>
                  <a:pt x="1192" y="320"/>
                  <a:pt x="1202" y="338"/>
                </a:cubicBezTo>
                <a:cubicBezTo>
                  <a:pt x="1212" y="357"/>
                  <a:pt x="1221" y="376"/>
                  <a:pt x="1229" y="395"/>
                </a:cubicBezTo>
                <a:cubicBezTo>
                  <a:pt x="1237" y="414"/>
                  <a:pt x="1244" y="434"/>
                  <a:pt x="1250" y="454"/>
                </a:cubicBezTo>
                <a:cubicBezTo>
                  <a:pt x="1256" y="474"/>
                  <a:pt x="1261" y="494"/>
                  <a:pt x="1265" y="515"/>
                </a:cubicBezTo>
                <a:cubicBezTo>
                  <a:pt x="1269" y="535"/>
                  <a:pt x="1272" y="556"/>
                  <a:pt x="1275" y="577"/>
                </a:cubicBezTo>
                <a:cubicBezTo>
                  <a:pt x="1277" y="597"/>
                  <a:pt x="1278" y="618"/>
                  <a:pt x="1278" y="639"/>
                </a:cubicBezTo>
                <a:lnTo>
                  <a:pt x="1278" y="871"/>
                </a:lnTo>
                <a:cubicBezTo>
                  <a:pt x="1278" y="892"/>
                  <a:pt x="1277" y="913"/>
                  <a:pt x="1275" y="934"/>
                </a:cubicBezTo>
                <a:cubicBezTo>
                  <a:pt x="1272" y="955"/>
                  <a:pt x="1269" y="975"/>
                  <a:pt x="1265" y="996"/>
                </a:cubicBezTo>
                <a:cubicBezTo>
                  <a:pt x="1261" y="1016"/>
                  <a:pt x="1256" y="1037"/>
                  <a:pt x="1250" y="1057"/>
                </a:cubicBezTo>
                <a:cubicBezTo>
                  <a:pt x="1244" y="1077"/>
                  <a:pt x="1237" y="1096"/>
                  <a:pt x="1229" y="1116"/>
                </a:cubicBezTo>
                <a:cubicBezTo>
                  <a:pt x="1221" y="1135"/>
                  <a:pt x="1212" y="1154"/>
                  <a:pt x="1202" y="1172"/>
                </a:cubicBezTo>
                <a:cubicBezTo>
                  <a:pt x="1192" y="1191"/>
                  <a:pt x="1182" y="1209"/>
                  <a:pt x="1170" y="1226"/>
                </a:cubicBezTo>
                <a:cubicBezTo>
                  <a:pt x="1158" y="1243"/>
                  <a:pt x="1146" y="1260"/>
                  <a:pt x="1133" y="1276"/>
                </a:cubicBezTo>
                <a:cubicBezTo>
                  <a:pt x="1119" y="1292"/>
                  <a:pt x="1105" y="1308"/>
                  <a:pt x="1091" y="1323"/>
                </a:cubicBezTo>
                <a:cubicBezTo>
                  <a:pt x="1076" y="1338"/>
                  <a:pt x="1060" y="1352"/>
                  <a:pt x="1044" y="1365"/>
                </a:cubicBezTo>
                <a:cubicBezTo>
                  <a:pt x="1028" y="1378"/>
                  <a:pt x="1011" y="1391"/>
                  <a:pt x="994" y="1402"/>
                </a:cubicBezTo>
                <a:cubicBezTo>
                  <a:pt x="977" y="1414"/>
                  <a:pt x="959" y="1424"/>
                  <a:pt x="940" y="1434"/>
                </a:cubicBezTo>
                <a:cubicBezTo>
                  <a:pt x="922" y="1444"/>
                  <a:pt x="903" y="1453"/>
                  <a:pt x="884" y="1461"/>
                </a:cubicBezTo>
                <a:cubicBezTo>
                  <a:pt x="864" y="1469"/>
                  <a:pt x="845" y="1476"/>
                  <a:pt x="825" y="1482"/>
                </a:cubicBezTo>
                <a:cubicBezTo>
                  <a:pt x="805" y="1488"/>
                  <a:pt x="784" y="1493"/>
                  <a:pt x="764" y="1497"/>
                </a:cubicBezTo>
                <a:cubicBezTo>
                  <a:pt x="743" y="1502"/>
                  <a:pt x="723" y="1505"/>
                  <a:pt x="702" y="1507"/>
                </a:cubicBezTo>
                <a:cubicBezTo>
                  <a:pt x="681" y="1509"/>
                  <a:pt x="660" y="1510"/>
                  <a:pt x="639" y="1510"/>
                </a:cubicBezTo>
                <a:cubicBezTo>
                  <a:pt x="618" y="1510"/>
                  <a:pt x="597" y="1509"/>
                  <a:pt x="577" y="1507"/>
                </a:cubicBezTo>
                <a:cubicBezTo>
                  <a:pt x="556" y="1505"/>
                  <a:pt x="535" y="1502"/>
                  <a:pt x="515" y="1497"/>
                </a:cubicBezTo>
                <a:cubicBezTo>
                  <a:pt x="494" y="1493"/>
                  <a:pt x="474" y="1488"/>
                  <a:pt x="453" y="1482"/>
                </a:cubicBezTo>
                <a:cubicBezTo>
                  <a:pt x="433" y="1476"/>
                  <a:pt x="413" y="1469"/>
                  <a:pt x="394" y="1461"/>
                </a:cubicBezTo>
                <a:cubicBezTo>
                  <a:pt x="375" y="1453"/>
                  <a:pt x="356" y="1444"/>
                  <a:pt x="337" y="1434"/>
                </a:cubicBezTo>
                <a:cubicBezTo>
                  <a:pt x="319" y="1424"/>
                  <a:pt x="301" y="1414"/>
                  <a:pt x="284" y="1402"/>
                </a:cubicBezTo>
                <a:cubicBezTo>
                  <a:pt x="266" y="1391"/>
                  <a:pt x="249" y="1378"/>
                  <a:pt x="233" y="1365"/>
                </a:cubicBezTo>
                <a:cubicBezTo>
                  <a:pt x="217" y="1352"/>
                  <a:pt x="202" y="1338"/>
                  <a:pt x="187" y="1323"/>
                </a:cubicBezTo>
                <a:cubicBezTo>
                  <a:pt x="172" y="1308"/>
                  <a:pt x="158" y="1292"/>
                  <a:pt x="145" y="1276"/>
                </a:cubicBezTo>
                <a:cubicBezTo>
                  <a:pt x="132" y="1260"/>
                  <a:pt x="119" y="1243"/>
                  <a:pt x="107" y="1226"/>
                </a:cubicBezTo>
                <a:cubicBezTo>
                  <a:pt x="96" y="1209"/>
                  <a:pt x="85" y="1191"/>
                  <a:pt x="75" y="1172"/>
                </a:cubicBezTo>
                <a:cubicBezTo>
                  <a:pt x="65" y="1154"/>
                  <a:pt x="56" y="1135"/>
                  <a:pt x="48" y="1116"/>
                </a:cubicBezTo>
                <a:cubicBezTo>
                  <a:pt x="40" y="1096"/>
                  <a:pt x="33" y="1077"/>
                  <a:pt x="27" y="1057"/>
                </a:cubicBezTo>
                <a:cubicBezTo>
                  <a:pt x="21" y="1037"/>
                  <a:pt x="16" y="1016"/>
                  <a:pt x="12" y="996"/>
                </a:cubicBezTo>
                <a:cubicBezTo>
                  <a:pt x="8" y="975"/>
                  <a:pt x="5" y="955"/>
                  <a:pt x="3" y="934"/>
                </a:cubicBezTo>
                <a:cubicBezTo>
                  <a:pt x="1" y="913"/>
                  <a:pt x="0" y="892"/>
                  <a:pt x="0" y="871"/>
                </a:cubicBezTo>
                <a:close/>
              </a:path>
            </a:pathLst>
          </a:custGeom>
          <a:solidFill>
            <a:srgbClr val="0EA5E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62" name="图片 961"/>
          <p:cNvPicPr/>
          <p:nvPr/>
        </p:nvPicPr>
        <p:blipFill>
          <a:blip r:embed="rId7"/>
          <a:stretch/>
        </p:blipFill>
        <p:spPr>
          <a:xfrm>
            <a:off x="5248080" y="3050280"/>
            <a:ext cx="191880" cy="250200"/>
          </a:xfrm>
          <a:prstGeom prst="rect">
            <a:avLst/>
          </a:prstGeom>
          <a:noFill/>
          <a:ln w="0">
            <a:noFill/>
          </a:ln>
        </p:spPr>
      </p:pic>
      <p:sp>
        <p:nvSpPr>
          <p:cNvPr id="963" name="文本框 962"/>
          <p:cNvSpPr txBox="1"/>
          <p:nvPr/>
        </p:nvSpPr>
        <p:spPr>
          <a:xfrm>
            <a:off x="1782720" y="4275360"/>
            <a:ext cx="4032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场景。</a:t>
            </a:r>
            <a:endParaRPr lang="en-US" sz="1050" b="0" u="none" strike="noStrike">
              <a:solidFill>
                <a:srgbClr val="000000"/>
              </a:solidFill>
              <a:effectLst/>
              <a:uFillTx/>
              <a:latin typeface="Times New Roman"/>
            </a:endParaRPr>
          </a:p>
        </p:txBody>
      </p:sp>
      <p:sp>
        <p:nvSpPr>
          <p:cNvPr id="964" name="文本框 963"/>
          <p:cNvSpPr txBox="1"/>
          <p:nvPr/>
        </p:nvSpPr>
        <p:spPr>
          <a:xfrm>
            <a:off x="4763160" y="3574440"/>
            <a:ext cx="117432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文档生成与处理</a:t>
            </a:r>
            <a:endParaRPr lang="en-US" sz="1320" b="0" u="none" strike="noStrike">
              <a:solidFill>
                <a:srgbClr val="000000"/>
              </a:solidFill>
              <a:effectLst/>
              <a:uFillTx/>
              <a:latin typeface="Times New Roman"/>
            </a:endParaRPr>
          </a:p>
        </p:txBody>
      </p:sp>
      <p:sp>
        <p:nvSpPr>
          <p:cNvPr id="965" name="文本框 964"/>
          <p:cNvSpPr txBox="1"/>
          <p:nvPr/>
        </p:nvSpPr>
        <p:spPr>
          <a:xfrm>
            <a:off x="3944160" y="3873960"/>
            <a:ext cx="2817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自动生成准确、专业的报告、摘要和内容，同时</a:t>
            </a:r>
            <a:endParaRPr lang="en-US" sz="1050" b="0" u="none" strike="noStrike">
              <a:solidFill>
                <a:srgbClr val="000000"/>
              </a:solidFill>
              <a:effectLst/>
              <a:uFillTx/>
              <a:latin typeface="Times New Roman"/>
            </a:endParaRPr>
          </a:p>
        </p:txBody>
      </p:sp>
      <p:sp>
        <p:nvSpPr>
          <p:cNvPr id="966" name="任意多边形: 形状 965"/>
          <p:cNvSpPr/>
          <p:nvPr/>
        </p:nvSpPr>
        <p:spPr>
          <a:xfrm>
            <a:off x="7128000" y="2774160"/>
            <a:ext cx="3167640" cy="1830600"/>
          </a:xfrm>
          <a:custGeom>
            <a:avLst/>
            <a:gdLst/>
            <a:ahLst/>
            <a:cxnLst/>
            <a:rect l="0" t="0" r="r" b="b"/>
            <a:pathLst>
              <a:path w="8799" h="5085">
                <a:moveTo>
                  <a:pt x="0" y="4898"/>
                </a:moveTo>
                <a:lnTo>
                  <a:pt x="0" y="186"/>
                </a:lnTo>
                <a:cubicBezTo>
                  <a:pt x="0" y="161"/>
                  <a:pt x="5" y="138"/>
                  <a:pt x="14" y="115"/>
                </a:cubicBezTo>
                <a:cubicBezTo>
                  <a:pt x="24" y="92"/>
                  <a:pt x="37" y="72"/>
                  <a:pt x="55" y="55"/>
                </a:cubicBezTo>
                <a:cubicBezTo>
                  <a:pt x="72" y="37"/>
                  <a:pt x="92" y="24"/>
                  <a:pt x="115" y="14"/>
                </a:cubicBezTo>
                <a:cubicBezTo>
                  <a:pt x="138" y="5"/>
                  <a:pt x="161" y="0"/>
                  <a:pt x="186" y="0"/>
                </a:cubicBezTo>
                <a:lnTo>
                  <a:pt x="8613" y="0"/>
                </a:lnTo>
                <a:cubicBezTo>
                  <a:pt x="8638" y="0"/>
                  <a:pt x="8662" y="5"/>
                  <a:pt x="8684" y="14"/>
                </a:cubicBezTo>
                <a:cubicBezTo>
                  <a:pt x="8707" y="24"/>
                  <a:pt x="8727" y="37"/>
                  <a:pt x="8745" y="55"/>
                </a:cubicBezTo>
                <a:cubicBezTo>
                  <a:pt x="8762" y="72"/>
                  <a:pt x="8775" y="92"/>
                  <a:pt x="8785" y="115"/>
                </a:cubicBezTo>
                <a:cubicBezTo>
                  <a:pt x="8794" y="138"/>
                  <a:pt x="8799" y="161"/>
                  <a:pt x="8799" y="186"/>
                </a:cubicBezTo>
                <a:lnTo>
                  <a:pt x="8799" y="4898"/>
                </a:lnTo>
                <a:cubicBezTo>
                  <a:pt x="8799" y="4923"/>
                  <a:pt x="8794" y="4947"/>
                  <a:pt x="8785" y="4969"/>
                </a:cubicBezTo>
                <a:cubicBezTo>
                  <a:pt x="8775" y="4992"/>
                  <a:pt x="8762" y="5013"/>
                  <a:pt x="8745" y="5030"/>
                </a:cubicBezTo>
                <a:cubicBezTo>
                  <a:pt x="8727" y="5048"/>
                  <a:pt x="8707" y="5061"/>
                  <a:pt x="8684" y="5071"/>
                </a:cubicBezTo>
                <a:cubicBezTo>
                  <a:pt x="8662" y="5080"/>
                  <a:pt x="8638" y="5085"/>
                  <a:pt x="8613" y="5085"/>
                </a:cubicBezTo>
                <a:lnTo>
                  <a:pt x="186" y="5085"/>
                </a:lnTo>
                <a:cubicBezTo>
                  <a:pt x="161" y="5085"/>
                  <a:pt x="138" y="5080"/>
                  <a:pt x="115" y="5071"/>
                </a:cubicBezTo>
                <a:cubicBezTo>
                  <a:pt x="92" y="5061"/>
                  <a:pt x="72" y="5048"/>
                  <a:pt x="55" y="5030"/>
                </a:cubicBezTo>
                <a:cubicBezTo>
                  <a:pt x="37" y="5013"/>
                  <a:pt x="24" y="4992"/>
                  <a:pt x="14" y="4969"/>
                </a:cubicBezTo>
                <a:cubicBezTo>
                  <a:pt x="5" y="4947"/>
                  <a:pt x="0" y="4923"/>
                  <a:pt x="0" y="4898"/>
                </a:cubicBez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67" name="任意多边形: 形状 966"/>
          <p:cNvSpPr/>
          <p:nvPr/>
        </p:nvSpPr>
        <p:spPr>
          <a:xfrm>
            <a:off x="7128000" y="2774160"/>
            <a:ext cx="3167640" cy="1830600"/>
          </a:xfrm>
          <a:custGeom>
            <a:avLst/>
            <a:gdLst/>
            <a:ahLst/>
            <a:cxnLst/>
            <a:rect l="0" t="0" r="r" b="b"/>
            <a:pathLst>
              <a:path w="8799" h="5085">
                <a:moveTo>
                  <a:pt x="0" y="4898"/>
                </a:moveTo>
                <a:lnTo>
                  <a:pt x="0" y="186"/>
                </a:lnTo>
                <a:cubicBezTo>
                  <a:pt x="0" y="161"/>
                  <a:pt x="5" y="138"/>
                  <a:pt x="14" y="115"/>
                </a:cubicBezTo>
                <a:cubicBezTo>
                  <a:pt x="24" y="92"/>
                  <a:pt x="37" y="72"/>
                  <a:pt x="55" y="55"/>
                </a:cubicBezTo>
                <a:cubicBezTo>
                  <a:pt x="72" y="37"/>
                  <a:pt x="92" y="24"/>
                  <a:pt x="115" y="14"/>
                </a:cubicBezTo>
                <a:cubicBezTo>
                  <a:pt x="138" y="5"/>
                  <a:pt x="161" y="0"/>
                  <a:pt x="186" y="0"/>
                </a:cubicBezTo>
                <a:lnTo>
                  <a:pt x="8613" y="0"/>
                </a:lnTo>
                <a:cubicBezTo>
                  <a:pt x="8638" y="0"/>
                  <a:pt x="8662" y="5"/>
                  <a:pt x="8684" y="14"/>
                </a:cubicBezTo>
                <a:cubicBezTo>
                  <a:pt x="8707" y="24"/>
                  <a:pt x="8727" y="37"/>
                  <a:pt x="8745" y="55"/>
                </a:cubicBezTo>
                <a:cubicBezTo>
                  <a:pt x="8762" y="72"/>
                  <a:pt x="8775" y="92"/>
                  <a:pt x="8785" y="115"/>
                </a:cubicBezTo>
                <a:cubicBezTo>
                  <a:pt x="8794" y="138"/>
                  <a:pt x="8799" y="161"/>
                  <a:pt x="8799" y="186"/>
                </a:cubicBezTo>
                <a:lnTo>
                  <a:pt x="8799" y="4898"/>
                </a:lnTo>
                <a:cubicBezTo>
                  <a:pt x="8799" y="4923"/>
                  <a:pt x="8794" y="4947"/>
                  <a:pt x="8785" y="4969"/>
                </a:cubicBezTo>
                <a:cubicBezTo>
                  <a:pt x="8775" y="4992"/>
                  <a:pt x="8762" y="5013"/>
                  <a:pt x="8745" y="5030"/>
                </a:cubicBezTo>
                <a:cubicBezTo>
                  <a:pt x="8727" y="5048"/>
                  <a:pt x="8707" y="5061"/>
                  <a:pt x="8684" y="5071"/>
                </a:cubicBezTo>
                <a:cubicBezTo>
                  <a:pt x="8662" y="5080"/>
                  <a:pt x="8638" y="5085"/>
                  <a:pt x="8613" y="5085"/>
                </a:cubicBezTo>
                <a:lnTo>
                  <a:pt x="186" y="5085"/>
                </a:lnTo>
                <a:cubicBezTo>
                  <a:pt x="161" y="5085"/>
                  <a:pt x="138" y="5080"/>
                  <a:pt x="115" y="5071"/>
                </a:cubicBezTo>
                <a:cubicBezTo>
                  <a:pt x="92" y="5061"/>
                  <a:pt x="72" y="5048"/>
                  <a:pt x="55" y="5030"/>
                </a:cubicBezTo>
                <a:cubicBezTo>
                  <a:pt x="37" y="5013"/>
                  <a:pt x="24" y="4992"/>
                  <a:pt x="14" y="4969"/>
                </a:cubicBezTo>
                <a:cubicBezTo>
                  <a:pt x="5" y="4947"/>
                  <a:pt x="0" y="4923"/>
                  <a:pt x="0" y="4898"/>
                </a:cubicBezTo>
                <a:moveTo>
                  <a:pt x="23" y="186"/>
                </a:moveTo>
                <a:lnTo>
                  <a:pt x="23" y="4898"/>
                </a:lnTo>
                <a:cubicBezTo>
                  <a:pt x="23" y="4909"/>
                  <a:pt x="24" y="4919"/>
                  <a:pt x="27" y="4930"/>
                </a:cubicBezTo>
                <a:cubicBezTo>
                  <a:pt x="29" y="4940"/>
                  <a:pt x="32" y="4951"/>
                  <a:pt x="36" y="4960"/>
                </a:cubicBezTo>
                <a:cubicBezTo>
                  <a:pt x="40" y="4970"/>
                  <a:pt x="45" y="4980"/>
                  <a:pt x="51" y="4988"/>
                </a:cubicBezTo>
                <a:cubicBezTo>
                  <a:pt x="57" y="4997"/>
                  <a:pt x="63" y="5007"/>
                  <a:pt x="71" y="5014"/>
                </a:cubicBezTo>
                <a:cubicBezTo>
                  <a:pt x="79" y="5022"/>
                  <a:pt x="87" y="5028"/>
                  <a:pt x="96" y="5034"/>
                </a:cubicBezTo>
                <a:cubicBezTo>
                  <a:pt x="105" y="5040"/>
                  <a:pt x="114" y="5045"/>
                  <a:pt x="124" y="5049"/>
                </a:cubicBezTo>
                <a:cubicBezTo>
                  <a:pt x="134" y="5053"/>
                  <a:pt x="144" y="5056"/>
                  <a:pt x="154" y="5059"/>
                </a:cubicBezTo>
                <a:cubicBezTo>
                  <a:pt x="165" y="5061"/>
                  <a:pt x="175" y="5062"/>
                  <a:pt x="186" y="5062"/>
                </a:cubicBezTo>
                <a:lnTo>
                  <a:pt x="8613" y="5062"/>
                </a:lnTo>
                <a:cubicBezTo>
                  <a:pt x="8624" y="5062"/>
                  <a:pt x="8635" y="5061"/>
                  <a:pt x="8645" y="5059"/>
                </a:cubicBezTo>
                <a:cubicBezTo>
                  <a:pt x="8655" y="5056"/>
                  <a:pt x="8666" y="5053"/>
                  <a:pt x="8675" y="5049"/>
                </a:cubicBezTo>
                <a:cubicBezTo>
                  <a:pt x="8685" y="5045"/>
                  <a:pt x="8695" y="5040"/>
                  <a:pt x="8704" y="5034"/>
                </a:cubicBezTo>
                <a:cubicBezTo>
                  <a:pt x="8712" y="5028"/>
                  <a:pt x="8721" y="5022"/>
                  <a:pt x="8728" y="5014"/>
                </a:cubicBezTo>
                <a:cubicBezTo>
                  <a:pt x="8736" y="5007"/>
                  <a:pt x="8742" y="4997"/>
                  <a:pt x="8748" y="4988"/>
                </a:cubicBezTo>
                <a:cubicBezTo>
                  <a:pt x="8754" y="4980"/>
                  <a:pt x="8759" y="4970"/>
                  <a:pt x="8763" y="4960"/>
                </a:cubicBezTo>
                <a:cubicBezTo>
                  <a:pt x="8767" y="4951"/>
                  <a:pt x="8771" y="4940"/>
                  <a:pt x="8773" y="4930"/>
                </a:cubicBezTo>
                <a:cubicBezTo>
                  <a:pt x="8775" y="4919"/>
                  <a:pt x="8776" y="4909"/>
                  <a:pt x="8776" y="4898"/>
                </a:cubicBezTo>
                <a:lnTo>
                  <a:pt x="8776" y="186"/>
                </a:lnTo>
                <a:cubicBezTo>
                  <a:pt x="8776" y="175"/>
                  <a:pt x="8775" y="165"/>
                  <a:pt x="8773" y="154"/>
                </a:cubicBezTo>
                <a:cubicBezTo>
                  <a:pt x="8771" y="144"/>
                  <a:pt x="8767" y="134"/>
                  <a:pt x="8763" y="124"/>
                </a:cubicBezTo>
                <a:cubicBezTo>
                  <a:pt x="8759" y="114"/>
                  <a:pt x="8754" y="105"/>
                  <a:pt x="8748" y="96"/>
                </a:cubicBezTo>
                <a:cubicBezTo>
                  <a:pt x="8742" y="87"/>
                  <a:pt x="8736" y="79"/>
                  <a:pt x="8728" y="71"/>
                </a:cubicBezTo>
                <a:cubicBezTo>
                  <a:pt x="8721" y="63"/>
                  <a:pt x="8712" y="57"/>
                  <a:pt x="8704" y="51"/>
                </a:cubicBezTo>
                <a:cubicBezTo>
                  <a:pt x="8695" y="45"/>
                  <a:pt x="8685" y="40"/>
                  <a:pt x="8675" y="36"/>
                </a:cubicBezTo>
                <a:cubicBezTo>
                  <a:pt x="8666" y="32"/>
                  <a:pt x="8655" y="29"/>
                  <a:pt x="8645" y="27"/>
                </a:cubicBezTo>
                <a:cubicBezTo>
                  <a:pt x="8635" y="24"/>
                  <a:pt x="8624" y="23"/>
                  <a:pt x="8613" y="23"/>
                </a:cubicBezTo>
                <a:lnTo>
                  <a:pt x="186" y="23"/>
                </a:lnTo>
                <a:cubicBezTo>
                  <a:pt x="175" y="23"/>
                  <a:pt x="165" y="24"/>
                  <a:pt x="154" y="27"/>
                </a:cubicBezTo>
                <a:cubicBezTo>
                  <a:pt x="144" y="29"/>
                  <a:pt x="134" y="32"/>
                  <a:pt x="124" y="36"/>
                </a:cubicBezTo>
                <a:cubicBezTo>
                  <a:pt x="114" y="40"/>
                  <a:pt x="105" y="45"/>
                  <a:pt x="96" y="51"/>
                </a:cubicBezTo>
                <a:cubicBezTo>
                  <a:pt x="87" y="57"/>
                  <a:pt x="79" y="63"/>
                  <a:pt x="71" y="71"/>
                </a:cubicBezTo>
                <a:cubicBezTo>
                  <a:pt x="63" y="79"/>
                  <a:pt x="57" y="87"/>
                  <a:pt x="51" y="96"/>
                </a:cubicBezTo>
                <a:cubicBezTo>
                  <a:pt x="45" y="105"/>
                  <a:pt x="40" y="114"/>
                  <a:pt x="36" y="124"/>
                </a:cubicBezTo>
                <a:cubicBezTo>
                  <a:pt x="32" y="134"/>
                  <a:pt x="29" y="144"/>
                  <a:pt x="27" y="154"/>
                </a:cubicBezTo>
                <a:cubicBezTo>
                  <a:pt x="24" y="165"/>
                  <a:pt x="23" y="175"/>
                  <a:pt x="23" y="186"/>
                </a:cubicBezTo>
                <a:close/>
              </a:path>
            </a:pathLst>
          </a:custGeom>
          <a:solidFill>
            <a:srgbClr val="0EA5E9">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68" name="任意多边形: 形状 967"/>
          <p:cNvSpPr/>
          <p:nvPr/>
        </p:nvSpPr>
        <p:spPr>
          <a:xfrm>
            <a:off x="8481960" y="2916360"/>
            <a:ext cx="459720" cy="543600"/>
          </a:xfrm>
          <a:custGeom>
            <a:avLst/>
            <a:gdLst/>
            <a:ahLst/>
            <a:cxnLst/>
            <a:rect l="0" t="0" r="r" b="b"/>
            <a:pathLst>
              <a:path w="1277" h="1510">
                <a:moveTo>
                  <a:pt x="0" y="871"/>
                </a:moveTo>
                <a:lnTo>
                  <a:pt x="0" y="639"/>
                </a:lnTo>
                <a:cubicBezTo>
                  <a:pt x="0" y="618"/>
                  <a:pt x="1" y="597"/>
                  <a:pt x="3" y="577"/>
                </a:cubicBezTo>
                <a:cubicBezTo>
                  <a:pt x="5" y="556"/>
                  <a:pt x="8" y="535"/>
                  <a:pt x="12" y="515"/>
                </a:cubicBezTo>
                <a:cubicBezTo>
                  <a:pt x="16" y="494"/>
                  <a:pt x="21" y="474"/>
                  <a:pt x="27" y="454"/>
                </a:cubicBezTo>
                <a:cubicBezTo>
                  <a:pt x="33" y="434"/>
                  <a:pt x="40" y="414"/>
                  <a:pt x="49" y="395"/>
                </a:cubicBezTo>
                <a:cubicBezTo>
                  <a:pt x="57" y="376"/>
                  <a:pt x="66" y="357"/>
                  <a:pt x="76" y="338"/>
                </a:cubicBezTo>
                <a:cubicBezTo>
                  <a:pt x="86" y="320"/>
                  <a:pt x="97" y="302"/>
                  <a:pt x="108" y="285"/>
                </a:cubicBezTo>
                <a:cubicBezTo>
                  <a:pt x="120" y="267"/>
                  <a:pt x="132" y="250"/>
                  <a:pt x="146" y="234"/>
                </a:cubicBezTo>
                <a:cubicBezTo>
                  <a:pt x="159" y="218"/>
                  <a:pt x="173" y="203"/>
                  <a:pt x="188" y="187"/>
                </a:cubicBezTo>
                <a:cubicBezTo>
                  <a:pt x="203" y="172"/>
                  <a:pt x="218" y="158"/>
                  <a:pt x="234" y="145"/>
                </a:cubicBezTo>
                <a:cubicBezTo>
                  <a:pt x="250" y="131"/>
                  <a:pt x="267" y="119"/>
                  <a:pt x="284" y="107"/>
                </a:cubicBezTo>
                <a:cubicBezTo>
                  <a:pt x="302" y="96"/>
                  <a:pt x="320" y="85"/>
                  <a:pt x="338" y="75"/>
                </a:cubicBezTo>
                <a:cubicBezTo>
                  <a:pt x="357" y="65"/>
                  <a:pt x="376" y="56"/>
                  <a:pt x="395" y="48"/>
                </a:cubicBezTo>
                <a:cubicBezTo>
                  <a:pt x="414" y="40"/>
                  <a:pt x="434" y="33"/>
                  <a:pt x="454" y="27"/>
                </a:cubicBezTo>
                <a:cubicBezTo>
                  <a:pt x="474" y="21"/>
                  <a:pt x="494" y="16"/>
                  <a:pt x="515" y="12"/>
                </a:cubicBezTo>
                <a:cubicBezTo>
                  <a:pt x="535" y="8"/>
                  <a:pt x="556" y="5"/>
                  <a:pt x="577" y="3"/>
                </a:cubicBezTo>
                <a:cubicBezTo>
                  <a:pt x="597" y="1"/>
                  <a:pt x="618" y="0"/>
                  <a:pt x="639" y="0"/>
                </a:cubicBezTo>
                <a:cubicBezTo>
                  <a:pt x="660" y="0"/>
                  <a:pt x="681" y="1"/>
                  <a:pt x="702" y="3"/>
                </a:cubicBezTo>
                <a:cubicBezTo>
                  <a:pt x="722" y="5"/>
                  <a:pt x="743" y="8"/>
                  <a:pt x="764" y="12"/>
                </a:cubicBezTo>
                <a:cubicBezTo>
                  <a:pt x="784" y="16"/>
                  <a:pt x="804" y="21"/>
                  <a:pt x="824" y="27"/>
                </a:cubicBezTo>
                <a:cubicBezTo>
                  <a:pt x="844" y="33"/>
                  <a:pt x="864" y="40"/>
                  <a:pt x="883" y="48"/>
                </a:cubicBezTo>
                <a:cubicBezTo>
                  <a:pt x="903" y="56"/>
                  <a:pt x="922" y="65"/>
                  <a:pt x="940" y="75"/>
                </a:cubicBezTo>
                <a:cubicBezTo>
                  <a:pt x="958" y="85"/>
                  <a:pt x="976" y="96"/>
                  <a:pt x="994" y="107"/>
                </a:cubicBezTo>
                <a:cubicBezTo>
                  <a:pt x="1011" y="119"/>
                  <a:pt x="1028" y="131"/>
                  <a:pt x="1044" y="145"/>
                </a:cubicBezTo>
                <a:cubicBezTo>
                  <a:pt x="1060" y="158"/>
                  <a:pt x="1076" y="172"/>
                  <a:pt x="1090" y="187"/>
                </a:cubicBezTo>
                <a:cubicBezTo>
                  <a:pt x="1105" y="203"/>
                  <a:pt x="1119" y="218"/>
                  <a:pt x="1133" y="234"/>
                </a:cubicBezTo>
                <a:cubicBezTo>
                  <a:pt x="1146" y="250"/>
                  <a:pt x="1158" y="267"/>
                  <a:pt x="1170" y="285"/>
                </a:cubicBezTo>
                <a:cubicBezTo>
                  <a:pt x="1181" y="302"/>
                  <a:pt x="1192" y="320"/>
                  <a:pt x="1202" y="338"/>
                </a:cubicBezTo>
                <a:cubicBezTo>
                  <a:pt x="1212" y="357"/>
                  <a:pt x="1221" y="376"/>
                  <a:pt x="1229" y="395"/>
                </a:cubicBezTo>
                <a:cubicBezTo>
                  <a:pt x="1237" y="414"/>
                  <a:pt x="1244" y="434"/>
                  <a:pt x="1250" y="454"/>
                </a:cubicBezTo>
                <a:cubicBezTo>
                  <a:pt x="1256" y="474"/>
                  <a:pt x="1261" y="494"/>
                  <a:pt x="1265" y="515"/>
                </a:cubicBezTo>
                <a:cubicBezTo>
                  <a:pt x="1269" y="535"/>
                  <a:pt x="1272" y="556"/>
                  <a:pt x="1274" y="577"/>
                </a:cubicBezTo>
                <a:cubicBezTo>
                  <a:pt x="1276" y="597"/>
                  <a:pt x="1277" y="618"/>
                  <a:pt x="1277" y="639"/>
                </a:cubicBezTo>
                <a:lnTo>
                  <a:pt x="1277" y="871"/>
                </a:lnTo>
                <a:cubicBezTo>
                  <a:pt x="1277" y="892"/>
                  <a:pt x="1276" y="913"/>
                  <a:pt x="1274" y="934"/>
                </a:cubicBezTo>
                <a:cubicBezTo>
                  <a:pt x="1272" y="955"/>
                  <a:pt x="1269" y="975"/>
                  <a:pt x="1265" y="996"/>
                </a:cubicBezTo>
                <a:cubicBezTo>
                  <a:pt x="1261" y="1016"/>
                  <a:pt x="1256" y="1037"/>
                  <a:pt x="1250" y="1057"/>
                </a:cubicBezTo>
                <a:cubicBezTo>
                  <a:pt x="1244" y="1077"/>
                  <a:pt x="1237" y="1096"/>
                  <a:pt x="1229" y="1116"/>
                </a:cubicBezTo>
                <a:cubicBezTo>
                  <a:pt x="1221" y="1135"/>
                  <a:pt x="1212" y="1154"/>
                  <a:pt x="1202" y="1172"/>
                </a:cubicBezTo>
                <a:cubicBezTo>
                  <a:pt x="1192" y="1191"/>
                  <a:pt x="1181" y="1209"/>
                  <a:pt x="1170" y="1226"/>
                </a:cubicBezTo>
                <a:cubicBezTo>
                  <a:pt x="1158" y="1243"/>
                  <a:pt x="1146" y="1260"/>
                  <a:pt x="1133" y="1276"/>
                </a:cubicBezTo>
                <a:cubicBezTo>
                  <a:pt x="1119" y="1292"/>
                  <a:pt x="1105" y="1308"/>
                  <a:pt x="1090" y="1323"/>
                </a:cubicBezTo>
                <a:cubicBezTo>
                  <a:pt x="1076" y="1338"/>
                  <a:pt x="1060" y="1352"/>
                  <a:pt x="1044" y="1365"/>
                </a:cubicBezTo>
                <a:cubicBezTo>
                  <a:pt x="1028" y="1378"/>
                  <a:pt x="1011" y="1391"/>
                  <a:pt x="994" y="1402"/>
                </a:cubicBezTo>
                <a:cubicBezTo>
                  <a:pt x="976" y="1414"/>
                  <a:pt x="958" y="1424"/>
                  <a:pt x="940" y="1434"/>
                </a:cubicBezTo>
                <a:cubicBezTo>
                  <a:pt x="922" y="1444"/>
                  <a:pt x="903" y="1453"/>
                  <a:pt x="883" y="1461"/>
                </a:cubicBezTo>
                <a:cubicBezTo>
                  <a:pt x="864" y="1469"/>
                  <a:pt x="844" y="1476"/>
                  <a:pt x="824" y="1482"/>
                </a:cubicBezTo>
                <a:cubicBezTo>
                  <a:pt x="804" y="1488"/>
                  <a:pt x="784" y="1493"/>
                  <a:pt x="764" y="1497"/>
                </a:cubicBezTo>
                <a:cubicBezTo>
                  <a:pt x="743" y="1502"/>
                  <a:pt x="722" y="1505"/>
                  <a:pt x="702" y="1507"/>
                </a:cubicBezTo>
                <a:cubicBezTo>
                  <a:pt x="681" y="1509"/>
                  <a:pt x="660" y="1510"/>
                  <a:pt x="639" y="1510"/>
                </a:cubicBezTo>
                <a:cubicBezTo>
                  <a:pt x="618" y="1510"/>
                  <a:pt x="597" y="1509"/>
                  <a:pt x="577" y="1507"/>
                </a:cubicBezTo>
                <a:cubicBezTo>
                  <a:pt x="556" y="1505"/>
                  <a:pt x="535" y="1502"/>
                  <a:pt x="515" y="1497"/>
                </a:cubicBezTo>
                <a:cubicBezTo>
                  <a:pt x="494" y="1493"/>
                  <a:pt x="474" y="1488"/>
                  <a:pt x="454" y="1482"/>
                </a:cubicBezTo>
                <a:cubicBezTo>
                  <a:pt x="434" y="1476"/>
                  <a:pt x="414" y="1469"/>
                  <a:pt x="395" y="1461"/>
                </a:cubicBezTo>
                <a:cubicBezTo>
                  <a:pt x="376" y="1453"/>
                  <a:pt x="357" y="1444"/>
                  <a:pt x="338" y="1434"/>
                </a:cubicBezTo>
                <a:cubicBezTo>
                  <a:pt x="320" y="1424"/>
                  <a:pt x="302" y="1414"/>
                  <a:pt x="284" y="1402"/>
                </a:cubicBezTo>
                <a:cubicBezTo>
                  <a:pt x="267" y="1391"/>
                  <a:pt x="250" y="1378"/>
                  <a:pt x="234" y="1365"/>
                </a:cubicBezTo>
                <a:cubicBezTo>
                  <a:pt x="218" y="1352"/>
                  <a:pt x="203" y="1338"/>
                  <a:pt x="188" y="1323"/>
                </a:cubicBezTo>
                <a:cubicBezTo>
                  <a:pt x="173" y="1308"/>
                  <a:pt x="159" y="1292"/>
                  <a:pt x="146" y="1276"/>
                </a:cubicBezTo>
                <a:cubicBezTo>
                  <a:pt x="132" y="1260"/>
                  <a:pt x="120" y="1243"/>
                  <a:pt x="108" y="1226"/>
                </a:cubicBezTo>
                <a:cubicBezTo>
                  <a:pt x="97" y="1209"/>
                  <a:pt x="86" y="1191"/>
                  <a:pt x="76" y="1172"/>
                </a:cubicBezTo>
                <a:cubicBezTo>
                  <a:pt x="66" y="1154"/>
                  <a:pt x="57" y="1135"/>
                  <a:pt x="49" y="1116"/>
                </a:cubicBezTo>
                <a:cubicBezTo>
                  <a:pt x="40" y="1096"/>
                  <a:pt x="33" y="1077"/>
                  <a:pt x="27" y="1057"/>
                </a:cubicBezTo>
                <a:cubicBezTo>
                  <a:pt x="21" y="1037"/>
                  <a:pt x="16" y="1016"/>
                  <a:pt x="12" y="996"/>
                </a:cubicBezTo>
                <a:cubicBezTo>
                  <a:pt x="8" y="975"/>
                  <a:pt x="5" y="955"/>
                  <a:pt x="3" y="934"/>
                </a:cubicBezTo>
                <a:cubicBezTo>
                  <a:pt x="1" y="913"/>
                  <a:pt x="0" y="892"/>
                  <a:pt x="0" y="871"/>
                </a:cubicBezTo>
                <a:close/>
              </a:path>
            </a:pathLst>
          </a:custGeom>
          <a:solidFill>
            <a:srgbClr val="0EA5E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69" name="图片 968"/>
          <p:cNvPicPr/>
          <p:nvPr/>
        </p:nvPicPr>
        <p:blipFill>
          <a:blip r:embed="rId8"/>
          <a:stretch/>
        </p:blipFill>
        <p:spPr>
          <a:xfrm>
            <a:off x="8615880" y="3050280"/>
            <a:ext cx="191880" cy="250200"/>
          </a:xfrm>
          <a:prstGeom prst="rect">
            <a:avLst/>
          </a:prstGeom>
          <a:noFill/>
          <a:ln w="0">
            <a:noFill/>
          </a:ln>
        </p:spPr>
      </p:pic>
      <p:sp>
        <p:nvSpPr>
          <p:cNvPr id="970" name="文本框 969"/>
          <p:cNvSpPr txBox="1"/>
          <p:nvPr/>
        </p:nvSpPr>
        <p:spPr>
          <a:xfrm>
            <a:off x="4211640" y="4074480"/>
            <a:ext cx="22806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保持与最新信息和专业知识的一致性。</a:t>
            </a:r>
            <a:endParaRPr lang="en-US" sz="1050" b="0" u="none" strike="noStrike">
              <a:solidFill>
                <a:srgbClr val="000000"/>
              </a:solidFill>
              <a:effectLst/>
              <a:uFillTx/>
              <a:latin typeface="Times New Roman"/>
            </a:endParaRPr>
          </a:p>
        </p:txBody>
      </p:sp>
      <p:sp>
        <p:nvSpPr>
          <p:cNvPr id="971" name="文本框 970"/>
          <p:cNvSpPr txBox="1"/>
          <p:nvPr/>
        </p:nvSpPr>
        <p:spPr>
          <a:xfrm>
            <a:off x="8295480" y="3574440"/>
            <a:ext cx="8388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个性化推荐</a:t>
            </a:r>
            <a:endParaRPr lang="en-US" sz="1320" b="0" u="none" strike="noStrike">
              <a:solidFill>
                <a:srgbClr val="000000"/>
              </a:solidFill>
              <a:effectLst/>
              <a:uFillTx/>
              <a:latin typeface="Times New Roman"/>
            </a:endParaRPr>
          </a:p>
        </p:txBody>
      </p:sp>
      <p:sp>
        <p:nvSpPr>
          <p:cNvPr id="972" name="文本框 971"/>
          <p:cNvSpPr txBox="1"/>
          <p:nvPr/>
        </p:nvSpPr>
        <p:spPr>
          <a:xfrm>
            <a:off x="7309080" y="3873960"/>
            <a:ext cx="2817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结合用户历史行为和实时信息，提供更精准、更</a:t>
            </a:r>
            <a:endParaRPr lang="en-US" sz="1050" b="0" u="none" strike="noStrike">
              <a:solidFill>
                <a:srgbClr val="000000"/>
              </a:solidFill>
              <a:effectLst/>
              <a:uFillTx/>
              <a:latin typeface="Times New Roman"/>
            </a:endParaRPr>
          </a:p>
        </p:txBody>
      </p:sp>
      <p:sp>
        <p:nvSpPr>
          <p:cNvPr id="973" name="任意多边形: 形状 972"/>
          <p:cNvSpPr/>
          <p:nvPr/>
        </p:nvSpPr>
        <p:spPr>
          <a:xfrm>
            <a:off x="401040" y="4804920"/>
            <a:ext cx="3167280" cy="1630080"/>
          </a:xfrm>
          <a:custGeom>
            <a:avLst/>
            <a:gdLst/>
            <a:ahLst/>
            <a:cxnLst/>
            <a:rect l="0" t="0" r="r" b="b"/>
            <a:pathLst>
              <a:path w="8798" h="4528">
                <a:moveTo>
                  <a:pt x="0" y="4342"/>
                </a:moveTo>
                <a:lnTo>
                  <a:pt x="0" y="186"/>
                </a:lnTo>
                <a:cubicBezTo>
                  <a:pt x="0" y="161"/>
                  <a:pt x="4" y="137"/>
                  <a:pt x="14" y="115"/>
                </a:cubicBezTo>
                <a:cubicBezTo>
                  <a:pt x="23" y="92"/>
                  <a:pt x="37" y="72"/>
                  <a:pt x="54" y="54"/>
                </a:cubicBezTo>
                <a:cubicBezTo>
                  <a:pt x="72" y="37"/>
                  <a:pt x="92" y="24"/>
                  <a:pt x="114" y="14"/>
                </a:cubicBezTo>
                <a:cubicBezTo>
                  <a:pt x="137" y="5"/>
                  <a:pt x="161" y="0"/>
                  <a:pt x="185" y="0"/>
                </a:cubicBezTo>
                <a:lnTo>
                  <a:pt x="8613" y="0"/>
                </a:lnTo>
                <a:cubicBezTo>
                  <a:pt x="8637" y="0"/>
                  <a:pt x="8661" y="5"/>
                  <a:pt x="8684" y="14"/>
                </a:cubicBezTo>
                <a:cubicBezTo>
                  <a:pt x="8707" y="24"/>
                  <a:pt x="8727" y="37"/>
                  <a:pt x="8744" y="54"/>
                </a:cubicBezTo>
                <a:cubicBezTo>
                  <a:pt x="8761" y="72"/>
                  <a:pt x="8775" y="92"/>
                  <a:pt x="8784" y="115"/>
                </a:cubicBezTo>
                <a:cubicBezTo>
                  <a:pt x="8794" y="137"/>
                  <a:pt x="8798" y="161"/>
                  <a:pt x="8798" y="186"/>
                </a:cubicBezTo>
                <a:lnTo>
                  <a:pt x="8798" y="4342"/>
                </a:lnTo>
                <a:cubicBezTo>
                  <a:pt x="8798" y="4366"/>
                  <a:pt x="8794" y="4390"/>
                  <a:pt x="8784" y="4413"/>
                </a:cubicBezTo>
                <a:cubicBezTo>
                  <a:pt x="8775" y="4436"/>
                  <a:pt x="8761" y="4456"/>
                  <a:pt x="8744" y="4473"/>
                </a:cubicBezTo>
                <a:cubicBezTo>
                  <a:pt x="8727" y="4491"/>
                  <a:pt x="8707" y="4504"/>
                  <a:pt x="8684" y="4513"/>
                </a:cubicBezTo>
                <a:cubicBezTo>
                  <a:pt x="8661" y="4523"/>
                  <a:pt x="8637" y="4528"/>
                  <a:pt x="8613" y="4528"/>
                </a:cubicBezTo>
                <a:lnTo>
                  <a:pt x="185" y="4528"/>
                </a:lnTo>
                <a:cubicBezTo>
                  <a:pt x="161" y="4528"/>
                  <a:pt x="137" y="4523"/>
                  <a:pt x="114" y="4513"/>
                </a:cubicBezTo>
                <a:cubicBezTo>
                  <a:pt x="92" y="4504"/>
                  <a:pt x="72" y="4491"/>
                  <a:pt x="54" y="4473"/>
                </a:cubicBezTo>
                <a:cubicBezTo>
                  <a:pt x="37" y="4456"/>
                  <a:pt x="23" y="4436"/>
                  <a:pt x="14" y="4413"/>
                </a:cubicBezTo>
                <a:cubicBezTo>
                  <a:pt x="4" y="4390"/>
                  <a:pt x="0" y="4366"/>
                  <a:pt x="0" y="4342"/>
                </a:cubicBez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74" name="任意多边形: 形状 973"/>
          <p:cNvSpPr/>
          <p:nvPr/>
        </p:nvSpPr>
        <p:spPr>
          <a:xfrm>
            <a:off x="401040" y="4804920"/>
            <a:ext cx="3167280" cy="1630080"/>
          </a:xfrm>
          <a:custGeom>
            <a:avLst/>
            <a:gdLst/>
            <a:ahLst/>
            <a:cxnLst/>
            <a:rect l="0" t="0" r="r" b="b"/>
            <a:pathLst>
              <a:path w="8798" h="4528">
                <a:moveTo>
                  <a:pt x="0" y="4342"/>
                </a:moveTo>
                <a:lnTo>
                  <a:pt x="0" y="186"/>
                </a:lnTo>
                <a:cubicBezTo>
                  <a:pt x="0" y="161"/>
                  <a:pt x="4" y="137"/>
                  <a:pt x="14" y="115"/>
                </a:cubicBezTo>
                <a:cubicBezTo>
                  <a:pt x="23" y="92"/>
                  <a:pt x="37" y="72"/>
                  <a:pt x="54" y="54"/>
                </a:cubicBezTo>
                <a:cubicBezTo>
                  <a:pt x="72" y="37"/>
                  <a:pt x="92" y="24"/>
                  <a:pt x="114" y="14"/>
                </a:cubicBezTo>
                <a:cubicBezTo>
                  <a:pt x="137" y="5"/>
                  <a:pt x="161" y="0"/>
                  <a:pt x="185" y="0"/>
                </a:cubicBezTo>
                <a:lnTo>
                  <a:pt x="8613" y="0"/>
                </a:lnTo>
                <a:cubicBezTo>
                  <a:pt x="8637" y="0"/>
                  <a:pt x="8661" y="5"/>
                  <a:pt x="8684" y="14"/>
                </a:cubicBezTo>
                <a:cubicBezTo>
                  <a:pt x="8707" y="24"/>
                  <a:pt x="8727" y="37"/>
                  <a:pt x="8744" y="54"/>
                </a:cubicBezTo>
                <a:cubicBezTo>
                  <a:pt x="8761" y="72"/>
                  <a:pt x="8775" y="92"/>
                  <a:pt x="8784" y="115"/>
                </a:cubicBezTo>
                <a:cubicBezTo>
                  <a:pt x="8794" y="137"/>
                  <a:pt x="8798" y="161"/>
                  <a:pt x="8798" y="186"/>
                </a:cubicBezTo>
                <a:lnTo>
                  <a:pt x="8798" y="4342"/>
                </a:lnTo>
                <a:cubicBezTo>
                  <a:pt x="8798" y="4366"/>
                  <a:pt x="8794" y="4390"/>
                  <a:pt x="8784" y="4413"/>
                </a:cubicBezTo>
                <a:cubicBezTo>
                  <a:pt x="8775" y="4436"/>
                  <a:pt x="8761" y="4456"/>
                  <a:pt x="8744" y="4473"/>
                </a:cubicBezTo>
                <a:cubicBezTo>
                  <a:pt x="8727" y="4491"/>
                  <a:pt x="8707" y="4504"/>
                  <a:pt x="8684" y="4513"/>
                </a:cubicBezTo>
                <a:cubicBezTo>
                  <a:pt x="8661" y="4523"/>
                  <a:pt x="8637" y="4528"/>
                  <a:pt x="8613" y="4528"/>
                </a:cubicBezTo>
                <a:lnTo>
                  <a:pt x="185" y="4528"/>
                </a:lnTo>
                <a:cubicBezTo>
                  <a:pt x="161" y="4528"/>
                  <a:pt x="137" y="4523"/>
                  <a:pt x="114" y="4513"/>
                </a:cubicBezTo>
                <a:cubicBezTo>
                  <a:pt x="92" y="4504"/>
                  <a:pt x="72" y="4491"/>
                  <a:pt x="54" y="4473"/>
                </a:cubicBezTo>
                <a:cubicBezTo>
                  <a:pt x="37" y="4456"/>
                  <a:pt x="23" y="4436"/>
                  <a:pt x="14" y="4413"/>
                </a:cubicBezTo>
                <a:cubicBezTo>
                  <a:pt x="4" y="4390"/>
                  <a:pt x="0" y="4366"/>
                  <a:pt x="0" y="4342"/>
                </a:cubicBezTo>
                <a:moveTo>
                  <a:pt x="23" y="186"/>
                </a:moveTo>
                <a:lnTo>
                  <a:pt x="23" y="4342"/>
                </a:lnTo>
                <a:cubicBezTo>
                  <a:pt x="23" y="4353"/>
                  <a:pt x="24" y="4363"/>
                  <a:pt x="26" y="4374"/>
                </a:cubicBezTo>
                <a:cubicBezTo>
                  <a:pt x="28" y="4384"/>
                  <a:pt x="31" y="4394"/>
                  <a:pt x="35" y="4404"/>
                </a:cubicBezTo>
                <a:cubicBezTo>
                  <a:pt x="39" y="4414"/>
                  <a:pt x="44" y="4423"/>
                  <a:pt x="50" y="4432"/>
                </a:cubicBezTo>
                <a:cubicBezTo>
                  <a:pt x="56" y="4441"/>
                  <a:pt x="63" y="4449"/>
                  <a:pt x="71" y="4457"/>
                </a:cubicBezTo>
                <a:cubicBezTo>
                  <a:pt x="78" y="4464"/>
                  <a:pt x="86" y="4471"/>
                  <a:pt x="95" y="4477"/>
                </a:cubicBezTo>
                <a:cubicBezTo>
                  <a:pt x="104" y="4483"/>
                  <a:pt x="113" y="4488"/>
                  <a:pt x="123" y="4492"/>
                </a:cubicBezTo>
                <a:cubicBezTo>
                  <a:pt x="133" y="4496"/>
                  <a:pt x="143" y="4499"/>
                  <a:pt x="154" y="4501"/>
                </a:cubicBezTo>
                <a:cubicBezTo>
                  <a:pt x="164" y="4503"/>
                  <a:pt x="175" y="4504"/>
                  <a:pt x="185" y="4504"/>
                </a:cubicBezTo>
                <a:lnTo>
                  <a:pt x="8613" y="4504"/>
                </a:lnTo>
                <a:cubicBezTo>
                  <a:pt x="8623" y="4504"/>
                  <a:pt x="8634" y="4503"/>
                  <a:pt x="8644" y="4501"/>
                </a:cubicBezTo>
                <a:cubicBezTo>
                  <a:pt x="8655" y="4499"/>
                  <a:pt x="8665" y="4496"/>
                  <a:pt x="8675" y="4492"/>
                </a:cubicBezTo>
                <a:cubicBezTo>
                  <a:pt x="8685" y="4488"/>
                  <a:pt x="8694" y="4483"/>
                  <a:pt x="8703" y="4477"/>
                </a:cubicBezTo>
                <a:cubicBezTo>
                  <a:pt x="8712" y="4471"/>
                  <a:pt x="8720" y="4464"/>
                  <a:pt x="8728" y="4457"/>
                </a:cubicBezTo>
                <a:cubicBezTo>
                  <a:pt x="8735" y="4449"/>
                  <a:pt x="8742" y="4441"/>
                  <a:pt x="8748" y="4432"/>
                </a:cubicBezTo>
                <a:cubicBezTo>
                  <a:pt x="8754" y="4423"/>
                  <a:pt x="8759" y="4414"/>
                  <a:pt x="8763" y="4404"/>
                </a:cubicBezTo>
                <a:cubicBezTo>
                  <a:pt x="8767" y="4394"/>
                  <a:pt x="8770" y="4384"/>
                  <a:pt x="8772" y="4374"/>
                </a:cubicBezTo>
                <a:cubicBezTo>
                  <a:pt x="8774" y="4363"/>
                  <a:pt x="8775" y="4353"/>
                  <a:pt x="8775" y="4342"/>
                </a:cubicBezTo>
                <a:lnTo>
                  <a:pt x="8775" y="186"/>
                </a:lnTo>
                <a:cubicBezTo>
                  <a:pt x="8775" y="175"/>
                  <a:pt x="8774" y="164"/>
                  <a:pt x="8772" y="154"/>
                </a:cubicBezTo>
                <a:cubicBezTo>
                  <a:pt x="8770" y="144"/>
                  <a:pt x="8767" y="133"/>
                  <a:pt x="8763" y="124"/>
                </a:cubicBezTo>
                <a:cubicBezTo>
                  <a:pt x="8759" y="114"/>
                  <a:pt x="8754" y="104"/>
                  <a:pt x="8748" y="95"/>
                </a:cubicBezTo>
                <a:cubicBezTo>
                  <a:pt x="8742" y="87"/>
                  <a:pt x="8735" y="78"/>
                  <a:pt x="8728" y="71"/>
                </a:cubicBezTo>
                <a:cubicBezTo>
                  <a:pt x="8720" y="63"/>
                  <a:pt x="8712" y="57"/>
                  <a:pt x="8703" y="51"/>
                </a:cubicBezTo>
                <a:cubicBezTo>
                  <a:pt x="8694" y="45"/>
                  <a:pt x="8685" y="40"/>
                  <a:pt x="8675" y="36"/>
                </a:cubicBezTo>
                <a:cubicBezTo>
                  <a:pt x="8665" y="32"/>
                  <a:pt x="8655" y="28"/>
                  <a:pt x="8644" y="26"/>
                </a:cubicBezTo>
                <a:cubicBezTo>
                  <a:pt x="8634" y="24"/>
                  <a:pt x="8623" y="23"/>
                  <a:pt x="8613" y="23"/>
                </a:cubicBezTo>
                <a:lnTo>
                  <a:pt x="185" y="23"/>
                </a:lnTo>
                <a:cubicBezTo>
                  <a:pt x="175" y="23"/>
                  <a:pt x="164" y="24"/>
                  <a:pt x="154" y="26"/>
                </a:cubicBezTo>
                <a:cubicBezTo>
                  <a:pt x="143" y="28"/>
                  <a:pt x="133" y="32"/>
                  <a:pt x="123" y="36"/>
                </a:cubicBezTo>
                <a:cubicBezTo>
                  <a:pt x="113" y="40"/>
                  <a:pt x="104" y="45"/>
                  <a:pt x="95" y="51"/>
                </a:cubicBezTo>
                <a:cubicBezTo>
                  <a:pt x="86" y="57"/>
                  <a:pt x="78" y="63"/>
                  <a:pt x="71" y="71"/>
                </a:cubicBezTo>
                <a:cubicBezTo>
                  <a:pt x="63" y="78"/>
                  <a:pt x="56" y="87"/>
                  <a:pt x="50" y="95"/>
                </a:cubicBezTo>
                <a:cubicBezTo>
                  <a:pt x="44" y="104"/>
                  <a:pt x="39" y="114"/>
                  <a:pt x="35" y="124"/>
                </a:cubicBezTo>
                <a:cubicBezTo>
                  <a:pt x="31" y="133"/>
                  <a:pt x="28" y="144"/>
                  <a:pt x="26" y="154"/>
                </a:cubicBezTo>
                <a:cubicBezTo>
                  <a:pt x="24" y="164"/>
                  <a:pt x="23" y="175"/>
                  <a:pt x="23" y="186"/>
                </a:cubicBezTo>
                <a:close/>
              </a:path>
            </a:pathLst>
          </a:custGeom>
          <a:solidFill>
            <a:srgbClr val="0EA5E9">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75" name="任意多边形: 形状 974"/>
          <p:cNvSpPr/>
          <p:nvPr/>
        </p:nvSpPr>
        <p:spPr>
          <a:xfrm>
            <a:off x="1721160" y="4947120"/>
            <a:ext cx="518760" cy="543240"/>
          </a:xfrm>
          <a:custGeom>
            <a:avLst/>
            <a:gdLst/>
            <a:ahLst/>
            <a:cxnLst/>
            <a:rect l="0" t="0" r="r" b="b"/>
            <a:pathLst>
              <a:path w="1441" h="1509">
                <a:moveTo>
                  <a:pt x="0" y="790"/>
                </a:moveTo>
                <a:lnTo>
                  <a:pt x="0" y="720"/>
                </a:lnTo>
                <a:cubicBezTo>
                  <a:pt x="0" y="697"/>
                  <a:pt x="2" y="673"/>
                  <a:pt x="4" y="650"/>
                </a:cubicBezTo>
                <a:cubicBezTo>
                  <a:pt x="6" y="626"/>
                  <a:pt x="10" y="603"/>
                  <a:pt x="14" y="579"/>
                </a:cubicBezTo>
                <a:cubicBezTo>
                  <a:pt x="19" y="556"/>
                  <a:pt x="25" y="533"/>
                  <a:pt x="31" y="510"/>
                </a:cubicBezTo>
                <a:cubicBezTo>
                  <a:pt x="38" y="488"/>
                  <a:pt x="46" y="466"/>
                  <a:pt x="55" y="444"/>
                </a:cubicBezTo>
                <a:cubicBezTo>
                  <a:pt x="64" y="422"/>
                  <a:pt x="74" y="401"/>
                  <a:pt x="85" y="380"/>
                </a:cubicBezTo>
                <a:cubicBezTo>
                  <a:pt x="96" y="359"/>
                  <a:pt x="109" y="339"/>
                  <a:pt x="122" y="319"/>
                </a:cubicBezTo>
                <a:cubicBezTo>
                  <a:pt x="135" y="300"/>
                  <a:pt x="149" y="281"/>
                  <a:pt x="164" y="263"/>
                </a:cubicBezTo>
                <a:cubicBezTo>
                  <a:pt x="179" y="245"/>
                  <a:pt x="194" y="227"/>
                  <a:pt x="211" y="210"/>
                </a:cubicBezTo>
                <a:cubicBezTo>
                  <a:pt x="228" y="194"/>
                  <a:pt x="245" y="178"/>
                  <a:pt x="264" y="163"/>
                </a:cubicBezTo>
                <a:cubicBezTo>
                  <a:pt x="283" y="148"/>
                  <a:pt x="302" y="134"/>
                  <a:pt x="321" y="121"/>
                </a:cubicBezTo>
                <a:cubicBezTo>
                  <a:pt x="341" y="108"/>
                  <a:pt x="361" y="96"/>
                  <a:pt x="382" y="85"/>
                </a:cubicBezTo>
                <a:cubicBezTo>
                  <a:pt x="403" y="73"/>
                  <a:pt x="424" y="63"/>
                  <a:pt x="446" y="54"/>
                </a:cubicBezTo>
                <a:cubicBezTo>
                  <a:pt x="467" y="45"/>
                  <a:pt x="490" y="37"/>
                  <a:pt x="512" y="31"/>
                </a:cubicBezTo>
                <a:cubicBezTo>
                  <a:pt x="535" y="24"/>
                  <a:pt x="557" y="18"/>
                  <a:pt x="581" y="13"/>
                </a:cubicBezTo>
                <a:cubicBezTo>
                  <a:pt x="604" y="9"/>
                  <a:pt x="627" y="5"/>
                  <a:pt x="650" y="3"/>
                </a:cubicBezTo>
                <a:cubicBezTo>
                  <a:pt x="674" y="1"/>
                  <a:pt x="697" y="0"/>
                  <a:pt x="721" y="0"/>
                </a:cubicBezTo>
                <a:cubicBezTo>
                  <a:pt x="745" y="0"/>
                  <a:pt x="768" y="1"/>
                  <a:pt x="792" y="3"/>
                </a:cubicBezTo>
                <a:cubicBezTo>
                  <a:pt x="815" y="5"/>
                  <a:pt x="838" y="9"/>
                  <a:pt x="861" y="13"/>
                </a:cubicBezTo>
                <a:cubicBezTo>
                  <a:pt x="884" y="18"/>
                  <a:pt x="907" y="24"/>
                  <a:pt x="930" y="31"/>
                </a:cubicBezTo>
                <a:cubicBezTo>
                  <a:pt x="952" y="37"/>
                  <a:pt x="975" y="45"/>
                  <a:pt x="996" y="54"/>
                </a:cubicBezTo>
                <a:cubicBezTo>
                  <a:pt x="1018" y="63"/>
                  <a:pt x="1039" y="73"/>
                  <a:pt x="1060" y="85"/>
                </a:cubicBezTo>
                <a:cubicBezTo>
                  <a:pt x="1081" y="96"/>
                  <a:pt x="1101" y="108"/>
                  <a:pt x="1121" y="121"/>
                </a:cubicBezTo>
                <a:cubicBezTo>
                  <a:pt x="1140" y="134"/>
                  <a:pt x="1159" y="148"/>
                  <a:pt x="1178" y="163"/>
                </a:cubicBezTo>
                <a:cubicBezTo>
                  <a:pt x="1196" y="178"/>
                  <a:pt x="1213" y="194"/>
                  <a:pt x="1230" y="210"/>
                </a:cubicBezTo>
                <a:cubicBezTo>
                  <a:pt x="1246" y="227"/>
                  <a:pt x="1262" y="245"/>
                  <a:pt x="1277" y="263"/>
                </a:cubicBezTo>
                <a:cubicBezTo>
                  <a:pt x="1292" y="281"/>
                  <a:pt x="1306" y="300"/>
                  <a:pt x="1319" y="319"/>
                </a:cubicBezTo>
                <a:cubicBezTo>
                  <a:pt x="1332" y="339"/>
                  <a:pt x="1345" y="359"/>
                  <a:pt x="1356" y="380"/>
                </a:cubicBezTo>
                <a:cubicBezTo>
                  <a:pt x="1367" y="401"/>
                  <a:pt x="1377" y="422"/>
                  <a:pt x="1386" y="444"/>
                </a:cubicBezTo>
                <a:cubicBezTo>
                  <a:pt x="1395" y="466"/>
                  <a:pt x="1403" y="488"/>
                  <a:pt x="1410" y="510"/>
                </a:cubicBezTo>
                <a:cubicBezTo>
                  <a:pt x="1416" y="533"/>
                  <a:pt x="1422" y="556"/>
                  <a:pt x="1427" y="579"/>
                </a:cubicBezTo>
                <a:cubicBezTo>
                  <a:pt x="1431" y="603"/>
                  <a:pt x="1435" y="626"/>
                  <a:pt x="1437" y="650"/>
                </a:cubicBezTo>
                <a:cubicBezTo>
                  <a:pt x="1439" y="673"/>
                  <a:pt x="1441" y="697"/>
                  <a:pt x="1441" y="720"/>
                </a:cubicBezTo>
                <a:lnTo>
                  <a:pt x="1441" y="790"/>
                </a:lnTo>
                <a:cubicBezTo>
                  <a:pt x="1441" y="813"/>
                  <a:pt x="1439" y="837"/>
                  <a:pt x="1437" y="860"/>
                </a:cubicBezTo>
                <a:cubicBezTo>
                  <a:pt x="1435" y="884"/>
                  <a:pt x="1431" y="907"/>
                  <a:pt x="1427" y="930"/>
                </a:cubicBezTo>
                <a:cubicBezTo>
                  <a:pt x="1422" y="953"/>
                  <a:pt x="1416" y="976"/>
                  <a:pt x="1410" y="999"/>
                </a:cubicBezTo>
                <a:cubicBezTo>
                  <a:pt x="1403" y="1021"/>
                  <a:pt x="1395" y="1043"/>
                  <a:pt x="1386" y="1065"/>
                </a:cubicBezTo>
                <a:cubicBezTo>
                  <a:pt x="1377" y="1087"/>
                  <a:pt x="1367" y="1108"/>
                  <a:pt x="1356" y="1129"/>
                </a:cubicBezTo>
                <a:cubicBezTo>
                  <a:pt x="1345" y="1150"/>
                  <a:pt x="1332" y="1170"/>
                  <a:pt x="1319" y="1190"/>
                </a:cubicBezTo>
                <a:cubicBezTo>
                  <a:pt x="1306" y="1209"/>
                  <a:pt x="1292" y="1228"/>
                  <a:pt x="1277" y="1246"/>
                </a:cubicBezTo>
                <a:cubicBezTo>
                  <a:pt x="1262" y="1265"/>
                  <a:pt x="1246" y="1282"/>
                  <a:pt x="1230" y="1299"/>
                </a:cubicBezTo>
                <a:cubicBezTo>
                  <a:pt x="1213" y="1315"/>
                  <a:pt x="1196" y="1331"/>
                  <a:pt x="1178" y="1346"/>
                </a:cubicBezTo>
                <a:cubicBezTo>
                  <a:pt x="1159" y="1361"/>
                  <a:pt x="1140" y="1375"/>
                  <a:pt x="1121" y="1388"/>
                </a:cubicBezTo>
                <a:cubicBezTo>
                  <a:pt x="1101" y="1401"/>
                  <a:pt x="1081" y="1413"/>
                  <a:pt x="1060" y="1425"/>
                </a:cubicBezTo>
                <a:cubicBezTo>
                  <a:pt x="1039" y="1436"/>
                  <a:pt x="1018" y="1446"/>
                  <a:pt x="996" y="1455"/>
                </a:cubicBezTo>
                <a:cubicBezTo>
                  <a:pt x="975" y="1464"/>
                  <a:pt x="952" y="1472"/>
                  <a:pt x="930" y="1478"/>
                </a:cubicBezTo>
                <a:cubicBezTo>
                  <a:pt x="907" y="1485"/>
                  <a:pt x="884" y="1491"/>
                  <a:pt x="861" y="1496"/>
                </a:cubicBezTo>
                <a:cubicBezTo>
                  <a:pt x="838" y="1500"/>
                  <a:pt x="815" y="1504"/>
                  <a:pt x="792" y="1506"/>
                </a:cubicBezTo>
                <a:cubicBezTo>
                  <a:pt x="768" y="1508"/>
                  <a:pt x="745" y="1509"/>
                  <a:pt x="721" y="1509"/>
                </a:cubicBezTo>
                <a:cubicBezTo>
                  <a:pt x="697" y="1509"/>
                  <a:pt x="674" y="1508"/>
                  <a:pt x="650" y="1506"/>
                </a:cubicBezTo>
                <a:cubicBezTo>
                  <a:pt x="627" y="1504"/>
                  <a:pt x="604" y="1500"/>
                  <a:pt x="581" y="1496"/>
                </a:cubicBezTo>
                <a:cubicBezTo>
                  <a:pt x="557" y="1491"/>
                  <a:pt x="535" y="1485"/>
                  <a:pt x="512" y="1478"/>
                </a:cubicBezTo>
                <a:cubicBezTo>
                  <a:pt x="490" y="1472"/>
                  <a:pt x="467" y="1464"/>
                  <a:pt x="446" y="1455"/>
                </a:cubicBezTo>
                <a:cubicBezTo>
                  <a:pt x="424" y="1446"/>
                  <a:pt x="403" y="1436"/>
                  <a:pt x="382" y="1425"/>
                </a:cubicBezTo>
                <a:cubicBezTo>
                  <a:pt x="361" y="1413"/>
                  <a:pt x="341" y="1401"/>
                  <a:pt x="321" y="1388"/>
                </a:cubicBezTo>
                <a:cubicBezTo>
                  <a:pt x="302" y="1375"/>
                  <a:pt x="283" y="1361"/>
                  <a:pt x="264" y="1346"/>
                </a:cubicBezTo>
                <a:cubicBezTo>
                  <a:pt x="245" y="1331"/>
                  <a:pt x="228" y="1315"/>
                  <a:pt x="211" y="1299"/>
                </a:cubicBezTo>
                <a:cubicBezTo>
                  <a:pt x="194" y="1282"/>
                  <a:pt x="179" y="1265"/>
                  <a:pt x="164" y="1246"/>
                </a:cubicBezTo>
                <a:cubicBezTo>
                  <a:pt x="149" y="1228"/>
                  <a:pt x="135" y="1209"/>
                  <a:pt x="122" y="1190"/>
                </a:cubicBezTo>
                <a:cubicBezTo>
                  <a:pt x="109" y="1170"/>
                  <a:pt x="96" y="1150"/>
                  <a:pt x="85" y="1129"/>
                </a:cubicBezTo>
                <a:cubicBezTo>
                  <a:pt x="74" y="1108"/>
                  <a:pt x="64" y="1087"/>
                  <a:pt x="55" y="1065"/>
                </a:cubicBezTo>
                <a:cubicBezTo>
                  <a:pt x="46" y="1043"/>
                  <a:pt x="38" y="1021"/>
                  <a:pt x="31" y="999"/>
                </a:cubicBezTo>
                <a:cubicBezTo>
                  <a:pt x="25" y="976"/>
                  <a:pt x="19" y="953"/>
                  <a:pt x="14" y="930"/>
                </a:cubicBezTo>
                <a:cubicBezTo>
                  <a:pt x="10" y="907"/>
                  <a:pt x="6" y="884"/>
                  <a:pt x="4" y="860"/>
                </a:cubicBezTo>
                <a:cubicBezTo>
                  <a:pt x="2" y="837"/>
                  <a:pt x="0" y="813"/>
                  <a:pt x="0" y="790"/>
                </a:cubicBezTo>
                <a:close/>
              </a:path>
            </a:pathLst>
          </a:custGeom>
          <a:solidFill>
            <a:srgbClr val="0EA5E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76" name="图片 975"/>
          <p:cNvPicPr/>
          <p:nvPr/>
        </p:nvPicPr>
        <p:blipFill>
          <a:blip r:embed="rId9"/>
          <a:stretch/>
        </p:blipFill>
        <p:spPr>
          <a:xfrm>
            <a:off x="1855080" y="5081040"/>
            <a:ext cx="250200" cy="250200"/>
          </a:xfrm>
          <a:prstGeom prst="rect">
            <a:avLst/>
          </a:prstGeom>
          <a:noFill/>
          <a:ln w="0">
            <a:noFill/>
          </a:ln>
        </p:spPr>
      </p:pic>
      <p:sp>
        <p:nvSpPr>
          <p:cNvPr id="977" name="文本框 976"/>
          <p:cNvSpPr txBox="1"/>
          <p:nvPr/>
        </p:nvSpPr>
        <p:spPr>
          <a:xfrm>
            <a:off x="7777080" y="4074480"/>
            <a:ext cx="18781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相关的个性化内容和产品推荐。</a:t>
            </a:r>
            <a:endParaRPr lang="en-US" sz="1050" b="0" u="none" strike="noStrike">
              <a:solidFill>
                <a:srgbClr val="000000"/>
              </a:solidFill>
              <a:effectLst/>
              <a:uFillTx/>
              <a:latin typeface="Times New Roman"/>
            </a:endParaRPr>
          </a:p>
        </p:txBody>
      </p:sp>
      <p:sp>
        <p:nvSpPr>
          <p:cNvPr id="978" name="文本框 977"/>
          <p:cNvSpPr txBox="1"/>
          <p:nvPr/>
        </p:nvSpPr>
        <p:spPr>
          <a:xfrm>
            <a:off x="1481760" y="5605200"/>
            <a:ext cx="100656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专业领域应用</a:t>
            </a:r>
            <a:endParaRPr lang="en-US" sz="1320" b="0" u="none" strike="noStrike">
              <a:solidFill>
                <a:srgbClr val="000000"/>
              </a:solidFill>
              <a:effectLst/>
              <a:uFillTx/>
              <a:latin typeface="Times New Roman"/>
            </a:endParaRPr>
          </a:p>
        </p:txBody>
      </p:sp>
      <p:sp>
        <p:nvSpPr>
          <p:cNvPr id="979" name="文本框 978"/>
          <p:cNvSpPr txBox="1"/>
          <p:nvPr/>
        </p:nvSpPr>
        <p:spPr>
          <a:xfrm>
            <a:off x="579240" y="5904720"/>
            <a:ext cx="2817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在医疗、法律和金融等专业领域提供更准确的信</a:t>
            </a:r>
            <a:endParaRPr lang="en-US" sz="1050" b="0" u="none" strike="noStrike">
              <a:solidFill>
                <a:srgbClr val="000000"/>
              </a:solidFill>
              <a:effectLst/>
              <a:uFillTx/>
              <a:latin typeface="Times New Roman"/>
            </a:endParaRPr>
          </a:p>
        </p:txBody>
      </p:sp>
      <p:sp>
        <p:nvSpPr>
          <p:cNvPr id="980" name="任意多边形: 形状 979"/>
          <p:cNvSpPr/>
          <p:nvPr/>
        </p:nvSpPr>
        <p:spPr>
          <a:xfrm>
            <a:off x="3768840" y="4804920"/>
            <a:ext cx="3159000" cy="1630080"/>
          </a:xfrm>
          <a:custGeom>
            <a:avLst/>
            <a:gdLst/>
            <a:ahLst/>
            <a:cxnLst/>
            <a:rect l="0" t="0" r="r" b="b"/>
            <a:pathLst>
              <a:path w="8775" h="4528">
                <a:moveTo>
                  <a:pt x="0" y="4342"/>
                </a:moveTo>
                <a:lnTo>
                  <a:pt x="0" y="186"/>
                </a:lnTo>
                <a:cubicBezTo>
                  <a:pt x="0" y="161"/>
                  <a:pt x="4" y="137"/>
                  <a:pt x="14" y="115"/>
                </a:cubicBezTo>
                <a:cubicBezTo>
                  <a:pt x="23" y="92"/>
                  <a:pt x="37" y="72"/>
                  <a:pt x="54" y="54"/>
                </a:cubicBezTo>
                <a:cubicBezTo>
                  <a:pt x="71" y="37"/>
                  <a:pt x="91" y="24"/>
                  <a:pt x="114" y="14"/>
                </a:cubicBezTo>
                <a:cubicBezTo>
                  <a:pt x="137" y="5"/>
                  <a:pt x="161" y="0"/>
                  <a:pt x="185" y="0"/>
                </a:cubicBezTo>
                <a:lnTo>
                  <a:pt x="8589" y="0"/>
                </a:lnTo>
                <a:cubicBezTo>
                  <a:pt x="8614" y="0"/>
                  <a:pt x="8638" y="5"/>
                  <a:pt x="8660" y="14"/>
                </a:cubicBezTo>
                <a:cubicBezTo>
                  <a:pt x="8683" y="24"/>
                  <a:pt x="8703" y="37"/>
                  <a:pt x="8721" y="54"/>
                </a:cubicBezTo>
                <a:cubicBezTo>
                  <a:pt x="8738" y="72"/>
                  <a:pt x="8752" y="92"/>
                  <a:pt x="8761" y="115"/>
                </a:cubicBezTo>
                <a:cubicBezTo>
                  <a:pt x="8770" y="137"/>
                  <a:pt x="8775" y="161"/>
                  <a:pt x="8775" y="186"/>
                </a:cubicBezTo>
                <a:lnTo>
                  <a:pt x="8775" y="4342"/>
                </a:lnTo>
                <a:cubicBezTo>
                  <a:pt x="8775" y="4367"/>
                  <a:pt x="8770" y="4390"/>
                  <a:pt x="8761" y="4413"/>
                </a:cubicBezTo>
                <a:cubicBezTo>
                  <a:pt x="8752" y="4436"/>
                  <a:pt x="8738" y="4456"/>
                  <a:pt x="8721" y="4473"/>
                </a:cubicBezTo>
                <a:cubicBezTo>
                  <a:pt x="8703" y="4491"/>
                  <a:pt x="8683" y="4504"/>
                  <a:pt x="8660" y="4513"/>
                </a:cubicBezTo>
                <a:cubicBezTo>
                  <a:pt x="8638" y="4523"/>
                  <a:pt x="8614" y="4528"/>
                  <a:pt x="8589" y="4528"/>
                </a:cubicBezTo>
                <a:lnTo>
                  <a:pt x="185" y="4528"/>
                </a:lnTo>
                <a:cubicBezTo>
                  <a:pt x="161" y="4528"/>
                  <a:pt x="137" y="4523"/>
                  <a:pt x="114" y="4513"/>
                </a:cubicBezTo>
                <a:cubicBezTo>
                  <a:pt x="91" y="4504"/>
                  <a:pt x="71" y="4491"/>
                  <a:pt x="54" y="4473"/>
                </a:cubicBezTo>
                <a:cubicBezTo>
                  <a:pt x="37" y="4456"/>
                  <a:pt x="23" y="4436"/>
                  <a:pt x="14" y="4413"/>
                </a:cubicBezTo>
                <a:cubicBezTo>
                  <a:pt x="4" y="4390"/>
                  <a:pt x="0" y="4366"/>
                  <a:pt x="0" y="4342"/>
                </a:cubicBez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81" name="任意多边形: 形状 980"/>
          <p:cNvSpPr/>
          <p:nvPr/>
        </p:nvSpPr>
        <p:spPr>
          <a:xfrm>
            <a:off x="3768840" y="4804920"/>
            <a:ext cx="3159000" cy="1630080"/>
          </a:xfrm>
          <a:custGeom>
            <a:avLst/>
            <a:gdLst/>
            <a:ahLst/>
            <a:cxnLst/>
            <a:rect l="0" t="0" r="r" b="b"/>
            <a:pathLst>
              <a:path w="8775" h="4528">
                <a:moveTo>
                  <a:pt x="0" y="4342"/>
                </a:moveTo>
                <a:lnTo>
                  <a:pt x="0" y="186"/>
                </a:lnTo>
                <a:cubicBezTo>
                  <a:pt x="0" y="161"/>
                  <a:pt x="4" y="137"/>
                  <a:pt x="14" y="115"/>
                </a:cubicBezTo>
                <a:cubicBezTo>
                  <a:pt x="23" y="92"/>
                  <a:pt x="37" y="72"/>
                  <a:pt x="54" y="54"/>
                </a:cubicBezTo>
                <a:cubicBezTo>
                  <a:pt x="71" y="37"/>
                  <a:pt x="91" y="24"/>
                  <a:pt x="114" y="14"/>
                </a:cubicBezTo>
                <a:cubicBezTo>
                  <a:pt x="137" y="5"/>
                  <a:pt x="161" y="0"/>
                  <a:pt x="185" y="0"/>
                </a:cubicBezTo>
                <a:lnTo>
                  <a:pt x="8589" y="0"/>
                </a:lnTo>
                <a:cubicBezTo>
                  <a:pt x="8614" y="0"/>
                  <a:pt x="8638" y="5"/>
                  <a:pt x="8660" y="14"/>
                </a:cubicBezTo>
                <a:cubicBezTo>
                  <a:pt x="8683" y="24"/>
                  <a:pt x="8703" y="37"/>
                  <a:pt x="8721" y="54"/>
                </a:cubicBezTo>
                <a:cubicBezTo>
                  <a:pt x="8738" y="72"/>
                  <a:pt x="8752" y="92"/>
                  <a:pt x="8761" y="115"/>
                </a:cubicBezTo>
                <a:cubicBezTo>
                  <a:pt x="8770" y="137"/>
                  <a:pt x="8775" y="161"/>
                  <a:pt x="8775" y="186"/>
                </a:cubicBezTo>
                <a:lnTo>
                  <a:pt x="8775" y="4342"/>
                </a:lnTo>
                <a:cubicBezTo>
                  <a:pt x="8775" y="4366"/>
                  <a:pt x="8770" y="4390"/>
                  <a:pt x="8761" y="4413"/>
                </a:cubicBezTo>
                <a:cubicBezTo>
                  <a:pt x="8752" y="4436"/>
                  <a:pt x="8738" y="4456"/>
                  <a:pt x="8721" y="4473"/>
                </a:cubicBezTo>
                <a:cubicBezTo>
                  <a:pt x="8703" y="4491"/>
                  <a:pt x="8683" y="4504"/>
                  <a:pt x="8660" y="4513"/>
                </a:cubicBezTo>
                <a:cubicBezTo>
                  <a:pt x="8638" y="4523"/>
                  <a:pt x="8614" y="4528"/>
                  <a:pt x="8589" y="4528"/>
                </a:cubicBezTo>
                <a:lnTo>
                  <a:pt x="185" y="4528"/>
                </a:lnTo>
                <a:cubicBezTo>
                  <a:pt x="161" y="4528"/>
                  <a:pt x="137" y="4523"/>
                  <a:pt x="114" y="4513"/>
                </a:cubicBezTo>
                <a:cubicBezTo>
                  <a:pt x="91" y="4504"/>
                  <a:pt x="71" y="4491"/>
                  <a:pt x="54" y="4473"/>
                </a:cubicBezTo>
                <a:cubicBezTo>
                  <a:pt x="37" y="4456"/>
                  <a:pt x="23" y="4436"/>
                  <a:pt x="14" y="4413"/>
                </a:cubicBezTo>
                <a:cubicBezTo>
                  <a:pt x="4" y="4390"/>
                  <a:pt x="0" y="4366"/>
                  <a:pt x="0" y="4342"/>
                </a:cubicBezTo>
                <a:moveTo>
                  <a:pt x="23" y="186"/>
                </a:moveTo>
                <a:lnTo>
                  <a:pt x="23" y="4342"/>
                </a:lnTo>
                <a:cubicBezTo>
                  <a:pt x="23" y="4353"/>
                  <a:pt x="24" y="4363"/>
                  <a:pt x="26" y="4374"/>
                </a:cubicBezTo>
                <a:cubicBezTo>
                  <a:pt x="28" y="4384"/>
                  <a:pt x="31" y="4394"/>
                  <a:pt x="35" y="4404"/>
                </a:cubicBezTo>
                <a:cubicBezTo>
                  <a:pt x="39" y="4414"/>
                  <a:pt x="44" y="4423"/>
                  <a:pt x="50" y="4432"/>
                </a:cubicBezTo>
                <a:cubicBezTo>
                  <a:pt x="56" y="4441"/>
                  <a:pt x="63" y="4449"/>
                  <a:pt x="70" y="4457"/>
                </a:cubicBezTo>
                <a:cubicBezTo>
                  <a:pt x="78" y="4464"/>
                  <a:pt x="86" y="4471"/>
                  <a:pt x="95" y="4477"/>
                </a:cubicBezTo>
                <a:cubicBezTo>
                  <a:pt x="104" y="4483"/>
                  <a:pt x="113" y="4488"/>
                  <a:pt x="123" y="4492"/>
                </a:cubicBezTo>
                <a:cubicBezTo>
                  <a:pt x="133" y="4496"/>
                  <a:pt x="143" y="4499"/>
                  <a:pt x="154" y="4501"/>
                </a:cubicBezTo>
                <a:cubicBezTo>
                  <a:pt x="164" y="4503"/>
                  <a:pt x="175" y="4504"/>
                  <a:pt x="185" y="4504"/>
                </a:cubicBezTo>
                <a:lnTo>
                  <a:pt x="8589" y="4504"/>
                </a:lnTo>
                <a:cubicBezTo>
                  <a:pt x="8600" y="4504"/>
                  <a:pt x="8611" y="4503"/>
                  <a:pt x="8621" y="4501"/>
                </a:cubicBezTo>
                <a:cubicBezTo>
                  <a:pt x="8632" y="4499"/>
                  <a:pt x="8642" y="4496"/>
                  <a:pt x="8652" y="4492"/>
                </a:cubicBezTo>
                <a:cubicBezTo>
                  <a:pt x="8661" y="4488"/>
                  <a:pt x="8671" y="4483"/>
                  <a:pt x="8680" y="4477"/>
                </a:cubicBezTo>
                <a:cubicBezTo>
                  <a:pt x="8689" y="4471"/>
                  <a:pt x="8697" y="4464"/>
                  <a:pt x="8704" y="4457"/>
                </a:cubicBezTo>
                <a:cubicBezTo>
                  <a:pt x="8712" y="4449"/>
                  <a:pt x="8719" y="4441"/>
                  <a:pt x="8725" y="4432"/>
                </a:cubicBezTo>
                <a:cubicBezTo>
                  <a:pt x="8730" y="4423"/>
                  <a:pt x="8735" y="4414"/>
                  <a:pt x="8740" y="4404"/>
                </a:cubicBezTo>
                <a:cubicBezTo>
                  <a:pt x="8744" y="4394"/>
                  <a:pt x="8747" y="4384"/>
                  <a:pt x="8749" y="4374"/>
                </a:cubicBezTo>
                <a:cubicBezTo>
                  <a:pt x="8751" y="4363"/>
                  <a:pt x="8752" y="4353"/>
                  <a:pt x="8752" y="4342"/>
                </a:cubicBezTo>
                <a:lnTo>
                  <a:pt x="8752" y="186"/>
                </a:lnTo>
                <a:cubicBezTo>
                  <a:pt x="8752" y="175"/>
                  <a:pt x="8751" y="164"/>
                  <a:pt x="8749" y="154"/>
                </a:cubicBezTo>
                <a:cubicBezTo>
                  <a:pt x="8747" y="144"/>
                  <a:pt x="8744" y="133"/>
                  <a:pt x="8740" y="124"/>
                </a:cubicBezTo>
                <a:cubicBezTo>
                  <a:pt x="8735" y="114"/>
                  <a:pt x="8730" y="104"/>
                  <a:pt x="8725" y="95"/>
                </a:cubicBezTo>
                <a:cubicBezTo>
                  <a:pt x="8719" y="87"/>
                  <a:pt x="8712" y="78"/>
                  <a:pt x="8704" y="71"/>
                </a:cubicBezTo>
                <a:cubicBezTo>
                  <a:pt x="8697" y="63"/>
                  <a:pt x="8689" y="57"/>
                  <a:pt x="8680" y="51"/>
                </a:cubicBezTo>
                <a:cubicBezTo>
                  <a:pt x="8671" y="45"/>
                  <a:pt x="8661" y="40"/>
                  <a:pt x="8652" y="36"/>
                </a:cubicBezTo>
                <a:cubicBezTo>
                  <a:pt x="8642" y="32"/>
                  <a:pt x="8632" y="28"/>
                  <a:pt x="8621" y="26"/>
                </a:cubicBezTo>
                <a:cubicBezTo>
                  <a:pt x="8611" y="24"/>
                  <a:pt x="8600" y="23"/>
                  <a:pt x="8589" y="23"/>
                </a:cubicBezTo>
                <a:lnTo>
                  <a:pt x="185" y="23"/>
                </a:lnTo>
                <a:cubicBezTo>
                  <a:pt x="175" y="23"/>
                  <a:pt x="164" y="24"/>
                  <a:pt x="154" y="26"/>
                </a:cubicBezTo>
                <a:cubicBezTo>
                  <a:pt x="143" y="28"/>
                  <a:pt x="133" y="32"/>
                  <a:pt x="123" y="36"/>
                </a:cubicBezTo>
                <a:cubicBezTo>
                  <a:pt x="113" y="40"/>
                  <a:pt x="104" y="45"/>
                  <a:pt x="95" y="51"/>
                </a:cubicBezTo>
                <a:cubicBezTo>
                  <a:pt x="86" y="57"/>
                  <a:pt x="78" y="63"/>
                  <a:pt x="70" y="71"/>
                </a:cubicBezTo>
                <a:cubicBezTo>
                  <a:pt x="63" y="78"/>
                  <a:pt x="56" y="87"/>
                  <a:pt x="50" y="95"/>
                </a:cubicBezTo>
                <a:cubicBezTo>
                  <a:pt x="44" y="104"/>
                  <a:pt x="39" y="114"/>
                  <a:pt x="35" y="124"/>
                </a:cubicBezTo>
                <a:cubicBezTo>
                  <a:pt x="31" y="133"/>
                  <a:pt x="28" y="144"/>
                  <a:pt x="26" y="154"/>
                </a:cubicBezTo>
                <a:cubicBezTo>
                  <a:pt x="24" y="164"/>
                  <a:pt x="23" y="175"/>
                  <a:pt x="23" y="186"/>
                </a:cubicBezTo>
                <a:close/>
              </a:path>
            </a:pathLst>
          </a:custGeom>
          <a:solidFill>
            <a:srgbClr val="0EA5E9">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82" name="任意多边形: 形状 981"/>
          <p:cNvSpPr/>
          <p:nvPr/>
        </p:nvSpPr>
        <p:spPr>
          <a:xfrm>
            <a:off x="5055480" y="4947120"/>
            <a:ext cx="585360" cy="543240"/>
          </a:xfrm>
          <a:custGeom>
            <a:avLst/>
            <a:gdLst/>
            <a:ahLst/>
            <a:cxnLst/>
            <a:rect l="0" t="0" r="r" b="b"/>
            <a:pathLst>
              <a:path w="1626" h="1509">
                <a:moveTo>
                  <a:pt x="0" y="755"/>
                </a:moveTo>
                <a:cubicBezTo>
                  <a:pt x="0" y="730"/>
                  <a:pt x="2" y="706"/>
                  <a:pt x="4" y="681"/>
                </a:cubicBezTo>
                <a:cubicBezTo>
                  <a:pt x="6" y="657"/>
                  <a:pt x="10" y="632"/>
                  <a:pt x="15" y="608"/>
                </a:cubicBezTo>
                <a:cubicBezTo>
                  <a:pt x="20" y="583"/>
                  <a:pt x="26" y="559"/>
                  <a:pt x="33" y="535"/>
                </a:cubicBezTo>
                <a:cubicBezTo>
                  <a:pt x="40" y="511"/>
                  <a:pt x="48" y="488"/>
                  <a:pt x="58" y="465"/>
                </a:cubicBezTo>
                <a:cubicBezTo>
                  <a:pt x="67" y="443"/>
                  <a:pt x="78" y="420"/>
                  <a:pt x="89" y="398"/>
                </a:cubicBezTo>
                <a:cubicBezTo>
                  <a:pt x="101" y="377"/>
                  <a:pt x="114" y="355"/>
                  <a:pt x="128" y="335"/>
                </a:cubicBezTo>
                <a:cubicBezTo>
                  <a:pt x="141" y="314"/>
                  <a:pt x="156" y="295"/>
                  <a:pt x="172" y="275"/>
                </a:cubicBezTo>
                <a:cubicBezTo>
                  <a:pt x="187" y="256"/>
                  <a:pt x="204" y="238"/>
                  <a:pt x="221" y="221"/>
                </a:cubicBezTo>
                <a:cubicBezTo>
                  <a:pt x="239" y="203"/>
                  <a:pt x="257" y="187"/>
                  <a:pt x="276" y="171"/>
                </a:cubicBezTo>
                <a:cubicBezTo>
                  <a:pt x="295" y="155"/>
                  <a:pt x="315" y="140"/>
                  <a:pt x="336" y="127"/>
                </a:cubicBezTo>
                <a:cubicBezTo>
                  <a:pt x="356" y="113"/>
                  <a:pt x="377" y="100"/>
                  <a:pt x="399" y="89"/>
                </a:cubicBezTo>
                <a:cubicBezTo>
                  <a:pt x="421" y="77"/>
                  <a:pt x="443" y="67"/>
                  <a:pt x="466" y="57"/>
                </a:cubicBezTo>
                <a:cubicBezTo>
                  <a:pt x="489" y="48"/>
                  <a:pt x="512" y="39"/>
                  <a:pt x="536" y="32"/>
                </a:cubicBezTo>
                <a:cubicBezTo>
                  <a:pt x="559" y="25"/>
                  <a:pt x="583" y="19"/>
                  <a:pt x="608" y="14"/>
                </a:cubicBezTo>
                <a:cubicBezTo>
                  <a:pt x="632" y="9"/>
                  <a:pt x="656" y="6"/>
                  <a:pt x="681" y="3"/>
                </a:cubicBezTo>
                <a:cubicBezTo>
                  <a:pt x="705" y="1"/>
                  <a:pt x="730" y="0"/>
                  <a:pt x="755" y="0"/>
                </a:cubicBezTo>
                <a:lnTo>
                  <a:pt x="871" y="0"/>
                </a:lnTo>
                <a:cubicBezTo>
                  <a:pt x="896" y="0"/>
                  <a:pt x="920" y="1"/>
                  <a:pt x="945" y="3"/>
                </a:cubicBezTo>
                <a:cubicBezTo>
                  <a:pt x="969" y="6"/>
                  <a:pt x="994" y="9"/>
                  <a:pt x="1018" y="14"/>
                </a:cubicBezTo>
                <a:cubicBezTo>
                  <a:pt x="1042" y="19"/>
                  <a:pt x="1066" y="25"/>
                  <a:pt x="1090" y="32"/>
                </a:cubicBezTo>
                <a:cubicBezTo>
                  <a:pt x="1114" y="39"/>
                  <a:pt x="1137" y="48"/>
                  <a:pt x="1160" y="57"/>
                </a:cubicBezTo>
                <a:cubicBezTo>
                  <a:pt x="1182" y="67"/>
                  <a:pt x="1205" y="77"/>
                  <a:pt x="1227" y="89"/>
                </a:cubicBezTo>
                <a:cubicBezTo>
                  <a:pt x="1248" y="100"/>
                  <a:pt x="1269" y="113"/>
                  <a:pt x="1290" y="127"/>
                </a:cubicBezTo>
                <a:cubicBezTo>
                  <a:pt x="1311" y="140"/>
                  <a:pt x="1330" y="155"/>
                  <a:pt x="1349" y="171"/>
                </a:cubicBezTo>
                <a:cubicBezTo>
                  <a:pt x="1369" y="187"/>
                  <a:pt x="1388" y="203"/>
                  <a:pt x="1405" y="221"/>
                </a:cubicBezTo>
                <a:cubicBezTo>
                  <a:pt x="1423" y="238"/>
                  <a:pt x="1439" y="256"/>
                  <a:pt x="1455" y="275"/>
                </a:cubicBezTo>
                <a:cubicBezTo>
                  <a:pt x="1471" y="295"/>
                  <a:pt x="1485" y="314"/>
                  <a:pt x="1499" y="335"/>
                </a:cubicBezTo>
                <a:cubicBezTo>
                  <a:pt x="1513" y="355"/>
                  <a:pt x="1526" y="377"/>
                  <a:pt x="1537" y="398"/>
                </a:cubicBezTo>
                <a:cubicBezTo>
                  <a:pt x="1549" y="420"/>
                  <a:pt x="1559" y="443"/>
                  <a:pt x="1569" y="465"/>
                </a:cubicBezTo>
                <a:cubicBezTo>
                  <a:pt x="1578" y="488"/>
                  <a:pt x="1587" y="511"/>
                  <a:pt x="1594" y="535"/>
                </a:cubicBezTo>
                <a:cubicBezTo>
                  <a:pt x="1601" y="559"/>
                  <a:pt x="1607" y="583"/>
                  <a:pt x="1612" y="608"/>
                </a:cubicBezTo>
                <a:cubicBezTo>
                  <a:pt x="1617" y="632"/>
                  <a:pt x="1620" y="657"/>
                  <a:pt x="1623" y="681"/>
                </a:cubicBezTo>
                <a:cubicBezTo>
                  <a:pt x="1625" y="706"/>
                  <a:pt x="1626" y="730"/>
                  <a:pt x="1626" y="755"/>
                </a:cubicBezTo>
                <a:cubicBezTo>
                  <a:pt x="1626" y="780"/>
                  <a:pt x="1625" y="804"/>
                  <a:pt x="1623" y="829"/>
                </a:cubicBezTo>
                <a:cubicBezTo>
                  <a:pt x="1620" y="854"/>
                  <a:pt x="1617" y="878"/>
                  <a:pt x="1612" y="902"/>
                </a:cubicBezTo>
                <a:cubicBezTo>
                  <a:pt x="1607" y="926"/>
                  <a:pt x="1601" y="950"/>
                  <a:pt x="1594" y="974"/>
                </a:cubicBezTo>
                <a:cubicBezTo>
                  <a:pt x="1587" y="998"/>
                  <a:pt x="1578" y="1021"/>
                  <a:pt x="1569" y="1044"/>
                </a:cubicBezTo>
                <a:cubicBezTo>
                  <a:pt x="1559" y="1067"/>
                  <a:pt x="1549" y="1089"/>
                  <a:pt x="1537" y="1111"/>
                </a:cubicBezTo>
                <a:cubicBezTo>
                  <a:pt x="1526" y="1132"/>
                  <a:pt x="1513" y="1154"/>
                  <a:pt x="1499" y="1174"/>
                </a:cubicBezTo>
                <a:cubicBezTo>
                  <a:pt x="1485" y="1195"/>
                  <a:pt x="1471" y="1215"/>
                  <a:pt x="1455" y="1234"/>
                </a:cubicBezTo>
                <a:cubicBezTo>
                  <a:pt x="1439" y="1253"/>
                  <a:pt x="1423" y="1271"/>
                  <a:pt x="1405" y="1289"/>
                </a:cubicBezTo>
                <a:cubicBezTo>
                  <a:pt x="1388" y="1306"/>
                  <a:pt x="1369" y="1323"/>
                  <a:pt x="1349" y="1338"/>
                </a:cubicBezTo>
                <a:cubicBezTo>
                  <a:pt x="1330" y="1354"/>
                  <a:pt x="1311" y="1369"/>
                  <a:pt x="1290" y="1382"/>
                </a:cubicBezTo>
                <a:cubicBezTo>
                  <a:pt x="1269" y="1396"/>
                  <a:pt x="1248" y="1409"/>
                  <a:pt x="1227" y="1420"/>
                </a:cubicBezTo>
                <a:cubicBezTo>
                  <a:pt x="1205" y="1432"/>
                  <a:pt x="1182" y="1443"/>
                  <a:pt x="1160" y="1452"/>
                </a:cubicBezTo>
                <a:cubicBezTo>
                  <a:pt x="1137" y="1462"/>
                  <a:pt x="1114" y="1470"/>
                  <a:pt x="1090" y="1477"/>
                </a:cubicBezTo>
                <a:cubicBezTo>
                  <a:pt x="1066" y="1484"/>
                  <a:pt x="1042" y="1490"/>
                  <a:pt x="1018" y="1495"/>
                </a:cubicBezTo>
                <a:cubicBezTo>
                  <a:pt x="994" y="1500"/>
                  <a:pt x="969" y="1503"/>
                  <a:pt x="945" y="1506"/>
                </a:cubicBezTo>
                <a:cubicBezTo>
                  <a:pt x="920" y="1508"/>
                  <a:pt x="896" y="1509"/>
                  <a:pt x="871" y="1509"/>
                </a:cubicBezTo>
                <a:lnTo>
                  <a:pt x="755" y="1509"/>
                </a:lnTo>
                <a:cubicBezTo>
                  <a:pt x="730" y="1509"/>
                  <a:pt x="705" y="1508"/>
                  <a:pt x="681" y="1506"/>
                </a:cubicBezTo>
                <a:cubicBezTo>
                  <a:pt x="656" y="1503"/>
                  <a:pt x="632" y="1500"/>
                  <a:pt x="608" y="1495"/>
                </a:cubicBezTo>
                <a:cubicBezTo>
                  <a:pt x="583" y="1490"/>
                  <a:pt x="559" y="1484"/>
                  <a:pt x="536" y="1477"/>
                </a:cubicBezTo>
                <a:cubicBezTo>
                  <a:pt x="512" y="1470"/>
                  <a:pt x="489" y="1462"/>
                  <a:pt x="466" y="1452"/>
                </a:cubicBezTo>
                <a:cubicBezTo>
                  <a:pt x="443" y="1443"/>
                  <a:pt x="421" y="1432"/>
                  <a:pt x="399" y="1420"/>
                </a:cubicBezTo>
                <a:cubicBezTo>
                  <a:pt x="377" y="1409"/>
                  <a:pt x="356" y="1396"/>
                  <a:pt x="336" y="1382"/>
                </a:cubicBezTo>
                <a:cubicBezTo>
                  <a:pt x="315" y="1369"/>
                  <a:pt x="295" y="1354"/>
                  <a:pt x="276" y="1338"/>
                </a:cubicBezTo>
                <a:cubicBezTo>
                  <a:pt x="257" y="1323"/>
                  <a:pt x="239" y="1306"/>
                  <a:pt x="221" y="1289"/>
                </a:cubicBezTo>
                <a:cubicBezTo>
                  <a:pt x="204" y="1271"/>
                  <a:pt x="187" y="1253"/>
                  <a:pt x="172" y="1234"/>
                </a:cubicBezTo>
                <a:cubicBezTo>
                  <a:pt x="156" y="1215"/>
                  <a:pt x="141" y="1195"/>
                  <a:pt x="128" y="1174"/>
                </a:cubicBezTo>
                <a:cubicBezTo>
                  <a:pt x="114" y="1154"/>
                  <a:pt x="101" y="1132"/>
                  <a:pt x="89" y="1111"/>
                </a:cubicBezTo>
                <a:cubicBezTo>
                  <a:pt x="78" y="1089"/>
                  <a:pt x="67" y="1067"/>
                  <a:pt x="58" y="1044"/>
                </a:cubicBezTo>
                <a:cubicBezTo>
                  <a:pt x="48" y="1021"/>
                  <a:pt x="40" y="998"/>
                  <a:pt x="33" y="974"/>
                </a:cubicBezTo>
                <a:cubicBezTo>
                  <a:pt x="26" y="950"/>
                  <a:pt x="20" y="926"/>
                  <a:pt x="15" y="902"/>
                </a:cubicBezTo>
                <a:cubicBezTo>
                  <a:pt x="10" y="878"/>
                  <a:pt x="6" y="854"/>
                  <a:pt x="4" y="829"/>
                </a:cubicBezTo>
                <a:cubicBezTo>
                  <a:pt x="2" y="804"/>
                  <a:pt x="0" y="780"/>
                  <a:pt x="0" y="755"/>
                </a:cubicBezTo>
                <a:close/>
              </a:path>
            </a:pathLst>
          </a:custGeom>
          <a:solidFill>
            <a:srgbClr val="0EA5E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83" name="图片 982"/>
          <p:cNvPicPr/>
          <p:nvPr/>
        </p:nvPicPr>
        <p:blipFill>
          <a:blip r:embed="rId10"/>
          <a:stretch/>
        </p:blipFill>
        <p:spPr>
          <a:xfrm>
            <a:off x="5189400" y="5081040"/>
            <a:ext cx="317160" cy="250200"/>
          </a:xfrm>
          <a:prstGeom prst="rect">
            <a:avLst/>
          </a:prstGeom>
          <a:noFill/>
          <a:ln w="0">
            <a:noFill/>
          </a:ln>
        </p:spPr>
      </p:pic>
      <p:sp>
        <p:nvSpPr>
          <p:cNvPr id="984" name="文本框 983"/>
          <p:cNvSpPr txBox="1"/>
          <p:nvPr/>
        </p:nvSpPr>
        <p:spPr>
          <a:xfrm>
            <a:off x="913680" y="6105240"/>
            <a:ext cx="21466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息检索和生成服务，辅助专业决策。</a:t>
            </a:r>
            <a:endParaRPr lang="en-US" sz="1050" b="0" u="none" strike="noStrike">
              <a:solidFill>
                <a:srgbClr val="000000"/>
              </a:solidFill>
              <a:effectLst/>
              <a:uFillTx/>
              <a:latin typeface="Times New Roman"/>
            </a:endParaRPr>
          </a:p>
        </p:txBody>
      </p:sp>
      <p:sp>
        <p:nvSpPr>
          <p:cNvPr id="985" name="文本框 984"/>
          <p:cNvSpPr txBox="1"/>
          <p:nvPr/>
        </p:nvSpPr>
        <p:spPr>
          <a:xfrm>
            <a:off x="4846680" y="5605200"/>
            <a:ext cx="100656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智能编程辅助</a:t>
            </a:r>
            <a:endParaRPr lang="en-US" sz="1320" b="0" u="none" strike="noStrike">
              <a:solidFill>
                <a:srgbClr val="000000"/>
              </a:solidFill>
              <a:effectLst/>
              <a:uFillTx/>
              <a:latin typeface="Times New Roman"/>
            </a:endParaRPr>
          </a:p>
        </p:txBody>
      </p:sp>
      <p:sp>
        <p:nvSpPr>
          <p:cNvPr id="986" name="文本框 985"/>
          <p:cNvSpPr txBox="1"/>
          <p:nvPr/>
        </p:nvSpPr>
        <p:spPr>
          <a:xfrm>
            <a:off x="3944160" y="5904720"/>
            <a:ext cx="2817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结合代码库检索和最佳实践，提供更精准的代码</a:t>
            </a:r>
            <a:endParaRPr lang="en-US" sz="1050" b="0" u="none" strike="noStrike">
              <a:solidFill>
                <a:srgbClr val="000000"/>
              </a:solidFill>
              <a:effectLst/>
              <a:uFillTx/>
              <a:latin typeface="Times New Roman"/>
            </a:endParaRPr>
          </a:p>
        </p:txBody>
      </p:sp>
      <p:sp>
        <p:nvSpPr>
          <p:cNvPr id="987" name="任意多边形: 形状 986"/>
          <p:cNvSpPr/>
          <p:nvPr/>
        </p:nvSpPr>
        <p:spPr>
          <a:xfrm>
            <a:off x="7128000" y="4804920"/>
            <a:ext cx="3167640" cy="1630080"/>
          </a:xfrm>
          <a:custGeom>
            <a:avLst/>
            <a:gdLst/>
            <a:ahLst/>
            <a:cxnLst/>
            <a:rect l="0" t="0" r="r" b="b"/>
            <a:pathLst>
              <a:path w="8799" h="4528">
                <a:moveTo>
                  <a:pt x="0" y="4342"/>
                </a:moveTo>
                <a:lnTo>
                  <a:pt x="0" y="186"/>
                </a:lnTo>
                <a:cubicBezTo>
                  <a:pt x="0" y="161"/>
                  <a:pt x="5" y="137"/>
                  <a:pt x="14" y="115"/>
                </a:cubicBezTo>
                <a:cubicBezTo>
                  <a:pt x="24" y="92"/>
                  <a:pt x="37" y="72"/>
                  <a:pt x="55" y="54"/>
                </a:cubicBezTo>
                <a:cubicBezTo>
                  <a:pt x="72" y="37"/>
                  <a:pt x="92" y="24"/>
                  <a:pt x="115" y="14"/>
                </a:cubicBezTo>
                <a:cubicBezTo>
                  <a:pt x="138" y="5"/>
                  <a:pt x="161" y="0"/>
                  <a:pt x="186" y="0"/>
                </a:cubicBezTo>
                <a:lnTo>
                  <a:pt x="8613" y="0"/>
                </a:lnTo>
                <a:cubicBezTo>
                  <a:pt x="8638" y="0"/>
                  <a:pt x="8662" y="5"/>
                  <a:pt x="8684" y="14"/>
                </a:cubicBezTo>
                <a:cubicBezTo>
                  <a:pt x="8707" y="24"/>
                  <a:pt x="8727" y="37"/>
                  <a:pt x="8745" y="54"/>
                </a:cubicBezTo>
                <a:cubicBezTo>
                  <a:pt x="8762" y="72"/>
                  <a:pt x="8775" y="92"/>
                  <a:pt x="8785" y="115"/>
                </a:cubicBezTo>
                <a:cubicBezTo>
                  <a:pt x="8794" y="137"/>
                  <a:pt x="8799" y="161"/>
                  <a:pt x="8799" y="186"/>
                </a:cubicBezTo>
                <a:lnTo>
                  <a:pt x="8799" y="4342"/>
                </a:lnTo>
                <a:cubicBezTo>
                  <a:pt x="8799" y="4366"/>
                  <a:pt x="8794" y="4390"/>
                  <a:pt x="8785" y="4413"/>
                </a:cubicBezTo>
                <a:cubicBezTo>
                  <a:pt x="8775" y="4436"/>
                  <a:pt x="8762" y="4456"/>
                  <a:pt x="8745" y="4473"/>
                </a:cubicBezTo>
                <a:cubicBezTo>
                  <a:pt x="8727" y="4491"/>
                  <a:pt x="8707" y="4504"/>
                  <a:pt x="8684" y="4513"/>
                </a:cubicBezTo>
                <a:cubicBezTo>
                  <a:pt x="8662" y="4523"/>
                  <a:pt x="8638" y="4528"/>
                  <a:pt x="8613" y="4528"/>
                </a:cubicBezTo>
                <a:lnTo>
                  <a:pt x="186" y="4528"/>
                </a:lnTo>
                <a:cubicBezTo>
                  <a:pt x="161" y="4528"/>
                  <a:pt x="138" y="4523"/>
                  <a:pt x="115" y="4513"/>
                </a:cubicBezTo>
                <a:cubicBezTo>
                  <a:pt x="92" y="4504"/>
                  <a:pt x="72" y="4491"/>
                  <a:pt x="55" y="4473"/>
                </a:cubicBezTo>
                <a:cubicBezTo>
                  <a:pt x="37" y="4456"/>
                  <a:pt x="24" y="4436"/>
                  <a:pt x="14" y="4413"/>
                </a:cubicBezTo>
                <a:cubicBezTo>
                  <a:pt x="5" y="4390"/>
                  <a:pt x="0" y="4366"/>
                  <a:pt x="0" y="4342"/>
                </a:cubicBez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88" name="任意多边形: 形状 987"/>
          <p:cNvSpPr/>
          <p:nvPr/>
        </p:nvSpPr>
        <p:spPr>
          <a:xfrm>
            <a:off x="7128000" y="4804920"/>
            <a:ext cx="3167640" cy="1630080"/>
          </a:xfrm>
          <a:custGeom>
            <a:avLst/>
            <a:gdLst/>
            <a:ahLst/>
            <a:cxnLst/>
            <a:rect l="0" t="0" r="r" b="b"/>
            <a:pathLst>
              <a:path w="8799" h="4528">
                <a:moveTo>
                  <a:pt x="0" y="4342"/>
                </a:moveTo>
                <a:lnTo>
                  <a:pt x="0" y="186"/>
                </a:lnTo>
                <a:cubicBezTo>
                  <a:pt x="0" y="161"/>
                  <a:pt x="5" y="137"/>
                  <a:pt x="14" y="115"/>
                </a:cubicBezTo>
                <a:cubicBezTo>
                  <a:pt x="24" y="92"/>
                  <a:pt x="37" y="72"/>
                  <a:pt x="55" y="54"/>
                </a:cubicBezTo>
                <a:cubicBezTo>
                  <a:pt x="72" y="37"/>
                  <a:pt x="92" y="24"/>
                  <a:pt x="115" y="14"/>
                </a:cubicBezTo>
                <a:cubicBezTo>
                  <a:pt x="138" y="5"/>
                  <a:pt x="161" y="0"/>
                  <a:pt x="186" y="0"/>
                </a:cubicBezTo>
                <a:lnTo>
                  <a:pt x="8613" y="0"/>
                </a:lnTo>
                <a:cubicBezTo>
                  <a:pt x="8638" y="0"/>
                  <a:pt x="8662" y="5"/>
                  <a:pt x="8684" y="14"/>
                </a:cubicBezTo>
                <a:cubicBezTo>
                  <a:pt x="8707" y="24"/>
                  <a:pt x="8727" y="37"/>
                  <a:pt x="8745" y="54"/>
                </a:cubicBezTo>
                <a:cubicBezTo>
                  <a:pt x="8762" y="72"/>
                  <a:pt x="8775" y="92"/>
                  <a:pt x="8785" y="115"/>
                </a:cubicBezTo>
                <a:cubicBezTo>
                  <a:pt x="8794" y="137"/>
                  <a:pt x="8799" y="161"/>
                  <a:pt x="8799" y="186"/>
                </a:cubicBezTo>
                <a:lnTo>
                  <a:pt x="8799" y="4342"/>
                </a:lnTo>
                <a:cubicBezTo>
                  <a:pt x="8799" y="4366"/>
                  <a:pt x="8794" y="4390"/>
                  <a:pt x="8785" y="4413"/>
                </a:cubicBezTo>
                <a:cubicBezTo>
                  <a:pt x="8775" y="4436"/>
                  <a:pt x="8762" y="4456"/>
                  <a:pt x="8745" y="4473"/>
                </a:cubicBezTo>
                <a:cubicBezTo>
                  <a:pt x="8727" y="4491"/>
                  <a:pt x="8707" y="4504"/>
                  <a:pt x="8684" y="4513"/>
                </a:cubicBezTo>
                <a:cubicBezTo>
                  <a:pt x="8662" y="4523"/>
                  <a:pt x="8638" y="4528"/>
                  <a:pt x="8613" y="4528"/>
                </a:cubicBezTo>
                <a:lnTo>
                  <a:pt x="186" y="4528"/>
                </a:lnTo>
                <a:cubicBezTo>
                  <a:pt x="161" y="4528"/>
                  <a:pt x="138" y="4523"/>
                  <a:pt x="115" y="4513"/>
                </a:cubicBezTo>
                <a:cubicBezTo>
                  <a:pt x="92" y="4504"/>
                  <a:pt x="72" y="4491"/>
                  <a:pt x="55" y="4473"/>
                </a:cubicBezTo>
                <a:cubicBezTo>
                  <a:pt x="37" y="4456"/>
                  <a:pt x="24" y="4436"/>
                  <a:pt x="14" y="4413"/>
                </a:cubicBezTo>
                <a:cubicBezTo>
                  <a:pt x="5" y="4390"/>
                  <a:pt x="0" y="4366"/>
                  <a:pt x="0" y="4342"/>
                </a:cubicBezTo>
                <a:moveTo>
                  <a:pt x="23" y="186"/>
                </a:moveTo>
                <a:lnTo>
                  <a:pt x="23" y="4342"/>
                </a:lnTo>
                <a:cubicBezTo>
                  <a:pt x="23" y="4353"/>
                  <a:pt x="24" y="4363"/>
                  <a:pt x="27" y="4374"/>
                </a:cubicBezTo>
                <a:cubicBezTo>
                  <a:pt x="29" y="4384"/>
                  <a:pt x="32" y="4394"/>
                  <a:pt x="36" y="4404"/>
                </a:cubicBezTo>
                <a:cubicBezTo>
                  <a:pt x="40" y="4414"/>
                  <a:pt x="45" y="4423"/>
                  <a:pt x="51" y="4432"/>
                </a:cubicBezTo>
                <a:cubicBezTo>
                  <a:pt x="57" y="4441"/>
                  <a:pt x="63" y="4449"/>
                  <a:pt x="71" y="4457"/>
                </a:cubicBezTo>
                <a:cubicBezTo>
                  <a:pt x="79" y="4464"/>
                  <a:pt x="87" y="4471"/>
                  <a:pt x="96" y="4477"/>
                </a:cubicBezTo>
                <a:cubicBezTo>
                  <a:pt x="105" y="4483"/>
                  <a:pt x="114" y="4488"/>
                  <a:pt x="124" y="4492"/>
                </a:cubicBezTo>
                <a:cubicBezTo>
                  <a:pt x="134" y="4496"/>
                  <a:pt x="144" y="4499"/>
                  <a:pt x="154" y="4501"/>
                </a:cubicBezTo>
                <a:cubicBezTo>
                  <a:pt x="165" y="4503"/>
                  <a:pt x="175" y="4504"/>
                  <a:pt x="186" y="4504"/>
                </a:cubicBezTo>
                <a:lnTo>
                  <a:pt x="8613" y="4504"/>
                </a:lnTo>
                <a:cubicBezTo>
                  <a:pt x="8624" y="4504"/>
                  <a:pt x="8635" y="4503"/>
                  <a:pt x="8645" y="4501"/>
                </a:cubicBezTo>
                <a:cubicBezTo>
                  <a:pt x="8655" y="4499"/>
                  <a:pt x="8666" y="4496"/>
                  <a:pt x="8675" y="4492"/>
                </a:cubicBezTo>
                <a:cubicBezTo>
                  <a:pt x="8685" y="4488"/>
                  <a:pt x="8695" y="4483"/>
                  <a:pt x="8704" y="4477"/>
                </a:cubicBezTo>
                <a:cubicBezTo>
                  <a:pt x="8712" y="4471"/>
                  <a:pt x="8721" y="4464"/>
                  <a:pt x="8728" y="4457"/>
                </a:cubicBezTo>
                <a:cubicBezTo>
                  <a:pt x="8736" y="4449"/>
                  <a:pt x="8742" y="4441"/>
                  <a:pt x="8748" y="4432"/>
                </a:cubicBezTo>
                <a:cubicBezTo>
                  <a:pt x="8754" y="4423"/>
                  <a:pt x="8759" y="4414"/>
                  <a:pt x="8763" y="4404"/>
                </a:cubicBezTo>
                <a:cubicBezTo>
                  <a:pt x="8767" y="4394"/>
                  <a:pt x="8771" y="4384"/>
                  <a:pt x="8773" y="4374"/>
                </a:cubicBezTo>
                <a:cubicBezTo>
                  <a:pt x="8775" y="4363"/>
                  <a:pt x="8776" y="4353"/>
                  <a:pt x="8776" y="4342"/>
                </a:cubicBezTo>
                <a:lnTo>
                  <a:pt x="8776" y="186"/>
                </a:lnTo>
                <a:cubicBezTo>
                  <a:pt x="8776" y="175"/>
                  <a:pt x="8775" y="164"/>
                  <a:pt x="8773" y="154"/>
                </a:cubicBezTo>
                <a:cubicBezTo>
                  <a:pt x="8771" y="144"/>
                  <a:pt x="8767" y="133"/>
                  <a:pt x="8763" y="124"/>
                </a:cubicBezTo>
                <a:cubicBezTo>
                  <a:pt x="8759" y="114"/>
                  <a:pt x="8754" y="104"/>
                  <a:pt x="8748" y="95"/>
                </a:cubicBezTo>
                <a:cubicBezTo>
                  <a:pt x="8742" y="87"/>
                  <a:pt x="8736" y="78"/>
                  <a:pt x="8728" y="71"/>
                </a:cubicBezTo>
                <a:cubicBezTo>
                  <a:pt x="8721" y="63"/>
                  <a:pt x="8712" y="57"/>
                  <a:pt x="8704" y="51"/>
                </a:cubicBezTo>
                <a:cubicBezTo>
                  <a:pt x="8695" y="45"/>
                  <a:pt x="8685" y="40"/>
                  <a:pt x="8675" y="36"/>
                </a:cubicBezTo>
                <a:cubicBezTo>
                  <a:pt x="8666" y="32"/>
                  <a:pt x="8655" y="28"/>
                  <a:pt x="8645" y="26"/>
                </a:cubicBezTo>
                <a:cubicBezTo>
                  <a:pt x="8635" y="24"/>
                  <a:pt x="8624" y="23"/>
                  <a:pt x="8613" y="23"/>
                </a:cubicBezTo>
                <a:lnTo>
                  <a:pt x="186" y="23"/>
                </a:lnTo>
                <a:cubicBezTo>
                  <a:pt x="175" y="23"/>
                  <a:pt x="165" y="24"/>
                  <a:pt x="154" y="26"/>
                </a:cubicBezTo>
                <a:cubicBezTo>
                  <a:pt x="144" y="28"/>
                  <a:pt x="134" y="32"/>
                  <a:pt x="124" y="36"/>
                </a:cubicBezTo>
                <a:cubicBezTo>
                  <a:pt x="114" y="40"/>
                  <a:pt x="105" y="45"/>
                  <a:pt x="96" y="51"/>
                </a:cubicBezTo>
                <a:cubicBezTo>
                  <a:pt x="87" y="57"/>
                  <a:pt x="79" y="63"/>
                  <a:pt x="71" y="71"/>
                </a:cubicBezTo>
                <a:cubicBezTo>
                  <a:pt x="63" y="78"/>
                  <a:pt x="57" y="87"/>
                  <a:pt x="51" y="95"/>
                </a:cubicBezTo>
                <a:cubicBezTo>
                  <a:pt x="45" y="104"/>
                  <a:pt x="40" y="114"/>
                  <a:pt x="36" y="124"/>
                </a:cubicBezTo>
                <a:cubicBezTo>
                  <a:pt x="32" y="133"/>
                  <a:pt x="29" y="144"/>
                  <a:pt x="27" y="154"/>
                </a:cubicBezTo>
                <a:cubicBezTo>
                  <a:pt x="24" y="164"/>
                  <a:pt x="23" y="175"/>
                  <a:pt x="23" y="186"/>
                </a:cubicBezTo>
                <a:close/>
              </a:path>
            </a:pathLst>
          </a:custGeom>
          <a:solidFill>
            <a:srgbClr val="0EA5E9">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89" name="任意多边形: 形状 988"/>
          <p:cNvSpPr/>
          <p:nvPr/>
        </p:nvSpPr>
        <p:spPr>
          <a:xfrm>
            <a:off x="8423280" y="4947120"/>
            <a:ext cx="585360" cy="543240"/>
          </a:xfrm>
          <a:custGeom>
            <a:avLst/>
            <a:gdLst/>
            <a:ahLst/>
            <a:cxnLst/>
            <a:rect l="0" t="0" r="r" b="b"/>
            <a:pathLst>
              <a:path w="1626" h="1509">
                <a:moveTo>
                  <a:pt x="0" y="755"/>
                </a:moveTo>
                <a:cubicBezTo>
                  <a:pt x="0" y="730"/>
                  <a:pt x="1" y="706"/>
                  <a:pt x="4" y="681"/>
                </a:cubicBezTo>
                <a:cubicBezTo>
                  <a:pt x="6" y="657"/>
                  <a:pt x="10" y="632"/>
                  <a:pt x="15" y="608"/>
                </a:cubicBezTo>
                <a:cubicBezTo>
                  <a:pt x="20" y="583"/>
                  <a:pt x="26" y="559"/>
                  <a:pt x="33" y="535"/>
                </a:cubicBezTo>
                <a:cubicBezTo>
                  <a:pt x="40" y="511"/>
                  <a:pt x="48" y="488"/>
                  <a:pt x="58" y="465"/>
                </a:cubicBezTo>
                <a:cubicBezTo>
                  <a:pt x="67" y="443"/>
                  <a:pt x="78" y="420"/>
                  <a:pt x="89" y="398"/>
                </a:cubicBezTo>
                <a:cubicBezTo>
                  <a:pt x="101" y="377"/>
                  <a:pt x="114" y="355"/>
                  <a:pt x="127" y="335"/>
                </a:cubicBezTo>
                <a:cubicBezTo>
                  <a:pt x="141" y="314"/>
                  <a:pt x="157" y="295"/>
                  <a:pt x="173" y="275"/>
                </a:cubicBezTo>
                <a:cubicBezTo>
                  <a:pt x="188" y="256"/>
                  <a:pt x="205" y="238"/>
                  <a:pt x="222" y="221"/>
                </a:cubicBezTo>
                <a:cubicBezTo>
                  <a:pt x="240" y="203"/>
                  <a:pt x="258" y="187"/>
                  <a:pt x="277" y="171"/>
                </a:cubicBezTo>
                <a:cubicBezTo>
                  <a:pt x="296" y="155"/>
                  <a:pt x="316" y="140"/>
                  <a:pt x="337" y="127"/>
                </a:cubicBezTo>
                <a:cubicBezTo>
                  <a:pt x="357" y="113"/>
                  <a:pt x="378" y="100"/>
                  <a:pt x="400" y="89"/>
                </a:cubicBezTo>
                <a:cubicBezTo>
                  <a:pt x="422" y="77"/>
                  <a:pt x="444" y="67"/>
                  <a:pt x="467" y="57"/>
                </a:cubicBezTo>
                <a:cubicBezTo>
                  <a:pt x="490" y="48"/>
                  <a:pt x="513" y="39"/>
                  <a:pt x="537" y="32"/>
                </a:cubicBezTo>
                <a:cubicBezTo>
                  <a:pt x="560" y="25"/>
                  <a:pt x="584" y="19"/>
                  <a:pt x="609" y="14"/>
                </a:cubicBezTo>
                <a:cubicBezTo>
                  <a:pt x="633" y="9"/>
                  <a:pt x="657" y="6"/>
                  <a:pt x="682" y="3"/>
                </a:cubicBezTo>
                <a:cubicBezTo>
                  <a:pt x="706" y="1"/>
                  <a:pt x="731" y="0"/>
                  <a:pt x="756" y="0"/>
                </a:cubicBezTo>
                <a:lnTo>
                  <a:pt x="872" y="0"/>
                </a:lnTo>
                <a:cubicBezTo>
                  <a:pt x="896" y="0"/>
                  <a:pt x="921" y="1"/>
                  <a:pt x="946" y="3"/>
                </a:cubicBezTo>
                <a:cubicBezTo>
                  <a:pt x="970" y="6"/>
                  <a:pt x="995" y="9"/>
                  <a:pt x="1019" y="14"/>
                </a:cubicBezTo>
                <a:cubicBezTo>
                  <a:pt x="1043" y="19"/>
                  <a:pt x="1067" y="25"/>
                  <a:pt x="1091" y="32"/>
                </a:cubicBezTo>
                <a:cubicBezTo>
                  <a:pt x="1114" y="39"/>
                  <a:pt x="1138" y="48"/>
                  <a:pt x="1160" y="57"/>
                </a:cubicBezTo>
                <a:cubicBezTo>
                  <a:pt x="1183" y="67"/>
                  <a:pt x="1206" y="77"/>
                  <a:pt x="1227" y="89"/>
                </a:cubicBezTo>
                <a:cubicBezTo>
                  <a:pt x="1249" y="100"/>
                  <a:pt x="1270" y="113"/>
                  <a:pt x="1291" y="127"/>
                </a:cubicBezTo>
                <a:cubicBezTo>
                  <a:pt x="1311" y="140"/>
                  <a:pt x="1331" y="155"/>
                  <a:pt x="1350" y="171"/>
                </a:cubicBezTo>
                <a:cubicBezTo>
                  <a:pt x="1369" y="187"/>
                  <a:pt x="1388" y="203"/>
                  <a:pt x="1405" y="221"/>
                </a:cubicBezTo>
                <a:cubicBezTo>
                  <a:pt x="1423" y="238"/>
                  <a:pt x="1439" y="256"/>
                  <a:pt x="1455" y="275"/>
                </a:cubicBezTo>
                <a:cubicBezTo>
                  <a:pt x="1471" y="295"/>
                  <a:pt x="1485" y="314"/>
                  <a:pt x="1499" y="335"/>
                </a:cubicBezTo>
                <a:cubicBezTo>
                  <a:pt x="1513" y="355"/>
                  <a:pt x="1525" y="377"/>
                  <a:pt x="1537" y="398"/>
                </a:cubicBezTo>
                <a:cubicBezTo>
                  <a:pt x="1549" y="420"/>
                  <a:pt x="1559" y="443"/>
                  <a:pt x="1569" y="465"/>
                </a:cubicBezTo>
                <a:cubicBezTo>
                  <a:pt x="1578" y="488"/>
                  <a:pt x="1587" y="511"/>
                  <a:pt x="1594" y="535"/>
                </a:cubicBezTo>
                <a:cubicBezTo>
                  <a:pt x="1601" y="559"/>
                  <a:pt x="1607" y="583"/>
                  <a:pt x="1612" y="608"/>
                </a:cubicBezTo>
                <a:cubicBezTo>
                  <a:pt x="1616" y="632"/>
                  <a:pt x="1620" y="657"/>
                  <a:pt x="1623" y="681"/>
                </a:cubicBezTo>
                <a:cubicBezTo>
                  <a:pt x="1625" y="706"/>
                  <a:pt x="1626" y="730"/>
                  <a:pt x="1626" y="755"/>
                </a:cubicBezTo>
                <a:cubicBezTo>
                  <a:pt x="1626" y="780"/>
                  <a:pt x="1625" y="804"/>
                  <a:pt x="1623" y="829"/>
                </a:cubicBezTo>
                <a:cubicBezTo>
                  <a:pt x="1620" y="854"/>
                  <a:pt x="1616" y="878"/>
                  <a:pt x="1612" y="902"/>
                </a:cubicBezTo>
                <a:cubicBezTo>
                  <a:pt x="1607" y="926"/>
                  <a:pt x="1601" y="950"/>
                  <a:pt x="1594" y="974"/>
                </a:cubicBezTo>
                <a:cubicBezTo>
                  <a:pt x="1587" y="998"/>
                  <a:pt x="1578" y="1021"/>
                  <a:pt x="1569" y="1044"/>
                </a:cubicBezTo>
                <a:cubicBezTo>
                  <a:pt x="1559" y="1067"/>
                  <a:pt x="1549" y="1089"/>
                  <a:pt x="1537" y="1111"/>
                </a:cubicBezTo>
                <a:cubicBezTo>
                  <a:pt x="1525" y="1132"/>
                  <a:pt x="1513" y="1154"/>
                  <a:pt x="1499" y="1174"/>
                </a:cubicBezTo>
                <a:cubicBezTo>
                  <a:pt x="1485" y="1195"/>
                  <a:pt x="1471" y="1215"/>
                  <a:pt x="1455" y="1234"/>
                </a:cubicBezTo>
                <a:cubicBezTo>
                  <a:pt x="1439" y="1253"/>
                  <a:pt x="1423" y="1271"/>
                  <a:pt x="1405" y="1289"/>
                </a:cubicBezTo>
                <a:cubicBezTo>
                  <a:pt x="1388" y="1306"/>
                  <a:pt x="1369" y="1323"/>
                  <a:pt x="1350" y="1338"/>
                </a:cubicBezTo>
                <a:cubicBezTo>
                  <a:pt x="1331" y="1354"/>
                  <a:pt x="1311" y="1369"/>
                  <a:pt x="1291" y="1382"/>
                </a:cubicBezTo>
                <a:cubicBezTo>
                  <a:pt x="1270" y="1396"/>
                  <a:pt x="1249" y="1409"/>
                  <a:pt x="1227" y="1420"/>
                </a:cubicBezTo>
                <a:cubicBezTo>
                  <a:pt x="1206" y="1432"/>
                  <a:pt x="1183" y="1443"/>
                  <a:pt x="1160" y="1452"/>
                </a:cubicBezTo>
                <a:cubicBezTo>
                  <a:pt x="1138" y="1462"/>
                  <a:pt x="1114" y="1470"/>
                  <a:pt x="1091" y="1477"/>
                </a:cubicBezTo>
                <a:cubicBezTo>
                  <a:pt x="1067" y="1484"/>
                  <a:pt x="1043" y="1490"/>
                  <a:pt x="1019" y="1495"/>
                </a:cubicBezTo>
                <a:cubicBezTo>
                  <a:pt x="995" y="1500"/>
                  <a:pt x="970" y="1503"/>
                  <a:pt x="946" y="1506"/>
                </a:cubicBezTo>
                <a:cubicBezTo>
                  <a:pt x="921" y="1508"/>
                  <a:pt x="896" y="1509"/>
                  <a:pt x="872" y="1509"/>
                </a:cubicBezTo>
                <a:lnTo>
                  <a:pt x="756" y="1509"/>
                </a:lnTo>
                <a:cubicBezTo>
                  <a:pt x="731" y="1509"/>
                  <a:pt x="706" y="1508"/>
                  <a:pt x="682" y="1506"/>
                </a:cubicBezTo>
                <a:cubicBezTo>
                  <a:pt x="657" y="1503"/>
                  <a:pt x="633" y="1500"/>
                  <a:pt x="609" y="1495"/>
                </a:cubicBezTo>
                <a:cubicBezTo>
                  <a:pt x="584" y="1490"/>
                  <a:pt x="560" y="1484"/>
                  <a:pt x="537" y="1477"/>
                </a:cubicBezTo>
                <a:cubicBezTo>
                  <a:pt x="513" y="1470"/>
                  <a:pt x="490" y="1462"/>
                  <a:pt x="467" y="1452"/>
                </a:cubicBezTo>
                <a:cubicBezTo>
                  <a:pt x="444" y="1443"/>
                  <a:pt x="422" y="1432"/>
                  <a:pt x="400" y="1420"/>
                </a:cubicBezTo>
                <a:cubicBezTo>
                  <a:pt x="378" y="1409"/>
                  <a:pt x="357" y="1396"/>
                  <a:pt x="337" y="1382"/>
                </a:cubicBezTo>
                <a:cubicBezTo>
                  <a:pt x="316" y="1369"/>
                  <a:pt x="296" y="1354"/>
                  <a:pt x="277" y="1338"/>
                </a:cubicBezTo>
                <a:cubicBezTo>
                  <a:pt x="258" y="1323"/>
                  <a:pt x="240" y="1306"/>
                  <a:pt x="222" y="1289"/>
                </a:cubicBezTo>
                <a:cubicBezTo>
                  <a:pt x="205" y="1271"/>
                  <a:pt x="188" y="1253"/>
                  <a:pt x="173" y="1234"/>
                </a:cubicBezTo>
                <a:cubicBezTo>
                  <a:pt x="157" y="1215"/>
                  <a:pt x="141" y="1195"/>
                  <a:pt x="127" y="1174"/>
                </a:cubicBezTo>
                <a:cubicBezTo>
                  <a:pt x="114" y="1154"/>
                  <a:pt x="101" y="1132"/>
                  <a:pt x="89" y="1111"/>
                </a:cubicBezTo>
                <a:cubicBezTo>
                  <a:pt x="78" y="1089"/>
                  <a:pt x="67" y="1067"/>
                  <a:pt x="58" y="1044"/>
                </a:cubicBezTo>
                <a:cubicBezTo>
                  <a:pt x="48" y="1021"/>
                  <a:pt x="40" y="998"/>
                  <a:pt x="33" y="974"/>
                </a:cubicBezTo>
                <a:cubicBezTo>
                  <a:pt x="26" y="950"/>
                  <a:pt x="20" y="926"/>
                  <a:pt x="15" y="902"/>
                </a:cubicBezTo>
                <a:cubicBezTo>
                  <a:pt x="10" y="878"/>
                  <a:pt x="6" y="854"/>
                  <a:pt x="4" y="829"/>
                </a:cubicBezTo>
                <a:cubicBezTo>
                  <a:pt x="1" y="804"/>
                  <a:pt x="0" y="780"/>
                  <a:pt x="0" y="755"/>
                </a:cubicBezTo>
                <a:close/>
              </a:path>
            </a:pathLst>
          </a:custGeom>
          <a:solidFill>
            <a:srgbClr val="0EA5E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90" name="图片 989"/>
          <p:cNvPicPr/>
          <p:nvPr/>
        </p:nvPicPr>
        <p:blipFill>
          <a:blip r:embed="rId11"/>
          <a:stretch/>
        </p:blipFill>
        <p:spPr>
          <a:xfrm>
            <a:off x="8557200" y="5081040"/>
            <a:ext cx="317160" cy="250200"/>
          </a:xfrm>
          <a:prstGeom prst="rect">
            <a:avLst/>
          </a:prstGeom>
          <a:noFill/>
          <a:ln w="0">
            <a:noFill/>
          </a:ln>
        </p:spPr>
      </p:pic>
      <p:sp>
        <p:nvSpPr>
          <p:cNvPr id="991" name="文本框 990"/>
          <p:cNvSpPr txBox="1"/>
          <p:nvPr/>
        </p:nvSpPr>
        <p:spPr>
          <a:xfrm>
            <a:off x="4479120" y="6105240"/>
            <a:ext cx="17442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补全、错误修复和编程建议。</a:t>
            </a:r>
            <a:endParaRPr lang="en-US" sz="1050" b="0" u="none" strike="noStrike">
              <a:solidFill>
                <a:srgbClr val="000000"/>
              </a:solidFill>
              <a:effectLst/>
              <a:uFillTx/>
              <a:latin typeface="Times New Roman"/>
            </a:endParaRPr>
          </a:p>
        </p:txBody>
      </p:sp>
      <p:sp>
        <p:nvSpPr>
          <p:cNvPr id="992" name="文本框 991"/>
          <p:cNvSpPr txBox="1"/>
          <p:nvPr/>
        </p:nvSpPr>
        <p:spPr>
          <a:xfrm>
            <a:off x="8295480" y="5605200"/>
            <a:ext cx="8388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教育与学习</a:t>
            </a:r>
            <a:endParaRPr lang="en-US" sz="1320" b="0" u="none" strike="noStrike">
              <a:solidFill>
                <a:srgbClr val="000000"/>
              </a:solidFill>
              <a:effectLst/>
              <a:uFillTx/>
              <a:latin typeface="Times New Roman"/>
            </a:endParaRPr>
          </a:p>
        </p:txBody>
      </p:sp>
      <p:sp>
        <p:nvSpPr>
          <p:cNvPr id="993" name="文本框 992"/>
          <p:cNvSpPr txBox="1"/>
          <p:nvPr/>
        </p:nvSpPr>
        <p:spPr>
          <a:xfrm>
            <a:off x="7309080" y="5904720"/>
            <a:ext cx="2817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创建个性化学习内容，基于最新资料提供准确解</a:t>
            </a:r>
            <a:endParaRPr lang="en-US" sz="1050" b="0" u="none" strike="noStrike">
              <a:solidFill>
                <a:srgbClr val="000000"/>
              </a:solidFill>
              <a:effectLst/>
              <a:uFillTx/>
              <a:latin typeface="Times New Roman"/>
            </a:endParaRPr>
          </a:p>
        </p:txBody>
      </p:sp>
      <p:pic>
        <p:nvPicPr>
          <p:cNvPr id="994" name="图片 993"/>
          <p:cNvPicPr/>
          <p:nvPr/>
        </p:nvPicPr>
        <p:blipFill>
          <a:blip r:embed="rId12"/>
          <a:stretch/>
        </p:blipFill>
        <p:spPr>
          <a:xfrm>
            <a:off x="1387080" y="6635160"/>
            <a:ext cx="7913520" cy="668160"/>
          </a:xfrm>
          <a:prstGeom prst="rect">
            <a:avLst/>
          </a:prstGeom>
          <a:noFill/>
          <a:ln w="0">
            <a:noFill/>
          </a:ln>
        </p:spPr>
      </p:pic>
      <p:pic>
        <p:nvPicPr>
          <p:cNvPr id="995" name="图片 994"/>
          <p:cNvPicPr/>
          <p:nvPr/>
        </p:nvPicPr>
        <p:blipFill>
          <a:blip r:embed="rId13"/>
          <a:stretch/>
        </p:blipFill>
        <p:spPr>
          <a:xfrm>
            <a:off x="434520" y="7437600"/>
            <a:ext cx="9860400" cy="1035720"/>
          </a:xfrm>
          <a:prstGeom prst="rect">
            <a:avLst/>
          </a:prstGeom>
          <a:noFill/>
          <a:ln w="0">
            <a:noFill/>
          </a:ln>
        </p:spPr>
      </p:pic>
      <p:sp>
        <p:nvSpPr>
          <p:cNvPr id="996" name="任意多边形: 形状 995"/>
          <p:cNvSpPr/>
          <p:nvPr/>
        </p:nvSpPr>
        <p:spPr>
          <a:xfrm>
            <a:off x="401040" y="7437240"/>
            <a:ext cx="33840" cy="1036800"/>
          </a:xfrm>
          <a:custGeom>
            <a:avLst/>
            <a:gdLst/>
            <a:ahLst/>
            <a:cxnLst/>
            <a:rect l="0" t="0" r="r" b="b"/>
            <a:pathLst>
              <a:path w="94" h="2880">
                <a:moveTo>
                  <a:pt x="0" y="0"/>
                </a:moveTo>
                <a:lnTo>
                  <a:pt x="94" y="0"/>
                </a:lnTo>
                <a:lnTo>
                  <a:pt x="94" y="2880"/>
                </a:lnTo>
                <a:lnTo>
                  <a:pt x="0" y="2880"/>
                </a:lnTo>
                <a:lnTo>
                  <a:pt x="0" y="0"/>
                </a:lnTo>
                <a:close/>
              </a:path>
            </a:pathLst>
          </a:custGeom>
          <a:solidFill>
            <a:srgbClr val="0EA5E9"/>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97" name="文本框 996"/>
          <p:cNvSpPr txBox="1"/>
          <p:nvPr/>
        </p:nvSpPr>
        <p:spPr>
          <a:xfrm>
            <a:off x="7443000" y="6105240"/>
            <a:ext cx="2548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答，适应不同学习者需求的智能教育系统。</a:t>
            </a:r>
            <a:endParaRPr lang="en-US" sz="1050" b="0" u="none" strike="noStrike">
              <a:solidFill>
                <a:srgbClr val="000000"/>
              </a:solidFill>
              <a:effectLst/>
              <a:uFillTx/>
              <a:latin typeface="Times New Roman"/>
            </a:endParaRPr>
          </a:p>
        </p:txBody>
      </p:sp>
      <p:sp>
        <p:nvSpPr>
          <p:cNvPr id="998" name="文本框 997"/>
          <p:cNvSpPr txBox="1"/>
          <p:nvPr/>
        </p:nvSpPr>
        <p:spPr>
          <a:xfrm>
            <a:off x="4964040" y="7611840"/>
            <a:ext cx="805320" cy="25344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WenQuanYiZenHei"/>
                <a:ea typeface="WenQuanYiZenHei"/>
              </a:rPr>
              <a:t>未来展望</a:t>
            </a:r>
            <a:endParaRPr lang="en-US" sz="1580" b="0" u="none" strike="noStrike">
              <a:solidFill>
                <a:srgbClr val="000000"/>
              </a:solidFill>
              <a:effectLst/>
              <a:uFillTx/>
              <a:latin typeface="Times New Roman"/>
            </a:endParaRPr>
          </a:p>
        </p:txBody>
      </p:sp>
      <p:sp>
        <p:nvSpPr>
          <p:cNvPr id="999" name="文本框 998"/>
          <p:cNvSpPr txBox="1"/>
          <p:nvPr/>
        </p:nvSpPr>
        <p:spPr>
          <a:xfrm>
            <a:off x="2885040" y="7918920"/>
            <a:ext cx="228060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随着检索技术和生成模型的持续进步，</a:t>
            </a:r>
            <a:endParaRPr lang="en-US" sz="1050" b="0" u="none" strike="noStrike">
              <a:solidFill>
                <a:srgbClr val="000000"/>
              </a:solidFill>
              <a:effectLst/>
              <a:uFillTx/>
              <a:latin typeface="Times New Roman"/>
            </a:endParaRPr>
          </a:p>
        </p:txBody>
      </p:sp>
      <p:sp>
        <p:nvSpPr>
          <p:cNvPr id="1000" name="文本框 999"/>
          <p:cNvSpPr txBox="1"/>
          <p:nvPr/>
        </p:nvSpPr>
        <p:spPr>
          <a:xfrm>
            <a:off x="5158080" y="7923600"/>
            <a:ext cx="289440" cy="157320"/>
          </a:xfrm>
          <a:prstGeom prst="rect">
            <a:avLst/>
          </a:prstGeom>
          <a:noFill/>
          <a:ln w="0">
            <a:noFill/>
          </a:ln>
        </p:spPr>
        <p:txBody>
          <a:bodyPr wrap="none" lIns="0" tIns="0" rIns="0" bIns="0" anchor="t">
            <a:spAutoFit/>
          </a:bodyPr>
          <a:lstStyle/>
          <a:p>
            <a:r>
              <a:rPr lang="en-US" sz="1050" b="0" u="none" strike="noStrike">
                <a:solidFill>
                  <a:srgbClr val="E5E7EB"/>
                </a:solidFill>
                <a:effectLst/>
                <a:uFillTx/>
                <a:latin typeface="DejaVuSans"/>
                <a:ea typeface="DejaVuSans"/>
              </a:rPr>
              <a:t>RAG</a:t>
            </a:r>
            <a:endParaRPr lang="en-US" sz="1050" b="0" u="none" strike="noStrike">
              <a:solidFill>
                <a:srgbClr val="000000"/>
              </a:solidFill>
              <a:effectLst/>
              <a:uFillTx/>
              <a:latin typeface="Times New Roman"/>
            </a:endParaRPr>
          </a:p>
        </p:txBody>
      </p:sp>
      <p:sp>
        <p:nvSpPr>
          <p:cNvPr id="1001" name="文本框 1000"/>
          <p:cNvSpPr txBox="1"/>
          <p:nvPr/>
        </p:nvSpPr>
        <p:spPr>
          <a:xfrm>
            <a:off x="5438160" y="7918920"/>
            <a:ext cx="241488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将成为构建下一代智能系统的关键技术，</a:t>
            </a:r>
            <a:endParaRPr lang="en-US" sz="1050" b="0" u="none" strike="noStrike">
              <a:solidFill>
                <a:srgbClr val="000000"/>
              </a:solidFill>
              <a:effectLst/>
              <a:uFillTx/>
              <a:latin typeface="Times New Roman"/>
            </a:endParaRPr>
          </a:p>
        </p:txBody>
      </p:sp>
      <p:sp>
        <p:nvSpPr>
          <p:cNvPr id="1002" name="文本框 1001"/>
          <p:cNvSpPr txBox="1"/>
          <p:nvPr/>
        </p:nvSpPr>
        <p:spPr>
          <a:xfrm>
            <a:off x="3026520" y="8119440"/>
            <a:ext cx="388980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实现知识的动态获取与精准生成，为各行业带来更高效、更智能的</a:t>
            </a:r>
            <a:endParaRPr lang="en-US" sz="1050" b="0" u="none" strike="noStrike">
              <a:solidFill>
                <a:srgbClr val="000000"/>
              </a:solidFill>
              <a:effectLst/>
              <a:uFillTx/>
              <a:latin typeface="Times New Roman"/>
            </a:endParaRPr>
          </a:p>
        </p:txBody>
      </p:sp>
      <p:sp>
        <p:nvSpPr>
          <p:cNvPr id="1003" name="文本框 1002"/>
          <p:cNvSpPr txBox="1"/>
          <p:nvPr/>
        </p:nvSpPr>
        <p:spPr>
          <a:xfrm>
            <a:off x="6904080" y="8124120"/>
            <a:ext cx="133200" cy="157320"/>
          </a:xfrm>
          <a:prstGeom prst="rect">
            <a:avLst/>
          </a:prstGeom>
          <a:noFill/>
          <a:ln w="0">
            <a:noFill/>
          </a:ln>
        </p:spPr>
        <p:txBody>
          <a:bodyPr wrap="none" lIns="0" tIns="0" rIns="0" bIns="0" anchor="t">
            <a:spAutoFit/>
          </a:bodyPr>
          <a:lstStyle/>
          <a:p>
            <a:r>
              <a:rPr lang="en-US" sz="1050" b="0" u="none" strike="noStrike">
                <a:solidFill>
                  <a:srgbClr val="E5E7EB"/>
                </a:solidFill>
                <a:effectLst/>
                <a:uFillTx/>
                <a:latin typeface="DejaVuSans"/>
                <a:ea typeface="DejaVuSans"/>
              </a:rPr>
              <a:t>AI</a:t>
            </a:r>
            <a:endParaRPr lang="en-US" sz="1050" b="0" u="none" strike="noStrike">
              <a:solidFill>
                <a:srgbClr val="000000"/>
              </a:solidFill>
              <a:effectLst/>
              <a:uFillTx/>
              <a:latin typeface="Times New Roman"/>
            </a:endParaRPr>
          </a:p>
        </p:txBody>
      </p:sp>
      <p:sp>
        <p:nvSpPr>
          <p:cNvPr id="1004" name="文本框 1003"/>
          <p:cNvSpPr txBox="1"/>
          <p:nvPr/>
        </p:nvSpPr>
        <p:spPr>
          <a:xfrm>
            <a:off x="7034760" y="8119440"/>
            <a:ext cx="67140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应用体验。</a:t>
            </a:r>
            <a:endParaRPr lang="en-US" sz="1050" b="0" u="none" strike="noStrike">
              <a:solidFill>
                <a:srgbClr val="000000"/>
              </a:solidFill>
              <a:effectLst/>
              <a:uFillTx/>
              <a:latin typeface="Times New Roman"/>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图片 55"/>
          <p:cNvPicPr/>
          <p:nvPr/>
        </p:nvPicPr>
        <p:blipFill>
          <a:blip r:embed="rId2"/>
          <a:stretch/>
        </p:blipFill>
        <p:spPr>
          <a:xfrm>
            <a:off x="0" y="0"/>
            <a:ext cx="10696320" cy="6016320"/>
          </a:xfrm>
          <a:prstGeom prst="rect">
            <a:avLst/>
          </a:prstGeom>
          <a:noFill/>
          <a:ln w="0">
            <a:noFill/>
          </a:ln>
        </p:spPr>
      </p:pic>
      <p:pic>
        <p:nvPicPr>
          <p:cNvPr id="57" name="图片 56"/>
          <p:cNvPicPr/>
          <p:nvPr/>
        </p:nvPicPr>
        <p:blipFill>
          <a:blip r:embed="rId3"/>
          <a:stretch/>
        </p:blipFill>
        <p:spPr>
          <a:xfrm>
            <a:off x="0" y="0"/>
            <a:ext cx="10696320" cy="6016320"/>
          </a:xfrm>
          <a:prstGeom prst="rect">
            <a:avLst/>
          </a:prstGeom>
          <a:noFill/>
          <a:ln w="0">
            <a:noFill/>
          </a:ln>
        </p:spPr>
      </p:pic>
      <p:pic>
        <p:nvPicPr>
          <p:cNvPr id="58" name="图片 57"/>
          <p:cNvPicPr/>
          <p:nvPr/>
        </p:nvPicPr>
        <p:blipFill>
          <a:blip r:embed="rId4"/>
          <a:stretch/>
        </p:blipFill>
        <p:spPr>
          <a:xfrm>
            <a:off x="401040" y="401040"/>
            <a:ext cx="9893880" cy="400680"/>
          </a:xfrm>
          <a:prstGeom prst="rect">
            <a:avLst/>
          </a:prstGeom>
          <a:noFill/>
          <a:ln w="0">
            <a:noFill/>
          </a:ln>
        </p:spPr>
      </p:pic>
      <p:sp>
        <p:nvSpPr>
          <p:cNvPr id="59" name="任意多边形: 形状 58"/>
          <p:cNvSpPr/>
          <p:nvPr/>
        </p:nvSpPr>
        <p:spPr>
          <a:xfrm>
            <a:off x="401040" y="902520"/>
            <a:ext cx="1069920" cy="33480"/>
          </a:xfrm>
          <a:custGeom>
            <a:avLst/>
            <a:gdLst/>
            <a:ahLst/>
            <a:cxnLst/>
            <a:rect l="0" t="0" r="r" b="b"/>
            <a:pathLst>
              <a:path w="2972" h="93">
                <a:moveTo>
                  <a:pt x="0" y="0"/>
                </a:moveTo>
                <a:lnTo>
                  <a:pt x="2972" y="0"/>
                </a:lnTo>
                <a:lnTo>
                  <a:pt x="2972" y="93"/>
                </a:lnTo>
                <a:lnTo>
                  <a:pt x="0" y="93"/>
                </a:lnTo>
                <a:lnTo>
                  <a:pt x="0" y="0"/>
                </a:lnTo>
                <a:close/>
              </a:path>
            </a:pathLst>
          </a:custGeom>
          <a:solidFill>
            <a:srgbClr val="60A5FA"/>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0" name="文本框 59"/>
          <p:cNvSpPr txBox="1"/>
          <p:nvPr/>
        </p:nvSpPr>
        <p:spPr>
          <a:xfrm>
            <a:off x="10110600" y="5700600"/>
            <a:ext cx="472320" cy="157320"/>
          </a:xfrm>
          <a:prstGeom prst="rect">
            <a:avLst/>
          </a:prstGeom>
          <a:noFill/>
          <a:ln w="0">
            <a:noFill/>
          </a:ln>
        </p:spPr>
        <p:txBody>
          <a:bodyPr wrap="none" lIns="0" tIns="0" rIns="0" bIns="0" anchor="t">
            <a:spAutoFit/>
          </a:bodyPr>
          <a:lstStyle/>
          <a:p>
            <a:r>
              <a:rPr lang="en-US" sz="1050" b="0" u="none" strike="noStrike">
                <a:solidFill>
                  <a:srgbClr val="9CA3AF"/>
                </a:solidFill>
                <a:effectLst/>
                <a:uFillTx/>
                <a:latin typeface="DejaVuSans"/>
                <a:ea typeface="DejaVuSans"/>
              </a:rPr>
              <a:t>2  /  14</a:t>
            </a:r>
            <a:endParaRPr lang="en-US" sz="1050" b="0" u="none" strike="noStrike">
              <a:solidFill>
                <a:srgbClr val="000000"/>
              </a:solidFill>
              <a:effectLst/>
              <a:uFillTx/>
              <a:latin typeface="Times New Roman"/>
            </a:endParaRPr>
          </a:p>
        </p:txBody>
      </p:sp>
      <p:sp>
        <p:nvSpPr>
          <p:cNvPr id="61" name="任意多边形: 形状 60"/>
          <p:cNvSpPr/>
          <p:nvPr/>
        </p:nvSpPr>
        <p:spPr>
          <a:xfrm>
            <a:off x="417600" y="1504080"/>
            <a:ext cx="4797000" cy="936360"/>
          </a:xfrm>
          <a:custGeom>
            <a:avLst/>
            <a:gdLst/>
            <a:ahLst/>
            <a:cxnLst/>
            <a:rect l="0" t="0" r="r" b="b"/>
            <a:pathLst>
              <a:path w="13325" h="2601">
                <a:moveTo>
                  <a:pt x="0" y="2601"/>
                </a:moveTo>
                <a:lnTo>
                  <a:pt x="0" y="0"/>
                </a:lnTo>
                <a:lnTo>
                  <a:pt x="13140" y="0"/>
                </a:lnTo>
                <a:cubicBezTo>
                  <a:pt x="13152" y="0"/>
                  <a:pt x="13164" y="1"/>
                  <a:pt x="13176" y="3"/>
                </a:cubicBezTo>
                <a:cubicBezTo>
                  <a:pt x="13188" y="6"/>
                  <a:pt x="13200" y="9"/>
                  <a:pt x="13211" y="14"/>
                </a:cubicBezTo>
                <a:cubicBezTo>
                  <a:pt x="13222" y="19"/>
                  <a:pt x="13233" y="24"/>
                  <a:pt x="13243" y="31"/>
                </a:cubicBezTo>
                <a:cubicBezTo>
                  <a:pt x="13253" y="38"/>
                  <a:pt x="13262" y="46"/>
                  <a:pt x="13271" y="54"/>
                </a:cubicBezTo>
                <a:cubicBezTo>
                  <a:pt x="13280" y="63"/>
                  <a:pt x="13287" y="72"/>
                  <a:pt x="13294" y="82"/>
                </a:cubicBezTo>
                <a:cubicBezTo>
                  <a:pt x="13301" y="93"/>
                  <a:pt x="13307" y="103"/>
                  <a:pt x="13311" y="114"/>
                </a:cubicBezTo>
                <a:cubicBezTo>
                  <a:pt x="13316" y="126"/>
                  <a:pt x="13319" y="137"/>
                  <a:pt x="13322" y="149"/>
                </a:cubicBezTo>
                <a:cubicBezTo>
                  <a:pt x="13324" y="161"/>
                  <a:pt x="13325" y="173"/>
                  <a:pt x="13325" y="186"/>
                </a:cubicBezTo>
                <a:lnTo>
                  <a:pt x="13325" y="2415"/>
                </a:lnTo>
                <a:cubicBezTo>
                  <a:pt x="13325" y="2427"/>
                  <a:pt x="13324" y="2439"/>
                  <a:pt x="13322" y="2451"/>
                </a:cubicBezTo>
                <a:cubicBezTo>
                  <a:pt x="13319" y="2463"/>
                  <a:pt x="13316" y="2475"/>
                  <a:pt x="13311" y="2486"/>
                </a:cubicBezTo>
                <a:cubicBezTo>
                  <a:pt x="13307" y="2497"/>
                  <a:pt x="13301" y="2508"/>
                  <a:pt x="13294" y="2518"/>
                </a:cubicBezTo>
                <a:cubicBezTo>
                  <a:pt x="13287" y="2528"/>
                  <a:pt x="13280" y="2538"/>
                  <a:pt x="13271" y="2546"/>
                </a:cubicBezTo>
                <a:cubicBezTo>
                  <a:pt x="13262" y="2555"/>
                  <a:pt x="13253" y="2563"/>
                  <a:pt x="13243" y="2569"/>
                </a:cubicBezTo>
                <a:cubicBezTo>
                  <a:pt x="13233" y="2576"/>
                  <a:pt x="13222" y="2582"/>
                  <a:pt x="13211" y="2587"/>
                </a:cubicBezTo>
                <a:cubicBezTo>
                  <a:pt x="13200" y="2591"/>
                  <a:pt x="13188" y="2595"/>
                  <a:pt x="13176" y="2597"/>
                </a:cubicBezTo>
                <a:cubicBezTo>
                  <a:pt x="13164" y="2600"/>
                  <a:pt x="13152" y="2601"/>
                  <a:pt x="13140" y="2601"/>
                </a:cubicBezTo>
                <a:lnTo>
                  <a:pt x="0" y="2601"/>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2" name="任意多边形: 形状 61"/>
          <p:cNvSpPr/>
          <p:nvPr/>
        </p:nvSpPr>
        <p:spPr>
          <a:xfrm>
            <a:off x="401040" y="1504080"/>
            <a:ext cx="33840" cy="936360"/>
          </a:xfrm>
          <a:custGeom>
            <a:avLst/>
            <a:gdLst/>
            <a:ahLst/>
            <a:cxnLst/>
            <a:rect l="0" t="0" r="r" b="b"/>
            <a:pathLst>
              <a:path w="94" h="2601">
                <a:moveTo>
                  <a:pt x="0" y="0"/>
                </a:moveTo>
                <a:lnTo>
                  <a:pt x="94" y="0"/>
                </a:lnTo>
                <a:lnTo>
                  <a:pt x="94" y="2601"/>
                </a:lnTo>
                <a:lnTo>
                  <a:pt x="0" y="2601"/>
                </a:lnTo>
                <a:lnTo>
                  <a:pt x="0" y="0"/>
                </a:lnTo>
                <a:close/>
              </a:path>
            </a:pathLst>
          </a:custGeom>
          <a:solidFill>
            <a:srgbClr val="0EA5E9"/>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3" name="任意多边形: 形状 62"/>
          <p:cNvSpPr/>
          <p:nvPr/>
        </p:nvSpPr>
        <p:spPr>
          <a:xfrm>
            <a:off x="568080" y="1637640"/>
            <a:ext cx="376560" cy="434880"/>
          </a:xfrm>
          <a:custGeom>
            <a:avLst/>
            <a:gdLst/>
            <a:ahLst/>
            <a:cxnLst/>
            <a:rect l="0" t="0" r="r" b="b"/>
            <a:pathLst>
              <a:path w="1046" h="1208">
                <a:moveTo>
                  <a:pt x="0" y="685"/>
                </a:moveTo>
                <a:lnTo>
                  <a:pt x="0" y="523"/>
                </a:lnTo>
                <a:cubicBezTo>
                  <a:pt x="0" y="488"/>
                  <a:pt x="3" y="454"/>
                  <a:pt x="10" y="421"/>
                </a:cubicBezTo>
                <a:cubicBezTo>
                  <a:pt x="17" y="387"/>
                  <a:pt x="27" y="354"/>
                  <a:pt x="40" y="323"/>
                </a:cubicBezTo>
                <a:cubicBezTo>
                  <a:pt x="53" y="291"/>
                  <a:pt x="69" y="261"/>
                  <a:pt x="88" y="232"/>
                </a:cubicBezTo>
                <a:cubicBezTo>
                  <a:pt x="107" y="204"/>
                  <a:pt x="129" y="177"/>
                  <a:pt x="153" y="153"/>
                </a:cubicBezTo>
                <a:cubicBezTo>
                  <a:pt x="177" y="129"/>
                  <a:pt x="204" y="107"/>
                  <a:pt x="232" y="88"/>
                </a:cubicBezTo>
                <a:cubicBezTo>
                  <a:pt x="261" y="69"/>
                  <a:pt x="291" y="53"/>
                  <a:pt x="322" y="40"/>
                </a:cubicBezTo>
                <a:cubicBezTo>
                  <a:pt x="354" y="27"/>
                  <a:pt x="387" y="17"/>
                  <a:pt x="420" y="10"/>
                </a:cubicBezTo>
                <a:cubicBezTo>
                  <a:pt x="454" y="4"/>
                  <a:pt x="488" y="0"/>
                  <a:pt x="522" y="0"/>
                </a:cubicBezTo>
                <a:cubicBezTo>
                  <a:pt x="557" y="0"/>
                  <a:pt x="591" y="4"/>
                  <a:pt x="624" y="10"/>
                </a:cubicBezTo>
                <a:cubicBezTo>
                  <a:pt x="658" y="17"/>
                  <a:pt x="690" y="27"/>
                  <a:pt x="722" y="40"/>
                </a:cubicBezTo>
                <a:cubicBezTo>
                  <a:pt x="754" y="53"/>
                  <a:pt x="784" y="69"/>
                  <a:pt x="812" y="88"/>
                </a:cubicBezTo>
                <a:cubicBezTo>
                  <a:pt x="841" y="107"/>
                  <a:pt x="867" y="129"/>
                  <a:pt x="892" y="153"/>
                </a:cubicBezTo>
                <a:cubicBezTo>
                  <a:pt x="916" y="177"/>
                  <a:pt x="937" y="204"/>
                  <a:pt x="957" y="232"/>
                </a:cubicBezTo>
                <a:cubicBezTo>
                  <a:pt x="976" y="261"/>
                  <a:pt x="992" y="291"/>
                  <a:pt x="1005" y="323"/>
                </a:cubicBezTo>
                <a:cubicBezTo>
                  <a:pt x="1018" y="354"/>
                  <a:pt x="1028" y="387"/>
                  <a:pt x="1036" y="421"/>
                </a:cubicBezTo>
                <a:cubicBezTo>
                  <a:pt x="1042" y="454"/>
                  <a:pt x="1046" y="488"/>
                  <a:pt x="1046" y="523"/>
                </a:cubicBezTo>
                <a:lnTo>
                  <a:pt x="1046" y="685"/>
                </a:lnTo>
                <a:cubicBezTo>
                  <a:pt x="1046" y="719"/>
                  <a:pt x="1042" y="753"/>
                  <a:pt x="1036" y="787"/>
                </a:cubicBezTo>
                <a:cubicBezTo>
                  <a:pt x="1028" y="821"/>
                  <a:pt x="1018" y="853"/>
                  <a:pt x="1005" y="886"/>
                </a:cubicBezTo>
                <a:cubicBezTo>
                  <a:pt x="992" y="918"/>
                  <a:pt x="976" y="948"/>
                  <a:pt x="957" y="976"/>
                </a:cubicBezTo>
                <a:cubicBezTo>
                  <a:pt x="937" y="1005"/>
                  <a:pt x="916" y="1031"/>
                  <a:pt x="892" y="1055"/>
                </a:cubicBezTo>
                <a:cubicBezTo>
                  <a:pt x="867" y="1080"/>
                  <a:pt x="841" y="1101"/>
                  <a:pt x="812" y="1120"/>
                </a:cubicBezTo>
                <a:cubicBezTo>
                  <a:pt x="784" y="1139"/>
                  <a:pt x="754" y="1155"/>
                  <a:pt x="722" y="1169"/>
                </a:cubicBezTo>
                <a:cubicBezTo>
                  <a:pt x="690" y="1182"/>
                  <a:pt x="658" y="1192"/>
                  <a:pt x="624" y="1198"/>
                </a:cubicBezTo>
                <a:cubicBezTo>
                  <a:pt x="591" y="1205"/>
                  <a:pt x="557" y="1208"/>
                  <a:pt x="522" y="1208"/>
                </a:cubicBezTo>
                <a:cubicBezTo>
                  <a:pt x="488" y="1208"/>
                  <a:pt x="454" y="1205"/>
                  <a:pt x="420" y="1198"/>
                </a:cubicBezTo>
                <a:cubicBezTo>
                  <a:pt x="387" y="1192"/>
                  <a:pt x="354" y="1182"/>
                  <a:pt x="322" y="1169"/>
                </a:cubicBezTo>
                <a:cubicBezTo>
                  <a:pt x="291" y="1155"/>
                  <a:pt x="261" y="1139"/>
                  <a:pt x="232" y="1120"/>
                </a:cubicBezTo>
                <a:cubicBezTo>
                  <a:pt x="204" y="1101"/>
                  <a:pt x="177" y="1080"/>
                  <a:pt x="153" y="1055"/>
                </a:cubicBezTo>
                <a:cubicBezTo>
                  <a:pt x="129" y="1031"/>
                  <a:pt x="107" y="1005"/>
                  <a:pt x="88" y="976"/>
                </a:cubicBezTo>
                <a:cubicBezTo>
                  <a:pt x="69" y="948"/>
                  <a:pt x="53" y="918"/>
                  <a:pt x="40" y="886"/>
                </a:cubicBezTo>
                <a:cubicBezTo>
                  <a:pt x="27" y="853"/>
                  <a:pt x="17" y="821"/>
                  <a:pt x="10" y="787"/>
                </a:cubicBezTo>
                <a:cubicBezTo>
                  <a:pt x="3" y="753"/>
                  <a:pt x="0" y="719"/>
                  <a:pt x="0" y="685"/>
                </a:cubicBezTo>
                <a:close/>
              </a:path>
            </a:pathLst>
          </a:custGeom>
          <a:solidFill>
            <a:srgbClr val="0EA5E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4" name="图片 63"/>
          <p:cNvPicPr/>
          <p:nvPr/>
        </p:nvPicPr>
        <p:blipFill>
          <a:blip r:embed="rId5"/>
          <a:stretch/>
        </p:blipFill>
        <p:spPr>
          <a:xfrm>
            <a:off x="668520" y="1738080"/>
            <a:ext cx="174960" cy="200160"/>
          </a:xfrm>
          <a:prstGeom prst="rect">
            <a:avLst/>
          </a:prstGeom>
          <a:noFill/>
          <a:ln w="0">
            <a:noFill/>
          </a:ln>
        </p:spPr>
      </p:pic>
      <p:sp>
        <p:nvSpPr>
          <p:cNvPr id="65" name="文本框 64"/>
          <p:cNvSpPr txBox="1"/>
          <p:nvPr/>
        </p:nvSpPr>
        <p:spPr>
          <a:xfrm>
            <a:off x="401040" y="1017360"/>
            <a:ext cx="603576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尽管拥有出色的语言生成能力，但在实时信息处理和知识精确度方面存在明显不足</a:t>
            </a:r>
            <a:endParaRPr lang="en-US" sz="1320" b="0" u="none" strike="noStrike">
              <a:solidFill>
                <a:srgbClr val="000000"/>
              </a:solidFill>
              <a:effectLst/>
              <a:uFillTx/>
              <a:latin typeface="Times New Roman"/>
            </a:endParaRPr>
          </a:p>
        </p:txBody>
      </p:sp>
      <p:sp>
        <p:nvSpPr>
          <p:cNvPr id="66" name="文本框 65"/>
          <p:cNvSpPr txBox="1"/>
          <p:nvPr/>
        </p:nvSpPr>
        <p:spPr>
          <a:xfrm>
            <a:off x="1077840" y="1652400"/>
            <a:ext cx="117432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知识更新的瓶颈</a:t>
            </a:r>
            <a:endParaRPr lang="en-US" sz="1320" b="0" u="none" strike="noStrike">
              <a:solidFill>
                <a:srgbClr val="000000"/>
              </a:solidFill>
              <a:effectLst/>
              <a:uFillTx/>
              <a:latin typeface="Times New Roman"/>
            </a:endParaRPr>
          </a:p>
        </p:txBody>
      </p:sp>
      <p:sp>
        <p:nvSpPr>
          <p:cNvPr id="67" name="文本框 66"/>
          <p:cNvSpPr txBox="1"/>
          <p:nvPr/>
        </p:nvSpPr>
        <p:spPr>
          <a:xfrm>
            <a:off x="1077840" y="1918800"/>
            <a:ext cx="10735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依赖训练数据形成</a:t>
            </a:r>
            <a:endParaRPr lang="en-US" sz="1050" b="0" u="none" strike="noStrike">
              <a:solidFill>
                <a:srgbClr val="000000"/>
              </a:solidFill>
              <a:effectLst/>
              <a:uFillTx/>
              <a:latin typeface="Times New Roman"/>
            </a:endParaRPr>
          </a:p>
        </p:txBody>
      </p:sp>
      <p:sp>
        <p:nvSpPr>
          <p:cNvPr id="68" name="文本框 67"/>
          <p:cNvSpPr txBox="1"/>
          <p:nvPr/>
        </p:nvSpPr>
        <p:spPr>
          <a:xfrm>
            <a:off x="2147760" y="1923480"/>
            <a:ext cx="13320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a:t>
            </a:r>
            <a:endParaRPr lang="en-US" sz="1050" b="0" u="none" strike="noStrike">
              <a:solidFill>
                <a:srgbClr val="000000"/>
              </a:solidFill>
              <a:effectLst/>
              <a:uFillTx/>
              <a:latin typeface="Times New Roman"/>
            </a:endParaRPr>
          </a:p>
        </p:txBody>
      </p:sp>
      <p:sp>
        <p:nvSpPr>
          <p:cNvPr id="69" name="文本框 68"/>
          <p:cNvSpPr txBox="1"/>
          <p:nvPr/>
        </p:nvSpPr>
        <p:spPr>
          <a:xfrm>
            <a:off x="2209320" y="1918800"/>
            <a:ext cx="6714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静态知识库</a:t>
            </a:r>
            <a:endParaRPr lang="en-US" sz="1050" b="0" u="none" strike="noStrike">
              <a:solidFill>
                <a:srgbClr val="000000"/>
              </a:solidFill>
              <a:effectLst/>
              <a:uFillTx/>
              <a:latin typeface="Times New Roman"/>
            </a:endParaRPr>
          </a:p>
        </p:txBody>
      </p:sp>
      <p:sp>
        <p:nvSpPr>
          <p:cNvPr id="70" name="文本框 69"/>
          <p:cNvSpPr txBox="1"/>
          <p:nvPr/>
        </p:nvSpPr>
        <p:spPr>
          <a:xfrm>
            <a:off x="2877840" y="1923480"/>
            <a:ext cx="13320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a:t>
            </a:r>
            <a:endParaRPr lang="en-US" sz="1050" b="0" u="none" strike="noStrike">
              <a:solidFill>
                <a:srgbClr val="000000"/>
              </a:solidFill>
              <a:effectLst/>
              <a:uFillTx/>
              <a:latin typeface="Times New Roman"/>
            </a:endParaRPr>
          </a:p>
        </p:txBody>
      </p:sp>
      <p:sp>
        <p:nvSpPr>
          <p:cNvPr id="71" name="文本框 70"/>
          <p:cNvSpPr txBox="1"/>
          <p:nvPr/>
        </p:nvSpPr>
        <p:spPr>
          <a:xfrm>
            <a:off x="2939040" y="1918800"/>
            <a:ext cx="21466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，训练结束后知识固定，无法自动更</a:t>
            </a:r>
            <a:endParaRPr lang="en-US" sz="1050" b="0" u="none" strike="noStrike">
              <a:solidFill>
                <a:srgbClr val="000000"/>
              </a:solidFill>
              <a:effectLst/>
              <a:uFillTx/>
              <a:latin typeface="Times New Roman"/>
            </a:endParaRPr>
          </a:p>
        </p:txBody>
      </p:sp>
      <p:sp>
        <p:nvSpPr>
          <p:cNvPr id="72" name="任意多边形: 形状 71"/>
          <p:cNvSpPr/>
          <p:nvPr/>
        </p:nvSpPr>
        <p:spPr>
          <a:xfrm>
            <a:off x="417600" y="2774160"/>
            <a:ext cx="4797000" cy="936360"/>
          </a:xfrm>
          <a:custGeom>
            <a:avLst/>
            <a:gdLst/>
            <a:ahLst/>
            <a:cxnLst/>
            <a:rect l="0" t="0" r="r" b="b"/>
            <a:pathLst>
              <a:path w="13325" h="2601">
                <a:moveTo>
                  <a:pt x="0" y="2601"/>
                </a:moveTo>
                <a:lnTo>
                  <a:pt x="0" y="0"/>
                </a:lnTo>
                <a:lnTo>
                  <a:pt x="13140" y="0"/>
                </a:lnTo>
                <a:cubicBezTo>
                  <a:pt x="13152" y="0"/>
                  <a:pt x="13164" y="1"/>
                  <a:pt x="13176" y="4"/>
                </a:cubicBezTo>
                <a:cubicBezTo>
                  <a:pt x="13188" y="6"/>
                  <a:pt x="13200" y="10"/>
                  <a:pt x="13211" y="14"/>
                </a:cubicBezTo>
                <a:cubicBezTo>
                  <a:pt x="13222" y="19"/>
                  <a:pt x="13233" y="25"/>
                  <a:pt x="13243" y="32"/>
                </a:cubicBezTo>
                <a:cubicBezTo>
                  <a:pt x="13253" y="38"/>
                  <a:pt x="13262" y="46"/>
                  <a:pt x="13271" y="55"/>
                </a:cubicBezTo>
                <a:cubicBezTo>
                  <a:pt x="13280" y="63"/>
                  <a:pt x="13287" y="73"/>
                  <a:pt x="13294" y="83"/>
                </a:cubicBezTo>
                <a:cubicBezTo>
                  <a:pt x="13301" y="93"/>
                  <a:pt x="13307" y="104"/>
                  <a:pt x="13311" y="115"/>
                </a:cubicBezTo>
                <a:cubicBezTo>
                  <a:pt x="13316" y="126"/>
                  <a:pt x="13319" y="138"/>
                  <a:pt x="13322" y="150"/>
                </a:cubicBezTo>
                <a:cubicBezTo>
                  <a:pt x="13324" y="162"/>
                  <a:pt x="13325" y="174"/>
                  <a:pt x="13325" y="186"/>
                </a:cubicBezTo>
                <a:lnTo>
                  <a:pt x="13325" y="2415"/>
                </a:lnTo>
                <a:cubicBezTo>
                  <a:pt x="13325" y="2428"/>
                  <a:pt x="13324" y="2440"/>
                  <a:pt x="13322" y="2452"/>
                </a:cubicBezTo>
                <a:cubicBezTo>
                  <a:pt x="13319" y="2464"/>
                  <a:pt x="13316" y="2475"/>
                  <a:pt x="13311" y="2486"/>
                </a:cubicBezTo>
                <a:cubicBezTo>
                  <a:pt x="13307" y="2498"/>
                  <a:pt x="13301" y="2508"/>
                  <a:pt x="13294" y="2519"/>
                </a:cubicBezTo>
                <a:cubicBezTo>
                  <a:pt x="13287" y="2529"/>
                  <a:pt x="13280" y="2538"/>
                  <a:pt x="13271" y="2547"/>
                </a:cubicBezTo>
                <a:cubicBezTo>
                  <a:pt x="13262" y="2555"/>
                  <a:pt x="13253" y="2563"/>
                  <a:pt x="13243" y="2570"/>
                </a:cubicBezTo>
                <a:cubicBezTo>
                  <a:pt x="13233" y="2577"/>
                  <a:pt x="13222" y="2582"/>
                  <a:pt x="13211" y="2587"/>
                </a:cubicBezTo>
                <a:cubicBezTo>
                  <a:pt x="13200" y="2592"/>
                  <a:pt x="13188" y="2595"/>
                  <a:pt x="13176" y="2598"/>
                </a:cubicBezTo>
                <a:cubicBezTo>
                  <a:pt x="13164" y="2600"/>
                  <a:pt x="13152" y="2601"/>
                  <a:pt x="13140" y="2601"/>
                </a:cubicBezTo>
                <a:lnTo>
                  <a:pt x="0" y="2601"/>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3" name="任意多边形: 形状 72"/>
          <p:cNvSpPr/>
          <p:nvPr/>
        </p:nvSpPr>
        <p:spPr>
          <a:xfrm>
            <a:off x="401040" y="2774160"/>
            <a:ext cx="33840" cy="936360"/>
          </a:xfrm>
          <a:custGeom>
            <a:avLst/>
            <a:gdLst/>
            <a:ahLst/>
            <a:cxnLst/>
            <a:rect l="0" t="0" r="r" b="b"/>
            <a:pathLst>
              <a:path w="94" h="2601">
                <a:moveTo>
                  <a:pt x="0" y="0"/>
                </a:moveTo>
                <a:lnTo>
                  <a:pt x="94" y="0"/>
                </a:lnTo>
                <a:lnTo>
                  <a:pt x="94" y="2601"/>
                </a:lnTo>
                <a:lnTo>
                  <a:pt x="0" y="2601"/>
                </a:lnTo>
                <a:lnTo>
                  <a:pt x="0" y="0"/>
                </a:lnTo>
                <a:close/>
              </a:path>
            </a:pathLst>
          </a:custGeom>
          <a:solidFill>
            <a:srgbClr val="0EA5E9"/>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4" name="任意多边形: 形状 73"/>
          <p:cNvSpPr/>
          <p:nvPr/>
        </p:nvSpPr>
        <p:spPr>
          <a:xfrm>
            <a:off x="568080" y="2908080"/>
            <a:ext cx="401400" cy="434880"/>
          </a:xfrm>
          <a:custGeom>
            <a:avLst/>
            <a:gdLst/>
            <a:ahLst/>
            <a:cxnLst/>
            <a:rect l="0" t="0" r="r" b="b"/>
            <a:pathLst>
              <a:path w="1115" h="1208">
                <a:moveTo>
                  <a:pt x="0" y="650"/>
                </a:moveTo>
                <a:lnTo>
                  <a:pt x="0" y="557"/>
                </a:lnTo>
                <a:cubicBezTo>
                  <a:pt x="0" y="520"/>
                  <a:pt x="4" y="484"/>
                  <a:pt x="11" y="448"/>
                </a:cubicBezTo>
                <a:cubicBezTo>
                  <a:pt x="18" y="412"/>
                  <a:pt x="28" y="377"/>
                  <a:pt x="42" y="344"/>
                </a:cubicBezTo>
                <a:cubicBezTo>
                  <a:pt x="56" y="310"/>
                  <a:pt x="74" y="278"/>
                  <a:pt x="95" y="247"/>
                </a:cubicBezTo>
                <a:cubicBezTo>
                  <a:pt x="115" y="217"/>
                  <a:pt x="138" y="189"/>
                  <a:pt x="164" y="163"/>
                </a:cubicBezTo>
                <a:cubicBezTo>
                  <a:pt x="190" y="137"/>
                  <a:pt x="218" y="114"/>
                  <a:pt x="249" y="94"/>
                </a:cubicBezTo>
                <a:cubicBezTo>
                  <a:pt x="279" y="73"/>
                  <a:pt x="311" y="56"/>
                  <a:pt x="345" y="42"/>
                </a:cubicBezTo>
                <a:cubicBezTo>
                  <a:pt x="379" y="28"/>
                  <a:pt x="414" y="17"/>
                  <a:pt x="449" y="10"/>
                </a:cubicBezTo>
                <a:cubicBezTo>
                  <a:pt x="485" y="3"/>
                  <a:pt x="522" y="0"/>
                  <a:pt x="558" y="0"/>
                </a:cubicBezTo>
                <a:cubicBezTo>
                  <a:pt x="595" y="0"/>
                  <a:pt x="631" y="3"/>
                  <a:pt x="667" y="10"/>
                </a:cubicBezTo>
                <a:cubicBezTo>
                  <a:pt x="703" y="17"/>
                  <a:pt x="738" y="28"/>
                  <a:pt x="771" y="42"/>
                </a:cubicBezTo>
                <a:cubicBezTo>
                  <a:pt x="805" y="56"/>
                  <a:pt x="837" y="73"/>
                  <a:pt x="868" y="94"/>
                </a:cubicBezTo>
                <a:cubicBezTo>
                  <a:pt x="898" y="114"/>
                  <a:pt x="926" y="137"/>
                  <a:pt x="952" y="163"/>
                </a:cubicBezTo>
                <a:cubicBezTo>
                  <a:pt x="978" y="189"/>
                  <a:pt x="1001" y="217"/>
                  <a:pt x="1021" y="247"/>
                </a:cubicBezTo>
                <a:cubicBezTo>
                  <a:pt x="1042" y="278"/>
                  <a:pt x="1059" y="310"/>
                  <a:pt x="1073" y="344"/>
                </a:cubicBezTo>
                <a:cubicBezTo>
                  <a:pt x="1087" y="377"/>
                  <a:pt x="1097" y="412"/>
                  <a:pt x="1105" y="448"/>
                </a:cubicBezTo>
                <a:cubicBezTo>
                  <a:pt x="1112" y="484"/>
                  <a:pt x="1115" y="520"/>
                  <a:pt x="1115" y="557"/>
                </a:cubicBezTo>
                <a:lnTo>
                  <a:pt x="1115" y="650"/>
                </a:lnTo>
                <a:cubicBezTo>
                  <a:pt x="1115" y="686"/>
                  <a:pt x="1112" y="722"/>
                  <a:pt x="1105" y="758"/>
                </a:cubicBezTo>
                <a:cubicBezTo>
                  <a:pt x="1097" y="794"/>
                  <a:pt x="1087" y="829"/>
                  <a:pt x="1073" y="863"/>
                </a:cubicBezTo>
                <a:cubicBezTo>
                  <a:pt x="1059" y="897"/>
                  <a:pt x="1042" y="929"/>
                  <a:pt x="1021" y="959"/>
                </a:cubicBezTo>
                <a:cubicBezTo>
                  <a:pt x="1001" y="991"/>
                  <a:pt x="978" y="1019"/>
                  <a:pt x="952" y="1045"/>
                </a:cubicBezTo>
                <a:cubicBezTo>
                  <a:pt x="926" y="1070"/>
                  <a:pt x="898" y="1094"/>
                  <a:pt x="868" y="1114"/>
                </a:cubicBezTo>
                <a:cubicBezTo>
                  <a:pt x="837" y="1134"/>
                  <a:pt x="805" y="1151"/>
                  <a:pt x="771" y="1165"/>
                </a:cubicBezTo>
                <a:cubicBezTo>
                  <a:pt x="738" y="1179"/>
                  <a:pt x="703" y="1190"/>
                  <a:pt x="667" y="1197"/>
                </a:cubicBezTo>
                <a:cubicBezTo>
                  <a:pt x="631" y="1204"/>
                  <a:pt x="595" y="1208"/>
                  <a:pt x="558" y="1208"/>
                </a:cubicBezTo>
                <a:cubicBezTo>
                  <a:pt x="522" y="1208"/>
                  <a:pt x="485" y="1204"/>
                  <a:pt x="449" y="1197"/>
                </a:cubicBezTo>
                <a:cubicBezTo>
                  <a:pt x="414" y="1190"/>
                  <a:pt x="379" y="1179"/>
                  <a:pt x="345" y="1165"/>
                </a:cubicBezTo>
                <a:cubicBezTo>
                  <a:pt x="311" y="1151"/>
                  <a:pt x="279" y="1134"/>
                  <a:pt x="249" y="1114"/>
                </a:cubicBezTo>
                <a:cubicBezTo>
                  <a:pt x="218" y="1094"/>
                  <a:pt x="190" y="1070"/>
                  <a:pt x="164" y="1045"/>
                </a:cubicBezTo>
                <a:cubicBezTo>
                  <a:pt x="138" y="1019"/>
                  <a:pt x="115" y="991"/>
                  <a:pt x="95" y="959"/>
                </a:cubicBezTo>
                <a:cubicBezTo>
                  <a:pt x="74" y="929"/>
                  <a:pt x="56" y="897"/>
                  <a:pt x="42" y="863"/>
                </a:cubicBezTo>
                <a:cubicBezTo>
                  <a:pt x="28" y="829"/>
                  <a:pt x="18" y="794"/>
                  <a:pt x="11" y="758"/>
                </a:cubicBezTo>
                <a:cubicBezTo>
                  <a:pt x="4" y="722"/>
                  <a:pt x="0" y="686"/>
                  <a:pt x="0" y="650"/>
                </a:cubicBezTo>
                <a:close/>
              </a:path>
            </a:pathLst>
          </a:custGeom>
          <a:solidFill>
            <a:srgbClr val="0EA5E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5" name="图片 74"/>
          <p:cNvPicPr/>
          <p:nvPr/>
        </p:nvPicPr>
        <p:blipFill>
          <a:blip r:embed="rId6"/>
          <a:stretch/>
        </p:blipFill>
        <p:spPr>
          <a:xfrm>
            <a:off x="668520" y="3008520"/>
            <a:ext cx="200160" cy="200160"/>
          </a:xfrm>
          <a:prstGeom prst="rect">
            <a:avLst/>
          </a:prstGeom>
          <a:noFill/>
          <a:ln w="0">
            <a:noFill/>
          </a:ln>
        </p:spPr>
      </p:pic>
      <p:sp>
        <p:nvSpPr>
          <p:cNvPr id="76" name="文本框 75"/>
          <p:cNvSpPr txBox="1"/>
          <p:nvPr/>
        </p:nvSpPr>
        <p:spPr>
          <a:xfrm>
            <a:off x="1077840" y="2119320"/>
            <a:ext cx="36216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新。每次知识更新需要重新训练或微调，耗费大量计算资源。</a:t>
            </a:r>
            <a:endParaRPr lang="en-US" sz="1050" b="0" u="none" strike="noStrike">
              <a:solidFill>
                <a:srgbClr val="000000"/>
              </a:solidFill>
              <a:effectLst/>
              <a:uFillTx/>
              <a:latin typeface="Times New Roman"/>
            </a:endParaRPr>
          </a:p>
        </p:txBody>
      </p:sp>
      <p:sp>
        <p:nvSpPr>
          <p:cNvPr id="77" name="文本框 76"/>
          <p:cNvSpPr txBox="1"/>
          <p:nvPr/>
        </p:nvSpPr>
        <p:spPr>
          <a:xfrm>
            <a:off x="1103040" y="2922840"/>
            <a:ext cx="134172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实时信息处理不足</a:t>
            </a:r>
            <a:endParaRPr lang="en-US" sz="1320" b="0" u="none" strike="noStrike">
              <a:solidFill>
                <a:srgbClr val="000000"/>
              </a:solidFill>
              <a:effectLst/>
              <a:uFillTx/>
              <a:latin typeface="Times New Roman"/>
            </a:endParaRPr>
          </a:p>
        </p:txBody>
      </p:sp>
      <p:sp>
        <p:nvSpPr>
          <p:cNvPr id="78" name="文本框 77"/>
          <p:cNvSpPr txBox="1"/>
          <p:nvPr/>
        </p:nvSpPr>
        <p:spPr>
          <a:xfrm>
            <a:off x="1103040" y="3188880"/>
            <a:ext cx="3889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无法获取训练后的新信息，对实时性要求高的任务表现不佳。生成</a:t>
            </a:r>
            <a:endParaRPr lang="en-US" sz="1050" b="0" u="none" strike="noStrike">
              <a:solidFill>
                <a:srgbClr val="000000"/>
              </a:solidFill>
              <a:effectLst/>
              <a:uFillTx/>
              <a:latin typeface="Times New Roman"/>
            </a:endParaRPr>
          </a:p>
        </p:txBody>
      </p:sp>
      <p:sp>
        <p:nvSpPr>
          <p:cNvPr id="79" name="任意多边形: 形状 78"/>
          <p:cNvSpPr/>
          <p:nvPr/>
        </p:nvSpPr>
        <p:spPr>
          <a:xfrm>
            <a:off x="417600" y="3877200"/>
            <a:ext cx="4797000" cy="936360"/>
          </a:xfrm>
          <a:custGeom>
            <a:avLst/>
            <a:gdLst/>
            <a:ahLst/>
            <a:cxnLst/>
            <a:rect l="0" t="0" r="r" b="b"/>
            <a:pathLst>
              <a:path w="13325" h="2601">
                <a:moveTo>
                  <a:pt x="0" y="2601"/>
                </a:moveTo>
                <a:lnTo>
                  <a:pt x="0" y="0"/>
                </a:lnTo>
                <a:lnTo>
                  <a:pt x="13140" y="0"/>
                </a:lnTo>
                <a:cubicBezTo>
                  <a:pt x="13152" y="0"/>
                  <a:pt x="13164" y="2"/>
                  <a:pt x="13176" y="4"/>
                </a:cubicBezTo>
                <a:cubicBezTo>
                  <a:pt x="13188" y="6"/>
                  <a:pt x="13200" y="10"/>
                  <a:pt x="13211" y="14"/>
                </a:cubicBezTo>
                <a:cubicBezTo>
                  <a:pt x="13222" y="19"/>
                  <a:pt x="13233" y="25"/>
                  <a:pt x="13243" y="32"/>
                </a:cubicBezTo>
                <a:cubicBezTo>
                  <a:pt x="13253" y="38"/>
                  <a:pt x="13262" y="46"/>
                  <a:pt x="13271" y="55"/>
                </a:cubicBezTo>
                <a:cubicBezTo>
                  <a:pt x="13280" y="63"/>
                  <a:pt x="13287" y="73"/>
                  <a:pt x="13294" y="83"/>
                </a:cubicBezTo>
                <a:cubicBezTo>
                  <a:pt x="13301" y="93"/>
                  <a:pt x="13307" y="104"/>
                  <a:pt x="13311" y="115"/>
                </a:cubicBezTo>
                <a:cubicBezTo>
                  <a:pt x="13316" y="126"/>
                  <a:pt x="13319" y="138"/>
                  <a:pt x="13322" y="150"/>
                </a:cubicBezTo>
                <a:cubicBezTo>
                  <a:pt x="13324" y="162"/>
                  <a:pt x="13325" y="174"/>
                  <a:pt x="13325" y="186"/>
                </a:cubicBezTo>
                <a:lnTo>
                  <a:pt x="13325" y="2416"/>
                </a:lnTo>
                <a:cubicBezTo>
                  <a:pt x="13325" y="2428"/>
                  <a:pt x="13324" y="2440"/>
                  <a:pt x="13322" y="2452"/>
                </a:cubicBezTo>
                <a:cubicBezTo>
                  <a:pt x="13319" y="2464"/>
                  <a:pt x="13316" y="2475"/>
                  <a:pt x="13311" y="2487"/>
                </a:cubicBezTo>
                <a:cubicBezTo>
                  <a:pt x="13307" y="2498"/>
                  <a:pt x="13301" y="2509"/>
                  <a:pt x="13294" y="2519"/>
                </a:cubicBezTo>
                <a:cubicBezTo>
                  <a:pt x="13287" y="2529"/>
                  <a:pt x="13280" y="2538"/>
                  <a:pt x="13271" y="2547"/>
                </a:cubicBezTo>
                <a:cubicBezTo>
                  <a:pt x="13262" y="2555"/>
                  <a:pt x="13253" y="2563"/>
                  <a:pt x="13243" y="2570"/>
                </a:cubicBezTo>
                <a:cubicBezTo>
                  <a:pt x="13233" y="2577"/>
                  <a:pt x="13222" y="2582"/>
                  <a:pt x="13211" y="2587"/>
                </a:cubicBezTo>
                <a:cubicBezTo>
                  <a:pt x="13200" y="2592"/>
                  <a:pt x="13188" y="2595"/>
                  <a:pt x="13176" y="2598"/>
                </a:cubicBezTo>
                <a:cubicBezTo>
                  <a:pt x="13164" y="2600"/>
                  <a:pt x="13152" y="2601"/>
                  <a:pt x="13140" y="2601"/>
                </a:cubicBezTo>
                <a:lnTo>
                  <a:pt x="0" y="2601"/>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0" name="任意多边形: 形状 79"/>
          <p:cNvSpPr/>
          <p:nvPr/>
        </p:nvSpPr>
        <p:spPr>
          <a:xfrm>
            <a:off x="401040" y="3877200"/>
            <a:ext cx="33840" cy="936360"/>
          </a:xfrm>
          <a:custGeom>
            <a:avLst/>
            <a:gdLst/>
            <a:ahLst/>
            <a:cxnLst/>
            <a:rect l="0" t="0" r="r" b="b"/>
            <a:pathLst>
              <a:path w="94" h="2601">
                <a:moveTo>
                  <a:pt x="0" y="0"/>
                </a:moveTo>
                <a:lnTo>
                  <a:pt x="94" y="0"/>
                </a:lnTo>
                <a:lnTo>
                  <a:pt x="94" y="2601"/>
                </a:lnTo>
                <a:lnTo>
                  <a:pt x="0" y="2601"/>
                </a:lnTo>
                <a:lnTo>
                  <a:pt x="0" y="0"/>
                </a:lnTo>
                <a:close/>
              </a:path>
            </a:pathLst>
          </a:custGeom>
          <a:solidFill>
            <a:srgbClr val="0EA5E9"/>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1" name="任意多边形: 形状 80"/>
          <p:cNvSpPr/>
          <p:nvPr/>
        </p:nvSpPr>
        <p:spPr>
          <a:xfrm>
            <a:off x="568080" y="4011120"/>
            <a:ext cx="401400" cy="434880"/>
          </a:xfrm>
          <a:custGeom>
            <a:avLst/>
            <a:gdLst/>
            <a:ahLst/>
            <a:cxnLst/>
            <a:rect l="0" t="0" r="r" b="b"/>
            <a:pathLst>
              <a:path w="1115" h="1208">
                <a:moveTo>
                  <a:pt x="0" y="651"/>
                </a:moveTo>
                <a:lnTo>
                  <a:pt x="0" y="558"/>
                </a:lnTo>
                <a:cubicBezTo>
                  <a:pt x="0" y="521"/>
                  <a:pt x="4" y="485"/>
                  <a:pt x="11" y="449"/>
                </a:cubicBezTo>
                <a:cubicBezTo>
                  <a:pt x="18" y="413"/>
                  <a:pt x="28" y="378"/>
                  <a:pt x="42" y="345"/>
                </a:cubicBezTo>
                <a:cubicBezTo>
                  <a:pt x="56" y="310"/>
                  <a:pt x="74" y="278"/>
                  <a:pt x="95" y="247"/>
                </a:cubicBezTo>
                <a:cubicBezTo>
                  <a:pt x="115" y="217"/>
                  <a:pt x="138" y="189"/>
                  <a:pt x="164" y="163"/>
                </a:cubicBezTo>
                <a:cubicBezTo>
                  <a:pt x="190" y="137"/>
                  <a:pt x="218" y="114"/>
                  <a:pt x="249" y="94"/>
                </a:cubicBezTo>
                <a:cubicBezTo>
                  <a:pt x="279" y="73"/>
                  <a:pt x="311" y="56"/>
                  <a:pt x="345" y="42"/>
                </a:cubicBezTo>
                <a:cubicBezTo>
                  <a:pt x="379" y="28"/>
                  <a:pt x="414" y="18"/>
                  <a:pt x="449" y="10"/>
                </a:cubicBezTo>
                <a:cubicBezTo>
                  <a:pt x="485" y="3"/>
                  <a:pt x="522" y="0"/>
                  <a:pt x="558" y="0"/>
                </a:cubicBezTo>
                <a:cubicBezTo>
                  <a:pt x="595" y="0"/>
                  <a:pt x="631" y="3"/>
                  <a:pt x="667" y="10"/>
                </a:cubicBezTo>
                <a:cubicBezTo>
                  <a:pt x="703" y="18"/>
                  <a:pt x="738" y="28"/>
                  <a:pt x="771" y="42"/>
                </a:cubicBezTo>
                <a:cubicBezTo>
                  <a:pt x="805" y="56"/>
                  <a:pt x="837" y="73"/>
                  <a:pt x="868" y="94"/>
                </a:cubicBezTo>
                <a:cubicBezTo>
                  <a:pt x="898" y="114"/>
                  <a:pt x="926" y="137"/>
                  <a:pt x="952" y="163"/>
                </a:cubicBezTo>
                <a:cubicBezTo>
                  <a:pt x="978" y="189"/>
                  <a:pt x="1001" y="217"/>
                  <a:pt x="1021" y="247"/>
                </a:cubicBezTo>
                <a:cubicBezTo>
                  <a:pt x="1042" y="278"/>
                  <a:pt x="1059" y="310"/>
                  <a:pt x="1073" y="345"/>
                </a:cubicBezTo>
                <a:cubicBezTo>
                  <a:pt x="1087" y="378"/>
                  <a:pt x="1097" y="413"/>
                  <a:pt x="1105" y="449"/>
                </a:cubicBezTo>
                <a:cubicBezTo>
                  <a:pt x="1112" y="485"/>
                  <a:pt x="1115" y="521"/>
                  <a:pt x="1115" y="558"/>
                </a:cubicBezTo>
                <a:lnTo>
                  <a:pt x="1115" y="651"/>
                </a:lnTo>
                <a:cubicBezTo>
                  <a:pt x="1115" y="687"/>
                  <a:pt x="1112" y="724"/>
                  <a:pt x="1105" y="759"/>
                </a:cubicBezTo>
                <a:cubicBezTo>
                  <a:pt x="1097" y="795"/>
                  <a:pt x="1087" y="830"/>
                  <a:pt x="1073" y="864"/>
                </a:cubicBezTo>
                <a:cubicBezTo>
                  <a:pt x="1059" y="898"/>
                  <a:pt x="1042" y="930"/>
                  <a:pt x="1021" y="960"/>
                </a:cubicBezTo>
                <a:cubicBezTo>
                  <a:pt x="1001" y="991"/>
                  <a:pt x="978" y="1019"/>
                  <a:pt x="952" y="1045"/>
                </a:cubicBezTo>
                <a:cubicBezTo>
                  <a:pt x="926" y="1071"/>
                  <a:pt x="898" y="1094"/>
                  <a:pt x="868" y="1114"/>
                </a:cubicBezTo>
                <a:cubicBezTo>
                  <a:pt x="837" y="1134"/>
                  <a:pt x="805" y="1151"/>
                  <a:pt x="771" y="1165"/>
                </a:cubicBezTo>
                <a:cubicBezTo>
                  <a:pt x="738" y="1179"/>
                  <a:pt x="703" y="1190"/>
                  <a:pt x="667" y="1197"/>
                </a:cubicBezTo>
                <a:cubicBezTo>
                  <a:pt x="631" y="1204"/>
                  <a:pt x="595" y="1208"/>
                  <a:pt x="558" y="1208"/>
                </a:cubicBezTo>
                <a:cubicBezTo>
                  <a:pt x="522" y="1208"/>
                  <a:pt x="485" y="1204"/>
                  <a:pt x="449" y="1197"/>
                </a:cubicBezTo>
                <a:cubicBezTo>
                  <a:pt x="414" y="1190"/>
                  <a:pt x="379" y="1179"/>
                  <a:pt x="345" y="1165"/>
                </a:cubicBezTo>
                <a:cubicBezTo>
                  <a:pt x="311" y="1151"/>
                  <a:pt x="279" y="1134"/>
                  <a:pt x="249" y="1114"/>
                </a:cubicBezTo>
                <a:cubicBezTo>
                  <a:pt x="218" y="1094"/>
                  <a:pt x="190" y="1071"/>
                  <a:pt x="164" y="1045"/>
                </a:cubicBezTo>
                <a:cubicBezTo>
                  <a:pt x="138" y="1019"/>
                  <a:pt x="115" y="991"/>
                  <a:pt x="95" y="960"/>
                </a:cubicBezTo>
                <a:cubicBezTo>
                  <a:pt x="74" y="930"/>
                  <a:pt x="56" y="898"/>
                  <a:pt x="42" y="864"/>
                </a:cubicBezTo>
                <a:cubicBezTo>
                  <a:pt x="28" y="830"/>
                  <a:pt x="18" y="795"/>
                  <a:pt x="11" y="759"/>
                </a:cubicBezTo>
                <a:cubicBezTo>
                  <a:pt x="4" y="724"/>
                  <a:pt x="0" y="687"/>
                  <a:pt x="0" y="651"/>
                </a:cubicBezTo>
                <a:close/>
              </a:path>
            </a:pathLst>
          </a:custGeom>
          <a:solidFill>
            <a:srgbClr val="0EA5E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82" name="图片 81"/>
          <p:cNvPicPr/>
          <p:nvPr/>
        </p:nvPicPr>
        <p:blipFill>
          <a:blip r:embed="rId7"/>
          <a:stretch/>
        </p:blipFill>
        <p:spPr>
          <a:xfrm>
            <a:off x="668520" y="4111560"/>
            <a:ext cx="200160" cy="200160"/>
          </a:xfrm>
          <a:prstGeom prst="rect">
            <a:avLst/>
          </a:prstGeom>
          <a:noFill/>
          <a:ln w="0">
            <a:noFill/>
          </a:ln>
        </p:spPr>
      </p:pic>
      <p:sp>
        <p:nvSpPr>
          <p:cNvPr id="83" name="文本框 82"/>
          <p:cNvSpPr txBox="1"/>
          <p:nvPr/>
        </p:nvSpPr>
        <p:spPr>
          <a:xfrm>
            <a:off x="1103040" y="3389400"/>
            <a:ext cx="2548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内容的时效性和准确性随时间推移而降低。</a:t>
            </a:r>
            <a:endParaRPr lang="en-US" sz="1050" b="0" u="none" strike="noStrike">
              <a:solidFill>
                <a:srgbClr val="000000"/>
              </a:solidFill>
              <a:effectLst/>
              <a:uFillTx/>
              <a:latin typeface="Times New Roman"/>
            </a:endParaRPr>
          </a:p>
        </p:txBody>
      </p:sp>
      <p:sp>
        <p:nvSpPr>
          <p:cNvPr id="84" name="文本框 83"/>
          <p:cNvSpPr txBox="1"/>
          <p:nvPr/>
        </p:nvSpPr>
        <p:spPr>
          <a:xfrm>
            <a:off x="1103040" y="4025880"/>
            <a:ext cx="117432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知识精确度挑战</a:t>
            </a:r>
            <a:endParaRPr lang="en-US" sz="1320" b="0" u="none" strike="noStrike">
              <a:solidFill>
                <a:srgbClr val="000000"/>
              </a:solidFill>
              <a:effectLst/>
              <a:uFillTx/>
              <a:latin typeface="Times New Roman"/>
            </a:endParaRPr>
          </a:p>
        </p:txBody>
      </p:sp>
      <p:sp>
        <p:nvSpPr>
          <p:cNvPr id="85" name="文本框 84"/>
          <p:cNvSpPr txBox="1"/>
          <p:nvPr/>
        </p:nvSpPr>
        <p:spPr>
          <a:xfrm>
            <a:off x="1103040" y="4291920"/>
            <a:ext cx="3889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在专业领域（如医学、法律、金融）知识欠缺准确性，容易生成泛</a:t>
            </a:r>
            <a:endParaRPr lang="en-US" sz="1050" b="0" u="none" strike="noStrike">
              <a:solidFill>
                <a:srgbClr val="000000"/>
              </a:solidFill>
              <a:effectLst/>
              <a:uFillTx/>
              <a:latin typeface="Times New Roman"/>
            </a:endParaRPr>
          </a:p>
        </p:txBody>
      </p:sp>
      <p:sp>
        <p:nvSpPr>
          <p:cNvPr id="86" name="任意多边形: 形状 85"/>
          <p:cNvSpPr/>
          <p:nvPr/>
        </p:nvSpPr>
        <p:spPr>
          <a:xfrm>
            <a:off x="5481720" y="1504080"/>
            <a:ext cx="4813920" cy="1738440"/>
          </a:xfrm>
          <a:custGeom>
            <a:avLst/>
            <a:gdLst/>
            <a:ahLst/>
            <a:cxnLst/>
            <a:rect l="0" t="0" r="r" b="b"/>
            <a:pathLst>
              <a:path w="13372" h="4829">
                <a:moveTo>
                  <a:pt x="0" y="4643"/>
                </a:moveTo>
                <a:lnTo>
                  <a:pt x="0" y="186"/>
                </a:lnTo>
                <a:cubicBezTo>
                  <a:pt x="0" y="173"/>
                  <a:pt x="1" y="161"/>
                  <a:pt x="4" y="149"/>
                </a:cubicBezTo>
                <a:cubicBezTo>
                  <a:pt x="6" y="137"/>
                  <a:pt x="10" y="126"/>
                  <a:pt x="14" y="114"/>
                </a:cubicBezTo>
                <a:cubicBezTo>
                  <a:pt x="19" y="103"/>
                  <a:pt x="25" y="93"/>
                  <a:pt x="32"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lnTo>
                  <a:pt x="13186" y="0"/>
                </a:lnTo>
                <a:cubicBezTo>
                  <a:pt x="13198" y="0"/>
                  <a:pt x="13211" y="1"/>
                  <a:pt x="13223" y="3"/>
                </a:cubicBezTo>
                <a:cubicBezTo>
                  <a:pt x="13234" y="6"/>
                  <a:pt x="13246" y="9"/>
                  <a:pt x="13257" y="14"/>
                </a:cubicBezTo>
                <a:cubicBezTo>
                  <a:pt x="13269" y="19"/>
                  <a:pt x="13279" y="24"/>
                  <a:pt x="13289" y="31"/>
                </a:cubicBezTo>
                <a:cubicBezTo>
                  <a:pt x="13300" y="38"/>
                  <a:pt x="13309" y="46"/>
                  <a:pt x="13318" y="54"/>
                </a:cubicBezTo>
                <a:cubicBezTo>
                  <a:pt x="13326" y="63"/>
                  <a:pt x="13334" y="72"/>
                  <a:pt x="13341" y="82"/>
                </a:cubicBezTo>
                <a:cubicBezTo>
                  <a:pt x="13347" y="93"/>
                  <a:pt x="13353" y="103"/>
                  <a:pt x="13358" y="114"/>
                </a:cubicBezTo>
                <a:cubicBezTo>
                  <a:pt x="13363" y="126"/>
                  <a:pt x="13366" y="137"/>
                  <a:pt x="13368" y="149"/>
                </a:cubicBezTo>
                <a:cubicBezTo>
                  <a:pt x="13371" y="161"/>
                  <a:pt x="13372" y="173"/>
                  <a:pt x="13372" y="186"/>
                </a:cubicBezTo>
                <a:lnTo>
                  <a:pt x="13372" y="4643"/>
                </a:lnTo>
                <a:cubicBezTo>
                  <a:pt x="13372" y="4656"/>
                  <a:pt x="13371" y="4668"/>
                  <a:pt x="13368" y="4680"/>
                </a:cubicBezTo>
                <a:cubicBezTo>
                  <a:pt x="13366" y="4692"/>
                  <a:pt x="13363" y="4703"/>
                  <a:pt x="13358" y="4715"/>
                </a:cubicBezTo>
                <a:cubicBezTo>
                  <a:pt x="13353" y="4726"/>
                  <a:pt x="13347" y="4736"/>
                  <a:pt x="13341" y="4747"/>
                </a:cubicBezTo>
                <a:cubicBezTo>
                  <a:pt x="13334" y="4757"/>
                  <a:pt x="13326" y="4766"/>
                  <a:pt x="13318" y="4775"/>
                </a:cubicBezTo>
                <a:cubicBezTo>
                  <a:pt x="13309" y="4783"/>
                  <a:pt x="13300" y="4791"/>
                  <a:pt x="13289" y="4798"/>
                </a:cubicBezTo>
                <a:cubicBezTo>
                  <a:pt x="13279" y="4805"/>
                  <a:pt x="13269" y="4810"/>
                  <a:pt x="13257" y="4815"/>
                </a:cubicBezTo>
                <a:cubicBezTo>
                  <a:pt x="13246" y="4820"/>
                  <a:pt x="13234" y="4823"/>
                  <a:pt x="13223" y="4826"/>
                </a:cubicBezTo>
                <a:cubicBezTo>
                  <a:pt x="13211" y="4828"/>
                  <a:pt x="13198" y="4829"/>
                  <a:pt x="13186" y="4829"/>
                </a:cubicBezTo>
                <a:lnTo>
                  <a:pt x="186" y="4829"/>
                </a:lnTo>
                <a:cubicBezTo>
                  <a:pt x="174" y="4829"/>
                  <a:pt x="162" y="4828"/>
                  <a:pt x="150" y="4826"/>
                </a:cubicBezTo>
                <a:cubicBezTo>
                  <a:pt x="138" y="4823"/>
                  <a:pt x="126" y="4820"/>
                  <a:pt x="115" y="4815"/>
                </a:cubicBezTo>
                <a:cubicBezTo>
                  <a:pt x="104" y="4810"/>
                  <a:pt x="93" y="4805"/>
                  <a:pt x="83" y="4798"/>
                </a:cubicBezTo>
                <a:cubicBezTo>
                  <a:pt x="73" y="4791"/>
                  <a:pt x="63" y="4783"/>
                  <a:pt x="55" y="4775"/>
                </a:cubicBezTo>
                <a:cubicBezTo>
                  <a:pt x="46" y="4766"/>
                  <a:pt x="38" y="4757"/>
                  <a:pt x="32" y="4747"/>
                </a:cubicBezTo>
                <a:cubicBezTo>
                  <a:pt x="25" y="4736"/>
                  <a:pt x="19" y="4726"/>
                  <a:pt x="14" y="4715"/>
                </a:cubicBezTo>
                <a:cubicBezTo>
                  <a:pt x="10" y="4703"/>
                  <a:pt x="6" y="4692"/>
                  <a:pt x="4" y="4680"/>
                </a:cubicBezTo>
                <a:cubicBezTo>
                  <a:pt x="1" y="4668"/>
                  <a:pt x="0" y="4656"/>
                  <a:pt x="0" y="4643"/>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87" name="图片 86"/>
          <p:cNvPicPr/>
          <p:nvPr/>
        </p:nvPicPr>
        <p:blipFill>
          <a:blip r:embed="rId8"/>
          <a:stretch/>
        </p:blipFill>
        <p:spPr>
          <a:xfrm>
            <a:off x="5649120" y="1671480"/>
            <a:ext cx="4478760" cy="1620720"/>
          </a:xfrm>
          <a:prstGeom prst="rect">
            <a:avLst/>
          </a:prstGeom>
          <a:noFill/>
          <a:ln w="0">
            <a:noFill/>
          </a:ln>
        </p:spPr>
      </p:pic>
      <p:sp>
        <p:nvSpPr>
          <p:cNvPr id="88" name="任意多边形: 形状 87"/>
          <p:cNvSpPr/>
          <p:nvPr/>
        </p:nvSpPr>
        <p:spPr>
          <a:xfrm>
            <a:off x="5498640" y="3576600"/>
            <a:ext cx="4797000" cy="936360"/>
          </a:xfrm>
          <a:custGeom>
            <a:avLst/>
            <a:gdLst/>
            <a:ahLst/>
            <a:cxnLst/>
            <a:rect l="0" t="0" r="r" b="b"/>
            <a:pathLst>
              <a:path w="13325" h="2601">
                <a:moveTo>
                  <a:pt x="0" y="2601"/>
                </a:moveTo>
                <a:lnTo>
                  <a:pt x="0" y="0"/>
                </a:lnTo>
                <a:lnTo>
                  <a:pt x="13139" y="0"/>
                </a:lnTo>
                <a:cubicBezTo>
                  <a:pt x="13151" y="0"/>
                  <a:pt x="13164" y="1"/>
                  <a:pt x="13176" y="3"/>
                </a:cubicBezTo>
                <a:cubicBezTo>
                  <a:pt x="13187" y="6"/>
                  <a:pt x="13199" y="9"/>
                  <a:pt x="13210" y="14"/>
                </a:cubicBezTo>
                <a:cubicBezTo>
                  <a:pt x="13222" y="18"/>
                  <a:pt x="13232" y="24"/>
                  <a:pt x="13242" y="31"/>
                </a:cubicBezTo>
                <a:cubicBezTo>
                  <a:pt x="13253" y="38"/>
                  <a:pt x="13262" y="45"/>
                  <a:pt x="13271" y="54"/>
                </a:cubicBezTo>
                <a:cubicBezTo>
                  <a:pt x="13279" y="63"/>
                  <a:pt x="13287" y="72"/>
                  <a:pt x="13294" y="82"/>
                </a:cubicBezTo>
                <a:cubicBezTo>
                  <a:pt x="13300" y="92"/>
                  <a:pt x="13306" y="103"/>
                  <a:pt x="13311" y="114"/>
                </a:cubicBezTo>
                <a:cubicBezTo>
                  <a:pt x="13316" y="126"/>
                  <a:pt x="13319" y="137"/>
                  <a:pt x="13321" y="149"/>
                </a:cubicBezTo>
                <a:cubicBezTo>
                  <a:pt x="13324" y="161"/>
                  <a:pt x="13325" y="173"/>
                  <a:pt x="13325" y="185"/>
                </a:cubicBezTo>
                <a:lnTo>
                  <a:pt x="13325" y="2415"/>
                </a:lnTo>
                <a:cubicBezTo>
                  <a:pt x="13325" y="2427"/>
                  <a:pt x="13324" y="2439"/>
                  <a:pt x="13321" y="2451"/>
                </a:cubicBezTo>
                <a:cubicBezTo>
                  <a:pt x="13319" y="2463"/>
                  <a:pt x="13316" y="2475"/>
                  <a:pt x="13311" y="2486"/>
                </a:cubicBezTo>
                <a:cubicBezTo>
                  <a:pt x="13306" y="2497"/>
                  <a:pt x="13300" y="2508"/>
                  <a:pt x="13294" y="2518"/>
                </a:cubicBezTo>
                <a:cubicBezTo>
                  <a:pt x="13287" y="2528"/>
                  <a:pt x="13279" y="2538"/>
                  <a:pt x="13271" y="2546"/>
                </a:cubicBezTo>
                <a:cubicBezTo>
                  <a:pt x="13262" y="2555"/>
                  <a:pt x="13253" y="2562"/>
                  <a:pt x="13242" y="2569"/>
                </a:cubicBezTo>
                <a:cubicBezTo>
                  <a:pt x="13232" y="2576"/>
                  <a:pt x="13222" y="2582"/>
                  <a:pt x="13210" y="2586"/>
                </a:cubicBezTo>
                <a:cubicBezTo>
                  <a:pt x="13199" y="2591"/>
                  <a:pt x="13187" y="2595"/>
                  <a:pt x="13176" y="2597"/>
                </a:cubicBezTo>
                <a:cubicBezTo>
                  <a:pt x="13164" y="2599"/>
                  <a:pt x="13151" y="2601"/>
                  <a:pt x="13139" y="2601"/>
                </a:cubicBezTo>
                <a:lnTo>
                  <a:pt x="0" y="2601"/>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9" name="任意多边形: 形状 88"/>
          <p:cNvSpPr/>
          <p:nvPr/>
        </p:nvSpPr>
        <p:spPr>
          <a:xfrm>
            <a:off x="5481720" y="3576600"/>
            <a:ext cx="33840" cy="936360"/>
          </a:xfrm>
          <a:custGeom>
            <a:avLst/>
            <a:gdLst/>
            <a:ahLst/>
            <a:cxnLst/>
            <a:rect l="0" t="0" r="r" b="b"/>
            <a:pathLst>
              <a:path w="94" h="2601">
                <a:moveTo>
                  <a:pt x="0" y="0"/>
                </a:moveTo>
                <a:lnTo>
                  <a:pt x="94" y="0"/>
                </a:lnTo>
                <a:lnTo>
                  <a:pt x="94" y="2601"/>
                </a:lnTo>
                <a:lnTo>
                  <a:pt x="0" y="2601"/>
                </a:lnTo>
                <a:lnTo>
                  <a:pt x="0" y="0"/>
                </a:lnTo>
                <a:close/>
              </a:path>
            </a:pathLst>
          </a:custGeom>
          <a:solidFill>
            <a:srgbClr val="0EA5E9"/>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0" name="任意多边形: 形状 89"/>
          <p:cNvSpPr/>
          <p:nvPr/>
        </p:nvSpPr>
        <p:spPr>
          <a:xfrm>
            <a:off x="5649120" y="3710160"/>
            <a:ext cx="401400" cy="434880"/>
          </a:xfrm>
          <a:custGeom>
            <a:avLst/>
            <a:gdLst/>
            <a:ahLst/>
            <a:cxnLst/>
            <a:rect l="0" t="0" r="r" b="b"/>
            <a:pathLst>
              <a:path w="1115" h="1208">
                <a:moveTo>
                  <a:pt x="0" y="650"/>
                </a:moveTo>
                <a:lnTo>
                  <a:pt x="0" y="557"/>
                </a:lnTo>
                <a:cubicBezTo>
                  <a:pt x="0" y="521"/>
                  <a:pt x="3" y="484"/>
                  <a:pt x="10" y="449"/>
                </a:cubicBezTo>
                <a:cubicBezTo>
                  <a:pt x="17" y="413"/>
                  <a:pt x="28" y="378"/>
                  <a:pt x="42" y="344"/>
                </a:cubicBezTo>
                <a:cubicBezTo>
                  <a:pt x="56" y="310"/>
                  <a:pt x="73" y="278"/>
                  <a:pt x="93" y="248"/>
                </a:cubicBezTo>
                <a:cubicBezTo>
                  <a:pt x="114" y="217"/>
                  <a:pt x="137" y="189"/>
                  <a:pt x="163" y="163"/>
                </a:cubicBezTo>
                <a:cubicBezTo>
                  <a:pt x="189" y="137"/>
                  <a:pt x="217" y="114"/>
                  <a:pt x="247" y="94"/>
                </a:cubicBezTo>
                <a:cubicBezTo>
                  <a:pt x="278" y="74"/>
                  <a:pt x="310" y="57"/>
                  <a:pt x="343" y="43"/>
                </a:cubicBezTo>
                <a:cubicBezTo>
                  <a:pt x="377" y="29"/>
                  <a:pt x="412" y="18"/>
                  <a:pt x="448" y="11"/>
                </a:cubicBezTo>
                <a:cubicBezTo>
                  <a:pt x="485" y="4"/>
                  <a:pt x="521" y="0"/>
                  <a:pt x="558" y="0"/>
                </a:cubicBezTo>
                <a:cubicBezTo>
                  <a:pt x="594" y="0"/>
                  <a:pt x="630" y="4"/>
                  <a:pt x="666" y="11"/>
                </a:cubicBezTo>
                <a:cubicBezTo>
                  <a:pt x="702" y="18"/>
                  <a:pt x="737" y="29"/>
                  <a:pt x="771" y="43"/>
                </a:cubicBezTo>
                <a:cubicBezTo>
                  <a:pt x="805" y="57"/>
                  <a:pt x="837" y="74"/>
                  <a:pt x="867" y="94"/>
                </a:cubicBezTo>
                <a:cubicBezTo>
                  <a:pt x="898" y="114"/>
                  <a:pt x="926" y="137"/>
                  <a:pt x="952" y="163"/>
                </a:cubicBezTo>
                <a:cubicBezTo>
                  <a:pt x="977" y="189"/>
                  <a:pt x="1001" y="217"/>
                  <a:pt x="1021" y="248"/>
                </a:cubicBezTo>
                <a:cubicBezTo>
                  <a:pt x="1041" y="278"/>
                  <a:pt x="1058" y="310"/>
                  <a:pt x="1072" y="344"/>
                </a:cubicBezTo>
                <a:cubicBezTo>
                  <a:pt x="1086" y="378"/>
                  <a:pt x="1097" y="413"/>
                  <a:pt x="1104" y="449"/>
                </a:cubicBezTo>
                <a:cubicBezTo>
                  <a:pt x="1111" y="484"/>
                  <a:pt x="1115" y="521"/>
                  <a:pt x="1115" y="557"/>
                </a:cubicBezTo>
                <a:lnTo>
                  <a:pt x="1115" y="650"/>
                </a:lnTo>
                <a:cubicBezTo>
                  <a:pt x="1115" y="687"/>
                  <a:pt x="1111" y="723"/>
                  <a:pt x="1104" y="759"/>
                </a:cubicBezTo>
                <a:cubicBezTo>
                  <a:pt x="1097" y="795"/>
                  <a:pt x="1086" y="829"/>
                  <a:pt x="1072" y="863"/>
                </a:cubicBezTo>
                <a:cubicBezTo>
                  <a:pt x="1058" y="897"/>
                  <a:pt x="1041" y="929"/>
                  <a:pt x="1021" y="960"/>
                </a:cubicBezTo>
                <a:cubicBezTo>
                  <a:pt x="1001" y="990"/>
                  <a:pt x="977" y="1018"/>
                  <a:pt x="952" y="1044"/>
                </a:cubicBezTo>
                <a:cubicBezTo>
                  <a:pt x="926" y="1070"/>
                  <a:pt x="898" y="1093"/>
                  <a:pt x="867" y="1113"/>
                </a:cubicBezTo>
                <a:cubicBezTo>
                  <a:pt x="837" y="1134"/>
                  <a:pt x="805" y="1151"/>
                  <a:pt x="771" y="1166"/>
                </a:cubicBezTo>
                <a:cubicBezTo>
                  <a:pt x="737" y="1180"/>
                  <a:pt x="702" y="1190"/>
                  <a:pt x="666" y="1197"/>
                </a:cubicBezTo>
                <a:cubicBezTo>
                  <a:pt x="630" y="1205"/>
                  <a:pt x="594" y="1208"/>
                  <a:pt x="558" y="1208"/>
                </a:cubicBezTo>
                <a:cubicBezTo>
                  <a:pt x="521" y="1208"/>
                  <a:pt x="485" y="1205"/>
                  <a:pt x="448" y="1197"/>
                </a:cubicBezTo>
                <a:cubicBezTo>
                  <a:pt x="412" y="1190"/>
                  <a:pt x="377" y="1180"/>
                  <a:pt x="343" y="1166"/>
                </a:cubicBezTo>
                <a:cubicBezTo>
                  <a:pt x="310" y="1151"/>
                  <a:pt x="278" y="1134"/>
                  <a:pt x="247" y="1113"/>
                </a:cubicBezTo>
                <a:cubicBezTo>
                  <a:pt x="217" y="1093"/>
                  <a:pt x="189" y="1070"/>
                  <a:pt x="163" y="1044"/>
                </a:cubicBezTo>
                <a:cubicBezTo>
                  <a:pt x="137" y="1018"/>
                  <a:pt x="114" y="990"/>
                  <a:pt x="93" y="960"/>
                </a:cubicBezTo>
                <a:cubicBezTo>
                  <a:pt x="73" y="929"/>
                  <a:pt x="56" y="897"/>
                  <a:pt x="42" y="863"/>
                </a:cubicBezTo>
                <a:cubicBezTo>
                  <a:pt x="28" y="829"/>
                  <a:pt x="17" y="795"/>
                  <a:pt x="10" y="759"/>
                </a:cubicBezTo>
                <a:cubicBezTo>
                  <a:pt x="3" y="723"/>
                  <a:pt x="0" y="687"/>
                  <a:pt x="0" y="650"/>
                </a:cubicBezTo>
                <a:close/>
              </a:path>
            </a:pathLst>
          </a:custGeom>
          <a:solidFill>
            <a:srgbClr val="0EA5E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1" name="图片 90"/>
          <p:cNvPicPr/>
          <p:nvPr/>
        </p:nvPicPr>
        <p:blipFill>
          <a:blip r:embed="rId9"/>
          <a:stretch/>
        </p:blipFill>
        <p:spPr>
          <a:xfrm>
            <a:off x="5749560" y="3810600"/>
            <a:ext cx="200160" cy="200160"/>
          </a:xfrm>
          <a:prstGeom prst="rect">
            <a:avLst/>
          </a:prstGeom>
          <a:noFill/>
          <a:ln w="0">
            <a:noFill/>
          </a:ln>
        </p:spPr>
      </p:pic>
      <p:sp>
        <p:nvSpPr>
          <p:cNvPr id="92" name="文本框 91"/>
          <p:cNvSpPr txBox="1"/>
          <p:nvPr/>
        </p:nvSpPr>
        <p:spPr>
          <a:xfrm>
            <a:off x="1103040" y="4492440"/>
            <a:ext cx="32194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化内容而非精确信息，难以应对细节丰富的专业问题。</a:t>
            </a:r>
            <a:endParaRPr lang="en-US" sz="1050" b="0" u="none" strike="noStrike">
              <a:solidFill>
                <a:srgbClr val="000000"/>
              </a:solidFill>
              <a:effectLst/>
              <a:uFillTx/>
              <a:latin typeface="Times New Roman"/>
            </a:endParaRPr>
          </a:p>
        </p:txBody>
      </p:sp>
      <p:sp>
        <p:nvSpPr>
          <p:cNvPr id="93" name="文本框 92"/>
          <p:cNvSpPr txBox="1"/>
          <p:nvPr/>
        </p:nvSpPr>
        <p:spPr>
          <a:xfrm>
            <a:off x="6184080" y="3724920"/>
            <a:ext cx="117432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计算资源与性能</a:t>
            </a:r>
            <a:endParaRPr lang="en-US" sz="1320" b="0" u="none" strike="noStrike">
              <a:solidFill>
                <a:srgbClr val="000000"/>
              </a:solidFill>
              <a:effectLst/>
              <a:uFillTx/>
              <a:latin typeface="Times New Roman"/>
            </a:endParaRPr>
          </a:p>
        </p:txBody>
      </p:sp>
      <p:sp>
        <p:nvSpPr>
          <p:cNvPr id="94" name="文本框 93"/>
          <p:cNvSpPr txBox="1"/>
          <p:nvPr/>
        </p:nvSpPr>
        <p:spPr>
          <a:xfrm>
            <a:off x="6184080" y="3990960"/>
            <a:ext cx="37558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大规模参数和复杂架构导致计算资源需求巨大，更新知识成本高</a:t>
            </a:r>
            <a:endParaRPr lang="en-US" sz="1050" b="0" u="none" strike="noStrike">
              <a:solidFill>
                <a:srgbClr val="000000"/>
              </a:solidFill>
              <a:effectLst/>
              <a:uFillTx/>
              <a:latin typeface="Times New Roman"/>
            </a:endParaRPr>
          </a:p>
        </p:txBody>
      </p:sp>
      <p:sp>
        <p:nvSpPr>
          <p:cNvPr id="95" name="任意多边形: 形状 94"/>
          <p:cNvSpPr/>
          <p:nvPr/>
        </p:nvSpPr>
        <p:spPr>
          <a:xfrm>
            <a:off x="5498640" y="4679640"/>
            <a:ext cx="4797000" cy="936360"/>
          </a:xfrm>
          <a:custGeom>
            <a:avLst/>
            <a:gdLst/>
            <a:ahLst/>
            <a:cxnLst/>
            <a:rect l="0" t="0" r="r" b="b"/>
            <a:pathLst>
              <a:path w="13325" h="2601">
                <a:moveTo>
                  <a:pt x="0" y="2601"/>
                </a:moveTo>
                <a:lnTo>
                  <a:pt x="0" y="0"/>
                </a:lnTo>
                <a:lnTo>
                  <a:pt x="13139" y="0"/>
                </a:lnTo>
                <a:cubicBezTo>
                  <a:pt x="13151" y="0"/>
                  <a:pt x="13164" y="1"/>
                  <a:pt x="13176" y="3"/>
                </a:cubicBezTo>
                <a:cubicBezTo>
                  <a:pt x="13187" y="6"/>
                  <a:pt x="13199" y="9"/>
                  <a:pt x="13210" y="14"/>
                </a:cubicBezTo>
                <a:cubicBezTo>
                  <a:pt x="13222" y="19"/>
                  <a:pt x="13232" y="24"/>
                  <a:pt x="13242" y="31"/>
                </a:cubicBezTo>
                <a:cubicBezTo>
                  <a:pt x="13253" y="38"/>
                  <a:pt x="13262" y="46"/>
                  <a:pt x="13271" y="54"/>
                </a:cubicBezTo>
                <a:cubicBezTo>
                  <a:pt x="13279" y="63"/>
                  <a:pt x="13287" y="72"/>
                  <a:pt x="13294" y="82"/>
                </a:cubicBezTo>
                <a:cubicBezTo>
                  <a:pt x="13300" y="92"/>
                  <a:pt x="13306" y="103"/>
                  <a:pt x="13311" y="114"/>
                </a:cubicBezTo>
                <a:cubicBezTo>
                  <a:pt x="13316" y="126"/>
                  <a:pt x="13319" y="137"/>
                  <a:pt x="13321" y="149"/>
                </a:cubicBezTo>
                <a:cubicBezTo>
                  <a:pt x="13324" y="161"/>
                  <a:pt x="13325" y="173"/>
                  <a:pt x="13325" y="186"/>
                </a:cubicBezTo>
                <a:lnTo>
                  <a:pt x="13325" y="2415"/>
                </a:lnTo>
                <a:cubicBezTo>
                  <a:pt x="13325" y="2427"/>
                  <a:pt x="13324" y="2439"/>
                  <a:pt x="13321" y="2451"/>
                </a:cubicBezTo>
                <a:cubicBezTo>
                  <a:pt x="13319" y="2463"/>
                  <a:pt x="13316" y="2475"/>
                  <a:pt x="13311" y="2486"/>
                </a:cubicBezTo>
                <a:cubicBezTo>
                  <a:pt x="13306" y="2497"/>
                  <a:pt x="13300" y="2508"/>
                  <a:pt x="13294" y="2518"/>
                </a:cubicBezTo>
                <a:cubicBezTo>
                  <a:pt x="13287" y="2528"/>
                  <a:pt x="13279" y="2538"/>
                  <a:pt x="13271" y="2546"/>
                </a:cubicBezTo>
                <a:cubicBezTo>
                  <a:pt x="13262" y="2555"/>
                  <a:pt x="13253" y="2563"/>
                  <a:pt x="13242" y="2569"/>
                </a:cubicBezTo>
                <a:cubicBezTo>
                  <a:pt x="13232" y="2576"/>
                  <a:pt x="13222" y="2582"/>
                  <a:pt x="13210" y="2587"/>
                </a:cubicBezTo>
                <a:cubicBezTo>
                  <a:pt x="13199" y="2591"/>
                  <a:pt x="13187" y="2595"/>
                  <a:pt x="13176" y="2597"/>
                </a:cubicBezTo>
                <a:cubicBezTo>
                  <a:pt x="13164" y="2599"/>
                  <a:pt x="13151" y="2601"/>
                  <a:pt x="13139" y="2601"/>
                </a:cubicBezTo>
                <a:lnTo>
                  <a:pt x="0" y="2601"/>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6" name="任意多边形: 形状 95"/>
          <p:cNvSpPr/>
          <p:nvPr/>
        </p:nvSpPr>
        <p:spPr>
          <a:xfrm>
            <a:off x="5481720" y="4679640"/>
            <a:ext cx="33840" cy="936360"/>
          </a:xfrm>
          <a:custGeom>
            <a:avLst/>
            <a:gdLst/>
            <a:ahLst/>
            <a:cxnLst/>
            <a:rect l="0" t="0" r="r" b="b"/>
            <a:pathLst>
              <a:path w="94" h="2601">
                <a:moveTo>
                  <a:pt x="0" y="0"/>
                </a:moveTo>
                <a:lnTo>
                  <a:pt x="94" y="0"/>
                </a:lnTo>
                <a:lnTo>
                  <a:pt x="94" y="2601"/>
                </a:lnTo>
                <a:lnTo>
                  <a:pt x="0" y="2601"/>
                </a:lnTo>
                <a:lnTo>
                  <a:pt x="0" y="0"/>
                </a:lnTo>
                <a:close/>
              </a:path>
            </a:pathLst>
          </a:custGeom>
          <a:solidFill>
            <a:srgbClr val="0EA5E9"/>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7" name="任意多边形: 形状 96"/>
          <p:cNvSpPr/>
          <p:nvPr/>
        </p:nvSpPr>
        <p:spPr>
          <a:xfrm>
            <a:off x="5649120" y="4813200"/>
            <a:ext cx="401400" cy="434880"/>
          </a:xfrm>
          <a:custGeom>
            <a:avLst/>
            <a:gdLst/>
            <a:ahLst/>
            <a:cxnLst/>
            <a:rect l="0" t="0" r="r" b="b"/>
            <a:pathLst>
              <a:path w="1115" h="1208">
                <a:moveTo>
                  <a:pt x="0" y="651"/>
                </a:moveTo>
                <a:lnTo>
                  <a:pt x="0" y="558"/>
                </a:lnTo>
                <a:cubicBezTo>
                  <a:pt x="0" y="522"/>
                  <a:pt x="3" y="485"/>
                  <a:pt x="10" y="449"/>
                </a:cubicBezTo>
                <a:cubicBezTo>
                  <a:pt x="17" y="413"/>
                  <a:pt x="28" y="378"/>
                  <a:pt x="42" y="344"/>
                </a:cubicBezTo>
                <a:cubicBezTo>
                  <a:pt x="56" y="310"/>
                  <a:pt x="73" y="278"/>
                  <a:pt x="93" y="248"/>
                </a:cubicBezTo>
                <a:cubicBezTo>
                  <a:pt x="114" y="217"/>
                  <a:pt x="137" y="189"/>
                  <a:pt x="163" y="163"/>
                </a:cubicBezTo>
                <a:cubicBezTo>
                  <a:pt x="189" y="138"/>
                  <a:pt x="217" y="114"/>
                  <a:pt x="247" y="94"/>
                </a:cubicBezTo>
                <a:cubicBezTo>
                  <a:pt x="278" y="74"/>
                  <a:pt x="310" y="57"/>
                  <a:pt x="343" y="43"/>
                </a:cubicBezTo>
                <a:cubicBezTo>
                  <a:pt x="377" y="29"/>
                  <a:pt x="412" y="18"/>
                  <a:pt x="448" y="11"/>
                </a:cubicBezTo>
                <a:cubicBezTo>
                  <a:pt x="485" y="4"/>
                  <a:pt x="521" y="0"/>
                  <a:pt x="558" y="0"/>
                </a:cubicBezTo>
                <a:cubicBezTo>
                  <a:pt x="594" y="0"/>
                  <a:pt x="630" y="4"/>
                  <a:pt x="666" y="11"/>
                </a:cubicBezTo>
                <a:cubicBezTo>
                  <a:pt x="702" y="18"/>
                  <a:pt x="737" y="29"/>
                  <a:pt x="771" y="43"/>
                </a:cubicBezTo>
                <a:cubicBezTo>
                  <a:pt x="805" y="57"/>
                  <a:pt x="837" y="74"/>
                  <a:pt x="867" y="94"/>
                </a:cubicBezTo>
                <a:cubicBezTo>
                  <a:pt x="898" y="114"/>
                  <a:pt x="926" y="138"/>
                  <a:pt x="952" y="163"/>
                </a:cubicBezTo>
                <a:cubicBezTo>
                  <a:pt x="977" y="189"/>
                  <a:pt x="1001" y="217"/>
                  <a:pt x="1021" y="248"/>
                </a:cubicBezTo>
                <a:cubicBezTo>
                  <a:pt x="1041" y="278"/>
                  <a:pt x="1058" y="310"/>
                  <a:pt x="1072" y="344"/>
                </a:cubicBezTo>
                <a:cubicBezTo>
                  <a:pt x="1086" y="378"/>
                  <a:pt x="1097" y="413"/>
                  <a:pt x="1104" y="449"/>
                </a:cubicBezTo>
                <a:cubicBezTo>
                  <a:pt x="1111" y="485"/>
                  <a:pt x="1115" y="522"/>
                  <a:pt x="1115" y="558"/>
                </a:cubicBezTo>
                <a:lnTo>
                  <a:pt x="1115" y="651"/>
                </a:lnTo>
                <a:cubicBezTo>
                  <a:pt x="1115" y="688"/>
                  <a:pt x="1111" y="724"/>
                  <a:pt x="1104" y="760"/>
                </a:cubicBezTo>
                <a:cubicBezTo>
                  <a:pt x="1097" y="796"/>
                  <a:pt x="1086" y="831"/>
                  <a:pt x="1072" y="864"/>
                </a:cubicBezTo>
                <a:cubicBezTo>
                  <a:pt x="1058" y="898"/>
                  <a:pt x="1041" y="930"/>
                  <a:pt x="1021" y="961"/>
                </a:cubicBezTo>
                <a:cubicBezTo>
                  <a:pt x="1001" y="991"/>
                  <a:pt x="977" y="1019"/>
                  <a:pt x="952" y="1045"/>
                </a:cubicBezTo>
                <a:cubicBezTo>
                  <a:pt x="926" y="1071"/>
                  <a:pt x="898" y="1094"/>
                  <a:pt x="867" y="1114"/>
                </a:cubicBezTo>
                <a:cubicBezTo>
                  <a:pt x="837" y="1135"/>
                  <a:pt x="805" y="1152"/>
                  <a:pt x="771" y="1166"/>
                </a:cubicBezTo>
                <a:cubicBezTo>
                  <a:pt x="737" y="1180"/>
                  <a:pt x="702" y="1190"/>
                  <a:pt x="666" y="1198"/>
                </a:cubicBezTo>
                <a:cubicBezTo>
                  <a:pt x="630" y="1205"/>
                  <a:pt x="594" y="1208"/>
                  <a:pt x="558" y="1208"/>
                </a:cubicBezTo>
                <a:cubicBezTo>
                  <a:pt x="521" y="1208"/>
                  <a:pt x="485" y="1205"/>
                  <a:pt x="448" y="1198"/>
                </a:cubicBezTo>
                <a:cubicBezTo>
                  <a:pt x="412" y="1190"/>
                  <a:pt x="377" y="1180"/>
                  <a:pt x="343" y="1166"/>
                </a:cubicBezTo>
                <a:cubicBezTo>
                  <a:pt x="310" y="1152"/>
                  <a:pt x="278" y="1135"/>
                  <a:pt x="247" y="1114"/>
                </a:cubicBezTo>
                <a:cubicBezTo>
                  <a:pt x="217" y="1094"/>
                  <a:pt x="189" y="1071"/>
                  <a:pt x="163" y="1045"/>
                </a:cubicBezTo>
                <a:cubicBezTo>
                  <a:pt x="137" y="1019"/>
                  <a:pt x="114" y="991"/>
                  <a:pt x="93" y="961"/>
                </a:cubicBezTo>
                <a:cubicBezTo>
                  <a:pt x="73" y="930"/>
                  <a:pt x="56" y="898"/>
                  <a:pt x="42" y="864"/>
                </a:cubicBezTo>
                <a:cubicBezTo>
                  <a:pt x="28" y="831"/>
                  <a:pt x="17" y="796"/>
                  <a:pt x="10" y="760"/>
                </a:cubicBezTo>
                <a:cubicBezTo>
                  <a:pt x="3" y="724"/>
                  <a:pt x="0" y="688"/>
                  <a:pt x="0" y="651"/>
                </a:cubicBezTo>
                <a:close/>
              </a:path>
            </a:pathLst>
          </a:custGeom>
          <a:solidFill>
            <a:srgbClr val="0EA5E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8" name="图片 97"/>
          <p:cNvPicPr/>
          <p:nvPr/>
        </p:nvPicPr>
        <p:blipFill>
          <a:blip r:embed="rId10"/>
          <a:stretch/>
        </p:blipFill>
        <p:spPr>
          <a:xfrm>
            <a:off x="5749560" y="4913640"/>
            <a:ext cx="200160" cy="200160"/>
          </a:xfrm>
          <a:prstGeom prst="rect">
            <a:avLst/>
          </a:prstGeom>
          <a:noFill/>
          <a:ln w="0">
            <a:noFill/>
          </a:ln>
        </p:spPr>
      </p:pic>
      <p:sp>
        <p:nvSpPr>
          <p:cNvPr id="99" name="文本框 98"/>
          <p:cNvSpPr txBox="1"/>
          <p:nvPr/>
        </p:nvSpPr>
        <p:spPr>
          <a:xfrm>
            <a:off x="6184080" y="4191480"/>
            <a:ext cx="30852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昂。生成长文本或复杂内容时性能和效率受到影响。</a:t>
            </a:r>
            <a:endParaRPr lang="en-US" sz="1050" b="0" u="none" strike="noStrike">
              <a:solidFill>
                <a:srgbClr val="000000"/>
              </a:solidFill>
              <a:effectLst/>
              <a:uFillTx/>
              <a:latin typeface="Times New Roman"/>
            </a:endParaRPr>
          </a:p>
        </p:txBody>
      </p:sp>
      <p:sp>
        <p:nvSpPr>
          <p:cNvPr id="100" name="文本框 99"/>
          <p:cNvSpPr txBox="1"/>
          <p:nvPr/>
        </p:nvSpPr>
        <p:spPr>
          <a:xfrm>
            <a:off x="6184080" y="4827960"/>
            <a:ext cx="117432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适应性与拓展性</a:t>
            </a:r>
            <a:endParaRPr lang="en-US" sz="1320" b="0" u="none" strike="noStrike">
              <a:solidFill>
                <a:srgbClr val="000000"/>
              </a:solidFill>
              <a:effectLst/>
              <a:uFillTx/>
              <a:latin typeface="Times New Roman"/>
            </a:endParaRPr>
          </a:p>
        </p:txBody>
      </p:sp>
      <p:sp>
        <p:nvSpPr>
          <p:cNvPr id="101" name="文本框 100"/>
          <p:cNvSpPr txBox="1"/>
          <p:nvPr/>
        </p:nvSpPr>
        <p:spPr>
          <a:xfrm>
            <a:off x="6184080" y="5094000"/>
            <a:ext cx="3889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处理最新信息或专业知识时精准度不足，缺乏时效性。知识变化或</a:t>
            </a:r>
            <a:endParaRPr lang="en-US" sz="1050" b="0" u="none" strike="noStrike">
              <a:solidFill>
                <a:srgbClr val="000000"/>
              </a:solidFill>
              <a:effectLst/>
              <a:uFillTx/>
              <a:latin typeface="Times New Roman"/>
            </a:endParaRPr>
          </a:p>
        </p:txBody>
      </p:sp>
      <p:sp>
        <p:nvSpPr>
          <p:cNvPr id="102" name="文本框 101"/>
          <p:cNvSpPr txBox="1"/>
          <p:nvPr/>
        </p:nvSpPr>
        <p:spPr>
          <a:xfrm>
            <a:off x="6184080" y="5294880"/>
            <a:ext cx="22806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引入新信息时需重新训练，使用受限。</a:t>
            </a:r>
            <a:endParaRPr lang="en-US" sz="1050" b="0" u="none" strike="noStrike">
              <a:solidFill>
                <a:srgbClr val="000000"/>
              </a:solidFill>
              <a:effectLst/>
              <a:uFillTx/>
              <a:latin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图片 102"/>
          <p:cNvPicPr/>
          <p:nvPr/>
        </p:nvPicPr>
        <p:blipFill>
          <a:blip r:embed="rId2"/>
          <a:stretch/>
        </p:blipFill>
        <p:spPr>
          <a:xfrm>
            <a:off x="0" y="0"/>
            <a:ext cx="10696320" cy="6952320"/>
          </a:xfrm>
          <a:prstGeom prst="rect">
            <a:avLst/>
          </a:prstGeom>
          <a:noFill/>
          <a:ln w="0">
            <a:noFill/>
          </a:ln>
        </p:spPr>
      </p:pic>
      <p:pic>
        <p:nvPicPr>
          <p:cNvPr id="104" name="图片 103"/>
          <p:cNvPicPr/>
          <p:nvPr/>
        </p:nvPicPr>
        <p:blipFill>
          <a:blip r:embed="rId3"/>
          <a:stretch/>
        </p:blipFill>
        <p:spPr>
          <a:xfrm>
            <a:off x="0" y="0"/>
            <a:ext cx="10696320" cy="6952320"/>
          </a:xfrm>
          <a:prstGeom prst="rect">
            <a:avLst/>
          </a:prstGeom>
          <a:noFill/>
          <a:ln w="0">
            <a:noFill/>
          </a:ln>
        </p:spPr>
      </p:pic>
      <p:pic>
        <p:nvPicPr>
          <p:cNvPr id="105" name="图片 104"/>
          <p:cNvPicPr/>
          <p:nvPr/>
        </p:nvPicPr>
        <p:blipFill>
          <a:blip r:embed="rId4"/>
          <a:stretch/>
        </p:blipFill>
        <p:spPr>
          <a:xfrm>
            <a:off x="401040" y="401040"/>
            <a:ext cx="9893880" cy="400680"/>
          </a:xfrm>
          <a:prstGeom prst="rect">
            <a:avLst/>
          </a:prstGeom>
          <a:noFill/>
          <a:ln w="0">
            <a:noFill/>
          </a:ln>
        </p:spPr>
      </p:pic>
      <p:sp>
        <p:nvSpPr>
          <p:cNvPr id="106" name="任意多边形: 形状 105"/>
          <p:cNvSpPr/>
          <p:nvPr/>
        </p:nvSpPr>
        <p:spPr>
          <a:xfrm>
            <a:off x="401040" y="902520"/>
            <a:ext cx="1069920" cy="33480"/>
          </a:xfrm>
          <a:custGeom>
            <a:avLst/>
            <a:gdLst/>
            <a:ahLst/>
            <a:cxnLst/>
            <a:rect l="0" t="0" r="r" b="b"/>
            <a:pathLst>
              <a:path w="2972" h="93">
                <a:moveTo>
                  <a:pt x="0" y="0"/>
                </a:moveTo>
                <a:lnTo>
                  <a:pt x="2972" y="0"/>
                </a:lnTo>
                <a:lnTo>
                  <a:pt x="2972" y="93"/>
                </a:lnTo>
                <a:lnTo>
                  <a:pt x="0" y="93"/>
                </a:lnTo>
                <a:lnTo>
                  <a:pt x="0" y="0"/>
                </a:ln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7" name="文本框 106"/>
          <p:cNvSpPr txBox="1"/>
          <p:nvPr/>
        </p:nvSpPr>
        <p:spPr>
          <a:xfrm>
            <a:off x="10110600" y="6636600"/>
            <a:ext cx="472320" cy="157320"/>
          </a:xfrm>
          <a:prstGeom prst="rect">
            <a:avLst/>
          </a:prstGeom>
          <a:noFill/>
          <a:ln w="0">
            <a:noFill/>
          </a:ln>
        </p:spPr>
        <p:txBody>
          <a:bodyPr wrap="none" lIns="0" tIns="0" rIns="0" bIns="0" anchor="t">
            <a:spAutoFit/>
          </a:bodyPr>
          <a:lstStyle/>
          <a:p>
            <a:r>
              <a:rPr lang="en-US" sz="1050" b="0" u="none" strike="noStrike">
                <a:solidFill>
                  <a:srgbClr val="9CA3AF"/>
                </a:solidFill>
                <a:effectLst/>
                <a:uFillTx/>
                <a:latin typeface="DejaVuSans"/>
                <a:ea typeface="DejaVuSans"/>
              </a:rPr>
              <a:t>3  /  14</a:t>
            </a:r>
            <a:endParaRPr lang="en-US" sz="1050" b="0" u="none" strike="noStrike">
              <a:solidFill>
                <a:srgbClr val="000000"/>
              </a:solidFill>
              <a:effectLst/>
              <a:uFillTx/>
              <a:latin typeface="Times New Roman"/>
            </a:endParaRPr>
          </a:p>
        </p:txBody>
      </p:sp>
      <p:sp>
        <p:nvSpPr>
          <p:cNvPr id="108" name="任意多边形: 形状 107"/>
          <p:cNvSpPr/>
          <p:nvPr/>
        </p:nvSpPr>
        <p:spPr>
          <a:xfrm>
            <a:off x="401040" y="1437120"/>
            <a:ext cx="9894600" cy="902880"/>
          </a:xfrm>
          <a:custGeom>
            <a:avLst/>
            <a:gdLst/>
            <a:ahLst/>
            <a:cxnLst/>
            <a:rect l="0" t="0" r="r" b="b"/>
            <a:pathLst>
              <a:path w="27485" h="2508">
                <a:moveTo>
                  <a:pt x="0" y="2322"/>
                </a:moveTo>
                <a:lnTo>
                  <a:pt x="0" y="186"/>
                </a:lnTo>
                <a:cubicBezTo>
                  <a:pt x="0" y="174"/>
                  <a:pt x="1" y="162"/>
                  <a:pt x="3" y="150"/>
                </a:cubicBezTo>
                <a:cubicBezTo>
                  <a:pt x="6" y="138"/>
                  <a:pt x="9" y="126"/>
                  <a:pt x="14" y="115"/>
                </a:cubicBezTo>
                <a:cubicBezTo>
                  <a:pt x="19" y="104"/>
                  <a:pt x="24" y="93"/>
                  <a:pt x="31" y="83"/>
                </a:cubicBezTo>
                <a:cubicBezTo>
                  <a:pt x="38" y="73"/>
                  <a:pt x="45" y="63"/>
                  <a:pt x="54" y="55"/>
                </a:cubicBezTo>
                <a:cubicBezTo>
                  <a:pt x="63" y="46"/>
                  <a:pt x="72" y="38"/>
                  <a:pt x="82" y="31"/>
                </a:cubicBezTo>
                <a:cubicBezTo>
                  <a:pt x="92" y="25"/>
                  <a:pt x="103" y="19"/>
                  <a:pt x="114" y="14"/>
                </a:cubicBezTo>
                <a:cubicBezTo>
                  <a:pt x="126" y="10"/>
                  <a:pt x="137" y="6"/>
                  <a:pt x="149" y="4"/>
                </a:cubicBezTo>
                <a:cubicBezTo>
                  <a:pt x="161" y="1"/>
                  <a:pt x="173" y="0"/>
                  <a:pt x="185" y="0"/>
                </a:cubicBezTo>
                <a:lnTo>
                  <a:pt x="27299" y="0"/>
                </a:lnTo>
                <a:cubicBezTo>
                  <a:pt x="27311" y="0"/>
                  <a:pt x="27324" y="1"/>
                  <a:pt x="27336" y="4"/>
                </a:cubicBezTo>
                <a:cubicBezTo>
                  <a:pt x="27347" y="6"/>
                  <a:pt x="27359" y="10"/>
                  <a:pt x="27370" y="14"/>
                </a:cubicBezTo>
                <a:cubicBezTo>
                  <a:pt x="27382" y="19"/>
                  <a:pt x="27392" y="25"/>
                  <a:pt x="27402" y="31"/>
                </a:cubicBezTo>
                <a:cubicBezTo>
                  <a:pt x="27413" y="38"/>
                  <a:pt x="27422" y="46"/>
                  <a:pt x="27431" y="55"/>
                </a:cubicBezTo>
                <a:cubicBezTo>
                  <a:pt x="27439" y="63"/>
                  <a:pt x="27447" y="73"/>
                  <a:pt x="27454" y="83"/>
                </a:cubicBezTo>
                <a:cubicBezTo>
                  <a:pt x="27460" y="93"/>
                  <a:pt x="27466" y="104"/>
                  <a:pt x="27471" y="115"/>
                </a:cubicBezTo>
                <a:cubicBezTo>
                  <a:pt x="27476" y="126"/>
                  <a:pt x="27479" y="138"/>
                  <a:pt x="27481" y="150"/>
                </a:cubicBezTo>
                <a:cubicBezTo>
                  <a:pt x="27484" y="162"/>
                  <a:pt x="27485" y="174"/>
                  <a:pt x="27485" y="186"/>
                </a:cubicBezTo>
                <a:lnTo>
                  <a:pt x="27485" y="2322"/>
                </a:lnTo>
                <a:cubicBezTo>
                  <a:pt x="27485" y="2335"/>
                  <a:pt x="27484" y="2347"/>
                  <a:pt x="27481" y="2359"/>
                </a:cubicBezTo>
                <a:cubicBezTo>
                  <a:pt x="27479" y="2371"/>
                  <a:pt x="27476" y="2382"/>
                  <a:pt x="27471" y="2394"/>
                </a:cubicBezTo>
                <a:cubicBezTo>
                  <a:pt x="27466" y="2405"/>
                  <a:pt x="27460" y="2415"/>
                  <a:pt x="27454" y="2426"/>
                </a:cubicBezTo>
                <a:cubicBezTo>
                  <a:pt x="27447" y="2436"/>
                  <a:pt x="27439" y="2445"/>
                  <a:pt x="27431" y="2454"/>
                </a:cubicBezTo>
                <a:cubicBezTo>
                  <a:pt x="27422" y="2462"/>
                  <a:pt x="27413" y="2470"/>
                  <a:pt x="27402" y="2477"/>
                </a:cubicBezTo>
                <a:cubicBezTo>
                  <a:pt x="27392" y="2484"/>
                  <a:pt x="27382" y="2489"/>
                  <a:pt x="27370" y="2494"/>
                </a:cubicBezTo>
                <a:cubicBezTo>
                  <a:pt x="27359" y="2499"/>
                  <a:pt x="27347" y="2502"/>
                  <a:pt x="27336" y="2505"/>
                </a:cubicBezTo>
                <a:cubicBezTo>
                  <a:pt x="27324" y="2507"/>
                  <a:pt x="27311" y="2508"/>
                  <a:pt x="27299" y="2508"/>
                </a:cubicBezTo>
                <a:lnTo>
                  <a:pt x="185" y="2508"/>
                </a:lnTo>
                <a:cubicBezTo>
                  <a:pt x="173" y="2508"/>
                  <a:pt x="161" y="2507"/>
                  <a:pt x="149" y="2505"/>
                </a:cubicBezTo>
                <a:cubicBezTo>
                  <a:pt x="137" y="2502"/>
                  <a:pt x="126" y="2499"/>
                  <a:pt x="114" y="2494"/>
                </a:cubicBezTo>
                <a:cubicBezTo>
                  <a:pt x="103" y="2489"/>
                  <a:pt x="92" y="2484"/>
                  <a:pt x="82" y="2477"/>
                </a:cubicBezTo>
                <a:cubicBezTo>
                  <a:pt x="72" y="2470"/>
                  <a:pt x="63" y="2462"/>
                  <a:pt x="54" y="2454"/>
                </a:cubicBezTo>
                <a:cubicBezTo>
                  <a:pt x="45" y="2445"/>
                  <a:pt x="38" y="2436"/>
                  <a:pt x="31" y="2426"/>
                </a:cubicBezTo>
                <a:cubicBezTo>
                  <a:pt x="24" y="2415"/>
                  <a:pt x="19" y="2405"/>
                  <a:pt x="14" y="2394"/>
                </a:cubicBezTo>
                <a:cubicBezTo>
                  <a:pt x="9" y="2382"/>
                  <a:pt x="6" y="2371"/>
                  <a:pt x="3" y="2359"/>
                </a:cubicBezTo>
                <a:cubicBezTo>
                  <a:pt x="1" y="2347"/>
                  <a:pt x="0" y="2335"/>
                  <a:pt x="0" y="2322"/>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09" name="图片 108"/>
          <p:cNvPicPr/>
          <p:nvPr/>
        </p:nvPicPr>
        <p:blipFill>
          <a:blip r:embed="rId5"/>
          <a:stretch/>
        </p:blipFill>
        <p:spPr>
          <a:xfrm>
            <a:off x="568080" y="1629720"/>
            <a:ext cx="150120" cy="200160"/>
          </a:xfrm>
          <a:prstGeom prst="rect">
            <a:avLst/>
          </a:prstGeom>
          <a:noFill/>
          <a:ln w="0">
            <a:noFill/>
          </a:ln>
        </p:spPr>
      </p:pic>
      <p:sp>
        <p:nvSpPr>
          <p:cNvPr id="110" name="文本框 109"/>
          <p:cNvSpPr txBox="1"/>
          <p:nvPr/>
        </p:nvSpPr>
        <p:spPr>
          <a:xfrm>
            <a:off x="401040" y="1017360"/>
            <a:ext cx="435924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结合信息检索与生成模型，克服传统大模型的知识更新限制</a:t>
            </a:r>
            <a:endParaRPr lang="en-US" sz="1320" b="0" u="none" strike="noStrike">
              <a:solidFill>
                <a:srgbClr val="000000"/>
              </a:solidFill>
              <a:effectLst/>
              <a:uFillTx/>
              <a:latin typeface="Times New Roman"/>
            </a:endParaRPr>
          </a:p>
        </p:txBody>
      </p:sp>
      <p:sp>
        <p:nvSpPr>
          <p:cNvPr id="111" name="文本框 110"/>
          <p:cNvSpPr txBox="1"/>
          <p:nvPr/>
        </p:nvSpPr>
        <p:spPr>
          <a:xfrm>
            <a:off x="785520" y="1612080"/>
            <a:ext cx="805320" cy="25344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WenQuanYiZenHei"/>
                <a:ea typeface="WenQuanYiZenHei"/>
              </a:rPr>
              <a:t>概念解析</a:t>
            </a:r>
            <a:endParaRPr lang="en-US" sz="1580" b="0" u="none" strike="noStrike">
              <a:solidFill>
                <a:srgbClr val="000000"/>
              </a:solidFill>
              <a:effectLst/>
              <a:uFillTx/>
              <a:latin typeface="Times New Roman"/>
            </a:endParaRPr>
          </a:p>
        </p:txBody>
      </p:sp>
      <p:sp>
        <p:nvSpPr>
          <p:cNvPr id="112" name="文本框 111"/>
          <p:cNvSpPr txBox="1"/>
          <p:nvPr/>
        </p:nvSpPr>
        <p:spPr>
          <a:xfrm>
            <a:off x="568080" y="1966320"/>
            <a:ext cx="325800" cy="175680"/>
          </a:xfrm>
          <a:prstGeom prst="rect">
            <a:avLst/>
          </a:prstGeom>
          <a:noFill/>
          <a:ln w="0">
            <a:noFill/>
          </a:ln>
        </p:spPr>
        <p:txBody>
          <a:bodyPr wrap="none" lIns="0" tIns="0" rIns="0" bIns="0" anchor="t">
            <a:spAutoFit/>
          </a:bodyPr>
          <a:lstStyle/>
          <a:p>
            <a:r>
              <a:rPr lang="en-US" sz="1180" b="0" u="none" strike="noStrike">
                <a:solidFill>
                  <a:srgbClr val="E5E7EB"/>
                </a:solidFill>
                <a:effectLst/>
                <a:uFillTx/>
                <a:latin typeface="DejaVuSans"/>
                <a:ea typeface="DejaVuSans"/>
              </a:rPr>
              <a:t>RAG</a:t>
            </a:r>
            <a:endParaRPr lang="en-US" sz="1180" b="0" u="none" strike="noStrike">
              <a:solidFill>
                <a:srgbClr val="000000"/>
              </a:solidFill>
              <a:effectLst/>
              <a:uFillTx/>
              <a:latin typeface="Times New Roman"/>
            </a:endParaRPr>
          </a:p>
        </p:txBody>
      </p:sp>
      <p:pic>
        <p:nvPicPr>
          <p:cNvPr id="113" name="图片 112"/>
          <p:cNvPicPr/>
          <p:nvPr/>
        </p:nvPicPr>
        <p:blipFill>
          <a:blip r:embed="rId6"/>
          <a:stretch/>
        </p:blipFill>
        <p:spPr>
          <a:xfrm>
            <a:off x="401040" y="2540520"/>
            <a:ext cx="9893880" cy="1737720"/>
          </a:xfrm>
          <a:prstGeom prst="rect">
            <a:avLst/>
          </a:prstGeom>
          <a:noFill/>
          <a:ln w="0">
            <a:noFill/>
          </a:ln>
        </p:spPr>
      </p:pic>
      <p:sp>
        <p:nvSpPr>
          <p:cNvPr id="114" name="任意多边形: 形状 113"/>
          <p:cNvSpPr/>
          <p:nvPr/>
        </p:nvSpPr>
        <p:spPr>
          <a:xfrm>
            <a:off x="417600" y="4479120"/>
            <a:ext cx="4830480" cy="936360"/>
          </a:xfrm>
          <a:custGeom>
            <a:avLst/>
            <a:gdLst/>
            <a:ahLst/>
            <a:cxnLst/>
            <a:rect l="0" t="0" r="r" b="b"/>
            <a:pathLst>
              <a:path w="13418" h="2601">
                <a:moveTo>
                  <a:pt x="0" y="2601"/>
                </a:moveTo>
                <a:lnTo>
                  <a:pt x="0" y="0"/>
                </a:lnTo>
                <a:lnTo>
                  <a:pt x="13233" y="0"/>
                </a:lnTo>
                <a:cubicBezTo>
                  <a:pt x="13245" y="0"/>
                  <a:pt x="13257" y="1"/>
                  <a:pt x="13269" y="3"/>
                </a:cubicBezTo>
                <a:cubicBezTo>
                  <a:pt x="13281" y="6"/>
                  <a:pt x="13292" y="9"/>
                  <a:pt x="13304" y="14"/>
                </a:cubicBezTo>
                <a:cubicBezTo>
                  <a:pt x="13315" y="18"/>
                  <a:pt x="13326" y="24"/>
                  <a:pt x="13336" y="31"/>
                </a:cubicBezTo>
                <a:cubicBezTo>
                  <a:pt x="13346" y="38"/>
                  <a:pt x="13355" y="45"/>
                  <a:pt x="13364" y="54"/>
                </a:cubicBezTo>
                <a:cubicBezTo>
                  <a:pt x="13373" y="63"/>
                  <a:pt x="13380" y="72"/>
                  <a:pt x="13387" y="82"/>
                </a:cubicBezTo>
                <a:cubicBezTo>
                  <a:pt x="13394" y="92"/>
                  <a:pt x="13399" y="103"/>
                  <a:pt x="13404" y="114"/>
                </a:cubicBezTo>
                <a:cubicBezTo>
                  <a:pt x="13409" y="126"/>
                  <a:pt x="13412" y="137"/>
                  <a:pt x="13415" y="149"/>
                </a:cubicBezTo>
                <a:cubicBezTo>
                  <a:pt x="13417" y="161"/>
                  <a:pt x="13418" y="173"/>
                  <a:pt x="13418" y="185"/>
                </a:cubicBezTo>
                <a:lnTo>
                  <a:pt x="13418" y="2415"/>
                </a:lnTo>
                <a:cubicBezTo>
                  <a:pt x="13418" y="2427"/>
                  <a:pt x="13417" y="2439"/>
                  <a:pt x="13415" y="2451"/>
                </a:cubicBezTo>
                <a:cubicBezTo>
                  <a:pt x="13412" y="2463"/>
                  <a:pt x="13409" y="2475"/>
                  <a:pt x="13404" y="2486"/>
                </a:cubicBezTo>
                <a:cubicBezTo>
                  <a:pt x="13399" y="2497"/>
                  <a:pt x="13394" y="2508"/>
                  <a:pt x="13387" y="2518"/>
                </a:cubicBezTo>
                <a:cubicBezTo>
                  <a:pt x="13380" y="2528"/>
                  <a:pt x="13373" y="2538"/>
                  <a:pt x="13364" y="2546"/>
                </a:cubicBezTo>
                <a:cubicBezTo>
                  <a:pt x="13355" y="2555"/>
                  <a:pt x="13346" y="2562"/>
                  <a:pt x="13336" y="2569"/>
                </a:cubicBezTo>
                <a:cubicBezTo>
                  <a:pt x="13326" y="2576"/>
                  <a:pt x="13315" y="2582"/>
                  <a:pt x="13304" y="2586"/>
                </a:cubicBezTo>
                <a:cubicBezTo>
                  <a:pt x="13292" y="2591"/>
                  <a:pt x="13281" y="2595"/>
                  <a:pt x="13269" y="2597"/>
                </a:cubicBezTo>
                <a:cubicBezTo>
                  <a:pt x="13257" y="2599"/>
                  <a:pt x="13245" y="2601"/>
                  <a:pt x="13233" y="2601"/>
                </a:cubicBezTo>
                <a:lnTo>
                  <a:pt x="0" y="2601"/>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15" name="任意多边形: 形状 114"/>
          <p:cNvSpPr/>
          <p:nvPr/>
        </p:nvSpPr>
        <p:spPr>
          <a:xfrm>
            <a:off x="401040" y="4479120"/>
            <a:ext cx="33840" cy="936360"/>
          </a:xfrm>
          <a:custGeom>
            <a:avLst/>
            <a:gdLst/>
            <a:ahLst/>
            <a:cxnLst/>
            <a:rect l="0" t="0" r="r" b="b"/>
            <a:pathLst>
              <a:path w="94" h="2601">
                <a:moveTo>
                  <a:pt x="0" y="0"/>
                </a:moveTo>
                <a:lnTo>
                  <a:pt x="94" y="0"/>
                </a:lnTo>
                <a:lnTo>
                  <a:pt x="94" y="2601"/>
                </a:lnTo>
                <a:lnTo>
                  <a:pt x="0" y="2601"/>
                </a:lnTo>
                <a:lnTo>
                  <a:pt x="0" y="0"/>
                </a:lnTo>
                <a:close/>
              </a:path>
            </a:pathLst>
          </a:custGeom>
          <a:solidFill>
            <a:srgbClr val="8B5C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16" name="任意多边形: 形状 115"/>
          <p:cNvSpPr/>
          <p:nvPr/>
        </p:nvSpPr>
        <p:spPr>
          <a:xfrm>
            <a:off x="568080" y="4612680"/>
            <a:ext cx="401400" cy="434880"/>
          </a:xfrm>
          <a:custGeom>
            <a:avLst/>
            <a:gdLst/>
            <a:ahLst/>
            <a:cxnLst/>
            <a:rect l="0" t="0" r="r" b="b"/>
            <a:pathLst>
              <a:path w="1115" h="1208">
                <a:moveTo>
                  <a:pt x="0" y="650"/>
                </a:moveTo>
                <a:lnTo>
                  <a:pt x="0" y="557"/>
                </a:lnTo>
                <a:cubicBezTo>
                  <a:pt x="0" y="521"/>
                  <a:pt x="4" y="484"/>
                  <a:pt x="11" y="449"/>
                </a:cubicBezTo>
                <a:cubicBezTo>
                  <a:pt x="18" y="413"/>
                  <a:pt x="28" y="378"/>
                  <a:pt x="42" y="344"/>
                </a:cubicBezTo>
                <a:cubicBezTo>
                  <a:pt x="56" y="310"/>
                  <a:pt x="74" y="278"/>
                  <a:pt x="95" y="248"/>
                </a:cubicBezTo>
                <a:cubicBezTo>
                  <a:pt x="115" y="217"/>
                  <a:pt x="138" y="189"/>
                  <a:pt x="164" y="163"/>
                </a:cubicBezTo>
                <a:cubicBezTo>
                  <a:pt x="190" y="137"/>
                  <a:pt x="218" y="114"/>
                  <a:pt x="249" y="94"/>
                </a:cubicBezTo>
                <a:cubicBezTo>
                  <a:pt x="279" y="74"/>
                  <a:pt x="311" y="57"/>
                  <a:pt x="345" y="43"/>
                </a:cubicBezTo>
                <a:cubicBezTo>
                  <a:pt x="379" y="29"/>
                  <a:pt x="414" y="18"/>
                  <a:pt x="449" y="11"/>
                </a:cubicBezTo>
                <a:cubicBezTo>
                  <a:pt x="485" y="4"/>
                  <a:pt x="522" y="0"/>
                  <a:pt x="558" y="0"/>
                </a:cubicBezTo>
                <a:cubicBezTo>
                  <a:pt x="595" y="0"/>
                  <a:pt x="631" y="4"/>
                  <a:pt x="667" y="11"/>
                </a:cubicBezTo>
                <a:cubicBezTo>
                  <a:pt x="703" y="18"/>
                  <a:pt x="738" y="29"/>
                  <a:pt x="771" y="43"/>
                </a:cubicBezTo>
                <a:cubicBezTo>
                  <a:pt x="805" y="57"/>
                  <a:pt x="837" y="74"/>
                  <a:pt x="868" y="94"/>
                </a:cubicBezTo>
                <a:cubicBezTo>
                  <a:pt x="898" y="114"/>
                  <a:pt x="926" y="137"/>
                  <a:pt x="952" y="163"/>
                </a:cubicBezTo>
                <a:cubicBezTo>
                  <a:pt x="978" y="189"/>
                  <a:pt x="1001" y="217"/>
                  <a:pt x="1021" y="248"/>
                </a:cubicBezTo>
                <a:cubicBezTo>
                  <a:pt x="1042" y="278"/>
                  <a:pt x="1059" y="310"/>
                  <a:pt x="1073" y="344"/>
                </a:cubicBezTo>
                <a:cubicBezTo>
                  <a:pt x="1087" y="378"/>
                  <a:pt x="1097" y="413"/>
                  <a:pt x="1105" y="449"/>
                </a:cubicBezTo>
                <a:cubicBezTo>
                  <a:pt x="1112" y="484"/>
                  <a:pt x="1115" y="521"/>
                  <a:pt x="1115" y="557"/>
                </a:cubicBezTo>
                <a:lnTo>
                  <a:pt x="1115" y="650"/>
                </a:lnTo>
                <a:cubicBezTo>
                  <a:pt x="1115" y="687"/>
                  <a:pt x="1112" y="723"/>
                  <a:pt x="1105" y="759"/>
                </a:cubicBezTo>
                <a:cubicBezTo>
                  <a:pt x="1097" y="795"/>
                  <a:pt x="1087" y="829"/>
                  <a:pt x="1073" y="863"/>
                </a:cubicBezTo>
                <a:cubicBezTo>
                  <a:pt x="1059" y="897"/>
                  <a:pt x="1042" y="929"/>
                  <a:pt x="1021" y="960"/>
                </a:cubicBezTo>
                <a:cubicBezTo>
                  <a:pt x="1001" y="990"/>
                  <a:pt x="978" y="1018"/>
                  <a:pt x="952" y="1044"/>
                </a:cubicBezTo>
                <a:cubicBezTo>
                  <a:pt x="926" y="1071"/>
                  <a:pt x="898" y="1094"/>
                  <a:pt x="868" y="1114"/>
                </a:cubicBezTo>
                <a:cubicBezTo>
                  <a:pt x="837" y="1135"/>
                  <a:pt x="805" y="1152"/>
                  <a:pt x="771" y="1166"/>
                </a:cubicBezTo>
                <a:cubicBezTo>
                  <a:pt x="738" y="1180"/>
                  <a:pt x="703" y="1190"/>
                  <a:pt x="667" y="1197"/>
                </a:cubicBezTo>
                <a:cubicBezTo>
                  <a:pt x="631" y="1205"/>
                  <a:pt x="595" y="1208"/>
                  <a:pt x="558" y="1208"/>
                </a:cubicBezTo>
                <a:cubicBezTo>
                  <a:pt x="522" y="1208"/>
                  <a:pt x="485" y="1205"/>
                  <a:pt x="449" y="1197"/>
                </a:cubicBezTo>
                <a:cubicBezTo>
                  <a:pt x="414" y="1190"/>
                  <a:pt x="379" y="1180"/>
                  <a:pt x="345" y="1166"/>
                </a:cubicBezTo>
                <a:cubicBezTo>
                  <a:pt x="311" y="1152"/>
                  <a:pt x="279" y="1135"/>
                  <a:pt x="249" y="1114"/>
                </a:cubicBezTo>
                <a:cubicBezTo>
                  <a:pt x="218" y="1094"/>
                  <a:pt x="190" y="1071"/>
                  <a:pt x="164" y="1044"/>
                </a:cubicBezTo>
                <a:cubicBezTo>
                  <a:pt x="138" y="1018"/>
                  <a:pt x="115" y="990"/>
                  <a:pt x="95" y="960"/>
                </a:cubicBezTo>
                <a:cubicBezTo>
                  <a:pt x="74" y="929"/>
                  <a:pt x="56" y="897"/>
                  <a:pt x="42" y="863"/>
                </a:cubicBezTo>
                <a:cubicBezTo>
                  <a:pt x="28" y="829"/>
                  <a:pt x="18" y="795"/>
                  <a:pt x="11" y="759"/>
                </a:cubicBezTo>
                <a:cubicBezTo>
                  <a:pt x="4" y="723"/>
                  <a:pt x="0" y="687"/>
                  <a:pt x="0" y="650"/>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17" name="图片 116"/>
          <p:cNvPicPr/>
          <p:nvPr/>
        </p:nvPicPr>
        <p:blipFill>
          <a:blip r:embed="rId7"/>
          <a:stretch/>
        </p:blipFill>
        <p:spPr>
          <a:xfrm>
            <a:off x="668520" y="4713120"/>
            <a:ext cx="200160" cy="200160"/>
          </a:xfrm>
          <a:prstGeom prst="rect">
            <a:avLst/>
          </a:prstGeom>
          <a:noFill/>
          <a:ln w="0">
            <a:noFill/>
          </a:ln>
        </p:spPr>
      </p:pic>
      <p:sp>
        <p:nvSpPr>
          <p:cNvPr id="118" name="文本框 117"/>
          <p:cNvSpPr txBox="1"/>
          <p:nvPr/>
        </p:nvSpPr>
        <p:spPr>
          <a:xfrm>
            <a:off x="883440" y="1960920"/>
            <a:ext cx="9052920" cy="189360"/>
          </a:xfrm>
          <a:prstGeom prst="rect">
            <a:avLst/>
          </a:prstGeom>
          <a:noFill/>
          <a:ln w="0">
            <a:noFill/>
          </a:ln>
        </p:spPr>
        <p:txBody>
          <a:bodyPr wrap="none" lIns="0" tIns="0" rIns="0" bIns="0" anchor="t">
            <a:spAutoFit/>
          </a:bodyPr>
          <a:lstStyle/>
          <a:p>
            <a:r>
              <a:rPr lang="zh-CN" sz="1180" b="0" u="none" strike="noStrike">
                <a:solidFill>
                  <a:srgbClr val="E5E7EB"/>
                </a:solidFill>
                <a:effectLst/>
                <a:uFillTx/>
                <a:latin typeface="WenQuanYiZenHei"/>
                <a:ea typeface="WenQuanYiZenHei"/>
              </a:rPr>
              <a:t>（检索增强生成）将</a:t>
            </a:r>
            <a:r>
              <a:rPr lang="zh-CN" sz="1180" b="0" u="none" strike="noStrike">
                <a:solidFill>
                  <a:srgbClr val="53EAFD"/>
                </a:solidFill>
                <a:effectLst/>
                <a:uFillTx/>
                <a:latin typeface="WenQuanYiZenHei"/>
                <a:ea typeface="WenQuanYiZenHei"/>
              </a:rPr>
              <a:t>信息检索</a:t>
            </a:r>
            <a:r>
              <a:rPr lang="zh-CN" sz="1180" b="0" u="none" strike="noStrike">
                <a:solidFill>
                  <a:srgbClr val="E5E7EB"/>
                </a:solidFill>
                <a:effectLst/>
                <a:uFillTx/>
                <a:latin typeface="WenQuanYiZenHei"/>
                <a:ea typeface="WenQuanYiZenHei"/>
              </a:rPr>
              <a:t>与</a:t>
            </a:r>
            <a:r>
              <a:rPr lang="zh-CN" sz="1180" b="0" u="none" strike="noStrike">
                <a:solidFill>
                  <a:srgbClr val="C4B5FD"/>
                </a:solidFill>
                <a:effectLst/>
                <a:uFillTx/>
                <a:latin typeface="WenQuanYiZenHei"/>
                <a:ea typeface="WenQuanYiZenHei"/>
              </a:rPr>
              <a:t>生成模型</a:t>
            </a:r>
            <a:r>
              <a:rPr lang="zh-CN" sz="1180" b="0" u="none" strike="noStrike">
                <a:solidFill>
                  <a:srgbClr val="E5E7EB"/>
                </a:solidFill>
                <a:effectLst/>
                <a:uFillTx/>
                <a:latin typeface="WenQuanYiZenHei"/>
                <a:ea typeface="WenQuanYiZenHei"/>
              </a:rPr>
              <a:t>相结合，实现了大模型在生成内容时能够动态引入外部知识，从而提升回答的实时性和准确度。</a:t>
            </a:r>
            <a:endParaRPr lang="en-US" sz="1180" b="0" u="none" strike="noStrike">
              <a:solidFill>
                <a:srgbClr val="000000"/>
              </a:solidFill>
              <a:effectLst/>
              <a:uFillTx/>
              <a:latin typeface="Times New Roman"/>
            </a:endParaRPr>
          </a:p>
        </p:txBody>
      </p:sp>
      <p:sp>
        <p:nvSpPr>
          <p:cNvPr id="119" name="文本框 118"/>
          <p:cNvSpPr txBox="1"/>
          <p:nvPr/>
        </p:nvSpPr>
        <p:spPr>
          <a:xfrm>
            <a:off x="1103040" y="4627440"/>
            <a:ext cx="100656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动态知识更新</a:t>
            </a:r>
            <a:endParaRPr lang="en-US" sz="1320" b="0" u="none" strike="noStrike">
              <a:solidFill>
                <a:srgbClr val="000000"/>
              </a:solidFill>
              <a:effectLst/>
              <a:uFillTx/>
              <a:latin typeface="Times New Roman"/>
            </a:endParaRPr>
          </a:p>
        </p:txBody>
      </p:sp>
      <p:sp>
        <p:nvSpPr>
          <p:cNvPr id="120" name="文本框 119"/>
          <p:cNvSpPr txBox="1"/>
          <p:nvPr/>
        </p:nvSpPr>
        <p:spPr>
          <a:xfrm>
            <a:off x="1103040" y="4893480"/>
            <a:ext cx="40240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克服传统大模型无法动态更新知识的问题，实时引入外部知识库的最</a:t>
            </a:r>
            <a:endParaRPr lang="en-US" sz="1050" b="0" u="none" strike="noStrike">
              <a:solidFill>
                <a:srgbClr val="000000"/>
              </a:solidFill>
              <a:effectLst/>
              <a:uFillTx/>
              <a:latin typeface="Times New Roman"/>
            </a:endParaRPr>
          </a:p>
        </p:txBody>
      </p:sp>
      <p:sp>
        <p:nvSpPr>
          <p:cNvPr id="121" name="任意多边形: 形状 120"/>
          <p:cNvSpPr/>
          <p:nvPr/>
        </p:nvSpPr>
        <p:spPr>
          <a:xfrm>
            <a:off x="5465160" y="4479120"/>
            <a:ext cx="4830480" cy="936360"/>
          </a:xfrm>
          <a:custGeom>
            <a:avLst/>
            <a:gdLst/>
            <a:ahLst/>
            <a:cxnLst/>
            <a:rect l="0" t="0" r="r" b="b"/>
            <a:pathLst>
              <a:path w="13418" h="2601">
                <a:moveTo>
                  <a:pt x="0" y="2601"/>
                </a:moveTo>
                <a:lnTo>
                  <a:pt x="0" y="0"/>
                </a:lnTo>
                <a:lnTo>
                  <a:pt x="13232" y="0"/>
                </a:lnTo>
                <a:cubicBezTo>
                  <a:pt x="13244" y="0"/>
                  <a:pt x="13257" y="1"/>
                  <a:pt x="13269" y="3"/>
                </a:cubicBezTo>
                <a:cubicBezTo>
                  <a:pt x="13280" y="6"/>
                  <a:pt x="13292" y="9"/>
                  <a:pt x="13303" y="14"/>
                </a:cubicBezTo>
                <a:cubicBezTo>
                  <a:pt x="13315" y="18"/>
                  <a:pt x="13325" y="24"/>
                  <a:pt x="13335" y="31"/>
                </a:cubicBezTo>
                <a:cubicBezTo>
                  <a:pt x="13346" y="38"/>
                  <a:pt x="13355" y="45"/>
                  <a:pt x="13364" y="54"/>
                </a:cubicBezTo>
                <a:cubicBezTo>
                  <a:pt x="13372" y="63"/>
                  <a:pt x="13380" y="72"/>
                  <a:pt x="13387" y="82"/>
                </a:cubicBezTo>
                <a:cubicBezTo>
                  <a:pt x="13393" y="92"/>
                  <a:pt x="13399" y="103"/>
                  <a:pt x="13404" y="114"/>
                </a:cubicBezTo>
                <a:cubicBezTo>
                  <a:pt x="13409" y="126"/>
                  <a:pt x="13412" y="137"/>
                  <a:pt x="13414" y="149"/>
                </a:cubicBezTo>
                <a:cubicBezTo>
                  <a:pt x="13417" y="161"/>
                  <a:pt x="13418" y="173"/>
                  <a:pt x="13418" y="185"/>
                </a:cubicBezTo>
                <a:lnTo>
                  <a:pt x="13418" y="2415"/>
                </a:lnTo>
                <a:cubicBezTo>
                  <a:pt x="13418" y="2427"/>
                  <a:pt x="13417" y="2439"/>
                  <a:pt x="13414" y="2451"/>
                </a:cubicBezTo>
                <a:cubicBezTo>
                  <a:pt x="13412" y="2463"/>
                  <a:pt x="13409" y="2475"/>
                  <a:pt x="13404" y="2486"/>
                </a:cubicBezTo>
                <a:cubicBezTo>
                  <a:pt x="13399" y="2497"/>
                  <a:pt x="13393" y="2508"/>
                  <a:pt x="13387" y="2518"/>
                </a:cubicBezTo>
                <a:cubicBezTo>
                  <a:pt x="13380" y="2528"/>
                  <a:pt x="13372" y="2538"/>
                  <a:pt x="13364" y="2546"/>
                </a:cubicBezTo>
                <a:cubicBezTo>
                  <a:pt x="13355" y="2555"/>
                  <a:pt x="13346" y="2562"/>
                  <a:pt x="13335" y="2569"/>
                </a:cubicBezTo>
                <a:cubicBezTo>
                  <a:pt x="13325" y="2576"/>
                  <a:pt x="13315" y="2582"/>
                  <a:pt x="13303" y="2586"/>
                </a:cubicBezTo>
                <a:cubicBezTo>
                  <a:pt x="13292" y="2591"/>
                  <a:pt x="13280" y="2595"/>
                  <a:pt x="13269" y="2597"/>
                </a:cubicBezTo>
                <a:cubicBezTo>
                  <a:pt x="13257" y="2599"/>
                  <a:pt x="13244" y="2601"/>
                  <a:pt x="13232" y="2601"/>
                </a:cubicBezTo>
                <a:lnTo>
                  <a:pt x="0" y="2601"/>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22" name="任意多边形: 形状 121"/>
          <p:cNvSpPr/>
          <p:nvPr/>
        </p:nvSpPr>
        <p:spPr>
          <a:xfrm>
            <a:off x="5448240" y="4479120"/>
            <a:ext cx="33840" cy="936360"/>
          </a:xfrm>
          <a:custGeom>
            <a:avLst/>
            <a:gdLst/>
            <a:ahLst/>
            <a:cxnLst/>
            <a:rect l="0" t="0" r="r" b="b"/>
            <a:pathLst>
              <a:path w="94" h="2601">
                <a:moveTo>
                  <a:pt x="0" y="0"/>
                </a:moveTo>
                <a:lnTo>
                  <a:pt x="94" y="0"/>
                </a:lnTo>
                <a:lnTo>
                  <a:pt x="94" y="2601"/>
                </a:lnTo>
                <a:lnTo>
                  <a:pt x="0" y="2601"/>
                </a:lnTo>
                <a:lnTo>
                  <a:pt x="0" y="0"/>
                </a:lnTo>
                <a:close/>
              </a:path>
            </a:pathLst>
          </a:custGeom>
          <a:solidFill>
            <a:srgbClr val="8B5C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23" name="任意多边形: 形状 122"/>
          <p:cNvSpPr/>
          <p:nvPr/>
        </p:nvSpPr>
        <p:spPr>
          <a:xfrm>
            <a:off x="5615640" y="4612680"/>
            <a:ext cx="426600" cy="434880"/>
          </a:xfrm>
          <a:custGeom>
            <a:avLst/>
            <a:gdLst/>
            <a:ahLst/>
            <a:cxnLst/>
            <a:rect l="0" t="0" r="r" b="b"/>
            <a:pathLst>
              <a:path w="1185" h="1208">
                <a:moveTo>
                  <a:pt x="0" y="615"/>
                </a:moveTo>
                <a:lnTo>
                  <a:pt x="0" y="592"/>
                </a:lnTo>
                <a:cubicBezTo>
                  <a:pt x="0" y="573"/>
                  <a:pt x="1" y="553"/>
                  <a:pt x="3" y="534"/>
                </a:cubicBezTo>
                <a:cubicBezTo>
                  <a:pt x="4" y="515"/>
                  <a:pt x="7" y="496"/>
                  <a:pt x="11" y="477"/>
                </a:cubicBezTo>
                <a:cubicBezTo>
                  <a:pt x="15" y="458"/>
                  <a:pt x="20" y="439"/>
                  <a:pt x="25" y="420"/>
                </a:cubicBezTo>
                <a:cubicBezTo>
                  <a:pt x="31" y="402"/>
                  <a:pt x="37" y="383"/>
                  <a:pt x="45" y="366"/>
                </a:cubicBezTo>
                <a:cubicBezTo>
                  <a:pt x="52" y="348"/>
                  <a:pt x="60" y="330"/>
                  <a:pt x="70" y="313"/>
                </a:cubicBezTo>
                <a:cubicBezTo>
                  <a:pt x="79" y="296"/>
                  <a:pt x="89" y="279"/>
                  <a:pt x="99" y="263"/>
                </a:cubicBezTo>
                <a:cubicBezTo>
                  <a:pt x="110" y="247"/>
                  <a:pt x="122" y="232"/>
                  <a:pt x="134" y="217"/>
                </a:cubicBezTo>
                <a:cubicBezTo>
                  <a:pt x="146" y="202"/>
                  <a:pt x="159" y="187"/>
                  <a:pt x="173" y="173"/>
                </a:cubicBezTo>
                <a:cubicBezTo>
                  <a:pt x="187" y="160"/>
                  <a:pt x="201" y="147"/>
                  <a:pt x="216" y="134"/>
                </a:cubicBezTo>
                <a:cubicBezTo>
                  <a:pt x="231" y="122"/>
                  <a:pt x="247" y="111"/>
                  <a:pt x="263" y="100"/>
                </a:cubicBezTo>
                <a:cubicBezTo>
                  <a:pt x="279" y="89"/>
                  <a:pt x="295" y="79"/>
                  <a:pt x="313" y="70"/>
                </a:cubicBezTo>
                <a:cubicBezTo>
                  <a:pt x="330" y="61"/>
                  <a:pt x="347" y="53"/>
                  <a:pt x="365" y="45"/>
                </a:cubicBezTo>
                <a:cubicBezTo>
                  <a:pt x="384" y="38"/>
                  <a:pt x="402" y="31"/>
                  <a:pt x="421" y="26"/>
                </a:cubicBezTo>
                <a:cubicBezTo>
                  <a:pt x="439" y="20"/>
                  <a:pt x="458" y="15"/>
                  <a:pt x="477" y="11"/>
                </a:cubicBezTo>
                <a:cubicBezTo>
                  <a:pt x="496" y="8"/>
                  <a:pt x="515" y="5"/>
                  <a:pt x="535" y="3"/>
                </a:cubicBezTo>
                <a:cubicBezTo>
                  <a:pt x="554" y="1"/>
                  <a:pt x="573" y="0"/>
                  <a:pt x="593" y="0"/>
                </a:cubicBezTo>
                <a:cubicBezTo>
                  <a:pt x="612" y="0"/>
                  <a:pt x="631" y="1"/>
                  <a:pt x="651" y="3"/>
                </a:cubicBezTo>
                <a:cubicBezTo>
                  <a:pt x="670" y="5"/>
                  <a:pt x="689" y="8"/>
                  <a:pt x="708" y="11"/>
                </a:cubicBezTo>
                <a:cubicBezTo>
                  <a:pt x="727" y="15"/>
                  <a:pt x="746" y="20"/>
                  <a:pt x="764" y="26"/>
                </a:cubicBezTo>
                <a:cubicBezTo>
                  <a:pt x="783" y="31"/>
                  <a:pt x="801" y="38"/>
                  <a:pt x="819" y="45"/>
                </a:cubicBezTo>
                <a:cubicBezTo>
                  <a:pt x="837" y="53"/>
                  <a:pt x="855" y="61"/>
                  <a:pt x="872" y="70"/>
                </a:cubicBezTo>
                <a:cubicBezTo>
                  <a:pt x="889" y="79"/>
                  <a:pt x="905" y="89"/>
                  <a:pt x="921" y="100"/>
                </a:cubicBezTo>
                <a:cubicBezTo>
                  <a:pt x="938" y="111"/>
                  <a:pt x="953" y="122"/>
                  <a:pt x="968" y="134"/>
                </a:cubicBezTo>
                <a:cubicBezTo>
                  <a:pt x="983" y="147"/>
                  <a:pt x="997" y="160"/>
                  <a:pt x="1011" y="173"/>
                </a:cubicBezTo>
                <a:cubicBezTo>
                  <a:pt x="1025" y="187"/>
                  <a:pt x="1038" y="202"/>
                  <a:pt x="1050" y="217"/>
                </a:cubicBezTo>
                <a:cubicBezTo>
                  <a:pt x="1062" y="232"/>
                  <a:pt x="1074" y="247"/>
                  <a:pt x="1085" y="263"/>
                </a:cubicBezTo>
                <a:cubicBezTo>
                  <a:pt x="1096" y="279"/>
                  <a:pt x="1106" y="296"/>
                  <a:pt x="1115" y="313"/>
                </a:cubicBezTo>
                <a:cubicBezTo>
                  <a:pt x="1124" y="330"/>
                  <a:pt x="1132" y="348"/>
                  <a:pt x="1139" y="366"/>
                </a:cubicBezTo>
                <a:cubicBezTo>
                  <a:pt x="1147" y="383"/>
                  <a:pt x="1153" y="402"/>
                  <a:pt x="1159" y="420"/>
                </a:cubicBezTo>
                <a:cubicBezTo>
                  <a:pt x="1165" y="439"/>
                  <a:pt x="1169" y="458"/>
                  <a:pt x="1173" y="477"/>
                </a:cubicBezTo>
                <a:cubicBezTo>
                  <a:pt x="1177" y="496"/>
                  <a:pt x="1180" y="515"/>
                  <a:pt x="1182" y="534"/>
                </a:cubicBezTo>
                <a:cubicBezTo>
                  <a:pt x="1184" y="553"/>
                  <a:pt x="1185" y="573"/>
                  <a:pt x="1185" y="592"/>
                </a:cubicBezTo>
                <a:lnTo>
                  <a:pt x="1185" y="615"/>
                </a:lnTo>
                <a:cubicBezTo>
                  <a:pt x="1185" y="635"/>
                  <a:pt x="1184" y="654"/>
                  <a:pt x="1182" y="673"/>
                </a:cubicBezTo>
                <a:cubicBezTo>
                  <a:pt x="1180" y="693"/>
                  <a:pt x="1177" y="712"/>
                  <a:pt x="1173" y="731"/>
                </a:cubicBezTo>
                <a:cubicBezTo>
                  <a:pt x="1169" y="750"/>
                  <a:pt x="1165" y="769"/>
                  <a:pt x="1159" y="787"/>
                </a:cubicBezTo>
                <a:cubicBezTo>
                  <a:pt x="1153" y="806"/>
                  <a:pt x="1147" y="824"/>
                  <a:pt x="1139" y="842"/>
                </a:cubicBezTo>
                <a:cubicBezTo>
                  <a:pt x="1132" y="860"/>
                  <a:pt x="1124" y="877"/>
                  <a:pt x="1115" y="894"/>
                </a:cubicBezTo>
                <a:cubicBezTo>
                  <a:pt x="1106" y="911"/>
                  <a:pt x="1096" y="928"/>
                  <a:pt x="1085" y="944"/>
                </a:cubicBezTo>
                <a:cubicBezTo>
                  <a:pt x="1074" y="960"/>
                  <a:pt x="1062" y="976"/>
                  <a:pt x="1050" y="991"/>
                </a:cubicBezTo>
                <a:cubicBezTo>
                  <a:pt x="1038" y="1006"/>
                  <a:pt x="1025" y="1020"/>
                  <a:pt x="1011" y="1034"/>
                </a:cubicBezTo>
                <a:cubicBezTo>
                  <a:pt x="997" y="1048"/>
                  <a:pt x="983" y="1061"/>
                  <a:pt x="968" y="1074"/>
                </a:cubicBezTo>
                <a:cubicBezTo>
                  <a:pt x="953" y="1086"/>
                  <a:pt x="938" y="1098"/>
                  <a:pt x="921" y="1108"/>
                </a:cubicBezTo>
                <a:cubicBezTo>
                  <a:pt x="905" y="1119"/>
                  <a:pt x="889" y="1129"/>
                  <a:pt x="872" y="1138"/>
                </a:cubicBezTo>
                <a:cubicBezTo>
                  <a:pt x="855" y="1147"/>
                  <a:pt x="837" y="1156"/>
                  <a:pt x="819" y="1163"/>
                </a:cubicBezTo>
                <a:cubicBezTo>
                  <a:pt x="801" y="1171"/>
                  <a:pt x="783" y="1177"/>
                  <a:pt x="764" y="1183"/>
                </a:cubicBezTo>
                <a:cubicBezTo>
                  <a:pt x="746" y="1188"/>
                  <a:pt x="727" y="1193"/>
                  <a:pt x="708" y="1197"/>
                </a:cubicBezTo>
                <a:cubicBezTo>
                  <a:pt x="689" y="1201"/>
                  <a:pt x="670" y="1203"/>
                  <a:pt x="651" y="1205"/>
                </a:cubicBezTo>
                <a:cubicBezTo>
                  <a:pt x="631" y="1207"/>
                  <a:pt x="612" y="1208"/>
                  <a:pt x="593" y="1208"/>
                </a:cubicBezTo>
                <a:cubicBezTo>
                  <a:pt x="573" y="1208"/>
                  <a:pt x="554" y="1207"/>
                  <a:pt x="535" y="1205"/>
                </a:cubicBezTo>
                <a:cubicBezTo>
                  <a:pt x="515" y="1203"/>
                  <a:pt x="496" y="1201"/>
                  <a:pt x="477" y="1197"/>
                </a:cubicBezTo>
                <a:cubicBezTo>
                  <a:pt x="458" y="1193"/>
                  <a:pt x="439" y="1188"/>
                  <a:pt x="421" y="1183"/>
                </a:cubicBezTo>
                <a:cubicBezTo>
                  <a:pt x="402" y="1177"/>
                  <a:pt x="384" y="1171"/>
                  <a:pt x="365" y="1163"/>
                </a:cubicBezTo>
                <a:cubicBezTo>
                  <a:pt x="347" y="1156"/>
                  <a:pt x="330" y="1147"/>
                  <a:pt x="313" y="1138"/>
                </a:cubicBezTo>
                <a:cubicBezTo>
                  <a:pt x="295" y="1129"/>
                  <a:pt x="279" y="1119"/>
                  <a:pt x="263" y="1108"/>
                </a:cubicBezTo>
                <a:cubicBezTo>
                  <a:pt x="247" y="1098"/>
                  <a:pt x="231" y="1086"/>
                  <a:pt x="216" y="1074"/>
                </a:cubicBezTo>
                <a:cubicBezTo>
                  <a:pt x="201" y="1061"/>
                  <a:pt x="187" y="1048"/>
                  <a:pt x="173" y="1034"/>
                </a:cubicBezTo>
                <a:cubicBezTo>
                  <a:pt x="159" y="1020"/>
                  <a:pt x="146" y="1006"/>
                  <a:pt x="134" y="991"/>
                </a:cubicBezTo>
                <a:cubicBezTo>
                  <a:pt x="122" y="976"/>
                  <a:pt x="110" y="960"/>
                  <a:pt x="99" y="944"/>
                </a:cubicBezTo>
                <a:cubicBezTo>
                  <a:pt x="89" y="928"/>
                  <a:pt x="79" y="911"/>
                  <a:pt x="70" y="894"/>
                </a:cubicBezTo>
                <a:cubicBezTo>
                  <a:pt x="60" y="877"/>
                  <a:pt x="52" y="860"/>
                  <a:pt x="45" y="842"/>
                </a:cubicBezTo>
                <a:cubicBezTo>
                  <a:pt x="37" y="824"/>
                  <a:pt x="31" y="806"/>
                  <a:pt x="25" y="787"/>
                </a:cubicBezTo>
                <a:cubicBezTo>
                  <a:pt x="20" y="769"/>
                  <a:pt x="15" y="750"/>
                  <a:pt x="11" y="731"/>
                </a:cubicBezTo>
                <a:cubicBezTo>
                  <a:pt x="7" y="712"/>
                  <a:pt x="4" y="693"/>
                  <a:pt x="3" y="673"/>
                </a:cubicBezTo>
                <a:cubicBezTo>
                  <a:pt x="1" y="654"/>
                  <a:pt x="0" y="635"/>
                  <a:pt x="0" y="615"/>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24" name="图片 123"/>
          <p:cNvPicPr/>
          <p:nvPr/>
        </p:nvPicPr>
        <p:blipFill>
          <a:blip r:embed="rId8"/>
          <a:stretch/>
        </p:blipFill>
        <p:spPr>
          <a:xfrm>
            <a:off x="5716080" y="4713120"/>
            <a:ext cx="225360" cy="200160"/>
          </a:xfrm>
          <a:prstGeom prst="rect">
            <a:avLst/>
          </a:prstGeom>
          <a:noFill/>
          <a:ln w="0">
            <a:noFill/>
          </a:ln>
        </p:spPr>
      </p:pic>
      <p:sp>
        <p:nvSpPr>
          <p:cNvPr id="125" name="文本框 124"/>
          <p:cNvSpPr txBox="1"/>
          <p:nvPr/>
        </p:nvSpPr>
        <p:spPr>
          <a:xfrm>
            <a:off x="1103040" y="5094000"/>
            <a:ext cx="17442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新信息，无需重新训练模型。</a:t>
            </a:r>
            <a:endParaRPr lang="en-US" sz="1050" b="0" u="none" strike="noStrike">
              <a:solidFill>
                <a:srgbClr val="000000"/>
              </a:solidFill>
              <a:effectLst/>
              <a:uFillTx/>
              <a:latin typeface="Times New Roman"/>
            </a:endParaRPr>
          </a:p>
        </p:txBody>
      </p:sp>
      <p:sp>
        <p:nvSpPr>
          <p:cNvPr id="126" name="文本框 125"/>
          <p:cNvSpPr txBox="1"/>
          <p:nvPr/>
        </p:nvSpPr>
        <p:spPr>
          <a:xfrm>
            <a:off x="6175440" y="4627440"/>
            <a:ext cx="117432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响应实时性提升</a:t>
            </a:r>
            <a:endParaRPr lang="en-US" sz="1320" b="0" u="none" strike="noStrike">
              <a:solidFill>
                <a:srgbClr val="000000"/>
              </a:solidFill>
              <a:effectLst/>
              <a:uFillTx/>
              <a:latin typeface="Times New Roman"/>
            </a:endParaRPr>
          </a:p>
        </p:txBody>
      </p:sp>
      <p:sp>
        <p:nvSpPr>
          <p:cNvPr id="127" name="文本框 126"/>
          <p:cNvSpPr txBox="1"/>
          <p:nvPr/>
        </p:nvSpPr>
        <p:spPr>
          <a:xfrm>
            <a:off x="6175440" y="4893480"/>
            <a:ext cx="18781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通过检索最新、最相关的信息，</a:t>
            </a:r>
            <a:endParaRPr lang="en-US" sz="1050" b="0" u="none" strike="noStrike">
              <a:solidFill>
                <a:srgbClr val="000000"/>
              </a:solidFill>
              <a:effectLst/>
              <a:uFillTx/>
              <a:latin typeface="Times New Roman"/>
            </a:endParaRPr>
          </a:p>
        </p:txBody>
      </p:sp>
      <p:sp>
        <p:nvSpPr>
          <p:cNvPr id="128" name="文本框 127"/>
          <p:cNvSpPr txBox="1"/>
          <p:nvPr/>
        </p:nvSpPr>
        <p:spPr>
          <a:xfrm>
            <a:off x="8047440" y="4898160"/>
            <a:ext cx="2894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RAG</a:t>
            </a:r>
            <a:endParaRPr lang="en-US" sz="1050" b="0" u="none" strike="noStrike">
              <a:solidFill>
                <a:srgbClr val="000000"/>
              </a:solidFill>
              <a:effectLst/>
              <a:uFillTx/>
              <a:latin typeface="Times New Roman"/>
            </a:endParaRPr>
          </a:p>
        </p:txBody>
      </p:sp>
      <p:sp>
        <p:nvSpPr>
          <p:cNvPr id="129" name="文本框 128"/>
          <p:cNvSpPr txBox="1"/>
          <p:nvPr/>
        </p:nvSpPr>
        <p:spPr>
          <a:xfrm>
            <a:off x="8327880" y="4893480"/>
            <a:ext cx="17442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能够对实时变化的知识环境做</a:t>
            </a:r>
            <a:endParaRPr lang="en-US" sz="1050" b="0" u="none" strike="noStrike">
              <a:solidFill>
                <a:srgbClr val="000000"/>
              </a:solidFill>
              <a:effectLst/>
              <a:uFillTx/>
              <a:latin typeface="Times New Roman"/>
            </a:endParaRPr>
          </a:p>
        </p:txBody>
      </p:sp>
      <p:sp>
        <p:nvSpPr>
          <p:cNvPr id="130" name="任意多边形: 形状 129"/>
          <p:cNvSpPr/>
          <p:nvPr/>
        </p:nvSpPr>
        <p:spPr>
          <a:xfrm>
            <a:off x="417600" y="5615640"/>
            <a:ext cx="4830480" cy="936360"/>
          </a:xfrm>
          <a:custGeom>
            <a:avLst/>
            <a:gdLst/>
            <a:ahLst/>
            <a:cxnLst/>
            <a:rect l="0" t="0" r="r" b="b"/>
            <a:pathLst>
              <a:path w="13418" h="2601">
                <a:moveTo>
                  <a:pt x="0" y="2601"/>
                </a:moveTo>
                <a:lnTo>
                  <a:pt x="0" y="0"/>
                </a:lnTo>
                <a:lnTo>
                  <a:pt x="13233" y="0"/>
                </a:lnTo>
                <a:cubicBezTo>
                  <a:pt x="13245" y="0"/>
                  <a:pt x="13257" y="1"/>
                  <a:pt x="13269" y="3"/>
                </a:cubicBezTo>
                <a:cubicBezTo>
                  <a:pt x="13281" y="6"/>
                  <a:pt x="13292" y="9"/>
                  <a:pt x="13304" y="14"/>
                </a:cubicBezTo>
                <a:cubicBezTo>
                  <a:pt x="13315" y="18"/>
                  <a:pt x="13326" y="24"/>
                  <a:pt x="13336" y="31"/>
                </a:cubicBezTo>
                <a:cubicBezTo>
                  <a:pt x="13346" y="38"/>
                  <a:pt x="13355" y="45"/>
                  <a:pt x="13364" y="54"/>
                </a:cubicBezTo>
                <a:cubicBezTo>
                  <a:pt x="13373" y="63"/>
                  <a:pt x="13380" y="72"/>
                  <a:pt x="13387" y="82"/>
                </a:cubicBezTo>
                <a:cubicBezTo>
                  <a:pt x="13394" y="92"/>
                  <a:pt x="13399" y="103"/>
                  <a:pt x="13404" y="114"/>
                </a:cubicBezTo>
                <a:cubicBezTo>
                  <a:pt x="13409" y="126"/>
                  <a:pt x="13412" y="137"/>
                  <a:pt x="13415" y="149"/>
                </a:cubicBezTo>
                <a:cubicBezTo>
                  <a:pt x="13417" y="161"/>
                  <a:pt x="13418" y="173"/>
                  <a:pt x="13418" y="185"/>
                </a:cubicBezTo>
                <a:lnTo>
                  <a:pt x="13418" y="2415"/>
                </a:lnTo>
                <a:cubicBezTo>
                  <a:pt x="13418" y="2427"/>
                  <a:pt x="13417" y="2439"/>
                  <a:pt x="13415" y="2451"/>
                </a:cubicBezTo>
                <a:cubicBezTo>
                  <a:pt x="13412" y="2463"/>
                  <a:pt x="13409" y="2475"/>
                  <a:pt x="13404" y="2486"/>
                </a:cubicBezTo>
                <a:cubicBezTo>
                  <a:pt x="13399" y="2497"/>
                  <a:pt x="13394" y="2508"/>
                  <a:pt x="13387" y="2518"/>
                </a:cubicBezTo>
                <a:cubicBezTo>
                  <a:pt x="13380" y="2528"/>
                  <a:pt x="13373" y="2538"/>
                  <a:pt x="13364" y="2546"/>
                </a:cubicBezTo>
                <a:cubicBezTo>
                  <a:pt x="13355" y="2555"/>
                  <a:pt x="13346" y="2562"/>
                  <a:pt x="13336" y="2569"/>
                </a:cubicBezTo>
                <a:cubicBezTo>
                  <a:pt x="13326" y="2576"/>
                  <a:pt x="13315" y="2582"/>
                  <a:pt x="13304" y="2586"/>
                </a:cubicBezTo>
                <a:cubicBezTo>
                  <a:pt x="13292" y="2591"/>
                  <a:pt x="13281" y="2595"/>
                  <a:pt x="13269" y="2597"/>
                </a:cubicBezTo>
                <a:cubicBezTo>
                  <a:pt x="13257" y="2599"/>
                  <a:pt x="13245" y="2601"/>
                  <a:pt x="13233" y="2601"/>
                </a:cubicBezTo>
                <a:lnTo>
                  <a:pt x="0" y="2601"/>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31" name="任意多边形: 形状 130"/>
          <p:cNvSpPr/>
          <p:nvPr/>
        </p:nvSpPr>
        <p:spPr>
          <a:xfrm>
            <a:off x="401040" y="5615640"/>
            <a:ext cx="33840" cy="936360"/>
          </a:xfrm>
          <a:custGeom>
            <a:avLst/>
            <a:gdLst/>
            <a:ahLst/>
            <a:cxnLst/>
            <a:rect l="0" t="0" r="r" b="b"/>
            <a:pathLst>
              <a:path w="94" h="2601">
                <a:moveTo>
                  <a:pt x="0" y="0"/>
                </a:moveTo>
                <a:lnTo>
                  <a:pt x="94" y="0"/>
                </a:lnTo>
                <a:lnTo>
                  <a:pt x="94" y="2601"/>
                </a:lnTo>
                <a:lnTo>
                  <a:pt x="0" y="2601"/>
                </a:lnTo>
                <a:lnTo>
                  <a:pt x="0" y="0"/>
                </a:lnTo>
                <a:close/>
              </a:path>
            </a:pathLst>
          </a:custGeom>
          <a:solidFill>
            <a:srgbClr val="8B5C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32" name="任意多边形: 形状 131"/>
          <p:cNvSpPr/>
          <p:nvPr/>
        </p:nvSpPr>
        <p:spPr>
          <a:xfrm>
            <a:off x="568080" y="5749200"/>
            <a:ext cx="401400" cy="434880"/>
          </a:xfrm>
          <a:custGeom>
            <a:avLst/>
            <a:gdLst/>
            <a:ahLst/>
            <a:cxnLst/>
            <a:rect l="0" t="0" r="r" b="b"/>
            <a:pathLst>
              <a:path w="1115" h="1208">
                <a:moveTo>
                  <a:pt x="0" y="651"/>
                </a:moveTo>
                <a:lnTo>
                  <a:pt x="0" y="558"/>
                </a:lnTo>
                <a:cubicBezTo>
                  <a:pt x="0" y="522"/>
                  <a:pt x="4" y="485"/>
                  <a:pt x="11" y="450"/>
                </a:cubicBezTo>
                <a:cubicBezTo>
                  <a:pt x="18" y="414"/>
                  <a:pt x="28" y="379"/>
                  <a:pt x="42" y="345"/>
                </a:cubicBezTo>
                <a:cubicBezTo>
                  <a:pt x="56" y="310"/>
                  <a:pt x="74" y="278"/>
                  <a:pt x="95" y="248"/>
                </a:cubicBezTo>
                <a:cubicBezTo>
                  <a:pt x="115" y="217"/>
                  <a:pt x="138" y="189"/>
                  <a:pt x="164" y="163"/>
                </a:cubicBezTo>
                <a:cubicBezTo>
                  <a:pt x="190" y="137"/>
                  <a:pt x="218" y="114"/>
                  <a:pt x="249" y="94"/>
                </a:cubicBezTo>
                <a:cubicBezTo>
                  <a:pt x="279" y="74"/>
                  <a:pt x="311" y="56"/>
                  <a:pt x="345" y="42"/>
                </a:cubicBezTo>
                <a:cubicBezTo>
                  <a:pt x="379" y="28"/>
                  <a:pt x="414" y="18"/>
                  <a:pt x="449" y="11"/>
                </a:cubicBezTo>
                <a:cubicBezTo>
                  <a:pt x="485" y="4"/>
                  <a:pt x="522" y="0"/>
                  <a:pt x="558" y="0"/>
                </a:cubicBezTo>
                <a:cubicBezTo>
                  <a:pt x="595" y="0"/>
                  <a:pt x="631" y="4"/>
                  <a:pt x="667" y="11"/>
                </a:cubicBezTo>
                <a:cubicBezTo>
                  <a:pt x="703" y="18"/>
                  <a:pt x="738" y="28"/>
                  <a:pt x="771" y="42"/>
                </a:cubicBezTo>
                <a:cubicBezTo>
                  <a:pt x="805" y="56"/>
                  <a:pt x="837" y="74"/>
                  <a:pt x="868" y="94"/>
                </a:cubicBezTo>
                <a:cubicBezTo>
                  <a:pt x="898" y="114"/>
                  <a:pt x="926" y="137"/>
                  <a:pt x="952" y="163"/>
                </a:cubicBezTo>
                <a:cubicBezTo>
                  <a:pt x="978" y="189"/>
                  <a:pt x="1001" y="217"/>
                  <a:pt x="1021" y="248"/>
                </a:cubicBezTo>
                <a:cubicBezTo>
                  <a:pt x="1042" y="278"/>
                  <a:pt x="1059" y="310"/>
                  <a:pt x="1073" y="345"/>
                </a:cubicBezTo>
                <a:cubicBezTo>
                  <a:pt x="1087" y="379"/>
                  <a:pt x="1097" y="414"/>
                  <a:pt x="1105" y="450"/>
                </a:cubicBezTo>
                <a:cubicBezTo>
                  <a:pt x="1112" y="485"/>
                  <a:pt x="1115" y="522"/>
                  <a:pt x="1115" y="558"/>
                </a:cubicBezTo>
                <a:lnTo>
                  <a:pt x="1115" y="651"/>
                </a:lnTo>
                <a:cubicBezTo>
                  <a:pt x="1115" y="688"/>
                  <a:pt x="1112" y="724"/>
                  <a:pt x="1105" y="760"/>
                </a:cubicBezTo>
                <a:cubicBezTo>
                  <a:pt x="1097" y="796"/>
                  <a:pt x="1087" y="830"/>
                  <a:pt x="1073" y="864"/>
                </a:cubicBezTo>
                <a:cubicBezTo>
                  <a:pt x="1059" y="898"/>
                  <a:pt x="1042" y="930"/>
                  <a:pt x="1021" y="961"/>
                </a:cubicBezTo>
                <a:cubicBezTo>
                  <a:pt x="1001" y="991"/>
                  <a:pt x="978" y="1019"/>
                  <a:pt x="952" y="1045"/>
                </a:cubicBezTo>
                <a:cubicBezTo>
                  <a:pt x="926" y="1071"/>
                  <a:pt x="898" y="1094"/>
                  <a:pt x="868" y="1114"/>
                </a:cubicBezTo>
                <a:cubicBezTo>
                  <a:pt x="837" y="1135"/>
                  <a:pt x="805" y="1152"/>
                  <a:pt x="771" y="1166"/>
                </a:cubicBezTo>
                <a:cubicBezTo>
                  <a:pt x="738" y="1180"/>
                  <a:pt x="703" y="1190"/>
                  <a:pt x="667" y="1197"/>
                </a:cubicBezTo>
                <a:cubicBezTo>
                  <a:pt x="631" y="1205"/>
                  <a:pt x="595" y="1208"/>
                  <a:pt x="558" y="1208"/>
                </a:cubicBezTo>
                <a:cubicBezTo>
                  <a:pt x="522" y="1208"/>
                  <a:pt x="485" y="1205"/>
                  <a:pt x="449" y="1197"/>
                </a:cubicBezTo>
                <a:cubicBezTo>
                  <a:pt x="414" y="1190"/>
                  <a:pt x="379" y="1180"/>
                  <a:pt x="345" y="1166"/>
                </a:cubicBezTo>
                <a:cubicBezTo>
                  <a:pt x="311" y="1152"/>
                  <a:pt x="279" y="1135"/>
                  <a:pt x="249" y="1114"/>
                </a:cubicBezTo>
                <a:cubicBezTo>
                  <a:pt x="218" y="1094"/>
                  <a:pt x="190" y="1071"/>
                  <a:pt x="164" y="1045"/>
                </a:cubicBezTo>
                <a:cubicBezTo>
                  <a:pt x="138" y="1019"/>
                  <a:pt x="115" y="991"/>
                  <a:pt x="95" y="961"/>
                </a:cubicBezTo>
                <a:cubicBezTo>
                  <a:pt x="74" y="930"/>
                  <a:pt x="56" y="898"/>
                  <a:pt x="42" y="864"/>
                </a:cubicBezTo>
                <a:cubicBezTo>
                  <a:pt x="28" y="830"/>
                  <a:pt x="18" y="796"/>
                  <a:pt x="11" y="760"/>
                </a:cubicBezTo>
                <a:cubicBezTo>
                  <a:pt x="4" y="724"/>
                  <a:pt x="0" y="688"/>
                  <a:pt x="0" y="651"/>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33" name="图片 132"/>
          <p:cNvPicPr/>
          <p:nvPr/>
        </p:nvPicPr>
        <p:blipFill>
          <a:blip r:embed="rId9"/>
          <a:stretch/>
        </p:blipFill>
        <p:spPr>
          <a:xfrm>
            <a:off x="668520" y="5849640"/>
            <a:ext cx="200160" cy="200160"/>
          </a:xfrm>
          <a:prstGeom prst="rect">
            <a:avLst/>
          </a:prstGeom>
          <a:noFill/>
          <a:ln w="0">
            <a:noFill/>
          </a:ln>
        </p:spPr>
      </p:pic>
      <p:sp>
        <p:nvSpPr>
          <p:cNvPr id="134" name="文本框 133"/>
          <p:cNvSpPr txBox="1"/>
          <p:nvPr/>
        </p:nvSpPr>
        <p:spPr>
          <a:xfrm>
            <a:off x="6175440" y="5094000"/>
            <a:ext cx="20124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出快速反应，保持信息的时效性。</a:t>
            </a:r>
            <a:endParaRPr lang="en-US" sz="1050" b="0" u="none" strike="noStrike">
              <a:solidFill>
                <a:srgbClr val="000000"/>
              </a:solidFill>
              <a:effectLst/>
              <a:uFillTx/>
              <a:latin typeface="Times New Roman"/>
            </a:endParaRPr>
          </a:p>
        </p:txBody>
      </p:sp>
      <p:sp>
        <p:nvSpPr>
          <p:cNvPr id="135" name="文本框 134"/>
          <p:cNvSpPr txBox="1"/>
          <p:nvPr/>
        </p:nvSpPr>
        <p:spPr>
          <a:xfrm>
            <a:off x="1103040" y="5763960"/>
            <a:ext cx="117432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精确度显著提高</a:t>
            </a:r>
            <a:endParaRPr lang="en-US" sz="1320" b="0" u="none" strike="noStrike">
              <a:solidFill>
                <a:srgbClr val="000000"/>
              </a:solidFill>
              <a:effectLst/>
              <a:uFillTx/>
              <a:latin typeface="Times New Roman"/>
            </a:endParaRPr>
          </a:p>
        </p:txBody>
      </p:sp>
      <p:sp>
        <p:nvSpPr>
          <p:cNvPr id="136" name="文本框 135"/>
          <p:cNvSpPr txBox="1"/>
          <p:nvPr/>
        </p:nvSpPr>
        <p:spPr>
          <a:xfrm>
            <a:off x="1103040" y="6030000"/>
            <a:ext cx="40240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通过检索相关专业知识补充生成内容，有效提高专业领域问答的准确</a:t>
            </a:r>
            <a:endParaRPr lang="en-US" sz="1050" b="0" u="none" strike="noStrike">
              <a:solidFill>
                <a:srgbClr val="000000"/>
              </a:solidFill>
              <a:effectLst/>
              <a:uFillTx/>
              <a:latin typeface="Times New Roman"/>
            </a:endParaRPr>
          </a:p>
        </p:txBody>
      </p:sp>
      <p:sp>
        <p:nvSpPr>
          <p:cNvPr id="137" name="任意多边形: 形状 136"/>
          <p:cNvSpPr/>
          <p:nvPr/>
        </p:nvSpPr>
        <p:spPr>
          <a:xfrm>
            <a:off x="5465160" y="5615640"/>
            <a:ext cx="4830480" cy="936360"/>
          </a:xfrm>
          <a:custGeom>
            <a:avLst/>
            <a:gdLst/>
            <a:ahLst/>
            <a:cxnLst/>
            <a:rect l="0" t="0" r="r" b="b"/>
            <a:pathLst>
              <a:path w="13418" h="2601">
                <a:moveTo>
                  <a:pt x="0" y="2601"/>
                </a:moveTo>
                <a:lnTo>
                  <a:pt x="0" y="0"/>
                </a:lnTo>
                <a:lnTo>
                  <a:pt x="13232" y="0"/>
                </a:lnTo>
                <a:cubicBezTo>
                  <a:pt x="13244" y="0"/>
                  <a:pt x="13257" y="1"/>
                  <a:pt x="13269" y="3"/>
                </a:cubicBezTo>
                <a:cubicBezTo>
                  <a:pt x="13280" y="6"/>
                  <a:pt x="13292" y="9"/>
                  <a:pt x="13303" y="14"/>
                </a:cubicBezTo>
                <a:cubicBezTo>
                  <a:pt x="13315" y="18"/>
                  <a:pt x="13325" y="24"/>
                  <a:pt x="13335" y="31"/>
                </a:cubicBezTo>
                <a:cubicBezTo>
                  <a:pt x="13346" y="38"/>
                  <a:pt x="13355" y="45"/>
                  <a:pt x="13364" y="54"/>
                </a:cubicBezTo>
                <a:cubicBezTo>
                  <a:pt x="13372" y="63"/>
                  <a:pt x="13380" y="72"/>
                  <a:pt x="13387" y="82"/>
                </a:cubicBezTo>
                <a:cubicBezTo>
                  <a:pt x="13393" y="92"/>
                  <a:pt x="13399" y="103"/>
                  <a:pt x="13404" y="114"/>
                </a:cubicBezTo>
                <a:cubicBezTo>
                  <a:pt x="13409" y="126"/>
                  <a:pt x="13412" y="137"/>
                  <a:pt x="13414" y="149"/>
                </a:cubicBezTo>
                <a:cubicBezTo>
                  <a:pt x="13417" y="161"/>
                  <a:pt x="13418" y="173"/>
                  <a:pt x="13418" y="185"/>
                </a:cubicBezTo>
                <a:lnTo>
                  <a:pt x="13418" y="2415"/>
                </a:lnTo>
                <a:cubicBezTo>
                  <a:pt x="13418" y="2427"/>
                  <a:pt x="13417" y="2439"/>
                  <a:pt x="13414" y="2451"/>
                </a:cubicBezTo>
                <a:cubicBezTo>
                  <a:pt x="13412" y="2463"/>
                  <a:pt x="13409" y="2475"/>
                  <a:pt x="13404" y="2486"/>
                </a:cubicBezTo>
                <a:cubicBezTo>
                  <a:pt x="13399" y="2497"/>
                  <a:pt x="13393" y="2508"/>
                  <a:pt x="13387" y="2518"/>
                </a:cubicBezTo>
                <a:cubicBezTo>
                  <a:pt x="13380" y="2528"/>
                  <a:pt x="13372" y="2538"/>
                  <a:pt x="13364" y="2546"/>
                </a:cubicBezTo>
                <a:cubicBezTo>
                  <a:pt x="13355" y="2555"/>
                  <a:pt x="13346" y="2562"/>
                  <a:pt x="13335" y="2569"/>
                </a:cubicBezTo>
                <a:cubicBezTo>
                  <a:pt x="13325" y="2576"/>
                  <a:pt x="13315" y="2582"/>
                  <a:pt x="13303" y="2586"/>
                </a:cubicBezTo>
                <a:cubicBezTo>
                  <a:pt x="13292" y="2591"/>
                  <a:pt x="13280" y="2595"/>
                  <a:pt x="13269" y="2597"/>
                </a:cubicBezTo>
                <a:cubicBezTo>
                  <a:pt x="13257" y="2599"/>
                  <a:pt x="13244" y="2601"/>
                  <a:pt x="13232" y="2601"/>
                </a:cubicBezTo>
                <a:lnTo>
                  <a:pt x="0" y="2601"/>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38" name="任意多边形: 形状 137"/>
          <p:cNvSpPr/>
          <p:nvPr/>
        </p:nvSpPr>
        <p:spPr>
          <a:xfrm>
            <a:off x="5448240" y="5615640"/>
            <a:ext cx="33840" cy="936360"/>
          </a:xfrm>
          <a:custGeom>
            <a:avLst/>
            <a:gdLst/>
            <a:ahLst/>
            <a:cxnLst/>
            <a:rect l="0" t="0" r="r" b="b"/>
            <a:pathLst>
              <a:path w="94" h="2601">
                <a:moveTo>
                  <a:pt x="0" y="0"/>
                </a:moveTo>
                <a:lnTo>
                  <a:pt x="94" y="0"/>
                </a:lnTo>
                <a:lnTo>
                  <a:pt x="94" y="2601"/>
                </a:lnTo>
                <a:lnTo>
                  <a:pt x="0" y="2601"/>
                </a:lnTo>
                <a:lnTo>
                  <a:pt x="0" y="0"/>
                </a:lnTo>
                <a:close/>
              </a:path>
            </a:pathLst>
          </a:custGeom>
          <a:solidFill>
            <a:srgbClr val="8B5C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39" name="任意多边形: 形状 138"/>
          <p:cNvSpPr/>
          <p:nvPr/>
        </p:nvSpPr>
        <p:spPr>
          <a:xfrm>
            <a:off x="5615640" y="5749200"/>
            <a:ext cx="401400" cy="434880"/>
          </a:xfrm>
          <a:custGeom>
            <a:avLst/>
            <a:gdLst/>
            <a:ahLst/>
            <a:cxnLst/>
            <a:rect l="0" t="0" r="r" b="b"/>
            <a:pathLst>
              <a:path w="1115" h="1208">
                <a:moveTo>
                  <a:pt x="0" y="651"/>
                </a:moveTo>
                <a:lnTo>
                  <a:pt x="0" y="558"/>
                </a:lnTo>
                <a:cubicBezTo>
                  <a:pt x="0" y="522"/>
                  <a:pt x="3" y="485"/>
                  <a:pt x="10" y="450"/>
                </a:cubicBezTo>
                <a:cubicBezTo>
                  <a:pt x="18" y="414"/>
                  <a:pt x="28" y="379"/>
                  <a:pt x="42" y="345"/>
                </a:cubicBezTo>
                <a:cubicBezTo>
                  <a:pt x="56" y="310"/>
                  <a:pt x="73" y="278"/>
                  <a:pt x="94" y="248"/>
                </a:cubicBezTo>
                <a:cubicBezTo>
                  <a:pt x="114" y="217"/>
                  <a:pt x="137" y="189"/>
                  <a:pt x="163" y="163"/>
                </a:cubicBezTo>
                <a:cubicBezTo>
                  <a:pt x="189" y="137"/>
                  <a:pt x="217" y="114"/>
                  <a:pt x="247" y="94"/>
                </a:cubicBezTo>
                <a:cubicBezTo>
                  <a:pt x="278" y="74"/>
                  <a:pt x="310" y="56"/>
                  <a:pt x="344" y="42"/>
                </a:cubicBezTo>
                <a:cubicBezTo>
                  <a:pt x="377" y="28"/>
                  <a:pt x="412" y="18"/>
                  <a:pt x="448" y="11"/>
                </a:cubicBezTo>
                <a:cubicBezTo>
                  <a:pt x="484" y="4"/>
                  <a:pt x="520" y="0"/>
                  <a:pt x="558" y="0"/>
                </a:cubicBezTo>
                <a:cubicBezTo>
                  <a:pt x="594" y="0"/>
                  <a:pt x="631" y="4"/>
                  <a:pt x="666" y="11"/>
                </a:cubicBezTo>
                <a:cubicBezTo>
                  <a:pt x="702" y="18"/>
                  <a:pt x="737" y="28"/>
                  <a:pt x="771" y="42"/>
                </a:cubicBezTo>
                <a:cubicBezTo>
                  <a:pt x="805" y="56"/>
                  <a:pt x="837" y="74"/>
                  <a:pt x="867" y="94"/>
                </a:cubicBezTo>
                <a:cubicBezTo>
                  <a:pt x="898" y="114"/>
                  <a:pt x="926" y="137"/>
                  <a:pt x="952" y="163"/>
                </a:cubicBezTo>
                <a:cubicBezTo>
                  <a:pt x="978" y="189"/>
                  <a:pt x="1001" y="217"/>
                  <a:pt x="1021" y="248"/>
                </a:cubicBezTo>
                <a:cubicBezTo>
                  <a:pt x="1041" y="278"/>
                  <a:pt x="1058" y="310"/>
                  <a:pt x="1072" y="345"/>
                </a:cubicBezTo>
                <a:cubicBezTo>
                  <a:pt x="1086" y="379"/>
                  <a:pt x="1097" y="414"/>
                  <a:pt x="1104" y="450"/>
                </a:cubicBezTo>
                <a:cubicBezTo>
                  <a:pt x="1111" y="485"/>
                  <a:pt x="1115" y="522"/>
                  <a:pt x="1115" y="558"/>
                </a:cubicBezTo>
                <a:lnTo>
                  <a:pt x="1115" y="651"/>
                </a:lnTo>
                <a:cubicBezTo>
                  <a:pt x="1115" y="688"/>
                  <a:pt x="1111" y="724"/>
                  <a:pt x="1104" y="760"/>
                </a:cubicBezTo>
                <a:cubicBezTo>
                  <a:pt x="1097" y="796"/>
                  <a:pt x="1086" y="830"/>
                  <a:pt x="1072" y="864"/>
                </a:cubicBezTo>
                <a:cubicBezTo>
                  <a:pt x="1058" y="898"/>
                  <a:pt x="1041" y="930"/>
                  <a:pt x="1021" y="961"/>
                </a:cubicBezTo>
                <a:cubicBezTo>
                  <a:pt x="1001" y="991"/>
                  <a:pt x="978" y="1019"/>
                  <a:pt x="952" y="1045"/>
                </a:cubicBezTo>
                <a:cubicBezTo>
                  <a:pt x="926" y="1071"/>
                  <a:pt x="898" y="1094"/>
                  <a:pt x="867" y="1114"/>
                </a:cubicBezTo>
                <a:cubicBezTo>
                  <a:pt x="837" y="1135"/>
                  <a:pt x="805" y="1152"/>
                  <a:pt x="771" y="1166"/>
                </a:cubicBezTo>
                <a:cubicBezTo>
                  <a:pt x="737" y="1180"/>
                  <a:pt x="702" y="1190"/>
                  <a:pt x="666" y="1197"/>
                </a:cubicBezTo>
                <a:cubicBezTo>
                  <a:pt x="631" y="1205"/>
                  <a:pt x="594" y="1208"/>
                  <a:pt x="558" y="1208"/>
                </a:cubicBezTo>
                <a:cubicBezTo>
                  <a:pt x="520" y="1208"/>
                  <a:pt x="484" y="1205"/>
                  <a:pt x="448" y="1197"/>
                </a:cubicBezTo>
                <a:cubicBezTo>
                  <a:pt x="412" y="1190"/>
                  <a:pt x="377" y="1180"/>
                  <a:pt x="344" y="1166"/>
                </a:cubicBezTo>
                <a:cubicBezTo>
                  <a:pt x="310" y="1152"/>
                  <a:pt x="278" y="1135"/>
                  <a:pt x="247" y="1114"/>
                </a:cubicBezTo>
                <a:cubicBezTo>
                  <a:pt x="217" y="1094"/>
                  <a:pt x="189" y="1071"/>
                  <a:pt x="163" y="1045"/>
                </a:cubicBezTo>
                <a:cubicBezTo>
                  <a:pt x="137" y="1019"/>
                  <a:pt x="114" y="991"/>
                  <a:pt x="94" y="961"/>
                </a:cubicBezTo>
                <a:cubicBezTo>
                  <a:pt x="73" y="930"/>
                  <a:pt x="56" y="898"/>
                  <a:pt x="42" y="864"/>
                </a:cubicBezTo>
                <a:cubicBezTo>
                  <a:pt x="28" y="830"/>
                  <a:pt x="18" y="796"/>
                  <a:pt x="10" y="760"/>
                </a:cubicBezTo>
                <a:cubicBezTo>
                  <a:pt x="3" y="724"/>
                  <a:pt x="0" y="688"/>
                  <a:pt x="0" y="651"/>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40" name="图片 139"/>
          <p:cNvPicPr/>
          <p:nvPr/>
        </p:nvPicPr>
        <p:blipFill>
          <a:blip r:embed="rId10"/>
          <a:stretch/>
        </p:blipFill>
        <p:spPr>
          <a:xfrm>
            <a:off x="5716080" y="5849640"/>
            <a:ext cx="200160" cy="200160"/>
          </a:xfrm>
          <a:prstGeom prst="rect">
            <a:avLst/>
          </a:prstGeom>
          <a:noFill/>
          <a:ln w="0">
            <a:noFill/>
          </a:ln>
        </p:spPr>
      </p:pic>
      <p:sp>
        <p:nvSpPr>
          <p:cNvPr id="141" name="文本框 140"/>
          <p:cNvSpPr txBox="1"/>
          <p:nvPr/>
        </p:nvSpPr>
        <p:spPr>
          <a:xfrm>
            <a:off x="1103040" y="6230520"/>
            <a:ext cx="1609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性，减少幻觉内容的产生。</a:t>
            </a:r>
            <a:endParaRPr lang="en-US" sz="1050" b="0" u="none" strike="noStrike">
              <a:solidFill>
                <a:srgbClr val="000000"/>
              </a:solidFill>
              <a:effectLst/>
              <a:uFillTx/>
              <a:latin typeface="Times New Roman"/>
            </a:endParaRPr>
          </a:p>
        </p:txBody>
      </p:sp>
      <p:sp>
        <p:nvSpPr>
          <p:cNvPr id="142" name="文本框 141"/>
          <p:cNvSpPr txBox="1"/>
          <p:nvPr/>
        </p:nvSpPr>
        <p:spPr>
          <a:xfrm>
            <a:off x="6150600" y="5763960"/>
            <a:ext cx="100656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广泛应用场景</a:t>
            </a:r>
            <a:endParaRPr lang="en-US" sz="1320" b="0" u="none" strike="noStrike">
              <a:solidFill>
                <a:srgbClr val="000000"/>
              </a:solidFill>
              <a:effectLst/>
              <a:uFillTx/>
              <a:latin typeface="Times New Roman"/>
            </a:endParaRPr>
          </a:p>
        </p:txBody>
      </p:sp>
      <p:sp>
        <p:nvSpPr>
          <p:cNvPr id="143" name="文本框 142"/>
          <p:cNvSpPr txBox="1"/>
          <p:nvPr/>
        </p:nvSpPr>
        <p:spPr>
          <a:xfrm>
            <a:off x="6150600" y="6030000"/>
            <a:ext cx="40240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在问答系统、文档生成和个性化推荐等多种场景中得到广泛应用，提</a:t>
            </a:r>
            <a:endParaRPr lang="en-US" sz="1050" b="0" u="none" strike="noStrike">
              <a:solidFill>
                <a:srgbClr val="000000"/>
              </a:solidFill>
              <a:effectLst/>
              <a:uFillTx/>
              <a:latin typeface="Times New Roman"/>
            </a:endParaRPr>
          </a:p>
        </p:txBody>
      </p:sp>
      <p:sp>
        <p:nvSpPr>
          <p:cNvPr id="144" name="文本框 143"/>
          <p:cNvSpPr txBox="1"/>
          <p:nvPr/>
        </p:nvSpPr>
        <p:spPr>
          <a:xfrm>
            <a:off x="6150600" y="6230520"/>
            <a:ext cx="18781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升资源利用效率和系统适应性。</a:t>
            </a:r>
            <a:endParaRPr lang="en-US" sz="1050" b="0" u="none" strike="noStrike">
              <a:solidFill>
                <a:srgbClr val="000000"/>
              </a:solidFill>
              <a:effectLst/>
              <a:uFillTx/>
              <a:latin typeface="Times New Roman"/>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 name="图片 144"/>
          <p:cNvPicPr/>
          <p:nvPr/>
        </p:nvPicPr>
        <p:blipFill>
          <a:blip r:embed="rId2"/>
          <a:stretch/>
        </p:blipFill>
        <p:spPr>
          <a:xfrm>
            <a:off x="0" y="0"/>
            <a:ext cx="10696320" cy="7687800"/>
          </a:xfrm>
          <a:prstGeom prst="rect">
            <a:avLst/>
          </a:prstGeom>
          <a:noFill/>
          <a:ln w="0">
            <a:noFill/>
          </a:ln>
        </p:spPr>
      </p:pic>
      <p:pic>
        <p:nvPicPr>
          <p:cNvPr id="146" name="图片 145"/>
          <p:cNvPicPr/>
          <p:nvPr/>
        </p:nvPicPr>
        <p:blipFill>
          <a:blip r:embed="rId3"/>
          <a:stretch/>
        </p:blipFill>
        <p:spPr>
          <a:xfrm>
            <a:off x="0" y="0"/>
            <a:ext cx="10696320" cy="7687800"/>
          </a:xfrm>
          <a:prstGeom prst="rect">
            <a:avLst/>
          </a:prstGeom>
          <a:noFill/>
          <a:ln w="0">
            <a:noFill/>
          </a:ln>
        </p:spPr>
      </p:pic>
      <p:pic>
        <p:nvPicPr>
          <p:cNvPr id="147" name="图片 146"/>
          <p:cNvPicPr/>
          <p:nvPr/>
        </p:nvPicPr>
        <p:blipFill>
          <a:blip r:embed="rId4"/>
          <a:stretch/>
        </p:blipFill>
        <p:spPr>
          <a:xfrm>
            <a:off x="401040" y="401040"/>
            <a:ext cx="9893880" cy="400680"/>
          </a:xfrm>
          <a:prstGeom prst="rect">
            <a:avLst/>
          </a:prstGeom>
          <a:noFill/>
          <a:ln w="0">
            <a:noFill/>
          </a:ln>
        </p:spPr>
      </p:pic>
      <p:sp>
        <p:nvSpPr>
          <p:cNvPr id="148" name="任意多边形: 形状 147"/>
          <p:cNvSpPr/>
          <p:nvPr/>
        </p:nvSpPr>
        <p:spPr>
          <a:xfrm>
            <a:off x="401040" y="902520"/>
            <a:ext cx="1069920" cy="33480"/>
          </a:xfrm>
          <a:custGeom>
            <a:avLst/>
            <a:gdLst/>
            <a:ahLst/>
            <a:cxnLst/>
            <a:rect l="0" t="0" r="r" b="b"/>
            <a:pathLst>
              <a:path w="2972" h="93">
                <a:moveTo>
                  <a:pt x="0" y="0"/>
                </a:moveTo>
                <a:lnTo>
                  <a:pt x="2972" y="0"/>
                </a:lnTo>
                <a:lnTo>
                  <a:pt x="2972" y="93"/>
                </a:lnTo>
                <a:lnTo>
                  <a:pt x="0" y="93"/>
                </a:lnTo>
                <a:lnTo>
                  <a:pt x="0" y="0"/>
                </a:ln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49" name="文本框 148"/>
          <p:cNvSpPr txBox="1"/>
          <p:nvPr/>
        </p:nvSpPr>
        <p:spPr>
          <a:xfrm>
            <a:off x="10110600" y="7371720"/>
            <a:ext cx="472320" cy="157320"/>
          </a:xfrm>
          <a:prstGeom prst="rect">
            <a:avLst/>
          </a:prstGeom>
          <a:noFill/>
          <a:ln w="0">
            <a:noFill/>
          </a:ln>
        </p:spPr>
        <p:txBody>
          <a:bodyPr wrap="none" lIns="0" tIns="0" rIns="0" bIns="0" anchor="t">
            <a:spAutoFit/>
          </a:bodyPr>
          <a:lstStyle/>
          <a:p>
            <a:r>
              <a:rPr lang="en-US" sz="1050" b="0" u="none" strike="noStrike">
                <a:solidFill>
                  <a:srgbClr val="9CA3AF"/>
                </a:solidFill>
                <a:effectLst/>
                <a:uFillTx/>
                <a:latin typeface="DejaVuSans"/>
                <a:ea typeface="DejaVuSans"/>
              </a:rPr>
              <a:t>4  /  14</a:t>
            </a:r>
            <a:endParaRPr lang="en-US" sz="1050" b="0" u="none" strike="noStrike">
              <a:solidFill>
                <a:srgbClr val="000000"/>
              </a:solidFill>
              <a:effectLst/>
              <a:uFillTx/>
              <a:latin typeface="Times New Roman"/>
            </a:endParaRPr>
          </a:p>
        </p:txBody>
      </p:sp>
      <p:sp>
        <p:nvSpPr>
          <p:cNvPr id="150" name="文本框 149"/>
          <p:cNvSpPr txBox="1"/>
          <p:nvPr/>
        </p:nvSpPr>
        <p:spPr>
          <a:xfrm>
            <a:off x="401040" y="1017360"/>
            <a:ext cx="117432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深入理解生成式</a:t>
            </a:r>
            <a:endParaRPr lang="en-US" sz="1320" b="0" u="none" strike="noStrike">
              <a:solidFill>
                <a:srgbClr val="000000"/>
              </a:solidFill>
              <a:effectLst/>
              <a:uFillTx/>
              <a:latin typeface="Times New Roman"/>
            </a:endParaRPr>
          </a:p>
        </p:txBody>
      </p:sp>
      <p:sp>
        <p:nvSpPr>
          <p:cNvPr id="151" name="文本框 150"/>
          <p:cNvSpPr txBox="1"/>
          <p:nvPr/>
        </p:nvSpPr>
        <p:spPr>
          <a:xfrm>
            <a:off x="1571040" y="1023120"/>
            <a:ext cx="166680" cy="195480"/>
          </a:xfrm>
          <a:prstGeom prst="rect">
            <a:avLst/>
          </a:prstGeom>
          <a:noFill/>
          <a:ln w="0">
            <a:noFill/>
          </a:ln>
        </p:spPr>
        <p:txBody>
          <a:bodyPr wrap="none" lIns="0" tIns="0" rIns="0" bIns="0" anchor="t">
            <a:spAutoFit/>
          </a:bodyPr>
          <a:lstStyle/>
          <a:p>
            <a:r>
              <a:rPr lang="en-US" sz="1320" b="0" u="none" strike="noStrike">
                <a:solidFill>
                  <a:srgbClr val="BFDBFE"/>
                </a:solidFill>
                <a:effectLst/>
                <a:uFillTx/>
                <a:latin typeface="DejaVuSans"/>
                <a:ea typeface="DejaVuSans"/>
              </a:rPr>
              <a:t>AI</a:t>
            </a:r>
            <a:endParaRPr lang="en-US" sz="1320" b="0" u="none" strike="noStrike">
              <a:solidFill>
                <a:srgbClr val="000000"/>
              </a:solidFill>
              <a:effectLst/>
              <a:uFillTx/>
              <a:latin typeface="Times New Roman"/>
            </a:endParaRPr>
          </a:p>
        </p:txBody>
      </p:sp>
      <p:sp>
        <p:nvSpPr>
          <p:cNvPr id="152" name="文本框 151"/>
          <p:cNvSpPr txBox="1"/>
          <p:nvPr/>
        </p:nvSpPr>
        <p:spPr>
          <a:xfrm>
            <a:off x="1734840" y="1017360"/>
            <a:ext cx="150948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如何处理自然语言及</a:t>
            </a:r>
            <a:endParaRPr lang="en-US" sz="1320" b="0" u="none" strike="noStrike">
              <a:solidFill>
                <a:srgbClr val="000000"/>
              </a:solidFill>
              <a:effectLst/>
              <a:uFillTx/>
              <a:latin typeface="Times New Roman"/>
            </a:endParaRPr>
          </a:p>
        </p:txBody>
      </p:sp>
      <p:sp>
        <p:nvSpPr>
          <p:cNvPr id="153" name="文本框 152"/>
          <p:cNvSpPr txBox="1"/>
          <p:nvPr/>
        </p:nvSpPr>
        <p:spPr>
          <a:xfrm>
            <a:off x="3238920" y="1023120"/>
            <a:ext cx="1034280" cy="195480"/>
          </a:xfrm>
          <a:prstGeom prst="rect">
            <a:avLst/>
          </a:prstGeom>
          <a:noFill/>
          <a:ln w="0">
            <a:noFill/>
          </a:ln>
        </p:spPr>
        <p:txBody>
          <a:bodyPr wrap="none" lIns="0" tIns="0" rIns="0" bIns="0" anchor="t">
            <a:spAutoFit/>
          </a:bodyPr>
          <a:lstStyle/>
          <a:p>
            <a:r>
              <a:rPr lang="en-US" sz="1320" b="0" u="none" strike="noStrike">
                <a:solidFill>
                  <a:srgbClr val="BFDBFE"/>
                </a:solidFill>
                <a:effectLst/>
                <a:uFillTx/>
                <a:latin typeface="DejaVuSans"/>
                <a:ea typeface="DejaVuSans"/>
              </a:rPr>
              <a:t>Transformer</a:t>
            </a:r>
            <a:endParaRPr lang="en-US" sz="1320" b="0" u="none" strike="noStrike">
              <a:solidFill>
                <a:srgbClr val="000000"/>
              </a:solidFill>
              <a:effectLst/>
              <a:uFillTx/>
              <a:latin typeface="Times New Roman"/>
            </a:endParaRPr>
          </a:p>
        </p:txBody>
      </p:sp>
      <p:sp>
        <p:nvSpPr>
          <p:cNvPr id="154" name="任意多边形: 形状 153"/>
          <p:cNvSpPr/>
          <p:nvPr/>
        </p:nvSpPr>
        <p:spPr>
          <a:xfrm>
            <a:off x="417600" y="1437120"/>
            <a:ext cx="3819600" cy="1136880"/>
          </a:xfrm>
          <a:custGeom>
            <a:avLst/>
            <a:gdLst/>
            <a:ahLst/>
            <a:cxnLst/>
            <a:rect l="0" t="0" r="r" b="b"/>
            <a:pathLst>
              <a:path w="10610" h="3158">
                <a:moveTo>
                  <a:pt x="0" y="3158"/>
                </a:moveTo>
                <a:lnTo>
                  <a:pt x="0" y="0"/>
                </a:lnTo>
                <a:lnTo>
                  <a:pt x="10424" y="0"/>
                </a:lnTo>
                <a:cubicBezTo>
                  <a:pt x="10436" y="0"/>
                  <a:pt x="10448" y="1"/>
                  <a:pt x="10460" y="4"/>
                </a:cubicBezTo>
                <a:cubicBezTo>
                  <a:pt x="10472" y="6"/>
                  <a:pt x="10484" y="10"/>
                  <a:pt x="10495" y="14"/>
                </a:cubicBezTo>
                <a:cubicBezTo>
                  <a:pt x="10506" y="19"/>
                  <a:pt x="10517" y="25"/>
                  <a:pt x="10527" y="31"/>
                </a:cubicBezTo>
                <a:cubicBezTo>
                  <a:pt x="10537" y="38"/>
                  <a:pt x="10547" y="46"/>
                  <a:pt x="10555" y="55"/>
                </a:cubicBezTo>
                <a:cubicBezTo>
                  <a:pt x="10564" y="63"/>
                  <a:pt x="10571" y="73"/>
                  <a:pt x="10578" y="83"/>
                </a:cubicBezTo>
                <a:cubicBezTo>
                  <a:pt x="10585" y="93"/>
                  <a:pt x="10591" y="104"/>
                  <a:pt x="10595" y="115"/>
                </a:cubicBezTo>
                <a:cubicBezTo>
                  <a:pt x="10600" y="126"/>
                  <a:pt x="10604" y="138"/>
                  <a:pt x="10606" y="150"/>
                </a:cubicBezTo>
                <a:cubicBezTo>
                  <a:pt x="10608" y="162"/>
                  <a:pt x="10610" y="174"/>
                  <a:pt x="10610" y="186"/>
                </a:cubicBezTo>
                <a:lnTo>
                  <a:pt x="10610" y="2972"/>
                </a:lnTo>
                <a:cubicBezTo>
                  <a:pt x="10610" y="2985"/>
                  <a:pt x="10608" y="2997"/>
                  <a:pt x="10606" y="3009"/>
                </a:cubicBezTo>
                <a:cubicBezTo>
                  <a:pt x="10604" y="3021"/>
                  <a:pt x="10600" y="3032"/>
                  <a:pt x="10595" y="3043"/>
                </a:cubicBezTo>
                <a:cubicBezTo>
                  <a:pt x="10591" y="3055"/>
                  <a:pt x="10585" y="3065"/>
                  <a:pt x="10578" y="3076"/>
                </a:cubicBezTo>
                <a:cubicBezTo>
                  <a:pt x="10571" y="3086"/>
                  <a:pt x="10564" y="3095"/>
                  <a:pt x="10555" y="3104"/>
                </a:cubicBezTo>
                <a:cubicBezTo>
                  <a:pt x="10547" y="3112"/>
                  <a:pt x="10537" y="3120"/>
                  <a:pt x="10527" y="3127"/>
                </a:cubicBezTo>
                <a:cubicBezTo>
                  <a:pt x="10517" y="3134"/>
                  <a:pt x="10506" y="3139"/>
                  <a:pt x="10495" y="3144"/>
                </a:cubicBezTo>
                <a:cubicBezTo>
                  <a:pt x="10484" y="3149"/>
                  <a:pt x="10472" y="3152"/>
                  <a:pt x="10460" y="3155"/>
                </a:cubicBezTo>
                <a:cubicBezTo>
                  <a:pt x="10448" y="3157"/>
                  <a:pt x="10436" y="3158"/>
                  <a:pt x="10424" y="3158"/>
                </a:cubicBezTo>
                <a:lnTo>
                  <a:pt x="0" y="3158"/>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55" name="任意多边形: 形状 154"/>
          <p:cNvSpPr/>
          <p:nvPr/>
        </p:nvSpPr>
        <p:spPr>
          <a:xfrm>
            <a:off x="401040" y="1437120"/>
            <a:ext cx="33840" cy="1136880"/>
          </a:xfrm>
          <a:custGeom>
            <a:avLst/>
            <a:gdLst/>
            <a:ahLst/>
            <a:cxnLst/>
            <a:rect l="0" t="0" r="r" b="b"/>
            <a:pathLst>
              <a:path w="94" h="3158">
                <a:moveTo>
                  <a:pt x="0" y="0"/>
                </a:moveTo>
                <a:lnTo>
                  <a:pt x="94" y="0"/>
                </a:lnTo>
                <a:lnTo>
                  <a:pt x="94" y="3158"/>
                </a:lnTo>
                <a:lnTo>
                  <a:pt x="0" y="3158"/>
                </a:lnTo>
                <a:lnTo>
                  <a:pt x="0" y="0"/>
                </a:lnTo>
                <a:close/>
              </a:path>
            </a:pathLst>
          </a:custGeom>
          <a:solidFill>
            <a:srgbClr val="8B5C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56" name="任意多边形: 形状 155"/>
          <p:cNvSpPr/>
          <p:nvPr/>
        </p:nvSpPr>
        <p:spPr>
          <a:xfrm>
            <a:off x="568080" y="1571040"/>
            <a:ext cx="401400" cy="434880"/>
          </a:xfrm>
          <a:custGeom>
            <a:avLst/>
            <a:gdLst/>
            <a:ahLst/>
            <a:cxnLst/>
            <a:rect l="0" t="0" r="r" b="b"/>
            <a:pathLst>
              <a:path w="1115" h="1208">
                <a:moveTo>
                  <a:pt x="0" y="650"/>
                </a:moveTo>
                <a:lnTo>
                  <a:pt x="0" y="557"/>
                </a:lnTo>
                <a:cubicBezTo>
                  <a:pt x="0" y="520"/>
                  <a:pt x="4" y="484"/>
                  <a:pt x="11" y="448"/>
                </a:cubicBezTo>
                <a:cubicBezTo>
                  <a:pt x="18" y="412"/>
                  <a:pt x="28" y="377"/>
                  <a:pt x="42" y="343"/>
                </a:cubicBezTo>
                <a:cubicBezTo>
                  <a:pt x="56" y="310"/>
                  <a:pt x="74" y="278"/>
                  <a:pt x="95" y="247"/>
                </a:cubicBezTo>
                <a:cubicBezTo>
                  <a:pt x="115" y="217"/>
                  <a:pt x="138" y="189"/>
                  <a:pt x="164" y="163"/>
                </a:cubicBezTo>
                <a:cubicBezTo>
                  <a:pt x="190" y="137"/>
                  <a:pt x="218" y="114"/>
                  <a:pt x="249" y="93"/>
                </a:cubicBezTo>
                <a:cubicBezTo>
                  <a:pt x="279" y="73"/>
                  <a:pt x="311" y="56"/>
                  <a:pt x="345" y="42"/>
                </a:cubicBezTo>
                <a:cubicBezTo>
                  <a:pt x="379" y="28"/>
                  <a:pt x="414" y="17"/>
                  <a:pt x="449" y="10"/>
                </a:cubicBezTo>
                <a:cubicBezTo>
                  <a:pt x="485" y="3"/>
                  <a:pt x="522" y="0"/>
                  <a:pt x="558" y="0"/>
                </a:cubicBezTo>
                <a:cubicBezTo>
                  <a:pt x="595" y="0"/>
                  <a:pt x="631" y="3"/>
                  <a:pt x="667" y="10"/>
                </a:cubicBezTo>
                <a:cubicBezTo>
                  <a:pt x="703" y="17"/>
                  <a:pt x="738" y="28"/>
                  <a:pt x="771" y="42"/>
                </a:cubicBezTo>
                <a:cubicBezTo>
                  <a:pt x="805" y="56"/>
                  <a:pt x="837" y="73"/>
                  <a:pt x="868" y="93"/>
                </a:cubicBezTo>
                <a:cubicBezTo>
                  <a:pt x="898" y="114"/>
                  <a:pt x="926" y="137"/>
                  <a:pt x="952" y="163"/>
                </a:cubicBezTo>
                <a:cubicBezTo>
                  <a:pt x="978" y="189"/>
                  <a:pt x="1001" y="217"/>
                  <a:pt x="1021" y="247"/>
                </a:cubicBezTo>
                <a:cubicBezTo>
                  <a:pt x="1042" y="278"/>
                  <a:pt x="1059" y="310"/>
                  <a:pt x="1073" y="343"/>
                </a:cubicBezTo>
                <a:cubicBezTo>
                  <a:pt x="1087" y="377"/>
                  <a:pt x="1097" y="412"/>
                  <a:pt x="1105" y="448"/>
                </a:cubicBezTo>
                <a:cubicBezTo>
                  <a:pt x="1112" y="484"/>
                  <a:pt x="1115" y="520"/>
                  <a:pt x="1115" y="557"/>
                </a:cubicBezTo>
                <a:lnTo>
                  <a:pt x="1115" y="650"/>
                </a:lnTo>
                <a:cubicBezTo>
                  <a:pt x="1115" y="686"/>
                  <a:pt x="1112" y="722"/>
                  <a:pt x="1105" y="758"/>
                </a:cubicBezTo>
                <a:cubicBezTo>
                  <a:pt x="1097" y="794"/>
                  <a:pt x="1087" y="829"/>
                  <a:pt x="1073" y="863"/>
                </a:cubicBezTo>
                <a:cubicBezTo>
                  <a:pt x="1059" y="897"/>
                  <a:pt x="1042" y="929"/>
                  <a:pt x="1021" y="959"/>
                </a:cubicBezTo>
                <a:cubicBezTo>
                  <a:pt x="1001" y="989"/>
                  <a:pt x="978" y="1018"/>
                  <a:pt x="952" y="1043"/>
                </a:cubicBezTo>
                <a:cubicBezTo>
                  <a:pt x="926" y="1070"/>
                  <a:pt x="898" y="1093"/>
                  <a:pt x="868" y="1114"/>
                </a:cubicBezTo>
                <a:cubicBezTo>
                  <a:pt x="837" y="1134"/>
                  <a:pt x="805" y="1151"/>
                  <a:pt x="771" y="1165"/>
                </a:cubicBezTo>
                <a:cubicBezTo>
                  <a:pt x="738" y="1179"/>
                  <a:pt x="703" y="1190"/>
                  <a:pt x="667" y="1197"/>
                </a:cubicBezTo>
                <a:cubicBezTo>
                  <a:pt x="631" y="1204"/>
                  <a:pt x="595" y="1208"/>
                  <a:pt x="558" y="1208"/>
                </a:cubicBezTo>
                <a:cubicBezTo>
                  <a:pt x="522" y="1208"/>
                  <a:pt x="485" y="1204"/>
                  <a:pt x="449" y="1197"/>
                </a:cubicBezTo>
                <a:cubicBezTo>
                  <a:pt x="414" y="1190"/>
                  <a:pt x="379" y="1179"/>
                  <a:pt x="345" y="1165"/>
                </a:cubicBezTo>
                <a:cubicBezTo>
                  <a:pt x="311" y="1151"/>
                  <a:pt x="279" y="1134"/>
                  <a:pt x="249" y="1114"/>
                </a:cubicBezTo>
                <a:cubicBezTo>
                  <a:pt x="218" y="1093"/>
                  <a:pt x="190" y="1070"/>
                  <a:pt x="164" y="1043"/>
                </a:cubicBezTo>
                <a:cubicBezTo>
                  <a:pt x="138" y="1018"/>
                  <a:pt x="115" y="989"/>
                  <a:pt x="95" y="959"/>
                </a:cubicBezTo>
                <a:cubicBezTo>
                  <a:pt x="74" y="929"/>
                  <a:pt x="56" y="897"/>
                  <a:pt x="42" y="863"/>
                </a:cubicBezTo>
                <a:cubicBezTo>
                  <a:pt x="28" y="829"/>
                  <a:pt x="18" y="794"/>
                  <a:pt x="11" y="758"/>
                </a:cubicBezTo>
                <a:cubicBezTo>
                  <a:pt x="4" y="722"/>
                  <a:pt x="0" y="686"/>
                  <a:pt x="0" y="650"/>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57" name="图片 156"/>
          <p:cNvPicPr/>
          <p:nvPr/>
        </p:nvPicPr>
        <p:blipFill>
          <a:blip r:embed="rId5"/>
          <a:stretch/>
        </p:blipFill>
        <p:spPr>
          <a:xfrm>
            <a:off x="668520" y="1671480"/>
            <a:ext cx="200160" cy="200160"/>
          </a:xfrm>
          <a:prstGeom prst="rect">
            <a:avLst/>
          </a:prstGeom>
          <a:noFill/>
          <a:ln w="0">
            <a:noFill/>
          </a:ln>
        </p:spPr>
      </p:pic>
      <p:sp>
        <p:nvSpPr>
          <p:cNvPr id="158" name="文本框 157"/>
          <p:cNvSpPr txBox="1"/>
          <p:nvPr/>
        </p:nvSpPr>
        <p:spPr>
          <a:xfrm>
            <a:off x="4241880" y="1017360"/>
            <a:ext cx="83880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架构的应用</a:t>
            </a:r>
            <a:endParaRPr lang="en-US" sz="1320" b="0" u="none" strike="noStrike">
              <a:solidFill>
                <a:srgbClr val="000000"/>
              </a:solidFill>
              <a:effectLst/>
              <a:uFillTx/>
              <a:latin typeface="Times New Roman"/>
            </a:endParaRPr>
          </a:p>
        </p:txBody>
      </p:sp>
      <p:sp>
        <p:nvSpPr>
          <p:cNvPr id="159" name="文本框 158"/>
          <p:cNvSpPr txBox="1"/>
          <p:nvPr/>
        </p:nvSpPr>
        <p:spPr>
          <a:xfrm>
            <a:off x="1103040" y="1585440"/>
            <a:ext cx="100656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深度学习基础</a:t>
            </a:r>
            <a:endParaRPr lang="en-US" sz="1320" b="0" u="none" strike="noStrike">
              <a:solidFill>
                <a:srgbClr val="000000"/>
              </a:solidFill>
              <a:effectLst/>
              <a:uFillTx/>
              <a:latin typeface="Times New Roman"/>
            </a:endParaRPr>
          </a:p>
        </p:txBody>
      </p:sp>
      <p:sp>
        <p:nvSpPr>
          <p:cNvPr id="160" name="文本框 159"/>
          <p:cNvSpPr txBox="1"/>
          <p:nvPr/>
        </p:nvSpPr>
        <p:spPr>
          <a:xfrm>
            <a:off x="1103040" y="1851840"/>
            <a:ext cx="4032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生成式</a:t>
            </a:r>
            <a:endParaRPr lang="en-US" sz="1050" b="0" u="none" strike="noStrike">
              <a:solidFill>
                <a:srgbClr val="000000"/>
              </a:solidFill>
              <a:effectLst/>
              <a:uFillTx/>
              <a:latin typeface="Times New Roman"/>
            </a:endParaRPr>
          </a:p>
        </p:txBody>
      </p:sp>
      <p:sp>
        <p:nvSpPr>
          <p:cNvPr id="161" name="文本框 160"/>
          <p:cNvSpPr txBox="1"/>
          <p:nvPr/>
        </p:nvSpPr>
        <p:spPr>
          <a:xfrm>
            <a:off x="1504080" y="1856520"/>
            <a:ext cx="13320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AI</a:t>
            </a:r>
            <a:endParaRPr lang="en-US" sz="1050" b="0" u="none" strike="noStrike">
              <a:solidFill>
                <a:srgbClr val="000000"/>
              </a:solidFill>
              <a:effectLst/>
              <a:uFillTx/>
              <a:latin typeface="Times New Roman"/>
            </a:endParaRPr>
          </a:p>
        </p:txBody>
      </p:sp>
      <p:sp>
        <p:nvSpPr>
          <p:cNvPr id="162" name="文本框 161"/>
          <p:cNvSpPr txBox="1"/>
          <p:nvPr/>
        </p:nvSpPr>
        <p:spPr>
          <a:xfrm>
            <a:off x="1635120" y="1851840"/>
            <a:ext cx="24148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利用深度学习模型，通过大量数据学习，</a:t>
            </a:r>
            <a:endParaRPr lang="en-US" sz="1050" b="0" u="none" strike="noStrike">
              <a:solidFill>
                <a:srgbClr val="000000"/>
              </a:solidFill>
              <a:effectLst/>
              <a:uFillTx/>
              <a:latin typeface="Times New Roman"/>
            </a:endParaRPr>
          </a:p>
        </p:txBody>
      </p:sp>
      <p:sp>
        <p:nvSpPr>
          <p:cNvPr id="163" name="文本框 162"/>
          <p:cNvSpPr txBox="1"/>
          <p:nvPr/>
        </p:nvSpPr>
        <p:spPr>
          <a:xfrm>
            <a:off x="1103040" y="2052360"/>
            <a:ext cx="29512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实现对自然语言、图像等内容的生成。模型依靠大</a:t>
            </a:r>
            <a:endParaRPr lang="en-US" sz="1050" b="0" u="none" strike="noStrike">
              <a:solidFill>
                <a:srgbClr val="000000"/>
              </a:solidFill>
              <a:effectLst/>
              <a:uFillTx/>
              <a:latin typeface="Times New Roman"/>
            </a:endParaRPr>
          </a:p>
        </p:txBody>
      </p:sp>
      <p:sp>
        <p:nvSpPr>
          <p:cNvPr id="164" name="任意多边形: 形状 163"/>
          <p:cNvSpPr/>
          <p:nvPr/>
        </p:nvSpPr>
        <p:spPr>
          <a:xfrm>
            <a:off x="417600" y="2908080"/>
            <a:ext cx="3819600" cy="1337400"/>
          </a:xfrm>
          <a:custGeom>
            <a:avLst/>
            <a:gdLst/>
            <a:ahLst/>
            <a:cxnLst/>
            <a:rect l="0" t="0" r="r" b="b"/>
            <a:pathLst>
              <a:path w="10610" h="3715">
                <a:moveTo>
                  <a:pt x="0" y="3715"/>
                </a:moveTo>
                <a:lnTo>
                  <a:pt x="0" y="0"/>
                </a:lnTo>
                <a:lnTo>
                  <a:pt x="10424" y="0"/>
                </a:lnTo>
                <a:cubicBezTo>
                  <a:pt x="10436" y="0"/>
                  <a:pt x="10448" y="1"/>
                  <a:pt x="10460" y="3"/>
                </a:cubicBezTo>
                <a:cubicBezTo>
                  <a:pt x="10472" y="6"/>
                  <a:pt x="10484" y="9"/>
                  <a:pt x="10495" y="14"/>
                </a:cubicBezTo>
                <a:cubicBezTo>
                  <a:pt x="10506" y="18"/>
                  <a:pt x="10517" y="24"/>
                  <a:pt x="10527" y="31"/>
                </a:cubicBezTo>
                <a:cubicBezTo>
                  <a:pt x="10537" y="38"/>
                  <a:pt x="10547" y="45"/>
                  <a:pt x="10555" y="54"/>
                </a:cubicBezTo>
                <a:cubicBezTo>
                  <a:pt x="10564" y="63"/>
                  <a:pt x="10571" y="72"/>
                  <a:pt x="10578" y="82"/>
                </a:cubicBezTo>
                <a:cubicBezTo>
                  <a:pt x="10585" y="92"/>
                  <a:pt x="10591" y="103"/>
                  <a:pt x="10595" y="114"/>
                </a:cubicBezTo>
                <a:cubicBezTo>
                  <a:pt x="10600" y="126"/>
                  <a:pt x="10604" y="137"/>
                  <a:pt x="10606" y="149"/>
                </a:cubicBezTo>
                <a:cubicBezTo>
                  <a:pt x="10608" y="161"/>
                  <a:pt x="10610" y="173"/>
                  <a:pt x="10610" y="185"/>
                </a:cubicBezTo>
                <a:lnTo>
                  <a:pt x="10610" y="3529"/>
                </a:lnTo>
                <a:cubicBezTo>
                  <a:pt x="10610" y="3541"/>
                  <a:pt x="10608" y="3553"/>
                  <a:pt x="10606" y="3565"/>
                </a:cubicBezTo>
                <a:cubicBezTo>
                  <a:pt x="10604" y="3577"/>
                  <a:pt x="10600" y="3589"/>
                  <a:pt x="10595" y="3600"/>
                </a:cubicBezTo>
                <a:cubicBezTo>
                  <a:pt x="10591" y="3611"/>
                  <a:pt x="10585" y="3622"/>
                  <a:pt x="10578" y="3632"/>
                </a:cubicBezTo>
                <a:cubicBezTo>
                  <a:pt x="10571" y="3642"/>
                  <a:pt x="10564" y="3652"/>
                  <a:pt x="10555" y="3660"/>
                </a:cubicBezTo>
                <a:cubicBezTo>
                  <a:pt x="10547" y="3669"/>
                  <a:pt x="10537" y="3677"/>
                  <a:pt x="10527" y="3683"/>
                </a:cubicBezTo>
                <a:cubicBezTo>
                  <a:pt x="10517" y="3690"/>
                  <a:pt x="10506" y="3696"/>
                  <a:pt x="10495" y="3701"/>
                </a:cubicBezTo>
                <a:cubicBezTo>
                  <a:pt x="10484" y="3705"/>
                  <a:pt x="10472" y="3709"/>
                  <a:pt x="10460" y="3711"/>
                </a:cubicBezTo>
                <a:cubicBezTo>
                  <a:pt x="10448" y="3714"/>
                  <a:pt x="10436" y="3715"/>
                  <a:pt x="10424" y="3715"/>
                </a:cubicBezTo>
                <a:lnTo>
                  <a:pt x="0" y="3715"/>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65" name="任意多边形: 形状 164"/>
          <p:cNvSpPr/>
          <p:nvPr/>
        </p:nvSpPr>
        <p:spPr>
          <a:xfrm>
            <a:off x="401040" y="2908080"/>
            <a:ext cx="33840" cy="1337400"/>
          </a:xfrm>
          <a:custGeom>
            <a:avLst/>
            <a:gdLst/>
            <a:ahLst/>
            <a:cxnLst/>
            <a:rect l="0" t="0" r="r" b="b"/>
            <a:pathLst>
              <a:path w="94" h="3715">
                <a:moveTo>
                  <a:pt x="0" y="0"/>
                </a:moveTo>
                <a:lnTo>
                  <a:pt x="94" y="0"/>
                </a:lnTo>
                <a:lnTo>
                  <a:pt x="94" y="3715"/>
                </a:lnTo>
                <a:lnTo>
                  <a:pt x="0" y="3715"/>
                </a:lnTo>
                <a:lnTo>
                  <a:pt x="0" y="0"/>
                </a:lnTo>
                <a:close/>
              </a:path>
            </a:pathLst>
          </a:custGeom>
          <a:solidFill>
            <a:srgbClr val="8B5C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66" name="任意多边形: 形状 165"/>
          <p:cNvSpPr/>
          <p:nvPr/>
        </p:nvSpPr>
        <p:spPr>
          <a:xfrm>
            <a:off x="568080" y="3041640"/>
            <a:ext cx="426600" cy="434880"/>
          </a:xfrm>
          <a:custGeom>
            <a:avLst/>
            <a:gdLst/>
            <a:ahLst/>
            <a:cxnLst/>
            <a:rect l="0" t="0" r="r" b="b"/>
            <a:pathLst>
              <a:path w="1185" h="1208">
                <a:moveTo>
                  <a:pt x="0" y="616"/>
                </a:moveTo>
                <a:lnTo>
                  <a:pt x="0" y="592"/>
                </a:lnTo>
                <a:cubicBezTo>
                  <a:pt x="0" y="573"/>
                  <a:pt x="1" y="553"/>
                  <a:pt x="3" y="534"/>
                </a:cubicBezTo>
                <a:cubicBezTo>
                  <a:pt x="5" y="515"/>
                  <a:pt x="8" y="496"/>
                  <a:pt x="11" y="477"/>
                </a:cubicBezTo>
                <a:cubicBezTo>
                  <a:pt x="15" y="457"/>
                  <a:pt x="20" y="439"/>
                  <a:pt x="25" y="420"/>
                </a:cubicBezTo>
                <a:cubicBezTo>
                  <a:pt x="31" y="402"/>
                  <a:pt x="38" y="383"/>
                  <a:pt x="45" y="365"/>
                </a:cubicBezTo>
                <a:cubicBezTo>
                  <a:pt x="52" y="348"/>
                  <a:pt x="61" y="330"/>
                  <a:pt x="70" y="313"/>
                </a:cubicBezTo>
                <a:cubicBezTo>
                  <a:pt x="79" y="296"/>
                  <a:pt x="89" y="279"/>
                  <a:pt x="100" y="263"/>
                </a:cubicBezTo>
                <a:cubicBezTo>
                  <a:pt x="111" y="247"/>
                  <a:pt x="122" y="231"/>
                  <a:pt x="134" y="216"/>
                </a:cubicBezTo>
                <a:cubicBezTo>
                  <a:pt x="147" y="201"/>
                  <a:pt x="160" y="187"/>
                  <a:pt x="173" y="173"/>
                </a:cubicBezTo>
                <a:cubicBezTo>
                  <a:pt x="187" y="160"/>
                  <a:pt x="202" y="147"/>
                  <a:pt x="217" y="134"/>
                </a:cubicBezTo>
                <a:cubicBezTo>
                  <a:pt x="232" y="122"/>
                  <a:pt x="248" y="111"/>
                  <a:pt x="264" y="100"/>
                </a:cubicBezTo>
                <a:cubicBezTo>
                  <a:pt x="280" y="89"/>
                  <a:pt x="297" y="79"/>
                  <a:pt x="314" y="70"/>
                </a:cubicBezTo>
                <a:cubicBezTo>
                  <a:pt x="331" y="61"/>
                  <a:pt x="348" y="53"/>
                  <a:pt x="366" y="45"/>
                </a:cubicBezTo>
                <a:cubicBezTo>
                  <a:pt x="384" y="38"/>
                  <a:pt x="403" y="31"/>
                  <a:pt x="421" y="26"/>
                </a:cubicBezTo>
                <a:cubicBezTo>
                  <a:pt x="440" y="20"/>
                  <a:pt x="458" y="15"/>
                  <a:pt x="477" y="11"/>
                </a:cubicBezTo>
                <a:cubicBezTo>
                  <a:pt x="496" y="8"/>
                  <a:pt x="516" y="5"/>
                  <a:pt x="535" y="3"/>
                </a:cubicBezTo>
                <a:cubicBezTo>
                  <a:pt x="554" y="1"/>
                  <a:pt x="574" y="0"/>
                  <a:pt x="593" y="0"/>
                </a:cubicBezTo>
                <a:cubicBezTo>
                  <a:pt x="612" y="0"/>
                  <a:pt x="632" y="1"/>
                  <a:pt x="651" y="3"/>
                </a:cubicBezTo>
                <a:cubicBezTo>
                  <a:pt x="670" y="5"/>
                  <a:pt x="689" y="8"/>
                  <a:pt x="708" y="11"/>
                </a:cubicBezTo>
                <a:cubicBezTo>
                  <a:pt x="727" y="15"/>
                  <a:pt x="746" y="20"/>
                  <a:pt x="765" y="26"/>
                </a:cubicBezTo>
                <a:cubicBezTo>
                  <a:pt x="783" y="31"/>
                  <a:pt x="802" y="38"/>
                  <a:pt x="819" y="45"/>
                </a:cubicBezTo>
                <a:cubicBezTo>
                  <a:pt x="837" y="53"/>
                  <a:pt x="855" y="61"/>
                  <a:pt x="872" y="70"/>
                </a:cubicBezTo>
                <a:cubicBezTo>
                  <a:pt x="889" y="79"/>
                  <a:pt x="906" y="89"/>
                  <a:pt x="922" y="100"/>
                </a:cubicBezTo>
                <a:cubicBezTo>
                  <a:pt x="938" y="111"/>
                  <a:pt x="953" y="122"/>
                  <a:pt x="968" y="134"/>
                </a:cubicBezTo>
                <a:cubicBezTo>
                  <a:pt x="983" y="147"/>
                  <a:pt x="998" y="160"/>
                  <a:pt x="1011" y="173"/>
                </a:cubicBezTo>
                <a:cubicBezTo>
                  <a:pt x="1025" y="187"/>
                  <a:pt x="1038" y="201"/>
                  <a:pt x="1050" y="216"/>
                </a:cubicBezTo>
                <a:cubicBezTo>
                  <a:pt x="1063" y="231"/>
                  <a:pt x="1074" y="247"/>
                  <a:pt x="1085" y="263"/>
                </a:cubicBezTo>
                <a:cubicBezTo>
                  <a:pt x="1096" y="279"/>
                  <a:pt x="1106" y="296"/>
                  <a:pt x="1115" y="313"/>
                </a:cubicBezTo>
                <a:cubicBezTo>
                  <a:pt x="1124" y="330"/>
                  <a:pt x="1132" y="348"/>
                  <a:pt x="1140" y="365"/>
                </a:cubicBezTo>
                <a:cubicBezTo>
                  <a:pt x="1147" y="383"/>
                  <a:pt x="1154" y="402"/>
                  <a:pt x="1159" y="420"/>
                </a:cubicBezTo>
                <a:cubicBezTo>
                  <a:pt x="1165" y="439"/>
                  <a:pt x="1170" y="457"/>
                  <a:pt x="1173" y="477"/>
                </a:cubicBezTo>
                <a:cubicBezTo>
                  <a:pt x="1177" y="496"/>
                  <a:pt x="1180" y="515"/>
                  <a:pt x="1182" y="534"/>
                </a:cubicBezTo>
                <a:cubicBezTo>
                  <a:pt x="1184" y="553"/>
                  <a:pt x="1185" y="573"/>
                  <a:pt x="1185" y="592"/>
                </a:cubicBezTo>
                <a:lnTo>
                  <a:pt x="1185" y="616"/>
                </a:lnTo>
                <a:cubicBezTo>
                  <a:pt x="1185" y="636"/>
                  <a:pt x="1184" y="655"/>
                  <a:pt x="1182" y="674"/>
                </a:cubicBezTo>
                <a:cubicBezTo>
                  <a:pt x="1180" y="694"/>
                  <a:pt x="1177" y="713"/>
                  <a:pt x="1173" y="732"/>
                </a:cubicBezTo>
                <a:cubicBezTo>
                  <a:pt x="1170" y="751"/>
                  <a:pt x="1165" y="769"/>
                  <a:pt x="1159" y="788"/>
                </a:cubicBezTo>
                <a:cubicBezTo>
                  <a:pt x="1154" y="807"/>
                  <a:pt x="1147" y="825"/>
                  <a:pt x="1140" y="843"/>
                </a:cubicBezTo>
                <a:cubicBezTo>
                  <a:pt x="1132" y="861"/>
                  <a:pt x="1124" y="878"/>
                  <a:pt x="1115" y="895"/>
                </a:cubicBezTo>
                <a:cubicBezTo>
                  <a:pt x="1106" y="912"/>
                  <a:pt x="1096" y="929"/>
                  <a:pt x="1085" y="945"/>
                </a:cubicBezTo>
                <a:cubicBezTo>
                  <a:pt x="1074" y="961"/>
                  <a:pt x="1063" y="977"/>
                  <a:pt x="1050" y="992"/>
                </a:cubicBezTo>
                <a:cubicBezTo>
                  <a:pt x="1038" y="1007"/>
                  <a:pt x="1025" y="1021"/>
                  <a:pt x="1011" y="1035"/>
                </a:cubicBezTo>
                <a:cubicBezTo>
                  <a:pt x="998" y="1048"/>
                  <a:pt x="983" y="1061"/>
                  <a:pt x="968" y="1074"/>
                </a:cubicBezTo>
                <a:cubicBezTo>
                  <a:pt x="953" y="1086"/>
                  <a:pt x="938" y="1098"/>
                  <a:pt x="922" y="1108"/>
                </a:cubicBezTo>
                <a:cubicBezTo>
                  <a:pt x="906" y="1119"/>
                  <a:pt x="889" y="1129"/>
                  <a:pt x="872" y="1138"/>
                </a:cubicBezTo>
                <a:cubicBezTo>
                  <a:pt x="855" y="1147"/>
                  <a:pt x="837" y="1156"/>
                  <a:pt x="819" y="1163"/>
                </a:cubicBezTo>
                <a:cubicBezTo>
                  <a:pt x="802" y="1170"/>
                  <a:pt x="783" y="1177"/>
                  <a:pt x="765" y="1183"/>
                </a:cubicBezTo>
                <a:cubicBezTo>
                  <a:pt x="746" y="1188"/>
                  <a:pt x="727" y="1193"/>
                  <a:pt x="708" y="1197"/>
                </a:cubicBezTo>
                <a:cubicBezTo>
                  <a:pt x="689" y="1201"/>
                  <a:pt x="670" y="1203"/>
                  <a:pt x="651" y="1205"/>
                </a:cubicBezTo>
                <a:cubicBezTo>
                  <a:pt x="632" y="1207"/>
                  <a:pt x="612" y="1208"/>
                  <a:pt x="593" y="1208"/>
                </a:cubicBezTo>
                <a:cubicBezTo>
                  <a:pt x="574" y="1208"/>
                  <a:pt x="554" y="1207"/>
                  <a:pt x="535" y="1205"/>
                </a:cubicBezTo>
                <a:cubicBezTo>
                  <a:pt x="516" y="1203"/>
                  <a:pt x="496" y="1201"/>
                  <a:pt x="477" y="1197"/>
                </a:cubicBezTo>
                <a:cubicBezTo>
                  <a:pt x="458" y="1193"/>
                  <a:pt x="440" y="1188"/>
                  <a:pt x="421" y="1183"/>
                </a:cubicBezTo>
                <a:cubicBezTo>
                  <a:pt x="403" y="1177"/>
                  <a:pt x="384" y="1170"/>
                  <a:pt x="366" y="1163"/>
                </a:cubicBezTo>
                <a:cubicBezTo>
                  <a:pt x="348" y="1156"/>
                  <a:pt x="331" y="1147"/>
                  <a:pt x="314" y="1138"/>
                </a:cubicBezTo>
                <a:cubicBezTo>
                  <a:pt x="297" y="1129"/>
                  <a:pt x="280" y="1119"/>
                  <a:pt x="264" y="1108"/>
                </a:cubicBezTo>
                <a:cubicBezTo>
                  <a:pt x="248" y="1098"/>
                  <a:pt x="232" y="1086"/>
                  <a:pt x="217" y="1074"/>
                </a:cubicBezTo>
                <a:cubicBezTo>
                  <a:pt x="202" y="1061"/>
                  <a:pt x="187" y="1048"/>
                  <a:pt x="173" y="1035"/>
                </a:cubicBezTo>
                <a:cubicBezTo>
                  <a:pt x="160" y="1021"/>
                  <a:pt x="147" y="1007"/>
                  <a:pt x="134" y="992"/>
                </a:cubicBezTo>
                <a:cubicBezTo>
                  <a:pt x="122" y="977"/>
                  <a:pt x="111" y="961"/>
                  <a:pt x="100" y="945"/>
                </a:cubicBezTo>
                <a:cubicBezTo>
                  <a:pt x="89" y="929"/>
                  <a:pt x="79" y="912"/>
                  <a:pt x="70" y="895"/>
                </a:cubicBezTo>
                <a:cubicBezTo>
                  <a:pt x="61" y="878"/>
                  <a:pt x="52" y="861"/>
                  <a:pt x="45" y="843"/>
                </a:cubicBezTo>
                <a:cubicBezTo>
                  <a:pt x="38" y="825"/>
                  <a:pt x="31" y="807"/>
                  <a:pt x="25" y="788"/>
                </a:cubicBezTo>
                <a:cubicBezTo>
                  <a:pt x="20" y="769"/>
                  <a:pt x="15" y="751"/>
                  <a:pt x="11" y="732"/>
                </a:cubicBezTo>
                <a:cubicBezTo>
                  <a:pt x="8" y="713"/>
                  <a:pt x="5" y="694"/>
                  <a:pt x="3" y="674"/>
                </a:cubicBezTo>
                <a:cubicBezTo>
                  <a:pt x="1" y="655"/>
                  <a:pt x="0" y="636"/>
                  <a:pt x="0" y="616"/>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67" name="图片 166"/>
          <p:cNvPicPr/>
          <p:nvPr/>
        </p:nvPicPr>
        <p:blipFill>
          <a:blip r:embed="rId6"/>
          <a:stretch/>
        </p:blipFill>
        <p:spPr>
          <a:xfrm>
            <a:off x="668520" y="3142080"/>
            <a:ext cx="225360" cy="200160"/>
          </a:xfrm>
          <a:prstGeom prst="rect">
            <a:avLst/>
          </a:prstGeom>
          <a:noFill/>
          <a:ln w="0">
            <a:noFill/>
          </a:ln>
        </p:spPr>
      </p:pic>
      <p:sp>
        <p:nvSpPr>
          <p:cNvPr id="168" name="文本框 167"/>
          <p:cNvSpPr txBox="1"/>
          <p:nvPr/>
        </p:nvSpPr>
        <p:spPr>
          <a:xfrm>
            <a:off x="1103040" y="2252880"/>
            <a:ext cx="24148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规模训练数据和丰富参数预测最优输出。</a:t>
            </a:r>
            <a:endParaRPr lang="en-US" sz="1050" b="0" u="none" strike="noStrike">
              <a:solidFill>
                <a:srgbClr val="000000"/>
              </a:solidFill>
              <a:effectLst/>
              <a:uFillTx/>
              <a:latin typeface="Times New Roman"/>
            </a:endParaRPr>
          </a:p>
        </p:txBody>
      </p:sp>
      <p:sp>
        <p:nvSpPr>
          <p:cNvPr id="169" name="文本框 168"/>
          <p:cNvSpPr txBox="1"/>
          <p:nvPr/>
        </p:nvSpPr>
        <p:spPr>
          <a:xfrm>
            <a:off x="1128240" y="3056400"/>
            <a:ext cx="117432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自回归生成机制</a:t>
            </a:r>
            <a:endParaRPr lang="en-US" sz="1320" b="0" u="none" strike="noStrike">
              <a:solidFill>
                <a:srgbClr val="000000"/>
              </a:solidFill>
              <a:effectLst/>
              <a:uFillTx/>
              <a:latin typeface="Times New Roman"/>
            </a:endParaRPr>
          </a:p>
        </p:txBody>
      </p:sp>
      <p:sp>
        <p:nvSpPr>
          <p:cNvPr id="170" name="文本框 169"/>
          <p:cNvSpPr txBox="1"/>
          <p:nvPr/>
        </p:nvSpPr>
        <p:spPr>
          <a:xfrm>
            <a:off x="1128240" y="3322440"/>
            <a:ext cx="9396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自回归模型（如</a:t>
            </a:r>
            <a:endParaRPr lang="en-US" sz="1050" b="0" u="none" strike="noStrike">
              <a:solidFill>
                <a:srgbClr val="000000"/>
              </a:solidFill>
              <a:effectLst/>
              <a:uFillTx/>
              <a:latin typeface="Times New Roman"/>
            </a:endParaRPr>
          </a:p>
        </p:txBody>
      </p:sp>
      <p:sp>
        <p:nvSpPr>
          <p:cNvPr id="171" name="文本框 170"/>
          <p:cNvSpPr txBox="1"/>
          <p:nvPr/>
        </p:nvSpPr>
        <p:spPr>
          <a:xfrm>
            <a:off x="2064240" y="3327120"/>
            <a:ext cx="26748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GPT</a:t>
            </a:r>
            <a:endParaRPr lang="en-US" sz="1050" b="0" u="none" strike="noStrike">
              <a:solidFill>
                <a:srgbClr val="000000"/>
              </a:solidFill>
              <a:effectLst/>
              <a:uFillTx/>
              <a:latin typeface="Times New Roman"/>
            </a:endParaRPr>
          </a:p>
        </p:txBody>
      </p:sp>
      <p:sp>
        <p:nvSpPr>
          <p:cNvPr id="172" name="文本框 171"/>
          <p:cNvSpPr txBox="1"/>
          <p:nvPr/>
        </p:nvSpPr>
        <p:spPr>
          <a:xfrm>
            <a:off x="2329920" y="3322440"/>
            <a:ext cx="17442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系列）通过给定文字逐字生成</a:t>
            </a:r>
            <a:endParaRPr lang="en-US" sz="1050" b="0" u="none" strike="noStrike">
              <a:solidFill>
                <a:srgbClr val="000000"/>
              </a:solidFill>
              <a:effectLst/>
              <a:uFillTx/>
              <a:latin typeface="Times New Roman"/>
            </a:endParaRPr>
          </a:p>
        </p:txBody>
      </p:sp>
      <p:sp>
        <p:nvSpPr>
          <p:cNvPr id="173" name="文本框 172"/>
          <p:cNvSpPr txBox="1"/>
          <p:nvPr/>
        </p:nvSpPr>
        <p:spPr>
          <a:xfrm>
            <a:off x="1128240" y="3522960"/>
            <a:ext cx="29512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下一字，基于已生成内容预测后续内容，形成连贯</a:t>
            </a:r>
            <a:endParaRPr lang="en-US" sz="1050" b="0" u="none" strike="noStrike">
              <a:solidFill>
                <a:srgbClr val="000000"/>
              </a:solidFill>
              <a:effectLst/>
              <a:uFillTx/>
              <a:latin typeface="Times New Roman"/>
            </a:endParaRPr>
          </a:p>
        </p:txBody>
      </p:sp>
      <p:sp>
        <p:nvSpPr>
          <p:cNvPr id="174" name="文本框 173"/>
          <p:cNvSpPr txBox="1"/>
          <p:nvPr/>
        </p:nvSpPr>
        <p:spPr>
          <a:xfrm>
            <a:off x="1128240" y="3723840"/>
            <a:ext cx="29512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文本。这种机制使模型能够根据上下文生成自然流</a:t>
            </a:r>
            <a:endParaRPr lang="en-US" sz="1050" b="0" u="none" strike="noStrike">
              <a:solidFill>
                <a:srgbClr val="000000"/>
              </a:solidFill>
              <a:effectLst/>
              <a:uFillTx/>
              <a:latin typeface="Times New Roman"/>
            </a:endParaRPr>
          </a:p>
        </p:txBody>
      </p:sp>
      <p:sp>
        <p:nvSpPr>
          <p:cNvPr id="175" name="任意多边形: 形状 174"/>
          <p:cNvSpPr/>
          <p:nvPr/>
        </p:nvSpPr>
        <p:spPr>
          <a:xfrm>
            <a:off x="417600" y="4412160"/>
            <a:ext cx="3819600" cy="1337400"/>
          </a:xfrm>
          <a:custGeom>
            <a:avLst/>
            <a:gdLst/>
            <a:ahLst/>
            <a:cxnLst/>
            <a:rect l="0" t="0" r="r" b="b"/>
            <a:pathLst>
              <a:path w="10610" h="3715">
                <a:moveTo>
                  <a:pt x="0" y="3715"/>
                </a:moveTo>
                <a:lnTo>
                  <a:pt x="0" y="0"/>
                </a:lnTo>
                <a:lnTo>
                  <a:pt x="10424" y="0"/>
                </a:lnTo>
                <a:cubicBezTo>
                  <a:pt x="10436" y="0"/>
                  <a:pt x="10448" y="1"/>
                  <a:pt x="10460" y="4"/>
                </a:cubicBezTo>
                <a:cubicBezTo>
                  <a:pt x="10472" y="6"/>
                  <a:pt x="10484" y="9"/>
                  <a:pt x="10495" y="14"/>
                </a:cubicBezTo>
                <a:cubicBezTo>
                  <a:pt x="10506" y="19"/>
                  <a:pt x="10517" y="25"/>
                  <a:pt x="10527" y="31"/>
                </a:cubicBezTo>
                <a:cubicBezTo>
                  <a:pt x="10537" y="38"/>
                  <a:pt x="10547" y="46"/>
                  <a:pt x="10555" y="54"/>
                </a:cubicBezTo>
                <a:cubicBezTo>
                  <a:pt x="10564" y="63"/>
                  <a:pt x="10571" y="72"/>
                  <a:pt x="10578" y="83"/>
                </a:cubicBezTo>
                <a:cubicBezTo>
                  <a:pt x="10585" y="93"/>
                  <a:pt x="10591" y="103"/>
                  <a:pt x="10595" y="115"/>
                </a:cubicBezTo>
                <a:cubicBezTo>
                  <a:pt x="10600" y="126"/>
                  <a:pt x="10604" y="138"/>
                  <a:pt x="10606" y="149"/>
                </a:cubicBezTo>
                <a:cubicBezTo>
                  <a:pt x="10608" y="161"/>
                  <a:pt x="10610" y="174"/>
                  <a:pt x="10610" y="186"/>
                </a:cubicBezTo>
                <a:lnTo>
                  <a:pt x="10610" y="3529"/>
                </a:lnTo>
                <a:cubicBezTo>
                  <a:pt x="10610" y="3542"/>
                  <a:pt x="10608" y="3554"/>
                  <a:pt x="10606" y="3566"/>
                </a:cubicBezTo>
                <a:cubicBezTo>
                  <a:pt x="10604" y="3578"/>
                  <a:pt x="10600" y="3589"/>
                  <a:pt x="10595" y="3600"/>
                </a:cubicBezTo>
                <a:cubicBezTo>
                  <a:pt x="10591" y="3612"/>
                  <a:pt x="10585" y="3622"/>
                  <a:pt x="10578" y="3633"/>
                </a:cubicBezTo>
                <a:cubicBezTo>
                  <a:pt x="10571" y="3643"/>
                  <a:pt x="10564" y="3652"/>
                  <a:pt x="10555" y="3661"/>
                </a:cubicBezTo>
                <a:cubicBezTo>
                  <a:pt x="10547" y="3669"/>
                  <a:pt x="10537" y="3677"/>
                  <a:pt x="10527" y="3684"/>
                </a:cubicBezTo>
                <a:cubicBezTo>
                  <a:pt x="10517" y="3691"/>
                  <a:pt x="10506" y="3696"/>
                  <a:pt x="10495" y="3701"/>
                </a:cubicBezTo>
                <a:cubicBezTo>
                  <a:pt x="10484" y="3706"/>
                  <a:pt x="10472" y="3709"/>
                  <a:pt x="10460" y="3712"/>
                </a:cubicBezTo>
                <a:cubicBezTo>
                  <a:pt x="10448" y="3714"/>
                  <a:pt x="10436" y="3715"/>
                  <a:pt x="10424" y="3715"/>
                </a:cubicBezTo>
                <a:lnTo>
                  <a:pt x="0" y="3715"/>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76" name="任意多边形: 形状 175"/>
          <p:cNvSpPr/>
          <p:nvPr/>
        </p:nvSpPr>
        <p:spPr>
          <a:xfrm>
            <a:off x="401040" y="4412160"/>
            <a:ext cx="33840" cy="1337400"/>
          </a:xfrm>
          <a:custGeom>
            <a:avLst/>
            <a:gdLst/>
            <a:ahLst/>
            <a:cxnLst/>
            <a:rect l="0" t="0" r="r" b="b"/>
            <a:pathLst>
              <a:path w="94" h="3715">
                <a:moveTo>
                  <a:pt x="0" y="0"/>
                </a:moveTo>
                <a:lnTo>
                  <a:pt x="94" y="0"/>
                </a:lnTo>
                <a:lnTo>
                  <a:pt x="94" y="3715"/>
                </a:lnTo>
                <a:lnTo>
                  <a:pt x="0" y="3715"/>
                </a:lnTo>
                <a:lnTo>
                  <a:pt x="0" y="0"/>
                </a:lnTo>
                <a:close/>
              </a:path>
            </a:pathLst>
          </a:custGeom>
          <a:solidFill>
            <a:srgbClr val="8B5C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77" name="任意多边形: 形状 176"/>
          <p:cNvSpPr/>
          <p:nvPr/>
        </p:nvSpPr>
        <p:spPr>
          <a:xfrm>
            <a:off x="568080" y="4545720"/>
            <a:ext cx="451440" cy="434880"/>
          </a:xfrm>
          <a:custGeom>
            <a:avLst/>
            <a:gdLst/>
            <a:ahLst/>
            <a:cxnLst/>
            <a:rect l="0" t="0" r="r" b="b"/>
            <a:pathLst>
              <a:path w="1254" h="1208">
                <a:moveTo>
                  <a:pt x="0" y="605"/>
                </a:moveTo>
                <a:cubicBezTo>
                  <a:pt x="0" y="585"/>
                  <a:pt x="1" y="565"/>
                  <a:pt x="3" y="546"/>
                </a:cubicBezTo>
                <a:cubicBezTo>
                  <a:pt x="5" y="526"/>
                  <a:pt x="8" y="507"/>
                  <a:pt x="12" y="487"/>
                </a:cubicBezTo>
                <a:cubicBezTo>
                  <a:pt x="15" y="468"/>
                  <a:pt x="20" y="449"/>
                  <a:pt x="26" y="430"/>
                </a:cubicBezTo>
                <a:cubicBezTo>
                  <a:pt x="32" y="411"/>
                  <a:pt x="38" y="392"/>
                  <a:pt x="46" y="374"/>
                </a:cubicBezTo>
                <a:cubicBezTo>
                  <a:pt x="53" y="356"/>
                  <a:pt x="62" y="338"/>
                  <a:pt x="71" y="320"/>
                </a:cubicBezTo>
                <a:cubicBezTo>
                  <a:pt x="81" y="303"/>
                  <a:pt x="91" y="286"/>
                  <a:pt x="102" y="270"/>
                </a:cubicBezTo>
                <a:cubicBezTo>
                  <a:pt x="113" y="253"/>
                  <a:pt x="124" y="237"/>
                  <a:pt x="137" y="222"/>
                </a:cubicBezTo>
                <a:cubicBezTo>
                  <a:pt x="150" y="207"/>
                  <a:pt x="163" y="192"/>
                  <a:pt x="177" y="178"/>
                </a:cubicBezTo>
                <a:cubicBezTo>
                  <a:pt x="191" y="164"/>
                  <a:pt x="205" y="151"/>
                  <a:pt x="221" y="138"/>
                </a:cubicBezTo>
                <a:cubicBezTo>
                  <a:pt x="236" y="126"/>
                  <a:pt x="252" y="114"/>
                  <a:pt x="268" y="103"/>
                </a:cubicBezTo>
                <a:cubicBezTo>
                  <a:pt x="285" y="92"/>
                  <a:pt x="303" y="82"/>
                  <a:pt x="320" y="73"/>
                </a:cubicBezTo>
                <a:cubicBezTo>
                  <a:pt x="337" y="63"/>
                  <a:pt x="355" y="55"/>
                  <a:pt x="374" y="46"/>
                </a:cubicBezTo>
                <a:cubicBezTo>
                  <a:pt x="392" y="39"/>
                  <a:pt x="410" y="32"/>
                  <a:pt x="429" y="26"/>
                </a:cubicBezTo>
                <a:cubicBezTo>
                  <a:pt x="448" y="21"/>
                  <a:pt x="467" y="16"/>
                  <a:pt x="487" y="12"/>
                </a:cubicBezTo>
                <a:cubicBezTo>
                  <a:pt x="506" y="8"/>
                  <a:pt x="526" y="5"/>
                  <a:pt x="545" y="3"/>
                </a:cubicBezTo>
                <a:cubicBezTo>
                  <a:pt x="565" y="1"/>
                  <a:pt x="585" y="0"/>
                  <a:pt x="605" y="0"/>
                </a:cubicBezTo>
                <a:lnTo>
                  <a:pt x="651" y="0"/>
                </a:lnTo>
                <a:cubicBezTo>
                  <a:pt x="671" y="0"/>
                  <a:pt x="690" y="1"/>
                  <a:pt x="710" y="3"/>
                </a:cubicBezTo>
                <a:cubicBezTo>
                  <a:pt x="730" y="5"/>
                  <a:pt x="749" y="8"/>
                  <a:pt x="769" y="12"/>
                </a:cubicBezTo>
                <a:cubicBezTo>
                  <a:pt x="788" y="16"/>
                  <a:pt x="807" y="21"/>
                  <a:pt x="826" y="26"/>
                </a:cubicBezTo>
                <a:cubicBezTo>
                  <a:pt x="845" y="32"/>
                  <a:pt x="864" y="39"/>
                  <a:pt x="882" y="46"/>
                </a:cubicBezTo>
                <a:cubicBezTo>
                  <a:pt x="900" y="55"/>
                  <a:pt x="918" y="63"/>
                  <a:pt x="935" y="73"/>
                </a:cubicBezTo>
                <a:cubicBezTo>
                  <a:pt x="953" y="82"/>
                  <a:pt x="970" y="92"/>
                  <a:pt x="986" y="103"/>
                </a:cubicBezTo>
                <a:cubicBezTo>
                  <a:pt x="1003" y="114"/>
                  <a:pt x="1019" y="126"/>
                  <a:pt x="1034" y="138"/>
                </a:cubicBezTo>
                <a:cubicBezTo>
                  <a:pt x="1049" y="151"/>
                  <a:pt x="1064" y="164"/>
                  <a:pt x="1078" y="178"/>
                </a:cubicBezTo>
                <a:cubicBezTo>
                  <a:pt x="1092" y="192"/>
                  <a:pt x="1105" y="207"/>
                  <a:pt x="1117" y="222"/>
                </a:cubicBezTo>
                <a:cubicBezTo>
                  <a:pt x="1130" y="237"/>
                  <a:pt x="1142" y="253"/>
                  <a:pt x="1153" y="270"/>
                </a:cubicBezTo>
                <a:cubicBezTo>
                  <a:pt x="1164" y="286"/>
                  <a:pt x="1174" y="303"/>
                  <a:pt x="1183" y="320"/>
                </a:cubicBezTo>
                <a:cubicBezTo>
                  <a:pt x="1193" y="338"/>
                  <a:pt x="1201" y="356"/>
                  <a:pt x="1209" y="374"/>
                </a:cubicBezTo>
                <a:cubicBezTo>
                  <a:pt x="1216" y="392"/>
                  <a:pt x="1223" y="411"/>
                  <a:pt x="1229" y="430"/>
                </a:cubicBezTo>
                <a:cubicBezTo>
                  <a:pt x="1234" y="449"/>
                  <a:pt x="1239" y="468"/>
                  <a:pt x="1243" y="487"/>
                </a:cubicBezTo>
                <a:cubicBezTo>
                  <a:pt x="1247" y="507"/>
                  <a:pt x="1250" y="526"/>
                  <a:pt x="1252" y="546"/>
                </a:cubicBezTo>
                <a:cubicBezTo>
                  <a:pt x="1254" y="565"/>
                  <a:pt x="1254" y="585"/>
                  <a:pt x="1254" y="605"/>
                </a:cubicBezTo>
                <a:cubicBezTo>
                  <a:pt x="1254" y="625"/>
                  <a:pt x="1254" y="644"/>
                  <a:pt x="1252" y="664"/>
                </a:cubicBezTo>
                <a:cubicBezTo>
                  <a:pt x="1250" y="684"/>
                  <a:pt x="1247" y="703"/>
                  <a:pt x="1243" y="723"/>
                </a:cubicBezTo>
                <a:cubicBezTo>
                  <a:pt x="1239" y="742"/>
                  <a:pt x="1234" y="761"/>
                  <a:pt x="1229" y="780"/>
                </a:cubicBezTo>
                <a:cubicBezTo>
                  <a:pt x="1223" y="799"/>
                  <a:pt x="1216" y="818"/>
                  <a:pt x="1209" y="836"/>
                </a:cubicBezTo>
                <a:cubicBezTo>
                  <a:pt x="1201" y="854"/>
                  <a:pt x="1193" y="872"/>
                  <a:pt x="1183" y="889"/>
                </a:cubicBezTo>
                <a:cubicBezTo>
                  <a:pt x="1174" y="907"/>
                  <a:pt x="1164" y="924"/>
                  <a:pt x="1153" y="940"/>
                </a:cubicBezTo>
                <a:cubicBezTo>
                  <a:pt x="1142" y="957"/>
                  <a:pt x="1130" y="973"/>
                  <a:pt x="1117" y="988"/>
                </a:cubicBezTo>
                <a:cubicBezTo>
                  <a:pt x="1105" y="1003"/>
                  <a:pt x="1092" y="1018"/>
                  <a:pt x="1078" y="1032"/>
                </a:cubicBezTo>
                <a:cubicBezTo>
                  <a:pt x="1064" y="1046"/>
                  <a:pt x="1049" y="1059"/>
                  <a:pt x="1034" y="1071"/>
                </a:cubicBezTo>
                <a:cubicBezTo>
                  <a:pt x="1019" y="1084"/>
                  <a:pt x="1003" y="1096"/>
                  <a:pt x="986" y="1107"/>
                </a:cubicBezTo>
                <a:cubicBezTo>
                  <a:pt x="970" y="1118"/>
                  <a:pt x="953" y="1128"/>
                  <a:pt x="935" y="1137"/>
                </a:cubicBezTo>
                <a:cubicBezTo>
                  <a:pt x="918" y="1147"/>
                  <a:pt x="900" y="1155"/>
                  <a:pt x="882" y="1163"/>
                </a:cubicBezTo>
                <a:cubicBezTo>
                  <a:pt x="864" y="1170"/>
                  <a:pt x="845" y="1177"/>
                  <a:pt x="826" y="1182"/>
                </a:cubicBezTo>
                <a:cubicBezTo>
                  <a:pt x="807" y="1188"/>
                  <a:pt x="788" y="1193"/>
                  <a:pt x="769" y="1197"/>
                </a:cubicBezTo>
                <a:cubicBezTo>
                  <a:pt x="749" y="1201"/>
                  <a:pt x="730" y="1204"/>
                  <a:pt x="710" y="1206"/>
                </a:cubicBezTo>
                <a:cubicBezTo>
                  <a:pt x="690" y="1208"/>
                  <a:pt x="671" y="1208"/>
                  <a:pt x="651" y="1208"/>
                </a:cubicBezTo>
                <a:lnTo>
                  <a:pt x="605" y="1208"/>
                </a:lnTo>
                <a:cubicBezTo>
                  <a:pt x="585" y="1208"/>
                  <a:pt x="565" y="1208"/>
                  <a:pt x="545" y="1206"/>
                </a:cubicBezTo>
                <a:cubicBezTo>
                  <a:pt x="526" y="1204"/>
                  <a:pt x="506" y="1201"/>
                  <a:pt x="487" y="1197"/>
                </a:cubicBezTo>
                <a:cubicBezTo>
                  <a:pt x="467" y="1193"/>
                  <a:pt x="448" y="1188"/>
                  <a:pt x="429" y="1182"/>
                </a:cubicBezTo>
                <a:cubicBezTo>
                  <a:pt x="410" y="1177"/>
                  <a:pt x="392" y="1170"/>
                  <a:pt x="374" y="1163"/>
                </a:cubicBezTo>
                <a:cubicBezTo>
                  <a:pt x="355" y="1155"/>
                  <a:pt x="337" y="1147"/>
                  <a:pt x="320" y="1137"/>
                </a:cubicBezTo>
                <a:cubicBezTo>
                  <a:pt x="303" y="1128"/>
                  <a:pt x="285" y="1118"/>
                  <a:pt x="268" y="1107"/>
                </a:cubicBezTo>
                <a:cubicBezTo>
                  <a:pt x="252" y="1096"/>
                  <a:pt x="236" y="1084"/>
                  <a:pt x="221" y="1071"/>
                </a:cubicBezTo>
                <a:cubicBezTo>
                  <a:pt x="205" y="1059"/>
                  <a:pt x="191" y="1046"/>
                  <a:pt x="177" y="1032"/>
                </a:cubicBezTo>
                <a:cubicBezTo>
                  <a:pt x="163" y="1018"/>
                  <a:pt x="150" y="1003"/>
                  <a:pt x="137" y="988"/>
                </a:cubicBezTo>
                <a:cubicBezTo>
                  <a:pt x="124" y="973"/>
                  <a:pt x="113" y="957"/>
                  <a:pt x="102" y="940"/>
                </a:cubicBezTo>
                <a:cubicBezTo>
                  <a:pt x="91" y="924"/>
                  <a:pt x="81" y="907"/>
                  <a:pt x="71" y="889"/>
                </a:cubicBezTo>
                <a:cubicBezTo>
                  <a:pt x="62" y="872"/>
                  <a:pt x="53" y="854"/>
                  <a:pt x="46" y="836"/>
                </a:cubicBezTo>
                <a:cubicBezTo>
                  <a:pt x="38" y="818"/>
                  <a:pt x="32" y="799"/>
                  <a:pt x="26" y="780"/>
                </a:cubicBezTo>
                <a:cubicBezTo>
                  <a:pt x="20" y="761"/>
                  <a:pt x="15" y="742"/>
                  <a:pt x="12" y="723"/>
                </a:cubicBezTo>
                <a:cubicBezTo>
                  <a:pt x="8" y="703"/>
                  <a:pt x="5" y="684"/>
                  <a:pt x="3" y="664"/>
                </a:cubicBezTo>
                <a:cubicBezTo>
                  <a:pt x="1" y="644"/>
                  <a:pt x="0" y="625"/>
                  <a:pt x="0" y="605"/>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78" name="图片 177"/>
          <p:cNvPicPr/>
          <p:nvPr/>
        </p:nvPicPr>
        <p:blipFill>
          <a:blip r:embed="rId7"/>
          <a:stretch/>
        </p:blipFill>
        <p:spPr>
          <a:xfrm>
            <a:off x="668520" y="4646160"/>
            <a:ext cx="250200" cy="200160"/>
          </a:xfrm>
          <a:prstGeom prst="rect">
            <a:avLst/>
          </a:prstGeom>
          <a:noFill/>
          <a:ln w="0">
            <a:noFill/>
          </a:ln>
        </p:spPr>
      </p:pic>
      <p:sp>
        <p:nvSpPr>
          <p:cNvPr id="179" name="文本框 178"/>
          <p:cNvSpPr txBox="1"/>
          <p:nvPr/>
        </p:nvSpPr>
        <p:spPr>
          <a:xfrm>
            <a:off x="1128240" y="3924360"/>
            <a:ext cx="6714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畅的语言。</a:t>
            </a:r>
            <a:endParaRPr lang="en-US" sz="1050" b="0" u="none" strike="noStrike">
              <a:solidFill>
                <a:srgbClr val="000000"/>
              </a:solidFill>
              <a:effectLst/>
              <a:uFillTx/>
              <a:latin typeface="Times New Roman"/>
            </a:endParaRPr>
          </a:p>
        </p:txBody>
      </p:sp>
      <p:sp>
        <p:nvSpPr>
          <p:cNvPr id="180" name="文本框 179"/>
          <p:cNvSpPr txBox="1"/>
          <p:nvPr/>
        </p:nvSpPr>
        <p:spPr>
          <a:xfrm>
            <a:off x="1153080" y="4560480"/>
            <a:ext cx="100656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序列模型技术</a:t>
            </a:r>
            <a:endParaRPr lang="en-US" sz="1320" b="0" u="none" strike="noStrike">
              <a:solidFill>
                <a:srgbClr val="000000"/>
              </a:solidFill>
              <a:effectLst/>
              <a:uFillTx/>
              <a:latin typeface="Times New Roman"/>
            </a:endParaRPr>
          </a:p>
        </p:txBody>
      </p:sp>
      <p:sp>
        <p:nvSpPr>
          <p:cNvPr id="181" name="文本框 180"/>
          <p:cNvSpPr txBox="1"/>
          <p:nvPr/>
        </p:nvSpPr>
        <p:spPr>
          <a:xfrm>
            <a:off x="1153080" y="4831560"/>
            <a:ext cx="29448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RNN</a:t>
            </a:r>
            <a:endParaRPr lang="en-US" sz="1050" b="0" u="none" strike="noStrike">
              <a:solidFill>
                <a:srgbClr val="000000"/>
              </a:solidFill>
              <a:effectLst/>
              <a:uFillTx/>
              <a:latin typeface="Times New Roman"/>
            </a:endParaRPr>
          </a:p>
        </p:txBody>
      </p:sp>
      <p:sp>
        <p:nvSpPr>
          <p:cNvPr id="182" name="文本框 181"/>
          <p:cNvSpPr txBox="1"/>
          <p:nvPr/>
        </p:nvSpPr>
        <p:spPr>
          <a:xfrm>
            <a:off x="1446120" y="4826880"/>
            <a:ext cx="135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a:t>
            </a:r>
            <a:endParaRPr lang="en-US" sz="1050" b="0" u="none" strike="noStrike">
              <a:solidFill>
                <a:srgbClr val="000000"/>
              </a:solidFill>
              <a:effectLst/>
              <a:uFillTx/>
              <a:latin typeface="Times New Roman"/>
            </a:endParaRPr>
          </a:p>
        </p:txBody>
      </p:sp>
      <p:sp>
        <p:nvSpPr>
          <p:cNvPr id="183" name="文本框 182"/>
          <p:cNvSpPr txBox="1"/>
          <p:nvPr/>
        </p:nvSpPr>
        <p:spPr>
          <a:xfrm>
            <a:off x="1580040" y="4831560"/>
            <a:ext cx="35820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LSTM</a:t>
            </a:r>
            <a:endParaRPr lang="en-US" sz="1050" b="0" u="none" strike="noStrike">
              <a:solidFill>
                <a:srgbClr val="000000"/>
              </a:solidFill>
              <a:effectLst/>
              <a:uFillTx/>
              <a:latin typeface="Times New Roman"/>
            </a:endParaRPr>
          </a:p>
        </p:txBody>
      </p:sp>
      <p:sp>
        <p:nvSpPr>
          <p:cNvPr id="184" name="文本框 183"/>
          <p:cNvSpPr txBox="1"/>
          <p:nvPr/>
        </p:nvSpPr>
        <p:spPr>
          <a:xfrm>
            <a:off x="1936440" y="4826880"/>
            <a:ext cx="135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和</a:t>
            </a:r>
            <a:endParaRPr lang="en-US" sz="1050" b="0" u="none" strike="noStrike">
              <a:solidFill>
                <a:srgbClr val="000000"/>
              </a:solidFill>
              <a:effectLst/>
              <a:uFillTx/>
              <a:latin typeface="Times New Roman"/>
            </a:endParaRPr>
          </a:p>
        </p:txBody>
      </p:sp>
      <p:sp>
        <p:nvSpPr>
          <p:cNvPr id="185" name="文本框 184"/>
          <p:cNvSpPr txBox="1"/>
          <p:nvPr/>
        </p:nvSpPr>
        <p:spPr>
          <a:xfrm>
            <a:off x="2070000" y="4831560"/>
            <a:ext cx="8276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Transformer</a:t>
            </a:r>
            <a:endParaRPr lang="en-US" sz="1050" b="0" u="none" strike="noStrike">
              <a:solidFill>
                <a:srgbClr val="000000"/>
              </a:solidFill>
              <a:effectLst/>
              <a:uFillTx/>
              <a:latin typeface="Times New Roman"/>
            </a:endParaRPr>
          </a:p>
        </p:txBody>
      </p:sp>
      <p:sp>
        <p:nvSpPr>
          <p:cNvPr id="186" name="文本框 185"/>
          <p:cNvSpPr txBox="1"/>
          <p:nvPr/>
        </p:nvSpPr>
        <p:spPr>
          <a:xfrm>
            <a:off x="2872440" y="4826880"/>
            <a:ext cx="1207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等序列模型实现了生</a:t>
            </a:r>
            <a:endParaRPr lang="en-US" sz="1050" b="0" u="none" strike="noStrike">
              <a:solidFill>
                <a:srgbClr val="000000"/>
              </a:solidFill>
              <a:effectLst/>
              <a:uFillTx/>
              <a:latin typeface="Times New Roman"/>
            </a:endParaRPr>
          </a:p>
        </p:txBody>
      </p:sp>
      <p:sp>
        <p:nvSpPr>
          <p:cNvPr id="187" name="文本框 186"/>
          <p:cNvSpPr txBox="1"/>
          <p:nvPr/>
        </p:nvSpPr>
        <p:spPr>
          <a:xfrm>
            <a:off x="1153080" y="5027400"/>
            <a:ext cx="21466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成模型对上下文的理解与处理。其中</a:t>
            </a:r>
            <a:endParaRPr lang="en-US" sz="1050" b="0" u="none" strike="noStrike">
              <a:solidFill>
                <a:srgbClr val="000000"/>
              </a:solidFill>
              <a:effectLst/>
              <a:uFillTx/>
              <a:latin typeface="Times New Roman"/>
            </a:endParaRPr>
          </a:p>
        </p:txBody>
      </p:sp>
      <p:sp>
        <p:nvSpPr>
          <p:cNvPr id="188" name="文本框 187"/>
          <p:cNvSpPr txBox="1"/>
          <p:nvPr/>
        </p:nvSpPr>
        <p:spPr>
          <a:xfrm>
            <a:off x="3292560" y="5032080"/>
            <a:ext cx="8276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Transformer</a:t>
            </a:r>
            <a:endParaRPr lang="en-US" sz="1050" b="0" u="none" strike="noStrike">
              <a:solidFill>
                <a:srgbClr val="000000"/>
              </a:solidFill>
              <a:effectLst/>
              <a:uFillTx/>
              <a:latin typeface="Times New Roman"/>
            </a:endParaRPr>
          </a:p>
        </p:txBody>
      </p:sp>
      <p:sp>
        <p:nvSpPr>
          <p:cNvPr id="189" name="文本框 188"/>
          <p:cNvSpPr txBox="1"/>
          <p:nvPr/>
        </p:nvSpPr>
        <p:spPr>
          <a:xfrm>
            <a:off x="1153080" y="5227920"/>
            <a:ext cx="29512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因编码上下文信息的优势，成为生成模型的主流架</a:t>
            </a:r>
            <a:endParaRPr lang="en-US" sz="1050" b="0" u="none" strike="noStrike">
              <a:solidFill>
                <a:srgbClr val="000000"/>
              </a:solidFill>
              <a:effectLst/>
              <a:uFillTx/>
              <a:latin typeface="Times New Roman"/>
            </a:endParaRPr>
          </a:p>
        </p:txBody>
      </p:sp>
      <p:sp>
        <p:nvSpPr>
          <p:cNvPr id="190" name="任意多边形: 形状 189"/>
          <p:cNvSpPr/>
          <p:nvPr/>
        </p:nvSpPr>
        <p:spPr>
          <a:xfrm>
            <a:off x="4437360" y="1437120"/>
            <a:ext cx="5858280" cy="1747080"/>
          </a:xfrm>
          <a:custGeom>
            <a:avLst/>
            <a:gdLst/>
            <a:ahLst/>
            <a:cxnLst/>
            <a:rect l="0" t="0" r="r" b="b"/>
            <a:pathLst>
              <a:path w="16273" h="4853">
                <a:moveTo>
                  <a:pt x="0" y="4667"/>
                </a:moveTo>
                <a:lnTo>
                  <a:pt x="0" y="186"/>
                </a:lnTo>
                <a:cubicBezTo>
                  <a:pt x="0" y="174"/>
                  <a:pt x="1" y="162"/>
                  <a:pt x="3" y="150"/>
                </a:cubicBezTo>
                <a:cubicBezTo>
                  <a:pt x="6" y="138"/>
                  <a:pt x="9" y="126"/>
                  <a:pt x="14" y="115"/>
                </a:cubicBezTo>
                <a:cubicBezTo>
                  <a:pt x="18" y="104"/>
                  <a:pt x="24" y="93"/>
                  <a:pt x="31" y="83"/>
                </a:cubicBezTo>
                <a:cubicBezTo>
                  <a:pt x="38" y="73"/>
                  <a:pt x="45" y="63"/>
                  <a:pt x="54" y="55"/>
                </a:cubicBezTo>
                <a:cubicBezTo>
                  <a:pt x="63" y="46"/>
                  <a:pt x="72" y="38"/>
                  <a:pt x="82" y="31"/>
                </a:cubicBezTo>
                <a:cubicBezTo>
                  <a:pt x="92" y="25"/>
                  <a:pt x="103" y="19"/>
                  <a:pt x="114" y="14"/>
                </a:cubicBezTo>
                <a:cubicBezTo>
                  <a:pt x="126" y="10"/>
                  <a:pt x="137" y="6"/>
                  <a:pt x="149" y="4"/>
                </a:cubicBezTo>
                <a:cubicBezTo>
                  <a:pt x="161" y="1"/>
                  <a:pt x="173" y="0"/>
                  <a:pt x="185" y="0"/>
                </a:cubicBezTo>
                <a:lnTo>
                  <a:pt x="16087" y="0"/>
                </a:lnTo>
                <a:cubicBezTo>
                  <a:pt x="16099" y="0"/>
                  <a:pt x="16112" y="1"/>
                  <a:pt x="16124" y="4"/>
                </a:cubicBezTo>
                <a:cubicBezTo>
                  <a:pt x="16135" y="6"/>
                  <a:pt x="16147" y="10"/>
                  <a:pt x="16158" y="14"/>
                </a:cubicBezTo>
                <a:cubicBezTo>
                  <a:pt x="16170" y="19"/>
                  <a:pt x="16180" y="25"/>
                  <a:pt x="16190" y="31"/>
                </a:cubicBezTo>
                <a:cubicBezTo>
                  <a:pt x="16201" y="38"/>
                  <a:pt x="16210" y="46"/>
                  <a:pt x="16219" y="55"/>
                </a:cubicBezTo>
                <a:cubicBezTo>
                  <a:pt x="16227" y="63"/>
                  <a:pt x="16235" y="73"/>
                  <a:pt x="16242" y="83"/>
                </a:cubicBezTo>
                <a:cubicBezTo>
                  <a:pt x="16248" y="93"/>
                  <a:pt x="16254" y="104"/>
                  <a:pt x="16259" y="115"/>
                </a:cubicBezTo>
                <a:cubicBezTo>
                  <a:pt x="16264" y="126"/>
                  <a:pt x="16267" y="138"/>
                  <a:pt x="16269" y="150"/>
                </a:cubicBezTo>
                <a:cubicBezTo>
                  <a:pt x="16272" y="162"/>
                  <a:pt x="16273" y="174"/>
                  <a:pt x="16273" y="186"/>
                </a:cubicBezTo>
                <a:lnTo>
                  <a:pt x="16273" y="4667"/>
                </a:lnTo>
                <a:cubicBezTo>
                  <a:pt x="16273" y="4679"/>
                  <a:pt x="16272" y="4691"/>
                  <a:pt x="16269" y="4703"/>
                </a:cubicBezTo>
                <a:cubicBezTo>
                  <a:pt x="16267" y="4715"/>
                  <a:pt x="16264" y="4727"/>
                  <a:pt x="16259" y="4738"/>
                </a:cubicBezTo>
                <a:cubicBezTo>
                  <a:pt x="16254" y="4749"/>
                  <a:pt x="16248" y="4760"/>
                  <a:pt x="16242" y="4770"/>
                </a:cubicBezTo>
                <a:cubicBezTo>
                  <a:pt x="16235" y="4780"/>
                  <a:pt x="16227" y="4790"/>
                  <a:pt x="16219" y="4798"/>
                </a:cubicBezTo>
                <a:cubicBezTo>
                  <a:pt x="16210" y="4807"/>
                  <a:pt x="16201" y="4815"/>
                  <a:pt x="16190" y="4821"/>
                </a:cubicBezTo>
                <a:cubicBezTo>
                  <a:pt x="16180" y="4828"/>
                  <a:pt x="16170" y="4834"/>
                  <a:pt x="16158" y="4839"/>
                </a:cubicBezTo>
                <a:cubicBezTo>
                  <a:pt x="16147" y="4843"/>
                  <a:pt x="16135" y="4847"/>
                  <a:pt x="16124" y="4849"/>
                </a:cubicBezTo>
                <a:cubicBezTo>
                  <a:pt x="16112" y="4851"/>
                  <a:pt x="16099" y="4853"/>
                  <a:pt x="16087" y="4853"/>
                </a:cubicBezTo>
                <a:lnTo>
                  <a:pt x="185" y="4853"/>
                </a:lnTo>
                <a:cubicBezTo>
                  <a:pt x="173" y="4853"/>
                  <a:pt x="161" y="4851"/>
                  <a:pt x="149" y="4849"/>
                </a:cubicBezTo>
                <a:cubicBezTo>
                  <a:pt x="137" y="4847"/>
                  <a:pt x="126" y="4843"/>
                  <a:pt x="114" y="4839"/>
                </a:cubicBezTo>
                <a:cubicBezTo>
                  <a:pt x="103" y="4834"/>
                  <a:pt x="92" y="4828"/>
                  <a:pt x="82" y="4821"/>
                </a:cubicBezTo>
                <a:cubicBezTo>
                  <a:pt x="72" y="4815"/>
                  <a:pt x="63" y="4807"/>
                  <a:pt x="54" y="4798"/>
                </a:cubicBezTo>
                <a:cubicBezTo>
                  <a:pt x="45" y="4790"/>
                  <a:pt x="38" y="4780"/>
                  <a:pt x="31" y="4770"/>
                </a:cubicBezTo>
                <a:cubicBezTo>
                  <a:pt x="24" y="4760"/>
                  <a:pt x="18" y="4749"/>
                  <a:pt x="14" y="4738"/>
                </a:cubicBezTo>
                <a:cubicBezTo>
                  <a:pt x="9" y="4727"/>
                  <a:pt x="6" y="4715"/>
                  <a:pt x="3" y="4703"/>
                </a:cubicBezTo>
                <a:cubicBezTo>
                  <a:pt x="1" y="4691"/>
                  <a:pt x="0" y="4679"/>
                  <a:pt x="0" y="4667"/>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91" name="图片 190"/>
          <p:cNvPicPr/>
          <p:nvPr/>
        </p:nvPicPr>
        <p:blipFill>
          <a:blip r:embed="rId8"/>
          <a:stretch/>
        </p:blipFill>
        <p:spPr>
          <a:xfrm>
            <a:off x="4604400" y="1604520"/>
            <a:ext cx="5523480" cy="1411920"/>
          </a:xfrm>
          <a:prstGeom prst="rect">
            <a:avLst/>
          </a:prstGeom>
          <a:noFill/>
          <a:ln w="0">
            <a:noFill/>
          </a:ln>
        </p:spPr>
      </p:pic>
      <p:sp>
        <p:nvSpPr>
          <p:cNvPr id="192" name="任意多边形: 形状 191"/>
          <p:cNvSpPr/>
          <p:nvPr/>
        </p:nvSpPr>
        <p:spPr>
          <a:xfrm>
            <a:off x="4437360" y="3584880"/>
            <a:ext cx="2849760" cy="1370880"/>
          </a:xfrm>
          <a:custGeom>
            <a:avLst/>
            <a:gdLst/>
            <a:ahLst/>
            <a:cxnLst/>
            <a:rect l="0" t="0" r="r" b="b"/>
            <a:pathLst>
              <a:path w="7916" h="3808">
                <a:moveTo>
                  <a:pt x="0" y="3622"/>
                </a:moveTo>
                <a:lnTo>
                  <a:pt x="0" y="186"/>
                </a:lnTo>
                <a:cubicBezTo>
                  <a:pt x="0" y="173"/>
                  <a:pt x="1" y="161"/>
                  <a:pt x="3" y="149"/>
                </a:cubicBezTo>
                <a:cubicBezTo>
                  <a:pt x="6" y="137"/>
                  <a:pt x="9" y="126"/>
                  <a:pt x="14" y="115"/>
                </a:cubicBezTo>
                <a:cubicBezTo>
                  <a:pt x="18" y="103"/>
                  <a:pt x="24" y="93"/>
                  <a:pt x="31" y="82"/>
                </a:cubicBezTo>
                <a:cubicBezTo>
                  <a:pt x="38" y="72"/>
                  <a:pt x="45" y="63"/>
                  <a:pt x="54" y="54"/>
                </a:cubicBezTo>
                <a:cubicBezTo>
                  <a:pt x="63" y="46"/>
                  <a:pt x="72" y="38"/>
                  <a:pt x="82" y="31"/>
                </a:cubicBezTo>
                <a:cubicBezTo>
                  <a:pt x="92" y="24"/>
                  <a:pt x="103" y="19"/>
                  <a:pt x="114" y="14"/>
                </a:cubicBezTo>
                <a:cubicBezTo>
                  <a:pt x="126" y="9"/>
                  <a:pt x="137" y="6"/>
                  <a:pt x="149" y="3"/>
                </a:cubicBezTo>
                <a:cubicBezTo>
                  <a:pt x="161" y="1"/>
                  <a:pt x="173" y="0"/>
                  <a:pt x="185" y="0"/>
                </a:cubicBezTo>
                <a:lnTo>
                  <a:pt x="7731" y="0"/>
                </a:lnTo>
                <a:cubicBezTo>
                  <a:pt x="7743" y="0"/>
                  <a:pt x="7755" y="1"/>
                  <a:pt x="7767" y="3"/>
                </a:cubicBezTo>
                <a:cubicBezTo>
                  <a:pt x="7779" y="6"/>
                  <a:pt x="7790" y="9"/>
                  <a:pt x="7802" y="14"/>
                </a:cubicBezTo>
                <a:cubicBezTo>
                  <a:pt x="7813" y="19"/>
                  <a:pt x="7824" y="24"/>
                  <a:pt x="7834" y="31"/>
                </a:cubicBezTo>
                <a:cubicBezTo>
                  <a:pt x="7844" y="38"/>
                  <a:pt x="7853" y="46"/>
                  <a:pt x="7862" y="54"/>
                </a:cubicBezTo>
                <a:cubicBezTo>
                  <a:pt x="7871" y="63"/>
                  <a:pt x="7878" y="72"/>
                  <a:pt x="7885" y="82"/>
                </a:cubicBezTo>
                <a:cubicBezTo>
                  <a:pt x="7892" y="93"/>
                  <a:pt x="7897" y="103"/>
                  <a:pt x="7902" y="115"/>
                </a:cubicBezTo>
                <a:cubicBezTo>
                  <a:pt x="7907" y="126"/>
                  <a:pt x="7910" y="137"/>
                  <a:pt x="7913" y="149"/>
                </a:cubicBezTo>
                <a:cubicBezTo>
                  <a:pt x="7915" y="161"/>
                  <a:pt x="7916" y="173"/>
                  <a:pt x="7916" y="186"/>
                </a:cubicBezTo>
                <a:lnTo>
                  <a:pt x="7916" y="3622"/>
                </a:lnTo>
                <a:cubicBezTo>
                  <a:pt x="7916" y="3634"/>
                  <a:pt x="7915" y="3646"/>
                  <a:pt x="7913" y="3658"/>
                </a:cubicBezTo>
                <a:cubicBezTo>
                  <a:pt x="7910" y="3670"/>
                  <a:pt x="7907" y="3682"/>
                  <a:pt x="7902" y="3693"/>
                </a:cubicBezTo>
                <a:cubicBezTo>
                  <a:pt x="7897" y="3704"/>
                  <a:pt x="7892" y="3715"/>
                  <a:pt x="7885" y="3725"/>
                </a:cubicBezTo>
                <a:cubicBezTo>
                  <a:pt x="7878" y="3735"/>
                  <a:pt x="7871" y="3745"/>
                  <a:pt x="7862" y="3753"/>
                </a:cubicBezTo>
                <a:cubicBezTo>
                  <a:pt x="7853" y="3762"/>
                  <a:pt x="7844" y="3770"/>
                  <a:pt x="7834" y="3777"/>
                </a:cubicBezTo>
                <a:cubicBezTo>
                  <a:pt x="7824" y="3783"/>
                  <a:pt x="7813" y="3789"/>
                  <a:pt x="7802" y="3794"/>
                </a:cubicBezTo>
                <a:cubicBezTo>
                  <a:pt x="7790" y="3798"/>
                  <a:pt x="7779" y="3802"/>
                  <a:pt x="7767" y="3804"/>
                </a:cubicBezTo>
                <a:cubicBezTo>
                  <a:pt x="7755" y="3807"/>
                  <a:pt x="7743" y="3808"/>
                  <a:pt x="7731" y="3808"/>
                </a:cubicBezTo>
                <a:lnTo>
                  <a:pt x="185" y="3808"/>
                </a:lnTo>
                <a:cubicBezTo>
                  <a:pt x="173" y="3808"/>
                  <a:pt x="161" y="3807"/>
                  <a:pt x="149" y="3804"/>
                </a:cubicBezTo>
                <a:cubicBezTo>
                  <a:pt x="137" y="3802"/>
                  <a:pt x="126" y="3798"/>
                  <a:pt x="114" y="3794"/>
                </a:cubicBezTo>
                <a:cubicBezTo>
                  <a:pt x="103" y="3789"/>
                  <a:pt x="92" y="3783"/>
                  <a:pt x="82" y="3777"/>
                </a:cubicBezTo>
                <a:cubicBezTo>
                  <a:pt x="72" y="3770"/>
                  <a:pt x="63" y="3762"/>
                  <a:pt x="54" y="3753"/>
                </a:cubicBezTo>
                <a:cubicBezTo>
                  <a:pt x="45" y="3745"/>
                  <a:pt x="38" y="3735"/>
                  <a:pt x="31" y="3725"/>
                </a:cubicBezTo>
                <a:cubicBezTo>
                  <a:pt x="24" y="3715"/>
                  <a:pt x="18" y="3704"/>
                  <a:pt x="14" y="3693"/>
                </a:cubicBezTo>
                <a:cubicBezTo>
                  <a:pt x="9" y="3682"/>
                  <a:pt x="6" y="3670"/>
                  <a:pt x="3" y="3658"/>
                </a:cubicBezTo>
                <a:cubicBezTo>
                  <a:pt x="1" y="3646"/>
                  <a:pt x="0" y="3634"/>
                  <a:pt x="0" y="3622"/>
                </a:cubicBez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93" name="任意多边形: 形状 192"/>
          <p:cNvSpPr/>
          <p:nvPr/>
        </p:nvSpPr>
        <p:spPr>
          <a:xfrm>
            <a:off x="4570920" y="3718440"/>
            <a:ext cx="301320" cy="334800"/>
          </a:xfrm>
          <a:custGeom>
            <a:avLst/>
            <a:gdLst/>
            <a:ahLst/>
            <a:cxnLst/>
            <a:rect l="0" t="0" r="r" b="b"/>
            <a:pathLst>
              <a:path w="837" h="930">
                <a:moveTo>
                  <a:pt x="0" y="512"/>
                </a:moveTo>
                <a:lnTo>
                  <a:pt x="0" y="419"/>
                </a:lnTo>
                <a:cubicBezTo>
                  <a:pt x="0" y="392"/>
                  <a:pt x="3" y="365"/>
                  <a:pt x="8" y="337"/>
                </a:cubicBezTo>
                <a:cubicBezTo>
                  <a:pt x="13" y="310"/>
                  <a:pt x="21" y="284"/>
                  <a:pt x="32" y="258"/>
                </a:cubicBezTo>
                <a:cubicBezTo>
                  <a:pt x="42" y="233"/>
                  <a:pt x="55" y="209"/>
                  <a:pt x="70" y="186"/>
                </a:cubicBezTo>
                <a:cubicBezTo>
                  <a:pt x="86" y="163"/>
                  <a:pt x="103" y="142"/>
                  <a:pt x="122" y="123"/>
                </a:cubicBezTo>
                <a:cubicBezTo>
                  <a:pt x="142" y="103"/>
                  <a:pt x="163" y="86"/>
                  <a:pt x="186" y="71"/>
                </a:cubicBezTo>
                <a:cubicBezTo>
                  <a:pt x="209" y="55"/>
                  <a:pt x="233" y="43"/>
                  <a:pt x="259" y="32"/>
                </a:cubicBezTo>
                <a:cubicBezTo>
                  <a:pt x="284" y="22"/>
                  <a:pt x="310" y="14"/>
                  <a:pt x="337" y="8"/>
                </a:cubicBezTo>
                <a:cubicBezTo>
                  <a:pt x="364" y="3"/>
                  <a:pt x="391" y="0"/>
                  <a:pt x="419" y="0"/>
                </a:cubicBezTo>
                <a:cubicBezTo>
                  <a:pt x="446" y="0"/>
                  <a:pt x="473" y="3"/>
                  <a:pt x="500" y="8"/>
                </a:cubicBezTo>
                <a:cubicBezTo>
                  <a:pt x="527" y="14"/>
                  <a:pt x="553" y="22"/>
                  <a:pt x="579" y="32"/>
                </a:cubicBezTo>
                <a:cubicBezTo>
                  <a:pt x="604" y="43"/>
                  <a:pt x="628" y="55"/>
                  <a:pt x="651" y="71"/>
                </a:cubicBezTo>
                <a:cubicBezTo>
                  <a:pt x="674" y="86"/>
                  <a:pt x="695" y="103"/>
                  <a:pt x="714" y="123"/>
                </a:cubicBezTo>
                <a:cubicBezTo>
                  <a:pt x="734" y="142"/>
                  <a:pt x="751" y="163"/>
                  <a:pt x="766" y="186"/>
                </a:cubicBezTo>
                <a:cubicBezTo>
                  <a:pt x="782" y="209"/>
                  <a:pt x="794" y="233"/>
                  <a:pt x="805" y="258"/>
                </a:cubicBezTo>
                <a:cubicBezTo>
                  <a:pt x="815" y="284"/>
                  <a:pt x="823" y="310"/>
                  <a:pt x="829" y="337"/>
                </a:cubicBezTo>
                <a:cubicBezTo>
                  <a:pt x="834" y="365"/>
                  <a:pt x="837" y="392"/>
                  <a:pt x="837" y="419"/>
                </a:cubicBezTo>
                <a:lnTo>
                  <a:pt x="837" y="512"/>
                </a:lnTo>
                <a:cubicBezTo>
                  <a:pt x="837" y="539"/>
                  <a:pt x="834" y="567"/>
                  <a:pt x="829" y="594"/>
                </a:cubicBezTo>
                <a:cubicBezTo>
                  <a:pt x="823" y="620"/>
                  <a:pt x="815" y="647"/>
                  <a:pt x="805" y="672"/>
                </a:cubicBezTo>
                <a:cubicBezTo>
                  <a:pt x="794" y="697"/>
                  <a:pt x="782" y="721"/>
                  <a:pt x="766" y="744"/>
                </a:cubicBezTo>
                <a:cubicBezTo>
                  <a:pt x="751" y="767"/>
                  <a:pt x="734" y="788"/>
                  <a:pt x="714" y="807"/>
                </a:cubicBezTo>
                <a:cubicBezTo>
                  <a:pt x="695" y="827"/>
                  <a:pt x="674" y="844"/>
                  <a:pt x="651" y="859"/>
                </a:cubicBezTo>
                <a:cubicBezTo>
                  <a:pt x="628" y="875"/>
                  <a:pt x="604" y="888"/>
                  <a:pt x="579" y="898"/>
                </a:cubicBezTo>
                <a:cubicBezTo>
                  <a:pt x="553" y="909"/>
                  <a:pt x="527" y="916"/>
                  <a:pt x="500" y="922"/>
                </a:cubicBezTo>
                <a:cubicBezTo>
                  <a:pt x="473" y="927"/>
                  <a:pt x="446" y="930"/>
                  <a:pt x="419" y="930"/>
                </a:cubicBezTo>
                <a:cubicBezTo>
                  <a:pt x="391" y="930"/>
                  <a:pt x="364" y="927"/>
                  <a:pt x="337" y="922"/>
                </a:cubicBezTo>
                <a:cubicBezTo>
                  <a:pt x="310" y="916"/>
                  <a:pt x="284" y="909"/>
                  <a:pt x="259" y="898"/>
                </a:cubicBezTo>
                <a:cubicBezTo>
                  <a:pt x="233" y="888"/>
                  <a:pt x="209" y="875"/>
                  <a:pt x="186" y="859"/>
                </a:cubicBezTo>
                <a:cubicBezTo>
                  <a:pt x="163" y="844"/>
                  <a:pt x="142" y="827"/>
                  <a:pt x="122" y="807"/>
                </a:cubicBezTo>
                <a:cubicBezTo>
                  <a:pt x="103" y="788"/>
                  <a:pt x="86" y="767"/>
                  <a:pt x="70" y="744"/>
                </a:cubicBezTo>
                <a:cubicBezTo>
                  <a:pt x="55" y="721"/>
                  <a:pt x="42" y="697"/>
                  <a:pt x="32" y="672"/>
                </a:cubicBezTo>
                <a:cubicBezTo>
                  <a:pt x="21" y="647"/>
                  <a:pt x="13" y="620"/>
                  <a:pt x="8" y="594"/>
                </a:cubicBezTo>
                <a:cubicBezTo>
                  <a:pt x="3" y="567"/>
                  <a:pt x="0" y="539"/>
                  <a:pt x="0" y="512"/>
                </a:cubicBezTo>
                <a:close/>
              </a:path>
            </a:pathLst>
          </a:custGeom>
          <a:solidFill>
            <a:srgbClr val="104E64"/>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94" name="图片 193"/>
          <p:cNvPicPr/>
          <p:nvPr/>
        </p:nvPicPr>
        <p:blipFill>
          <a:blip r:embed="rId9"/>
          <a:stretch/>
        </p:blipFill>
        <p:spPr>
          <a:xfrm>
            <a:off x="4637880" y="3785760"/>
            <a:ext cx="166680" cy="166680"/>
          </a:xfrm>
          <a:prstGeom prst="rect">
            <a:avLst/>
          </a:prstGeom>
          <a:noFill/>
          <a:ln w="0">
            <a:noFill/>
          </a:ln>
        </p:spPr>
      </p:pic>
      <p:sp>
        <p:nvSpPr>
          <p:cNvPr id="195" name="文本框 194"/>
          <p:cNvSpPr txBox="1"/>
          <p:nvPr/>
        </p:nvSpPr>
        <p:spPr>
          <a:xfrm>
            <a:off x="1153080" y="5428440"/>
            <a:ext cx="268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构。</a:t>
            </a:r>
            <a:endParaRPr lang="en-US" sz="1050" b="0" u="none" strike="noStrike">
              <a:solidFill>
                <a:srgbClr val="000000"/>
              </a:solidFill>
              <a:effectLst/>
              <a:uFillTx/>
              <a:latin typeface="Times New Roman"/>
            </a:endParaRPr>
          </a:p>
        </p:txBody>
      </p:sp>
      <p:sp>
        <p:nvSpPr>
          <p:cNvPr id="196" name="文本框 195"/>
          <p:cNvSpPr txBox="1"/>
          <p:nvPr/>
        </p:nvSpPr>
        <p:spPr>
          <a:xfrm>
            <a:off x="4973760" y="3791160"/>
            <a:ext cx="7552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注意力机制</a:t>
            </a:r>
            <a:endParaRPr lang="en-US" sz="1180" b="0" u="none" strike="noStrike">
              <a:solidFill>
                <a:srgbClr val="000000"/>
              </a:solidFill>
              <a:effectLst/>
              <a:uFillTx/>
              <a:latin typeface="Times New Roman"/>
            </a:endParaRPr>
          </a:p>
        </p:txBody>
      </p:sp>
      <p:sp>
        <p:nvSpPr>
          <p:cNvPr id="197" name="文本框 196"/>
          <p:cNvSpPr txBox="1"/>
          <p:nvPr/>
        </p:nvSpPr>
        <p:spPr>
          <a:xfrm>
            <a:off x="4572720" y="4170240"/>
            <a:ext cx="7243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Transformer</a:t>
            </a:r>
            <a:endParaRPr lang="en-US" sz="920" b="0" u="none" strike="noStrike">
              <a:solidFill>
                <a:srgbClr val="000000"/>
              </a:solidFill>
              <a:effectLst/>
              <a:uFillTx/>
              <a:latin typeface="Times New Roman"/>
            </a:endParaRPr>
          </a:p>
        </p:txBody>
      </p:sp>
      <p:sp>
        <p:nvSpPr>
          <p:cNvPr id="198" name="文本框 197"/>
          <p:cNvSpPr txBox="1"/>
          <p:nvPr/>
        </p:nvSpPr>
        <p:spPr>
          <a:xfrm>
            <a:off x="5274720" y="416592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通过</a:t>
            </a:r>
            <a:endParaRPr lang="en-US" sz="920" b="0" u="none" strike="noStrike">
              <a:solidFill>
                <a:srgbClr val="000000"/>
              </a:solidFill>
              <a:effectLst/>
              <a:uFillTx/>
              <a:latin typeface="Times New Roman"/>
            </a:endParaRPr>
          </a:p>
        </p:txBody>
      </p:sp>
      <p:sp>
        <p:nvSpPr>
          <p:cNvPr id="199" name="文本框 198"/>
          <p:cNvSpPr txBox="1"/>
          <p:nvPr/>
        </p:nvSpPr>
        <p:spPr>
          <a:xfrm>
            <a:off x="5508720" y="417024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200" name="文本框 199"/>
          <p:cNvSpPr txBox="1"/>
          <p:nvPr/>
        </p:nvSpPr>
        <p:spPr>
          <a:xfrm>
            <a:off x="5562360" y="416592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注意力机制</a:t>
            </a:r>
            <a:endParaRPr lang="en-US" sz="920" b="0" u="none" strike="noStrike">
              <a:solidFill>
                <a:srgbClr val="000000"/>
              </a:solidFill>
              <a:effectLst/>
              <a:uFillTx/>
              <a:latin typeface="Times New Roman"/>
            </a:endParaRPr>
          </a:p>
        </p:txBody>
      </p:sp>
      <p:sp>
        <p:nvSpPr>
          <p:cNvPr id="201" name="文本框 200"/>
          <p:cNvSpPr txBox="1"/>
          <p:nvPr/>
        </p:nvSpPr>
        <p:spPr>
          <a:xfrm>
            <a:off x="6147360" y="417024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202" name="文本框 201"/>
          <p:cNvSpPr txBox="1"/>
          <p:nvPr/>
        </p:nvSpPr>
        <p:spPr>
          <a:xfrm>
            <a:off x="6201360" y="416592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将句子中的词与其</a:t>
            </a:r>
            <a:endParaRPr lang="en-US" sz="920" b="0" u="none" strike="noStrike">
              <a:solidFill>
                <a:srgbClr val="000000"/>
              </a:solidFill>
              <a:effectLst/>
              <a:uFillTx/>
              <a:latin typeface="Times New Roman"/>
            </a:endParaRPr>
          </a:p>
        </p:txBody>
      </p:sp>
      <p:sp>
        <p:nvSpPr>
          <p:cNvPr id="203" name="文本框 202"/>
          <p:cNvSpPr txBox="1"/>
          <p:nvPr/>
        </p:nvSpPr>
        <p:spPr>
          <a:xfrm>
            <a:off x="4572720" y="4332960"/>
            <a:ext cx="25822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他词相关联，计算输入序列中每个元素与其他元素</a:t>
            </a:r>
            <a:endParaRPr lang="en-US" sz="920" b="0" u="none" strike="noStrike">
              <a:solidFill>
                <a:srgbClr val="000000"/>
              </a:solidFill>
              <a:effectLst/>
              <a:uFillTx/>
              <a:latin typeface="Times New Roman"/>
            </a:endParaRPr>
          </a:p>
        </p:txBody>
      </p:sp>
      <p:sp>
        <p:nvSpPr>
          <p:cNvPr id="204" name="文本框 203"/>
          <p:cNvSpPr txBox="1"/>
          <p:nvPr/>
        </p:nvSpPr>
        <p:spPr>
          <a:xfrm>
            <a:off x="4572720" y="4500360"/>
            <a:ext cx="25822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的关系，高效学习长序列信息，实现更深层次的语</a:t>
            </a:r>
            <a:endParaRPr lang="en-US" sz="920" b="0" u="none" strike="noStrike">
              <a:solidFill>
                <a:srgbClr val="000000"/>
              </a:solidFill>
              <a:effectLst/>
              <a:uFillTx/>
              <a:latin typeface="Times New Roman"/>
            </a:endParaRPr>
          </a:p>
        </p:txBody>
      </p:sp>
      <p:sp>
        <p:nvSpPr>
          <p:cNvPr id="205" name="任意多边形: 形状 204"/>
          <p:cNvSpPr/>
          <p:nvPr/>
        </p:nvSpPr>
        <p:spPr>
          <a:xfrm>
            <a:off x="7454160" y="3584880"/>
            <a:ext cx="2841480" cy="1370880"/>
          </a:xfrm>
          <a:custGeom>
            <a:avLst/>
            <a:gdLst/>
            <a:ahLst/>
            <a:cxnLst/>
            <a:rect l="0" t="0" r="r" b="b"/>
            <a:pathLst>
              <a:path w="7893" h="3808">
                <a:moveTo>
                  <a:pt x="0" y="3622"/>
                </a:moveTo>
                <a:lnTo>
                  <a:pt x="0" y="186"/>
                </a:lnTo>
                <a:cubicBezTo>
                  <a:pt x="0" y="173"/>
                  <a:pt x="1" y="161"/>
                  <a:pt x="3" y="149"/>
                </a:cubicBezTo>
                <a:cubicBezTo>
                  <a:pt x="5" y="137"/>
                  <a:pt x="9" y="126"/>
                  <a:pt x="14" y="115"/>
                </a:cubicBezTo>
                <a:cubicBezTo>
                  <a:pt x="18" y="103"/>
                  <a:pt x="24" y="93"/>
                  <a:pt x="31" y="82"/>
                </a:cubicBezTo>
                <a:cubicBezTo>
                  <a:pt x="38" y="72"/>
                  <a:pt x="45" y="63"/>
                  <a:pt x="54" y="54"/>
                </a:cubicBezTo>
                <a:cubicBezTo>
                  <a:pt x="63" y="46"/>
                  <a:pt x="72" y="38"/>
                  <a:pt x="82" y="31"/>
                </a:cubicBezTo>
                <a:cubicBezTo>
                  <a:pt x="92" y="24"/>
                  <a:pt x="103" y="19"/>
                  <a:pt x="114" y="14"/>
                </a:cubicBezTo>
                <a:cubicBezTo>
                  <a:pt x="125" y="9"/>
                  <a:pt x="137" y="6"/>
                  <a:pt x="149" y="3"/>
                </a:cubicBezTo>
                <a:cubicBezTo>
                  <a:pt x="161" y="1"/>
                  <a:pt x="173" y="0"/>
                  <a:pt x="185" y="0"/>
                </a:cubicBezTo>
                <a:lnTo>
                  <a:pt x="7707" y="0"/>
                </a:lnTo>
                <a:cubicBezTo>
                  <a:pt x="7719" y="0"/>
                  <a:pt x="7732" y="1"/>
                  <a:pt x="7744" y="3"/>
                </a:cubicBezTo>
                <a:cubicBezTo>
                  <a:pt x="7755" y="6"/>
                  <a:pt x="7767" y="9"/>
                  <a:pt x="7778" y="14"/>
                </a:cubicBezTo>
                <a:cubicBezTo>
                  <a:pt x="7790" y="19"/>
                  <a:pt x="7800" y="24"/>
                  <a:pt x="7810" y="31"/>
                </a:cubicBezTo>
                <a:cubicBezTo>
                  <a:pt x="7821" y="38"/>
                  <a:pt x="7830" y="46"/>
                  <a:pt x="7839" y="54"/>
                </a:cubicBezTo>
                <a:cubicBezTo>
                  <a:pt x="7847" y="63"/>
                  <a:pt x="7855" y="72"/>
                  <a:pt x="7862" y="82"/>
                </a:cubicBezTo>
                <a:cubicBezTo>
                  <a:pt x="7868" y="93"/>
                  <a:pt x="7874" y="103"/>
                  <a:pt x="7879" y="115"/>
                </a:cubicBezTo>
                <a:cubicBezTo>
                  <a:pt x="7884" y="126"/>
                  <a:pt x="7887" y="137"/>
                  <a:pt x="7889" y="149"/>
                </a:cubicBezTo>
                <a:cubicBezTo>
                  <a:pt x="7892" y="161"/>
                  <a:pt x="7893" y="173"/>
                  <a:pt x="7893" y="186"/>
                </a:cubicBezTo>
                <a:lnTo>
                  <a:pt x="7893" y="3622"/>
                </a:lnTo>
                <a:cubicBezTo>
                  <a:pt x="7893" y="3634"/>
                  <a:pt x="7892" y="3646"/>
                  <a:pt x="7889" y="3658"/>
                </a:cubicBezTo>
                <a:cubicBezTo>
                  <a:pt x="7887" y="3670"/>
                  <a:pt x="7884" y="3682"/>
                  <a:pt x="7879" y="3693"/>
                </a:cubicBezTo>
                <a:cubicBezTo>
                  <a:pt x="7874" y="3704"/>
                  <a:pt x="7868" y="3715"/>
                  <a:pt x="7862" y="3725"/>
                </a:cubicBezTo>
                <a:cubicBezTo>
                  <a:pt x="7855" y="3735"/>
                  <a:pt x="7847" y="3745"/>
                  <a:pt x="7839" y="3753"/>
                </a:cubicBezTo>
                <a:cubicBezTo>
                  <a:pt x="7830" y="3762"/>
                  <a:pt x="7821" y="3770"/>
                  <a:pt x="7810" y="3777"/>
                </a:cubicBezTo>
                <a:cubicBezTo>
                  <a:pt x="7800" y="3783"/>
                  <a:pt x="7790" y="3789"/>
                  <a:pt x="7778" y="3794"/>
                </a:cubicBezTo>
                <a:cubicBezTo>
                  <a:pt x="7767" y="3798"/>
                  <a:pt x="7755" y="3802"/>
                  <a:pt x="7744" y="3804"/>
                </a:cubicBezTo>
                <a:cubicBezTo>
                  <a:pt x="7732" y="3807"/>
                  <a:pt x="7719" y="3808"/>
                  <a:pt x="7707" y="3808"/>
                </a:cubicBezTo>
                <a:lnTo>
                  <a:pt x="185" y="3808"/>
                </a:lnTo>
                <a:cubicBezTo>
                  <a:pt x="173" y="3808"/>
                  <a:pt x="161" y="3807"/>
                  <a:pt x="149" y="3804"/>
                </a:cubicBezTo>
                <a:cubicBezTo>
                  <a:pt x="137" y="3802"/>
                  <a:pt x="125" y="3798"/>
                  <a:pt x="114" y="3794"/>
                </a:cubicBezTo>
                <a:cubicBezTo>
                  <a:pt x="103" y="3789"/>
                  <a:pt x="92" y="3783"/>
                  <a:pt x="82" y="3777"/>
                </a:cubicBezTo>
                <a:cubicBezTo>
                  <a:pt x="72" y="3770"/>
                  <a:pt x="63" y="3762"/>
                  <a:pt x="54" y="3753"/>
                </a:cubicBezTo>
                <a:cubicBezTo>
                  <a:pt x="45" y="3745"/>
                  <a:pt x="38" y="3735"/>
                  <a:pt x="31" y="3725"/>
                </a:cubicBezTo>
                <a:cubicBezTo>
                  <a:pt x="24" y="3715"/>
                  <a:pt x="18" y="3704"/>
                  <a:pt x="14" y="3693"/>
                </a:cubicBezTo>
                <a:cubicBezTo>
                  <a:pt x="9" y="3682"/>
                  <a:pt x="5" y="3670"/>
                  <a:pt x="3" y="3658"/>
                </a:cubicBezTo>
                <a:cubicBezTo>
                  <a:pt x="1" y="3646"/>
                  <a:pt x="0" y="3634"/>
                  <a:pt x="0" y="3622"/>
                </a:cubicBez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06" name="任意多边形: 形状 205"/>
          <p:cNvSpPr/>
          <p:nvPr/>
        </p:nvSpPr>
        <p:spPr>
          <a:xfrm>
            <a:off x="7587720" y="3718440"/>
            <a:ext cx="301320" cy="334800"/>
          </a:xfrm>
          <a:custGeom>
            <a:avLst/>
            <a:gdLst/>
            <a:ahLst/>
            <a:cxnLst/>
            <a:rect l="0" t="0" r="r" b="b"/>
            <a:pathLst>
              <a:path w="837" h="930">
                <a:moveTo>
                  <a:pt x="0" y="512"/>
                </a:moveTo>
                <a:lnTo>
                  <a:pt x="0" y="419"/>
                </a:lnTo>
                <a:cubicBezTo>
                  <a:pt x="0" y="392"/>
                  <a:pt x="3" y="365"/>
                  <a:pt x="8" y="337"/>
                </a:cubicBezTo>
                <a:cubicBezTo>
                  <a:pt x="13" y="310"/>
                  <a:pt x="21" y="284"/>
                  <a:pt x="32" y="258"/>
                </a:cubicBezTo>
                <a:cubicBezTo>
                  <a:pt x="42" y="233"/>
                  <a:pt x="55" y="209"/>
                  <a:pt x="70" y="186"/>
                </a:cubicBezTo>
                <a:cubicBezTo>
                  <a:pt x="86" y="163"/>
                  <a:pt x="103" y="142"/>
                  <a:pt x="122" y="123"/>
                </a:cubicBezTo>
                <a:cubicBezTo>
                  <a:pt x="142" y="103"/>
                  <a:pt x="163" y="86"/>
                  <a:pt x="186" y="71"/>
                </a:cubicBezTo>
                <a:cubicBezTo>
                  <a:pt x="208" y="55"/>
                  <a:pt x="234" y="43"/>
                  <a:pt x="259" y="32"/>
                </a:cubicBezTo>
                <a:cubicBezTo>
                  <a:pt x="284" y="22"/>
                  <a:pt x="310" y="14"/>
                  <a:pt x="337" y="8"/>
                </a:cubicBezTo>
                <a:cubicBezTo>
                  <a:pt x="364" y="3"/>
                  <a:pt x="391" y="0"/>
                  <a:pt x="419" y="0"/>
                </a:cubicBezTo>
                <a:cubicBezTo>
                  <a:pt x="446" y="0"/>
                  <a:pt x="473" y="3"/>
                  <a:pt x="500" y="8"/>
                </a:cubicBezTo>
                <a:cubicBezTo>
                  <a:pt x="527" y="14"/>
                  <a:pt x="553" y="22"/>
                  <a:pt x="579" y="32"/>
                </a:cubicBezTo>
                <a:cubicBezTo>
                  <a:pt x="604" y="43"/>
                  <a:pt x="628" y="55"/>
                  <a:pt x="651" y="71"/>
                </a:cubicBezTo>
                <a:cubicBezTo>
                  <a:pt x="674" y="86"/>
                  <a:pt x="695" y="103"/>
                  <a:pt x="714" y="123"/>
                </a:cubicBezTo>
                <a:cubicBezTo>
                  <a:pt x="734" y="142"/>
                  <a:pt x="751" y="163"/>
                  <a:pt x="766" y="186"/>
                </a:cubicBezTo>
                <a:cubicBezTo>
                  <a:pt x="781" y="209"/>
                  <a:pt x="794" y="233"/>
                  <a:pt x="805" y="258"/>
                </a:cubicBezTo>
                <a:cubicBezTo>
                  <a:pt x="815" y="284"/>
                  <a:pt x="823" y="310"/>
                  <a:pt x="829" y="337"/>
                </a:cubicBezTo>
                <a:cubicBezTo>
                  <a:pt x="834" y="365"/>
                  <a:pt x="837" y="392"/>
                  <a:pt x="837" y="419"/>
                </a:cubicBezTo>
                <a:lnTo>
                  <a:pt x="837" y="512"/>
                </a:lnTo>
                <a:cubicBezTo>
                  <a:pt x="837" y="539"/>
                  <a:pt x="834" y="567"/>
                  <a:pt x="829" y="594"/>
                </a:cubicBezTo>
                <a:cubicBezTo>
                  <a:pt x="823" y="620"/>
                  <a:pt x="815" y="647"/>
                  <a:pt x="805" y="672"/>
                </a:cubicBezTo>
                <a:cubicBezTo>
                  <a:pt x="794" y="697"/>
                  <a:pt x="781" y="721"/>
                  <a:pt x="766" y="744"/>
                </a:cubicBezTo>
                <a:cubicBezTo>
                  <a:pt x="751" y="767"/>
                  <a:pt x="734" y="788"/>
                  <a:pt x="714" y="807"/>
                </a:cubicBezTo>
                <a:cubicBezTo>
                  <a:pt x="695" y="827"/>
                  <a:pt x="674" y="844"/>
                  <a:pt x="651" y="859"/>
                </a:cubicBezTo>
                <a:cubicBezTo>
                  <a:pt x="628" y="875"/>
                  <a:pt x="604" y="888"/>
                  <a:pt x="579" y="898"/>
                </a:cubicBezTo>
                <a:cubicBezTo>
                  <a:pt x="553" y="909"/>
                  <a:pt x="527" y="916"/>
                  <a:pt x="500" y="922"/>
                </a:cubicBezTo>
                <a:cubicBezTo>
                  <a:pt x="473" y="927"/>
                  <a:pt x="446" y="930"/>
                  <a:pt x="419" y="930"/>
                </a:cubicBezTo>
                <a:cubicBezTo>
                  <a:pt x="391" y="930"/>
                  <a:pt x="364" y="927"/>
                  <a:pt x="337" y="922"/>
                </a:cubicBezTo>
                <a:cubicBezTo>
                  <a:pt x="310" y="916"/>
                  <a:pt x="284" y="909"/>
                  <a:pt x="259" y="898"/>
                </a:cubicBezTo>
                <a:cubicBezTo>
                  <a:pt x="234" y="888"/>
                  <a:pt x="208" y="875"/>
                  <a:pt x="186" y="859"/>
                </a:cubicBezTo>
                <a:cubicBezTo>
                  <a:pt x="163" y="844"/>
                  <a:pt x="142" y="827"/>
                  <a:pt x="122" y="807"/>
                </a:cubicBezTo>
                <a:cubicBezTo>
                  <a:pt x="103" y="788"/>
                  <a:pt x="86" y="767"/>
                  <a:pt x="70" y="744"/>
                </a:cubicBezTo>
                <a:cubicBezTo>
                  <a:pt x="55" y="721"/>
                  <a:pt x="42" y="697"/>
                  <a:pt x="32" y="672"/>
                </a:cubicBezTo>
                <a:cubicBezTo>
                  <a:pt x="21" y="647"/>
                  <a:pt x="13" y="620"/>
                  <a:pt x="8" y="594"/>
                </a:cubicBezTo>
                <a:cubicBezTo>
                  <a:pt x="3" y="567"/>
                  <a:pt x="0" y="539"/>
                  <a:pt x="0" y="512"/>
                </a:cubicBezTo>
                <a:close/>
              </a:path>
            </a:pathLst>
          </a:custGeom>
          <a:solidFill>
            <a:srgbClr val="104E64"/>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07" name="图片 206"/>
          <p:cNvPicPr/>
          <p:nvPr/>
        </p:nvPicPr>
        <p:blipFill>
          <a:blip r:embed="rId10"/>
          <a:stretch/>
        </p:blipFill>
        <p:spPr>
          <a:xfrm>
            <a:off x="7654680" y="3785760"/>
            <a:ext cx="166680" cy="166680"/>
          </a:xfrm>
          <a:prstGeom prst="rect">
            <a:avLst/>
          </a:prstGeom>
          <a:noFill/>
          <a:ln w="0">
            <a:noFill/>
          </a:ln>
        </p:spPr>
      </p:pic>
      <p:sp>
        <p:nvSpPr>
          <p:cNvPr id="208" name="文本框 207"/>
          <p:cNvSpPr txBox="1"/>
          <p:nvPr/>
        </p:nvSpPr>
        <p:spPr>
          <a:xfrm>
            <a:off x="4572720" y="466740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义理解。</a:t>
            </a:r>
            <a:endParaRPr lang="en-US" sz="920" b="0" u="none" strike="noStrike">
              <a:solidFill>
                <a:srgbClr val="000000"/>
              </a:solidFill>
              <a:effectLst/>
              <a:uFillTx/>
              <a:latin typeface="Times New Roman"/>
            </a:endParaRPr>
          </a:p>
        </p:txBody>
      </p:sp>
      <p:sp>
        <p:nvSpPr>
          <p:cNvPr id="209" name="文本框 208"/>
          <p:cNvSpPr txBox="1"/>
          <p:nvPr/>
        </p:nvSpPr>
        <p:spPr>
          <a:xfrm>
            <a:off x="7985520" y="3791160"/>
            <a:ext cx="90612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并行处理能力</a:t>
            </a:r>
            <a:endParaRPr lang="en-US" sz="1180" b="0" u="none" strike="noStrike">
              <a:solidFill>
                <a:srgbClr val="000000"/>
              </a:solidFill>
              <a:effectLst/>
              <a:uFillTx/>
              <a:latin typeface="Times New Roman"/>
            </a:endParaRPr>
          </a:p>
        </p:txBody>
      </p:sp>
      <p:sp>
        <p:nvSpPr>
          <p:cNvPr id="210" name="文本框 209"/>
          <p:cNvSpPr txBox="1"/>
          <p:nvPr/>
        </p:nvSpPr>
        <p:spPr>
          <a:xfrm>
            <a:off x="7584480" y="4170240"/>
            <a:ext cx="7243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Transformer</a:t>
            </a:r>
            <a:endParaRPr lang="en-US" sz="920" b="0" u="none" strike="noStrike">
              <a:solidFill>
                <a:srgbClr val="000000"/>
              </a:solidFill>
              <a:effectLst/>
              <a:uFillTx/>
              <a:latin typeface="Times New Roman"/>
            </a:endParaRPr>
          </a:p>
        </p:txBody>
      </p:sp>
      <p:sp>
        <p:nvSpPr>
          <p:cNvPr id="211" name="文本框 210"/>
          <p:cNvSpPr txBox="1"/>
          <p:nvPr/>
        </p:nvSpPr>
        <p:spPr>
          <a:xfrm>
            <a:off x="8286480" y="416592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突破传统</a:t>
            </a:r>
            <a:endParaRPr lang="en-US" sz="920" b="0" u="none" strike="noStrike">
              <a:solidFill>
                <a:srgbClr val="000000"/>
              </a:solidFill>
              <a:effectLst/>
              <a:uFillTx/>
              <a:latin typeface="Times New Roman"/>
            </a:endParaRPr>
          </a:p>
        </p:txBody>
      </p:sp>
      <p:sp>
        <p:nvSpPr>
          <p:cNvPr id="212" name="文本框 211"/>
          <p:cNvSpPr txBox="1"/>
          <p:nvPr/>
        </p:nvSpPr>
        <p:spPr>
          <a:xfrm>
            <a:off x="8754480" y="4170240"/>
            <a:ext cx="25776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RNN</a:t>
            </a:r>
            <a:endParaRPr lang="en-US" sz="920" b="0" u="none" strike="noStrike">
              <a:solidFill>
                <a:srgbClr val="000000"/>
              </a:solidFill>
              <a:effectLst/>
              <a:uFillTx/>
              <a:latin typeface="Times New Roman"/>
            </a:endParaRPr>
          </a:p>
        </p:txBody>
      </p:sp>
      <p:sp>
        <p:nvSpPr>
          <p:cNvPr id="213" name="文本框 212"/>
          <p:cNvSpPr txBox="1"/>
          <p:nvPr/>
        </p:nvSpPr>
        <p:spPr>
          <a:xfrm>
            <a:off x="9010800" y="4165920"/>
            <a:ext cx="10569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的顺序处理限制，实</a:t>
            </a:r>
            <a:endParaRPr lang="en-US" sz="920" b="0" u="none" strike="noStrike">
              <a:solidFill>
                <a:srgbClr val="000000"/>
              </a:solidFill>
              <a:effectLst/>
              <a:uFillTx/>
              <a:latin typeface="Times New Roman"/>
            </a:endParaRPr>
          </a:p>
        </p:txBody>
      </p:sp>
      <p:sp>
        <p:nvSpPr>
          <p:cNvPr id="214" name="文本框 213"/>
          <p:cNvSpPr txBox="1"/>
          <p:nvPr/>
        </p:nvSpPr>
        <p:spPr>
          <a:xfrm>
            <a:off x="7584480" y="4332960"/>
            <a:ext cx="25822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现高度并行化计算，同时关注输入序列中的所有位</a:t>
            </a:r>
            <a:endParaRPr lang="en-US" sz="920" b="0" u="none" strike="noStrike">
              <a:solidFill>
                <a:srgbClr val="000000"/>
              </a:solidFill>
              <a:effectLst/>
              <a:uFillTx/>
              <a:latin typeface="Times New Roman"/>
            </a:endParaRPr>
          </a:p>
        </p:txBody>
      </p:sp>
      <p:sp>
        <p:nvSpPr>
          <p:cNvPr id="215" name="任意多边形: 形状 214"/>
          <p:cNvSpPr/>
          <p:nvPr/>
        </p:nvSpPr>
        <p:spPr>
          <a:xfrm>
            <a:off x="4437360" y="5122440"/>
            <a:ext cx="2849760" cy="1203840"/>
          </a:xfrm>
          <a:custGeom>
            <a:avLst/>
            <a:gdLst/>
            <a:ahLst/>
            <a:cxnLst/>
            <a:rect l="0" t="0" r="r" b="b"/>
            <a:pathLst>
              <a:path w="7916" h="3344">
                <a:moveTo>
                  <a:pt x="0" y="3158"/>
                </a:moveTo>
                <a:lnTo>
                  <a:pt x="0" y="186"/>
                </a:lnTo>
                <a:cubicBezTo>
                  <a:pt x="0" y="174"/>
                  <a:pt x="1" y="162"/>
                  <a:pt x="3" y="150"/>
                </a:cubicBezTo>
                <a:cubicBezTo>
                  <a:pt x="6" y="138"/>
                  <a:pt x="9" y="126"/>
                  <a:pt x="14" y="115"/>
                </a:cubicBezTo>
                <a:cubicBezTo>
                  <a:pt x="18" y="103"/>
                  <a:pt x="24" y="93"/>
                  <a:pt x="31" y="83"/>
                </a:cubicBezTo>
                <a:cubicBezTo>
                  <a:pt x="38" y="72"/>
                  <a:pt x="45" y="63"/>
                  <a:pt x="54" y="54"/>
                </a:cubicBezTo>
                <a:cubicBezTo>
                  <a:pt x="63" y="46"/>
                  <a:pt x="72" y="38"/>
                  <a:pt x="82" y="31"/>
                </a:cubicBezTo>
                <a:cubicBezTo>
                  <a:pt x="92" y="25"/>
                  <a:pt x="103" y="19"/>
                  <a:pt x="114" y="14"/>
                </a:cubicBezTo>
                <a:cubicBezTo>
                  <a:pt x="126" y="10"/>
                  <a:pt x="137" y="6"/>
                  <a:pt x="149" y="4"/>
                </a:cubicBezTo>
                <a:cubicBezTo>
                  <a:pt x="161" y="1"/>
                  <a:pt x="173" y="0"/>
                  <a:pt x="185" y="0"/>
                </a:cubicBezTo>
                <a:lnTo>
                  <a:pt x="7731" y="0"/>
                </a:lnTo>
                <a:cubicBezTo>
                  <a:pt x="7743" y="0"/>
                  <a:pt x="7755" y="1"/>
                  <a:pt x="7767" y="4"/>
                </a:cubicBezTo>
                <a:cubicBezTo>
                  <a:pt x="7779" y="6"/>
                  <a:pt x="7790" y="10"/>
                  <a:pt x="7802" y="14"/>
                </a:cubicBezTo>
                <a:cubicBezTo>
                  <a:pt x="7813" y="19"/>
                  <a:pt x="7824" y="25"/>
                  <a:pt x="7834" y="31"/>
                </a:cubicBezTo>
                <a:cubicBezTo>
                  <a:pt x="7844" y="38"/>
                  <a:pt x="7853" y="46"/>
                  <a:pt x="7862" y="54"/>
                </a:cubicBezTo>
                <a:cubicBezTo>
                  <a:pt x="7871" y="63"/>
                  <a:pt x="7878" y="72"/>
                  <a:pt x="7885" y="83"/>
                </a:cubicBezTo>
                <a:cubicBezTo>
                  <a:pt x="7892" y="93"/>
                  <a:pt x="7897" y="103"/>
                  <a:pt x="7902" y="115"/>
                </a:cubicBezTo>
                <a:cubicBezTo>
                  <a:pt x="7907" y="126"/>
                  <a:pt x="7910" y="138"/>
                  <a:pt x="7913" y="150"/>
                </a:cubicBezTo>
                <a:cubicBezTo>
                  <a:pt x="7915" y="162"/>
                  <a:pt x="7916" y="174"/>
                  <a:pt x="7916" y="186"/>
                </a:cubicBezTo>
                <a:lnTo>
                  <a:pt x="7916" y="3158"/>
                </a:lnTo>
                <a:cubicBezTo>
                  <a:pt x="7916" y="3170"/>
                  <a:pt x="7915" y="3182"/>
                  <a:pt x="7913" y="3194"/>
                </a:cubicBezTo>
                <a:cubicBezTo>
                  <a:pt x="7910" y="3206"/>
                  <a:pt x="7907" y="3218"/>
                  <a:pt x="7902" y="3229"/>
                </a:cubicBezTo>
                <a:cubicBezTo>
                  <a:pt x="7897" y="3240"/>
                  <a:pt x="7892" y="3251"/>
                  <a:pt x="7885" y="3261"/>
                </a:cubicBezTo>
                <a:cubicBezTo>
                  <a:pt x="7878" y="3271"/>
                  <a:pt x="7871" y="3281"/>
                  <a:pt x="7862" y="3289"/>
                </a:cubicBezTo>
                <a:cubicBezTo>
                  <a:pt x="7853" y="3298"/>
                  <a:pt x="7844" y="3306"/>
                  <a:pt x="7834" y="3312"/>
                </a:cubicBezTo>
                <a:cubicBezTo>
                  <a:pt x="7824" y="3319"/>
                  <a:pt x="7813" y="3325"/>
                  <a:pt x="7802" y="3330"/>
                </a:cubicBezTo>
                <a:cubicBezTo>
                  <a:pt x="7790" y="3334"/>
                  <a:pt x="7779" y="3338"/>
                  <a:pt x="7767" y="3340"/>
                </a:cubicBezTo>
                <a:cubicBezTo>
                  <a:pt x="7755" y="3343"/>
                  <a:pt x="7743" y="3344"/>
                  <a:pt x="7731" y="3344"/>
                </a:cubicBezTo>
                <a:lnTo>
                  <a:pt x="185" y="3344"/>
                </a:lnTo>
                <a:cubicBezTo>
                  <a:pt x="173" y="3344"/>
                  <a:pt x="161" y="3343"/>
                  <a:pt x="149" y="3340"/>
                </a:cubicBezTo>
                <a:cubicBezTo>
                  <a:pt x="137" y="3338"/>
                  <a:pt x="126" y="3334"/>
                  <a:pt x="114" y="3330"/>
                </a:cubicBezTo>
                <a:cubicBezTo>
                  <a:pt x="103" y="3325"/>
                  <a:pt x="92" y="3319"/>
                  <a:pt x="82" y="3312"/>
                </a:cubicBezTo>
                <a:cubicBezTo>
                  <a:pt x="72" y="3306"/>
                  <a:pt x="63" y="3298"/>
                  <a:pt x="54" y="3289"/>
                </a:cubicBezTo>
                <a:cubicBezTo>
                  <a:pt x="45" y="3281"/>
                  <a:pt x="38" y="3271"/>
                  <a:pt x="31" y="3261"/>
                </a:cubicBezTo>
                <a:cubicBezTo>
                  <a:pt x="24" y="3251"/>
                  <a:pt x="18" y="3240"/>
                  <a:pt x="14" y="3229"/>
                </a:cubicBezTo>
                <a:cubicBezTo>
                  <a:pt x="9" y="3218"/>
                  <a:pt x="6" y="3206"/>
                  <a:pt x="3" y="3194"/>
                </a:cubicBezTo>
                <a:cubicBezTo>
                  <a:pt x="1" y="3182"/>
                  <a:pt x="0" y="3170"/>
                  <a:pt x="0" y="3158"/>
                </a:cubicBez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16" name="任意多边形: 形状 215"/>
          <p:cNvSpPr/>
          <p:nvPr/>
        </p:nvSpPr>
        <p:spPr>
          <a:xfrm>
            <a:off x="4570920" y="5256360"/>
            <a:ext cx="284400" cy="334440"/>
          </a:xfrm>
          <a:custGeom>
            <a:avLst/>
            <a:gdLst/>
            <a:ahLst/>
            <a:cxnLst/>
            <a:rect l="0" t="0" r="r" b="b"/>
            <a:pathLst>
              <a:path w="790" h="929">
                <a:moveTo>
                  <a:pt x="0" y="533"/>
                </a:moveTo>
                <a:lnTo>
                  <a:pt x="0" y="394"/>
                </a:lnTo>
                <a:cubicBezTo>
                  <a:pt x="0" y="368"/>
                  <a:pt x="3" y="343"/>
                  <a:pt x="8" y="317"/>
                </a:cubicBezTo>
                <a:cubicBezTo>
                  <a:pt x="13" y="292"/>
                  <a:pt x="20" y="267"/>
                  <a:pt x="30" y="243"/>
                </a:cubicBezTo>
                <a:cubicBezTo>
                  <a:pt x="40" y="219"/>
                  <a:pt x="52" y="196"/>
                  <a:pt x="67" y="175"/>
                </a:cubicBezTo>
                <a:cubicBezTo>
                  <a:pt x="81" y="153"/>
                  <a:pt x="97" y="133"/>
                  <a:pt x="116" y="115"/>
                </a:cubicBezTo>
                <a:cubicBezTo>
                  <a:pt x="134" y="97"/>
                  <a:pt x="154" y="80"/>
                  <a:pt x="175" y="66"/>
                </a:cubicBezTo>
                <a:cubicBezTo>
                  <a:pt x="197" y="52"/>
                  <a:pt x="220" y="39"/>
                  <a:pt x="244" y="30"/>
                </a:cubicBezTo>
                <a:cubicBezTo>
                  <a:pt x="268" y="20"/>
                  <a:pt x="292" y="12"/>
                  <a:pt x="318" y="7"/>
                </a:cubicBezTo>
                <a:cubicBezTo>
                  <a:pt x="344" y="2"/>
                  <a:pt x="370" y="0"/>
                  <a:pt x="396" y="0"/>
                </a:cubicBezTo>
                <a:cubicBezTo>
                  <a:pt x="422" y="0"/>
                  <a:pt x="447" y="2"/>
                  <a:pt x="473" y="7"/>
                </a:cubicBezTo>
                <a:cubicBezTo>
                  <a:pt x="498" y="12"/>
                  <a:pt x="523" y="20"/>
                  <a:pt x="547" y="30"/>
                </a:cubicBezTo>
                <a:cubicBezTo>
                  <a:pt x="571" y="39"/>
                  <a:pt x="593" y="52"/>
                  <a:pt x="615" y="66"/>
                </a:cubicBezTo>
                <a:cubicBezTo>
                  <a:pt x="636" y="80"/>
                  <a:pt x="656" y="97"/>
                  <a:pt x="675" y="115"/>
                </a:cubicBezTo>
                <a:cubicBezTo>
                  <a:pt x="693" y="133"/>
                  <a:pt x="709" y="153"/>
                  <a:pt x="724" y="175"/>
                </a:cubicBezTo>
                <a:cubicBezTo>
                  <a:pt x="738" y="196"/>
                  <a:pt x="750" y="219"/>
                  <a:pt x="760" y="243"/>
                </a:cubicBezTo>
                <a:cubicBezTo>
                  <a:pt x="770" y="267"/>
                  <a:pt x="778" y="292"/>
                  <a:pt x="783" y="317"/>
                </a:cubicBezTo>
                <a:cubicBezTo>
                  <a:pt x="788" y="343"/>
                  <a:pt x="790" y="368"/>
                  <a:pt x="790" y="394"/>
                </a:cubicBezTo>
                <a:lnTo>
                  <a:pt x="790" y="533"/>
                </a:lnTo>
                <a:cubicBezTo>
                  <a:pt x="790" y="559"/>
                  <a:pt x="788" y="585"/>
                  <a:pt x="783" y="610"/>
                </a:cubicBezTo>
                <a:cubicBezTo>
                  <a:pt x="778" y="636"/>
                  <a:pt x="770" y="660"/>
                  <a:pt x="760" y="684"/>
                </a:cubicBezTo>
                <a:cubicBezTo>
                  <a:pt x="750" y="708"/>
                  <a:pt x="738" y="732"/>
                  <a:pt x="724" y="754"/>
                </a:cubicBezTo>
                <a:cubicBezTo>
                  <a:pt x="709" y="775"/>
                  <a:pt x="693" y="795"/>
                  <a:pt x="675" y="813"/>
                </a:cubicBezTo>
                <a:cubicBezTo>
                  <a:pt x="656" y="832"/>
                  <a:pt x="636" y="848"/>
                  <a:pt x="615" y="863"/>
                </a:cubicBezTo>
                <a:cubicBezTo>
                  <a:pt x="593" y="877"/>
                  <a:pt x="571" y="889"/>
                  <a:pt x="547" y="899"/>
                </a:cubicBezTo>
                <a:cubicBezTo>
                  <a:pt x="523" y="909"/>
                  <a:pt x="498" y="916"/>
                  <a:pt x="473" y="921"/>
                </a:cubicBezTo>
                <a:cubicBezTo>
                  <a:pt x="447" y="927"/>
                  <a:pt x="422" y="929"/>
                  <a:pt x="396" y="929"/>
                </a:cubicBezTo>
                <a:cubicBezTo>
                  <a:pt x="370" y="929"/>
                  <a:pt x="344" y="927"/>
                  <a:pt x="318" y="921"/>
                </a:cubicBezTo>
                <a:cubicBezTo>
                  <a:pt x="292" y="916"/>
                  <a:pt x="268" y="909"/>
                  <a:pt x="244" y="899"/>
                </a:cubicBezTo>
                <a:cubicBezTo>
                  <a:pt x="220" y="889"/>
                  <a:pt x="197" y="877"/>
                  <a:pt x="175" y="863"/>
                </a:cubicBezTo>
                <a:cubicBezTo>
                  <a:pt x="154" y="848"/>
                  <a:pt x="134" y="832"/>
                  <a:pt x="116" y="813"/>
                </a:cubicBezTo>
                <a:cubicBezTo>
                  <a:pt x="97" y="795"/>
                  <a:pt x="81" y="775"/>
                  <a:pt x="67" y="754"/>
                </a:cubicBezTo>
                <a:cubicBezTo>
                  <a:pt x="52" y="732"/>
                  <a:pt x="40" y="708"/>
                  <a:pt x="30" y="684"/>
                </a:cubicBezTo>
                <a:cubicBezTo>
                  <a:pt x="20" y="660"/>
                  <a:pt x="13" y="636"/>
                  <a:pt x="8" y="610"/>
                </a:cubicBezTo>
                <a:cubicBezTo>
                  <a:pt x="3" y="585"/>
                  <a:pt x="0" y="559"/>
                  <a:pt x="0" y="533"/>
                </a:cubicBezTo>
                <a:close/>
              </a:path>
            </a:pathLst>
          </a:custGeom>
          <a:solidFill>
            <a:srgbClr val="104E64"/>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17" name="图片 216"/>
          <p:cNvPicPr/>
          <p:nvPr/>
        </p:nvPicPr>
        <p:blipFill>
          <a:blip r:embed="rId11"/>
          <a:stretch/>
        </p:blipFill>
        <p:spPr>
          <a:xfrm>
            <a:off x="4637880" y="5323320"/>
            <a:ext cx="150120" cy="166680"/>
          </a:xfrm>
          <a:prstGeom prst="rect">
            <a:avLst/>
          </a:prstGeom>
          <a:noFill/>
          <a:ln w="0">
            <a:noFill/>
          </a:ln>
        </p:spPr>
      </p:pic>
      <p:sp>
        <p:nvSpPr>
          <p:cNvPr id="218" name="文本框 217"/>
          <p:cNvSpPr txBox="1"/>
          <p:nvPr/>
        </p:nvSpPr>
        <p:spPr>
          <a:xfrm>
            <a:off x="7584480" y="4500360"/>
            <a:ext cx="22302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置，提高了处理长文本的能力和训练效率。</a:t>
            </a:r>
            <a:endParaRPr lang="en-US" sz="920" b="0" u="none" strike="noStrike">
              <a:solidFill>
                <a:srgbClr val="000000"/>
              </a:solidFill>
              <a:effectLst/>
              <a:uFillTx/>
              <a:latin typeface="Times New Roman"/>
            </a:endParaRPr>
          </a:p>
        </p:txBody>
      </p:sp>
      <p:sp>
        <p:nvSpPr>
          <p:cNvPr id="219" name="文本框 218"/>
          <p:cNvSpPr txBox="1"/>
          <p:nvPr/>
        </p:nvSpPr>
        <p:spPr>
          <a:xfrm>
            <a:off x="4957200" y="5328720"/>
            <a:ext cx="7552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多头注意力</a:t>
            </a:r>
            <a:endParaRPr lang="en-US" sz="1180" b="0" u="none" strike="noStrike">
              <a:solidFill>
                <a:srgbClr val="000000"/>
              </a:solidFill>
              <a:effectLst/>
              <a:uFillTx/>
              <a:latin typeface="Times New Roman"/>
            </a:endParaRPr>
          </a:p>
        </p:txBody>
      </p:sp>
      <p:sp>
        <p:nvSpPr>
          <p:cNvPr id="220" name="文本框 219"/>
          <p:cNvSpPr txBox="1"/>
          <p:nvPr/>
        </p:nvSpPr>
        <p:spPr>
          <a:xfrm>
            <a:off x="4572720" y="5703480"/>
            <a:ext cx="25822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多头注意力机制将输入分为多个子空间并分别计算</a:t>
            </a:r>
            <a:endParaRPr lang="en-US" sz="920" b="0" u="none" strike="noStrike">
              <a:solidFill>
                <a:srgbClr val="000000"/>
              </a:solidFill>
              <a:effectLst/>
              <a:uFillTx/>
              <a:latin typeface="Times New Roman"/>
            </a:endParaRPr>
          </a:p>
        </p:txBody>
      </p:sp>
      <p:sp>
        <p:nvSpPr>
          <p:cNvPr id="221" name="文本框 220"/>
          <p:cNvSpPr txBox="1"/>
          <p:nvPr/>
        </p:nvSpPr>
        <p:spPr>
          <a:xfrm>
            <a:off x="4572720" y="5870880"/>
            <a:ext cx="25822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注意力，使模型能够从不同角度理解输入序列中的</a:t>
            </a:r>
            <a:endParaRPr lang="en-US" sz="920" b="0" u="none" strike="noStrike">
              <a:solidFill>
                <a:srgbClr val="000000"/>
              </a:solidFill>
              <a:effectLst/>
              <a:uFillTx/>
              <a:latin typeface="Times New Roman"/>
            </a:endParaRPr>
          </a:p>
        </p:txBody>
      </p:sp>
      <p:sp>
        <p:nvSpPr>
          <p:cNvPr id="222" name="任意多边形: 形状 221"/>
          <p:cNvSpPr/>
          <p:nvPr/>
        </p:nvSpPr>
        <p:spPr>
          <a:xfrm>
            <a:off x="7454160" y="5122440"/>
            <a:ext cx="2841480" cy="1203840"/>
          </a:xfrm>
          <a:custGeom>
            <a:avLst/>
            <a:gdLst/>
            <a:ahLst/>
            <a:cxnLst/>
            <a:rect l="0" t="0" r="r" b="b"/>
            <a:pathLst>
              <a:path w="7893" h="3344">
                <a:moveTo>
                  <a:pt x="0" y="3158"/>
                </a:moveTo>
                <a:lnTo>
                  <a:pt x="0" y="186"/>
                </a:lnTo>
                <a:cubicBezTo>
                  <a:pt x="0" y="174"/>
                  <a:pt x="1" y="162"/>
                  <a:pt x="3" y="150"/>
                </a:cubicBezTo>
                <a:cubicBezTo>
                  <a:pt x="5" y="138"/>
                  <a:pt x="9" y="126"/>
                  <a:pt x="14" y="115"/>
                </a:cubicBezTo>
                <a:cubicBezTo>
                  <a:pt x="18" y="103"/>
                  <a:pt x="24" y="93"/>
                  <a:pt x="31" y="83"/>
                </a:cubicBezTo>
                <a:cubicBezTo>
                  <a:pt x="38" y="72"/>
                  <a:pt x="45" y="63"/>
                  <a:pt x="54" y="54"/>
                </a:cubicBezTo>
                <a:cubicBezTo>
                  <a:pt x="63" y="46"/>
                  <a:pt x="72" y="38"/>
                  <a:pt x="82" y="31"/>
                </a:cubicBezTo>
                <a:cubicBezTo>
                  <a:pt x="92" y="25"/>
                  <a:pt x="103" y="19"/>
                  <a:pt x="114" y="14"/>
                </a:cubicBezTo>
                <a:cubicBezTo>
                  <a:pt x="125" y="10"/>
                  <a:pt x="137" y="6"/>
                  <a:pt x="149" y="4"/>
                </a:cubicBezTo>
                <a:cubicBezTo>
                  <a:pt x="161" y="1"/>
                  <a:pt x="173" y="0"/>
                  <a:pt x="185" y="0"/>
                </a:cubicBezTo>
                <a:lnTo>
                  <a:pt x="7707" y="0"/>
                </a:lnTo>
                <a:cubicBezTo>
                  <a:pt x="7719" y="0"/>
                  <a:pt x="7732" y="1"/>
                  <a:pt x="7744" y="4"/>
                </a:cubicBezTo>
                <a:cubicBezTo>
                  <a:pt x="7755" y="6"/>
                  <a:pt x="7767" y="10"/>
                  <a:pt x="7778" y="14"/>
                </a:cubicBezTo>
                <a:cubicBezTo>
                  <a:pt x="7790" y="19"/>
                  <a:pt x="7800" y="25"/>
                  <a:pt x="7810" y="31"/>
                </a:cubicBezTo>
                <a:cubicBezTo>
                  <a:pt x="7821" y="38"/>
                  <a:pt x="7830" y="46"/>
                  <a:pt x="7839" y="54"/>
                </a:cubicBezTo>
                <a:cubicBezTo>
                  <a:pt x="7847" y="63"/>
                  <a:pt x="7855" y="72"/>
                  <a:pt x="7862" y="83"/>
                </a:cubicBezTo>
                <a:cubicBezTo>
                  <a:pt x="7868" y="93"/>
                  <a:pt x="7874" y="103"/>
                  <a:pt x="7879" y="115"/>
                </a:cubicBezTo>
                <a:cubicBezTo>
                  <a:pt x="7884" y="126"/>
                  <a:pt x="7887" y="138"/>
                  <a:pt x="7889" y="150"/>
                </a:cubicBezTo>
                <a:cubicBezTo>
                  <a:pt x="7892" y="162"/>
                  <a:pt x="7893" y="174"/>
                  <a:pt x="7893" y="186"/>
                </a:cubicBezTo>
                <a:lnTo>
                  <a:pt x="7893" y="3158"/>
                </a:lnTo>
                <a:cubicBezTo>
                  <a:pt x="7893" y="3170"/>
                  <a:pt x="7892" y="3182"/>
                  <a:pt x="7889" y="3194"/>
                </a:cubicBezTo>
                <a:cubicBezTo>
                  <a:pt x="7887" y="3206"/>
                  <a:pt x="7884" y="3218"/>
                  <a:pt x="7879" y="3229"/>
                </a:cubicBezTo>
                <a:cubicBezTo>
                  <a:pt x="7874" y="3240"/>
                  <a:pt x="7868" y="3251"/>
                  <a:pt x="7862" y="3261"/>
                </a:cubicBezTo>
                <a:cubicBezTo>
                  <a:pt x="7855" y="3271"/>
                  <a:pt x="7847" y="3281"/>
                  <a:pt x="7839" y="3289"/>
                </a:cubicBezTo>
                <a:cubicBezTo>
                  <a:pt x="7830" y="3298"/>
                  <a:pt x="7821" y="3306"/>
                  <a:pt x="7810" y="3312"/>
                </a:cubicBezTo>
                <a:cubicBezTo>
                  <a:pt x="7800" y="3319"/>
                  <a:pt x="7790" y="3325"/>
                  <a:pt x="7778" y="3330"/>
                </a:cubicBezTo>
                <a:cubicBezTo>
                  <a:pt x="7767" y="3334"/>
                  <a:pt x="7755" y="3338"/>
                  <a:pt x="7744" y="3340"/>
                </a:cubicBezTo>
                <a:cubicBezTo>
                  <a:pt x="7732" y="3343"/>
                  <a:pt x="7719" y="3344"/>
                  <a:pt x="7707" y="3344"/>
                </a:cubicBezTo>
                <a:lnTo>
                  <a:pt x="185" y="3344"/>
                </a:lnTo>
                <a:cubicBezTo>
                  <a:pt x="173" y="3344"/>
                  <a:pt x="161" y="3343"/>
                  <a:pt x="149" y="3340"/>
                </a:cubicBezTo>
                <a:cubicBezTo>
                  <a:pt x="137" y="3338"/>
                  <a:pt x="125" y="3334"/>
                  <a:pt x="114" y="3330"/>
                </a:cubicBezTo>
                <a:cubicBezTo>
                  <a:pt x="103" y="3325"/>
                  <a:pt x="92" y="3319"/>
                  <a:pt x="82" y="3312"/>
                </a:cubicBezTo>
                <a:cubicBezTo>
                  <a:pt x="72" y="3306"/>
                  <a:pt x="63" y="3298"/>
                  <a:pt x="54" y="3289"/>
                </a:cubicBezTo>
                <a:cubicBezTo>
                  <a:pt x="45" y="3281"/>
                  <a:pt x="38" y="3271"/>
                  <a:pt x="31" y="3261"/>
                </a:cubicBezTo>
                <a:cubicBezTo>
                  <a:pt x="24" y="3251"/>
                  <a:pt x="18" y="3240"/>
                  <a:pt x="14" y="3229"/>
                </a:cubicBezTo>
                <a:cubicBezTo>
                  <a:pt x="9" y="3218"/>
                  <a:pt x="5" y="3206"/>
                  <a:pt x="3" y="3194"/>
                </a:cubicBezTo>
                <a:cubicBezTo>
                  <a:pt x="1" y="3182"/>
                  <a:pt x="0" y="3170"/>
                  <a:pt x="0" y="3158"/>
                </a:cubicBez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23" name="任意多边形: 形状 222"/>
          <p:cNvSpPr/>
          <p:nvPr/>
        </p:nvSpPr>
        <p:spPr>
          <a:xfrm>
            <a:off x="7587720" y="5256360"/>
            <a:ext cx="301320" cy="334440"/>
          </a:xfrm>
          <a:custGeom>
            <a:avLst/>
            <a:gdLst/>
            <a:ahLst/>
            <a:cxnLst/>
            <a:rect l="0" t="0" r="r" b="b"/>
            <a:pathLst>
              <a:path w="837" h="929">
                <a:moveTo>
                  <a:pt x="0" y="510"/>
                </a:moveTo>
                <a:lnTo>
                  <a:pt x="0" y="417"/>
                </a:lnTo>
                <a:cubicBezTo>
                  <a:pt x="0" y="390"/>
                  <a:pt x="3" y="363"/>
                  <a:pt x="8" y="336"/>
                </a:cubicBezTo>
                <a:cubicBezTo>
                  <a:pt x="13" y="309"/>
                  <a:pt x="21" y="283"/>
                  <a:pt x="32" y="257"/>
                </a:cubicBezTo>
                <a:cubicBezTo>
                  <a:pt x="42" y="232"/>
                  <a:pt x="55" y="208"/>
                  <a:pt x="70" y="185"/>
                </a:cubicBezTo>
                <a:cubicBezTo>
                  <a:pt x="86" y="162"/>
                  <a:pt x="103" y="141"/>
                  <a:pt x="122" y="122"/>
                </a:cubicBezTo>
                <a:cubicBezTo>
                  <a:pt x="142" y="102"/>
                  <a:pt x="163" y="85"/>
                  <a:pt x="186" y="70"/>
                </a:cubicBezTo>
                <a:cubicBezTo>
                  <a:pt x="208" y="55"/>
                  <a:pt x="234" y="42"/>
                  <a:pt x="259" y="31"/>
                </a:cubicBezTo>
                <a:cubicBezTo>
                  <a:pt x="284" y="21"/>
                  <a:pt x="310" y="13"/>
                  <a:pt x="337" y="8"/>
                </a:cubicBezTo>
                <a:cubicBezTo>
                  <a:pt x="364" y="2"/>
                  <a:pt x="391" y="0"/>
                  <a:pt x="419" y="0"/>
                </a:cubicBezTo>
                <a:cubicBezTo>
                  <a:pt x="446" y="0"/>
                  <a:pt x="473" y="2"/>
                  <a:pt x="500" y="8"/>
                </a:cubicBezTo>
                <a:cubicBezTo>
                  <a:pt x="527" y="13"/>
                  <a:pt x="553" y="21"/>
                  <a:pt x="579" y="31"/>
                </a:cubicBezTo>
                <a:cubicBezTo>
                  <a:pt x="604" y="42"/>
                  <a:pt x="628" y="55"/>
                  <a:pt x="651" y="70"/>
                </a:cubicBezTo>
                <a:cubicBezTo>
                  <a:pt x="674" y="85"/>
                  <a:pt x="695" y="102"/>
                  <a:pt x="714" y="122"/>
                </a:cubicBezTo>
                <a:cubicBezTo>
                  <a:pt x="734" y="141"/>
                  <a:pt x="751" y="162"/>
                  <a:pt x="766" y="185"/>
                </a:cubicBezTo>
                <a:cubicBezTo>
                  <a:pt x="781" y="208"/>
                  <a:pt x="794" y="232"/>
                  <a:pt x="805" y="257"/>
                </a:cubicBezTo>
                <a:cubicBezTo>
                  <a:pt x="815" y="283"/>
                  <a:pt x="823" y="309"/>
                  <a:pt x="829" y="336"/>
                </a:cubicBezTo>
                <a:cubicBezTo>
                  <a:pt x="834" y="363"/>
                  <a:pt x="837" y="390"/>
                  <a:pt x="837" y="417"/>
                </a:cubicBezTo>
                <a:lnTo>
                  <a:pt x="837" y="510"/>
                </a:lnTo>
                <a:cubicBezTo>
                  <a:pt x="837" y="538"/>
                  <a:pt x="834" y="565"/>
                  <a:pt x="829" y="592"/>
                </a:cubicBezTo>
                <a:cubicBezTo>
                  <a:pt x="823" y="619"/>
                  <a:pt x="815" y="645"/>
                  <a:pt x="805" y="670"/>
                </a:cubicBezTo>
                <a:cubicBezTo>
                  <a:pt x="794" y="695"/>
                  <a:pt x="781" y="721"/>
                  <a:pt x="766" y="743"/>
                </a:cubicBezTo>
                <a:cubicBezTo>
                  <a:pt x="751" y="766"/>
                  <a:pt x="734" y="787"/>
                  <a:pt x="714" y="807"/>
                </a:cubicBezTo>
                <a:cubicBezTo>
                  <a:pt x="695" y="826"/>
                  <a:pt x="674" y="843"/>
                  <a:pt x="651" y="859"/>
                </a:cubicBezTo>
                <a:cubicBezTo>
                  <a:pt x="628" y="874"/>
                  <a:pt x="604" y="887"/>
                  <a:pt x="579" y="897"/>
                </a:cubicBezTo>
                <a:cubicBezTo>
                  <a:pt x="553" y="908"/>
                  <a:pt x="527" y="916"/>
                  <a:pt x="500" y="921"/>
                </a:cubicBezTo>
                <a:cubicBezTo>
                  <a:pt x="473" y="926"/>
                  <a:pt x="446" y="929"/>
                  <a:pt x="419" y="929"/>
                </a:cubicBezTo>
                <a:cubicBezTo>
                  <a:pt x="391" y="929"/>
                  <a:pt x="364" y="926"/>
                  <a:pt x="337" y="921"/>
                </a:cubicBezTo>
                <a:cubicBezTo>
                  <a:pt x="310" y="916"/>
                  <a:pt x="284" y="908"/>
                  <a:pt x="259" y="897"/>
                </a:cubicBezTo>
                <a:cubicBezTo>
                  <a:pt x="234" y="887"/>
                  <a:pt x="208" y="874"/>
                  <a:pt x="186" y="859"/>
                </a:cubicBezTo>
                <a:cubicBezTo>
                  <a:pt x="163" y="843"/>
                  <a:pt x="142" y="826"/>
                  <a:pt x="122" y="807"/>
                </a:cubicBezTo>
                <a:cubicBezTo>
                  <a:pt x="103" y="787"/>
                  <a:pt x="86" y="766"/>
                  <a:pt x="70" y="743"/>
                </a:cubicBezTo>
                <a:cubicBezTo>
                  <a:pt x="55" y="721"/>
                  <a:pt x="42" y="695"/>
                  <a:pt x="32" y="670"/>
                </a:cubicBezTo>
                <a:cubicBezTo>
                  <a:pt x="21" y="645"/>
                  <a:pt x="13" y="619"/>
                  <a:pt x="8" y="592"/>
                </a:cubicBezTo>
                <a:cubicBezTo>
                  <a:pt x="3" y="565"/>
                  <a:pt x="0" y="538"/>
                  <a:pt x="0" y="510"/>
                </a:cubicBezTo>
                <a:close/>
              </a:path>
            </a:pathLst>
          </a:custGeom>
          <a:solidFill>
            <a:srgbClr val="104E64"/>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24" name="图片 223"/>
          <p:cNvPicPr/>
          <p:nvPr/>
        </p:nvPicPr>
        <p:blipFill>
          <a:blip r:embed="rId12"/>
          <a:stretch/>
        </p:blipFill>
        <p:spPr>
          <a:xfrm>
            <a:off x="7654680" y="5323320"/>
            <a:ext cx="166680" cy="166680"/>
          </a:xfrm>
          <a:prstGeom prst="rect">
            <a:avLst/>
          </a:prstGeom>
          <a:noFill/>
          <a:ln w="0">
            <a:noFill/>
          </a:ln>
        </p:spPr>
      </p:pic>
      <p:sp>
        <p:nvSpPr>
          <p:cNvPr id="225" name="文本框 224"/>
          <p:cNvSpPr txBox="1"/>
          <p:nvPr/>
        </p:nvSpPr>
        <p:spPr>
          <a:xfrm>
            <a:off x="4572720" y="6037920"/>
            <a:ext cx="16437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模式，增强了模型的表达能力。</a:t>
            </a:r>
            <a:endParaRPr lang="en-US" sz="920" b="0" u="none" strike="noStrike">
              <a:solidFill>
                <a:srgbClr val="000000"/>
              </a:solidFill>
              <a:effectLst/>
              <a:uFillTx/>
              <a:latin typeface="Times New Roman"/>
            </a:endParaRPr>
          </a:p>
        </p:txBody>
      </p:sp>
      <p:sp>
        <p:nvSpPr>
          <p:cNvPr id="226" name="文本框 225"/>
          <p:cNvSpPr txBox="1"/>
          <p:nvPr/>
        </p:nvSpPr>
        <p:spPr>
          <a:xfrm>
            <a:off x="7985520" y="5328720"/>
            <a:ext cx="6040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位置编码</a:t>
            </a:r>
            <a:endParaRPr lang="en-US" sz="1180" b="0" u="none" strike="noStrike">
              <a:solidFill>
                <a:srgbClr val="000000"/>
              </a:solidFill>
              <a:effectLst/>
              <a:uFillTx/>
              <a:latin typeface="Times New Roman"/>
            </a:endParaRPr>
          </a:p>
        </p:txBody>
      </p:sp>
      <p:sp>
        <p:nvSpPr>
          <p:cNvPr id="227" name="文本框 226"/>
          <p:cNvSpPr txBox="1"/>
          <p:nvPr/>
        </p:nvSpPr>
        <p:spPr>
          <a:xfrm>
            <a:off x="7584480" y="5703480"/>
            <a:ext cx="25822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位置编码为每个输入词添加位置信息，使模型能够</a:t>
            </a:r>
            <a:endParaRPr lang="en-US" sz="920" b="0" u="none" strike="noStrike">
              <a:solidFill>
                <a:srgbClr val="000000"/>
              </a:solidFill>
              <a:effectLst/>
              <a:uFillTx/>
              <a:latin typeface="Times New Roman"/>
            </a:endParaRPr>
          </a:p>
        </p:txBody>
      </p:sp>
      <p:sp>
        <p:nvSpPr>
          <p:cNvPr id="228" name="文本框 227"/>
          <p:cNvSpPr txBox="1"/>
          <p:nvPr/>
        </p:nvSpPr>
        <p:spPr>
          <a:xfrm>
            <a:off x="7584480" y="5870880"/>
            <a:ext cx="25822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感知词汇的相对顺序。通过正弦和余弦函数生成位</a:t>
            </a:r>
            <a:endParaRPr lang="en-US" sz="920" b="0" u="none" strike="noStrike">
              <a:solidFill>
                <a:srgbClr val="000000"/>
              </a:solidFill>
              <a:effectLst/>
              <a:uFillTx/>
              <a:latin typeface="Times New Roman"/>
            </a:endParaRPr>
          </a:p>
        </p:txBody>
      </p:sp>
      <p:sp>
        <p:nvSpPr>
          <p:cNvPr id="229" name="任意多边形: 形状 228"/>
          <p:cNvSpPr/>
          <p:nvPr/>
        </p:nvSpPr>
        <p:spPr>
          <a:xfrm>
            <a:off x="401040" y="6618240"/>
            <a:ext cx="9894600" cy="668880"/>
          </a:xfrm>
          <a:custGeom>
            <a:avLst/>
            <a:gdLst/>
            <a:ahLst/>
            <a:cxnLst/>
            <a:rect l="0" t="0" r="r" b="b"/>
            <a:pathLst>
              <a:path w="27485" h="1858">
                <a:moveTo>
                  <a:pt x="0" y="1673"/>
                </a:moveTo>
                <a:lnTo>
                  <a:pt x="0" y="186"/>
                </a:lnTo>
                <a:cubicBezTo>
                  <a:pt x="0" y="174"/>
                  <a:pt x="1" y="162"/>
                  <a:pt x="3" y="150"/>
                </a:cubicBezTo>
                <a:cubicBezTo>
                  <a:pt x="6" y="138"/>
                  <a:pt x="9" y="126"/>
                  <a:pt x="14" y="115"/>
                </a:cubicBezTo>
                <a:cubicBezTo>
                  <a:pt x="19" y="104"/>
                  <a:pt x="24" y="93"/>
                  <a:pt x="31" y="83"/>
                </a:cubicBezTo>
                <a:cubicBezTo>
                  <a:pt x="38" y="73"/>
                  <a:pt x="45" y="63"/>
                  <a:pt x="54" y="55"/>
                </a:cubicBezTo>
                <a:cubicBezTo>
                  <a:pt x="63" y="46"/>
                  <a:pt x="72" y="38"/>
                  <a:pt x="82" y="32"/>
                </a:cubicBezTo>
                <a:cubicBezTo>
                  <a:pt x="92" y="25"/>
                  <a:pt x="103" y="19"/>
                  <a:pt x="114" y="14"/>
                </a:cubicBezTo>
                <a:cubicBezTo>
                  <a:pt x="126" y="10"/>
                  <a:pt x="137" y="6"/>
                  <a:pt x="149" y="4"/>
                </a:cubicBezTo>
                <a:cubicBezTo>
                  <a:pt x="161" y="1"/>
                  <a:pt x="173" y="0"/>
                  <a:pt x="185" y="0"/>
                </a:cubicBezTo>
                <a:lnTo>
                  <a:pt x="27299" y="0"/>
                </a:lnTo>
                <a:cubicBezTo>
                  <a:pt x="27311" y="0"/>
                  <a:pt x="27324" y="1"/>
                  <a:pt x="27336" y="4"/>
                </a:cubicBezTo>
                <a:cubicBezTo>
                  <a:pt x="27347" y="6"/>
                  <a:pt x="27359" y="10"/>
                  <a:pt x="27370" y="14"/>
                </a:cubicBezTo>
                <a:cubicBezTo>
                  <a:pt x="27382" y="19"/>
                  <a:pt x="27392" y="25"/>
                  <a:pt x="27402" y="32"/>
                </a:cubicBezTo>
                <a:cubicBezTo>
                  <a:pt x="27413" y="38"/>
                  <a:pt x="27422" y="46"/>
                  <a:pt x="27431" y="55"/>
                </a:cubicBezTo>
                <a:cubicBezTo>
                  <a:pt x="27439" y="63"/>
                  <a:pt x="27447" y="73"/>
                  <a:pt x="27454" y="83"/>
                </a:cubicBezTo>
                <a:cubicBezTo>
                  <a:pt x="27460" y="93"/>
                  <a:pt x="27466" y="104"/>
                  <a:pt x="27471" y="115"/>
                </a:cubicBezTo>
                <a:cubicBezTo>
                  <a:pt x="27476" y="126"/>
                  <a:pt x="27479" y="138"/>
                  <a:pt x="27481" y="150"/>
                </a:cubicBezTo>
                <a:cubicBezTo>
                  <a:pt x="27484" y="162"/>
                  <a:pt x="27485" y="174"/>
                  <a:pt x="27485" y="186"/>
                </a:cubicBezTo>
                <a:lnTo>
                  <a:pt x="27485" y="1673"/>
                </a:lnTo>
                <a:cubicBezTo>
                  <a:pt x="27485" y="1685"/>
                  <a:pt x="27484" y="1697"/>
                  <a:pt x="27481" y="1709"/>
                </a:cubicBezTo>
                <a:cubicBezTo>
                  <a:pt x="27479" y="1721"/>
                  <a:pt x="27476" y="1732"/>
                  <a:pt x="27471" y="1744"/>
                </a:cubicBezTo>
                <a:cubicBezTo>
                  <a:pt x="27466" y="1755"/>
                  <a:pt x="27460" y="1766"/>
                  <a:pt x="27454" y="1776"/>
                </a:cubicBezTo>
                <a:cubicBezTo>
                  <a:pt x="27447" y="1786"/>
                  <a:pt x="27439" y="1795"/>
                  <a:pt x="27431" y="1804"/>
                </a:cubicBezTo>
                <a:cubicBezTo>
                  <a:pt x="27422" y="1813"/>
                  <a:pt x="27413" y="1820"/>
                  <a:pt x="27402" y="1827"/>
                </a:cubicBezTo>
                <a:cubicBezTo>
                  <a:pt x="27392" y="1834"/>
                  <a:pt x="27382" y="1839"/>
                  <a:pt x="27370" y="1844"/>
                </a:cubicBezTo>
                <a:cubicBezTo>
                  <a:pt x="27359" y="1849"/>
                  <a:pt x="27347" y="1852"/>
                  <a:pt x="27336" y="1855"/>
                </a:cubicBezTo>
                <a:cubicBezTo>
                  <a:pt x="27324" y="1857"/>
                  <a:pt x="27311" y="1858"/>
                  <a:pt x="27299" y="1858"/>
                </a:cubicBezTo>
                <a:lnTo>
                  <a:pt x="185" y="1858"/>
                </a:lnTo>
                <a:cubicBezTo>
                  <a:pt x="173" y="1858"/>
                  <a:pt x="161" y="1857"/>
                  <a:pt x="149" y="1855"/>
                </a:cubicBezTo>
                <a:cubicBezTo>
                  <a:pt x="137" y="1852"/>
                  <a:pt x="126" y="1849"/>
                  <a:pt x="114" y="1844"/>
                </a:cubicBezTo>
                <a:cubicBezTo>
                  <a:pt x="103" y="1839"/>
                  <a:pt x="92" y="1834"/>
                  <a:pt x="82" y="1827"/>
                </a:cubicBezTo>
                <a:cubicBezTo>
                  <a:pt x="72" y="1820"/>
                  <a:pt x="63" y="1813"/>
                  <a:pt x="54" y="1804"/>
                </a:cubicBezTo>
                <a:cubicBezTo>
                  <a:pt x="45" y="1795"/>
                  <a:pt x="38" y="1786"/>
                  <a:pt x="31" y="1776"/>
                </a:cubicBezTo>
                <a:cubicBezTo>
                  <a:pt x="24" y="1766"/>
                  <a:pt x="19" y="1755"/>
                  <a:pt x="14" y="1744"/>
                </a:cubicBezTo>
                <a:cubicBezTo>
                  <a:pt x="9" y="1732"/>
                  <a:pt x="6" y="1721"/>
                  <a:pt x="3" y="1709"/>
                </a:cubicBezTo>
                <a:cubicBezTo>
                  <a:pt x="1" y="1697"/>
                  <a:pt x="0" y="1685"/>
                  <a:pt x="0" y="1673"/>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30" name="图片 229"/>
          <p:cNvPicPr/>
          <p:nvPr/>
        </p:nvPicPr>
        <p:blipFill>
          <a:blip r:embed="rId13"/>
          <a:stretch/>
        </p:blipFill>
        <p:spPr>
          <a:xfrm>
            <a:off x="534960" y="6869160"/>
            <a:ext cx="124920" cy="166680"/>
          </a:xfrm>
          <a:prstGeom prst="rect">
            <a:avLst/>
          </a:prstGeom>
          <a:noFill/>
          <a:ln w="0">
            <a:noFill/>
          </a:ln>
        </p:spPr>
      </p:pic>
      <p:sp>
        <p:nvSpPr>
          <p:cNvPr id="231" name="文本框 230"/>
          <p:cNvSpPr txBox="1"/>
          <p:nvPr/>
        </p:nvSpPr>
        <p:spPr>
          <a:xfrm>
            <a:off x="7584480" y="6037920"/>
            <a:ext cx="21128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置编码，确保序列建模不丢失顺序信息。</a:t>
            </a:r>
            <a:endParaRPr lang="en-US" sz="920" b="0" u="none" strike="noStrike">
              <a:solidFill>
                <a:srgbClr val="000000"/>
              </a:solidFill>
              <a:effectLst/>
              <a:uFillTx/>
              <a:latin typeface="Times New Roman"/>
            </a:endParaRPr>
          </a:p>
        </p:txBody>
      </p:sp>
      <p:sp>
        <p:nvSpPr>
          <p:cNvPr id="232" name="文本框 231"/>
          <p:cNvSpPr txBox="1"/>
          <p:nvPr/>
        </p:nvSpPr>
        <p:spPr>
          <a:xfrm>
            <a:off x="760320" y="6770160"/>
            <a:ext cx="827640" cy="157320"/>
          </a:xfrm>
          <a:prstGeom prst="rect">
            <a:avLst/>
          </a:prstGeom>
          <a:noFill/>
          <a:ln w="0">
            <a:noFill/>
          </a:ln>
        </p:spPr>
        <p:txBody>
          <a:bodyPr wrap="none" lIns="0" tIns="0" rIns="0" bIns="0" anchor="t">
            <a:spAutoFit/>
          </a:bodyPr>
          <a:lstStyle/>
          <a:p>
            <a:r>
              <a:rPr lang="en-US" sz="1050" b="0" u="none" strike="noStrike">
                <a:solidFill>
                  <a:srgbClr val="E5E7EB"/>
                </a:solidFill>
                <a:effectLst/>
                <a:uFillTx/>
                <a:latin typeface="DejaVuSans"/>
                <a:ea typeface="DejaVuSans"/>
              </a:rPr>
              <a:t>Transformer</a:t>
            </a:r>
            <a:endParaRPr lang="en-US" sz="1050" b="0" u="none" strike="noStrike">
              <a:solidFill>
                <a:srgbClr val="000000"/>
              </a:solidFill>
              <a:effectLst/>
              <a:uFillTx/>
              <a:latin typeface="Times New Roman"/>
            </a:endParaRPr>
          </a:p>
        </p:txBody>
      </p:sp>
      <p:sp>
        <p:nvSpPr>
          <p:cNvPr id="233" name="文本框 232"/>
          <p:cNvSpPr txBox="1"/>
          <p:nvPr/>
        </p:nvSpPr>
        <p:spPr>
          <a:xfrm>
            <a:off x="1562760" y="6765480"/>
            <a:ext cx="858384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架构凭借自注意力机制和多层堆叠结构形成强大的自然语言生成能力，不仅提升了模型的上下文理解能力，还使生成的文本更加自然流畅，成为现</a:t>
            </a:r>
            <a:endParaRPr lang="en-US" sz="1050" b="0" u="none" strike="noStrike">
              <a:solidFill>
                <a:srgbClr val="000000"/>
              </a:solidFill>
              <a:effectLst/>
              <a:uFillTx/>
              <a:latin typeface="Times New Roman"/>
            </a:endParaRPr>
          </a:p>
        </p:txBody>
      </p:sp>
      <p:sp>
        <p:nvSpPr>
          <p:cNvPr id="234" name="文本框 233"/>
          <p:cNvSpPr txBox="1"/>
          <p:nvPr/>
        </p:nvSpPr>
        <p:spPr>
          <a:xfrm>
            <a:off x="760320" y="6966000"/>
            <a:ext cx="53712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代生成式</a:t>
            </a:r>
            <a:endParaRPr lang="en-US" sz="1050" b="0" u="none" strike="noStrike">
              <a:solidFill>
                <a:srgbClr val="000000"/>
              </a:solidFill>
              <a:effectLst/>
              <a:uFillTx/>
              <a:latin typeface="Times New Roman"/>
            </a:endParaRPr>
          </a:p>
        </p:txBody>
      </p:sp>
      <p:sp>
        <p:nvSpPr>
          <p:cNvPr id="235" name="文本框 234"/>
          <p:cNvSpPr txBox="1"/>
          <p:nvPr/>
        </p:nvSpPr>
        <p:spPr>
          <a:xfrm>
            <a:off x="1295280" y="6970680"/>
            <a:ext cx="133200" cy="157320"/>
          </a:xfrm>
          <a:prstGeom prst="rect">
            <a:avLst/>
          </a:prstGeom>
          <a:noFill/>
          <a:ln w="0">
            <a:noFill/>
          </a:ln>
        </p:spPr>
        <p:txBody>
          <a:bodyPr wrap="none" lIns="0" tIns="0" rIns="0" bIns="0" anchor="t">
            <a:spAutoFit/>
          </a:bodyPr>
          <a:lstStyle/>
          <a:p>
            <a:r>
              <a:rPr lang="en-US" sz="1050" b="0" u="none" strike="noStrike">
                <a:solidFill>
                  <a:srgbClr val="E5E7EB"/>
                </a:solidFill>
                <a:effectLst/>
                <a:uFillTx/>
                <a:latin typeface="DejaVuSans"/>
                <a:ea typeface="DejaVuSans"/>
              </a:rPr>
              <a:t>AI</a:t>
            </a:r>
            <a:endParaRPr lang="en-US" sz="1050" b="0" u="none" strike="noStrike">
              <a:solidFill>
                <a:srgbClr val="000000"/>
              </a:solidFill>
              <a:effectLst/>
              <a:uFillTx/>
              <a:latin typeface="Times New Roman"/>
            </a:endParaRPr>
          </a:p>
        </p:txBody>
      </p:sp>
      <p:sp>
        <p:nvSpPr>
          <p:cNvPr id="236" name="文本框 235"/>
          <p:cNvSpPr txBox="1"/>
          <p:nvPr/>
        </p:nvSpPr>
        <p:spPr>
          <a:xfrm>
            <a:off x="1426320" y="6966000"/>
            <a:ext cx="80532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的核心支柱。</a:t>
            </a:r>
            <a:endParaRPr lang="en-US" sz="1050" b="0" u="none" strike="noStrike">
              <a:solidFill>
                <a:srgbClr val="000000"/>
              </a:solidFill>
              <a:effectLst/>
              <a:uFillTx/>
              <a:latin typeface="Times New Roman"/>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7" name="图片 236"/>
          <p:cNvPicPr/>
          <p:nvPr/>
        </p:nvPicPr>
        <p:blipFill>
          <a:blip r:embed="rId2"/>
          <a:stretch/>
        </p:blipFill>
        <p:spPr>
          <a:xfrm>
            <a:off x="0" y="0"/>
            <a:ext cx="10696320" cy="8456760"/>
          </a:xfrm>
          <a:prstGeom prst="rect">
            <a:avLst/>
          </a:prstGeom>
          <a:noFill/>
          <a:ln w="0">
            <a:noFill/>
          </a:ln>
        </p:spPr>
      </p:pic>
      <p:pic>
        <p:nvPicPr>
          <p:cNvPr id="238" name="图片 237"/>
          <p:cNvPicPr/>
          <p:nvPr/>
        </p:nvPicPr>
        <p:blipFill>
          <a:blip r:embed="rId3"/>
          <a:stretch/>
        </p:blipFill>
        <p:spPr>
          <a:xfrm>
            <a:off x="0" y="0"/>
            <a:ext cx="10696320" cy="8456760"/>
          </a:xfrm>
          <a:prstGeom prst="rect">
            <a:avLst/>
          </a:prstGeom>
          <a:noFill/>
          <a:ln w="0">
            <a:noFill/>
          </a:ln>
        </p:spPr>
      </p:pic>
      <p:pic>
        <p:nvPicPr>
          <p:cNvPr id="239" name="图片 238"/>
          <p:cNvPicPr/>
          <p:nvPr/>
        </p:nvPicPr>
        <p:blipFill>
          <a:blip r:embed="rId4"/>
          <a:stretch/>
        </p:blipFill>
        <p:spPr>
          <a:xfrm>
            <a:off x="334440" y="334440"/>
            <a:ext cx="10027800" cy="400680"/>
          </a:xfrm>
          <a:prstGeom prst="rect">
            <a:avLst/>
          </a:prstGeom>
          <a:noFill/>
          <a:ln w="0">
            <a:noFill/>
          </a:ln>
        </p:spPr>
      </p:pic>
      <p:sp>
        <p:nvSpPr>
          <p:cNvPr id="240" name="任意多边形: 形状 239"/>
          <p:cNvSpPr/>
          <p:nvPr/>
        </p:nvSpPr>
        <p:spPr>
          <a:xfrm>
            <a:off x="334080" y="835560"/>
            <a:ext cx="1069920" cy="33840"/>
          </a:xfrm>
          <a:custGeom>
            <a:avLst/>
            <a:gdLst/>
            <a:ahLst/>
            <a:cxnLst/>
            <a:rect l="0" t="0" r="r" b="b"/>
            <a:pathLst>
              <a:path w="2972" h="94">
                <a:moveTo>
                  <a:pt x="0" y="0"/>
                </a:moveTo>
                <a:lnTo>
                  <a:pt x="2972" y="0"/>
                </a:lnTo>
                <a:lnTo>
                  <a:pt x="2972" y="94"/>
                </a:lnTo>
                <a:lnTo>
                  <a:pt x="0" y="94"/>
                </a:lnTo>
                <a:lnTo>
                  <a:pt x="0" y="0"/>
                </a:lnTo>
                <a:close/>
              </a:path>
            </a:pathLst>
          </a:custGeom>
          <a:solidFill>
            <a:srgbClr val="60A5FA"/>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41" name="任意多边形: 形状 240"/>
          <p:cNvSpPr/>
          <p:nvPr/>
        </p:nvSpPr>
        <p:spPr>
          <a:xfrm>
            <a:off x="334080" y="1069560"/>
            <a:ext cx="5783040" cy="5850000"/>
          </a:xfrm>
          <a:custGeom>
            <a:avLst/>
            <a:gdLst/>
            <a:ahLst/>
            <a:cxnLst/>
            <a:rect l="0" t="0" r="r" b="b"/>
            <a:pathLst>
              <a:path w="16064" h="16250">
                <a:moveTo>
                  <a:pt x="0" y="16064"/>
                </a:moveTo>
                <a:lnTo>
                  <a:pt x="0" y="185"/>
                </a:lnTo>
                <a:cubicBezTo>
                  <a:pt x="0" y="173"/>
                  <a:pt x="1" y="161"/>
                  <a:pt x="4" y="149"/>
                </a:cubicBezTo>
                <a:cubicBezTo>
                  <a:pt x="6" y="137"/>
                  <a:pt x="9" y="126"/>
                  <a:pt x="14" y="114"/>
                </a:cubicBezTo>
                <a:cubicBezTo>
                  <a:pt x="19" y="103"/>
                  <a:pt x="25" y="92"/>
                  <a:pt x="31" y="82"/>
                </a:cubicBezTo>
                <a:cubicBezTo>
                  <a:pt x="38" y="72"/>
                  <a:pt x="46" y="63"/>
                  <a:pt x="54" y="54"/>
                </a:cubicBezTo>
                <a:cubicBezTo>
                  <a:pt x="63" y="46"/>
                  <a:pt x="72" y="38"/>
                  <a:pt x="83" y="31"/>
                </a:cubicBezTo>
                <a:cubicBezTo>
                  <a:pt x="93" y="24"/>
                  <a:pt x="103" y="19"/>
                  <a:pt x="115" y="14"/>
                </a:cubicBezTo>
                <a:cubicBezTo>
                  <a:pt x="126" y="9"/>
                  <a:pt x="138" y="6"/>
                  <a:pt x="149" y="3"/>
                </a:cubicBezTo>
                <a:cubicBezTo>
                  <a:pt x="161" y="1"/>
                  <a:pt x="174" y="0"/>
                  <a:pt x="186" y="0"/>
                </a:cubicBezTo>
                <a:lnTo>
                  <a:pt x="15879" y="0"/>
                </a:lnTo>
                <a:cubicBezTo>
                  <a:pt x="15891" y="0"/>
                  <a:pt x="15903" y="1"/>
                  <a:pt x="15915" y="3"/>
                </a:cubicBezTo>
                <a:cubicBezTo>
                  <a:pt x="15927" y="6"/>
                  <a:pt x="15939" y="9"/>
                  <a:pt x="15950" y="14"/>
                </a:cubicBezTo>
                <a:cubicBezTo>
                  <a:pt x="15961" y="19"/>
                  <a:pt x="15972" y="24"/>
                  <a:pt x="15982" y="31"/>
                </a:cubicBezTo>
                <a:cubicBezTo>
                  <a:pt x="15992" y="38"/>
                  <a:pt x="16001" y="46"/>
                  <a:pt x="16010" y="54"/>
                </a:cubicBezTo>
                <a:cubicBezTo>
                  <a:pt x="16019" y="63"/>
                  <a:pt x="16026" y="72"/>
                  <a:pt x="16033" y="82"/>
                </a:cubicBezTo>
                <a:cubicBezTo>
                  <a:pt x="16040" y="92"/>
                  <a:pt x="16046" y="103"/>
                  <a:pt x="16050" y="114"/>
                </a:cubicBezTo>
                <a:cubicBezTo>
                  <a:pt x="16055" y="126"/>
                  <a:pt x="16059" y="137"/>
                  <a:pt x="16061" y="149"/>
                </a:cubicBezTo>
                <a:cubicBezTo>
                  <a:pt x="16063" y="161"/>
                  <a:pt x="16064" y="173"/>
                  <a:pt x="16064" y="185"/>
                </a:cubicBezTo>
                <a:lnTo>
                  <a:pt x="16064" y="16064"/>
                </a:lnTo>
                <a:cubicBezTo>
                  <a:pt x="16064" y="16076"/>
                  <a:pt x="16063" y="16088"/>
                  <a:pt x="16061" y="16100"/>
                </a:cubicBezTo>
                <a:cubicBezTo>
                  <a:pt x="16059" y="16112"/>
                  <a:pt x="16055" y="16124"/>
                  <a:pt x="16050" y="16135"/>
                </a:cubicBezTo>
                <a:cubicBezTo>
                  <a:pt x="16046" y="16147"/>
                  <a:pt x="16040" y="16157"/>
                  <a:pt x="16033" y="16167"/>
                </a:cubicBezTo>
                <a:cubicBezTo>
                  <a:pt x="16026" y="16178"/>
                  <a:pt x="16019" y="16187"/>
                  <a:pt x="16010" y="16196"/>
                </a:cubicBezTo>
                <a:cubicBezTo>
                  <a:pt x="16001" y="16204"/>
                  <a:pt x="15992" y="16212"/>
                  <a:pt x="15982" y="16219"/>
                </a:cubicBezTo>
                <a:cubicBezTo>
                  <a:pt x="15972" y="16225"/>
                  <a:pt x="15961" y="16231"/>
                  <a:pt x="15950" y="16236"/>
                </a:cubicBezTo>
                <a:cubicBezTo>
                  <a:pt x="15939" y="16240"/>
                  <a:pt x="15927" y="16244"/>
                  <a:pt x="15915" y="16246"/>
                </a:cubicBezTo>
                <a:cubicBezTo>
                  <a:pt x="15903" y="16249"/>
                  <a:pt x="15891" y="16250"/>
                  <a:pt x="15879" y="16250"/>
                </a:cubicBezTo>
                <a:lnTo>
                  <a:pt x="186" y="16250"/>
                </a:lnTo>
                <a:cubicBezTo>
                  <a:pt x="174" y="16250"/>
                  <a:pt x="161" y="16249"/>
                  <a:pt x="149" y="16246"/>
                </a:cubicBezTo>
                <a:cubicBezTo>
                  <a:pt x="138" y="16244"/>
                  <a:pt x="126" y="16240"/>
                  <a:pt x="115" y="16236"/>
                </a:cubicBezTo>
                <a:cubicBezTo>
                  <a:pt x="103" y="16231"/>
                  <a:pt x="93" y="16225"/>
                  <a:pt x="83" y="16219"/>
                </a:cubicBezTo>
                <a:cubicBezTo>
                  <a:pt x="72" y="16212"/>
                  <a:pt x="63" y="16204"/>
                  <a:pt x="54" y="16196"/>
                </a:cubicBezTo>
                <a:cubicBezTo>
                  <a:pt x="46" y="16187"/>
                  <a:pt x="38" y="16178"/>
                  <a:pt x="31" y="16167"/>
                </a:cubicBezTo>
                <a:cubicBezTo>
                  <a:pt x="25" y="16157"/>
                  <a:pt x="19" y="16147"/>
                  <a:pt x="14" y="16135"/>
                </a:cubicBezTo>
                <a:cubicBezTo>
                  <a:pt x="9" y="16124"/>
                  <a:pt x="6" y="16112"/>
                  <a:pt x="4" y="16100"/>
                </a:cubicBezTo>
                <a:cubicBezTo>
                  <a:pt x="1" y="16088"/>
                  <a:pt x="0" y="16076"/>
                  <a:pt x="0" y="16064"/>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42" name="任意多边形: 形状 241"/>
          <p:cNvSpPr/>
          <p:nvPr/>
        </p:nvSpPr>
        <p:spPr>
          <a:xfrm>
            <a:off x="467640" y="1537560"/>
            <a:ext cx="67320" cy="4178520"/>
          </a:xfrm>
          <a:custGeom>
            <a:avLst/>
            <a:gdLst/>
            <a:ahLst/>
            <a:cxnLst/>
            <a:rect l="0" t="0" r="r" b="b"/>
            <a:pathLst>
              <a:path w="187" h="11607">
                <a:moveTo>
                  <a:pt x="0" y="0"/>
                </a:moveTo>
                <a:lnTo>
                  <a:pt x="187" y="0"/>
                </a:lnTo>
                <a:lnTo>
                  <a:pt x="187" y="11607"/>
                </a:lnTo>
                <a:lnTo>
                  <a:pt x="0" y="11607"/>
                </a:lnTo>
                <a:lnTo>
                  <a:pt x="0" y="0"/>
                </a:lnTo>
                <a:close/>
              </a:path>
            </a:pathLst>
          </a:custGeom>
          <a:solidFill>
            <a:srgbClr val="0EA5E9"/>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43" name="任意多边形: 形状 242"/>
          <p:cNvSpPr/>
          <p:nvPr/>
        </p:nvSpPr>
        <p:spPr>
          <a:xfrm>
            <a:off x="501120" y="1537560"/>
            <a:ext cx="5482440" cy="4178520"/>
          </a:xfrm>
          <a:custGeom>
            <a:avLst/>
            <a:gdLst/>
            <a:ahLst/>
            <a:cxnLst/>
            <a:rect l="0" t="0" r="r" b="b"/>
            <a:pathLst>
              <a:path w="15229" h="11607">
                <a:moveTo>
                  <a:pt x="0" y="11422"/>
                </a:moveTo>
                <a:lnTo>
                  <a:pt x="0" y="185"/>
                </a:lnTo>
                <a:cubicBezTo>
                  <a:pt x="0" y="161"/>
                  <a:pt x="3" y="137"/>
                  <a:pt x="7" y="114"/>
                </a:cubicBezTo>
                <a:cubicBezTo>
                  <a:pt x="12" y="92"/>
                  <a:pt x="19" y="72"/>
                  <a:pt x="27" y="54"/>
                </a:cubicBezTo>
                <a:cubicBezTo>
                  <a:pt x="36" y="37"/>
                  <a:pt x="46" y="23"/>
                  <a:pt x="58" y="14"/>
                </a:cubicBezTo>
                <a:cubicBezTo>
                  <a:pt x="69" y="4"/>
                  <a:pt x="81" y="0"/>
                  <a:pt x="93" y="0"/>
                </a:cubicBezTo>
                <a:lnTo>
                  <a:pt x="15043" y="0"/>
                </a:lnTo>
                <a:cubicBezTo>
                  <a:pt x="15068" y="0"/>
                  <a:pt x="15092" y="4"/>
                  <a:pt x="15114" y="14"/>
                </a:cubicBezTo>
                <a:cubicBezTo>
                  <a:pt x="15137" y="23"/>
                  <a:pt x="15157" y="37"/>
                  <a:pt x="15175" y="54"/>
                </a:cubicBezTo>
                <a:cubicBezTo>
                  <a:pt x="15192" y="72"/>
                  <a:pt x="15205" y="92"/>
                  <a:pt x="15215" y="114"/>
                </a:cubicBezTo>
                <a:cubicBezTo>
                  <a:pt x="15224" y="137"/>
                  <a:pt x="15229" y="161"/>
                  <a:pt x="15229" y="185"/>
                </a:cubicBezTo>
                <a:lnTo>
                  <a:pt x="15229" y="11422"/>
                </a:lnTo>
                <a:cubicBezTo>
                  <a:pt x="15229" y="11446"/>
                  <a:pt x="15224" y="11470"/>
                  <a:pt x="15215" y="11493"/>
                </a:cubicBezTo>
                <a:cubicBezTo>
                  <a:pt x="15205" y="11515"/>
                  <a:pt x="15192" y="11535"/>
                  <a:pt x="15175" y="11553"/>
                </a:cubicBezTo>
                <a:cubicBezTo>
                  <a:pt x="15157" y="11570"/>
                  <a:pt x="15137" y="11584"/>
                  <a:pt x="15114" y="11593"/>
                </a:cubicBezTo>
                <a:cubicBezTo>
                  <a:pt x="15092" y="11603"/>
                  <a:pt x="15068" y="11607"/>
                  <a:pt x="15043" y="11607"/>
                </a:cubicBezTo>
                <a:lnTo>
                  <a:pt x="93" y="11607"/>
                </a:lnTo>
                <a:cubicBezTo>
                  <a:pt x="81" y="11607"/>
                  <a:pt x="69" y="11603"/>
                  <a:pt x="58" y="11593"/>
                </a:cubicBezTo>
                <a:cubicBezTo>
                  <a:pt x="46" y="11584"/>
                  <a:pt x="36" y="11570"/>
                  <a:pt x="27" y="11553"/>
                </a:cubicBezTo>
                <a:cubicBezTo>
                  <a:pt x="19" y="11535"/>
                  <a:pt x="12" y="11515"/>
                  <a:pt x="7" y="11493"/>
                </a:cubicBezTo>
                <a:cubicBezTo>
                  <a:pt x="3" y="11470"/>
                  <a:pt x="0" y="11446"/>
                  <a:pt x="0" y="11422"/>
                </a:cubicBezTo>
                <a:close/>
              </a:path>
            </a:pathLst>
          </a:custGeom>
          <a:solidFill>
            <a:srgbClr val="0F172A">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44" name="图片 243"/>
          <p:cNvPicPr/>
          <p:nvPr/>
        </p:nvPicPr>
        <p:blipFill>
          <a:blip r:embed="rId5"/>
          <a:stretch/>
        </p:blipFill>
        <p:spPr>
          <a:xfrm>
            <a:off x="468000" y="1236960"/>
            <a:ext cx="208440" cy="166680"/>
          </a:xfrm>
          <a:prstGeom prst="rect">
            <a:avLst/>
          </a:prstGeom>
          <a:noFill/>
          <a:ln w="0">
            <a:noFill/>
          </a:ln>
        </p:spPr>
      </p:pic>
      <p:sp>
        <p:nvSpPr>
          <p:cNvPr id="245" name="文本框 244"/>
          <p:cNvSpPr txBox="1"/>
          <p:nvPr/>
        </p:nvSpPr>
        <p:spPr>
          <a:xfrm>
            <a:off x="10110600" y="8140680"/>
            <a:ext cx="472320" cy="157320"/>
          </a:xfrm>
          <a:prstGeom prst="rect">
            <a:avLst/>
          </a:prstGeom>
          <a:noFill/>
          <a:ln w="0">
            <a:noFill/>
          </a:ln>
        </p:spPr>
        <p:txBody>
          <a:bodyPr wrap="none" lIns="0" tIns="0" rIns="0" bIns="0" anchor="t">
            <a:spAutoFit/>
          </a:bodyPr>
          <a:lstStyle/>
          <a:p>
            <a:r>
              <a:rPr lang="en-US" sz="1050" b="0" u="none" strike="noStrike">
                <a:solidFill>
                  <a:srgbClr val="9CA3AF"/>
                </a:solidFill>
                <a:effectLst/>
                <a:uFillTx/>
                <a:latin typeface="DejaVuSans"/>
                <a:ea typeface="DejaVuSans"/>
              </a:rPr>
              <a:t>5  /  14</a:t>
            </a:r>
            <a:endParaRPr lang="en-US" sz="1050" b="0" u="none" strike="noStrike">
              <a:solidFill>
                <a:srgbClr val="000000"/>
              </a:solidFill>
              <a:effectLst/>
              <a:uFillTx/>
              <a:latin typeface="Times New Roman"/>
            </a:endParaRPr>
          </a:p>
        </p:txBody>
      </p:sp>
      <p:sp>
        <p:nvSpPr>
          <p:cNvPr id="246" name="文本框 245"/>
          <p:cNvSpPr txBox="1"/>
          <p:nvPr/>
        </p:nvSpPr>
        <p:spPr>
          <a:xfrm>
            <a:off x="743760" y="1223640"/>
            <a:ext cx="561600" cy="195480"/>
          </a:xfrm>
          <a:prstGeom prst="rect">
            <a:avLst/>
          </a:prstGeom>
          <a:noFill/>
          <a:ln w="0">
            <a:noFill/>
          </a:ln>
        </p:spPr>
        <p:txBody>
          <a:bodyPr wrap="none" lIns="0" tIns="0" rIns="0" bIns="0" anchor="t">
            <a:spAutoFit/>
          </a:bodyPr>
          <a:lstStyle/>
          <a:p>
            <a:r>
              <a:rPr lang="en-US" sz="1320" b="1" u="none" strike="noStrike">
                <a:solidFill>
                  <a:srgbClr val="53EAFD"/>
                </a:solidFill>
                <a:effectLst/>
                <a:uFillTx/>
                <a:latin typeface="DejaVuSans"/>
                <a:ea typeface="DejaVuSans"/>
              </a:rPr>
              <a:t>GPT-2</a:t>
            </a:r>
            <a:endParaRPr lang="en-US" sz="1320" b="0" u="none" strike="noStrike">
              <a:solidFill>
                <a:srgbClr val="000000"/>
              </a:solidFill>
              <a:effectLst/>
              <a:uFillTx/>
              <a:latin typeface="Times New Roman"/>
            </a:endParaRPr>
          </a:p>
        </p:txBody>
      </p:sp>
      <p:sp>
        <p:nvSpPr>
          <p:cNvPr id="247" name="文本框 246"/>
          <p:cNvSpPr txBox="1"/>
          <p:nvPr/>
        </p:nvSpPr>
        <p:spPr>
          <a:xfrm>
            <a:off x="1278360" y="1217880"/>
            <a:ext cx="1341720" cy="212400"/>
          </a:xfrm>
          <a:prstGeom prst="rect">
            <a:avLst/>
          </a:prstGeom>
          <a:noFill/>
          <a:ln w="0">
            <a:noFill/>
          </a:ln>
        </p:spPr>
        <p:txBody>
          <a:bodyPr wrap="none" lIns="0" tIns="0" rIns="0" bIns="0" anchor="t">
            <a:spAutoFit/>
          </a:bodyPr>
          <a:lstStyle/>
          <a:p>
            <a:r>
              <a:rPr lang="zh-CN" sz="1320" b="0" u="none" strike="noStrike">
                <a:solidFill>
                  <a:srgbClr val="53EAFD"/>
                </a:solidFill>
                <a:effectLst/>
                <a:uFillTx/>
                <a:latin typeface="WenQuanYiZenHei"/>
                <a:ea typeface="WenQuanYiZenHei"/>
              </a:rPr>
              <a:t>文本生成示例代码</a:t>
            </a:r>
            <a:endParaRPr lang="en-US" sz="1320" b="0" u="none" strike="noStrike">
              <a:solidFill>
                <a:srgbClr val="000000"/>
              </a:solidFill>
              <a:effectLst/>
              <a:uFillTx/>
              <a:latin typeface="Times New Roman"/>
            </a:endParaRPr>
          </a:p>
        </p:txBody>
      </p:sp>
      <p:sp>
        <p:nvSpPr>
          <p:cNvPr id="248" name="文本框 247"/>
          <p:cNvSpPr txBox="1"/>
          <p:nvPr/>
        </p:nvSpPr>
        <p:spPr>
          <a:xfrm>
            <a:off x="635040" y="1690920"/>
            <a:ext cx="3873960" cy="132840"/>
          </a:xfrm>
          <a:prstGeom prst="rect">
            <a:avLst/>
          </a:prstGeom>
          <a:noFill/>
          <a:ln w="0">
            <a:noFill/>
          </a:ln>
        </p:spPr>
        <p:txBody>
          <a:bodyPr wrap="none" lIns="0" tIns="0" rIns="0" bIns="0" anchor="t">
            <a:spAutoFit/>
          </a:bodyPr>
          <a:lstStyle/>
          <a:p>
            <a:r>
              <a:rPr lang="en-US" sz="920" b="0" u="none" strike="noStrike">
                <a:solidFill>
                  <a:srgbClr val="8B5CF6"/>
                </a:solidFill>
                <a:effectLst/>
                <a:uFillTx/>
                <a:latin typeface="Courier New"/>
                <a:ea typeface="Courier New"/>
              </a:rPr>
              <a:t>from</a:t>
            </a:r>
            <a:r>
              <a:rPr lang="en-US" sz="920" b="0" u="none" strike="noStrike">
                <a:solidFill>
                  <a:srgbClr val="D1D5DB"/>
                </a:solidFill>
                <a:effectLst/>
                <a:uFillTx/>
                <a:latin typeface="Courier New"/>
                <a:ea typeface="Courier New"/>
              </a:rPr>
              <a:t> transformers </a:t>
            </a:r>
            <a:r>
              <a:rPr lang="en-US" sz="920" b="0" u="none" strike="noStrike">
                <a:solidFill>
                  <a:srgbClr val="8B5CF6"/>
                </a:solidFill>
                <a:effectLst/>
                <a:uFillTx/>
                <a:latin typeface="Courier New"/>
                <a:ea typeface="Courier New"/>
              </a:rPr>
              <a:t>import</a:t>
            </a:r>
            <a:r>
              <a:rPr lang="en-US" sz="920" b="0" u="none" strike="noStrike">
                <a:solidFill>
                  <a:srgbClr val="D1D5DB"/>
                </a:solidFill>
                <a:effectLst/>
                <a:uFillTx/>
                <a:latin typeface="Courier New"/>
                <a:ea typeface="Courier New"/>
              </a:rPr>
              <a:t> GPT2LMHeadModel, GPT2Tokenizer</a:t>
            </a:r>
            <a:endParaRPr lang="en-US" sz="920" b="0" u="none" strike="noStrike">
              <a:solidFill>
                <a:srgbClr val="000000"/>
              </a:solidFill>
              <a:effectLst/>
              <a:uFillTx/>
              <a:latin typeface="Times New Roman"/>
            </a:endParaRPr>
          </a:p>
        </p:txBody>
      </p:sp>
      <p:sp>
        <p:nvSpPr>
          <p:cNvPr id="249" name="文本框 248"/>
          <p:cNvSpPr txBox="1"/>
          <p:nvPr/>
        </p:nvSpPr>
        <p:spPr>
          <a:xfrm>
            <a:off x="635040" y="1857960"/>
            <a:ext cx="846000" cy="132840"/>
          </a:xfrm>
          <a:prstGeom prst="rect">
            <a:avLst/>
          </a:prstGeom>
          <a:noFill/>
          <a:ln w="0">
            <a:noFill/>
          </a:ln>
        </p:spPr>
        <p:txBody>
          <a:bodyPr wrap="none" lIns="0" tIns="0" rIns="0" bIns="0" anchor="t">
            <a:spAutoFit/>
          </a:bodyPr>
          <a:lstStyle/>
          <a:p>
            <a:r>
              <a:rPr lang="en-US" sz="920" b="0" u="none" strike="noStrike">
                <a:solidFill>
                  <a:srgbClr val="8B5CF6"/>
                </a:solidFill>
                <a:effectLst/>
                <a:uFillTx/>
                <a:latin typeface="Courier New"/>
                <a:ea typeface="Courier New"/>
              </a:rPr>
              <a:t>import</a:t>
            </a:r>
            <a:r>
              <a:rPr lang="en-US" sz="920" b="0" u="none" strike="noStrike">
                <a:solidFill>
                  <a:srgbClr val="D1D5DB"/>
                </a:solidFill>
                <a:effectLst/>
                <a:uFillTx/>
                <a:latin typeface="Courier New"/>
                <a:ea typeface="Courier New"/>
              </a:rPr>
              <a:t> torch</a:t>
            </a:r>
            <a:endParaRPr lang="en-US" sz="920" b="0" u="none" strike="noStrike">
              <a:solidFill>
                <a:srgbClr val="000000"/>
              </a:solidFill>
              <a:effectLst/>
              <a:uFillTx/>
              <a:latin typeface="Times New Roman"/>
            </a:endParaRPr>
          </a:p>
        </p:txBody>
      </p:sp>
      <p:sp>
        <p:nvSpPr>
          <p:cNvPr id="250" name="文本框 249"/>
          <p:cNvSpPr txBox="1"/>
          <p:nvPr/>
        </p:nvSpPr>
        <p:spPr>
          <a:xfrm>
            <a:off x="635040" y="2192400"/>
            <a:ext cx="141480" cy="132840"/>
          </a:xfrm>
          <a:prstGeom prst="rect">
            <a:avLst/>
          </a:prstGeom>
          <a:noFill/>
          <a:ln w="0">
            <a:noFill/>
          </a:ln>
        </p:spPr>
        <p:txBody>
          <a:bodyPr wrap="none" lIns="0" tIns="0" rIns="0" bIns="0" anchor="t">
            <a:spAutoFit/>
          </a:bodyPr>
          <a:lstStyle/>
          <a:p>
            <a:r>
              <a:rPr lang="en-US" sz="920" b="0" u="none" strike="noStrike">
                <a:solidFill>
                  <a:srgbClr val="64748B"/>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251" name="文本框 250"/>
          <p:cNvSpPr txBox="1"/>
          <p:nvPr/>
        </p:nvSpPr>
        <p:spPr>
          <a:xfrm>
            <a:off x="775440" y="2176920"/>
            <a:ext cx="235440" cy="148320"/>
          </a:xfrm>
          <a:prstGeom prst="rect">
            <a:avLst/>
          </a:prstGeom>
          <a:noFill/>
          <a:ln w="0">
            <a:noFill/>
          </a:ln>
        </p:spPr>
        <p:txBody>
          <a:bodyPr wrap="none" lIns="0" tIns="0" rIns="0" bIns="0" anchor="t">
            <a:spAutoFit/>
          </a:bodyPr>
          <a:lstStyle/>
          <a:p>
            <a:r>
              <a:rPr lang="zh-CN" sz="920" b="0" u="none" strike="noStrike">
                <a:solidFill>
                  <a:srgbClr val="64748B"/>
                </a:solidFill>
                <a:effectLst/>
                <a:uFillTx/>
                <a:latin typeface="WenQuanYiZenHei"/>
                <a:ea typeface="WenQuanYiZenHei"/>
              </a:rPr>
              <a:t>加载</a:t>
            </a:r>
            <a:endParaRPr lang="en-US" sz="920" b="0" u="none" strike="noStrike">
              <a:solidFill>
                <a:srgbClr val="000000"/>
              </a:solidFill>
              <a:effectLst/>
              <a:uFillTx/>
              <a:latin typeface="Times New Roman"/>
            </a:endParaRPr>
          </a:p>
        </p:txBody>
      </p:sp>
      <p:sp>
        <p:nvSpPr>
          <p:cNvPr id="252" name="文本框 251"/>
          <p:cNvSpPr txBox="1"/>
          <p:nvPr/>
        </p:nvSpPr>
        <p:spPr>
          <a:xfrm>
            <a:off x="1009440" y="2192400"/>
            <a:ext cx="352800" cy="132840"/>
          </a:xfrm>
          <a:prstGeom prst="rect">
            <a:avLst/>
          </a:prstGeom>
          <a:noFill/>
          <a:ln w="0">
            <a:noFill/>
          </a:ln>
        </p:spPr>
        <p:txBody>
          <a:bodyPr wrap="none" lIns="0" tIns="0" rIns="0" bIns="0" anchor="t">
            <a:spAutoFit/>
          </a:bodyPr>
          <a:lstStyle/>
          <a:p>
            <a:r>
              <a:rPr lang="en-US" sz="920" b="0" u="none" strike="noStrike">
                <a:solidFill>
                  <a:srgbClr val="64748B"/>
                </a:solidFill>
                <a:effectLst/>
                <a:uFillTx/>
                <a:latin typeface="Courier New"/>
                <a:ea typeface="Courier New"/>
              </a:rPr>
              <a:t>GPT-2</a:t>
            </a:r>
            <a:endParaRPr lang="en-US" sz="920" b="0" u="none" strike="noStrike">
              <a:solidFill>
                <a:srgbClr val="000000"/>
              </a:solidFill>
              <a:effectLst/>
              <a:uFillTx/>
              <a:latin typeface="Times New Roman"/>
            </a:endParaRPr>
          </a:p>
        </p:txBody>
      </p:sp>
      <p:sp>
        <p:nvSpPr>
          <p:cNvPr id="253" name="文本框 252"/>
          <p:cNvSpPr txBox="1"/>
          <p:nvPr/>
        </p:nvSpPr>
        <p:spPr>
          <a:xfrm>
            <a:off x="1360440" y="2176920"/>
            <a:ext cx="704880" cy="148320"/>
          </a:xfrm>
          <a:prstGeom prst="rect">
            <a:avLst/>
          </a:prstGeom>
          <a:noFill/>
          <a:ln w="0">
            <a:noFill/>
          </a:ln>
        </p:spPr>
        <p:txBody>
          <a:bodyPr wrap="none" lIns="0" tIns="0" rIns="0" bIns="0" anchor="t">
            <a:spAutoFit/>
          </a:bodyPr>
          <a:lstStyle/>
          <a:p>
            <a:r>
              <a:rPr lang="zh-CN" sz="920" b="0" u="none" strike="noStrike">
                <a:solidFill>
                  <a:srgbClr val="64748B"/>
                </a:solidFill>
                <a:effectLst/>
                <a:uFillTx/>
                <a:latin typeface="WenQuanYiZenHei"/>
                <a:ea typeface="WenQuanYiZenHei"/>
              </a:rPr>
              <a:t>模型和分词器</a:t>
            </a:r>
            <a:endParaRPr lang="en-US" sz="920" b="0" u="none" strike="noStrike">
              <a:solidFill>
                <a:srgbClr val="000000"/>
              </a:solidFill>
              <a:effectLst/>
              <a:uFillTx/>
              <a:latin typeface="Times New Roman"/>
            </a:endParaRPr>
          </a:p>
        </p:txBody>
      </p:sp>
      <p:sp>
        <p:nvSpPr>
          <p:cNvPr id="254" name="文本框 253"/>
          <p:cNvSpPr txBox="1"/>
          <p:nvPr/>
        </p:nvSpPr>
        <p:spPr>
          <a:xfrm>
            <a:off x="635040" y="2359440"/>
            <a:ext cx="133884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model_name = </a:t>
            </a:r>
            <a:r>
              <a:rPr lang="en-US" sz="920" b="0" u="none" strike="noStrike">
                <a:solidFill>
                  <a:srgbClr val="22C55E"/>
                </a:solidFill>
                <a:effectLst/>
                <a:uFillTx/>
                <a:latin typeface="Courier New"/>
                <a:ea typeface="Courier New"/>
              </a:rPr>
              <a:t>"gpt2"</a:t>
            </a:r>
            <a:endParaRPr lang="en-US" sz="920" b="0" u="none" strike="noStrike">
              <a:solidFill>
                <a:srgbClr val="000000"/>
              </a:solidFill>
              <a:effectLst/>
              <a:uFillTx/>
              <a:latin typeface="Times New Roman"/>
            </a:endParaRPr>
          </a:p>
        </p:txBody>
      </p:sp>
      <p:sp>
        <p:nvSpPr>
          <p:cNvPr id="255" name="文本框 254"/>
          <p:cNvSpPr txBox="1"/>
          <p:nvPr/>
        </p:nvSpPr>
        <p:spPr>
          <a:xfrm>
            <a:off x="635040" y="2526480"/>
            <a:ext cx="373284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tokenizer = GPT2Tokenizer.from_pretrained(model_name)</a:t>
            </a:r>
            <a:endParaRPr lang="en-US" sz="920" b="0" u="none" strike="noStrike">
              <a:solidFill>
                <a:srgbClr val="000000"/>
              </a:solidFill>
              <a:effectLst/>
              <a:uFillTx/>
              <a:latin typeface="Times New Roman"/>
            </a:endParaRPr>
          </a:p>
        </p:txBody>
      </p:sp>
      <p:sp>
        <p:nvSpPr>
          <p:cNvPr id="256" name="文本框 255"/>
          <p:cNvSpPr txBox="1"/>
          <p:nvPr/>
        </p:nvSpPr>
        <p:spPr>
          <a:xfrm>
            <a:off x="635040" y="2693520"/>
            <a:ext cx="359208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model = GPT2LMHeadModel.from_pretrained(model_name)</a:t>
            </a:r>
            <a:endParaRPr lang="en-US" sz="920" b="0" u="none" strike="noStrike">
              <a:solidFill>
                <a:srgbClr val="000000"/>
              </a:solidFill>
              <a:effectLst/>
              <a:uFillTx/>
              <a:latin typeface="Times New Roman"/>
            </a:endParaRPr>
          </a:p>
        </p:txBody>
      </p:sp>
      <p:sp>
        <p:nvSpPr>
          <p:cNvPr id="257" name="文本框 256"/>
          <p:cNvSpPr txBox="1"/>
          <p:nvPr/>
        </p:nvSpPr>
        <p:spPr>
          <a:xfrm>
            <a:off x="635040" y="3027960"/>
            <a:ext cx="2888280" cy="132840"/>
          </a:xfrm>
          <a:prstGeom prst="rect">
            <a:avLst/>
          </a:prstGeom>
          <a:noFill/>
          <a:ln w="0">
            <a:noFill/>
          </a:ln>
        </p:spPr>
        <p:txBody>
          <a:bodyPr wrap="none" lIns="0" tIns="0" rIns="0" bIns="0" anchor="t">
            <a:spAutoFit/>
          </a:bodyPr>
          <a:lstStyle/>
          <a:p>
            <a:r>
              <a:rPr lang="en-US" sz="920" b="0" u="none" strike="noStrike">
                <a:solidFill>
                  <a:srgbClr val="8B5CF6"/>
                </a:solidFill>
                <a:effectLst/>
                <a:uFillTx/>
                <a:latin typeface="Courier New"/>
                <a:ea typeface="Courier New"/>
              </a:rPr>
              <a:t>def</a:t>
            </a:r>
            <a:r>
              <a:rPr lang="en-US" sz="920" b="0" u="none" strike="noStrike">
                <a:solidFill>
                  <a:srgbClr val="D1D5DB"/>
                </a:solidFill>
                <a:effectLst/>
                <a:uFillTx/>
                <a:latin typeface="Courier New"/>
                <a:ea typeface="Courier New"/>
              </a:rPr>
              <a:t> </a:t>
            </a:r>
            <a:r>
              <a:rPr lang="en-US" sz="920" b="0" u="none" strike="noStrike">
                <a:solidFill>
                  <a:srgbClr val="0EA5E9"/>
                </a:solidFill>
                <a:effectLst/>
                <a:uFillTx/>
                <a:latin typeface="Courier New"/>
                <a:ea typeface="Courier New"/>
              </a:rPr>
              <a:t>generate_text</a:t>
            </a:r>
            <a:r>
              <a:rPr lang="en-US" sz="920" b="0" u="none" strike="noStrike">
                <a:solidFill>
                  <a:srgbClr val="D1D5DB"/>
                </a:solidFill>
                <a:effectLst/>
                <a:uFillTx/>
                <a:latin typeface="Courier New"/>
                <a:ea typeface="Courier New"/>
              </a:rPr>
              <a:t>(prompt, max_length=50):</a:t>
            </a:r>
            <a:endParaRPr lang="en-US" sz="920" b="0" u="none" strike="noStrike">
              <a:solidFill>
                <a:srgbClr val="000000"/>
              </a:solidFill>
              <a:effectLst/>
              <a:uFillTx/>
              <a:latin typeface="Times New Roman"/>
            </a:endParaRPr>
          </a:p>
        </p:txBody>
      </p:sp>
      <p:sp>
        <p:nvSpPr>
          <p:cNvPr id="258" name="文本框 257"/>
          <p:cNvSpPr txBox="1"/>
          <p:nvPr/>
        </p:nvSpPr>
        <p:spPr>
          <a:xfrm>
            <a:off x="635040" y="3195000"/>
            <a:ext cx="49356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    </a:t>
            </a:r>
            <a:r>
              <a:rPr lang="en-US" sz="920" b="0" u="none" strike="noStrike">
                <a:solidFill>
                  <a:srgbClr val="22C55E"/>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259" name="文本框 258"/>
          <p:cNvSpPr txBox="1"/>
          <p:nvPr/>
        </p:nvSpPr>
        <p:spPr>
          <a:xfrm>
            <a:off x="1126440" y="3179880"/>
            <a:ext cx="235440" cy="148320"/>
          </a:xfrm>
          <a:prstGeom prst="rect">
            <a:avLst/>
          </a:prstGeom>
          <a:noFill/>
          <a:ln w="0">
            <a:noFill/>
          </a:ln>
        </p:spPr>
        <p:txBody>
          <a:bodyPr wrap="none" lIns="0" tIns="0" rIns="0" bIns="0" anchor="t">
            <a:spAutoFit/>
          </a:bodyPr>
          <a:lstStyle/>
          <a:p>
            <a:r>
              <a:rPr lang="zh-CN" sz="920" b="0" u="none" strike="noStrike">
                <a:solidFill>
                  <a:srgbClr val="22C55E"/>
                </a:solidFill>
                <a:effectLst/>
                <a:uFillTx/>
                <a:latin typeface="WenQuanYiZenHei"/>
                <a:ea typeface="WenQuanYiZenHei"/>
              </a:rPr>
              <a:t>使用</a:t>
            </a:r>
            <a:endParaRPr lang="en-US" sz="920" b="0" u="none" strike="noStrike">
              <a:solidFill>
                <a:srgbClr val="000000"/>
              </a:solidFill>
              <a:effectLst/>
              <a:uFillTx/>
              <a:latin typeface="Times New Roman"/>
            </a:endParaRPr>
          </a:p>
        </p:txBody>
      </p:sp>
      <p:sp>
        <p:nvSpPr>
          <p:cNvPr id="260" name="文本框 259"/>
          <p:cNvSpPr txBox="1"/>
          <p:nvPr/>
        </p:nvSpPr>
        <p:spPr>
          <a:xfrm>
            <a:off x="1360440" y="3195000"/>
            <a:ext cx="352800" cy="132840"/>
          </a:xfrm>
          <a:prstGeom prst="rect">
            <a:avLst/>
          </a:prstGeom>
          <a:noFill/>
          <a:ln w="0">
            <a:noFill/>
          </a:ln>
        </p:spPr>
        <p:txBody>
          <a:bodyPr wrap="none" lIns="0" tIns="0" rIns="0" bIns="0" anchor="t">
            <a:spAutoFit/>
          </a:bodyPr>
          <a:lstStyle/>
          <a:p>
            <a:r>
              <a:rPr lang="en-US" sz="920" b="0" u="none" strike="noStrike">
                <a:solidFill>
                  <a:srgbClr val="22C55E"/>
                </a:solidFill>
                <a:effectLst/>
                <a:uFillTx/>
                <a:latin typeface="Courier New"/>
                <a:ea typeface="Courier New"/>
              </a:rPr>
              <a:t>GPT-2</a:t>
            </a:r>
            <a:endParaRPr lang="en-US" sz="920" b="0" u="none" strike="noStrike">
              <a:solidFill>
                <a:srgbClr val="000000"/>
              </a:solidFill>
              <a:effectLst/>
              <a:uFillTx/>
              <a:latin typeface="Times New Roman"/>
            </a:endParaRPr>
          </a:p>
        </p:txBody>
      </p:sp>
      <p:sp>
        <p:nvSpPr>
          <p:cNvPr id="261" name="文本框 260"/>
          <p:cNvSpPr txBox="1"/>
          <p:nvPr/>
        </p:nvSpPr>
        <p:spPr>
          <a:xfrm>
            <a:off x="1711800" y="3179880"/>
            <a:ext cx="822240" cy="148320"/>
          </a:xfrm>
          <a:prstGeom prst="rect">
            <a:avLst/>
          </a:prstGeom>
          <a:noFill/>
          <a:ln w="0">
            <a:noFill/>
          </a:ln>
        </p:spPr>
        <p:txBody>
          <a:bodyPr wrap="none" lIns="0" tIns="0" rIns="0" bIns="0" anchor="t">
            <a:spAutoFit/>
          </a:bodyPr>
          <a:lstStyle/>
          <a:p>
            <a:r>
              <a:rPr lang="zh-CN" sz="920" b="0" u="none" strike="noStrike">
                <a:solidFill>
                  <a:srgbClr val="22C55E"/>
                </a:solidFill>
                <a:effectLst/>
                <a:uFillTx/>
                <a:latin typeface="WenQuanYiZenHei"/>
                <a:ea typeface="WenQuanYiZenHei"/>
              </a:rPr>
              <a:t>模型生成文本。</a:t>
            </a:r>
            <a:endParaRPr lang="en-US" sz="920" b="0" u="none" strike="noStrike">
              <a:solidFill>
                <a:srgbClr val="000000"/>
              </a:solidFill>
              <a:effectLst/>
              <a:uFillTx/>
              <a:latin typeface="Times New Roman"/>
            </a:endParaRPr>
          </a:p>
        </p:txBody>
      </p:sp>
      <p:sp>
        <p:nvSpPr>
          <p:cNvPr id="262" name="文本框 261"/>
          <p:cNvSpPr txBox="1"/>
          <p:nvPr/>
        </p:nvSpPr>
        <p:spPr>
          <a:xfrm>
            <a:off x="635040" y="3362040"/>
            <a:ext cx="282240" cy="132840"/>
          </a:xfrm>
          <a:prstGeom prst="rect">
            <a:avLst/>
          </a:prstGeom>
          <a:noFill/>
          <a:ln w="0">
            <a:noFill/>
          </a:ln>
        </p:spPr>
        <p:txBody>
          <a:bodyPr wrap="none" lIns="0" tIns="0" rIns="0" bIns="0" anchor="t">
            <a:spAutoFit/>
          </a:bodyPr>
          <a:lstStyle/>
          <a:p>
            <a:r>
              <a:rPr lang="en-US" sz="920" b="0" u="none" strike="noStrike">
                <a:solidFill>
                  <a:srgbClr val="22C55E"/>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263" name="文本框 262"/>
          <p:cNvSpPr txBox="1"/>
          <p:nvPr/>
        </p:nvSpPr>
        <p:spPr>
          <a:xfrm>
            <a:off x="915840" y="3346920"/>
            <a:ext cx="235440" cy="148320"/>
          </a:xfrm>
          <a:prstGeom prst="rect">
            <a:avLst/>
          </a:prstGeom>
          <a:noFill/>
          <a:ln w="0">
            <a:noFill/>
          </a:ln>
        </p:spPr>
        <p:txBody>
          <a:bodyPr wrap="none" lIns="0" tIns="0" rIns="0" bIns="0" anchor="t">
            <a:spAutoFit/>
          </a:bodyPr>
          <a:lstStyle/>
          <a:p>
            <a:r>
              <a:rPr lang="zh-CN" sz="920" b="0" u="none" strike="noStrike">
                <a:solidFill>
                  <a:srgbClr val="22C55E"/>
                </a:solidFill>
                <a:effectLst/>
                <a:uFillTx/>
                <a:latin typeface="WenQuanYiZenHei"/>
                <a:ea typeface="WenQuanYiZenHei"/>
              </a:rPr>
              <a:t>参数</a:t>
            </a:r>
            <a:endParaRPr lang="en-US" sz="920" b="0" u="none" strike="noStrike">
              <a:solidFill>
                <a:srgbClr val="000000"/>
              </a:solidFill>
              <a:effectLst/>
              <a:uFillTx/>
              <a:latin typeface="Times New Roman"/>
            </a:endParaRPr>
          </a:p>
        </p:txBody>
      </p:sp>
      <p:sp>
        <p:nvSpPr>
          <p:cNvPr id="264" name="文本框 263"/>
          <p:cNvSpPr txBox="1"/>
          <p:nvPr/>
        </p:nvSpPr>
        <p:spPr>
          <a:xfrm>
            <a:off x="1149840" y="3362040"/>
            <a:ext cx="116640" cy="132840"/>
          </a:xfrm>
          <a:prstGeom prst="rect">
            <a:avLst/>
          </a:prstGeom>
          <a:noFill/>
          <a:ln w="0">
            <a:noFill/>
          </a:ln>
        </p:spPr>
        <p:txBody>
          <a:bodyPr wrap="none" lIns="0" tIns="0" rIns="0" bIns="0" anchor="t">
            <a:spAutoFit/>
          </a:bodyPr>
          <a:lstStyle/>
          <a:p>
            <a:r>
              <a:rPr lang="en-US" sz="920" b="0" u="none" strike="noStrike">
                <a:solidFill>
                  <a:srgbClr val="22C55E"/>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265" name="文本框 264"/>
          <p:cNvSpPr txBox="1"/>
          <p:nvPr/>
        </p:nvSpPr>
        <p:spPr>
          <a:xfrm>
            <a:off x="635040" y="3529440"/>
            <a:ext cx="916200" cy="132840"/>
          </a:xfrm>
          <a:prstGeom prst="rect">
            <a:avLst/>
          </a:prstGeom>
          <a:noFill/>
          <a:ln w="0">
            <a:noFill/>
          </a:ln>
        </p:spPr>
        <p:txBody>
          <a:bodyPr wrap="none" lIns="0" tIns="0" rIns="0" bIns="0" anchor="t">
            <a:spAutoFit/>
          </a:bodyPr>
          <a:lstStyle/>
          <a:p>
            <a:r>
              <a:rPr lang="en-US" sz="920" b="0" u="none" strike="noStrike">
                <a:solidFill>
                  <a:srgbClr val="22C55E"/>
                </a:solidFill>
                <a:effectLst/>
                <a:uFillTx/>
                <a:latin typeface="Courier New"/>
                <a:ea typeface="Courier New"/>
              </a:rPr>
              <a:t>    -prompt: </a:t>
            </a:r>
            <a:endParaRPr lang="en-US" sz="920" b="0" u="none" strike="noStrike">
              <a:solidFill>
                <a:srgbClr val="000000"/>
              </a:solidFill>
              <a:effectLst/>
              <a:uFillTx/>
              <a:latin typeface="Times New Roman"/>
            </a:endParaRPr>
          </a:p>
        </p:txBody>
      </p:sp>
      <p:sp>
        <p:nvSpPr>
          <p:cNvPr id="266" name="文本框 265"/>
          <p:cNvSpPr txBox="1"/>
          <p:nvPr/>
        </p:nvSpPr>
        <p:spPr>
          <a:xfrm>
            <a:off x="1547640" y="3514320"/>
            <a:ext cx="822240" cy="148320"/>
          </a:xfrm>
          <a:prstGeom prst="rect">
            <a:avLst/>
          </a:prstGeom>
          <a:noFill/>
          <a:ln w="0">
            <a:noFill/>
          </a:ln>
        </p:spPr>
        <p:txBody>
          <a:bodyPr wrap="none" lIns="0" tIns="0" rIns="0" bIns="0" anchor="t">
            <a:spAutoFit/>
          </a:bodyPr>
          <a:lstStyle/>
          <a:p>
            <a:r>
              <a:rPr lang="zh-CN" sz="920" b="0" u="none" strike="noStrike">
                <a:solidFill>
                  <a:srgbClr val="22C55E"/>
                </a:solidFill>
                <a:effectLst/>
                <a:uFillTx/>
                <a:latin typeface="WenQuanYiZenHei"/>
                <a:ea typeface="WenQuanYiZenHei"/>
              </a:rPr>
              <a:t>输入的文本提示</a:t>
            </a:r>
            <a:endParaRPr lang="en-US" sz="920" b="0" u="none" strike="noStrike">
              <a:solidFill>
                <a:srgbClr val="000000"/>
              </a:solidFill>
              <a:effectLst/>
              <a:uFillTx/>
              <a:latin typeface="Times New Roman"/>
            </a:endParaRPr>
          </a:p>
        </p:txBody>
      </p:sp>
      <p:sp>
        <p:nvSpPr>
          <p:cNvPr id="267" name="文本框 266"/>
          <p:cNvSpPr txBox="1"/>
          <p:nvPr/>
        </p:nvSpPr>
        <p:spPr>
          <a:xfrm>
            <a:off x="635040" y="3696480"/>
            <a:ext cx="1197720" cy="132840"/>
          </a:xfrm>
          <a:prstGeom prst="rect">
            <a:avLst/>
          </a:prstGeom>
          <a:noFill/>
          <a:ln w="0">
            <a:noFill/>
          </a:ln>
        </p:spPr>
        <p:txBody>
          <a:bodyPr wrap="none" lIns="0" tIns="0" rIns="0" bIns="0" anchor="t">
            <a:spAutoFit/>
          </a:bodyPr>
          <a:lstStyle/>
          <a:p>
            <a:r>
              <a:rPr lang="en-US" sz="920" b="0" u="none" strike="noStrike">
                <a:solidFill>
                  <a:srgbClr val="22C55E"/>
                </a:solidFill>
                <a:effectLst/>
                <a:uFillTx/>
                <a:latin typeface="Courier New"/>
                <a:ea typeface="Courier New"/>
              </a:rPr>
              <a:t>    -max_length: </a:t>
            </a:r>
            <a:endParaRPr lang="en-US" sz="920" b="0" u="none" strike="noStrike">
              <a:solidFill>
                <a:srgbClr val="000000"/>
              </a:solidFill>
              <a:effectLst/>
              <a:uFillTx/>
              <a:latin typeface="Times New Roman"/>
            </a:endParaRPr>
          </a:p>
        </p:txBody>
      </p:sp>
      <p:sp>
        <p:nvSpPr>
          <p:cNvPr id="268" name="文本框 267"/>
          <p:cNvSpPr txBox="1"/>
          <p:nvPr/>
        </p:nvSpPr>
        <p:spPr>
          <a:xfrm>
            <a:off x="1828800" y="3681360"/>
            <a:ext cx="704880" cy="148320"/>
          </a:xfrm>
          <a:prstGeom prst="rect">
            <a:avLst/>
          </a:prstGeom>
          <a:noFill/>
          <a:ln w="0">
            <a:noFill/>
          </a:ln>
        </p:spPr>
        <p:txBody>
          <a:bodyPr wrap="none" lIns="0" tIns="0" rIns="0" bIns="0" anchor="t">
            <a:spAutoFit/>
          </a:bodyPr>
          <a:lstStyle/>
          <a:p>
            <a:r>
              <a:rPr lang="zh-CN" sz="920" b="0" u="none" strike="noStrike">
                <a:solidFill>
                  <a:srgbClr val="22C55E"/>
                </a:solidFill>
                <a:effectLst/>
                <a:uFillTx/>
                <a:latin typeface="WenQuanYiZenHei"/>
                <a:ea typeface="WenQuanYiZenHei"/>
              </a:rPr>
              <a:t>最大生成长度</a:t>
            </a:r>
            <a:endParaRPr lang="en-US" sz="920" b="0" u="none" strike="noStrike">
              <a:solidFill>
                <a:srgbClr val="000000"/>
              </a:solidFill>
              <a:effectLst/>
              <a:uFillTx/>
              <a:latin typeface="Times New Roman"/>
            </a:endParaRPr>
          </a:p>
        </p:txBody>
      </p:sp>
      <p:sp>
        <p:nvSpPr>
          <p:cNvPr id="269" name="文本框 268"/>
          <p:cNvSpPr txBox="1"/>
          <p:nvPr/>
        </p:nvSpPr>
        <p:spPr>
          <a:xfrm>
            <a:off x="635040" y="3863520"/>
            <a:ext cx="282240" cy="132840"/>
          </a:xfrm>
          <a:prstGeom prst="rect">
            <a:avLst/>
          </a:prstGeom>
          <a:noFill/>
          <a:ln w="0">
            <a:noFill/>
          </a:ln>
        </p:spPr>
        <p:txBody>
          <a:bodyPr wrap="none" lIns="0" tIns="0" rIns="0" bIns="0" anchor="t">
            <a:spAutoFit/>
          </a:bodyPr>
          <a:lstStyle/>
          <a:p>
            <a:r>
              <a:rPr lang="en-US" sz="920" b="0" u="none" strike="noStrike">
                <a:solidFill>
                  <a:srgbClr val="22C55E"/>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270" name="文本框 269"/>
          <p:cNvSpPr txBox="1"/>
          <p:nvPr/>
        </p:nvSpPr>
        <p:spPr>
          <a:xfrm>
            <a:off x="915840" y="3848400"/>
            <a:ext cx="235440" cy="148320"/>
          </a:xfrm>
          <a:prstGeom prst="rect">
            <a:avLst/>
          </a:prstGeom>
          <a:noFill/>
          <a:ln w="0">
            <a:noFill/>
          </a:ln>
        </p:spPr>
        <p:txBody>
          <a:bodyPr wrap="none" lIns="0" tIns="0" rIns="0" bIns="0" anchor="t">
            <a:spAutoFit/>
          </a:bodyPr>
          <a:lstStyle/>
          <a:p>
            <a:r>
              <a:rPr lang="zh-CN" sz="920" b="0" u="none" strike="noStrike">
                <a:solidFill>
                  <a:srgbClr val="22C55E"/>
                </a:solidFill>
                <a:effectLst/>
                <a:uFillTx/>
                <a:latin typeface="WenQuanYiZenHei"/>
                <a:ea typeface="WenQuanYiZenHei"/>
              </a:rPr>
              <a:t>返回</a:t>
            </a:r>
            <a:endParaRPr lang="en-US" sz="920" b="0" u="none" strike="noStrike">
              <a:solidFill>
                <a:srgbClr val="000000"/>
              </a:solidFill>
              <a:effectLst/>
              <a:uFillTx/>
              <a:latin typeface="Times New Roman"/>
            </a:endParaRPr>
          </a:p>
        </p:txBody>
      </p:sp>
      <p:sp>
        <p:nvSpPr>
          <p:cNvPr id="271" name="文本框 270"/>
          <p:cNvSpPr txBox="1"/>
          <p:nvPr/>
        </p:nvSpPr>
        <p:spPr>
          <a:xfrm>
            <a:off x="1149840" y="3863520"/>
            <a:ext cx="116640" cy="132840"/>
          </a:xfrm>
          <a:prstGeom prst="rect">
            <a:avLst/>
          </a:prstGeom>
          <a:noFill/>
          <a:ln w="0">
            <a:noFill/>
          </a:ln>
        </p:spPr>
        <p:txBody>
          <a:bodyPr wrap="none" lIns="0" tIns="0" rIns="0" bIns="0" anchor="t">
            <a:spAutoFit/>
          </a:bodyPr>
          <a:lstStyle/>
          <a:p>
            <a:r>
              <a:rPr lang="en-US" sz="920" b="0" u="none" strike="noStrike">
                <a:solidFill>
                  <a:srgbClr val="22C55E"/>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272" name="文本框 271"/>
          <p:cNvSpPr txBox="1"/>
          <p:nvPr/>
        </p:nvSpPr>
        <p:spPr>
          <a:xfrm>
            <a:off x="635040" y="4030920"/>
            <a:ext cx="352800" cy="132840"/>
          </a:xfrm>
          <a:prstGeom prst="rect">
            <a:avLst/>
          </a:prstGeom>
          <a:noFill/>
          <a:ln w="0">
            <a:noFill/>
          </a:ln>
        </p:spPr>
        <p:txBody>
          <a:bodyPr wrap="none" lIns="0" tIns="0" rIns="0" bIns="0" anchor="t">
            <a:spAutoFit/>
          </a:bodyPr>
          <a:lstStyle/>
          <a:p>
            <a:r>
              <a:rPr lang="en-US" sz="920" b="0" u="none" strike="noStrike">
                <a:solidFill>
                  <a:srgbClr val="22C55E"/>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273" name="文本框 272"/>
          <p:cNvSpPr txBox="1"/>
          <p:nvPr/>
        </p:nvSpPr>
        <p:spPr>
          <a:xfrm>
            <a:off x="986040" y="4015440"/>
            <a:ext cx="939600" cy="148320"/>
          </a:xfrm>
          <a:prstGeom prst="rect">
            <a:avLst/>
          </a:prstGeom>
          <a:noFill/>
          <a:ln w="0">
            <a:noFill/>
          </a:ln>
        </p:spPr>
        <p:txBody>
          <a:bodyPr wrap="none" lIns="0" tIns="0" rIns="0" bIns="0" anchor="t">
            <a:spAutoFit/>
          </a:bodyPr>
          <a:lstStyle/>
          <a:p>
            <a:r>
              <a:rPr lang="zh-CN" sz="920" b="0" u="none" strike="noStrike">
                <a:solidFill>
                  <a:srgbClr val="22C55E"/>
                </a:solidFill>
                <a:effectLst/>
                <a:uFillTx/>
                <a:latin typeface="WenQuanYiZenHei"/>
                <a:ea typeface="WenQuanYiZenHei"/>
              </a:rPr>
              <a:t>生成的文本字符串</a:t>
            </a:r>
            <a:endParaRPr lang="en-US" sz="920" b="0" u="none" strike="noStrike">
              <a:solidFill>
                <a:srgbClr val="000000"/>
              </a:solidFill>
              <a:effectLst/>
              <a:uFillTx/>
              <a:latin typeface="Times New Roman"/>
            </a:endParaRPr>
          </a:p>
        </p:txBody>
      </p:sp>
      <p:sp>
        <p:nvSpPr>
          <p:cNvPr id="274" name="文本框 273"/>
          <p:cNvSpPr txBox="1"/>
          <p:nvPr/>
        </p:nvSpPr>
        <p:spPr>
          <a:xfrm>
            <a:off x="1922040" y="4030920"/>
            <a:ext cx="212040" cy="132840"/>
          </a:xfrm>
          <a:prstGeom prst="rect">
            <a:avLst/>
          </a:prstGeom>
          <a:noFill/>
          <a:ln w="0">
            <a:noFill/>
          </a:ln>
        </p:spPr>
        <p:txBody>
          <a:bodyPr wrap="none" lIns="0" tIns="0" rIns="0" bIns="0" anchor="t">
            <a:spAutoFit/>
          </a:bodyPr>
          <a:lstStyle/>
          <a:p>
            <a:r>
              <a:rPr lang="en-US" sz="920" b="0" u="none" strike="noStrike">
                <a:solidFill>
                  <a:srgbClr val="22C55E"/>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275" name="文本框 274"/>
          <p:cNvSpPr txBox="1"/>
          <p:nvPr/>
        </p:nvSpPr>
        <p:spPr>
          <a:xfrm>
            <a:off x="635040" y="4197960"/>
            <a:ext cx="28224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276" name="文本框 275"/>
          <p:cNvSpPr txBox="1"/>
          <p:nvPr/>
        </p:nvSpPr>
        <p:spPr>
          <a:xfrm>
            <a:off x="635040" y="4365000"/>
            <a:ext cx="42300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    </a:t>
            </a:r>
            <a:r>
              <a:rPr lang="en-US" sz="920" b="0" u="none" strike="noStrike">
                <a:solidFill>
                  <a:srgbClr val="64748B"/>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277" name="文本框 276"/>
          <p:cNvSpPr txBox="1"/>
          <p:nvPr/>
        </p:nvSpPr>
        <p:spPr>
          <a:xfrm>
            <a:off x="1056240" y="4349880"/>
            <a:ext cx="1291680" cy="148320"/>
          </a:xfrm>
          <a:prstGeom prst="rect">
            <a:avLst/>
          </a:prstGeom>
          <a:noFill/>
          <a:ln w="0">
            <a:noFill/>
          </a:ln>
        </p:spPr>
        <p:txBody>
          <a:bodyPr wrap="none" lIns="0" tIns="0" rIns="0" bIns="0" anchor="t">
            <a:spAutoFit/>
          </a:bodyPr>
          <a:lstStyle/>
          <a:p>
            <a:r>
              <a:rPr lang="zh-CN" sz="920" b="0" u="none" strike="noStrike">
                <a:solidFill>
                  <a:srgbClr val="64748B"/>
                </a:solidFill>
                <a:effectLst/>
                <a:uFillTx/>
                <a:latin typeface="WenQuanYiZenHei"/>
                <a:ea typeface="WenQuanYiZenHei"/>
              </a:rPr>
              <a:t>将提示词编码为模型输入</a:t>
            </a:r>
            <a:endParaRPr lang="en-US" sz="920" b="0" u="none" strike="noStrike">
              <a:solidFill>
                <a:srgbClr val="000000"/>
              </a:solidFill>
              <a:effectLst/>
              <a:uFillTx/>
              <a:latin typeface="Times New Roman"/>
            </a:endParaRPr>
          </a:p>
        </p:txBody>
      </p:sp>
      <p:sp>
        <p:nvSpPr>
          <p:cNvPr id="278" name="文本框 277"/>
          <p:cNvSpPr txBox="1"/>
          <p:nvPr/>
        </p:nvSpPr>
        <p:spPr>
          <a:xfrm>
            <a:off x="635040" y="4532040"/>
            <a:ext cx="359208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    inputs = tokenizer(prompt, return_tensors=</a:t>
            </a:r>
            <a:r>
              <a:rPr lang="en-US" sz="920" b="0" u="none" strike="noStrike">
                <a:solidFill>
                  <a:srgbClr val="22C55E"/>
                </a:solidFill>
                <a:effectLst/>
                <a:uFillTx/>
                <a:latin typeface="Courier New"/>
                <a:ea typeface="Courier New"/>
              </a:rPr>
              <a:t>"pt"</a:t>
            </a:r>
            <a:r>
              <a:rPr lang="en-US" sz="920" b="0" u="none" strike="noStrike">
                <a:solidFill>
                  <a:srgbClr val="D1D5DB"/>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279" name="文本框 278"/>
          <p:cNvSpPr txBox="1"/>
          <p:nvPr/>
        </p:nvSpPr>
        <p:spPr>
          <a:xfrm>
            <a:off x="635040" y="4699440"/>
            <a:ext cx="28224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280" name="文本框 279"/>
          <p:cNvSpPr txBox="1"/>
          <p:nvPr/>
        </p:nvSpPr>
        <p:spPr>
          <a:xfrm>
            <a:off x="635040" y="4866480"/>
            <a:ext cx="42300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    </a:t>
            </a:r>
            <a:r>
              <a:rPr lang="en-US" sz="920" b="0" u="none" strike="noStrike">
                <a:solidFill>
                  <a:srgbClr val="64748B"/>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281" name="文本框 280"/>
          <p:cNvSpPr txBox="1"/>
          <p:nvPr/>
        </p:nvSpPr>
        <p:spPr>
          <a:xfrm>
            <a:off x="1056240" y="4851360"/>
            <a:ext cx="939600" cy="148320"/>
          </a:xfrm>
          <a:prstGeom prst="rect">
            <a:avLst/>
          </a:prstGeom>
          <a:noFill/>
          <a:ln w="0">
            <a:noFill/>
          </a:ln>
        </p:spPr>
        <p:txBody>
          <a:bodyPr wrap="none" lIns="0" tIns="0" rIns="0" bIns="0" anchor="t">
            <a:spAutoFit/>
          </a:bodyPr>
          <a:lstStyle/>
          <a:p>
            <a:r>
              <a:rPr lang="zh-CN" sz="920" b="0" u="none" strike="noStrike">
                <a:solidFill>
                  <a:srgbClr val="64748B"/>
                </a:solidFill>
                <a:effectLst/>
                <a:uFillTx/>
                <a:latin typeface="WenQuanYiZenHei"/>
                <a:ea typeface="WenQuanYiZenHei"/>
              </a:rPr>
              <a:t>使用模型生成文本</a:t>
            </a:r>
            <a:endParaRPr lang="en-US" sz="920" b="0" u="none" strike="noStrike">
              <a:solidFill>
                <a:srgbClr val="000000"/>
              </a:solidFill>
              <a:effectLst/>
              <a:uFillTx/>
              <a:latin typeface="Times New Roman"/>
            </a:endParaRPr>
          </a:p>
        </p:txBody>
      </p:sp>
      <p:sp>
        <p:nvSpPr>
          <p:cNvPr id="282" name="文本框 281"/>
          <p:cNvSpPr txBox="1"/>
          <p:nvPr/>
        </p:nvSpPr>
        <p:spPr>
          <a:xfrm>
            <a:off x="635040" y="5033520"/>
            <a:ext cx="204300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    outputs = model.generate(</a:t>
            </a:r>
            <a:endParaRPr lang="en-US" sz="920" b="0" u="none" strike="noStrike">
              <a:solidFill>
                <a:srgbClr val="000000"/>
              </a:solidFill>
              <a:effectLst/>
              <a:uFillTx/>
              <a:latin typeface="Times New Roman"/>
            </a:endParaRPr>
          </a:p>
        </p:txBody>
      </p:sp>
      <p:sp>
        <p:nvSpPr>
          <p:cNvPr id="283" name="文本框 282"/>
          <p:cNvSpPr txBox="1"/>
          <p:nvPr/>
        </p:nvSpPr>
        <p:spPr>
          <a:xfrm>
            <a:off x="635040" y="5200560"/>
            <a:ext cx="176112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        inputs.input_ids,</a:t>
            </a:r>
            <a:endParaRPr lang="en-US" sz="920" b="0" u="none" strike="noStrike">
              <a:solidFill>
                <a:srgbClr val="000000"/>
              </a:solidFill>
              <a:effectLst/>
              <a:uFillTx/>
              <a:latin typeface="Times New Roman"/>
            </a:endParaRPr>
          </a:p>
        </p:txBody>
      </p:sp>
      <p:sp>
        <p:nvSpPr>
          <p:cNvPr id="284" name="文本框 283"/>
          <p:cNvSpPr txBox="1"/>
          <p:nvPr/>
        </p:nvSpPr>
        <p:spPr>
          <a:xfrm>
            <a:off x="635040" y="5367960"/>
            <a:ext cx="211320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        max_length=max_length,</a:t>
            </a:r>
            <a:endParaRPr lang="en-US" sz="920" b="0" u="none" strike="noStrike">
              <a:solidFill>
                <a:srgbClr val="000000"/>
              </a:solidFill>
              <a:effectLst/>
              <a:uFillTx/>
              <a:latin typeface="Times New Roman"/>
            </a:endParaRPr>
          </a:p>
        </p:txBody>
      </p:sp>
      <p:sp>
        <p:nvSpPr>
          <p:cNvPr id="285" name="文本框 284"/>
          <p:cNvSpPr txBox="1"/>
          <p:nvPr/>
        </p:nvSpPr>
        <p:spPr>
          <a:xfrm>
            <a:off x="635040" y="5535000"/>
            <a:ext cx="162036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        do_sample=</a:t>
            </a:r>
            <a:r>
              <a:rPr lang="en-US" sz="920" b="0" u="none" strike="noStrike">
                <a:solidFill>
                  <a:srgbClr val="8B5CF6"/>
                </a:solidFill>
                <a:effectLst/>
                <a:uFillTx/>
                <a:latin typeface="Courier New"/>
                <a:ea typeface="Courier New"/>
              </a:rPr>
              <a:t>True</a:t>
            </a:r>
            <a:r>
              <a:rPr lang="en-US" sz="920" b="0" u="none" strike="noStrike">
                <a:solidFill>
                  <a:srgbClr val="D1D5DB"/>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286" name="任意多边形: 形状 285"/>
          <p:cNvSpPr/>
          <p:nvPr/>
        </p:nvSpPr>
        <p:spPr>
          <a:xfrm>
            <a:off x="6296760" y="1069560"/>
            <a:ext cx="4065840" cy="1170360"/>
          </a:xfrm>
          <a:custGeom>
            <a:avLst/>
            <a:gdLst/>
            <a:ahLst/>
            <a:cxnLst/>
            <a:rect l="0" t="0" r="r" b="b"/>
            <a:pathLst>
              <a:path w="11294" h="3251">
                <a:moveTo>
                  <a:pt x="0" y="3251"/>
                </a:moveTo>
                <a:lnTo>
                  <a:pt x="0" y="0"/>
                </a:lnTo>
                <a:lnTo>
                  <a:pt x="11108" y="0"/>
                </a:lnTo>
                <a:cubicBezTo>
                  <a:pt x="11120" y="0"/>
                  <a:pt x="11132" y="1"/>
                  <a:pt x="11144" y="3"/>
                </a:cubicBezTo>
                <a:cubicBezTo>
                  <a:pt x="11156" y="6"/>
                  <a:pt x="11168" y="9"/>
                  <a:pt x="11179" y="14"/>
                </a:cubicBezTo>
                <a:cubicBezTo>
                  <a:pt x="11190" y="19"/>
                  <a:pt x="11201" y="24"/>
                  <a:pt x="11211" y="31"/>
                </a:cubicBezTo>
                <a:cubicBezTo>
                  <a:pt x="11221" y="38"/>
                  <a:pt x="11231" y="46"/>
                  <a:pt x="11239" y="54"/>
                </a:cubicBezTo>
                <a:cubicBezTo>
                  <a:pt x="11248" y="63"/>
                  <a:pt x="11256" y="72"/>
                  <a:pt x="11262" y="82"/>
                </a:cubicBezTo>
                <a:cubicBezTo>
                  <a:pt x="11269" y="92"/>
                  <a:pt x="11275" y="103"/>
                  <a:pt x="11280" y="114"/>
                </a:cubicBezTo>
                <a:cubicBezTo>
                  <a:pt x="11284" y="126"/>
                  <a:pt x="11288" y="137"/>
                  <a:pt x="11290" y="149"/>
                </a:cubicBezTo>
                <a:cubicBezTo>
                  <a:pt x="11292" y="161"/>
                  <a:pt x="11294" y="173"/>
                  <a:pt x="11294" y="185"/>
                </a:cubicBezTo>
                <a:lnTo>
                  <a:pt x="11294" y="3065"/>
                </a:lnTo>
                <a:cubicBezTo>
                  <a:pt x="11294" y="3077"/>
                  <a:pt x="11292" y="3089"/>
                  <a:pt x="11290" y="3101"/>
                </a:cubicBezTo>
                <a:cubicBezTo>
                  <a:pt x="11288" y="3113"/>
                  <a:pt x="11284" y="3125"/>
                  <a:pt x="11280" y="3136"/>
                </a:cubicBezTo>
                <a:cubicBezTo>
                  <a:pt x="11275" y="3147"/>
                  <a:pt x="11269" y="3158"/>
                  <a:pt x="11262" y="3168"/>
                </a:cubicBezTo>
                <a:cubicBezTo>
                  <a:pt x="11256" y="3178"/>
                  <a:pt x="11248" y="3188"/>
                  <a:pt x="11239" y="3196"/>
                </a:cubicBezTo>
                <a:cubicBezTo>
                  <a:pt x="11231" y="3205"/>
                  <a:pt x="11221" y="3213"/>
                  <a:pt x="11211" y="3219"/>
                </a:cubicBezTo>
                <a:cubicBezTo>
                  <a:pt x="11201" y="3226"/>
                  <a:pt x="11190" y="3232"/>
                  <a:pt x="11179" y="3236"/>
                </a:cubicBezTo>
                <a:cubicBezTo>
                  <a:pt x="11168" y="3241"/>
                  <a:pt x="11156" y="3245"/>
                  <a:pt x="11144" y="3247"/>
                </a:cubicBezTo>
                <a:cubicBezTo>
                  <a:pt x="11132" y="3249"/>
                  <a:pt x="11120" y="3251"/>
                  <a:pt x="11108" y="3251"/>
                </a:cubicBezTo>
                <a:lnTo>
                  <a:pt x="0" y="3251"/>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87" name="任意多边形: 形状 286"/>
          <p:cNvSpPr/>
          <p:nvPr/>
        </p:nvSpPr>
        <p:spPr>
          <a:xfrm>
            <a:off x="6284160" y="1069560"/>
            <a:ext cx="25200" cy="1170360"/>
          </a:xfrm>
          <a:custGeom>
            <a:avLst/>
            <a:gdLst/>
            <a:ahLst/>
            <a:cxnLst/>
            <a:rect l="0" t="0" r="r" b="b"/>
            <a:pathLst>
              <a:path w="70" h="3251">
                <a:moveTo>
                  <a:pt x="0" y="0"/>
                </a:moveTo>
                <a:lnTo>
                  <a:pt x="70" y="0"/>
                </a:lnTo>
                <a:lnTo>
                  <a:pt x="70" y="3251"/>
                </a:lnTo>
                <a:lnTo>
                  <a:pt x="0" y="3251"/>
                </a:lnTo>
                <a:lnTo>
                  <a:pt x="0" y="0"/>
                </a:lnTo>
                <a:close/>
              </a:path>
            </a:pathLst>
          </a:custGeom>
          <a:solidFill>
            <a:srgbClr val="0EA5E9"/>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88" name="图片 287"/>
          <p:cNvPicPr/>
          <p:nvPr/>
        </p:nvPicPr>
        <p:blipFill>
          <a:blip r:embed="rId6"/>
          <a:stretch/>
        </p:blipFill>
        <p:spPr>
          <a:xfrm>
            <a:off x="6442920" y="1236960"/>
            <a:ext cx="166680" cy="166680"/>
          </a:xfrm>
          <a:prstGeom prst="rect">
            <a:avLst/>
          </a:prstGeom>
          <a:noFill/>
          <a:ln w="0">
            <a:noFill/>
          </a:ln>
        </p:spPr>
      </p:pic>
      <p:sp>
        <p:nvSpPr>
          <p:cNvPr id="289" name="文本框 288"/>
          <p:cNvSpPr txBox="1"/>
          <p:nvPr/>
        </p:nvSpPr>
        <p:spPr>
          <a:xfrm>
            <a:off x="2601000" y="5686920"/>
            <a:ext cx="1174320" cy="148320"/>
          </a:xfrm>
          <a:prstGeom prst="rect">
            <a:avLst/>
          </a:prstGeom>
          <a:noFill/>
          <a:ln w="0">
            <a:noFill/>
          </a:ln>
        </p:spPr>
        <p:txBody>
          <a:bodyPr wrap="none" lIns="0" tIns="0" rIns="0" bIns="0" anchor="t">
            <a:spAutoFit/>
          </a:bodyPr>
          <a:lstStyle/>
          <a:p>
            <a:r>
              <a:rPr lang="zh-CN" sz="920" b="0" u="none" strike="noStrike">
                <a:solidFill>
                  <a:srgbClr val="64748B"/>
                </a:solidFill>
                <a:effectLst/>
                <a:uFillTx/>
                <a:latin typeface="WenQuanYiZenHei"/>
                <a:ea typeface="WenQuanYiZenHei"/>
              </a:rPr>
              <a:t>控制生成文本的多样性</a:t>
            </a:r>
            <a:endParaRPr lang="en-US" sz="920" b="0" u="none" strike="noStrike">
              <a:solidFill>
                <a:srgbClr val="000000"/>
              </a:solidFill>
              <a:effectLst/>
              <a:uFillTx/>
              <a:latin typeface="Times New Roman"/>
            </a:endParaRPr>
          </a:p>
        </p:txBody>
      </p:sp>
      <p:sp>
        <p:nvSpPr>
          <p:cNvPr id="290" name="文本框 289"/>
          <p:cNvSpPr txBox="1"/>
          <p:nvPr/>
        </p:nvSpPr>
        <p:spPr>
          <a:xfrm>
            <a:off x="6674040" y="1217880"/>
            <a:ext cx="8388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自回归生成</a:t>
            </a:r>
            <a:endParaRPr lang="en-US" sz="1320" b="0" u="none" strike="noStrike">
              <a:solidFill>
                <a:srgbClr val="000000"/>
              </a:solidFill>
              <a:effectLst/>
              <a:uFillTx/>
              <a:latin typeface="Times New Roman"/>
            </a:endParaRPr>
          </a:p>
        </p:txBody>
      </p:sp>
      <p:sp>
        <p:nvSpPr>
          <p:cNvPr id="291" name="文本框 290"/>
          <p:cNvSpPr txBox="1"/>
          <p:nvPr/>
        </p:nvSpPr>
        <p:spPr>
          <a:xfrm>
            <a:off x="6440040" y="1517400"/>
            <a:ext cx="37558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生成式模型采用自回归策略，基于已有文本逐词预测下一个词。</a:t>
            </a:r>
            <a:endParaRPr lang="en-US" sz="1050" b="0" u="none" strike="noStrike">
              <a:solidFill>
                <a:srgbClr val="000000"/>
              </a:solidFill>
              <a:effectLst/>
              <a:uFillTx/>
              <a:latin typeface="Times New Roman"/>
            </a:endParaRPr>
          </a:p>
        </p:txBody>
      </p:sp>
      <p:sp>
        <p:nvSpPr>
          <p:cNvPr id="292" name="文本框 291"/>
          <p:cNvSpPr txBox="1"/>
          <p:nvPr/>
        </p:nvSpPr>
        <p:spPr>
          <a:xfrm>
            <a:off x="6440040" y="1717920"/>
            <a:ext cx="37558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每生成一个新词，就将其添加到输入中，继续预测下一个词，直</a:t>
            </a:r>
            <a:endParaRPr lang="en-US" sz="1050" b="0" u="none" strike="noStrike">
              <a:solidFill>
                <a:srgbClr val="000000"/>
              </a:solidFill>
              <a:effectLst/>
              <a:uFillTx/>
              <a:latin typeface="Times New Roman"/>
            </a:endParaRPr>
          </a:p>
        </p:txBody>
      </p:sp>
      <p:sp>
        <p:nvSpPr>
          <p:cNvPr id="293" name="任意多边形: 形状 292"/>
          <p:cNvSpPr/>
          <p:nvPr/>
        </p:nvSpPr>
        <p:spPr>
          <a:xfrm>
            <a:off x="6296760" y="2506680"/>
            <a:ext cx="4065840" cy="2173320"/>
          </a:xfrm>
          <a:custGeom>
            <a:avLst/>
            <a:gdLst/>
            <a:ahLst/>
            <a:cxnLst/>
            <a:rect l="0" t="0" r="r" b="b"/>
            <a:pathLst>
              <a:path w="11294" h="6037">
                <a:moveTo>
                  <a:pt x="0" y="6037"/>
                </a:moveTo>
                <a:lnTo>
                  <a:pt x="0" y="0"/>
                </a:lnTo>
                <a:lnTo>
                  <a:pt x="11108" y="0"/>
                </a:lnTo>
                <a:cubicBezTo>
                  <a:pt x="11120" y="0"/>
                  <a:pt x="11132" y="2"/>
                  <a:pt x="11144" y="4"/>
                </a:cubicBezTo>
                <a:cubicBezTo>
                  <a:pt x="11156" y="6"/>
                  <a:pt x="11168" y="10"/>
                  <a:pt x="11179" y="15"/>
                </a:cubicBezTo>
                <a:cubicBezTo>
                  <a:pt x="11190" y="19"/>
                  <a:pt x="11201" y="25"/>
                  <a:pt x="11211" y="32"/>
                </a:cubicBezTo>
                <a:cubicBezTo>
                  <a:pt x="11221" y="38"/>
                  <a:pt x="11231" y="46"/>
                  <a:pt x="11239" y="55"/>
                </a:cubicBezTo>
                <a:cubicBezTo>
                  <a:pt x="11248" y="63"/>
                  <a:pt x="11256" y="73"/>
                  <a:pt x="11262" y="83"/>
                </a:cubicBezTo>
                <a:cubicBezTo>
                  <a:pt x="11269" y="93"/>
                  <a:pt x="11275" y="104"/>
                  <a:pt x="11280" y="115"/>
                </a:cubicBezTo>
                <a:cubicBezTo>
                  <a:pt x="11284" y="126"/>
                  <a:pt x="11288" y="138"/>
                  <a:pt x="11290" y="150"/>
                </a:cubicBezTo>
                <a:cubicBezTo>
                  <a:pt x="11292" y="162"/>
                  <a:pt x="11294" y="174"/>
                  <a:pt x="11294" y="186"/>
                </a:cubicBezTo>
                <a:lnTo>
                  <a:pt x="11294" y="5851"/>
                </a:lnTo>
                <a:cubicBezTo>
                  <a:pt x="11294" y="5863"/>
                  <a:pt x="11292" y="5875"/>
                  <a:pt x="11290" y="5887"/>
                </a:cubicBezTo>
                <a:cubicBezTo>
                  <a:pt x="11288" y="5899"/>
                  <a:pt x="11284" y="5911"/>
                  <a:pt x="11280" y="5922"/>
                </a:cubicBezTo>
                <a:cubicBezTo>
                  <a:pt x="11275" y="5933"/>
                  <a:pt x="11269" y="5944"/>
                  <a:pt x="11262" y="5954"/>
                </a:cubicBezTo>
                <a:cubicBezTo>
                  <a:pt x="11256" y="5964"/>
                  <a:pt x="11248" y="5974"/>
                  <a:pt x="11239" y="5982"/>
                </a:cubicBezTo>
                <a:cubicBezTo>
                  <a:pt x="11231" y="5991"/>
                  <a:pt x="11221" y="5999"/>
                  <a:pt x="11211" y="6006"/>
                </a:cubicBezTo>
                <a:cubicBezTo>
                  <a:pt x="11201" y="6012"/>
                  <a:pt x="11190" y="6018"/>
                  <a:pt x="11179" y="6023"/>
                </a:cubicBezTo>
                <a:cubicBezTo>
                  <a:pt x="11168" y="6027"/>
                  <a:pt x="11156" y="6031"/>
                  <a:pt x="11144" y="6033"/>
                </a:cubicBezTo>
                <a:cubicBezTo>
                  <a:pt x="11132" y="6036"/>
                  <a:pt x="11120" y="6037"/>
                  <a:pt x="11108" y="6037"/>
                </a:cubicBezTo>
                <a:lnTo>
                  <a:pt x="0" y="6037"/>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94" name="任意多边形: 形状 293"/>
          <p:cNvSpPr/>
          <p:nvPr/>
        </p:nvSpPr>
        <p:spPr>
          <a:xfrm>
            <a:off x="6284160" y="2506680"/>
            <a:ext cx="25200" cy="2173320"/>
          </a:xfrm>
          <a:custGeom>
            <a:avLst/>
            <a:gdLst/>
            <a:ahLst/>
            <a:cxnLst/>
            <a:rect l="0" t="0" r="r" b="b"/>
            <a:pathLst>
              <a:path w="70" h="6037">
                <a:moveTo>
                  <a:pt x="0" y="0"/>
                </a:moveTo>
                <a:lnTo>
                  <a:pt x="70" y="0"/>
                </a:lnTo>
                <a:lnTo>
                  <a:pt x="70" y="6037"/>
                </a:lnTo>
                <a:lnTo>
                  <a:pt x="0" y="6037"/>
                </a:lnTo>
                <a:lnTo>
                  <a:pt x="0" y="0"/>
                </a:lnTo>
                <a:close/>
              </a:path>
            </a:pathLst>
          </a:custGeom>
          <a:solidFill>
            <a:srgbClr val="0EA5E9"/>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95" name="图片 294"/>
          <p:cNvPicPr/>
          <p:nvPr/>
        </p:nvPicPr>
        <p:blipFill>
          <a:blip r:embed="rId7"/>
          <a:stretch/>
        </p:blipFill>
        <p:spPr>
          <a:xfrm>
            <a:off x="6442920" y="2674080"/>
            <a:ext cx="208440" cy="166680"/>
          </a:xfrm>
          <a:prstGeom prst="rect">
            <a:avLst/>
          </a:prstGeom>
          <a:noFill/>
          <a:ln w="0">
            <a:noFill/>
          </a:ln>
        </p:spPr>
      </p:pic>
      <p:sp>
        <p:nvSpPr>
          <p:cNvPr id="296" name="文本框 295"/>
          <p:cNvSpPr txBox="1"/>
          <p:nvPr/>
        </p:nvSpPr>
        <p:spPr>
          <a:xfrm>
            <a:off x="6440040" y="1918800"/>
            <a:ext cx="13417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到完成整个生成过程。</a:t>
            </a:r>
            <a:endParaRPr lang="en-US" sz="1050" b="0" u="none" strike="noStrike">
              <a:solidFill>
                <a:srgbClr val="000000"/>
              </a:solidFill>
              <a:effectLst/>
              <a:uFillTx/>
              <a:latin typeface="Times New Roman"/>
            </a:endParaRPr>
          </a:p>
        </p:txBody>
      </p:sp>
      <p:sp>
        <p:nvSpPr>
          <p:cNvPr id="297" name="文本框 296"/>
          <p:cNvSpPr txBox="1"/>
          <p:nvPr/>
        </p:nvSpPr>
        <p:spPr>
          <a:xfrm>
            <a:off x="6715800" y="2655360"/>
            <a:ext cx="671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采样策略</a:t>
            </a:r>
            <a:endParaRPr lang="en-US" sz="1320" b="0" u="none" strike="noStrike">
              <a:solidFill>
                <a:srgbClr val="000000"/>
              </a:solidFill>
              <a:effectLst/>
              <a:uFillTx/>
              <a:latin typeface="Times New Roman"/>
            </a:endParaRPr>
          </a:p>
        </p:txBody>
      </p:sp>
      <p:sp>
        <p:nvSpPr>
          <p:cNvPr id="298" name="文本框 297"/>
          <p:cNvSpPr txBox="1"/>
          <p:nvPr/>
        </p:nvSpPr>
        <p:spPr>
          <a:xfrm>
            <a:off x="6440040" y="2959560"/>
            <a:ext cx="4010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GPT-2</a:t>
            </a:r>
            <a:endParaRPr lang="en-US" sz="1050" b="0" u="none" strike="noStrike">
              <a:solidFill>
                <a:srgbClr val="000000"/>
              </a:solidFill>
              <a:effectLst/>
              <a:uFillTx/>
              <a:latin typeface="Times New Roman"/>
            </a:endParaRPr>
          </a:p>
        </p:txBody>
      </p:sp>
      <p:sp>
        <p:nvSpPr>
          <p:cNvPr id="299" name="文本框 298"/>
          <p:cNvSpPr txBox="1"/>
          <p:nvPr/>
        </p:nvSpPr>
        <p:spPr>
          <a:xfrm>
            <a:off x="6827040" y="2954880"/>
            <a:ext cx="29512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通过多种采样参数控制生成文本的质量和多样性：</a:t>
            </a:r>
            <a:endParaRPr lang="en-US" sz="1050" b="0" u="none" strike="noStrike">
              <a:solidFill>
                <a:srgbClr val="000000"/>
              </a:solidFill>
              <a:effectLst/>
              <a:uFillTx/>
              <a:latin typeface="Times New Roman"/>
            </a:endParaRPr>
          </a:p>
        </p:txBody>
      </p:sp>
      <p:sp>
        <p:nvSpPr>
          <p:cNvPr id="300" name="文本框 299"/>
          <p:cNvSpPr txBox="1"/>
          <p:nvPr/>
        </p:nvSpPr>
        <p:spPr>
          <a:xfrm>
            <a:off x="6440040" y="3227040"/>
            <a:ext cx="955800" cy="157320"/>
          </a:xfrm>
          <a:prstGeom prst="rect">
            <a:avLst/>
          </a:prstGeom>
          <a:noFill/>
          <a:ln w="0">
            <a:noFill/>
          </a:ln>
        </p:spPr>
        <p:txBody>
          <a:bodyPr wrap="none" lIns="0" tIns="0" rIns="0" bIns="0" anchor="t">
            <a:spAutoFit/>
          </a:bodyPr>
          <a:lstStyle/>
          <a:p>
            <a:r>
              <a:rPr lang="en-US" sz="1050" b="1" u="none" strike="noStrike">
                <a:solidFill>
                  <a:srgbClr val="FBBF24"/>
                </a:solidFill>
                <a:effectLst/>
                <a:uFillTx/>
                <a:latin typeface="DejaVuSans"/>
                <a:ea typeface="DejaVuSans"/>
              </a:rPr>
              <a:t>temperature</a:t>
            </a:r>
            <a:endParaRPr lang="en-US" sz="1050" b="0" u="none" strike="noStrike">
              <a:solidFill>
                <a:srgbClr val="000000"/>
              </a:solidFill>
              <a:effectLst/>
              <a:uFillTx/>
              <a:latin typeface="Times New Roman"/>
            </a:endParaRPr>
          </a:p>
        </p:txBody>
      </p:sp>
      <p:sp>
        <p:nvSpPr>
          <p:cNvPr id="301" name="文本框 300"/>
          <p:cNvSpPr txBox="1"/>
          <p:nvPr/>
        </p:nvSpPr>
        <p:spPr>
          <a:xfrm>
            <a:off x="7459200" y="3222360"/>
            <a:ext cx="4032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：值为</a:t>
            </a:r>
            <a:endParaRPr lang="en-US" sz="1050" b="0" u="none" strike="noStrike">
              <a:solidFill>
                <a:srgbClr val="000000"/>
              </a:solidFill>
              <a:effectLst/>
              <a:uFillTx/>
              <a:latin typeface="Times New Roman"/>
            </a:endParaRPr>
          </a:p>
        </p:txBody>
      </p:sp>
      <p:sp>
        <p:nvSpPr>
          <p:cNvPr id="302" name="文本框 301"/>
          <p:cNvSpPr txBox="1"/>
          <p:nvPr/>
        </p:nvSpPr>
        <p:spPr>
          <a:xfrm>
            <a:off x="7860240" y="3227040"/>
            <a:ext cx="2138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0.7</a:t>
            </a:r>
            <a:endParaRPr lang="en-US" sz="1050" b="0" u="none" strike="noStrike">
              <a:solidFill>
                <a:srgbClr val="000000"/>
              </a:solidFill>
              <a:effectLst/>
              <a:uFillTx/>
              <a:latin typeface="Times New Roman"/>
            </a:endParaRPr>
          </a:p>
        </p:txBody>
      </p:sp>
      <p:sp>
        <p:nvSpPr>
          <p:cNvPr id="303" name="文本框 302"/>
          <p:cNvSpPr txBox="1"/>
          <p:nvPr/>
        </p:nvSpPr>
        <p:spPr>
          <a:xfrm>
            <a:off x="8073000" y="3222360"/>
            <a:ext cx="21466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，控制生成的随机性。值越高，输出</a:t>
            </a:r>
            <a:endParaRPr lang="en-US" sz="1050" b="0" u="none" strike="noStrike">
              <a:solidFill>
                <a:srgbClr val="000000"/>
              </a:solidFill>
              <a:effectLst/>
              <a:uFillTx/>
              <a:latin typeface="Times New Roman"/>
            </a:endParaRPr>
          </a:p>
        </p:txBody>
      </p:sp>
      <p:sp>
        <p:nvSpPr>
          <p:cNvPr id="304" name="文本框 303"/>
          <p:cNvSpPr txBox="1"/>
          <p:nvPr/>
        </p:nvSpPr>
        <p:spPr>
          <a:xfrm>
            <a:off x="7593120" y="3422880"/>
            <a:ext cx="18781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越多样；值越低，输出越确定。</a:t>
            </a:r>
            <a:endParaRPr lang="en-US" sz="1050" b="0" u="none" strike="noStrike">
              <a:solidFill>
                <a:srgbClr val="000000"/>
              </a:solidFill>
              <a:effectLst/>
              <a:uFillTx/>
              <a:latin typeface="Times New Roman"/>
            </a:endParaRPr>
          </a:p>
        </p:txBody>
      </p:sp>
      <p:sp>
        <p:nvSpPr>
          <p:cNvPr id="305" name="文本框 304"/>
          <p:cNvSpPr txBox="1"/>
          <p:nvPr/>
        </p:nvSpPr>
        <p:spPr>
          <a:xfrm>
            <a:off x="6440040" y="3695040"/>
            <a:ext cx="409320" cy="157320"/>
          </a:xfrm>
          <a:prstGeom prst="rect">
            <a:avLst/>
          </a:prstGeom>
          <a:noFill/>
          <a:ln w="0">
            <a:noFill/>
          </a:ln>
        </p:spPr>
        <p:txBody>
          <a:bodyPr wrap="none" lIns="0" tIns="0" rIns="0" bIns="0" anchor="t">
            <a:spAutoFit/>
          </a:bodyPr>
          <a:lstStyle/>
          <a:p>
            <a:r>
              <a:rPr lang="en-US" sz="1050" b="1" u="none" strike="noStrike">
                <a:solidFill>
                  <a:srgbClr val="FBBF24"/>
                </a:solidFill>
                <a:effectLst/>
                <a:uFillTx/>
                <a:latin typeface="DejaVuSans"/>
                <a:ea typeface="DejaVuSans"/>
              </a:rPr>
              <a:t>top_k</a:t>
            </a:r>
            <a:endParaRPr lang="en-US" sz="1050" b="0" u="none" strike="noStrike">
              <a:solidFill>
                <a:srgbClr val="000000"/>
              </a:solidFill>
              <a:effectLst/>
              <a:uFillTx/>
              <a:latin typeface="Times New Roman"/>
            </a:endParaRPr>
          </a:p>
        </p:txBody>
      </p:sp>
      <p:sp>
        <p:nvSpPr>
          <p:cNvPr id="306" name="文本框 305"/>
          <p:cNvSpPr txBox="1"/>
          <p:nvPr/>
        </p:nvSpPr>
        <p:spPr>
          <a:xfrm>
            <a:off x="6914160" y="3690360"/>
            <a:ext cx="5371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：设置为</a:t>
            </a:r>
            <a:endParaRPr lang="en-US" sz="1050" b="0" u="none" strike="noStrike">
              <a:solidFill>
                <a:srgbClr val="000000"/>
              </a:solidFill>
              <a:effectLst/>
              <a:uFillTx/>
              <a:latin typeface="Times New Roman"/>
            </a:endParaRPr>
          </a:p>
        </p:txBody>
      </p:sp>
      <p:sp>
        <p:nvSpPr>
          <p:cNvPr id="307" name="文本框 306"/>
          <p:cNvSpPr txBox="1"/>
          <p:nvPr/>
        </p:nvSpPr>
        <p:spPr>
          <a:xfrm>
            <a:off x="7449120" y="3695040"/>
            <a:ext cx="17136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50</a:t>
            </a:r>
            <a:endParaRPr lang="en-US" sz="1050" b="0" u="none" strike="noStrike">
              <a:solidFill>
                <a:srgbClr val="000000"/>
              </a:solidFill>
              <a:effectLst/>
              <a:uFillTx/>
              <a:latin typeface="Times New Roman"/>
            </a:endParaRPr>
          </a:p>
        </p:txBody>
      </p:sp>
      <p:sp>
        <p:nvSpPr>
          <p:cNvPr id="308" name="文本框 307"/>
          <p:cNvSpPr txBox="1"/>
          <p:nvPr/>
        </p:nvSpPr>
        <p:spPr>
          <a:xfrm>
            <a:off x="7619400" y="3690360"/>
            <a:ext cx="18781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，限制每一步只考虑概率最高的</a:t>
            </a:r>
            <a:endParaRPr lang="en-US" sz="1050" b="0" u="none" strike="noStrike">
              <a:solidFill>
                <a:srgbClr val="000000"/>
              </a:solidFill>
              <a:effectLst/>
              <a:uFillTx/>
              <a:latin typeface="Times New Roman"/>
            </a:endParaRPr>
          </a:p>
        </p:txBody>
      </p:sp>
      <p:sp>
        <p:nvSpPr>
          <p:cNvPr id="309" name="文本框 308"/>
          <p:cNvSpPr txBox="1"/>
          <p:nvPr/>
        </p:nvSpPr>
        <p:spPr>
          <a:xfrm>
            <a:off x="9491040" y="3695040"/>
            <a:ext cx="17136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50</a:t>
            </a:r>
            <a:endParaRPr lang="en-US" sz="1050" b="0" u="none" strike="noStrike">
              <a:solidFill>
                <a:srgbClr val="000000"/>
              </a:solidFill>
              <a:effectLst/>
              <a:uFillTx/>
              <a:latin typeface="Times New Roman"/>
            </a:endParaRPr>
          </a:p>
        </p:txBody>
      </p:sp>
      <p:sp>
        <p:nvSpPr>
          <p:cNvPr id="310" name="文本框 309"/>
          <p:cNvSpPr txBox="1"/>
          <p:nvPr/>
        </p:nvSpPr>
        <p:spPr>
          <a:xfrm>
            <a:off x="9661320" y="3690360"/>
            <a:ext cx="4032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个候选</a:t>
            </a:r>
            <a:endParaRPr lang="en-US" sz="1050" b="0" u="none" strike="noStrike">
              <a:solidFill>
                <a:srgbClr val="000000"/>
              </a:solidFill>
              <a:effectLst/>
              <a:uFillTx/>
              <a:latin typeface="Times New Roman"/>
            </a:endParaRPr>
          </a:p>
        </p:txBody>
      </p:sp>
      <p:sp>
        <p:nvSpPr>
          <p:cNvPr id="311" name="文本框 310"/>
          <p:cNvSpPr txBox="1"/>
          <p:nvPr/>
        </p:nvSpPr>
        <p:spPr>
          <a:xfrm>
            <a:off x="7048080" y="3890880"/>
            <a:ext cx="268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词。</a:t>
            </a:r>
            <a:endParaRPr lang="en-US" sz="1050" b="0" u="none" strike="noStrike">
              <a:solidFill>
                <a:srgbClr val="000000"/>
              </a:solidFill>
              <a:effectLst/>
              <a:uFillTx/>
              <a:latin typeface="Times New Roman"/>
            </a:endParaRPr>
          </a:p>
        </p:txBody>
      </p:sp>
      <p:sp>
        <p:nvSpPr>
          <p:cNvPr id="312" name="文本框 311"/>
          <p:cNvSpPr txBox="1"/>
          <p:nvPr/>
        </p:nvSpPr>
        <p:spPr>
          <a:xfrm>
            <a:off x="6440040" y="4163040"/>
            <a:ext cx="416160" cy="157320"/>
          </a:xfrm>
          <a:prstGeom prst="rect">
            <a:avLst/>
          </a:prstGeom>
          <a:noFill/>
          <a:ln w="0">
            <a:noFill/>
          </a:ln>
        </p:spPr>
        <p:txBody>
          <a:bodyPr wrap="none" lIns="0" tIns="0" rIns="0" bIns="0" anchor="t">
            <a:spAutoFit/>
          </a:bodyPr>
          <a:lstStyle/>
          <a:p>
            <a:r>
              <a:rPr lang="en-US" sz="1050" b="1" u="none" strike="noStrike">
                <a:solidFill>
                  <a:srgbClr val="FBBF24"/>
                </a:solidFill>
                <a:effectLst/>
                <a:uFillTx/>
                <a:latin typeface="DejaVuSans"/>
                <a:ea typeface="DejaVuSans"/>
              </a:rPr>
              <a:t>top_p</a:t>
            </a:r>
            <a:endParaRPr lang="en-US" sz="1050" b="0" u="none" strike="noStrike">
              <a:solidFill>
                <a:srgbClr val="000000"/>
              </a:solidFill>
              <a:effectLst/>
              <a:uFillTx/>
              <a:latin typeface="Times New Roman"/>
            </a:endParaRPr>
          </a:p>
        </p:txBody>
      </p:sp>
      <p:sp>
        <p:nvSpPr>
          <p:cNvPr id="313" name="文本框 312"/>
          <p:cNvSpPr txBox="1"/>
          <p:nvPr/>
        </p:nvSpPr>
        <p:spPr>
          <a:xfrm>
            <a:off x="6921000" y="4158360"/>
            <a:ext cx="5371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：设置为</a:t>
            </a:r>
            <a:endParaRPr lang="en-US" sz="1050" b="0" u="none" strike="noStrike">
              <a:solidFill>
                <a:srgbClr val="000000"/>
              </a:solidFill>
              <a:effectLst/>
              <a:uFillTx/>
              <a:latin typeface="Times New Roman"/>
            </a:endParaRPr>
          </a:p>
        </p:txBody>
      </p:sp>
      <p:sp>
        <p:nvSpPr>
          <p:cNvPr id="314" name="文本框 313"/>
          <p:cNvSpPr txBox="1"/>
          <p:nvPr/>
        </p:nvSpPr>
        <p:spPr>
          <a:xfrm>
            <a:off x="7455960" y="4163040"/>
            <a:ext cx="29916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0.95</a:t>
            </a:r>
            <a:endParaRPr lang="en-US" sz="1050" b="0" u="none" strike="noStrike">
              <a:solidFill>
                <a:srgbClr val="000000"/>
              </a:solidFill>
              <a:effectLst/>
              <a:uFillTx/>
              <a:latin typeface="Times New Roman"/>
            </a:endParaRPr>
          </a:p>
        </p:txBody>
      </p:sp>
      <p:sp>
        <p:nvSpPr>
          <p:cNvPr id="315" name="文本框 314"/>
          <p:cNvSpPr txBox="1"/>
          <p:nvPr/>
        </p:nvSpPr>
        <p:spPr>
          <a:xfrm>
            <a:off x="7753680" y="4158360"/>
            <a:ext cx="22806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，使用核采样方法，选择概率总和接近</a:t>
            </a:r>
            <a:endParaRPr lang="en-US" sz="1050" b="0" u="none" strike="noStrike">
              <a:solidFill>
                <a:srgbClr val="000000"/>
              </a:solidFill>
              <a:effectLst/>
              <a:uFillTx/>
              <a:latin typeface="Times New Roman"/>
            </a:endParaRPr>
          </a:p>
        </p:txBody>
      </p:sp>
      <p:sp>
        <p:nvSpPr>
          <p:cNvPr id="316" name="文本框 315"/>
          <p:cNvSpPr txBox="1"/>
          <p:nvPr/>
        </p:nvSpPr>
        <p:spPr>
          <a:xfrm>
            <a:off x="7054920" y="4363560"/>
            <a:ext cx="29916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0.95</a:t>
            </a:r>
            <a:endParaRPr lang="en-US" sz="1050" b="0" u="none" strike="noStrike">
              <a:solidFill>
                <a:srgbClr val="000000"/>
              </a:solidFill>
              <a:effectLst/>
              <a:uFillTx/>
              <a:latin typeface="Times New Roman"/>
            </a:endParaRPr>
          </a:p>
        </p:txBody>
      </p:sp>
      <p:sp>
        <p:nvSpPr>
          <p:cNvPr id="317" name="任意多边形: 形状 316"/>
          <p:cNvSpPr/>
          <p:nvPr/>
        </p:nvSpPr>
        <p:spPr>
          <a:xfrm>
            <a:off x="6284160" y="4813200"/>
            <a:ext cx="4078440" cy="2106360"/>
          </a:xfrm>
          <a:custGeom>
            <a:avLst/>
            <a:gdLst/>
            <a:ahLst/>
            <a:cxnLst/>
            <a:rect l="0" t="0" r="r" b="b"/>
            <a:pathLst>
              <a:path w="11329" h="5851">
                <a:moveTo>
                  <a:pt x="0" y="5665"/>
                </a:moveTo>
                <a:lnTo>
                  <a:pt x="0" y="186"/>
                </a:lnTo>
                <a:cubicBezTo>
                  <a:pt x="0" y="174"/>
                  <a:pt x="1" y="162"/>
                  <a:pt x="3" y="150"/>
                </a:cubicBezTo>
                <a:cubicBezTo>
                  <a:pt x="6" y="138"/>
                  <a:pt x="9" y="126"/>
                  <a:pt x="14" y="115"/>
                </a:cubicBezTo>
                <a:cubicBezTo>
                  <a:pt x="19" y="104"/>
                  <a:pt x="24" y="93"/>
                  <a:pt x="31" y="83"/>
                </a:cubicBezTo>
                <a:cubicBezTo>
                  <a:pt x="38" y="73"/>
                  <a:pt x="45" y="63"/>
                  <a:pt x="54" y="55"/>
                </a:cubicBezTo>
                <a:cubicBezTo>
                  <a:pt x="63" y="46"/>
                  <a:pt x="72" y="38"/>
                  <a:pt x="82" y="32"/>
                </a:cubicBezTo>
                <a:cubicBezTo>
                  <a:pt x="92" y="25"/>
                  <a:pt x="103" y="19"/>
                  <a:pt x="114" y="14"/>
                </a:cubicBezTo>
                <a:cubicBezTo>
                  <a:pt x="126" y="10"/>
                  <a:pt x="137" y="6"/>
                  <a:pt x="149" y="4"/>
                </a:cubicBezTo>
                <a:cubicBezTo>
                  <a:pt x="161" y="1"/>
                  <a:pt x="173" y="0"/>
                  <a:pt x="185" y="0"/>
                </a:cubicBezTo>
                <a:lnTo>
                  <a:pt x="11143" y="0"/>
                </a:lnTo>
                <a:cubicBezTo>
                  <a:pt x="11155" y="0"/>
                  <a:pt x="11167" y="1"/>
                  <a:pt x="11179" y="4"/>
                </a:cubicBezTo>
                <a:cubicBezTo>
                  <a:pt x="11191" y="6"/>
                  <a:pt x="11203" y="10"/>
                  <a:pt x="11214" y="14"/>
                </a:cubicBezTo>
                <a:cubicBezTo>
                  <a:pt x="11225" y="19"/>
                  <a:pt x="11236" y="25"/>
                  <a:pt x="11246" y="32"/>
                </a:cubicBezTo>
                <a:cubicBezTo>
                  <a:pt x="11256" y="38"/>
                  <a:pt x="11266" y="46"/>
                  <a:pt x="11274" y="55"/>
                </a:cubicBezTo>
                <a:cubicBezTo>
                  <a:pt x="11283" y="63"/>
                  <a:pt x="11291" y="73"/>
                  <a:pt x="11297" y="83"/>
                </a:cubicBezTo>
                <a:cubicBezTo>
                  <a:pt x="11304" y="93"/>
                  <a:pt x="11310" y="104"/>
                  <a:pt x="11315" y="115"/>
                </a:cubicBezTo>
                <a:cubicBezTo>
                  <a:pt x="11319" y="126"/>
                  <a:pt x="11323" y="138"/>
                  <a:pt x="11325" y="150"/>
                </a:cubicBezTo>
                <a:cubicBezTo>
                  <a:pt x="11327" y="162"/>
                  <a:pt x="11329" y="174"/>
                  <a:pt x="11329" y="186"/>
                </a:cubicBezTo>
                <a:lnTo>
                  <a:pt x="11329" y="5665"/>
                </a:lnTo>
                <a:cubicBezTo>
                  <a:pt x="11329" y="5677"/>
                  <a:pt x="11327" y="5689"/>
                  <a:pt x="11325" y="5701"/>
                </a:cubicBezTo>
                <a:cubicBezTo>
                  <a:pt x="11323" y="5713"/>
                  <a:pt x="11319" y="5725"/>
                  <a:pt x="11315" y="5736"/>
                </a:cubicBezTo>
                <a:cubicBezTo>
                  <a:pt x="11310" y="5748"/>
                  <a:pt x="11304" y="5758"/>
                  <a:pt x="11297" y="5768"/>
                </a:cubicBezTo>
                <a:cubicBezTo>
                  <a:pt x="11291" y="5779"/>
                  <a:pt x="11283" y="5788"/>
                  <a:pt x="11274" y="5797"/>
                </a:cubicBezTo>
                <a:cubicBezTo>
                  <a:pt x="11266" y="5805"/>
                  <a:pt x="11256" y="5813"/>
                  <a:pt x="11246" y="5820"/>
                </a:cubicBezTo>
                <a:cubicBezTo>
                  <a:pt x="11236" y="5826"/>
                  <a:pt x="11225" y="5832"/>
                  <a:pt x="11214" y="5837"/>
                </a:cubicBezTo>
                <a:cubicBezTo>
                  <a:pt x="11203" y="5841"/>
                  <a:pt x="11191" y="5845"/>
                  <a:pt x="11179" y="5847"/>
                </a:cubicBezTo>
                <a:cubicBezTo>
                  <a:pt x="11167" y="5850"/>
                  <a:pt x="11155" y="5851"/>
                  <a:pt x="11143" y="5851"/>
                </a:cubicBezTo>
                <a:lnTo>
                  <a:pt x="185" y="5851"/>
                </a:lnTo>
                <a:cubicBezTo>
                  <a:pt x="173" y="5851"/>
                  <a:pt x="161" y="5850"/>
                  <a:pt x="149" y="5847"/>
                </a:cubicBezTo>
                <a:cubicBezTo>
                  <a:pt x="137" y="5845"/>
                  <a:pt x="126" y="5841"/>
                  <a:pt x="114" y="5837"/>
                </a:cubicBezTo>
                <a:cubicBezTo>
                  <a:pt x="103" y="5832"/>
                  <a:pt x="92" y="5826"/>
                  <a:pt x="82" y="5820"/>
                </a:cubicBezTo>
                <a:cubicBezTo>
                  <a:pt x="72" y="5813"/>
                  <a:pt x="63" y="5805"/>
                  <a:pt x="54" y="5797"/>
                </a:cubicBezTo>
                <a:cubicBezTo>
                  <a:pt x="45" y="5788"/>
                  <a:pt x="38" y="5779"/>
                  <a:pt x="31" y="5768"/>
                </a:cubicBezTo>
                <a:cubicBezTo>
                  <a:pt x="24" y="5758"/>
                  <a:pt x="19" y="5748"/>
                  <a:pt x="14" y="5736"/>
                </a:cubicBezTo>
                <a:cubicBezTo>
                  <a:pt x="9" y="5725"/>
                  <a:pt x="6" y="5713"/>
                  <a:pt x="3" y="5701"/>
                </a:cubicBezTo>
                <a:cubicBezTo>
                  <a:pt x="1" y="5689"/>
                  <a:pt x="0" y="5677"/>
                  <a:pt x="0" y="5665"/>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18" name="图片 317"/>
          <p:cNvPicPr/>
          <p:nvPr/>
        </p:nvPicPr>
        <p:blipFill>
          <a:blip r:embed="rId8"/>
          <a:stretch/>
        </p:blipFill>
        <p:spPr>
          <a:xfrm>
            <a:off x="6418080" y="4980600"/>
            <a:ext cx="191880" cy="166680"/>
          </a:xfrm>
          <a:prstGeom prst="rect">
            <a:avLst/>
          </a:prstGeom>
          <a:noFill/>
          <a:ln w="0">
            <a:noFill/>
          </a:ln>
        </p:spPr>
      </p:pic>
      <p:sp>
        <p:nvSpPr>
          <p:cNvPr id="319" name="文本框 318"/>
          <p:cNvSpPr txBox="1"/>
          <p:nvPr/>
        </p:nvSpPr>
        <p:spPr>
          <a:xfrm>
            <a:off x="7352280" y="4358880"/>
            <a:ext cx="4032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的词。</a:t>
            </a:r>
            <a:endParaRPr lang="en-US" sz="1050" b="0" u="none" strike="noStrike">
              <a:solidFill>
                <a:srgbClr val="000000"/>
              </a:solidFill>
              <a:effectLst/>
              <a:uFillTx/>
              <a:latin typeface="Times New Roman"/>
            </a:endParaRPr>
          </a:p>
        </p:txBody>
      </p:sp>
      <p:pic>
        <p:nvPicPr>
          <p:cNvPr id="320" name="图片 319"/>
          <p:cNvPicPr/>
          <p:nvPr/>
        </p:nvPicPr>
        <p:blipFill>
          <a:blip r:embed="rId9"/>
          <a:stretch/>
        </p:blipFill>
        <p:spPr>
          <a:xfrm>
            <a:off x="6418080" y="5281560"/>
            <a:ext cx="3810240" cy="1403640"/>
          </a:xfrm>
          <a:prstGeom prst="rect">
            <a:avLst/>
          </a:prstGeom>
          <a:noFill/>
          <a:ln w="0">
            <a:noFill/>
          </a:ln>
        </p:spPr>
      </p:pic>
      <p:sp>
        <p:nvSpPr>
          <p:cNvPr id="321" name="任意多边形: 形状 320"/>
          <p:cNvSpPr/>
          <p:nvPr/>
        </p:nvSpPr>
        <p:spPr>
          <a:xfrm>
            <a:off x="334080" y="7052760"/>
            <a:ext cx="10028520" cy="1070280"/>
          </a:xfrm>
          <a:custGeom>
            <a:avLst/>
            <a:gdLst/>
            <a:ahLst/>
            <a:cxnLst/>
            <a:rect l="0" t="0" r="r" b="b"/>
            <a:pathLst>
              <a:path w="27857" h="2973">
                <a:moveTo>
                  <a:pt x="0" y="2787"/>
                </a:moveTo>
                <a:lnTo>
                  <a:pt x="0" y="186"/>
                </a:lnTo>
                <a:cubicBezTo>
                  <a:pt x="0" y="174"/>
                  <a:pt x="1" y="162"/>
                  <a:pt x="4" y="150"/>
                </a:cubicBezTo>
                <a:cubicBezTo>
                  <a:pt x="6" y="138"/>
                  <a:pt x="9" y="126"/>
                  <a:pt x="14" y="115"/>
                </a:cubicBezTo>
                <a:cubicBezTo>
                  <a:pt x="19" y="104"/>
                  <a:pt x="25" y="93"/>
                  <a:pt x="31" y="83"/>
                </a:cubicBezTo>
                <a:cubicBezTo>
                  <a:pt x="38" y="73"/>
                  <a:pt x="46" y="63"/>
                  <a:pt x="54" y="55"/>
                </a:cubicBezTo>
                <a:cubicBezTo>
                  <a:pt x="63" y="46"/>
                  <a:pt x="72" y="38"/>
                  <a:pt x="83" y="32"/>
                </a:cubicBezTo>
                <a:cubicBezTo>
                  <a:pt x="93" y="25"/>
                  <a:pt x="103" y="19"/>
                  <a:pt x="115" y="14"/>
                </a:cubicBezTo>
                <a:cubicBezTo>
                  <a:pt x="126" y="10"/>
                  <a:pt x="138" y="6"/>
                  <a:pt x="149" y="4"/>
                </a:cubicBezTo>
                <a:cubicBezTo>
                  <a:pt x="161" y="2"/>
                  <a:pt x="174" y="0"/>
                  <a:pt x="186" y="0"/>
                </a:cubicBezTo>
                <a:lnTo>
                  <a:pt x="27671" y="0"/>
                </a:lnTo>
                <a:cubicBezTo>
                  <a:pt x="27683" y="0"/>
                  <a:pt x="27695" y="2"/>
                  <a:pt x="27707" y="4"/>
                </a:cubicBezTo>
                <a:cubicBezTo>
                  <a:pt x="27719" y="6"/>
                  <a:pt x="27731" y="10"/>
                  <a:pt x="27742" y="14"/>
                </a:cubicBezTo>
                <a:cubicBezTo>
                  <a:pt x="27753" y="19"/>
                  <a:pt x="27764" y="25"/>
                  <a:pt x="27774" y="32"/>
                </a:cubicBezTo>
                <a:cubicBezTo>
                  <a:pt x="27784" y="38"/>
                  <a:pt x="27794" y="46"/>
                  <a:pt x="27802" y="55"/>
                </a:cubicBezTo>
                <a:cubicBezTo>
                  <a:pt x="27811" y="63"/>
                  <a:pt x="27819" y="73"/>
                  <a:pt x="27825" y="83"/>
                </a:cubicBezTo>
                <a:cubicBezTo>
                  <a:pt x="27832" y="93"/>
                  <a:pt x="27838" y="104"/>
                  <a:pt x="27843" y="115"/>
                </a:cubicBezTo>
                <a:cubicBezTo>
                  <a:pt x="27847" y="126"/>
                  <a:pt x="27851" y="138"/>
                  <a:pt x="27853" y="150"/>
                </a:cubicBezTo>
                <a:cubicBezTo>
                  <a:pt x="27855" y="162"/>
                  <a:pt x="27857" y="174"/>
                  <a:pt x="27857" y="186"/>
                </a:cubicBezTo>
                <a:lnTo>
                  <a:pt x="27857" y="2787"/>
                </a:lnTo>
                <a:cubicBezTo>
                  <a:pt x="27857" y="2799"/>
                  <a:pt x="27855" y="2811"/>
                  <a:pt x="27853" y="2823"/>
                </a:cubicBezTo>
                <a:cubicBezTo>
                  <a:pt x="27851" y="2835"/>
                  <a:pt x="27847" y="2847"/>
                  <a:pt x="27843" y="2858"/>
                </a:cubicBezTo>
                <a:cubicBezTo>
                  <a:pt x="27838" y="2869"/>
                  <a:pt x="27832" y="2880"/>
                  <a:pt x="27825" y="2890"/>
                </a:cubicBezTo>
                <a:cubicBezTo>
                  <a:pt x="27819" y="2900"/>
                  <a:pt x="27811" y="2910"/>
                  <a:pt x="27802" y="2918"/>
                </a:cubicBezTo>
                <a:cubicBezTo>
                  <a:pt x="27794" y="2927"/>
                  <a:pt x="27784" y="2935"/>
                  <a:pt x="27774" y="2941"/>
                </a:cubicBezTo>
                <a:cubicBezTo>
                  <a:pt x="27764" y="2948"/>
                  <a:pt x="27753" y="2954"/>
                  <a:pt x="27742" y="2958"/>
                </a:cubicBezTo>
                <a:cubicBezTo>
                  <a:pt x="27731" y="2963"/>
                  <a:pt x="27719" y="2967"/>
                  <a:pt x="27707" y="2969"/>
                </a:cubicBezTo>
                <a:cubicBezTo>
                  <a:pt x="27695" y="2971"/>
                  <a:pt x="27683" y="2973"/>
                  <a:pt x="27671" y="2973"/>
                </a:cubicBezTo>
                <a:lnTo>
                  <a:pt x="186" y="2973"/>
                </a:lnTo>
                <a:cubicBezTo>
                  <a:pt x="174" y="2973"/>
                  <a:pt x="161" y="2971"/>
                  <a:pt x="149" y="2969"/>
                </a:cubicBezTo>
                <a:cubicBezTo>
                  <a:pt x="138" y="2967"/>
                  <a:pt x="126" y="2963"/>
                  <a:pt x="115" y="2958"/>
                </a:cubicBezTo>
                <a:cubicBezTo>
                  <a:pt x="103" y="2954"/>
                  <a:pt x="93" y="2948"/>
                  <a:pt x="83" y="2941"/>
                </a:cubicBezTo>
                <a:cubicBezTo>
                  <a:pt x="72" y="2935"/>
                  <a:pt x="63" y="2927"/>
                  <a:pt x="54" y="2918"/>
                </a:cubicBezTo>
                <a:cubicBezTo>
                  <a:pt x="46" y="2910"/>
                  <a:pt x="38" y="2900"/>
                  <a:pt x="31" y="2890"/>
                </a:cubicBezTo>
                <a:cubicBezTo>
                  <a:pt x="25" y="2880"/>
                  <a:pt x="19" y="2869"/>
                  <a:pt x="14" y="2858"/>
                </a:cubicBezTo>
                <a:cubicBezTo>
                  <a:pt x="9" y="2847"/>
                  <a:pt x="6" y="2835"/>
                  <a:pt x="4" y="2823"/>
                </a:cubicBezTo>
                <a:cubicBezTo>
                  <a:pt x="1" y="2811"/>
                  <a:pt x="0" y="2799"/>
                  <a:pt x="0" y="2787"/>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22" name="图片 321"/>
          <p:cNvPicPr/>
          <p:nvPr/>
        </p:nvPicPr>
        <p:blipFill>
          <a:blip r:embed="rId10"/>
          <a:stretch/>
        </p:blipFill>
        <p:spPr>
          <a:xfrm>
            <a:off x="434520" y="7194960"/>
            <a:ext cx="150120" cy="150120"/>
          </a:xfrm>
          <a:prstGeom prst="rect">
            <a:avLst/>
          </a:prstGeom>
          <a:noFill/>
          <a:ln w="0">
            <a:noFill/>
          </a:ln>
        </p:spPr>
      </p:pic>
      <p:sp>
        <p:nvSpPr>
          <p:cNvPr id="323" name="文本框 322"/>
          <p:cNvSpPr txBox="1"/>
          <p:nvPr/>
        </p:nvSpPr>
        <p:spPr>
          <a:xfrm>
            <a:off x="6674040" y="4961880"/>
            <a:ext cx="1174320" cy="212400"/>
          </a:xfrm>
          <a:prstGeom prst="rect">
            <a:avLst/>
          </a:prstGeom>
          <a:noFill/>
          <a:ln w="0">
            <a:noFill/>
          </a:ln>
        </p:spPr>
        <p:txBody>
          <a:bodyPr wrap="none" lIns="0" tIns="0" rIns="0" bIns="0" anchor="t">
            <a:spAutoFit/>
          </a:bodyPr>
          <a:lstStyle/>
          <a:p>
            <a:r>
              <a:rPr lang="zh-CN" sz="1320" b="0" u="none" strike="noStrike">
                <a:solidFill>
                  <a:srgbClr val="53EAFD"/>
                </a:solidFill>
                <a:effectLst/>
                <a:uFillTx/>
                <a:latin typeface="WenQuanYiZenHei"/>
                <a:ea typeface="WenQuanYiZenHei"/>
              </a:rPr>
              <a:t>生成过程可视化</a:t>
            </a:r>
            <a:endParaRPr lang="en-US" sz="1320" b="0" u="none" strike="noStrike">
              <a:solidFill>
                <a:srgbClr val="000000"/>
              </a:solidFill>
              <a:effectLst/>
              <a:uFillTx/>
              <a:latin typeface="Times New Roman"/>
            </a:endParaRPr>
          </a:p>
        </p:txBody>
      </p:sp>
      <p:sp>
        <p:nvSpPr>
          <p:cNvPr id="324" name="文本框 323"/>
          <p:cNvSpPr txBox="1"/>
          <p:nvPr/>
        </p:nvSpPr>
        <p:spPr>
          <a:xfrm>
            <a:off x="651960" y="7175520"/>
            <a:ext cx="906120" cy="189360"/>
          </a:xfrm>
          <a:prstGeom prst="rect">
            <a:avLst/>
          </a:prstGeom>
          <a:noFill/>
          <a:ln w="0">
            <a:noFill/>
          </a:ln>
        </p:spPr>
        <p:txBody>
          <a:bodyPr wrap="none" lIns="0" tIns="0" rIns="0" bIns="0" anchor="t">
            <a:spAutoFit/>
          </a:bodyPr>
          <a:lstStyle/>
          <a:p>
            <a:r>
              <a:rPr lang="zh-CN" sz="1180" b="0" u="none" strike="noStrike">
                <a:solidFill>
                  <a:srgbClr val="53EAFD"/>
                </a:solidFill>
                <a:effectLst/>
                <a:uFillTx/>
                <a:latin typeface="WenQuanYiZenHei"/>
                <a:ea typeface="WenQuanYiZenHei"/>
              </a:rPr>
              <a:t>生成结果示例</a:t>
            </a:r>
            <a:endParaRPr lang="en-US" sz="1180" b="0" u="none" strike="noStrike">
              <a:solidFill>
                <a:srgbClr val="000000"/>
              </a:solidFill>
              <a:effectLst/>
              <a:uFillTx/>
              <a:latin typeface="Times New Roman"/>
            </a:endParaRPr>
          </a:p>
        </p:txBody>
      </p:sp>
      <p:sp>
        <p:nvSpPr>
          <p:cNvPr id="325" name="文本框 324"/>
          <p:cNvSpPr txBox="1"/>
          <p:nvPr/>
        </p:nvSpPr>
        <p:spPr>
          <a:xfrm>
            <a:off x="465480" y="7438680"/>
            <a:ext cx="10062000" cy="160560"/>
          </a:xfrm>
          <a:prstGeom prst="rect">
            <a:avLst/>
          </a:prstGeom>
          <a:noFill/>
          <a:ln w="0">
            <a:noFill/>
          </a:ln>
        </p:spPr>
        <p:txBody>
          <a:bodyPr wrap="none" lIns="0" tIns="0" rIns="0" bIns="0" anchor="t">
            <a:spAutoFit/>
          </a:bodyPr>
          <a:lstStyle/>
          <a:p>
            <a:r>
              <a:rPr lang="en-US" sz="1090" b="0" u="none" strike="noStrike">
                <a:solidFill>
                  <a:srgbClr val="E5E7EB"/>
                </a:solidFill>
                <a:effectLst/>
                <a:uFillTx/>
                <a:latin typeface="DejaVuSans"/>
                <a:ea typeface="DejaVuSans"/>
              </a:rPr>
              <a:t>"The future of artiﬁcial intelligence is likely to transform every aspect of our lives, from healthcare to transportation. We will see advancements in</a:t>
            </a:r>
            <a:endParaRPr lang="en-US" sz="1090" b="0" u="none" strike="noStrike">
              <a:solidFill>
                <a:srgbClr val="000000"/>
              </a:solidFill>
              <a:effectLst/>
              <a:uFillTx/>
              <a:latin typeface="Times New Roman"/>
            </a:endParaRPr>
          </a:p>
        </p:txBody>
      </p:sp>
      <p:sp>
        <p:nvSpPr>
          <p:cNvPr id="326" name="文本框 325"/>
          <p:cNvSpPr txBox="1"/>
          <p:nvPr/>
        </p:nvSpPr>
        <p:spPr>
          <a:xfrm>
            <a:off x="465480" y="7639200"/>
            <a:ext cx="9703440" cy="160560"/>
          </a:xfrm>
          <a:prstGeom prst="rect">
            <a:avLst/>
          </a:prstGeom>
          <a:noFill/>
          <a:ln w="0">
            <a:noFill/>
          </a:ln>
        </p:spPr>
        <p:txBody>
          <a:bodyPr wrap="none" lIns="0" tIns="0" rIns="0" bIns="0" anchor="t">
            <a:spAutoFit/>
          </a:bodyPr>
          <a:lstStyle/>
          <a:p>
            <a:r>
              <a:rPr lang="en-US" sz="1090" b="0" u="none" strike="noStrike">
                <a:solidFill>
                  <a:srgbClr val="E5E7EB"/>
                </a:solidFill>
                <a:effectLst/>
                <a:uFillTx/>
                <a:latin typeface="DejaVuSans"/>
                <a:ea typeface="DejaVuSans"/>
              </a:rPr>
              <a:t>personalized medicine, autonomous vehicles, and more. However, there are also ethical challenges to address, such as data privacy and the</a:t>
            </a:r>
            <a:endParaRPr lang="en-US" sz="1090" b="0" u="none" strike="noStrike">
              <a:solidFill>
                <a:srgbClr val="000000"/>
              </a:solidFill>
              <a:effectLst/>
              <a:uFillTx/>
              <a:latin typeface="Times New Roman"/>
            </a:endParaRPr>
          </a:p>
        </p:txBody>
      </p:sp>
      <p:sp>
        <p:nvSpPr>
          <p:cNvPr id="327" name="文本框 326"/>
          <p:cNvSpPr txBox="1"/>
          <p:nvPr/>
        </p:nvSpPr>
        <p:spPr>
          <a:xfrm>
            <a:off x="465480" y="7839720"/>
            <a:ext cx="4647960" cy="160560"/>
          </a:xfrm>
          <a:prstGeom prst="rect">
            <a:avLst/>
          </a:prstGeom>
          <a:noFill/>
          <a:ln w="0">
            <a:noFill/>
          </a:ln>
        </p:spPr>
        <p:txBody>
          <a:bodyPr wrap="none" lIns="0" tIns="0" rIns="0" bIns="0" anchor="t">
            <a:spAutoFit/>
          </a:bodyPr>
          <a:lstStyle/>
          <a:p>
            <a:r>
              <a:rPr lang="en-US" sz="1090" b="0" u="none" strike="noStrike">
                <a:solidFill>
                  <a:srgbClr val="E5E7EB"/>
                </a:solidFill>
                <a:effectLst/>
                <a:uFillTx/>
                <a:latin typeface="DejaVuSans"/>
                <a:ea typeface="DejaVuSans"/>
              </a:rPr>
              <a:t>impact of AI on employment. As we move forward, it is crucial to..."</a:t>
            </a:r>
            <a:endParaRPr lang="en-US" sz="1090" b="0" u="none" strike="noStrike">
              <a:solidFill>
                <a:srgbClr val="000000"/>
              </a:solidFill>
              <a:effectLst/>
              <a:uFillTx/>
              <a:latin typeface="Times New Roman"/>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8" name="图片 327"/>
          <p:cNvPicPr/>
          <p:nvPr/>
        </p:nvPicPr>
        <p:blipFill>
          <a:blip r:embed="rId2"/>
          <a:stretch/>
        </p:blipFill>
        <p:spPr>
          <a:xfrm>
            <a:off x="0" y="0"/>
            <a:ext cx="10696320" cy="7487280"/>
          </a:xfrm>
          <a:prstGeom prst="rect">
            <a:avLst/>
          </a:prstGeom>
          <a:noFill/>
          <a:ln w="0">
            <a:noFill/>
          </a:ln>
        </p:spPr>
      </p:pic>
      <p:pic>
        <p:nvPicPr>
          <p:cNvPr id="329" name="图片 328"/>
          <p:cNvPicPr/>
          <p:nvPr/>
        </p:nvPicPr>
        <p:blipFill>
          <a:blip r:embed="rId3"/>
          <a:stretch/>
        </p:blipFill>
        <p:spPr>
          <a:xfrm>
            <a:off x="0" y="0"/>
            <a:ext cx="10696320" cy="7487280"/>
          </a:xfrm>
          <a:prstGeom prst="rect">
            <a:avLst/>
          </a:prstGeom>
          <a:noFill/>
          <a:ln w="0">
            <a:noFill/>
          </a:ln>
        </p:spPr>
      </p:pic>
      <p:pic>
        <p:nvPicPr>
          <p:cNvPr id="330" name="图片 329"/>
          <p:cNvPicPr/>
          <p:nvPr/>
        </p:nvPicPr>
        <p:blipFill>
          <a:blip r:embed="rId4"/>
          <a:stretch/>
        </p:blipFill>
        <p:spPr>
          <a:xfrm>
            <a:off x="401040" y="401040"/>
            <a:ext cx="9893880" cy="400680"/>
          </a:xfrm>
          <a:prstGeom prst="rect">
            <a:avLst/>
          </a:prstGeom>
          <a:noFill/>
          <a:ln w="0">
            <a:noFill/>
          </a:ln>
        </p:spPr>
      </p:pic>
      <p:sp>
        <p:nvSpPr>
          <p:cNvPr id="331" name="任意多边形: 形状 330"/>
          <p:cNvSpPr/>
          <p:nvPr/>
        </p:nvSpPr>
        <p:spPr>
          <a:xfrm>
            <a:off x="401040" y="902520"/>
            <a:ext cx="1069920" cy="33480"/>
          </a:xfrm>
          <a:custGeom>
            <a:avLst/>
            <a:gdLst/>
            <a:ahLst/>
            <a:cxnLst/>
            <a:rect l="0" t="0" r="r" b="b"/>
            <a:pathLst>
              <a:path w="2972" h="93">
                <a:moveTo>
                  <a:pt x="0" y="0"/>
                </a:moveTo>
                <a:lnTo>
                  <a:pt x="2972" y="0"/>
                </a:lnTo>
                <a:lnTo>
                  <a:pt x="2972" y="93"/>
                </a:lnTo>
                <a:lnTo>
                  <a:pt x="0" y="93"/>
                </a:lnTo>
                <a:lnTo>
                  <a:pt x="0" y="0"/>
                </a:lnTo>
                <a:close/>
              </a:path>
            </a:pathLst>
          </a:custGeom>
          <a:solidFill>
            <a:srgbClr val="60A5FA"/>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32" name="文本框 331"/>
          <p:cNvSpPr txBox="1"/>
          <p:nvPr/>
        </p:nvSpPr>
        <p:spPr>
          <a:xfrm>
            <a:off x="10110600" y="7171200"/>
            <a:ext cx="472320" cy="157320"/>
          </a:xfrm>
          <a:prstGeom prst="rect">
            <a:avLst/>
          </a:prstGeom>
          <a:noFill/>
          <a:ln w="0">
            <a:noFill/>
          </a:ln>
        </p:spPr>
        <p:txBody>
          <a:bodyPr wrap="none" lIns="0" tIns="0" rIns="0" bIns="0" anchor="t">
            <a:spAutoFit/>
          </a:bodyPr>
          <a:lstStyle/>
          <a:p>
            <a:r>
              <a:rPr lang="en-US" sz="1050" b="0" u="none" strike="noStrike">
                <a:solidFill>
                  <a:srgbClr val="9CA3AF"/>
                </a:solidFill>
                <a:effectLst/>
                <a:uFillTx/>
                <a:latin typeface="DejaVuSans"/>
                <a:ea typeface="DejaVuSans"/>
              </a:rPr>
              <a:t>6  /  14</a:t>
            </a:r>
            <a:endParaRPr lang="en-US" sz="1050" b="0" u="none" strike="noStrike">
              <a:solidFill>
                <a:srgbClr val="000000"/>
              </a:solidFill>
              <a:effectLst/>
              <a:uFillTx/>
              <a:latin typeface="Times New Roman"/>
            </a:endParaRPr>
          </a:p>
        </p:txBody>
      </p:sp>
      <p:pic>
        <p:nvPicPr>
          <p:cNvPr id="333" name="图片 332"/>
          <p:cNvPicPr/>
          <p:nvPr/>
        </p:nvPicPr>
        <p:blipFill>
          <a:blip r:embed="rId5"/>
          <a:stretch/>
        </p:blipFill>
        <p:spPr>
          <a:xfrm>
            <a:off x="401040" y="1437480"/>
            <a:ext cx="9893880" cy="3208680"/>
          </a:xfrm>
          <a:prstGeom prst="rect">
            <a:avLst/>
          </a:prstGeom>
          <a:noFill/>
          <a:ln w="0">
            <a:noFill/>
          </a:ln>
        </p:spPr>
      </p:pic>
      <p:pic>
        <p:nvPicPr>
          <p:cNvPr id="334" name="图片 333"/>
          <p:cNvPicPr/>
          <p:nvPr/>
        </p:nvPicPr>
        <p:blipFill>
          <a:blip r:embed="rId6"/>
          <a:stretch/>
        </p:blipFill>
        <p:spPr>
          <a:xfrm>
            <a:off x="1170000" y="1337040"/>
            <a:ext cx="208440" cy="166680"/>
          </a:xfrm>
          <a:prstGeom prst="rect">
            <a:avLst/>
          </a:prstGeom>
          <a:noFill/>
          <a:ln w="0">
            <a:noFill/>
          </a:ln>
        </p:spPr>
      </p:pic>
      <p:pic>
        <p:nvPicPr>
          <p:cNvPr id="335" name="图片 334"/>
          <p:cNvPicPr/>
          <p:nvPr/>
        </p:nvPicPr>
        <p:blipFill>
          <a:blip r:embed="rId7"/>
          <a:stretch/>
        </p:blipFill>
        <p:spPr>
          <a:xfrm>
            <a:off x="3016800" y="1337040"/>
            <a:ext cx="191880" cy="166680"/>
          </a:xfrm>
          <a:prstGeom prst="rect">
            <a:avLst/>
          </a:prstGeom>
          <a:noFill/>
          <a:ln w="0">
            <a:noFill/>
          </a:ln>
        </p:spPr>
      </p:pic>
      <p:pic>
        <p:nvPicPr>
          <p:cNvPr id="336" name="图片 335"/>
          <p:cNvPicPr/>
          <p:nvPr/>
        </p:nvPicPr>
        <p:blipFill>
          <a:blip r:embed="rId8"/>
          <a:stretch/>
        </p:blipFill>
        <p:spPr>
          <a:xfrm>
            <a:off x="4847040" y="1337040"/>
            <a:ext cx="208440" cy="166680"/>
          </a:xfrm>
          <a:prstGeom prst="rect">
            <a:avLst/>
          </a:prstGeom>
          <a:noFill/>
          <a:ln w="0">
            <a:noFill/>
          </a:ln>
        </p:spPr>
      </p:pic>
      <p:pic>
        <p:nvPicPr>
          <p:cNvPr id="337" name="图片 336"/>
          <p:cNvPicPr/>
          <p:nvPr/>
        </p:nvPicPr>
        <p:blipFill>
          <a:blip r:embed="rId9"/>
          <a:stretch/>
        </p:blipFill>
        <p:spPr>
          <a:xfrm>
            <a:off x="6702120" y="1337040"/>
            <a:ext cx="166680" cy="166680"/>
          </a:xfrm>
          <a:prstGeom prst="rect">
            <a:avLst/>
          </a:prstGeom>
          <a:noFill/>
          <a:ln w="0">
            <a:noFill/>
          </a:ln>
        </p:spPr>
      </p:pic>
      <p:pic>
        <p:nvPicPr>
          <p:cNvPr id="338" name="图片 337"/>
          <p:cNvPicPr/>
          <p:nvPr/>
        </p:nvPicPr>
        <p:blipFill>
          <a:blip r:embed="rId10"/>
          <a:stretch/>
        </p:blipFill>
        <p:spPr>
          <a:xfrm>
            <a:off x="8540640" y="1337040"/>
            <a:ext cx="166680" cy="166680"/>
          </a:xfrm>
          <a:prstGeom prst="rect">
            <a:avLst/>
          </a:prstGeom>
          <a:noFill/>
          <a:ln w="0">
            <a:noFill/>
          </a:ln>
        </p:spPr>
      </p:pic>
      <p:sp>
        <p:nvSpPr>
          <p:cNvPr id="339" name="任意多边形: 形状 338"/>
          <p:cNvSpPr/>
          <p:nvPr/>
        </p:nvSpPr>
        <p:spPr>
          <a:xfrm>
            <a:off x="417600" y="4846680"/>
            <a:ext cx="1855440" cy="1370880"/>
          </a:xfrm>
          <a:custGeom>
            <a:avLst/>
            <a:gdLst/>
            <a:ahLst/>
            <a:cxnLst/>
            <a:rect l="0" t="0" r="r" b="b"/>
            <a:pathLst>
              <a:path w="5154" h="3808">
                <a:moveTo>
                  <a:pt x="0" y="3808"/>
                </a:moveTo>
                <a:lnTo>
                  <a:pt x="0" y="0"/>
                </a:lnTo>
                <a:lnTo>
                  <a:pt x="4969" y="0"/>
                </a:lnTo>
                <a:cubicBezTo>
                  <a:pt x="4981" y="0"/>
                  <a:pt x="4993" y="1"/>
                  <a:pt x="5005" y="4"/>
                </a:cubicBezTo>
                <a:cubicBezTo>
                  <a:pt x="5017" y="6"/>
                  <a:pt x="5029" y="10"/>
                  <a:pt x="5040" y="14"/>
                </a:cubicBezTo>
                <a:cubicBezTo>
                  <a:pt x="5051" y="19"/>
                  <a:pt x="5062" y="25"/>
                  <a:pt x="5072" y="31"/>
                </a:cubicBezTo>
                <a:cubicBezTo>
                  <a:pt x="5082" y="38"/>
                  <a:pt x="5091" y="46"/>
                  <a:pt x="5100" y="54"/>
                </a:cubicBezTo>
                <a:cubicBezTo>
                  <a:pt x="5109" y="63"/>
                  <a:pt x="5116" y="72"/>
                  <a:pt x="5123" y="83"/>
                </a:cubicBezTo>
                <a:cubicBezTo>
                  <a:pt x="5130" y="93"/>
                  <a:pt x="5136" y="103"/>
                  <a:pt x="5140" y="115"/>
                </a:cubicBezTo>
                <a:cubicBezTo>
                  <a:pt x="5145" y="126"/>
                  <a:pt x="5149" y="138"/>
                  <a:pt x="5151" y="150"/>
                </a:cubicBezTo>
                <a:cubicBezTo>
                  <a:pt x="5153" y="162"/>
                  <a:pt x="5154" y="174"/>
                  <a:pt x="5154" y="186"/>
                </a:cubicBezTo>
                <a:lnTo>
                  <a:pt x="5154" y="3621"/>
                </a:lnTo>
                <a:cubicBezTo>
                  <a:pt x="5154" y="3634"/>
                  <a:pt x="5153" y="3646"/>
                  <a:pt x="5151" y="3658"/>
                </a:cubicBezTo>
                <a:cubicBezTo>
                  <a:pt x="5149" y="3670"/>
                  <a:pt x="5145" y="3682"/>
                  <a:pt x="5140" y="3693"/>
                </a:cubicBezTo>
                <a:cubicBezTo>
                  <a:pt x="5136" y="3705"/>
                  <a:pt x="5130" y="3715"/>
                  <a:pt x="5123" y="3725"/>
                </a:cubicBezTo>
                <a:cubicBezTo>
                  <a:pt x="5116" y="3736"/>
                  <a:pt x="5109" y="3745"/>
                  <a:pt x="5100" y="3754"/>
                </a:cubicBezTo>
                <a:cubicBezTo>
                  <a:pt x="5091" y="3762"/>
                  <a:pt x="5082" y="3770"/>
                  <a:pt x="5072" y="3777"/>
                </a:cubicBezTo>
                <a:cubicBezTo>
                  <a:pt x="5062" y="3783"/>
                  <a:pt x="5051" y="3789"/>
                  <a:pt x="5040" y="3794"/>
                </a:cubicBezTo>
                <a:cubicBezTo>
                  <a:pt x="5029" y="3799"/>
                  <a:pt x="5017" y="3802"/>
                  <a:pt x="5005" y="3804"/>
                </a:cubicBezTo>
                <a:cubicBezTo>
                  <a:pt x="4993" y="3807"/>
                  <a:pt x="4981" y="3808"/>
                  <a:pt x="4969" y="3808"/>
                </a:cubicBezTo>
                <a:lnTo>
                  <a:pt x="0" y="3808"/>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40" name="任意多边形: 形状 339"/>
          <p:cNvSpPr/>
          <p:nvPr/>
        </p:nvSpPr>
        <p:spPr>
          <a:xfrm>
            <a:off x="401040" y="4846680"/>
            <a:ext cx="33840" cy="1370880"/>
          </a:xfrm>
          <a:custGeom>
            <a:avLst/>
            <a:gdLst/>
            <a:ahLst/>
            <a:cxnLst/>
            <a:rect l="0" t="0" r="r" b="b"/>
            <a:pathLst>
              <a:path w="94" h="3808">
                <a:moveTo>
                  <a:pt x="0" y="0"/>
                </a:moveTo>
                <a:lnTo>
                  <a:pt x="94" y="0"/>
                </a:lnTo>
                <a:lnTo>
                  <a:pt x="94" y="3808"/>
                </a:lnTo>
                <a:lnTo>
                  <a:pt x="0" y="3808"/>
                </a:lnTo>
                <a:lnTo>
                  <a:pt x="0" y="0"/>
                </a:lnTo>
                <a:close/>
              </a:path>
            </a:pathLst>
          </a:custGeom>
          <a:solidFill>
            <a:srgbClr val="0EA5E9"/>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41" name="任意多边形: 形状 340"/>
          <p:cNvSpPr/>
          <p:nvPr/>
        </p:nvSpPr>
        <p:spPr>
          <a:xfrm>
            <a:off x="568080" y="4980240"/>
            <a:ext cx="343080" cy="334800"/>
          </a:xfrm>
          <a:custGeom>
            <a:avLst/>
            <a:gdLst/>
            <a:ahLst/>
            <a:cxnLst/>
            <a:rect l="0" t="0" r="r" b="b"/>
            <a:pathLst>
              <a:path w="953" h="930">
                <a:moveTo>
                  <a:pt x="0" y="465"/>
                </a:moveTo>
                <a:cubicBezTo>
                  <a:pt x="0" y="434"/>
                  <a:pt x="3" y="404"/>
                  <a:pt x="9" y="374"/>
                </a:cubicBezTo>
                <a:cubicBezTo>
                  <a:pt x="15" y="344"/>
                  <a:pt x="24" y="315"/>
                  <a:pt x="35" y="287"/>
                </a:cubicBezTo>
                <a:cubicBezTo>
                  <a:pt x="47" y="259"/>
                  <a:pt x="61" y="232"/>
                  <a:pt x="78" y="207"/>
                </a:cubicBezTo>
                <a:cubicBezTo>
                  <a:pt x="95" y="181"/>
                  <a:pt x="114" y="158"/>
                  <a:pt x="136" y="136"/>
                </a:cubicBezTo>
                <a:cubicBezTo>
                  <a:pt x="158" y="115"/>
                  <a:pt x="181" y="96"/>
                  <a:pt x="206" y="79"/>
                </a:cubicBezTo>
                <a:cubicBezTo>
                  <a:pt x="232" y="62"/>
                  <a:pt x="258" y="47"/>
                  <a:pt x="287" y="36"/>
                </a:cubicBezTo>
                <a:cubicBezTo>
                  <a:pt x="315" y="24"/>
                  <a:pt x="344" y="15"/>
                  <a:pt x="374" y="9"/>
                </a:cubicBezTo>
                <a:cubicBezTo>
                  <a:pt x="404" y="3"/>
                  <a:pt x="434" y="0"/>
                  <a:pt x="464" y="0"/>
                </a:cubicBezTo>
                <a:lnTo>
                  <a:pt x="487" y="0"/>
                </a:lnTo>
                <a:cubicBezTo>
                  <a:pt x="518" y="0"/>
                  <a:pt x="548" y="3"/>
                  <a:pt x="578" y="9"/>
                </a:cubicBezTo>
                <a:cubicBezTo>
                  <a:pt x="608" y="15"/>
                  <a:pt x="637" y="24"/>
                  <a:pt x="665" y="36"/>
                </a:cubicBezTo>
                <a:cubicBezTo>
                  <a:pt x="693" y="47"/>
                  <a:pt x="720" y="62"/>
                  <a:pt x="745" y="79"/>
                </a:cubicBezTo>
                <a:cubicBezTo>
                  <a:pt x="771" y="96"/>
                  <a:pt x="794" y="115"/>
                  <a:pt x="817" y="136"/>
                </a:cubicBezTo>
                <a:cubicBezTo>
                  <a:pt x="838" y="158"/>
                  <a:pt x="858" y="181"/>
                  <a:pt x="874" y="207"/>
                </a:cubicBezTo>
                <a:cubicBezTo>
                  <a:pt x="891" y="232"/>
                  <a:pt x="906" y="259"/>
                  <a:pt x="917" y="287"/>
                </a:cubicBezTo>
                <a:cubicBezTo>
                  <a:pt x="929" y="315"/>
                  <a:pt x="938" y="344"/>
                  <a:pt x="944" y="374"/>
                </a:cubicBezTo>
                <a:cubicBezTo>
                  <a:pt x="950" y="404"/>
                  <a:pt x="953" y="434"/>
                  <a:pt x="953" y="465"/>
                </a:cubicBezTo>
                <a:cubicBezTo>
                  <a:pt x="953" y="495"/>
                  <a:pt x="950" y="525"/>
                  <a:pt x="944" y="556"/>
                </a:cubicBezTo>
                <a:cubicBezTo>
                  <a:pt x="938" y="586"/>
                  <a:pt x="929" y="615"/>
                  <a:pt x="917" y="643"/>
                </a:cubicBezTo>
                <a:cubicBezTo>
                  <a:pt x="906" y="672"/>
                  <a:pt x="891" y="698"/>
                  <a:pt x="874" y="724"/>
                </a:cubicBezTo>
                <a:cubicBezTo>
                  <a:pt x="858" y="749"/>
                  <a:pt x="838" y="772"/>
                  <a:pt x="817" y="794"/>
                </a:cubicBezTo>
                <a:cubicBezTo>
                  <a:pt x="794" y="816"/>
                  <a:pt x="771" y="835"/>
                  <a:pt x="745" y="852"/>
                </a:cubicBezTo>
                <a:cubicBezTo>
                  <a:pt x="720" y="869"/>
                  <a:pt x="693" y="883"/>
                  <a:pt x="665" y="895"/>
                </a:cubicBezTo>
                <a:cubicBezTo>
                  <a:pt x="637" y="906"/>
                  <a:pt x="608" y="915"/>
                  <a:pt x="578" y="921"/>
                </a:cubicBezTo>
                <a:cubicBezTo>
                  <a:pt x="548" y="927"/>
                  <a:pt x="518" y="930"/>
                  <a:pt x="487" y="930"/>
                </a:cubicBezTo>
                <a:lnTo>
                  <a:pt x="464" y="930"/>
                </a:lnTo>
                <a:cubicBezTo>
                  <a:pt x="434" y="930"/>
                  <a:pt x="404" y="927"/>
                  <a:pt x="374" y="921"/>
                </a:cubicBezTo>
                <a:cubicBezTo>
                  <a:pt x="344" y="915"/>
                  <a:pt x="315" y="906"/>
                  <a:pt x="287" y="895"/>
                </a:cubicBezTo>
                <a:cubicBezTo>
                  <a:pt x="258" y="883"/>
                  <a:pt x="232" y="869"/>
                  <a:pt x="206" y="852"/>
                </a:cubicBezTo>
                <a:cubicBezTo>
                  <a:pt x="181" y="835"/>
                  <a:pt x="158" y="816"/>
                  <a:pt x="136" y="794"/>
                </a:cubicBezTo>
                <a:cubicBezTo>
                  <a:pt x="114" y="772"/>
                  <a:pt x="95" y="749"/>
                  <a:pt x="78" y="724"/>
                </a:cubicBezTo>
                <a:cubicBezTo>
                  <a:pt x="61" y="698"/>
                  <a:pt x="47" y="672"/>
                  <a:pt x="35" y="643"/>
                </a:cubicBezTo>
                <a:cubicBezTo>
                  <a:pt x="24" y="615"/>
                  <a:pt x="15" y="586"/>
                  <a:pt x="9" y="556"/>
                </a:cubicBezTo>
                <a:cubicBezTo>
                  <a:pt x="3" y="525"/>
                  <a:pt x="0" y="495"/>
                  <a:pt x="0" y="465"/>
                </a:cubicBezTo>
                <a:close/>
              </a:path>
            </a:pathLst>
          </a:custGeom>
          <a:solidFill>
            <a:srgbClr val="0EA5E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42" name="图片 341"/>
          <p:cNvPicPr/>
          <p:nvPr/>
        </p:nvPicPr>
        <p:blipFill>
          <a:blip r:embed="rId11"/>
          <a:stretch/>
        </p:blipFill>
        <p:spPr>
          <a:xfrm>
            <a:off x="635040" y="5047560"/>
            <a:ext cx="208440" cy="166680"/>
          </a:xfrm>
          <a:prstGeom prst="rect">
            <a:avLst/>
          </a:prstGeom>
          <a:noFill/>
          <a:ln w="0">
            <a:noFill/>
          </a:ln>
        </p:spPr>
      </p:pic>
      <p:sp>
        <p:nvSpPr>
          <p:cNvPr id="343" name="文本框 342"/>
          <p:cNvSpPr txBox="1"/>
          <p:nvPr/>
        </p:nvSpPr>
        <p:spPr>
          <a:xfrm>
            <a:off x="401040" y="1017360"/>
            <a:ext cx="385632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从数据编码到自回归生成的完整工作流程及技术特点</a:t>
            </a:r>
            <a:endParaRPr lang="en-US" sz="1320" b="0" u="none" strike="noStrike">
              <a:solidFill>
                <a:srgbClr val="000000"/>
              </a:solidFill>
              <a:effectLst/>
              <a:uFillTx/>
              <a:latin typeface="Times New Roman"/>
            </a:endParaRPr>
          </a:p>
        </p:txBody>
      </p:sp>
      <p:sp>
        <p:nvSpPr>
          <p:cNvPr id="344" name="文本框 343"/>
          <p:cNvSpPr txBox="1"/>
          <p:nvPr/>
        </p:nvSpPr>
        <p:spPr>
          <a:xfrm>
            <a:off x="1011240" y="5052960"/>
            <a:ext cx="6040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数据编码</a:t>
            </a:r>
            <a:endParaRPr lang="en-US" sz="1180" b="0" u="none" strike="noStrike">
              <a:solidFill>
                <a:srgbClr val="000000"/>
              </a:solidFill>
              <a:effectLst/>
              <a:uFillTx/>
              <a:latin typeface="Times New Roman"/>
            </a:endParaRPr>
          </a:p>
        </p:txBody>
      </p:sp>
      <p:sp>
        <p:nvSpPr>
          <p:cNvPr id="345" name="文本框 344"/>
          <p:cNvSpPr txBox="1"/>
          <p:nvPr/>
        </p:nvSpPr>
        <p:spPr>
          <a:xfrm>
            <a:off x="568080" y="5394240"/>
            <a:ext cx="15264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将输入文本编码为嵌入向量，</a:t>
            </a:r>
            <a:endParaRPr lang="en-US" sz="920" b="0" u="none" strike="noStrike">
              <a:solidFill>
                <a:srgbClr val="000000"/>
              </a:solidFill>
              <a:effectLst/>
              <a:uFillTx/>
              <a:latin typeface="Times New Roman"/>
            </a:endParaRPr>
          </a:p>
        </p:txBody>
      </p:sp>
      <p:sp>
        <p:nvSpPr>
          <p:cNvPr id="346" name="文本框 345"/>
          <p:cNvSpPr txBox="1"/>
          <p:nvPr/>
        </p:nvSpPr>
        <p:spPr>
          <a:xfrm>
            <a:off x="568080" y="5561640"/>
            <a:ext cx="15264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为后续处理准备结构化数据输</a:t>
            </a:r>
            <a:endParaRPr lang="en-US" sz="920" b="0" u="none" strike="noStrike">
              <a:solidFill>
                <a:srgbClr val="000000"/>
              </a:solidFill>
              <a:effectLst/>
              <a:uFillTx/>
              <a:latin typeface="Times New Roman"/>
            </a:endParaRPr>
          </a:p>
        </p:txBody>
      </p:sp>
      <p:sp>
        <p:nvSpPr>
          <p:cNvPr id="347" name="文本框 346"/>
          <p:cNvSpPr txBox="1"/>
          <p:nvPr/>
        </p:nvSpPr>
        <p:spPr>
          <a:xfrm>
            <a:off x="568080" y="572868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入</a:t>
            </a:r>
            <a:endParaRPr lang="en-US" sz="920" b="0" u="none" strike="noStrike">
              <a:solidFill>
                <a:srgbClr val="000000"/>
              </a:solidFill>
              <a:effectLst/>
              <a:uFillTx/>
              <a:latin typeface="Times New Roman"/>
            </a:endParaRPr>
          </a:p>
        </p:txBody>
      </p:sp>
      <p:sp>
        <p:nvSpPr>
          <p:cNvPr id="348" name="文本框 347"/>
          <p:cNvSpPr txBox="1"/>
          <p:nvPr/>
        </p:nvSpPr>
        <p:spPr>
          <a:xfrm>
            <a:off x="969480" y="5957280"/>
            <a:ext cx="100080" cy="117720"/>
          </a:xfrm>
          <a:prstGeom prst="rect">
            <a:avLst/>
          </a:prstGeom>
          <a:noFill/>
          <a:ln w="0">
            <a:noFill/>
          </a:ln>
        </p:spPr>
        <p:txBody>
          <a:bodyPr wrap="none" lIns="0" tIns="0" rIns="0" bIns="0" anchor="t">
            <a:spAutoFit/>
          </a:bodyPr>
          <a:lstStyle/>
          <a:p>
            <a:r>
              <a:rPr lang="en-US" sz="790" b="0" u="none" strike="noStrike">
                <a:solidFill>
                  <a:srgbClr val="93C5FD"/>
                </a:solidFill>
                <a:effectLst/>
                <a:uFillTx/>
                <a:latin typeface="DejaVuSans"/>
                <a:ea typeface="DejaVuSans"/>
              </a:rPr>
              <a:t>: </a:t>
            </a:r>
            <a:endParaRPr lang="en-US" sz="790" b="0" u="none" strike="noStrike">
              <a:solidFill>
                <a:srgbClr val="000000"/>
              </a:solidFill>
              <a:effectLst/>
              <a:uFillTx/>
              <a:latin typeface="Times New Roman"/>
            </a:endParaRPr>
          </a:p>
        </p:txBody>
      </p:sp>
      <p:sp>
        <p:nvSpPr>
          <p:cNvPr id="349" name="任意多边形: 形状 348"/>
          <p:cNvSpPr/>
          <p:nvPr/>
        </p:nvSpPr>
        <p:spPr>
          <a:xfrm>
            <a:off x="2423160" y="4846680"/>
            <a:ext cx="1855800" cy="1370880"/>
          </a:xfrm>
          <a:custGeom>
            <a:avLst/>
            <a:gdLst/>
            <a:ahLst/>
            <a:cxnLst/>
            <a:rect l="0" t="0" r="r" b="b"/>
            <a:pathLst>
              <a:path w="5155" h="3808">
                <a:moveTo>
                  <a:pt x="0" y="3808"/>
                </a:moveTo>
                <a:lnTo>
                  <a:pt x="0" y="0"/>
                </a:lnTo>
                <a:lnTo>
                  <a:pt x="4969" y="0"/>
                </a:lnTo>
                <a:cubicBezTo>
                  <a:pt x="4981" y="0"/>
                  <a:pt x="4993" y="1"/>
                  <a:pt x="5005" y="4"/>
                </a:cubicBezTo>
                <a:cubicBezTo>
                  <a:pt x="5017" y="6"/>
                  <a:pt x="5029" y="10"/>
                  <a:pt x="5040" y="14"/>
                </a:cubicBezTo>
                <a:cubicBezTo>
                  <a:pt x="5051" y="19"/>
                  <a:pt x="5062" y="25"/>
                  <a:pt x="5072" y="31"/>
                </a:cubicBezTo>
                <a:cubicBezTo>
                  <a:pt x="5082" y="38"/>
                  <a:pt x="5092" y="46"/>
                  <a:pt x="5100" y="54"/>
                </a:cubicBezTo>
                <a:cubicBezTo>
                  <a:pt x="5109" y="63"/>
                  <a:pt x="5117" y="72"/>
                  <a:pt x="5123" y="83"/>
                </a:cubicBezTo>
                <a:cubicBezTo>
                  <a:pt x="5130" y="93"/>
                  <a:pt x="5136" y="103"/>
                  <a:pt x="5140" y="115"/>
                </a:cubicBezTo>
                <a:cubicBezTo>
                  <a:pt x="5145" y="126"/>
                  <a:pt x="5149" y="138"/>
                  <a:pt x="5151" y="150"/>
                </a:cubicBezTo>
                <a:cubicBezTo>
                  <a:pt x="5153" y="162"/>
                  <a:pt x="5155" y="174"/>
                  <a:pt x="5155" y="186"/>
                </a:cubicBezTo>
                <a:lnTo>
                  <a:pt x="5155" y="3621"/>
                </a:lnTo>
                <a:cubicBezTo>
                  <a:pt x="5155" y="3634"/>
                  <a:pt x="5153" y="3646"/>
                  <a:pt x="5151" y="3658"/>
                </a:cubicBezTo>
                <a:cubicBezTo>
                  <a:pt x="5149" y="3670"/>
                  <a:pt x="5145" y="3682"/>
                  <a:pt x="5140" y="3693"/>
                </a:cubicBezTo>
                <a:cubicBezTo>
                  <a:pt x="5136" y="3705"/>
                  <a:pt x="5130" y="3715"/>
                  <a:pt x="5123" y="3725"/>
                </a:cubicBezTo>
                <a:cubicBezTo>
                  <a:pt x="5117" y="3736"/>
                  <a:pt x="5109" y="3745"/>
                  <a:pt x="5100" y="3754"/>
                </a:cubicBezTo>
                <a:cubicBezTo>
                  <a:pt x="5092" y="3762"/>
                  <a:pt x="5082" y="3770"/>
                  <a:pt x="5072" y="3777"/>
                </a:cubicBezTo>
                <a:cubicBezTo>
                  <a:pt x="5062" y="3783"/>
                  <a:pt x="5051" y="3789"/>
                  <a:pt x="5040" y="3794"/>
                </a:cubicBezTo>
                <a:cubicBezTo>
                  <a:pt x="5029" y="3799"/>
                  <a:pt x="5017" y="3802"/>
                  <a:pt x="5005" y="3804"/>
                </a:cubicBezTo>
                <a:cubicBezTo>
                  <a:pt x="4993" y="3807"/>
                  <a:pt x="4981" y="3808"/>
                  <a:pt x="4969" y="3808"/>
                </a:cubicBezTo>
                <a:lnTo>
                  <a:pt x="0" y="3808"/>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50" name="任意多边形: 形状 349"/>
          <p:cNvSpPr/>
          <p:nvPr/>
        </p:nvSpPr>
        <p:spPr>
          <a:xfrm>
            <a:off x="2406600" y="4846680"/>
            <a:ext cx="33840" cy="1370880"/>
          </a:xfrm>
          <a:custGeom>
            <a:avLst/>
            <a:gdLst/>
            <a:ahLst/>
            <a:cxnLst/>
            <a:rect l="0" t="0" r="r" b="b"/>
            <a:pathLst>
              <a:path w="94" h="3808">
                <a:moveTo>
                  <a:pt x="0" y="0"/>
                </a:moveTo>
                <a:lnTo>
                  <a:pt x="94" y="0"/>
                </a:lnTo>
                <a:lnTo>
                  <a:pt x="94" y="3808"/>
                </a:lnTo>
                <a:lnTo>
                  <a:pt x="0" y="3808"/>
                </a:lnTo>
                <a:lnTo>
                  <a:pt x="0" y="0"/>
                </a:lnTo>
                <a:close/>
              </a:path>
            </a:pathLst>
          </a:custGeom>
          <a:solidFill>
            <a:srgbClr val="0EA5E9"/>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51" name="任意多边形: 形状 350"/>
          <p:cNvSpPr/>
          <p:nvPr/>
        </p:nvSpPr>
        <p:spPr>
          <a:xfrm>
            <a:off x="2573640" y="4980240"/>
            <a:ext cx="326160" cy="334800"/>
          </a:xfrm>
          <a:custGeom>
            <a:avLst/>
            <a:gdLst/>
            <a:ahLst/>
            <a:cxnLst/>
            <a:rect l="0" t="0" r="r" b="b"/>
            <a:pathLst>
              <a:path w="906" h="930">
                <a:moveTo>
                  <a:pt x="0" y="476"/>
                </a:moveTo>
                <a:lnTo>
                  <a:pt x="0" y="453"/>
                </a:lnTo>
                <a:cubicBezTo>
                  <a:pt x="0" y="423"/>
                  <a:pt x="3" y="394"/>
                  <a:pt x="9" y="365"/>
                </a:cubicBezTo>
                <a:cubicBezTo>
                  <a:pt x="15" y="336"/>
                  <a:pt x="23" y="307"/>
                  <a:pt x="35" y="280"/>
                </a:cubicBezTo>
                <a:cubicBezTo>
                  <a:pt x="46" y="252"/>
                  <a:pt x="60" y="226"/>
                  <a:pt x="76" y="202"/>
                </a:cubicBezTo>
                <a:cubicBezTo>
                  <a:pt x="93" y="177"/>
                  <a:pt x="112" y="154"/>
                  <a:pt x="133" y="133"/>
                </a:cubicBezTo>
                <a:cubicBezTo>
                  <a:pt x="154" y="112"/>
                  <a:pt x="177" y="93"/>
                  <a:pt x="201" y="77"/>
                </a:cubicBezTo>
                <a:cubicBezTo>
                  <a:pt x="226" y="60"/>
                  <a:pt x="252" y="46"/>
                  <a:pt x="280" y="35"/>
                </a:cubicBezTo>
                <a:cubicBezTo>
                  <a:pt x="307" y="24"/>
                  <a:pt x="335" y="15"/>
                  <a:pt x="364" y="9"/>
                </a:cubicBezTo>
                <a:cubicBezTo>
                  <a:pt x="394" y="3"/>
                  <a:pt x="423" y="0"/>
                  <a:pt x="453" y="0"/>
                </a:cubicBezTo>
                <a:cubicBezTo>
                  <a:pt x="482" y="0"/>
                  <a:pt x="512" y="3"/>
                  <a:pt x="541" y="9"/>
                </a:cubicBezTo>
                <a:cubicBezTo>
                  <a:pt x="571" y="15"/>
                  <a:pt x="600" y="24"/>
                  <a:pt x="627" y="35"/>
                </a:cubicBezTo>
                <a:cubicBezTo>
                  <a:pt x="654" y="46"/>
                  <a:pt x="681" y="60"/>
                  <a:pt x="705" y="77"/>
                </a:cubicBezTo>
                <a:cubicBezTo>
                  <a:pt x="730" y="93"/>
                  <a:pt x="753" y="112"/>
                  <a:pt x="774" y="133"/>
                </a:cubicBezTo>
                <a:cubicBezTo>
                  <a:pt x="795" y="154"/>
                  <a:pt x="814" y="177"/>
                  <a:pt x="830" y="202"/>
                </a:cubicBezTo>
                <a:cubicBezTo>
                  <a:pt x="847" y="226"/>
                  <a:pt x="861" y="252"/>
                  <a:pt x="872" y="280"/>
                </a:cubicBezTo>
                <a:cubicBezTo>
                  <a:pt x="883" y="307"/>
                  <a:pt x="892" y="336"/>
                  <a:pt x="898" y="365"/>
                </a:cubicBezTo>
                <a:cubicBezTo>
                  <a:pt x="904" y="394"/>
                  <a:pt x="906" y="423"/>
                  <a:pt x="906" y="453"/>
                </a:cubicBezTo>
                <a:lnTo>
                  <a:pt x="906" y="476"/>
                </a:lnTo>
                <a:cubicBezTo>
                  <a:pt x="906" y="506"/>
                  <a:pt x="904" y="536"/>
                  <a:pt x="898" y="566"/>
                </a:cubicBezTo>
                <a:cubicBezTo>
                  <a:pt x="892" y="595"/>
                  <a:pt x="883" y="623"/>
                  <a:pt x="872" y="651"/>
                </a:cubicBezTo>
                <a:cubicBezTo>
                  <a:pt x="861" y="678"/>
                  <a:pt x="847" y="704"/>
                  <a:pt x="830" y="729"/>
                </a:cubicBezTo>
                <a:cubicBezTo>
                  <a:pt x="814" y="754"/>
                  <a:pt x="795" y="776"/>
                  <a:pt x="774" y="797"/>
                </a:cubicBezTo>
                <a:cubicBezTo>
                  <a:pt x="753" y="818"/>
                  <a:pt x="730" y="837"/>
                  <a:pt x="705" y="854"/>
                </a:cubicBezTo>
                <a:cubicBezTo>
                  <a:pt x="681" y="870"/>
                  <a:pt x="654" y="884"/>
                  <a:pt x="627" y="896"/>
                </a:cubicBezTo>
                <a:cubicBezTo>
                  <a:pt x="600" y="907"/>
                  <a:pt x="571" y="916"/>
                  <a:pt x="541" y="921"/>
                </a:cubicBezTo>
                <a:cubicBezTo>
                  <a:pt x="512" y="927"/>
                  <a:pt x="482" y="930"/>
                  <a:pt x="453" y="930"/>
                </a:cubicBezTo>
                <a:cubicBezTo>
                  <a:pt x="423" y="930"/>
                  <a:pt x="394" y="927"/>
                  <a:pt x="364" y="921"/>
                </a:cubicBezTo>
                <a:cubicBezTo>
                  <a:pt x="335" y="916"/>
                  <a:pt x="307" y="907"/>
                  <a:pt x="280" y="896"/>
                </a:cubicBezTo>
                <a:cubicBezTo>
                  <a:pt x="252" y="884"/>
                  <a:pt x="226" y="870"/>
                  <a:pt x="201" y="854"/>
                </a:cubicBezTo>
                <a:cubicBezTo>
                  <a:pt x="177" y="837"/>
                  <a:pt x="154" y="818"/>
                  <a:pt x="133" y="797"/>
                </a:cubicBezTo>
                <a:cubicBezTo>
                  <a:pt x="112" y="776"/>
                  <a:pt x="93" y="754"/>
                  <a:pt x="76" y="729"/>
                </a:cubicBezTo>
                <a:cubicBezTo>
                  <a:pt x="60" y="704"/>
                  <a:pt x="46" y="678"/>
                  <a:pt x="35" y="651"/>
                </a:cubicBezTo>
                <a:cubicBezTo>
                  <a:pt x="23" y="623"/>
                  <a:pt x="15" y="595"/>
                  <a:pt x="9" y="566"/>
                </a:cubicBezTo>
                <a:cubicBezTo>
                  <a:pt x="3" y="536"/>
                  <a:pt x="0" y="506"/>
                  <a:pt x="0" y="476"/>
                </a:cubicBezTo>
                <a:close/>
              </a:path>
            </a:pathLst>
          </a:custGeom>
          <a:solidFill>
            <a:srgbClr val="0EA5E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52" name="图片 351"/>
          <p:cNvPicPr/>
          <p:nvPr/>
        </p:nvPicPr>
        <p:blipFill>
          <a:blip r:embed="rId12"/>
          <a:stretch/>
        </p:blipFill>
        <p:spPr>
          <a:xfrm>
            <a:off x="2640600" y="5047560"/>
            <a:ext cx="191880" cy="166680"/>
          </a:xfrm>
          <a:prstGeom prst="rect">
            <a:avLst/>
          </a:prstGeom>
          <a:noFill/>
          <a:ln w="0">
            <a:noFill/>
          </a:ln>
        </p:spPr>
      </p:pic>
      <p:sp>
        <p:nvSpPr>
          <p:cNvPr id="353" name="文本框 352"/>
          <p:cNvSpPr txBox="1"/>
          <p:nvPr/>
        </p:nvSpPr>
        <p:spPr>
          <a:xfrm>
            <a:off x="1035000" y="5953680"/>
            <a:ext cx="1006560" cy="128520"/>
          </a:xfrm>
          <a:prstGeom prst="rect">
            <a:avLst/>
          </a:prstGeom>
          <a:noFill/>
          <a:ln w="0">
            <a:noFill/>
          </a:ln>
        </p:spPr>
        <p:txBody>
          <a:bodyPr wrap="none" lIns="0" tIns="0" rIns="0" bIns="0" anchor="t">
            <a:spAutoFit/>
          </a:bodyPr>
          <a:lstStyle/>
          <a:p>
            <a:r>
              <a:rPr lang="zh-CN" sz="790" b="0" u="none" strike="noStrike">
                <a:solidFill>
                  <a:srgbClr val="93C5FD"/>
                </a:solidFill>
                <a:effectLst/>
                <a:uFillTx/>
                <a:latin typeface="WenQuanYiZenHei"/>
                <a:ea typeface="WenQuanYiZenHei"/>
              </a:rPr>
              <a:t>词元化处理，向量表示</a:t>
            </a:r>
            <a:endParaRPr lang="en-US" sz="790" b="0" u="none" strike="noStrike">
              <a:solidFill>
                <a:srgbClr val="000000"/>
              </a:solidFill>
              <a:effectLst/>
              <a:uFillTx/>
              <a:latin typeface="Times New Roman"/>
            </a:endParaRPr>
          </a:p>
        </p:txBody>
      </p:sp>
      <p:sp>
        <p:nvSpPr>
          <p:cNvPr id="354" name="文本框 353"/>
          <p:cNvSpPr txBox="1"/>
          <p:nvPr/>
        </p:nvSpPr>
        <p:spPr>
          <a:xfrm>
            <a:off x="2999880" y="5052960"/>
            <a:ext cx="90612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自注意力计算</a:t>
            </a:r>
            <a:endParaRPr lang="en-US" sz="1180" b="0" u="none" strike="noStrike">
              <a:solidFill>
                <a:srgbClr val="000000"/>
              </a:solidFill>
              <a:effectLst/>
              <a:uFillTx/>
              <a:latin typeface="Times New Roman"/>
            </a:endParaRPr>
          </a:p>
        </p:txBody>
      </p:sp>
      <p:sp>
        <p:nvSpPr>
          <p:cNvPr id="355" name="文本框 354"/>
          <p:cNvSpPr txBox="1"/>
          <p:nvPr/>
        </p:nvSpPr>
        <p:spPr>
          <a:xfrm>
            <a:off x="2574000" y="5394240"/>
            <a:ext cx="15264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计算输入序列中每个词与其他</a:t>
            </a:r>
            <a:endParaRPr lang="en-US" sz="920" b="0" u="none" strike="noStrike">
              <a:solidFill>
                <a:srgbClr val="000000"/>
              </a:solidFill>
              <a:effectLst/>
              <a:uFillTx/>
              <a:latin typeface="Times New Roman"/>
            </a:endParaRPr>
          </a:p>
        </p:txBody>
      </p:sp>
      <p:sp>
        <p:nvSpPr>
          <p:cNvPr id="356" name="文本框 355"/>
          <p:cNvSpPr txBox="1"/>
          <p:nvPr/>
        </p:nvSpPr>
        <p:spPr>
          <a:xfrm>
            <a:off x="2574000" y="5561640"/>
            <a:ext cx="1409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词的关系，捕捉长距离依赖</a:t>
            </a:r>
            <a:endParaRPr lang="en-US" sz="920" b="0" u="none" strike="noStrike">
              <a:solidFill>
                <a:srgbClr val="000000"/>
              </a:solidFill>
              <a:effectLst/>
              <a:uFillTx/>
              <a:latin typeface="Times New Roman"/>
            </a:endParaRPr>
          </a:p>
        </p:txBody>
      </p:sp>
      <p:sp>
        <p:nvSpPr>
          <p:cNvPr id="357" name="文本框 356"/>
          <p:cNvSpPr txBox="1"/>
          <p:nvPr/>
        </p:nvSpPr>
        <p:spPr>
          <a:xfrm>
            <a:off x="2975040" y="5789880"/>
            <a:ext cx="916200" cy="117720"/>
          </a:xfrm>
          <a:prstGeom prst="rect">
            <a:avLst/>
          </a:prstGeom>
          <a:noFill/>
          <a:ln w="0">
            <a:noFill/>
          </a:ln>
        </p:spPr>
        <p:txBody>
          <a:bodyPr wrap="none" lIns="0" tIns="0" rIns="0" bIns="0" anchor="t">
            <a:spAutoFit/>
          </a:bodyPr>
          <a:lstStyle/>
          <a:p>
            <a:r>
              <a:rPr lang="en-US" sz="790" b="0" u="none" strike="noStrike">
                <a:solidFill>
                  <a:srgbClr val="93C5FD"/>
                </a:solidFill>
                <a:effectLst/>
                <a:uFillTx/>
                <a:latin typeface="DejaVuSans"/>
                <a:ea typeface="DejaVuSans"/>
              </a:rPr>
              <a:t>: Query-Key-Value</a:t>
            </a:r>
            <a:endParaRPr lang="en-US" sz="790" b="0" u="none" strike="noStrike">
              <a:solidFill>
                <a:srgbClr val="000000"/>
              </a:solidFill>
              <a:effectLst/>
              <a:uFillTx/>
              <a:latin typeface="Times New Roman"/>
            </a:endParaRPr>
          </a:p>
        </p:txBody>
      </p:sp>
      <p:sp>
        <p:nvSpPr>
          <p:cNvPr id="358" name="文本框 357"/>
          <p:cNvSpPr txBox="1"/>
          <p:nvPr/>
        </p:nvSpPr>
        <p:spPr>
          <a:xfrm>
            <a:off x="3865680" y="5786640"/>
            <a:ext cx="101160" cy="128520"/>
          </a:xfrm>
          <a:prstGeom prst="rect">
            <a:avLst/>
          </a:prstGeom>
          <a:noFill/>
          <a:ln w="0">
            <a:noFill/>
          </a:ln>
        </p:spPr>
        <p:txBody>
          <a:bodyPr wrap="none" lIns="0" tIns="0" rIns="0" bIns="0" anchor="t">
            <a:spAutoFit/>
          </a:bodyPr>
          <a:lstStyle/>
          <a:p>
            <a:r>
              <a:rPr lang="zh-CN" sz="790" b="0" u="none" strike="noStrike">
                <a:solidFill>
                  <a:srgbClr val="93C5FD"/>
                </a:solidFill>
                <a:effectLst/>
                <a:uFillTx/>
                <a:latin typeface="WenQuanYiZenHei"/>
                <a:ea typeface="WenQuanYiZenHei"/>
              </a:rPr>
              <a:t>机</a:t>
            </a:r>
            <a:endParaRPr lang="en-US" sz="790" b="0" u="none" strike="noStrike">
              <a:solidFill>
                <a:srgbClr val="000000"/>
              </a:solidFill>
              <a:effectLst/>
              <a:uFillTx/>
              <a:latin typeface="Times New Roman"/>
            </a:endParaRPr>
          </a:p>
        </p:txBody>
      </p:sp>
      <p:sp>
        <p:nvSpPr>
          <p:cNvPr id="359" name="任意多边形: 形状 358"/>
          <p:cNvSpPr/>
          <p:nvPr/>
        </p:nvSpPr>
        <p:spPr>
          <a:xfrm>
            <a:off x="4428720" y="4846680"/>
            <a:ext cx="1855800" cy="1370880"/>
          </a:xfrm>
          <a:custGeom>
            <a:avLst/>
            <a:gdLst/>
            <a:ahLst/>
            <a:cxnLst/>
            <a:rect l="0" t="0" r="r" b="b"/>
            <a:pathLst>
              <a:path w="5155" h="3808">
                <a:moveTo>
                  <a:pt x="0" y="3808"/>
                </a:moveTo>
                <a:lnTo>
                  <a:pt x="0" y="0"/>
                </a:lnTo>
                <a:lnTo>
                  <a:pt x="4969" y="0"/>
                </a:lnTo>
                <a:cubicBezTo>
                  <a:pt x="4981" y="0"/>
                  <a:pt x="4993" y="1"/>
                  <a:pt x="5005" y="4"/>
                </a:cubicBezTo>
                <a:cubicBezTo>
                  <a:pt x="5017" y="6"/>
                  <a:pt x="5029" y="10"/>
                  <a:pt x="5040" y="14"/>
                </a:cubicBezTo>
                <a:cubicBezTo>
                  <a:pt x="5051" y="19"/>
                  <a:pt x="5062" y="25"/>
                  <a:pt x="5072" y="31"/>
                </a:cubicBezTo>
                <a:cubicBezTo>
                  <a:pt x="5082" y="38"/>
                  <a:pt x="5092" y="46"/>
                  <a:pt x="5100" y="54"/>
                </a:cubicBezTo>
                <a:cubicBezTo>
                  <a:pt x="5109" y="63"/>
                  <a:pt x="5117" y="72"/>
                  <a:pt x="5123" y="83"/>
                </a:cubicBezTo>
                <a:cubicBezTo>
                  <a:pt x="5130" y="93"/>
                  <a:pt x="5136" y="103"/>
                  <a:pt x="5141" y="115"/>
                </a:cubicBezTo>
                <a:cubicBezTo>
                  <a:pt x="5145" y="126"/>
                  <a:pt x="5149" y="138"/>
                  <a:pt x="5151" y="150"/>
                </a:cubicBezTo>
                <a:cubicBezTo>
                  <a:pt x="5154" y="162"/>
                  <a:pt x="5155" y="174"/>
                  <a:pt x="5155" y="186"/>
                </a:cubicBezTo>
                <a:lnTo>
                  <a:pt x="5155" y="3621"/>
                </a:lnTo>
                <a:cubicBezTo>
                  <a:pt x="5155" y="3634"/>
                  <a:pt x="5154" y="3646"/>
                  <a:pt x="5151" y="3658"/>
                </a:cubicBezTo>
                <a:cubicBezTo>
                  <a:pt x="5149" y="3670"/>
                  <a:pt x="5145" y="3682"/>
                  <a:pt x="5141" y="3693"/>
                </a:cubicBezTo>
                <a:cubicBezTo>
                  <a:pt x="5136" y="3705"/>
                  <a:pt x="5130" y="3715"/>
                  <a:pt x="5123" y="3725"/>
                </a:cubicBezTo>
                <a:cubicBezTo>
                  <a:pt x="5117" y="3736"/>
                  <a:pt x="5109" y="3745"/>
                  <a:pt x="5100" y="3754"/>
                </a:cubicBezTo>
                <a:cubicBezTo>
                  <a:pt x="5092" y="3762"/>
                  <a:pt x="5082" y="3770"/>
                  <a:pt x="5072" y="3777"/>
                </a:cubicBezTo>
                <a:cubicBezTo>
                  <a:pt x="5062" y="3783"/>
                  <a:pt x="5051" y="3789"/>
                  <a:pt x="5040" y="3794"/>
                </a:cubicBezTo>
                <a:cubicBezTo>
                  <a:pt x="5029" y="3799"/>
                  <a:pt x="5017" y="3802"/>
                  <a:pt x="5005" y="3804"/>
                </a:cubicBezTo>
                <a:cubicBezTo>
                  <a:pt x="4993" y="3807"/>
                  <a:pt x="4981" y="3808"/>
                  <a:pt x="4969" y="3808"/>
                </a:cubicBezTo>
                <a:lnTo>
                  <a:pt x="0" y="3808"/>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60" name="任意多边形: 形状 359"/>
          <p:cNvSpPr/>
          <p:nvPr/>
        </p:nvSpPr>
        <p:spPr>
          <a:xfrm>
            <a:off x="4412160" y="4846680"/>
            <a:ext cx="33840" cy="1370880"/>
          </a:xfrm>
          <a:custGeom>
            <a:avLst/>
            <a:gdLst/>
            <a:ahLst/>
            <a:cxnLst/>
            <a:rect l="0" t="0" r="r" b="b"/>
            <a:pathLst>
              <a:path w="94" h="3808">
                <a:moveTo>
                  <a:pt x="0" y="0"/>
                </a:moveTo>
                <a:lnTo>
                  <a:pt x="94" y="0"/>
                </a:lnTo>
                <a:lnTo>
                  <a:pt x="94" y="3808"/>
                </a:lnTo>
                <a:lnTo>
                  <a:pt x="0" y="3808"/>
                </a:lnTo>
                <a:lnTo>
                  <a:pt x="0" y="0"/>
                </a:lnTo>
                <a:close/>
              </a:path>
            </a:pathLst>
          </a:custGeom>
          <a:solidFill>
            <a:srgbClr val="0EA5E9"/>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61" name="任意多边形: 形状 360"/>
          <p:cNvSpPr/>
          <p:nvPr/>
        </p:nvSpPr>
        <p:spPr>
          <a:xfrm>
            <a:off x="4579200" y="4980240"/>
            <a:ext cx="343080" cy="334800"/>
          </a:xfrm>
          <a:custGeom>
            <a:avLst/>
            <a:gdLst/>
            <a:ahLst/>
            <a:cxnLst/>
            <a:rect l="0" t="0" r="r" b="b"/>
            <a:pathLst>
              <a:path w="953" h="930">
                <a:moveTo>
                  <a:pt x="0" y="465"/>
                </a:moveTo>
                <a:cubicBezTo>
                  <a:pt x="0" y="434"/>
                  <a:pt x="3" y="404"/>
                  <a:pt x="9" y="374"/>
                </a:cubicBezTo>
                <a:cubicBezTo>
                  <a:pt x="15" y="344"/>
                  <a:pt x="24" y="315"/>
                  <a:pt x="36" y="287"/>
                </a:cubicBezTo>
                <a:cubicBezTo>
                  <a:pt x="47" y="259"/>
                  <a:pt x="62" y="232"/>
                  <a:pt x="78" y="207"/>
                </a:cubicBezTo>
                <a:cubicBezTo>
                  <a:pt x="95" y="181"/>
                  <a:pt x="115" y="158"/>
                  <a:pt x="137" y="136"/>
                </a:cubicBezTo>
                <a:cubicBezTo>
                  <a:pt x="159" y="115"/>
                  <a:pt x="182" y="96"/>
                  <a:pt x="208" y="79"/>
                </a:cubicBezTo>
                <a:cubicBezTo>
                  <a:pt x="233" y="62"/>
                  <a:pt x="260" y="47"/>
                  <a:pt x="288" y="36"/>
                </a:cubicBezTo>
                <a:cubicBezTo>
                  <a:pt x="316" y="24"/>
                  <a:pt x="345" y="15"/>
                  <a:pt x="375" y="9"/>
                </a:cubicBezTo>
                <a:cubicBezTo>
                  <a:pt x="405" y="3"/>
                  <a:pt x="435" y="0"/>
                  <a:pt x="466" y="0"/>
                </a:cubicBezTo>
                <a:lnTo>
                  <a:pt x="489" y="0"/>
                </a:lnTo>
                <a:cubicBezTo>
                  <a:pt x="519" y="0"/>
                  <a:pt x="549" y="3"/>
                  <a:pt x="579" y="9"/>
                </a:cubicBezTo>
                <a:cubicBezTo>
                  <a:pt x="609" y="15"/>
                  <a:pt x="638" y="24"/>
                  <a:pt x="666" y="36"/>
                </a:cubicBezTo>
                <a:cubicBezTo>
                  <a:pt x="695" y="47"/>
                  <a:pt x="721" y="62"/>
                  <a:pt x="747" y="79"/>
                </a:cubicBezTo>
                <a:cubicBezTo>
                  <a:pt x="772" y="96"/>
                  <a:pt x="795" y="115"/>
                  <a:pt x="817" y="136"/>
                </a:cubicBezTo>
                <a:cubicBezTo>
                  <a:pt x="839" y="158"/>
                  <a:pt x="858" y="181"/>
                  <a:pt x="875" y="207"/>
                </a:cubicBezTo>
                <a:cubicBezTo>
                  <a:pt x="892" y="232"/>
                  <a:pt x="906" y="259"/>
                  <a:pt x="918" y="287"/>
                </a:cubicBezTo>
                <a:cubicBezTo>
                  <a:pt x="929" y="315"/>
                  <a:pt x="938" y="344"/>
                  <a:pt x="944" y="374"/>
                </a:cubicBezTo>
                <a:cubicBezTo>
                  <a:pt x="950" y="404"/>
                  <a:pt x="953" y="434"/>
                  <a:pt x="953" y="465"/>
                </a:cubicBezTo>
                <a:cubicBezTo>
                  <a:pt x="953" y="495"/>
                  <a:pt x="950" y="525"/>
                  <a:pt x="944" y="556"/>
                </a:cubicBezTo>
                <a:cubicBezTo>
                  <a:pt x="938" y="586"/>
                  <a:pt x="929" y="615"/>
                  <a:pt x="918" y="643"/>
                </a:cubicBezTo>
                <a:cubicBezTo>
                  <a:pt x="906" y="672"/>
                  <a:pt x="892" y="698"/>
                  <a:pt x="875" y="724"/>
                </a:cubicBezTo>
                <a:cubicBezTo>
                  <a:pt x="858" y="749"/>
                  <a:pt x="839" y="772"/>
                  <a:pt x="817" y="794"/>
                </a:cubicBezTo>
                <a:cubicBezTo>
                  <a:pt x="795" y="816"/>
                  <a:pt x="772" y="835"/>
                  <a:pt x="747" y="852"/>
                </a:cubicBezTo>
                <a:cubicBezTo>
                  <a:pt x="721" y="869"/>
                  <a:pt x="695" y="883"/>
                  <a:pt x="666" y="895"/>
                </a:cubicBezTo>
                <a:cubicBezTo>
                  <a:pt x="638" y="906"/>
                  <a:pt x="609" y="915"/>
                  <a:pt x="579" y="921"/>
                </a:cubicBezTo>
                <a:cubicBezTo>
                  <a:pt x="549" y="927"/>
                  <a:pt x="519" y="930"/>
                  <a:pt x="489" y="930"/>
                </a:cubicBezTo>
                <a:lnTo>
                  <a:pt x="466" y="930"/>
                </a:lnTo>
                <a:cubicBezTo>
                  <a:pt x="435" y="930"/>
                  <a:pt x="405" y="927"/>
                  <a:pt x="375" y="921"/>
                </a:cubicBezTo>
                <a:cubicBezTo>
                  <a:pt x="345" y="915"/>
                  <a:pt x="316" y="906"/>
                  <a:pt x="288" y="895"/>
                </a:cubicBezTo>
                <a:cubicBezTo>
                  <a:pt x="260" y="883"/>
                  <a:pt x="233" y="869"/>
                  <a:pt x="208" y="852"/>
                </a:cubicBezTo>
                <a:cubicBezTo>
                  <a:pt x="182" y="835"/>
                  <a:pt x="159" y="816"/>
                  <a:pt x="137" y="794"/>
                </a:cubicBezTo>
                <a:cubicBezTo>
                  <a:pt x="115" y="772"/>
                  <a:pt x="95" y="749"/>
                  <a:pt x="78" y="724"/>
                </a:cubicBezTo>
                <a:cubicBezTo>
                  <a:pt x="62" y="698"/>
                  <a:pt x="47" y="672"/>
                  <a:pt x="36" y="643"/>
                </a:cubicBezTo>
                <a:cubicBezTo>
                  <a:pt x="24" y="615"/>
                  <a:pt x="15" y="586"/>
                  <a:pt x="9" y="556"/>
                </a:cubicBezTo>
                <a:cubicBezTo>
                  <a:pt x="3" y="525"/>
                  <a:pt x="0" y="495"/>
                  <a:pt x="0" y="465"/>
                </a:cubicBezTo>
                <a:close/>
              </a:path>
            </a:pathLst>
          </a:custGeom>
          <a:solidFill>
            <a:srgbClr val="0EA5E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62" name="图片 361"/>
          <p:cNvPicPr/>
          <p:nvPr/>
        </p:nvPicPr>
        <p:blipFill>
          <a:blip r:embed="rId13"/>
          <a:stretch/>
        </p:blipFill>
        <p:spPr>
          <a:xfrm>
            <a:off x="4646160" y="5047560"/>
            <a:ext cx="208440" cy="166680"/>
          </a:xfrm>
          <a:prstGeom prst="rect">
            <a:avLst/>
          </a:prstGeom>
          <a:noFill/>
          <a:ln w="0">
            <a:noFill/>
          </a:ln>
        </p:spPr>
      </p:pic>
      <p:sp>
        <p:nvSpPr>
          <p:cNvPr id="363" name="文本框 362"/>
          <p:cNvSpPr txBox="1"/>
          <p:nvPr/>
        </p:nvSpPr>
        <p:spPr>
          <a:xfrm>
            <a:off x="2574000" y="5920200"/>
            <a:ext cx="604080" cy="128520"/>
          </a:xfrm>
          <a:prstGeom prst="rect">
            <a:avLst/>
          </a:prstGeom>
          <a:noFill/>
          <a:ln w="0">
            <a:noFill/>
          </a:ln>
        </p:spPr>
        <p:txBody>
          <a:bodyPr wrap="none" lIns="0" tIns="0" rIns="0" bIns="0" anchor="t">
            <a:spAutoFit/>
          </a:bodyPr>
          <a:lstStyle/>
          <a:p>
            <a:r>
              <a:rPr lang="zh-CN" sz="790" b="0" u="none" strike="noStrike">
                <a:solidFill>
                  <a:srgbClr val="93C5FD"/>
                </a:solidFill>
                <a:effectLst/>
                <a:uFillTx/>
                <a:latin typeface="WenQuanYiZenHei"/>
                <a:ea typeface="WenQuanYiZenHei"/>
              </a:rPr>
              <a:t>制，并行计算</a:t>
            </a:r>
            <a:endParaRPr lang="en-US" sz="790" b="0" u="none" strike="noStrike">
              <a:solidFill>
                <a:srgbClr val="000000"/>
              </a:solidFill>
              <a:effectLst/>
              <a:uFillTx/>
              <a:latin typeface="Times New Roman"/>
            </a:endParaRPr>
          </a:p>
        </p:txBody>
      </p:sp>
      <p:sp>
        <p:nvSpPr>
          <p:cNvPr id="364" name="文本框 363"/>
          <p:cNvSpPr txBox="1"/>
          <p:nvPr/>
        </p:nvSpPr>
        <p:spPr>
          <a:xfrm>
            <a:off x="5022360" y="5052960"/>
            <a:ext cx="90612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前馈网络处理</a:t>
            </a:r>
            <a:endParaRPr lang="en-US" sz="1180" b="0" u="none" strike="noStrike">
              <a:solidFill>
                <a:srgbClr val="000000"/>
              </a:solidFill>
              <a:effectLst/>
              <a:uFillTx/>
              <a:latin typeface="Times New Roman"/>
            </a:endParaRPr>
          </a:p>
        </p:txBody>
      </p:sp>
      <p:sp>
        <p:nvSpPr>
          <p:cNvPr id="365" name="文本框 364"/>
          <p:cNvSpPr txBox="1"/>
          <p:nvPr/>
        </p:nvSpPr>
        <p:spPr>
          <a:xfrm>
            <a:off x="4579560" y="5394240"/>
            <a:ext cx="15264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将注意力机制的输出传递至前</a:t>
            </a:r>
            <a:endParaRPr lang="en-US" sz="920" b="0" u="none" strike="noStrike">
              <a:solidFill>
                <a:srgbClr val="000000"/>
              </a:solidFill>
              <a:effectLst/>
              <a:uFillTx/>
              <a:latin typeface="Times New Roman"/>
            </a:endParaRPr>
          </a:p>
        </p:txBody>
      </p:sp>
      <p:sp>
        <p:nvSpPr>
          <p:cNvPr id="366" name="文本框 365"/>
          <p:cNvSpPr txBox="1"/>
          <p:nvPr/>
        </p:nvSpPr>
        <p:spPr>
          <a:xfrm>
            <a:off x="4579560" y="5561640"/>
            <a:ext cx="11743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馈网络，提取高阶特征</a:t>
            </a:r>
            <a:endParaRPr lang="en-US" sz="920" b="0" u="none" strike="noStrike">
              <a:solidFill>
                <a:srgbClr val="000000"/>
              </a:solidFill>
              <a:effectLst/>
              <a:uFillTx/>
              <a:latin typeface="Times New Roman"/>
            </a:endParaRPr>
          </a:p>
        </p:txBody>
      </p:sp>
      <p:sp>
        <p:nvSpPr>
          <p:cNvPr id="367" name="文本框 366"/>
          <p:cNvSpPr txBox="1"/>
          <p:nvPr/>
        </p:nvSpPr>
        <p:spPr>
          <a:xfrm>
            <a:off x="4980600" y="5789880"/>
            <a:ext cx="100080" cy="117720"/>
          </a:xfrm>
          <a:prstGeom prst="rect">
            <a:avLst/>
          </a:prstGeom>
          <a:noFill/>
          <a:ln w="0">
            <a:noFill/>
          </a:ln>
        </p:spPr>
        <p:txBody>
          <a:bodyPr wrap="none" lIns="0" tIns="0" rIns="0" bIns="0" anchor="t">
            <a:spAutoFit/>
          </a:bodyPr>
          <a:lstStyle/>
          <a:p>
            <a:r>
              <a:rPr lang="en-US" sz="790" b="0" u="none" strike="noStrike">
                <a:solidFill>
                  <a:srgbClr val="93C5FD"/>
                </a:solidFill>
                <a:effectLst/>
                <a:uFillTx/>
                <a:latin typeface="DejaVuSans"/>
                <a:ea typeface="DejaVuSans"/>
              </a:rPr>
              <a:t>: </a:t>
            </a:r>
            <a:endParaRPr lang="en-US" sz="790" b="0" u="none" strike="noStrike">
              <a:solidFill>
                <a:srgbClr val="000000"/>
              </a:solidFill>
              <a:effectLst/>
              <a:uFillTx/>
              <a:latin typeface="Times New Roman"/>
            </a:endParaRPr>
          </a:p>
        </p:txBody>
      </p:sp>
      <p:sp>
        <p:nvSpPr>
          <p:cNvPr id="368" name="任意多边形: 形状 367"/>
          <p:cNvSpPr/>
          <p:nvPr/>
        </p:nvSpPr>
        <p:spPr>
          <a:xfrm>
            <a:off x="6434640" y="4846680"/>
            <a:ext cx="1855440" cy="1370880"/>
          </a:xfrm>
          <a:custGeom>
            <a:avLst/>
            <a:gdLst/>
            <a:ahLst/>
            <a:cxnLst/>
            <a:rect l="0" t="0" r="r" b="b"/>
            <a:pathLst>
              <a:path w="5154" h="3808">
                <a:moveTo>
                  <a:pt x="0" y="3808"/>
                </a:moveTo>
                <a:lnTo>
                  <a:pt x="0" y="0"/>
                </a:lnTo>
                <a:lnTo>
                  <a:pt x="4968" y="0"/>
                </a:lnTo>
                <a:cubicBezTo>
                  <a:pt x="4980" y="0"/>
                  <a:pt x="4992" y="1"/>
                  <a:pt x="5004" y="4"/>
                </a:cubicBezTo>
                <a:cubicBezTo>
                  <a:pt x="5016" y="6"/>
                  <a:pt x="5028" y="10"/>
                  <a:pt x="5039" y="14"/>
                </a:cubicBezTo>
                <a:cubicBezTo>
                  <a:pt x="5050" y="19"/>
                  <a:pt x="5061" y="25"/>
                  <a:pt x="5071" y="31"/>
                </a:cubicBezTo>
                <a:cubicBezTo>
                  <a:pt x="5081" y="38"/>
                  <a:pt x="5091" y="46"/>
                  <a:pt x="5099" y="54"/>
                </a:cubicBezTo>
                <a:cubicBezTo>
                  <a:pt x="5108" y="63"/>
                  <a:pt x="5116" y="72"/>
                  <a:pt x="5123" y="83"/>
                </a:cubicBezTo>
                <a:cubicBezTo>
                  <a:pt x="5129" y="93"/>
                  <a:pt x="5135" y="103"/>
                  <a:pt x="5140" y="115"/>
                </a:cubicBezTo>
                <a:cubicBezTo>
                  <a:pt x="5144" y="126"/>
                  <a:pt x="5148" y="138"/>
                  <a:pt x="5150" y="150"/>
                </a:cubicBezTo>
                <a:cubicBezTo>
                  <a:pt x="5153" y="162"/>
                  <a:pt x="5154" y="174"/>
                  <a:pt x="5154" y="186"/>
                </a:cubicBezTo>
                <a:lnTo>
                  <a:pt x="5154" y="3621"/>
                </a:lnTo>
                <a:cubicBezTo>
                  <a:pt x="5154" y="3634"/>
                  <a:pt x="5153" y="3646"/>
                  <a:pt x="5150" y="3658"/>
                </a:cubicBezTo>
                <a:cubicBezTo>
                  <a:pt x="5148" y="3670"/>
                  <a:pt x="5144" y="3682"/>
                  <a:pt x="5140" y="3693"/>
                </a:cubicBezTo>
                <a:cubicBezTo>
                  <a:pt x="5135" y="3705"/>
                  <a:pt x="5129" y="3715"/>
                  <a:pt x="5123" y="3725"/>
                </a:cubicBezTo>
                <a:cubicBezTo>
                  <a:pt x="5116" y="3736"/>
                  <a:pt x="5108" y="3745"/>
                  <a:pt x="5099" y="3754"/>
                </a:cubicBezTo>
                <a:cubicBezTo>
                  <a:pt x="5091" y="3762"/>
                  <a:pt x="5081" y="3770"/>
                  <a:pt x="5071" y="3777"/>
                </a:cubicBezTo>
                <a:cubicBezTo>
                  <a:pt x="5061" y="3783"/>
                  <a:pt x="5050" y="3789"/>
                  <a:pt x="5039" y="3794"/>
                </a:cubicBezTo>
                <a:cubicBezTo>
                  <a:pt x="5028" y="3799"/>
                  <a:pt x="5016" y="3802"/>
                  <a:pt x="5004" y="3804"/>
                </a:cubicBezTo>
                <a:cubicBezTo>
                  <a:pt x="4992" y="3807"/>
                  <a:pt x="4980" y="3808"/>
                  <a:pt x="4968" y="3808"/>
                </a:cubicBezTo>
                <a:lnTo>
                  <a:pt x="0" y="3808"/>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69" name="任意多边形: 形状 368"/>
          <p:cNvSpPr/>
          <p:nvPr/>
        </p:nvSpPr>
        <p:spPr>
          <a:xfrm>
            <a:off x="6417720" y="4846680"/>
            <a:ext cx="33840" cy="1370880"/>
          </a:xfrm>
          <a:custGeom>
            <a:avLst/>
            <a:gdLst/>
            <a:ahLst/>
            <a:cxnLst/>
            <a:rect l="0" t="0" r="r" b="b"/>
            <a:pathLst>
              <a:path w="94" h="3808">
                <a:moveTo>
                  <a:pt x="0" y="0"/>
                </a:moveTo>
                <a:lnTo>
                  <a:pt x="94" y="0"/>
                </a:lnTo>
                <a:lnTo>
                  <a:pt x="94" y="3808"/>
                </a:lnTo>
                <a:lnTo>
                  <a:pt x="0" y="3808"/>
                </a:lnTo>
                <a:lnTo>
                  <a:pt x="0" y="0"/>
                </a:lnTo>
                <a:close/>
              </a:path>
            </a:pathLst>
          </a:custGeom>
          <a:solidFill>
            <a:srgbClr val="0EA5E9"/>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70" name="任意多边形: 形状 369"/>
          <p:cNvSpPr/>
          <p:nvPr/>
        </p:nvSpPr>
        <p:spPr>
          <a:xfrm>
            <a:off x="6584760" y="4980240"/>
            <a:ext cx="301320" cy="334800"/>
          </a:xfrm>
          <a:custGeom>
            <a:avLst/>
            <a:gdLst/>
            <a:ahLst/>
            <a:cxnLst/>
            <a:rect l="0" t="0" r="r" b="b"/>
            <a:pathLst>
              <a:path w="837" h="930">
                <a:moveTo>
                  <a:pt x="0" y="511"/>
                </a:moveTo>
                <a:lnTo>
                  <a:pt x="0" y="418"/>
                </a:lnTo>
                <a:cubicBezTo>
                  <a:pt x="0" y="391"/>
                  <a:pt x="3" y="364"/>
                  <a:pt x="8" y="337"/>
                </a:cubicBezTo>
                <a:cubicBezTo>
                  <a:pt x="14" y="310"/>
                  <a:pt x="22" y="284"/>
                  <a:pt x="32" y="258"/>
                </a:cubicBezTo>
                <a:cubicBezTo>
                  <a:pt x="43" y="233"/>
                  <a:pt x="56" y="209"/>
                  <a:pt x="71" y="186"/>
                </a:cubicBezTo>
                <a:cubicBezTo>
                  <a:pt x="86" y="163"/>
                  <a:pt x="103" y="142"/>
                  <a:pt x="123" y="123"/>
                </a:cubicBezTo>
                <a:cubicBezTo>
                  <a:pt x="142" y="103"/>
                  <a:pt x="163" y="86"/>
                  <a:pt x="186" y="71"/>
                </a:cubicBezTo>
                <a:cubicBezTo>
                  <a:pt x="209" y="56"/>
                  <a:pt x="233" y="43"/>
                  <a:pt x="258" y="32"/>
                </a:cubicBezTo>
                <a:cubicBezTo>
                  <a:pt x="284" y="22"/>
                  <a:pt x="310" y="14"/>
                  <a:pt x="337" y="9"/>
                </a:cubicBezTo>
                <a:cubicBezTo>
                  <a:pt x="364" y="3"/>
                  <a:pt x="391" y="0"/>
                  <a:pt x="418" y="0"/>
                </a:cubicBezTo>
                <a:cubicBezTo>
                  <a:pt x="446" y="0"/>
                  <a:pt x="473" y="3"/>
                  <a:pt x="501" y="9"/>
                </a:cubicBezTo>
                <a:cubicBezTo>
                  <a:pt x="528" y="14"/>
                  <a:pt x="554" y="22"/>
                  <a:pt x="579" y="32"/>
                </a:cubicBezTo>
                <a:cubicBezTo>
                  <a:pt x="604" y="43"/>
                  <a:pt x="629" y="56"/>
                  <a:pt x="651" y="71"/>
                </a:cubicBezTo>
                <a:cubicBezTo>
                  <a:pt x="674" y="86"/>
                  <a:pt x="695" y="103"/>
                  <a:pt x="715" y="123"/>
                </a:cubicBezTo>
                <a:cubicBezTo>
                  <a:pt x="734" y="142"/>
                  <a:pt x="751" y="163"/>
                  <a:pt x="767" y="186"/>
                </a:cubicBezTo>
                <a:cubicBezTo>
                  <a:pt x="782" y="209"/>
                  <a:pt x="795" y="233"/>
                  <a:pt x="805" y="258"/>
                </a:cubicBezTo>
                <a:cubicBezTo>
                  <a:pt x="816" y="284"/>
                  <a:pt x="824" y="310"/>
                  <a:pt x="829" y="337"/>
                </a:cubicBezTo>
                <a:cubicBezTo>
                  <a:pt x="834" y="364"/>
                  <a:pt x="837" y="391"/>
                  <a:pt x="837" y="418"/>
                </a:cubicBezTo>
                <a:lnTo>
                  <a:pt x="837" y="511"/>
                </a:lnTo>
                <a:cubicBezTo>
                  <a:pt x="837" y="539"/>
                  <a:pt x="834" y="567"/>
                  <a:pt x="829" y="594"/>
                </a:cubicBezTo>
                <a:cubicBezTo>
                  <a:pt x="824" y="621"/>
                  <a:pt x="816" y="647"/>
                  <a:pt x="805" y="672"/>
                </a:cubicBezTo>
                <a:cubicBezTo>
                  <a:pt x="795" y="697"/>
                  <a:pt x="782" y="721"/>
                  <a:pt x="767" y="744"/>
                </a:cubicBezTo>
                <a:cubicBezTo>
                  <a:pt x="751" y="767"/>
                  <a:pt x="734" y="788"/>
                  <a:pt x="715" y="808"/>
                </a:cubicBezTo>
                <a:cubicBezTo>
                  <a:pt x="695" y="827"/>
                  <a:pt x="674" y="844"/>
                  <a:pt x="651" y="860"/>
                </a:cubicBezTo>
                <a:cubicBezTo>
                  <a:pt x="629" y="875"/>
                  <a:pt x="604" y="888"/>
                  <a:pt x="579" y="898"/>
                </a:cubicBezTo>
                <a:cubicBezTo>
                  <a:pt x="554" y="909"/>
                  <a:pt x="528" y="917"/>
                  <a:pt x="501" y="922"/>
                </a:cubicBezTo>
                <a:cubicBezTo>
                  <a:pt x="473" y="927"/>
                  <a:pt x="446" y="930"/>
                  <a:pt x="418" y="930"/>
                </a:cubicBezTo>
                <a:cubicBezTo>
                  <a:pt x="391" y="930"/>
                  <a:pt x="364" y="927"/>
                  <a:pt x="337" y="922"/>
                </a:cubicBezTo>
                <a:cubicBezTo>
                  <a:pt x="310" y="917"/>
                  <a:pt x="284" y="909"/>
                  <a:pt x="258" y="898"/>
                </a:cubicBezTo>
                <a:cubicBezTo>
                  <a:pt x="233" y="888"/>
                  <a:pt x="209" y="875"/>
                  <a:pt x="186" y="860"/>
                </a:cubicBezTo>
                <a:cubicBezTo>
                  <a:pt x="163" y="844"/>
                  <a:pt x="142" y="827"/>
                  <a:pt x="123" y="808"/>
                </a:cubicBezTo>
                <a:cubicBezTo>
                  <a:pt x="103" y="788"/>
                  <a:pt x="86" y="767"/>
                  <a:pt x="71" y="744"/>
                </a:cubicBezTo>
                <a:cubicBezTo>
                  <a:pt x="56" y="721"/>
                  <a:pt x="43" y="697"/>
                  <a:pt x="32" y="672"/>
                </a:cubicBezTo>
                <a:cubicBezTo>
                  <a:pt x="22" y="647"/>
                  <a:pt x="14" y="621"/>
                  <a:pt x="8" y="594"/>
                </a:cubicBezTo>
                <a:cubicBezTo>
                  <a:pt x="3" y="567"/>
                  <a:pt x="0" y="539"/>
                  <a:pt x="0" y="511"/>
                </a:cubicBezTo>
                <a:close/>
              </a:path>
            </a:pathLst>
          </a:custGeom>
          <a:solidFill>
            <a:srgbClr val="0EA5E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71" name="图片 370"/>
          <p:cNvPicPr/>
          <p:nvPr/>
        </p:nvPicPr>
        <p:blipFill>
          <a:blip r:embed="rId9"/>
          <a:stretch/>
        </p:blipFill>
        <p:spPr>
          <a:xfrm>
            <a:off x="6652080" y="5047560"/>
            <a:ext cx="166680" cy="166680"/>
          </a:xfrm>
          <a:prstGeom prst="rect">
            <a:avLst/>
          </a:prstGeom>
          <a:noFill/>
          <a:ln w="0">
            <a:noFill/>
          </a:ln>
        </p:spPr>
      </p:pic>
      <p:sp>
        <p:nvSpPr>
          <p:cNvPr id="372" name="文本框 371"/>
          <p:cNvSpPr txBox="1"/>
          <p:nvPr/>
        </p:nvSpPr>
        <p:spPr>
          <a:xfrm>
            <a:off x="5046120" y="5786640"/>
            <a:ext cx="1006560" cy="128520"/>
          </a:xfrm>
          <a:prstGeom prst="rect">
            <a:avLst/>
          </a:prstGeom>
          <a:noFill/>
          <a:ln w="0">
            <a:noFill/>
          </a:ln>
        </p:spPr>
        <p:txBody>
          <a:bodyPr wrap="none" lIns="0" tIns="0" rIns="0" bIns="0" anchor="t">
            <a:spAutoFit/>
          </a:bodyPr>
          <a:lstStyle/>
          <a:p>
            <a:r>
              <a:rPr lang="zh-CN" sz="790" b="0" u="none" strike="noStrike">
                <a:solidFill>
                  <a:srgbClr val="93C5FD"/>
                </a:solidFill>
                <a:effectLst/>
                <a:uFillTx/>
                <a:latin typeface="WenQuanYiZenHei"/>
                <a:ea typeface="WenQuanYiZenHei"/>
              </a:rPr>
              <a:t>非线性变换，特征增强</a:t>
            </a:r>
            <a:endParaRPr lang="en-US" sz="790" b="0" u="none" strike="noStrike">
              <a:solidFill>
                <a:srgbClr val="000000"/>
              </a:solidFill>
              <a:effectLst/>
              <a:uFillTx/>
              <a:latin typeface="Times New Roman"/>
            </a:endParaRPr>
          </a:p>
        </p:txBody>
      </p:sp>
      <p:sp>
        <p:nvSpPr>
          <p:cNvPr id="373" name="文本框 372"/>
          <p:cNvSpPr txBox="1"/>
          <p:nvPr/>
        </p:nvSpPr>
        <p:spPr>
          <a:xfrm>
            <a:off x="6986160" y="5052960"/>
            <a:ext cx="6040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多层堆叠</a:t>
            </a:r>
            <a:endParaRPr lang="en-US" sz="1180" b="0" u="none" strike="noStrike">
              <a:solidFill>
                <a:srgbClr val="000000"/>
              </a:solidFill>
              <a:effectLst/>
              <a:uFillTx/>
              <a:latin typeface="Times New Roman"/>
            </a:endParaRPr>
          </a:p>
        </p:txBody>
      </p:sp>
      <p:sp>
        <p:nvSpPr>
          <p:cNvPr id="374" name="文本框 373"/>
          <p:cNvSpPr txBox="1"/>
          <p:nvPr/>
        </p:nvSpPr>
        <p:spPr>
          <a:xfrm>
            <a:off x="6585120" y="5394240"/>
            <a:ext cx="15264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重复上述过程，通过层叠结构</a:t>
            </a:r>
            <a:endParaRPr lang="en-US" sz="920" b="0" u="none" strike="noStrike">
              <a:solidFill>
                <a:srgbClr val="000000"/>
              </a:solidFill>
              <a:effectLst/>
              <a:uFillTx/>
              <a:latin typeface="Times New Roman"/>
            </a:endParaRPr>
          </a:p>
        </p:txBody>
      </p:sp>
      <p:sp>
        <p:nvSpPr>
          <p:cNvPr id="375" name="文本框 374"/>
          <p:cNvSpPr txBox="1"/>
          <p:nvPr/>
        </p:nvSpPr>
        <p:spPr>
          <a:xfrm>
            <a:off x="6585120" y="556164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增强特征处理能力</a:t>
            </a:r>
            <a:endParaRPr lang="en-US" sz="920" b="0" u="none" strike="noStrike">
              <a:solidFill>
                <a:srgbClr val="000000"/>
              </a:solidFill>
              <a:effectLst/>
              <a:uFillTx/>
              <a:latin typeface="Times New Roman"/>
            </a:endParaRPr>
          </a:p>
        </p:txBody>
      </p:sp>
      <p:sp>
        <p:nvSpPr>
          <p:cNvPr id="376" name="文本框 375"/>
          <p:cNvSpPr txBox="1"/>
          <p:nvPr/>
        </p:nvSpPr>
        <p:spPr>
          <a:xfrm>
            <a:off x="6986160" y="5789880"/>
            <a:ext cx="100080" cy="117720"/>
          </a:xfrm>
          <a:prstGeom prst="rect">
            <a:avLst/>
          </a:prstGeom>
          <a:noFill/>
          <a:ln w="0">
            <a:noFill/>
          </a:ln>
        </p:spPr>
        <p:txBody>
          <a:bodyPr wrap="none" lIns="0" tIns="0" rIns="0" bIns="0" anchor="t">
            <a:spAutoFit/>
          </a:bodyPr>
          <a:lstStyle/>
          <a:p>
            <a:r>
              <a:rPr lang="en-US" sz="790" b="0" u="none" strike="noStrike">
                <a:solidFill>
                  <a:srgbClr val="93C5FD"/>
                </a:solidFill>
                <a:effectLst/>
                <a:uFillTx/>
                <a:latin typeface="DejaVuSans"/>
                <a:ea typeface="DejaVuSans"/>
              </a:rPr>
              <a:t>: </a:t>
            </a:r>
            <a:endParaRPr lang="en-US" sz="790" b="0" u="none" strike="noStrike">
              <a:solidFill>
                <a:srgbClr val="000000"/>
              </a:solidFill>
              <a:effectLst/>
              <a:uFillTx/>
              <a:latin typeface="Times New Roman"/>
            </a:endParaRPr>
          </a:p>
        </p:txBody>
      </p:sp>
      <p:sp>
        <p:nvSpPr>
          <p:cNvPr id="377" name="任意多边形: 形状 376"/>
          <p:cNvSpPr/>
          <p:nvPr/>
        </p:nvSpPr>
        <p:spPr>
          <a:xfrm>
            <a:off x="8440200" y="4846680"/>
            <a:ext cx="1855440" cy="1370880"/>
          </a:xfrm>
          <a:custGeom>
            <a:avLst/>
            <a:gdLst/>
            <a:ahLst/>
            <a:cxnLst/>
            <a:rect l="0" t="0" r="r" b="b"/>
            <a:pathLst>
              <a:path w="5154" h="3808">
                <a:moveTo>
                  <a:pt x="0" y="3808"/>
                </a:moveTo>
                <a:lnTo>
                  <a:pt x="0" y="0"/>
                </a:lnTo>
                <a:lnTo>
                  <a:pt x="4968" y="0"/>
                </a:lnTo>
                <a:cubicBezTo>
                  <a:pt x="4980" y="0"/>
                  <a:pt x="4993" y="1"/>
                  <a:pt x="5005" y="4"/>
                </a:cubicBezTo>
                <a:cubicBezTo>
                  <a:pt x="5016" y="6"/>
                  <a:pt x="5028" y="10"/>
                  <a:pt x="5039" y="14"/>
                </a:cubicBezTo>
                <a:cubicBezTo>
                  <a:pt x="5051" y="19"/>
                  <a:pt x="5061" y="25"/>
                  <a:pt x="5071" y="31"/>
                </a:cubicBezTo>
                <a:cubicBezTo>
                  <a:pt x="5082" y="38"/>
                  <a:pt x="5091" y="46"/>
                  <a:pt x="5100" y="54"/>
                </a:cubicBezTo>
                <a:cubicBezTo>
                  <a:pt x="5108" y="63"/>
                  <a:pt x="5116" y="72"/>
                  <a:pt x="5123" y="83"/>
                </a:cubicBezTo>
                <a:cubicBezTo>
                  <a:pt x="5129" y="93"/>
                  <a:pt x="5135" y="103"/>
                  <a:pt x="5140" y="115"/>
                </a:cubicBezTo>
                <a:cubicBezTo>
                  <a:pt x="5145" y="126"/>
                  <a:pt x="5148" y="138"/>
                  <a:pt x="5150" y="150"/>
                </a:cubicBezTo>
                <a:cubicBezTo>
                  <a:pt x="5153" y="162"/>
                  <a:pt x="5154" y="174"/>
                  <a:pt x="5154" y="186"/>
                </a:cubicBezTo>
                <a:lnTo>
                  <a:pt x="5154" y="3621"/>
                </a:lnTo>
                <a:cubicBezTo>
                  <a:pt x="5154" y="3634"/>
                  <a:pt x="5153" y="3646"/>
                  <a:pt x="5150" y="3658"/>
                </a:cubicBezTo>
                <a:cubicBezTo>
                  <a:pt x="5148" y="3670"/>
                  <a:pt x="5145" y="3682"/>
                  <a:pt x="5140" y="3693"/>
                </a:cubicBezTo>
                <a:cubicBezTo>
                  <a:pt x="5135" y="3705"/>
                  <a:pt x="5129" y="3715"/>
                  <a:pt x="5123" y="3725"/>
                </a:cubicBezTo>
                <a:cubicBezTo>
                  <a:pt x="5116" y="3736"/>
                  <a:pt x="5108" y="3745"/>
                  <a:pt x="5100" y="3754"/>
                </a:cubicBezTo>
                <a:cubicBezTo>
                  <a:pt x="5091" y="3762"/>
                  <a:pt x="5082" y="3770"/>
                  <a:pt x="5071" y="3777"/>
                </a:cubicBezTo>
                <a:cubicBezTo>
                  <a:pt x="5061" y="3783"/>
                  <a:pt x="5051" y="3789"/>
                  <a:pt x="5039" y="3794"/>
                </a:cubicBezTo>
                <a:cubicBezTo>
                  <a:pt x="5028" y="3799"/>
                  <a:pt x="5016" y="3802"/>
                  <a:pt x="5005" y="3804"/>
                </a:cubicBezTo>
                <a:cubicBezTo>
                  <a:pt x="4993" y="3807"/>
                  <a:pt x="4980" y="3808"/>
                  <a:pt x="4968" y="3808"/>
                </a:cubicBezTo>
                <a:lnTo>
                  <a:pt x="0" y="3808"/>
                </a:ln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78" name="任意多边形: 形状 377"/>
          <p:cNvSpPr/>
          <p:nvPr/>
        </p:nvSpPr>
        <p:spPr>
          <a:xfrm>
            <a:off x="8423280" y="4846680"/>
            <a:ext cx="33840" cy="1370880"/>
          </a:xfrm>
          <a:custGeom>
            <a:avLst/>
            <a:gdLst/>
            <a:ahLst/>
            <a:cxnLst/>
            <a:rect l="0" t="0" r="r" b="b"/>
            <a:pathLst>
              <a:path w="94" h="3808">
                <a:moveTo>
                  <a:pt x="0" y="0"/>
                </a:moveTo>
                <a:lnTo>
                  <a:pt x="94" y="0"/>
                </a:lnTo>
                <a:lnTo>
                  <a:pt x="94" y="3808"/>
                </a:lnTo>
                <a:lnTo>
                  <a:pt x="0" y="3808"/>
                </a:lnTo>
                <a:lnTo>
                  <a:pt x="0" y="0"/>
                </a:lnTo>
                <a:close/>
              </a:path>
            </a:pathLst>
          </a:custGeom>
          <a:solidFill>
            <a:srgbClr val="0EA5E9"/>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79" name="任意多边形: 形状 378"/>
          <p:cNvSpPr/>
          <p:nvPr/>
        </p:nvSpPr>
        <p:spPr>
          <a:xfrm>
            <a:off x="8590680" y="4980240"/>
            <a:ext cx="300960" cy="334800"/>
          </a:xfrm>
          <a:custGeom>
            <a:avLst/>
            <a:gdLst/>
            <a:ahLst/>
            <a:cxnLst/>
            <a:rect l="0" t="0" r="r" b="b"/>
            <a:pathLst>
              <a:path w="836" h="930">
                <a:moveTo>
                  <a:pt x="0" y="511"/>
                </a:moveTo>
                <a:lnTo>
                  <a:pt x="0" y="418"/>
                </a:lnTo>
                <a:cubicBezTo>
                  <a:pt x="0" y="391"/>
                  <a:pt x="2" y="364"/>
                  <a:pt x="8" y="337"/>
                </a:cubicBezTo>
                <a:cubicBezTo>
                  <a:pt x="13" y="310"/>
                  <a:pt x="21" y="284"/>
                  <a:pt x="31" y="258"/>
                </a:cubicBezTo>
                <a:cubicBezTo>
                  <a:pt x="42" y="233"/>
                  <a:pt x="55" y="209"/>
                  <a:pt x="70" y="186"/>
                </a:cubicBezTo>
                <a:cubicBezTo>
                  <a:pt x="85" y="163"/>
                  <a:pt x="102" y="142"/>
                  <a:pt x="122" y="123"/>
                </a:cubicBezTo>
                <a:cubicBezTo>
                  <a:pt x="141" y="103"/>
                  <a:pt x="162" y="86"/>
                  <a:pt x="185" y="71"/>
                </a:cubicBezTo>
                <a:cubicBezTo>
                  <a:pt x="208" y="56"/>
                  <a:pt x="232" y="43"/>
                  <a:pt x="257" y="32"/>
                </a:cubicBezTo>
                <a:cubicBezTo>
                  <a:pt x="283" y="22"/>
                  <a:pt x="309" y="14"/>
                  <a:pt x="336" y="9"/>
                </a:cubicBezTo>
                <a:cubicBezTo>
                  <a:pt x="363" y="3"/>
                  <a:pt x="390" y="0"/>
                  <a:pt x="417" y="0"/>
                </a:cubicBezTo>
                <a:cubicBezTo>
                  <a:pt x="445" y="0"/>
                  <a:pt x="472" y="3"/>
                  <a:pt x="499" y="9"/>
                </a:cubicBezTo>
                <a:cubicBezTo>
                  <a:pt x="526" y="14"/>
                  <a:pt x="552" y="22"/>
                  <a:pt x="577" y="32"/>
                </a:cubicBezTo>
                <a:cubicBezTo>
                  <a:pt x="603" y="43"/>
                  <a:pt x="627" y="56"/>
                  <a:pt x="649" y="71"/>
                </a:cubicBezTo>
                <a:cubicBezTo>
                  <a:pt x="672" y="86"/>
                  <a:pt x="693" y="103"/>
                  <a:pt x="713" y="123"/>
                </a:cubicBezTo>
                <a:cubicBezTo>
                  <a:pt x="732" y="142"/>
                  <a:pt x="750" y="163"/>
                  <a:pt x="765" y="186"/>
                </a:cubicBezTo>
                <a:cubicBezTo>
                  <a:pt x="781" y="209"/>
                  <a:pt x="794" y="233"/>
                  <a:pt x="804" y="258"/>
                </a:cubicBezTo>
                <a:cubicBezTo>
                  <a:pt x="815" y="284"/>
                  <a:pt x="823" y="310"/>
                  <a:pt x="828" y="337"/>
                </a:cubicBezTo>
                <a:cubicBezTo>
                  <a:pt x="834" y="364"/>
                  <a:pt x="836" y="391"/>
                  <a:pt x="836" y="418"/>
                </a:cubicBezTo>
                <a:lnTo>
                  <a:pt x="836" y="511"/>
                </a:lnTo>
                <a:cubicBezTo>
                  <a:pt x="836" y="539"/>
                  <a:pt x="834" y="567"/>
                  <a:pt x="828" y="594"/>
                </a:cubicBezTo>
                <a:cubicBezTo>
                  <a:pt x="823" y="621"/>
                  <a:pt x="815" y="647"/>
                  <a:pt x="804" y="672"/>
                </a:cubicBezTo>
                <a:cubicBezTo>
                  <a:pt x="794" y="697"/>
                  <a:pt x="781" y="721"/>
                  <a:pt x="765" y="744"/>
                </a:cubicBezTo>
                <a:cubicBezTo>
                  <a:pt x="750" y="767"/>
                  <a:pt x="732" y="788"/>
                  <a:pt x="713" y="808"/>
                </a:cubicBezTo>
                <a:cubicBezTo>
                  <a:pt x="693" y="827"/>
                  <a:pt x="672" y="844"/>
                  <a:pt x="649" y="860"/>
                </a:cubicBezTo>
                <a:cubicBezTo>
                  <a:pt x="627" y="875"/>
                  <a:pt x="603" y="888"/>
                  <a:pt x="577" y="898"/>
                </a:cubicBezTo>
                <a:cubicBezTo>
                  <a:pt x="552" y="909"/>
                  <a:pt x="526" y="917"/>
                  <a:pt x="499" y="922"/>
                </a:cubicBezTo>
                <a:cubicBezTo>
                  <a:pt x="472" y="927"/>
                  <a:pt x="445" y="930"/>
                  <a:pt x="417" y="930"/>
                </a:cubicBezTo>
                <a:cubicBezTo>
                  <a:pt x="390" y="930"/>
                  <a:pt x="363" y="927"/>
                  <a:pt x="336" y="922"/>
                </a:cubicBezTo>
                <a:cubicBezTo>
                  <a:pt x="309" y="917"/>
                  <a:pt x="283" y="909"/>
                  <a:pt x="257" y="898"/>
                </a:cubicBezTo>
                <a:cubicBezTo>
                  <a:pt x="232" y="888"/>
                  <a:pt x="208" y="875"/>
                  <a:pt x="185" y="860"/>
                </a:cubicBezTo>
                <a:cubicBezTo>
                  <a:pt x="162" y="844"/>
                  <a:pt x="141" y="827"/>
                  <a:pt x="122" y="808"/>
                </a:cubicBezTo>
                <a:cubicBezTo>
                  <a:pt x="102" y="788"/>
                  <a:pt x="85" y="767"/>
                  <a:pt x="70" y="744"/>
                </a:cubicBezTo>
                <a:cubicBezTo>
                  <a:pt x="55" y="721"/>
                  <a:pt x="42" y="697"/>
                  <a:pt x="31" y="672"/>
                </a:cubicBezTo>
                <a:cubicBezTo>
                  <a:pt x="21" y="647"/>
                  <a:pt x="13" y="621"/>
                  <a:pt x="8" y="594"/>
                </a:cubicBezTo>
                <a:cubicBezTo>
                  <a:pt x="2" y="567"/>
                  <a:pt x="0" y="539"/>
                  <a:pt x="0" y="511"/>
                </a:cubicBezTo>
                <a:close/>
              </a:path>
            </a:pathLst>
          </a:custGeom>
          <a:solidFill>
            <a:srgbClr val="0EA5E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80" name="图片 379"/>
          <p:cNvPicPr/>
          <p:nvPr/>
        </p:nvPicPr>
        <p:blipFill>
          <a:blip r:embed="rId10"/>
          <a:stretch/>
        </p:blipFill>
        <p:spPr>
          <a:xfrm>
            <a:off x="8657640" y="5047560"/>
            <a:ext cx="166680" cy="166680"/>
          </a:xfrm>
          <a:prstGeom prst="rect">
            <a:avLst/>
          </a:prstGeom>
          <a:noFill/>
          <a:ln w="0">
            <a:noFill/>
          </a:ln>
        </p:spPr>
      </p:pic>
      <p:sp>
        <p:nvSpPr>
          <p:cNvPr id="381" name="文本框 380"/>
          <p:cNvSpPr txBox="1"/>
          <p:nvPr/>
        </p:nvSpPr>
        <p:spPr>
          <a:xfrm>
            <a:off x="7052040" y="5786640"/>
            <a:ext cx="906120" cy="128520"/>
          </a:xfrm>
          <a:prstGeom prst="rect">
            <a:avLst/>
          </a:prstGeom>
          <a:noFill/>
          <a:ln w="0">
            <a:noFill/>
          </a:ln>
        </p:spPr>
        <p:txBody>
          <a:bodyPr wrap="none" lIns="0" tIns="0" rIns="0" bIns="0" anchor="t">
            <a:spAutoFit/>
          </a:bodyPr>
          <a:lstStyle/>
          <a:p>
            <a:r>
              <a:rPr lang="zh-CN" sz="790" b="0" u="none" strike="noStrike">
                <a:solidFill>
                  <a:srgbClr val="93C5FD"/>
                </a:solidFill>
                <a:effectLst/>
                <a:uFillTx/>
                <a:latin typeface="WenQuanYiZenHei"/>
                <a:ea typeface="WenQuanYiZenHei"/>
              </a:rPr>
              <a:t>残差连接，层归一化</a:t>
            </a:r>
            <a:endParaRPr lang="en-US" sz="790" b="0" u="none" strike="noStrike">
              <a:solidFill>
                <a:srgbClr val="000000"/>
              </a:solidFill>
              <a:effectLst/>
              <a:uFillTx/>
              <a:latin typeface="Times New Roman"/>
            </a:endParaRPr>
          </a:p>
        </p:txBody>
      </p:sp>
      <p:sp>
        <p:nvSpPr>
          <p:cNvPr id="382" name="文本框 381"/>
          <p:cNvSpPr txBox="1"/>
          <p:nvPr/>
        </p:nvSpPr>
        <p:spPr>
          <a:xfrm>
            <a:off x="8991720" y="5052960"/>
            <a:ext cx="7552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自回归生成</a:t>
            </a:r>
            <a:endParaRPr lang="en-US" sz="1180" b="0" u="none" strike="noStrike">
              <a:solidFill>
                <a:srgbClr val="000000"/>
              </a:solidFill>
              <a:effectLst/>
              <a:uFillTx/>
              <a:latin typeface="Times New Roman"/>
            </a:endParaRPr>
          </a:p>
        </p:txBody>
      </p:sp>
      <p:sp>
        <p:nvSpPr>
          <p:cNvPr id="383" name="文本框 382"/>
          <p:cNvSpPr txBox="1"/>
          <p:nvPr/>
        </p:nvSpPr>
        <p:spPr>
          <a:xfrm>
            <a:off x="8590680" y="5394240"/>
            <a:ext cx="15264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在解码器中逐词生成，参考前</a:t>
            </a:r>
            <a:endParaRPr lang="en-US" sz="920" b="0" u="none" strike="noStrike">
              <a:solidFill>
                <a:srgbClr val="000000"/>
              </a:solidFill>
              <a:effectLst/>
              <a:uFillTx/>
              <a:latin typeface="Times New Roman"/>
            </a:endParaRPr>
          </a:p>
        </p:txBody>
      </p:sp>
      <p:sp>
        <p:nvSpPr>
          <p:cNvPr id="384" name="文本框 383"/>
          <p:cNvSpPr txBox="1"/>
          <p:nvPr/>
        </p:nvSpPr>
        <p:spPr>
          <a:xfrm>
            <a:off x="8590680" y="5561640"/>
            <a:ext cx="11743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文生成新词，直至完成</a:t>
            </a:r>
            <a:endParaRPr lang="en-US" sz="920" b="0" u="none" strike="noStrike">
              <a:solidFill>
                <a:srgbClr val="000000"/>
              </a:solidFill>
              <a:effectLst/>
              <a:uFillTx/>
              <a:latin typeface="Times New Roman"/>
            </a:endParaRPr>
          </a:p>
        </p:txBody>
      </p:sp>
      <p:sp>
        <p:nvSpPr>
          <p:cNvPr id="385" name="文本框 384"/>
          <p:cNvSpPr txBox="1"/>
          <p:nvPr/>
        </p:nvSpPr>
        <p:spPr>
          <a:xfrm>
            <a:off x="8991720" y="5789880"/>
            <a:ext cx="100080" cy="117720"/>
          </a:xfrm>
          <a:prstGeom prst="rect">
            <a:avLst/>
          </a:prstGeom>
          <a:noFill/>
          <a:ln w="0">
            <a:noFill/>
          </a:ln>
        </p:spPr>
        <p:txBody>
          <a:bodyPr wrap="none" lIns="0" tIns="0" rIns="0" bIns="0" anchor="t">
            <a:spAutoFit/>
          </a:bodyPr>
          <a:lstStyle/>
          <a:p>
            <a:r>
              <a:rPr lang="en-US" sz="790" b="0" u="none" strike="noStrike">
                <a:solidFill>
                  <a:srgbClr val="93C5FD"/>
                </a:solidFill>
                <a:effectLst/>
                <a:uFillTx/>
                <a:latin typeface="DejaVuSans"/>
                <a:ea typeface="DejaVuSans"/>
              </a:rPr>
              <a:t>: </a:t>
            </a:r>
            <a:endParaRPr lang="en-US" sz="790" b="0" u="none" strike="noStrike">
              <a:solidFill>
                <a:srgbClr val="000000"/>
              </a:solidFill>
              <a:effectLst/>
              <a:uFillTx/>
              <a:latin typeface="Times New Roman"/>
            </a:endParaRPr>
          </a:p>
        </p:txBody>
      </p:sp>
      <p:sp>
        <p:nvSpPr>
          <p:cNvPr id="386" name="文本框 385"/>
          <p:cNvSpPr txBox="1"/>
          <p:nvPr/>
        </p:nvSpPr>
        <p:spPr>
          <a:xfrm>
            <a:off x="9057600" y="5786640"/>
            <a:ext cx="906120" cy="128520"/>
          </a:xfrm>
          <a:prstGeom prst="rect">
            <a:avLst/>
          </a:prstGeom>
          <a:noFill/>
          <a:ln w="0">
            <a:noFill/>
          </a:ln>
        </p:spPr>
        <p:txBody>
          <a:bodyPr wrap="none" lIns="0" tIns="0" rIns="0" bIns="0" anchor="t">
            <a:spAutoFit/>
          </a:bodyPr>
          <a:lstStyle/>
          <a:p>
            <a:r>
              <a:rPr lang="zh-CN" sz="790" b="0" u="none" strike="noStrike">
                <a:solidFill>
                  <a:srgbClr val="93C5FD"/>
                </a:solidFill>
                <a:effectLst/>
                <a:uFillTx/>
                <a:latin typeface="WenQuanYiZenHei"/>
                <a:ea typeface="WenQuanYiZenHei"/>
              </a:rPr>
              <a:t>序列预测，掩码机制</a:t>
            </a:r>
            <a:endParaRPr lang="en-US" sz="790" b="0" u="none" strike="noStrike">
              <a:solidFill>
                <a:srgbClr val="000000"/>
              </a:solidFill>
              <a:effectLst/>
              <a:uFillTx/>
              <a:latin typeface="Times New Roman"/>
            </a:endParaRPr>
          </a:p>
        </p:txBody>
      </p:sp>
      <p:sp>
        <p:nvSpPr>
          <p:cNvPr id="387" name="任意多边形: 形状 386"/>
          <p:cNvSpPr/>
          <p:nvPr/>
        </p:nvSpPr>
        <p:spPr>
          <a:xfrm>
            <a:off x="568080" y="6075000"/>
            <a:ext cx="401400" cy="17280"/>
          </a:xfrm>
          <a:custGeom>
            <a:avLst/>
            <a:gdLst/>
            <a:ahLst/>
            <a:cxnLst/>
            <a:rect l="0" t="0" r="r" b="b"/>
            <a:pathLst>
              <a:path w="1115" h="48">
                <a:moveTo>
                  <a:pt x="0" y="0"/>
                </a:moveTo>
                <a:lnTo>
                  <a:pt x="1115" y="0"/>
                </a:lnTo>
                <a:lnTo>
                  <a:pt x="1115" y="48"/>
                </a:lnTo>
                <a:lnTo>
                  <a:pt x="0" y="48"/>
                </a:lnTo>
                <a:lnTo>
                  <a:pt x="0" y="0"/>
                </a:lnTo>
                <a:close/>
              </a:path>
            </a:pathLst>
          </a:custGeom>
          <a:solidFill>
            <a:srgbClr val="8B5C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88" name="文本框 387"/>
          <p:cNvSpPr txBox="1"/>
          <p:nvPr/>
        </p:nvSpPr>
        <p:spPr>
          <a:xfrm>
            <a:off x="568080" y="5953680"/>
            <a:ext cx="403200" cy="128520"/>
          </a:xfrm>
          <a:prstGeom prst="rect">
            <a:avLst/>
          </a:prstGeom>
          <a:noFill/>
          <a:ln w="0">
            <a:noFill/>
          </a:ln>
        </p:spPr>
        <p:txBody>
          <a:bodyPr wrap="none" lIns="0" tIns="0" rIns="0" bIns="0" anchor="t">
            <a:spAutoFit/>
          </a:bodyPr>
          <a:lstStyle/>
          <a:p>
            <a:r>
              <a:rPr lang="zh-CN" sz="790" b="0" u="none" strike="noStrike">
                <a:solidFill>
                  <a:srgbClr val="93C5FD"/>
                </a:solidFill>
                <a:effectLst/>
                <a:uFillTx/>
                <a:latin typeface="WenQuanYiZenHei"/>
                <a:ea typeface="WenQuanYiZenHei"/>
              </a:rPr>
              <a:t>技术特点</a:t>
            </a:r>
            <a:endParaRPr lang="en-US" sz="790" b="0" u="none" strike="noStrike">
              <a:solidFill>
                <a:srgbClr val="000000"/>
              </a:solidFill>
              <a:effectLst/>
              <a:uFillTx/>
              <a:latin typeface="Times New Roman"/>
            </a:endParaRPr>
          </a:p>
        </p:txBody>
      </p:sp>
      <p:sp>
        <p:nvSpPr>
          <p:cNvPr id="389" name="任意多边形: 形状 388"/>
          <p:cNvSpPr/>
          <p:nvPr/>
        </p:nvSpPr>
        <p:spPr>
          <a:xfrm>
            <a:off x="2573640" y="5907960"/>
            <a:ext cx="401400" cy="17280"/>
          </a:xfrm>
          <a:custGeom>
            <a:avLst/>
            <a:gdLst/>
            <a:ahLst/>
            <a:cxnLst/>
            <a:rect l="0" t="0" r="r" b="b"/>
            <a:pathLst>
              <a:path w="1115" h="48">
                <a:moveTo>
                  <a:pt x="0" y="0"/>
                </a:moveTo>
                <a:lnTo>
                  <a:pt x="1115" y="0"/>
                </a:lnTo>
                <a:lnTo>
                  <a:pt x="1115" y="48"/>
                </a:lnTo>
                <a:lnTo>
                  <a:pt x="0" y="48"/>
                </a:lnTo>
                <a:lnTo>
                  <a:pt x="0" y="0"/>
                </a:lnTo>
                <a:close/>
              </a:path>
            </a:pathLst>
          </a:custGeom>
          <a:solidFill>
            <a:srgbClr val="8B5C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90" name="文本框 389"/>
          <p:cNvSpPr txBox="1"/>
          <p:nvPr/>
        </p:nvSpPr>
        <p:spPr>
          <a:xfrm>
            <a:off x="2574000" y="5786640"/>
            <a:ext cx="403200" cy="128520"/>
          </a:xfrm>
          <a:prstGeom prst="rect">
            <a:avLst/>
          </a:prstGeom>
          <a:noFill/>
          <a:ln w="0">
            <a:noFill/>
          </a:ln>
        </p:spPr>
        <p:txBody>
          <a:bodyPr wrap="none" lIns="0" tIns="0" rIns="0" bIns="0" anchor="t">
            <a:spAutoFit/>
          </a:bodyPr>
          <a:lstStyle/>
          <a:p>
            <a:r>
              <a:rPr lang="zh-CN" sz="790" b="0" u="none" strike="noStrike">
                <a:solidFill>
                  <a:srgbClr val="93C5FD"/>
                </a:solidFill>
                <a:effectLst/>
                <a:uFillTx/>
                <a:latin typeface="WenQuanYiZenHei"/>
                <a:ea typeface="WenQuanYiZenHei"/>
              </a:rPr>
              <a:t>技术特点</a:t>
            </a:r>
            <a:endParaRPr lang="en-US" sz="790" b="0" u="none" strike="noStrike">
              <a:solidFill>
                <a:srgbClr val="000000"/>
              </a:solidFill>
              <a:effectLst/>
              <a:uFillTx/>
              <a:latin typeface="Times New Roman"/>
            </a:endParaRPr>
          </a:p>
        </p:txBody>
      </p:sp>
      <p:sp>
        <p:nvSpPr>
          <p:cNvPr id="391" name="任意多边形: 形状 390"/>
          <p:cNvSpPr/>
          <p:nvPr/>
        </p:nvSpPr>
        <p:spPr>
          <a:xfrm>
            <a:off x="4579200" y="5907960"/>
            <a:ext cx="401400" cy="17280"/>
          </a:xfrm>
          <a:custGeom>
            <a:avLst/>
            <a:gdLst/>
            <a:ahLst/>
            <a:cxnLst/>
            <a:rect l="0" t="0" r="r" b="b"/>
            <a:pathLst>
              <a:path w="1115" h="48">
                <a:moveTo>
                  <a:pt x="0" y="0"/>
                </a:moveTo>
                <a:lnTo>
                  <a:pt x="1115" y="0"/>
                </a:lnTo>
                <a:lnTo>
                  <a:pt x="1115" y="48"/>
                </a:lnTo>
                <a:lnTo>
                  <a:pt x="0" y="48"/>
                </a:lnTo>
                <a:lnTo>
                  <a:pt x="0" y="0"/>
                </a:lnTo>
                <a:close/>
              </a:path>
            </a:pathLst>
          </a:custGeom>
          <a:solidFill>
            <a:srgbClr val="8B5C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92" name="文本框 391"/>
          <p:cNvSpPr txBox="1"/>
          <p:nvPr/>
        </p:nvSpPr>
        <p:spPr>
          <a:xfrm>
            <a:off x="4579560" y="5786640"/>
            <a:ext cx="403200" cy="128520"/>
          </a:xfrm>
          <a:prstGeom prst="rect">
            <a:avLst/>
          </a:prstGeom>
          <a:noFill/>
          <a:ln w="0">
            <a:noFill/>
          </a:ln>
        </p:spPr>
        <p:txBody>
          <a:bodyPr wrap="none" lIns="0" tIns="0" rIns="0" bIns="0" anchor="t">
            <a:spAutoFit/>
          </a:bodyPr>
          <a:lstStyle/>
          <a:p>
            <a:r>
              <a:rPr lang="zh-CN" sz="790" b="0" u="none" strike="noStrike">
                <a:solidFill>
                  <a:srgbClr val="93C5FD"/>
                </a:solidFill>
                <a:effectLst/>
                <a:uFillTx/>
                <a:latin typeface="WenQuanYiZenHei"/>
                <a:ea typeface="WenQuanYiZenHei"/>
              </a:rPr>
              <a:t>技术特点</a:t>
            </a:r>
            <a:endParaRPr lang="en-US" sz="790" b="0" u="none" strike="noStrike">
              <a:solidFill>
                <a:srgbClr val="000000"/>
              </a:solidFill>
              <a:effectLst/>
              <a:uFillTx/>
              <a:latin typeface="Times New Roman"/>
            </a:endParaRPr>
          </a:p>
        </p:txBody>
      </p:sp>
      <p:sp>
        <p:nvSpPr>
          <p:cNvPr id="393" name="任意多边形: 形状 392"/>
          <p:cNvSpPr/>
          <p:nvPr/>
        </p:nvSpPr>
        <p:spPr>
          <a:xfrm>
            <a:off x="6584760" y="5907960"/>
            <a:ext cx="401760" cy="17280"/>
          </a:xfrm>
          <a:custGeom>
            <a:avLst/>
            <a:gdLst/>
            <a:ahLst/>
            <a:cxnLst/>
            <a:rect l="0" t="0" r="r" b="b"/>
            <a:pathLst>
              <a:path w="1116" h="48">
                <a:moveTo>
                  <a:pt x="0" y="0"/>
                </a:moveTo>
                <a:lnTo>
                  <a:pt x="1116" y="0"/>
                </a:lnTo>
                <a:lnTo>
                  <a:pt x="1116" y="48"/>
                </a:lnTo>
                <a:lnTo>
                  <a:pt x="0" y="48"/>
                </a:lnTo>
                <a:lnTo>
                  <a:pt x="0" y="0"/>
                </a:lnTo>
                <a:close/>
              </a:path>
            </a:pathLst>
          </a:custGeom>
          <a:solidFill>
            <a:srgbClr val="8B5C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94" name="文本框 393"/>
          <p:cNvSpPr txBox="1"/>
          <p:nvPr/>
        </p:nvSpPr>
        <p:spPr>
          <a:xfrm>
            <a:off x="6585120" y="5786640"/>
            <a:ext cx="403200" cy="128520"/>
          </a:xfrm>
          <a:prstGeom prst="rect">
            <a:avLst/>
          </a:prstGeom>
          <a:noFill/>
          <a:ln w="0">
            <a:noFill/>
          </a:ln>
        </p:spPr>
        <p:txBody>
          <a:bodyPr wrap="none" lIns="0" tIns="0" rIns="0" bIns="0" anchor="t">
            <a:spAutoFit/>
          </a:bodyPr>
          <a:lstStyle/>
          <a:p>
            <a:r>
              <a:rPr lang="zh-CN" sz="790" b="0" u="none" strike="noStrike">
                <a:solidFill>
                  <a:srgbClr val="93C5FD"/>
                </a:solidFill>
                <a:effectLst/>
                <a:uFillTx/>
                <a:latin typeface="WenQuanYiZenHei"/>
                <a:ea typeface="WenQuanYiZenHei"/>
              </a:rPr>
              <a:t>技术特点</a:t>
            </a:r>
            <a:endParaRPr lang="en-US" sz="790" b="0" u="none" strike="noStrike">
              <a:solidFill>
                <a:srgbClr val="000000"/>
              </a:solidFill>
              <a:effectLst/>
              <a:uFillTx/>
              <a:latin typeface="Times New Roman"/>
            </a:endParaRPr>
          </a:p>
        </p:txBody>
      </p:sp>
      <p:sp>
        <p:nvSpPr>
          <p:cNvPr id="395" name="任意多边形: 形状 394"/>
          <p:cNvSpPr/>
          <p:nvPr/>
        </p:nvSpPr>
        <p:spPr>
          <a:xfrm>
            <a:off x="8590680" y="5907960"/>
            <a:ext cx="401400" cy="17280"/>
          </a:xfrm>
          <a:custGeom>
            <a:avLst/>
            <a:gdLst/>
            <a:ahLst/>
            <a:cxnLst/>
            <a:rect l="0" t="0" r="r" b="b"/>
            <a:pathLst>
              <a:path w="1115" h="48">
                <a:moveTo>
                  <a:pt x="0" y="0"/>
                </a:moveTo>
                <a:lnTo>
                  <a:pt x="1115" y="0"/>
                </a:lnTo>
                <a:lnTo>
                  <a:pt x="1115" y="48"/>
                </a:lnTo>
                <a:lnTo>
                  <a:pt x="0" y="48"/>
                </a:lnTo>
                <a:lnTo>
                  <a:pt x="0" y="0"/>
                </a:lnTo>
                <a:close/>
              </a:path>
            </a:pathLst>
          </a:custGeom>
          <a:solidFill>
            <a:srgbClr val="8B5C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96" name="任意多边形: 形状 395"/>
          <p:cNvSpPr/>
          <p:nvPr/>
        </p:nvSpPr>
        <p:spPr>
          <a:xfrm>
            <a:off x="401040" y="6417720"/>
            <a:ext cx="9894600" cy="668880"/>
          </a:xfrm>
          <a:custGeom>
            <a:avLst/>
            <a:gdLst/>
            <a:ahLst/>
            <a:cxnLst/>
            <a:rect l="0" t="0" r="r" b="b"/>
            <a:pathLst>
              <a:path w="27485" h="1858">
                <a:moveTo>
                  <a:pt x="0" y="1671"/>
                </a:moveTo>
                <a:lnTo>
                  <a:pt x="0" y="186"/>
                </a:lnTo>
                <a:cubicBezTo>
                  <a:pt x="0" y="174"/>
                  <a:pt x="1" y="162"/>
                  <a:pt x="3" y="150"/>
                </a:cubicBezTo>
                <a:cubicBezTo>
                  <a:pt x="6" y="138"/>
                  <a:pt x="9" y="126"/>
                  <a:pt x="14" y="115"/>
                </a:cubicBezTo>
                <a:cubicBezTo>
                  <a:pt x="19" y="103"/>
                  <a:pt x="24" y="93"/>
                  <a:pt x="31" y="83"/>
                </a:cubicBezTo>
                <a:cubicBezTo>
                  <a:pt x="38" y="73"/>
                  <a:pt x="45" y="63"/>
                  <a:pt x="54" y="55"/>
                </a:cubicBezTo>
                <a:cubicBezTo>
                  <a:pt x="63" y="46"/>
                  <a:pt x="72" y="38"/>
                  <a:pt x="82" y="31"/>
                </a:cubicBezTo>
                <a:cubicBezTo>
                  <a:pt x="92" y="25"/>
                  <a:pt x="103" y="19"/>
                  <a:pt x="114" y="14"/>
                </a:cubicBezTo>
                <a:cubicBezTo>
                  <a:pt x="126" y="10"/>
                  <a:pt x="137" y="6"/>
                  <a:pt x="149" y="4"/>
                </a:cubicBezTo>
                <a:cubicBezTo>
                  <a:pt x="161" y="1"/>
                  <a:pt x="173" y="0"/>
                  <a:pt x="185" y="0"/>
                </a:cubicBezTo>
                <a:lnTo>
                  <a:pt x="27299" y="0"/>
                </a:lnTo>
                <a:cubicBezTo>
                  <a:pt x="27311" y="0"/>
                  <a:pt x="27324" y="1"/>
                  <a:pt x="27336" y="4"/>
                </a:cubicBezTo>
                <a:cubicBezTo>
                  <a:pt x="27347" y="6"/>
                  <a:pt x="27359" y="10"/>
                  <a:pt x="27370" y="14"/>
                </a:cubicBezTo>
                <a:cubicBezTo>
                  <a:pt x="27382" y="19"/>
                  <a:pt x="27392" y="25"/>
                  <a:pt x="27402" y="31"/>
                </a:cubicBezTo>
                <a:cubicBezTo>
                  <a:pt x="27413" y="38"/>
                  <a:pt x="27422" y="46"/>
                  <a:pt x="27431" y="55"/>
                </a:cubicBezTo>
                <a:cubicBezTo>
                  <a:pt x="27439" y="63"/>
                  <a:pt x="27447" y="73"/>
                  <a:pt x="27454" y="83"/>
                </a:cubicBezTo>
                <a:cubicBezTo>
                  <a:pt x="27460" y="93"/>
                  <a:pt x="27466" y="103"/>
                  <a:pt x="27471" y="115"/>
                </a:cubicBezTo>
                <a:cubicBezTo>
                  <a:pt x="27476" y="126"/>
                  <a:pt x="27479" y="138"/>
                  <a:pt x="27481" y="150"/>
                </a:cubicBezTo>
                <a:cubicBezTo>
                  <a:pt x="27484" y="162"/>
                  <a:pt x="27485" y="174"/>
                  <a:pt x="27485" y="186"/>
                </a:cubicBezTo>
                <a:lnTo>
                  <a:pt x="27485" y="1671"/>
                </a:lnTo>
                <a:cubicBezTo>
                  <a:pt x="27485" y="1685"/>
                  <a:pt x="27484" y="1697"/>
                  <a:pt x="27481" y="1709"/>
                </a:cubicBezTo>
                <a:cubicBezTo>
                  <a:pt x="27479" y="1721"/>
                  <a:pt x="27476" y="1732"/>
                  <a:pt x="27471" y="1744"/>
                </a:cubicBezTo>
                <a:cubicBezTo>
                  <a:pt x="27466" y="1755"/>
                  <a:pt x="27460" y="1765"/>
                  <a:pt x="27454" y="1776"/>
                </a:cubicBezTo>
                <a:cubicBezTo>
                  <a:pt x="27447" y="1786"/>
                  <a:pt x="27439" y="1795"/>
                  <a:pt x="27431" y="1804"/>
                </a:cubicBezTo>
                <a:cubicBezTo>
                  <a:pt x="27422" y="1812"/>
                  <a:pt x="27413" y="1820"/>
                  <a:pt x="27402" y="1827"/>
                </a:cubicBezTo>
                <a:cubicBezTo>
                  <a:pt x="27392" y="1834"/>
                  <a:pt x="27382" y="1839"/>
                  <a:pt x="27370" y="1844"/>
                </a:cubicBezTo>
                <a:cubicBezTo>
                  <a:pt x="27359" y="1849"/>
                  <a:pt x="27347" y="1852"/>
                  <a:pt x="27336" y="1855"/>
                </a:cubicBezTo>
                <a:cubicBezTo>
                  <a:pt x="27324" y="1857"/>
                  <a:pt x="27311" y="1858"/>
                  <a:pt x="27299" y="1858"/>
                </a:cubicBezTo>
                <a:lnTo>
                  <a:pt x="185" y="1858"/>
                </a:lnTo>
                <a:cubicBezTo>
                  <a:pt x="173" y="1858"/>
                  <a:pt x="161" y="1857"/>
                  <a:pt x="149" y="1855"/>
                </a:cubicBezTo>
                <a:cubicBezTo>
                  <a:pt x="137" y="1852"/>
                  <a:pt x="126" y="1849"/>
                  <a:pt x="114" y="1844"/>
                </a:cubicBezTo>
                <a:cubicBezTo>
                  <a:pt x="103" y="1839"/>
                  <a:pt x="92" y="1834"/>
                  <a:pt x="82" y="1827"/>
                </a:cubicBezTo>
                <a:cubicBezTo>
                  <a:pt x="72" y="1820"/>
                  <a:pt x="63" y="1812"/>
                  <a:pt x="54" y="1804"/>
                </a:cubicBezTo>
                <a:cubicBezTo>
                  <a:pt x="45" y="1795"/>
                  <a:pt x="38" y="1786"/>
                  <a:pt x="31" y="1776"/>
                </a:cubicBezTo>
                <a:cubicBezTo>
                  <a:pt x="24" y="1765"/>
                  <a:pt x="19" y="1755"/>
                  <a:pt x="14" y="1744"/>
                </a:cubicBezTo>
                <a:cubicBezTo>
                  <a:pt x="9" y="1732"/>
                  <a:pt x="6" y="1721"/>
                  <a:pt x="3" y="1709"/>
                </a:cubicBezTo>
                <a:cubicBezTo>
                  <a:pt x="1" y="1697"/>
                  <a:pt x="0" y="1685"/>
                  <a:pt x="0" y="1671"/>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97" name="图片 396"/>
          <p:cNvPicPr/>
          <p:nvPr/>
        </p:nvPicPr>
        <p:blipFill>
          <a:blip r:embed="rId14"/>
          <a:stretch/>
        </p:blipFill>
        <p:spPr>
          <a:xfrm>
            <a:off x="534960" y="6668640"/>
            <a:ext cx="124920" cy="166680"/>
          </a:xfrm>
          <a:prstGeom prst="rect">
            <a:avLst/>
          </a:prstGeom>
          <a:noFill/>
          <a:ln w="0">
            <a:noFill/>
          </a:ln>
        </p:spPr>
      </p:pic>
      <p:sp>
        <p:nvSpPr>
          <p:cNvPr id="398" name="文本框 397"/>
          <p:cNvSpPr txBox="1"/>
          <p:nvPr/>
        </p:nvSpPr>
        <p:spPr>
          <a:xfrm>
            <a:off x="8590680" y="5786640"/>
            <a:ext cx="403200" cy="128520"/>
          </a:xfrm>
          <a:prstGeom prst="rect">
            <a:avLst/>
          </a:prstGeom>
          <a:noFill/>
          <a:ln w="0">
            <a:noFill/>
          </a:ln>
        </p:spPr>
        <p:txBody>
          <a:bodyPr wrap="none" lIns="0" tIns="0" rIns="0" bIns="0" anchor="t">
            <a:spAutoFit/>
          </a:bodyPr>
          <a:lstStyle/>
          <a:p>
            <a:r>
              <a:rPr lang="zh-CN" sz="790" b="0" u="none" strike="noStrike">
                <a:solidFill>
                  <a:srgbClr val="93C5FD"/>
                </a:solidFill>
                <a:effectLst/>
                <a:uFillTx/>
                <a:latin typeface="WenQuanYiZenHei"/>
                <a:ea typeface="WenQuanYiZenHei"/>
              </a:rPr>
              <a:t>技术特点</a:t>
            </a:r>
            <a:endParaRPr lang="en-US" sz="790" b="0" u="none" strike="noStrike">
              <a:solidFill>
                <a:srgbClr val="000000"/>
              </a:solidFill>
              <a:effectLst/>
              <a:uFillTx/>
              <a:latin typeface="Times New Roman"/>
            </a:endParaRPr>
          </a:p>
        </p:txBody>
      </p:sp>
      <p:sp>
        <p:nvSpPr>
          <p:cNvPr id="399" name="文本框 398"/>
          <p:cNvSpPr txBox="1"/>
          <p:nvPr/>
        </p:nvSpPr>
        <p:spPr>
          <a:xfrm>
            <a:off x="760320" y="6564960"/>
            <a:ext cx="40320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生成式</a:t>
            </a:r>
            <a:endParaRPr lang="en-US" sz="1050" b="0" u="none" strike="noStrike">
              <a:solidFill>
                <a:srgbClr val="000000"/>
              </a:solidFill>
              <a:effectLst/>
              <a:uFillTx/>
              <a:latin typeface="Times New Roman"/>
            </a:endParaRPr>
          </a:p>
        </p:txBody>
      </p:sp>
      <p:sp>
        <p:nvSpPr>
          <p:cNvPr id="400" name="文本框 399"/>
          <p:cNvSpPr txBox="1"/>
          <p:nvPr/>
        </p:nvSpPr>
        <p:spPr>
          <a:xfrm>
            <a:off x="1161720" y="6569640"/>
            <a:ext cx="133200" cy="157320"/>
          </a:xfrm>
          <a:prstGeom prst="rect">
            <a:avLst/>
          </a:prstGeom>
          <a:noFill/>
          <a:ln w="0">
            <a:noFill/>
          </a:ln>
        </p:spPr>
        <p:txBody>
          <a:bodyPr wrap="none" lIns="0" tIns="0" rIns="0" bIns="0" anchor="t">
            <a:spAutoFit/>
          </a:bodyPr>
          <a:lstStyle/>
          <a:p>
            <a:r>
              <a:rPr lang="en-US" sz="1050" b="0" u="none" strike="noStrike">
                <a:solidFill>
                  <a:srgbClr val="E5E7EB"/>
                </a:solidFill>
                <a:effectLst/>
                <a:uFillTx/>
                <a:latin typeface="DejaVuSans"/>
                <a:ea typeface="DejaVuSans"/>
              </a:rPr>
              <a:t>AI</a:t>
            </a:r>
            <a:endParaRPr lang="en-US" sz="1050" b="0" u="none" strike="noStrike">
              <a:solidFill>
                <a:srgbClr val="000000"/>
              </a:solidFill>
              <a:effectLst/>
              <a:uFillTx/>
              <a:latin typeface="Times New Roman"/>
            </a:endParaRPr>
          </a:p>
        </p:txBody>
      </p:sp>
      <p:sp>
        <p:nvSpPr>
          <p:cNvPr id="401" name="文本框 400"/>
          <p:cNvSpPr txBox="1"/>
          <p:nvPr/>
        </p:nvSpPr>
        <p:spPr>
          <a:xfrm>
            <a:off x="1292400" y="6564960"/>
            <a:ext cx="885204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通过这种</a:t>
            </a:r>
            <a:r>
              <a:rPr lang="zh-CN" sz="1050" b="0" u="none" strike="noStrike">
                <a:solidFill>
                  <a:srgbClr val="53EAFD"/>
                </a:solidFill>
                <a:effectLst/>
                <a:uFillTx/>
                <a:latin typeface="WenQuanYiZenHei"/>
                <a:ea typeface="WenQuanYiZenHei"/>
              </a:rPr>
              <a:t>多阶段处理架构</a:t>
            </a:r>
            <a:r>
              <a:rPr lang="zh-CN" sz="1050" b="0" u="none" strike="noStrike">
                <a:solidFill>
                  <a:srgbClr val="E5E7EB"/>
                </a:solidFill>
                <a:effectLst/>
                <a:uFillTx/>
                <a:latin typeface="WenQuanYiZenHei"/>
                <a:ea typeface="WenQuanYiZenHei"/>
              </a:rPr>
              <a:t>，实现了对输入文本的深度理解和高质量内容生成。整个流程中，</a:t>
            </a:r>
            <a:r>
              <a:rPr lang="zh-CN" sz="1050" b="0" u="none" strike="noStrike">
                <a:solidFill>
                  <a:srgbClr val="53EAFD"/>
                </a:solidFill>
                <a:effectLst/>
                <a:uFillTx/>
                <a:latin typeface="WenQuanYiZenHei"/>
                <a:ea typeface="WenQuanYiZenHei"/>
              </a:rPr>
              <a:t>自注意力机制</a:t>
            </a:r>
            <a:r>
              <a:rPr lang="zh-CN" sz="1050" b="0" u="none" strike="noStrike">
                <a:solidFill>
                  <a:srgbClr val="E5E7EB"/>
                </a:solidFill>
                <a:effectLst/>
                <a:uFillTx/>
                <a:latin typeface="WenQuanYiZenHei"/>
                <a:ea typeface="WenQuanYiZenHei"/>
              </a:rPr>
              <a:t>是核心，使模型能够处理长距离依赖关系，</a:t>
            </a:r>
            <a:r>
              <a:rPr lang="zh-CN" sz="1050" b="0" u="none" strike="noStrike">
                <a:solidFill>
                  <a:srgbClr val="53EAFD"/>
                </a:solidFill>
                <a:effectLst/>
                <a:uFillTx/>
                <a:latin typeface="WenQuanYiZenHei"/>
                <a:ea typeface="WenQuanYiZenHei"/>
              </a:rPr>
              <a:t>自</a:t>
            </a:r>
            <a:endParaRPr lang="en-US" sz="1050" b="0" u="none" strike="noStrike">
              <a:solidFill>
                <a:srgbClr val="000000"/>
              </a:solidFill>
              <a:effectLst/>
              <a:uFillTx/>
              <a:latin typeface="Times New Roman"/>
            </a:endParaRPr>
          </a:p>
        </p:txBody>
      </p:sp>
      <p:sp>
        <p:nvSpPr>
          <p:cNvPr id="402" name="文本框 401"/>
          <p:cNvSpPr txBox="1"/>
          <p:nvPr/>
        </p:nvSpPr>
        <p:spPr>
          <a:xfrm>
            <a:off x="760320" y="6765480"/>
            <a:ext cx="2280600" cy="169560"/>
          </a:xfrm>
          <a:prstGeom prst="rect">
            <a:avLst/>
          </a:prstGeom>
          <a:noFill/>
          <a:ln w="0">
            <a:noFill/>
          </a:ln>
        </p:spPr>
        <p:txBody>
          <a:bodyPr wrap="none" lIns="0" tIns="0" rIns="0" bIns="0" anchor="t">
            <a:spAutoFit/>
          </a:bodyPr>
          <a:lstStyle/>
          <a:p>
            <a:r>
              <a:rPr lang="zh-CN" sz="1050" b="0" u="none" strike="noStrike">
                <a:solidFill>
                  <a:srgbClr val="53EAFD"/>
                </a:solidFill>
                <a:effectLst/>
                <a:uFillTx/>
                <a:latin typeface="WenQuanYiZenHei"/>
                <a:ea typeface="WenQuanYiZenHei"/>
              </a:rPr>
              <a:t>回归生成</a:t>
            </a:r>
            <a:r>
              <a:rPr lang="zh-CN" sz="1050" b="0" u="none" strike="noStrike">
                <a:solidFill>
                  <a:srgbClr val="E5E7EB"/>
                </a:solidFill>
                <a:effectLst/>
                <a:uFillTx/>
                <a:latin typeface="WenQuanYiZenHei"/>
                <a:ea typeface="WenQuanYiZenHei"/>
              </a:rPr>
              <a:t>则确保了输出内容的连贯性。</a:t>
            </a:r>
            <a:endParaRPr lang="en-US" sz="1050" b="0" u="none" strike="noStrike">
              <a:solidFill>
                <a:srgbClr val="000000"/>
              </a:solidFill>
              <a:effectLst/>
              <a:uFillTx/>
              <a:latin typeface="Times New Roman"/>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3" name="图片 402"/>
          <p:cNvPicPr/>
          <p:nvPr/>
        </p:nvPicPr>
        <p:blipFill>
          <a:blip r:embed="rId2"/>
          <a:stretch/>
        </p:blipFill>
        <p:spPr>
          <a:xfrm>
            <a:off x="0" y="0"/>
            <a:ext cx="10696320" cy="6250320"/>
          </a:xfrm>
          <a:prstGeom prst="rect">
            <a:avLst/>
          </a:prstGeom>
          <a:noFill/>
          <a:ln w="0">
            <a:noFill/>
          </a:ln>
        </p:spPr>
      </p:pic>
      <p:pic>
        <p:nvPicPr>
          <p:cNvPr id="404" name="图片 403"/>
          <p:cNvPicPr/>
          <p:nvPr/>
        </p:nvPicPr>
        <p:blipFill>
          <a:blip r:embed="rId3"/>
          <a:stretch/>
        </p:blipFill>
        <p:spPr>
          <a:xfrm>
            <a:off x="0" y="0"/>
            <a:ext cx="10696320" cy="6250320"/>
          </a:xfrm>
          <a:prstGeom prst="rect">
            <a:avLst/>
          </a:prstGeom>
          <a:noFill/>
          <a:ln w="0">
            <a:noFill/>
          </a:ln>
        </p:spPr>
      </p:pic>
      <p:pic>
        <p:nvPicPr>
          <p:cNvPr id="405" name="图片 404"/>
          <p:cNvPicPr/>
          <p:nvPr/>
        </p:nvPicPr>
        <p:blipFill>
          <a:blip r:embed="rId4"/>
          <a:stretch/>
        </p:blipFill>
        <p:spPr>
          <a:xfrm>
            <a:off x="401040" y="401040"/>
            <a:ext cx="9893880" cy="400680"/>
          </a:xfrm>
          <a:prstGeom prst="rect">
            <a:avLst/>
          </a:prstGeom>
          <a:noFill/>
          <a:ln w="0">
            <a:noFill/>
          </a:ln>
        </p:spPr>
      </p:pic>
      <p:sp>
        <p:nvSpPr>
          <p:cNvPr id="406" name="任意多边形: 形状 405"/>
          <p:cNvSpPr/>
          <p:nvPr/>
        </p:nvSpPr>
        <p:spPr>
          <a:xfrm>
            <a:off x="401040" y="902520"/>
            <a:ext cx="1069920" cy="33480"/>
          </a:xfrm>
          <a:custGeom>
            <a:avLst/>
            <a:gdLst/>
            <a:ahLst/>
            <a:cxnLst/>
            <a:rect l="0" t="0" r="r" b="b"/>
            <a:pathLst>
              <a:path w="2972" h="93">
                <a:moveTo>
                  <a:pt x="0" y="0"/>
                </a:moveTo>
                <a:lnTo>
                  <a:pt x="2972" y="0"/>
                </a:lnTo>
                <a:lnTo>
                  <a:pt x="2972" y="93"/>
                </a:lnTo>
                <a:lnTo>
                  <a:pt x="0" y="93"/>
                </a:lnTo>
                <a:lnTo>
                  <a:pt x="0" y="0"/>
                </a:lnTo>
                <a:close/>
              </a:path>
            </a:pathLst>
          </a:custGeom>
          <a:solidFill>
            <a:srgbClr val="60A5FA"/>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07" name="文本框 406"/>
          <p:cNvSpPr txBox="1"/>
          <p:nvPr/>
        </p:nvSpPr>
        <p:spPr>
          <a:xfrm>
            <a:off x="10110600" y="5934600"/>
            <a:ext cx="472320" cy="157320"/>
          </a:xfrm>
          <a:prstGeom prst="rect">
            <a:avLst/>
          </a:prstGeom>
          <a:noFill/>
          <a:ln w="0">
            <a:noFill/>
          </a:ln>
        </p:spPr>
        <p:txBody>
          <a:bodyPr wrap="none" lIns="0" tIns="0" rIns="0" bIns="0" anchor="t">
            <a:spAutoFit/>
          </a:bodyPr>
          <a:lstStyle/>
          <a:p>
            <a:r>
              <a:rPr lang="en-US" sz="1050" b="0" u="none" strike="noStrike">
                <a:solidFill>
                  <a:srgbClr val="9CA3AF"/>
                </a:solidFill>
                <a:effectLst/>
                <a:uFillTx/>
                <a:latin typeface="DejaVuSans"/>
                <a:ea typeface="DejaVuSans"/>
              </a:rPr>
              <a:t>7  /  14</a:t>
            </a:r>
            <a:endParaRPr lang="en-US" sz="1050" b="0" u="none" strike="noStrike">
              <a:solidFill>
                <a:srgbClr val="000000"/>
              </a:solidFill>
              <a:effectLst/>
              <a:uFillTx/>
              <a:latin typeface="Times New Roman"/>
            </a:endParaRPr>
          </a:p>
        </p:txBody>
      </p:sp>
      <p:sp>
        <p:nvSpPr>
          <p:cNvPr id="408" name="文本框 407"/>
          <p:cNvSpPr txBox="1"/>
          <p:nvPr/>
        </p:nvSpPr>
        <p:spPr>
          <a:xfrm>
            <a:off x="401040" y="1017360"/>
            <a:ext cx="150948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检索增强生成如何为</a:t>
            </a:r>
            <a:endParaRPr lang="en-US" sz="1320" b="0" u="none" strike="noStrike">
              <a:solidFill>
                <a:srgbClr val="000000"/>
              </a:solidFill>
              <a:effectLst/>
              <a:uFillTx/>
              <a:latin typeface="Times New Roman"/>
            </a:endParaRPr>
          </a:p>
        </p:txBody>
      </p:sp>
      <p:sp>
        <p:nvSpPr>
          <p:cNvPr id="409" name="文本框 408"/>
          <p:cNvSpPr txBox="1"/>
          <p:nvPr/>
        </p:nvSpPr>
        <p:spPr>
          <a:xfrm>
            <a:off x="1905480" y="1023120"/>
            <a:ext cx="166680" cy="195480"/>
          </a:xfrm>
          <a:prstGeom prst="rect">
            <a:avLst/>
          </a:prstGeom>
          <a:noFill/>
          <a:ln w="0">
            <a:noFill/>
          </a:ln>
        </p:spPr>
        <p:txBody>
          <a:bodyPr wrap="none" lIns="0" tIns="0" rIns="0" bIns="0" anchor="t">
            <a:spAutoFit/>
          </a:bodyPr>
          <a:lstStyle/>
          <a:p>
            <a:r>
              <a:rPr lang="en-US" sz="1320" b="0" u="none" strike="noStrike">
                <a:solidFill>
                  <a:srgbClr val="BFDBFE"/>
                </a:solidFill>
                <a:effectLst/>
                <a:uFillTx/>
                <a:latin typeface="DejaVuSans"/>
                <a:ea typeface="DejaVuSans"/>
              </a:rPr>
              <a:t>AI</a:t>
            </a:r>
            <a:endParaRPr lang="en-US" sz="1320" b="0" u="none" strike="noStrike">
              <a:solidFill>
                <a:srgbClr val="000000"/>
              </a:solidFill>
              <a:effectLst/>
              <a:uFillTx/>
              <a:latin typeface="Times New Roman"/>
            </a:endParaRPr>
          </a:p>
        </p:txBody>
      </p:sp>
      <p:sp>
        <p:nvSpPr>
          <p:cNvPr id="410" name="任意多边形: 形状 409"/>
          <p:cNvSpPr/>
          <p:nvPr/>
        </p:nvSpPr>
        <p:spPr>
          <a:xfrm>
            <a:off x="413640" y="4445640"/>
            <a:ext cx="3196800" cy="902880"/>
          </a:xfrm>
          <a:custGeom>
            <a:avLst/>
            <a:gdLst/>
            <a:ahLst/>
            <a:cxnLst/>
            <a:rect l="0" t="0" r="r" b="b"/>
            <a:pathLst>
              <a:path w="8880" h="2508">
                <a:moveTo>
                  <a:pt x="0" y="2322"/>
                </a:moveTo>
                <a:lnTo>
                  <a:pt x="0" y="186"/>
                </a:lnTo>
                <a:cubicBezTo>
                  <a:pt x="0" y="173"/>
                  <a:pt x="1" y="161"/>
                  <a:pt x="2" y="149"/>
                </a:cubicBezTo>
                <a:cubicBezTo>
                  <a:pt x="4" y="137"/>
                  <a:pt x="7" y="126"/>
                  <a:pt x="11" y="114"/>
                </a:cubicBezTo>
                <a:cubicBezTo>
                  <a:pt x="15" y="103"/>
                  <a:pt x="19" y="93"/>
                  <a:pt x="25" y="82"/>
                </a:cubicBezTo>
                <a:cubicBezTo>
                  <a:pt x="30" y="72"/>
                  <a:pt x="37" y="63"/>
                  <a:pt x="44" y="54"/>
                </a:cubicBezTo>
                <a:cubicBezTo>
                  <a:pt x="51" y="46"/>
                  <a:pt x="58" y="38"/>
                  <a:pt x="67" y="31"/>
                </a:cubicBezTo>
                <a:cubicBezTo>
                  <a:pt x="75" y="24"/>
                  <a:pt x="84" y="19"/>
                  <a:pt x="93" y="14"/>
                </a:cubicBezTo>
                <a:cubicBezTo>
                  <a:pt x="102" y="9"/>
                  <a:pt x="111" y="6"/>
                  <a:pt x="121" y="3"/>
                </a:cubicBezTo>
                <a:cubicBezTo>
                  <a:pt x="131" y="1"/>
                  <a:pt x="141" y="0"/>
                  <a:pt x="150" y="0"/>
                </a:cubicBezTo>
                <a:lnTo>
                  <a:pt x="8694" y="0"/>
                </a:lnTo>
                <a:cubicBezTo>
                  <a:pt x="8706" y="0"/>
                  <a:pt x="8718" y="1"/>
                  <a:pt x="8730" y="3"/>
                </a:cubicBezTo>
                <a:cubicBezTo>
                  <a:pt x="8742" y="6"/>
                  <a:pt x="8754" y="9"/>
                  <a:pt x="8765" y="14"/>
                </a:cubicBezTo>
                <a:cubicBezTo>
                  <a:pt x="8776" y="19"/>
                  <a:pt x="8787" y="24"/>
                  <a:pt x="8797" y="31"/>
                </a:cubicBezTo>
                <a:cubicBezTo>
                  <a:pt x="8807" y="38"/>
                  <a:pt x="8817" y="46"/>
                  <a:pt x="8825" y="54"/>
                </a:cubicBezTo>
                <a:cubicBezTo>
                  <a:pt x="8834" y="63"/>
                  <a:pt x="8841" y="72"/>
                  <a:pt x="8848" y="82"/>
                </a:cubicBezTo>
                <a:cubicBezTo>
                  <a:pt x="8855" y="93"/>
                  <a:pt x="8861" y="103"/>
                  <a:pt x="8865" y="114"/>
                </a:cubicBezTo>
                <a:cubicBezTo>
                  <a:pt x="8870" y="126"/>
                  <a:pt x="8874" y="137"/>
                  <a:pt x="8876" y="149"/>
                </a:cubicBezTo>
                <a:cubicBezTo>
                  <a:pt x="8878" y="161"/>
                  <a:pt x="8880" y="173"/>
                  <a:pt x="8880" y="186"/>
                </a:cubicBezTo>
                <a:lnTo>
                  <a:pt x="8880" y="2322"/>
                </a:lnTo>
                <a:cubicBezTo>
                  <a:pt x="8880" y="2334"/>
                  <a:pt x="8878" y="2346"/>
                  <a:pt x="8876" y="2358"/>
                </a:cubicBezTo>
                <a:cubicBezTo>
                  <a:pt x="8874" y="2370"/>
                  <a:pt x="8870" y="2382"/>
                  <a:pt x="8865" y="2393"/>
                </a:cubicBezTo>
                <a:cubicBezTo>
                  <a:pt x="8861" y="2404"/>
                  <a:pt x="8855" y="2415"/>
                  <a:pt x="8848" y="2425"/>
                </a:cubicBezTo>
                <a:cubicBezTo>
                  <a:pt x="8841" y="2435"/>
                  <a:pt x="8834" y="2445"/>
                  <a:pt x="8825" y="2453"/>
                </a:cubicBezTo>
                <a:cubicBezTo>
                  <a:pt x="8817" y="2462"/>
                  <a:pt x="8807" y="2470"/>
                  <a:pt x="8797" y="2477"/>
                </a:cubicBezTo>
                <a:cubicBezTo>
                  <a:pt x="8787" y="2483"/>
                  <a:pt x="8776" y="2489"/>
                  <a:pt x="8765" y="2494"/>
                </a:cubicBezTo>
                <a:cubicBezTo>
                  <a:pt x="8754" y="2498"/>
                  <a:pt x="8742" y="2502"/>
                  <a:pt x="8730" y="2504"/>
                </a:cubicBezTo>
                <a:cubicBezTo>
                  <a:pt x="8718" y="2507"/>
                  <a:pt x="8706" y="2508"/>
                  <a:pt x="8694" y="2508"/>
                </a:cubicBezTo>
                <a:lnTo>
                  <a:pt x="150" y="2508"/>
                </a:lnTo>
                <a:cubicBezTo>
                  <a:pt x="141" y="2508"/>
                  <a:pt x="131" y="2507"/>
                  <a:pt x="121" y="2504"/>
                </a:cubicBezTo>
                <a:cubicBezTo>
                  <a:pt x="111" y="2502"/>
                  <a:pt x="102" y="2498"/>
                  <a:pt x="93" y="2494"/>
                </a:cubicBezTo>
                <a:cubicBezTo>
                  <a:pt x="84" y="2489"/>
                  <a:pt x="75" y="2483"/>
                  <a:pt x="67" y="2477"/>
                </a:cubicBezTo>
                <a:cubicBezTo>
                  <a:pt x="58" y="2470"/>
                  <a:pt x="51" y="2462"/>
                  <a:pt x="44" y="2453"/>
                </a:cubicBezTo>
                <a:cubicBezTo>
                  <a:pt x="37" y="2445"/>
                  <a:pt x="30" y="2435"/>
                  <a:pt x="25" y="2425"/>
                </a:cubicBezTo>
                <a:cubicBezTo>
                  <a:pt x="19" y="2415"/>
                  <a:pt x="15" y="2404"/>
                  <a:pt x="11" y="2393"/>
                </a:cubicBezTo>
                <a:cubicBezTo>
                  <a:pt x="7" y="2382"/>
                  <a:pt x="4" y="2370"/>
                  <a:pt x="2" y="2358"/>
                </a:cubicBezTo>
                <a:cubicBezTo>
                  <a:pt x="1" y="2346"/>
                  <a:pt x="0" y="2334"/>
                  <a:pt x="0" y="2322"/>
                </a:cubicBezTo>
                <a:close/>
              </a:path>
            </a:pathLst>
          </a:custGeom>
          <a:solidFill>
            <a:srgbClr val="1E293B">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11" name="任意多边形: 形状 410"/>
          <p:cNvSpPr/>
          <p:nvPr/>
        </p:nvSpPr>
        <p:spPr>
          <a:xfrm>
            <a:off x="401040" y="4445640"/>
            <a:ext cx="66960" cy="902880"/>
          </a:xfrm>
          <a:custGeom>
            <a:avLst/>
            <a:gdLst/>
            <a:ahLst/>
            <a:cxnLst/>
            <a:rect l="0" t="0" r="r" b="b"/>
            <a:pathLst>
              <a:path w="186" h="2508">
                <a:moveTo>
                  <a:pt x="0" y="0"/>
                </a:moveTo>
                <a:lnTo>
                  <a:pt x="186" y="0"/>
                </a:lnTo>
                <a:lnTo>
                  <a:pt x="186" y="2508"/>
                </a:lnTo>
                <a:lnTo>
                  <a:pt x="0" y="2508"/>
                </a:lnTo>
                <a:lnTo>
                  <a:pt x="0" y="0"/>
                </a:lnTo>
                <a:close/>
              </a:path>
            </a:pathLst>
          </a:custGeom>
          <a:solidFill>
            <a:srgbClr val="8B5C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12" name="图片 411"/>
          <p:cNvPicPr/>
          <p:nvPr/>
        </p:nvPicPr>
        <p:blipFill>
          <a:blip r:embed="rId5"/>
          <a:stretch/>
        </p:blipFill>
        <p:spPr>
          <a:xfrm>
            <a:off x="559800" y="4621320"/>
            <a:ext cx="150120" cy="150120"/>
          </a:xfrm>
          <a:prstGeom prst="rect">
            <a:avLst/>
          </a:prstGeom>
          <a:noFill/>
          <a:ln w="0">
            <a:noFill/>
          </a:ln>
        </p:spPr>
      </p:pic>
      <p:sp>
        <p:nvSpPr>
          <p:cNvPr id="413" name="文本框 412"/>
          <p:cNvSpPr txBox="1"/>
          <p:nvPr/>
        </p:nvSpPr>
        <p:spPr>
          <a:xfrm>
            <a:off x="2068920" y="1017360"/>
            <a:ext cx="368892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模型提供实时知识支持，实现动态更新与内容生成</a:t>
            </a:r>
            <a:endParaRPr lang="en-US" sz="1320" b="0" u="none" strike="noStrike">
              <a:solidFill>
                <a:srgbClr val="000000"/>
              </a:solidFill>
              <a:effectLst/>
              <a:uFillTx/>
              <a:latin typeface="Times New Roman"/>
            </a:endParaRPr>
          </a:p>
        </p:txBody>
      </p:sp>
      <p:sp>
        <p:nvSpPr>
          <p:cNvPr id="414" name="文本框 413"/>
          <p:cNvSpPr txBox="1"/>
          <p:nvPr/>
        </p:nvSpPr>
        <p:spPr>
          <a:xfrm>
            <a:off x="810720" y="4601880"/>
            <a:ext cx="90612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动态知识更新</a:t>
            </a:r>
            <a:endParaRPr lang="en-US" sz="1180" b="0" u="none" strike="noStrike">
              <a:solidFill>
                <a:srgbClr val="000000"/>
              </a:solidFill>
              <a:effectLst/>
              <a:uFillTx/>
              <a:latin typeface="Times New Roman"/>
            </a:endParaRPr>
          </a:p>
        </p:txBody>
      </p:sp>
      <p:sp>
        <p:nvSpPr>
          <p:cNvPr id="415" name="文本框 414"/>
          <p:cNvSpPr txBox="1"/>
          <p:nvPr/>
        </p:nvSpPr>
        <p:spPr>
          <a:xfrm>
            <a:off x="559800" y="4893120"/>
            <a:ext cx="28170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无需重新训练模型即可获取最新信息，实现知识的实时</a:t>
            </a:r>
            <a:endParaRPr lang="en-US" sz="920" b="0" u="none" strike="noStrike">
              <a:solidFill>
                <a:srgbClr val="000000"/>
              </a:solidFill>
              <a:effectLst/>
              <a:uFillTx/>
              <a:latin typeface="Times New Roman"/>
            </a:endParaRPr>
          </a:p>
        </p:txBody>
      </p:sp>
      <p:sp>
        <p:nvSpPr>
          <p:cNvPr id="416" name="任意多边形: 形状 415"/>
          <p:cNvSpPr/>
          <p:nvPr/>
        </p:nvSpPr>
        <p:spPr>
          <a:xfrm>
            <a:off x="3756240" y="4445640"/>
            <a:ext cx="3196800" cy="902880"/>
          </a:xfrm>
          <a:custGeom>
            <a:avLst/>
            <a:gdLst/>
            <a:ahLst/>
            <a:cxnLst/>
            <a:rect l="0" t="0" r="r" b="b"/>
            <a:pathLst>
              <a:path w="8880" h="2508">
                <a:moveTo>
                  <a:pt x="0" y="2322"/>
                </a:moveTo>
                <a:lnTo>
                  <a:pt x="0" y="186"/>
                </a:lnTo>
                <a:cubicBezTo>
                  <a:pt x="0" y="173"/>
                  <a:pt x="1" y="161"/>
                  <a:pt x="3" y="149"/>
                </a:cubicBezTo>
                <a:cubicBezTo>
                  <a:pt x="5" y="137"/>
                  <a:pt x="7" y="126"/>
                  <a:pt x="11" y="114"/>
                </a:cubicBezTo>
                <a:cubicBezTo>
                  <a:pt x="15" y="103"/>
                  <a:pt x="20" y="93"/>
                  <a:pt x="25" y="82"/>
                </a:cubicBezTo>
                <a:cubicBezTo>
                  <a:pt x="31" y="72"/>
                  <a:pt x="37" y="63"/>
                  <a:pt x="44" y="54"/>
                </a:cubicBezTo>
                <a:cubicBezTo>
                  <a:pt x="51" y="46"/>
                  <a:pt x="59" y="38"/>
                  <a:pt x="67" y="31"/>
                </a:cubicBezTo>
                <a:cubicBezTo>
                  <a:pt x="75" y="24"/>
                  <a:pt x="84" y="19"/>
                  <a:pt x="93" y="14"/>
                </a:cubicBezTo>
                <a:cubicBezTo>
                  <a:pt x="102" y="9"/>
                  <a:pt x="111" y="6"/>
                  <a:pt x="121" y="3"/>
                </a:cubicBezTo>
                <a:cubicBezTo>
                  <a:pt x="131" y="1"/>
                  <a:pt x="141" y="0"/>
                  <a:pt x="151" y="0"/>
                </a:cubicBezTo>
                <a:lnTo>
                  <a:pt x="8694" y="0"/>
                </a:lnTo>
                <a:cubicBezTo>
                  <a:pt x="8706" y="0"/>
                  <a:pt x="8718" y="1"/>
                  <a:pt x="8730" y="3"/>
                </a:cubicBezTo>
                <a:cubicBezTo>
                  <a:pt x="8742" y="6"/>
                  <a:pt x="8754" y="9"/>
                  <a:pt x="8765" y="14"/>
                </a:cubicBezTo>
                <a:cubicBezTo>
                  <a:pt x="8776" y="19"/>
                  <a:pt x="8787" y="24"/>
                  <a:pt x="8797" y="31"/>
                </a:cubicBezTo>
                <a:cubicBezTo>
                  <a:pt x="8807" y="38"/>
                  <a:pt x="8817" y="46"/>
                  <a:pt x="8825" y="54"/>
                </a:cubicBezTo>
                <a:cubicBezTo>
                  <a:pt x="8834" y="63"/>
                  <a:pt x="8842" y="72"/>
                  <a:pt x="8848" y="82"/>
                </a:cubicBezTo>
                <a:cubicBezTo>
                  <a:pt x="8855" y="93"/>
                  <a:pt x="8861" y="103"/>
                  <a:pt x="8866" y="114"/>
                </a:cubicBezTo>
                <a:cubicBezTo>
                  <a:pt x="8870" y="126"/>
                  <a:pt x="8874" y="137"/>
                  <a:pt x="8876" y="149"/>
                </a:cubicBezTo>
                <a:cubicBezTo>
                  <a:pt x="8879" y="161"/>
                  <a:pt x="8880" y="173"/>
                  <a:pt x="8880" y="186"/>
                </a:cubicBezTo>
                <a:lnTo>
                  <a:pt x="8880" y="2322"/>
                </a:lnTo>
                <a:cubicBezTo>
                  <a:pt x="8880" y="2334"/>
                  <a:pt x="8879" y="2346"/>
                  <a:pt x="8876" y="2358"/>
                </a:cubicBezTo>
                <a:cubicBezTo>
                  <a:pt x="8874" y="2370"/>
                  <a:pt x="8870" y="2382"/>
                  <a:pt x="8866" y="2393"/>
                </a:cubicBezTo>
                <a:cubicBezTo>
                  <a:pt x="8861" y="2404"/>
                  <a:pt x="8855" y="2415"/>
                  <a:pt x="8848" y="2425"/>
                </a:cubicBezTo>
                <a:cubicBezTo>
                  <a:pt x="8842" y="2435"/>
                  <a:pt x="8834" y="2445"/>
                  <a:pt x="8825" y="2453"/>
                </a:cubicBezTo>
                <a:cubicBezTo>
                  <a:pt x="8817" y="2462"/>
                  <a:pt x="8807" y="2470"/>
                  <a:pt x="8797" y="2477"/>
                </a:cubicBezTo>
                <a:cubicBezTo>
                  <a:pt x="8787" y="2483"/>
                  <a:pt x="8776" y="2489"/>
                  <a:pt x="8765" y="2494"/>
                </a:cubicBezTo>
                <a:cubicBezTo>
                  <a:pt x="8754" y="2498"/>
                  <a:pt x="8742" y="2502"/>
                  <a:pt x="8730" y="2504"/>
                </a:cubicBezTo>
                <a:cubicBezTo>
                  <a:pt x="8718" y="2507"/>
                  <a:pt x="8706" y="2508"/>
                  <a:pt x="8694" y="2508"/>
                </a:cubicBezTo>
                <a:lnTo>
                  <a:pt x="151" y="2508"/>
                </a:lnTo>
                <a:cubicBezTo>
                  <a:pt x="141" y="2508"/>
                  <a:pt x="131" y="2507"/>
                  <a:pt x="121" y="2504"/>
                </a:cubicBezTo>
                <a:cubicBezTo>
                  <a:pt x="111" y="2502"/>
                  <a:pt x="102" y="2498"/>
                  <a:pt x="93" y="2494"/>
                </a:cubicBezTo>
                <a:cubicBezTo>
                  <a:pt x="84" y="2489"/>
                  <a:pt x="75" y="2483"/>
                  <a:pt x="67" y="2477"/>
                </a:cubicBezTo>
                <a:cubicBezTo>
                  <a:pt x="59" y="2470"/>
                  <a:pt x="51" y="2462"/>
                  <a:pt x="44" y="2453"/>
                </a:cubicBezTo>
                <a:cubicBezTo>
                  <a:pt x="37" y="2445"/>
                  <a:pt x="31" y="2435"/>
                  <a:pt x="25" y="2425"/>
                </a:cubicBezTo>
                <a:cubicBezTo>
                  <a:pt x="20" y="2415"/>
                  <a:pt x="15" y="2404"/>
                  <a:pt x="11" y="2393"/>
                </a:cubicBezTo>
                <a:cubicBezTo>
                  <a:pt x="7" y="2382"/>
                  <a:pt x="5" y="2370"/>
                  <a:pt x="3" y="2358"/>
                </a:cubicBezTo>
                <a:cubicBezTo>
                  <a:pt x="1" y="2346"/>
                  <a:pt x="0" y="2334"/>
                  <a:pt x="0" y="2322"/>
                </a:cubicBezTo>
                <a:close/>
              </a:path>
            </a:pathLst>
          </a:custGeom>
          <a:solidFill>
            <a:srgbClr val="1E293B">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17" name="任意多边形: 形状 416"/>
          <p:cNvSpPr/>
          <p:nvPr/>
        </p:nvSpPr>
        <p:spPr>
          <a:xfrm>
            <a:off x="3743640" y="4445640"/>
            <a:ext cx="67320" cy="902880"/>
          </a:xfrm>
          <a:custGeom>
            <a:avLst/>
            <a:gdLst/>
            <a:ahLst/>
            <a:cxnLst/>
            <a:rect l="0" t="0" r="r" b="b"/>
            <a:pathLst>
              <a:path w="187" h="2508">
                <a:moveTo>
                  <a:pt x="0" y="0"/>
                </a:moveTo>
                <a:lnTo>
                  <a:pt x="187" y="0"/>
                </a:lnTo>
                <a:lnTo>
                  <a:pt x="187" y="2508"/>
                </a:lnTo>
                <a:lnTo>
                  <a:pt x="0" y="2508"/>
                </a:lnTo>
                <a:lnTo>
                  <a:pt x="0" y="0"/>
                </a:lnTo>
                <a:close/>
              </a:path>
            </a:pathLst>
          </a:custGeom>
          <a:solidFill>
            <a:srgbClr val="8B5C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18" name="图片 417"/>
          <p:cNvPicPr/>
          <p:nvPr/>
        </p:nvPicPr>
        <p:blipFill>
          <a:blip r:embed="rId6"/>
          <a:stretch/>
        </p:blipFill>
        <p:spPr>
          <a:xfrm>
            <a:off x="3902400" y="4621320"/>
            <a:ext cx="150120" cy="150120"/>
          </a:xfrm>
          <a:prstGeom prst="rect">
            <a:avLst/>
          </a:prstGeom>
          <a:noFill/>
          <a:ln w="0">
            <a:noFill/>
          </a:ln>
        </p:spPr>
      </p:pic>
      <p:sp>
        <p:nvSpPr>
          <p:cNvPr id="419" name="文本框 418"/>
          <p:cNvSpPr txBox="1"/>
          <p:nvPr/>
        </p:nvSpPr>
        <p:spPr>
          <a:xfrm>
            <a:off x="559800" y="5060160"/>
            <a:ext cx="23475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更新与扩展，克服传统模型的静态知识局限。</a:t>
            </a:r>
            <a:endParaRPr lang="en-US" sz="920" b="0" u="none" strike="noStrike">
              <a:solidFill>
                <a:srgbClr val="000000"/>
              </a:solidFill>
              <a:effectLst/>
              <a:uFillTx/>
              <a:latin typeface="Times New Roman"/>
            </a:endParaRPr>
          </a:p>
        </p:txBody>
      </p:sp>
      <p:sp>
        <p:nvSpPr>
          <p:cNvPr id="420" name="文本框 419"/>
          <p:cNvSpPr txBox="1"/>
          <p:nvPr/>
        </p:nvSpPr>
        <p:spPr>
          <a:xfrm>
            <a:off x="4153320" y="4601880"/>
            <a:ext cx="105696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提高回答准确性</a:t>
            </a:r>
            <a:endParaRPr lang="en-US" sz="1180" b="0" u="none" strike="noStrike">
              <a:solidFill>
                <a:srgbClr val="000000"/>
              </a:solidFill>
              <a:effectLst/>
              <a:uFillTx/>
              <a:latin typeface="Times New Roman"/>
            </a:endParaRPr>
          </a:p>
        </p:txBody>
      </p:sp>
      <p:sp>
        <p:nvSpPr>
          <p:cNvPr id="421" name="文本框 420"/>
          <p:cNvSpPr txBox="1"/>
          <p:nvPr/>
        </p:nvSpPr>
        <p:spPr>
          <a:xfrm>
            <a:off x="3902400" y="4893120"/>
            <a:ext cx="28170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通过检索特定领域的专业知识，生成更精准的内容，减</a:t>
            </a:r>
            <a:endParaRPr lang="en-US" sz="920" b="0" u="none" strike="noStrike">
              <a:solidFill>
                <a:srgbClr val="000000"/>
              </a:solidFill>
              <a:effectLst/>
              <a:uFillTx/>
              <a:latin typeface="Times New Roman"/>
            </a:endParaRPr>
          </a:p>
        </p:txBody>
      </p:sp>
      <p:sp>
        <p:nvSpPr>
          <p:cNvPr id="422" name="任意多边形: 形状 421"/>
          <p:cNvSpPr/>
          <p:nvPr/>
        </p:nvSpPr>
        <p:spPr>
          <a:xfrm>
            <a:off x="7098840" y="4445640"/>
            <a:ext cx="3196800" cy="902880"/>
          </a:xfrm>
          <a:custGeom>
            <a:avLst/>
            <a:gdLst/>
            <a:ahLst/>
            <a:cxnLst/>
            <a:rect l="0" t="0" r="r" b="b"/>
            <a:pathLst>
              <a:path w="8880" h="2508">
                <a:moveTo>
                  <a:pt x="0" y="2322"/>
                </a:moveTo>
                <a:lnTo>
                  <a:pt x="0" y="186"/>
                </a:lnTo>
                <a:cubicBezTo>
                  <a:pt x="0" y="173"/>
                  <a:pt x="1" y="161"/>
                  <a:pt x="3" y="149"/>
                </a:cubicBezTo>
                <a:cubicBezTo>
                  <a:pt x="5" y="137"/>
                  <a:pt x="8" y="126"/>
                  <a:pt x="11" y="114"/>
                </a:cubicBezTo>
                <a:cubicBezTo>
                  <a:pt x="15" y="103"/>
                  <a:pt x="20" y="93"/>
                  <a:pt x="25" y="82"/>
                </a:cubicBezTo>
                <a:cubicBezTo>
                  <a:pt x="31" y="72"/>
                  <a:pt x="37" y="63"/>
                  <a:pt x="44" y="54"/>
                </a:cubicBezTo>
                <a:cubicBezTo>
                  <a:pt x="51" y="46"/>
                  <a:pt x="59" y="38"/>
                  <a:pt x="67" y="31"/>
                </a:cubicBezTo>
                <a:cubicBezTo>
                  <a:pt x="75" y="24"/>
                  <a:pt x="84" y="19"/>
                  <a:pt x="93" y="14"/>
                </a:cubicBezTo>
                <a:cubicBezTo>
                  <a:pt x="102" y="9"/>
                  <a:pt x="112" y="6"/>
                  <a:pt x="121" y="3"/>
                </a:cubicBezTo>
                <a:cubicBezTo>
                  <a:pt x="131" y="1"/>
                  <a:pt x="141" y="0"/>
                  <a:pt x="151" y="0"/>
                </a:cubicBezTo>
                <a:lnTo>
                  <a:pt x="8694" y="0"/>
                </a:lnTo>
                <a:cubicBezTo>
                  <a:pt x="8706" y="0"/>
                  <a:pt x="8719" y="1"/>
                  <a:pt x="8731" y="3"/>
                </a:cubicBezTo>
                <a:cubicBezTo>
                  <a:pt x="8742" y="6"/>
                  <a:pt x="8754" y="9"/>
                  <a:pt x="8765" y="14"/>
                </a:cubicBezTo>
                <a:cubicBezTo>
                  <a:pt x="8777" y="19"/>
                  <a:pt x="8787" y="24"/>
                  <a:pt x="8797" y="31"/>
                </a:cubicBezTo>
                <a:cubicBezTo>
                  <a:pt x="8808" y="38"/>
                  <a:pt x="8817" y="46"/>
                  <a:pt x="8826" y="54"/>
                </a:cubicBezTo>
                <a:cubicBezTo>
                  <a:pt x="8834" y="63"/>
                  <a:pt x="8842" y="72"/>
                  <a:pt x="8849" y="82"/>
                </a:cubicBezTo>
                <a:cubicBezTo>
                  <a:pt x="8855" y="93"/>
                  <a:pt x="8861" y="103"/>
                  <a:pt x="8866" y="114"/>
                </a:cubicBezTo>
                <a:cubicBezTo>
                  <a:pt x="8871" y="126"/>
                  <a:pt x="8874" y="137"/>
                  <a:pt x="8876" y="149"/>
                </a:cubicBezTo>
                <a:cubicBezTo>
                  <a:pt x="8879" y="161"/>
                  <a:pt x="8880" y="173"/>
                  <a:pt x="8880" y="186"/>
                </a:cubicBezTo>
                <a:lnTo>
                  <a:pt x="8880" y="2322"/>
                </a:lnTo>
                <a:cubicBezTo>
                  <a:pt x="8880" y="2334"/>
                  <a:pt x="8879" y="2346"/>
                  <a:pt x="8876" y="2358"/>
                </a:cubicBezTo>
                <a:cubicBezTo>
                  <a:pt x="8874" y="2370"/>
                  <a:pt x="8871" y="2382"/>
                  <a:pt x="8866" y="2393"/>
                </a:cubicBezTo>
                <a:cubicBezTo>
                  <a:pt x="8861" y="2404"/>
                  <a:pt x="8855" y="2415"/>
                  <a:pt x="8849" y="2425"/>
                </a:cubicBezTo>
                <a:cubicBezTo>
                  <a:pt x="8842" y="2435"/>
                  <a:pt x="8834" y="2445"/>
                  <a:pt x="8826" y="2453"/>
                </a:cubicBezTo>
                <a:cubicBezTo>
                  <a:pt x="8817" y="2462"/>
                  <a:pt x="8808" y="2470"/>
                  <a:pt x="8797" y="2477"/>
                </a:cubicBezTo>
                <a:cubicBezTo>
                  <a:pt x="8787" y="2483"/>
                  <a:pt x="8777" y="2489"/>
                  <a:pt x="8765" y="2494"/>
                </a:cubicBezTo>
                <a:cubicBezTo>
                  <a:pt x="8754" y="2498"/>
                  <a:pt x="8742" y="2502"/>
                  <a:pt x="8731" y="2504"/>
                </a:cubicBezTo>
                <a:cubicBezTo>
                  <a:pt x="8719" y="2507"/>
                  <a:pt x="8706" y="2508"/>
                  <a:pt x="8694" y="2508"/>
                </a:cubicBezTo>
                <a:lnTo>
                  <a:pt x="151" y="2508"/>
                </a:lnTo>
                <a:cubicBezTo>
                  <a:pt x="141" y="2508"/>
                  <a:pt x="131" y="2507"/>
                  <a:pt x="121" y="2504"/>
                </a:cubicBezTo>
                <a:cubicBezTo>
                  <a:pt x="112" y="2502"/>
                  <a:pt x="102" y="2498"/>
                  <a:pt x="93" y="2494"/>
                </a:cubicBezTo>
                <a:cubicBezTo>
                  <a:pt x="84" y="2489"/>
                  <a:pt x="75" y="2483"/>
                  <a:pt x="67" y="2477"/>
                </a:cubicBezTo>
                <a:cubicBezTo>
                  <a:pt x="59" y="2470"/>
                  <a:pt x="51" y="2462"/>
                  <a:pt x="44" y="2453"/>
                </a:cubicBezTo>
                <a:cubicBezTo>
                  <a:pt x="37" y="2445"/>
                  <a:pt x="31" y="2435"/>
                  <a:pt x="25" y="2425"/>
                </a:cubicBezTo>
                <a:cubicBezTo>
                  <a:pt x="20" y="2415"/>
                  <a:pt x="15" y="2404"/>
                  <a:pt x="11" y="2393"/>
                </a:cubicBezTo>
                <a:cubicBezTo>
                  <a:pt x="8" y="2382"/>
                  <a:pt x="5" y="2370"/>
                  <a:pt x="3" y="2358"/>
                </a:cubicBezTo>
                <a:cubicBezTo>
                  <a:pt x="1" y="2346"/>
                  <a:pt x="0" y="2334"/>
                  <a:pt x="0" y="2322"/>
                </a:cubicBezTo>
                <a:close/>
              </a:path>
            </a:pathLst>
          </a:custGeom>
          <a:solidFill>
            <a:srgbClr val="1E293B">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23" name="任意多边形: 形状 422"/>
          <p:cNvSpPr/>
          <p:nvPr/>
        </p:nvSpPr>
        <p:spPr>
          <a:xfrm>
            <a:off x="7086240" y="4445640"/>
            <a:ext cx="67320" cy="902880"/>
          </a:xfrm>
          <a:custGeom>
            <a:avLst/>
            <a:gdLst/>
            <a:ahLst/>
            <a:cxnLst/>
            <a:rect l="0" t="0" r="r" b="b"/>
            <a:pathLst>
              <a:path w="187" h="2508">
                <a:moveTo>
                  <a:pt x="0" y="0"/>
                </a:moveTo>
                <a:lnTo>
                  <a:pt x="187" y="0"/>
                </a:lnTo>
                <a:lnTo>
                  <a:pt x="187" y="2508"/>
                </a:lnTo>
                <a:lnTo>
                  <a:pt x="0" y="2508"/>
                </a:lnTo>
                <a:lnTo>
                  <a:pt x="0" y="0"/>
                </a:lnTo>
                <a:close/>
              </a:path>
            </a:pathLst>
          </a:custGeom>
          <a:solidFill>
            <a:srgbClr val="8B5C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24" name="图片 423"/>
          <p:cNvPicPr/>
          <p:nvPr/>
        </p:nvPicPr>
        <p:blipFill>
          <a:blip r:embed="rId7"/>
          <a:stretch/>
        </p:blipFill>
        <p:spPr>
          <a:xfrm>
            <a:off x="7245360" y="4621320"/>
            <a:ext cx="133200" cy="150120"/>
          </a:xfrm>
          <a:prstGeom prst="rect">
            <a:avLst/>
          </a:prstGeom>
          <a:noFill/>
          <a:ln w="0">
            <a:noFill/>
          </a:ln>
        </p:spPr>
      </p:pic>
      <p:sp>
        <p:nvSpPr>
          <p:cNvPr id="425" name="文本框 424"/>
          <p:cNvSpPr txBox="1"/>
          <p:nvPr/>
        </p:nvSpPr>
        <p:spPr>
          <a:xfrm>
            <a:off x="3902400" y="5060160"/>
            <a:ext cx="26996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少幻觉问题，特别适用于需要高精确度的专业场景。</a:t>
            </a:r>
            <a:endParaRPr lang="en-US" sz="920" b="0" u="none" strike="noStrike">
              <a:solidFill>
                <a:srgbClr val="000000"/>
              </a:solidFill>
              <a:effectLst/>
              <a:uFillTx/>
              <a:latin typeface="Times New Roman"/>
            </a:endParaRPr>
          </a:p>
        </p:txBody>
      </p:sp>
      <p:sp>
        <p:nvSpPr>
          <p:cNvPr id="426" name="文本框 425"/>
          <p:cNvSpPr txBox="1"/>
          <p:nvPr/>
        </p:nvSpPr>
        <p:spPr>
          <a:xfrm>
            <a:off x="7479360" y="4601880"/>
            <a:ext cx="90612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知识广度扩展</a:t>
            </a:r>
            <a:endParaRPr lang="en-US" sz="1180" b="0" u="none" strike="noStrike">
              <a:solidFill>
                <a:srgbClr val="000000"/>
              </a:solidFill>
              <a:effectLst/>
              <a:uFillTx/>
              <a:latin typeface="Times New Roman"/>
            </a:endParaRPr>
          </a:p>
        </p:txBody>
      </p:sp>
      <p:sp>
        <p:nvSpPr>
          <p:cNvPr id="427" name="文本框 426"/>
          <p:cNvSpPr txBox="1"/>
          <p:nvPr/>
        </p:nvSpPr>
        <p:spPr>
          <a:xfrm>
            <a:off x="7245360" y="4893120"/>
            <a:ext cx="28170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检索模块可连接多种数据源，大幅扩展模型的知识覆盖</a:t>
            </a:r>
            <a:endParaRPr lang="en-US" sz="920" b="0" u="none" strike="noStrike">
              <a:solidFill>
                <a:srgbClr val="000000"/>
              </a:solidFill>
              <a:effectLst/>
              <a:uFillTx/>
              <a:latin typeface="Times New Roman"/>
            </a:endParaRPr>
          </a:p>
        </p:txBody>
      </p:sp>
      <p:sp>
        <p:nvSpPr>
          <p:cNvPr id="428" name="任意多边形: 形状 427"/>
          <p:cNvSpPr/>
          <p:nvPr/>
        </p:nvSpPr>
        <p:spPr>
          <a:xfrm>
            <a:off x="417600" y="5481720"/>
            <a:ext cx="9878040" cy="368280"/>
          </a:xfrm>
          <a:custGeom>
            <a:avLst/>
            <a:gdLst/>
            <a:ahLst/>
            <a:cxnLst/>
            <a:rect l="0" t="0" r="r" b="b"/>
            <a:pathLst>
              <a:path w="27439" h="1023">
                <a:moveTo>
                  <a:pt x="0" y="930"/>
                </a:moveTo>
                <a:lnTo>
                  <a:pt x="0" y="93"/>
                </a:lnTo>
                <a:cubicBezTo>
                  <a:pt x="0" y="81"/>
                  <a:pt x="1" y="69"/>
                  <a:pt x="4" y="58"/>
                </a:cubicBezTo>
                <a:cubicBezTo>
                  <a:pt x="6" y="46"/>
                  <a:pt x="9" y="36"/>
                  <a:pt x="14" y="27"/>
                </a:cubicBezTo>
                <a:cubicBezTo>
                  <a:pt x="18" y="19"/>
                  <a:pt x="23" y="12"/>
                  <a:pt x="29" y="7"/>
                </a:cubicBezTo>
                <a:cubicBezTo>
                  <a:pt x="35" y="3"/>
                  <a:pt x="40" y="0"/>
                  <a:pt x="47" y="0"/>
                </a:cubicBezTo>
                <a:lnTo>
                  <a:pt x="27346" y="0"/>
                </a:lnTo>
                <a:cubicBezTo>
                  <a:pt x="27358" y="0"/>
                  <a:pt x="27370" y="3"/>
                  <a:pt x="27382" y="7"/>
                </a:cubicBezTo>
                <a:cubicBezTo>
                  <a:pt x="27393" y="12"/>
                  <a:pt x="27403" y="19"/>
                  <a:pt x="27412" y="27"/>
                </a:cubicBezTo>
                <a:cubicBezTo>
                  <a:pt x="27420" y="36"/>
                  <a:pt x="27427" y="46"/>
                  <a:pt x="27432" y="58"/>
                </a:cubicBezTo>
                <a:cubicBezTo>
                  <a:pt x="27437" y="69"/>
                  <a:pt x="27439" y="81"/>
                  <a:pt x="27439" y="93"/>
                </a:cubicBezTo>
                <a:lnTo>
                  <a:pt x="27439" y="930"/>
                </a:lnTo>
                <a:cubicBezTo>
                  <a:pt x="27439" y="942"/>
                  <a:pt x="27437" y="954"/>
                  <a:pt x="27432" y="965"/>
                </a:cubicBezTo>
                <a:cubicBezTo>
                  <a:pt x="27427" y="977"/>
                  <a:pt x="27420" y="987"/>
                  <a:pt x="27412" y="995"/>
                </a:cubicBezTo>
                <a:cubicBezTo>
                  <a:pt x="27403" y="1004"/>
                  <a:pt x="27393" y="1011"/>
                  <a:pt x="27382" y="1016"/>
                </a:cubicBezTo>
                <a:cubicBezTo>
                  <a:pt x="27370" y="1020"/>
                  <a:pt x="27358" y="1023"/>
                  <a:pt x="27346" y="1023"/>
                </a:cubicBezTo>
                <a:lnTo>
                  <a:pt x="47" y="1023"/>
                </a:lnTo>
                <a:cubicBezTo>
                  <a:pt x="40" y="1023"/>
                  <a:pt x="35" y="1020"/>
                  <a:pt x="29" y="1016"/>
                </a:cubicBezTo>
                <a:cubicBezTo>
                  <a:pt x="23" y="1011"/>
                  <a:pt x="18" y="1004"/>
                  <a:pt x="14" y="995"/>
                </a:cubicBezTo>
                <a:cubicBezTo>
                  <a:pt x="9" y="987"/>
                  <a:pt x="6" y="977"/>
                  <a:pt x="4" y="965"/>
                </a:cubicBezTo>
                <a:cubicBezTo>
                  <a:pt x="1" y="954"/>
                  <a:pt x="0" y="942"/>
                  <a:pt x="0" y="930"/>
                </a:cubicBezTo>
                <a:close/>
              </a:path>
            </a:pathLst>
          </a:custGeom>
          <a:solidFill>
            <a:srgbClr val="111827">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29" name="任意多边形: 形状 428"/>
          <p:cNvSpPr/>
          <p:nvPr/>
        </p:nvSpPr>
        <p:spPr>
          <a:xfrm>
            <a:off x="401040" y="5481720"/>
            <a:ext cx="33840" cy="368280"/>
          </a:xfrm>
          <a:custGeom>
            <a:avLst/>
            <a:gdLst/>
            <a:ahLst/>
            <a:cxnLst/>
            <a:rect l="0" t="0" r="r" b="b"/>
            <a:pathLst>
              <a:path w="94" h="1023">
                <a:moveTo>
                  <a:pt x="0" y="0"/>
                </a:moveTo>
                <a:lnTo>
                  <a:pt x="94" y="0"/>
                </a:lnTo>
                <a:lnTo>
                  <a:pt x="94" y="1023"/>
                </a:lnTo>
                <a:lnTo>
                  <a:pt x="0" y="1023"/>
                </a:lnTo>
                <a:lnTo>
                  <a:pt x="0" y="0"/>
                </a:lnTo>
                <a:close/>
              </a:path>
            </a:pathLst>
          </a:custGeom>
          <a:solidFill>
            <a:srgbClr val="E5E7E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430" name="图片 429"/>
          <p:cNvPicPr/>
          <p:nvPr/>
        </p:nvPicPr>
        <p:blipFill>
          <a:blip r:embed="rId8"/>
          <a:stretch/>
        </p:blipFill>
        <p:spPr>
          <a:xfrm>
            <a:off x="534960" y="5607360"/>
            <a:ext cx="91440" cy="116640"/>
          </a:xfrm>
          <a:prstGeom prst="rect">
            <a:avLst/>
          </a:prstGeom>
          <a:noFill/>
          <a:ln w="0">
            <a:noFill/>
          </a:ln>
        </p:spPr>
      </p:pic>
      <p:sp>
        <p:nvSpPr>
          <p:cNvPr id="431" name="文本框 430"/>
          <p:cNvSpPr txBox="1"/>
          <p:nvPr/>
        </p:nvSpPr>
        <p:spPr>
          <a:xfrm>
            <a:off x="7245360" y="5060160"/>
            <a:ext cx="24649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范围，使其适应更广泛的应用场景和信息需求。</a:t>
            </a:r>
            <a:endParaRPr lang="en-US" sz="920" b="0" u="none" strike="noStrike">
              <a:solidFill>
                <a:srgbClr val="000000"/>
              </a:solidFill>
              <a:effectLst/>
              <a:uFillTx/>
              <a:latin typeface="Times New Roman"/>
            </a:endParaRPr>
          </a:p>
        </p:txBody>
      </p:sp>
      <p:sp>
        <p:nvSpPr>
          <p:cNvPr id="432" name="文本框 431"/>
          <p:cNvSpPr txBox="1"/>
          <p:nvPr/>
        </p:nvSpPr>
        <p:spPr>
          <a:xfrm>
            <a:off x="693720" y="5601960"/>
            <a:ext cx="212040" cy="132840"/>
          </a:xfrm>
          <a:prstGeom prst="rect">
            <a:avLst/>
          </a:prstGeom>
          <a:noFill/>
          <a:ln w="0">
            <a:noFill/>
          </a:ln>
        </p:spPr>
        <p:txBody>
          <a:bodyPr wrap="none" lIns="0" tIns="0" rIns="0" bIns="0" anchor="t">
            <a:spAutoFit/>
          </a:bodyPr>
          <a:lstStyle/>
          <a:p>
            <a:r>
              <a:rPr lang="en-US" sz="920" b="0" u="none" strike="noStrike">
                <a:solidFill>
                  <a:srgbClr val="53EAFD"/>
                </a:solidFill>
                <a:effectLst/>
                <a:uFillTx/>
                <a:latin typeface="Courier New"/>
                <a:ea typeface="Courier New"/>
              </a:rPr>
              <a:t>RAG</a:t>
            </a:r>
            <a:endParaRPr lang="en-US" sz="920" b="0" u="none" strike="noStrike">
              <a:solidFill>
                <a:srgbClr val="000000"/>
              </a:solidFill>
              <a:effectLst/>
              <a:uFillTx/>
              <a:latin typeface="Times New Roman"/>
            </a:endParaRPr>
          </a:p>
        </p:txBody>
      </p:sp>
      <p:sp>
        <p:nvSpPr>
          <p:cNvPr id="433" name="文本框 432"/>
          <p:cNvSpPr txBox="1"/>
          <p:nvPr/>
        </p:nvSpPr>
        <p:spPr>
          <a:xfrm>
            <a:off x="904320" y="5586480"/>
            <a:ext cx="587520" cy="148320"/>
          </a:xfrm>
          <a:prstGeom prst="rect">
            <a:avLst/>
          </a:prstGeom>
          <a:noFill/>
          <a:ln w="0">
            <a:noFill/>
          </a:ln>
        </p:spPr>
        <p:txBody>
          <a:bodyPr wrap="none" lIns="0" tIns="0" rIns="0" bIns="0" anchor="t">
            <a:spAutoFit/>
          </a:bodyPr>
          <a:lstStyle/>
          <a:p>
            <a:r>
              <a:rPr lang="zh-CN" sz="920" b="0" u="none" strike="noStrike">
                <a:solidFill>
                  <a:srgbClr val="53EAFD"/>
                </a:solidFill>
                <a:effectLst/>
                <a:uFillTx/>
                <a:latin typeface="WenQuanYiZenHei"/>
                <a:ea typeface="WenQuanYiZenHei"/>
              </a:rPr>
              <a:t>实现示例：</a:t>
            </a:r>
            <a:endParaRPr lang="en-US" sz="920" b="0" u="none" strike="noStrike">
              <a:solidFill>
                <a:srgbClr val="000000"/>
              </a:solidFill>
              <a:effectLst/>
              <a:uFillTx/>
              <a:latin typeface="Times New Roman"/>
            </a:endParaRPr>
          </a:p>
        </p:txBody>
      </p:sp>
      <p:sp>
        <p:nvSpPr>
          <p:cNvPr id="434" name="文本框 433"/>
          <p:cNvSpPr txBox="1"/>
          <p:nvPr/>
        </p:nvSpPr>
        <p:spPr>
          <a:xfrm>
            <a:off x="1489320" y="559512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通过</a:t>
            </a:r>
            <a:endParaRPr lang="en-US" sz="920" b="0" u="none" strike="noStrike">
              <a:solidFill>
                <a:srgbClr val="000000"/>
              </a:solidFill>
              <a:effectLst/>
              <a:uFillTx/>
              <a:latin typeface="Times New Roman"/>
            </a:endParaRPr>
          </a:p>
        </p:txBody>
      </p:sp>
      <p:sp>
        <p:nvSpPr>
          <p:cNvPr id="435" name="文本框 434"/>
          <p:cNvSpPr txBox="1"/>
          <p:nvPr/>
        </p:nvSpPr>
        <p:spPr>
          <a:xfrm>
            <a:off x="1723320" y="5599080"/>
            <a:ext cx="3319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FAISS</a:t>
            </a:r>
            <a:endParaRPr lang="en-US" sz="920" b="0" u="none" strike="noStrike">
              <a:solidFill>
                <a:srgbClr val="000000"/>
              </a:solidFill>
              <a:effectLst/>
              <a:uFillTx/>
              <a:latin typeface="Times New Roman"/>
            </a:endParaRPr>
          </a:p>
        </p:txBody>
      </p:sp>
      <p:sp>
        <p:nvSpPr>
          <p:cNvPr id="436" name="文本框 435"/>
          <p:cNvSpPr txBox="1"/>
          <p:nvPr/>
        </p:nvSpPr>
        <p:spPr>
          <a:xfrm>
            <a:off x="2043000" y="559512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向量检索与</a:t>
            </a:r>
            <a:endParaRPr lang="en-US" sz="920" b="0" u="none" strike="noStrike">
              <a:solidFill>
                <a:srgbClr val="000000"/>
              </a:solidFill>
              <a:effectLst/>
              <a:uFillTx/>
              <a:latin typeface="Times New Roman"/>
            </a:endParaRPr>
          </a:p>
        </p:txBody>
      </p:sp>
      <p:sp>
        <p:nvSpPr>
          <p:cNvPr id="437" name="文本框 436"/>
          <p:cNvSpPr txBox="1"/>
          <p:nvPr/>
        </p:nvSpPr>
        <p:spPr>
          <a:xfrm>
            <a:off x="2628000" y="5599080"/>
            <a:ext cx="3510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GPT-2</a:t>
            </a:r>
            <a:endParaRPr lang="en-US" sz="920" b="0" u="none" strike="noStrike">
              <a:solidFill>
                <a:srgbClr val="000000"/>
              </a:solidFill>
              <a:effectLst/>
              <a:uFillTx/>
              <a:latin typeface="Times New Roman"/>
            </a:endParaRPr>
          </a:p>
        </p:txBody>
      </p:sp>
      <p:sp>
        <p:nvSpPr>
          <p:cNvPr id="438" name="任意多边形: 形状 437"/>
          <p:cNvSpPr/>
          <p:nvPr/>
        </p:nvSpPr>
        <p:spPr>
          <a:xfrm>
            <a:off x="735120" y="1504080"/>
            <a:ext cx="2139840" cy="1236960"/>
          </a:xfrm>
          <a:custGeom>
            <a:avLst/>
            <a:gdLst/>
            <a:ahLst/>
            <a:cxnLst/>
            <a:rect l="0" t="0" r="r" b="b"/>
            <a:pathLst>
              <a:path w="5944" h="3436">
                <a:moveTo>
                  <a:pt x="14" y="114"/>
                </a:moveTo>
                <a:cubicBezTo>
                  <a:pt x="24" y="92"/>
                  <a:pt x="37" y="72"/>
                  <a:pt x="55" y="54"/>
                </a:cubicBezTo>
                <a:cubicBezTo>
                  <a:pt x="72" y="37"/>
                  <a:pt x="92" y="23"/>
                  <a:pt x="115" y="14"/>
                </a:cubicBezTo>
                <a:cubicBezTo>
                  <a:pt x="138" y="5"/>
                  <a:pt x="161" y="0"/>
                  <a:pt x="186" y="0"/>
                </a:cubicBezTo>
                <a:lnTo>
                  <a:pt x="5758" y="0"/>
                </a:lnTo>
                <a:cubicBezTo>
                  <a:pt x="5783" y="0"/>
                  <a:pt x="5806" y="5"/>
                  <a:pt x="5829" y="14"/>
                </a:cubicBezTo>
                <a:cubicBezTo>
                  <a:pt x="5852" y="23"/>
                  <a:pt x="5872" y="37"/>
                  <a:pt x="5889" y="54"/>
                </a:cubicBezTo>
                <a:cubicBezTo>
                  <a:pt x="5907" y="72"/>
                  <a:pt x="5920" y="92"/>
                  <a:pt x="5930" y="114"/>
                </a:cubicBezTo>
                <a:cubicBezTo>
                  <a:pt x="5939" y="137"/>
                  <a:pt x="5944" y="161"/>
                  <a:pt x="5944" y="186"/>
                </a:cubicBezTo>
                <a:lnTo>
                  <a:pt x="5944" y="3251"/>
                </a:lnTo>
                <a:cubicBezTo>
                  <a:pt x="5944" y="3275"/>
                  <a:pt x="5939" y="3299"/>
                  <a:pt x="5930" y="3322"/>
                </a:cubicBezTo>
                <a:cubicBezTo>
                  <a:pt x="5920" y="3344"/>
                  <a:pt x="5907" y="3365"/>
                  <a:pt x="5889" y="3382"/>
                </a:cubicBezTo>
                <a:cubicBezTo>
                  <a:pt x="5872" y="3399"/>
                  <a:pt x="5852" y="3413"/>
                  <a:pt x="5829" y="3422"/>
                </a:cubicBezTo>
                <a:cubicBezTo>
                  <a:pt x="5806" y="3432"/>
                  <a:pt x="5783" y="3436"/>
                  <a:pt x="5758" y="3436"/>
                </a:cubicBezTo>
                <a:lnTo>
                  <a:pt x="186" y="3436"/>
                </a:lnTo>
                <a:cubicBezTo>
                  <a:pt x="161" y="3436"/>
                  <a:pt x="138" y="3432"/>
                  <a:pt x="115" y="3422"/>
                </a:cubicBezTo>
                <a:cubicBezTo>
                  <a:pt x="92" y="3413"/>
                  <a:pt x="72" y="3399"/>
                  <a:pt x="55" y="3382"/>
                </a:cubicBezTo>
                <a:cubicBezTo>
                  <a:pt x="37" y="3365"/>
                  <a:pt x="24" y="3344"/>
                  <a:pt x="14" y="3322"/>
                </a:cubicBezTo>
                <a:cubicBezTo>
                  <a:pt x="5" y="3299"/>
                  <a:pt x="0" y="3275"/>
                  <a:pt x="0" y="3251"/>
                </a:cubicBezTo>
                <a:lnTo>
                  <a:pt x="0" y="186"/>
                </a:lnTo>
                <a:cubicBezTo>
                  <a:pt x="0" y="161"/>
                  <a:pt x="5" y="137"/>
                  <a:pt x="14" y="114"/>
                </a:cubicBez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39" name="任意多边形: 形状 438"/>
          <p:cNvSpPr/>
          <p:nvPr/>
        </p:nvSpPr>
        <p:spPr>
          <a:xfrm>
            <a:off x="735120" y="1504080"/>
            <a:ext cx="2139840" cy="1236960"/>
          </a:xfrm>
          <a:custGeom>
            <a:avLst/>
            <a:gdLst/>
            <a:ahLst/>
            <a:cxnLst/>
            <a:rect l="0" t="0" r="r" b="b"/>
            <a:pathLst>
              <a:path w="5944" h="3436">
                <a:moveTo>
                  <a:pt x="0" y="3251"/>
                </a:moveTo>
                <a:lnTo>
                  <a:pt x="0" y="186"/>
                </a:lnTo>
                <a:cubicBezTo>
                  <a:pt x="0" y="161"/>
                  <a:pt x="5" y="137"/>
                  <a:pt x="14" y="114"/>
                </a:cubicBezTo>
                <a:cubicBezTo>
                  <a:pt x="24" y="92"/>
                  <a:pt x="37" y="72"/>
                  <a:pt x="55" y="54"/>
                </a:cubicBezTo>
                <a:cubicBezTo>
                  <a:pt x="72" y="37"/>
                  <a:pt x="92" y="23"/>
                  <a:pt x="115" y="14"/>
                </a:cubicBezTo>
                <a:cubicBezTo>
                  <a:pt x="138" y="5"/>
                  <a:pt x="161" y="0"/>
                  <a:pt x="186" y="0"/>
                </a:cubicBezTo>
                <a:lnTo>
                  <a:pt x="5758" y="0"/>
                </a:lnTo>
                <a:cubicBezTo>
                  <a:pt x="5783" y="0"/>
                  <a:pt x="5806" y="5"/>
                  <a:pt x="5829" y="14"/>
                </a:cubicBezTo>
                <a:cubicBezTo>
                  <a:pt x="5852" y="23"/>
                  <a:pt x="5872" y="37"/>
                  <a:pt x="5889" y="54"/>
                </a:cubicBezTo>
                <a:cubicBezTo>
                  <a:pt x="5907" y="72"/>
                  <a:pt x="5920" y="92"/>
                  <a:pt x="5930" y="114"/>
                </a:cubicBezTo>
                <a:cubicBezTo>
                  <a:pt x="5939" y="137"/>
                  <a:pt x="5944" y="161"/>
                  <a:pt x="5944" y="186"/>
                </a:cubicBezTo>
                <a:lnTo>
                  <a:pt x="5944" y="3251"/>
                </a:lnTo>
                <a:cubicBezTo>
                  <a:pt x="5944" y="3275"/>
                  <a:pt x="5939" y="3299"/>
                  <a:pt x="5930" y="3322"/>
                </a:cubicBezTo>
                <a:cubicBezTo>
                  <a:pt x="5920" y="3344"/>
                  <a:pt x="5907" y="3365"/>
                  <a:pt x="5889" y="3382"/>
                </a:cubicBezTo>
                <a:cubicBezTo>
                  <a:pt x="5872" y="3399"/>
                  <a:pt x="5852" y="3413"/>
                  <a:pt x="5829" y="3422"/>
                </a:cubicBezTo>
                <a:cubicBezTo>
                  <a:pt x="5806" y="3432"/>
                  <a:pt x="5783" y="3436"/>
                  <a:pt x="5758" y="3436"/>
                </a:cubicBezTo>
                <a:lnTo>
                  <a:pt x="186" y="3436"/>
                </a:lnTo>
                <a:cubicBezTo>
                  <a:pt x="161" y="3436"/>
                  <a:pt x="138" y="3432"/>
                  <a:pt x="115" y="3422"/>
                </a:cubicBezTo>
                <a:cubicBezTo>
                  <a:pt x="92" y="3413"/>
                  <a:pt x="72" y="3399"/>
                  <a:pt x="55" y="3382"/>
                </a:cubicBezTo>
                <a:cubicBezTo>
                  <a:pt x="37" y="3365"/>
                  <a:pt x="24" y="3344"/>
                  <a:pt x="14" y="3322"/>
                </a:cubicBezTo>
                <a:cubicBezTo>
                  <a:pt x="5" y="3299"/>
                  <a:pt x="0" y="3275"/>
                  <a:pt x="0" y="3251"/>
                </a:cubicBezTo>
                <a:moveTo>
                  <a:pt x="47" y="186"/>
                </a:moveTo>
                <a:lnTo>
                  <a:pt x="47" y="3251"/>
                </a:lnTo>
                <a:cubicBezTo>
                  <a:pt x="47" y="3269"/>
                  <a:pt x="50" y="3287"/>
                  <a:pt x="57" y="3304"/>
                </a:cubicBezTo>
                <a:cubicBezTo>
                  <a:pt x="64" y="3321"/>
                  <a:pt x="74" y="3336"/>
                  <a:pt x="87" y="3349"/>
                </a:cubicBezTo>
                <a:cubicBezTo>
                  <a:pt x="101" y="3362"/>
                  <a:pt x="116" y="3372"/>
                  <a:pt x="133" y="3379"/>
                </a:cubicBezTo>
                <a:cubicBezTo>
                  <a:pt x="150" y="3386"/>
                  <a:pt x="167" y="3390"/>
                  <a:pt x="186" y="3390"/>
                </a:cubicBezTo>
                <a:lnTo>
                  <a:pt x="5758" y="3390"/>
                </a:lnTo>
                <a:cubicBezTo>
                  <a:pt x="5777" y="3390"/>
                  <a:pt x="5794" y="3386"/>
                  <a:pt x="5811" y="3379"/>
                </a:cubicBezTo>
                <a:cubicBezTo>
                  <a:pt x="5828" y="3372"/>
                  <a:pt x="5844" y="3362"/>
                  <a:pt x="5857" y="3349"/>
                </a:cubicBezTo>
                <a:cubicBezTo>
                  <a:pt x="5870" y="3336"/>
                  <a:pt x="5880" y="3321"/>
                  <a:pt x="5887" y="3304"/>
                </a:cubicBezTo>
                <a:cubicBezTo>
                  <a:pt x="5894" y="3287"/>
                  <a:pt x="5897" y="3269"/>
                  <a:pt x="5897" y="3251"/>
                </a:cubicBezTo>
                <a:lnTo>
                  <a:pt x="5897" y="186"/>
                </a:lnTo>
                <a:cubicBezTo>
                  <a:pt x="5897" y="167"/>
                  <a:pt x="5894" y="149"/>
                  <a:pt x="5887" y="132"/>
                </a:cubicBezTo>
                <a:cubicBezTo>
                  <a:pt x="5880" y="115"/>
                  <a:pt x="5870" y="100"/>
                  <a:pt x="5857" y="87"/>
                </a:cubicBezTo>
                <a:cubicBezTo>
                  <a:pt x="5844" y="74"/>
                  <a:pt x="5828" y="64"/>
                  <a:pt x="5811" y="57"/>
                </a:cubicBezTo>
                <a:cubicBezTo>
                  <a:pt x="5794" y="50"/>
                  <a:pt x="5777" y="46"/>
                  <a:pt x="5758" y="46"/>
                </a:cubicBezTo>
                <a:lnTo>
                  <a:pt x="186" y="46"/>
                </a:lnTo>
                <a:cubicBezTo>
                  <a:pt x="167" y="46"/>
                  <a:pt x="150" y="50"/>
                  <a:pt x="133" y="57"/>
                </a:cubicBezTo>
                <a:cubicBezTo>
                  <a:pt x="116" y="64"/>
                  <a:pt x="101" y="74"/>
                  <a:pt x="87" y="87"/>
                </a:cubicBezTo>
                <a:cubicBezTo>
                  <a:pt x="74" y="100"/>
                  <a:pt x="64" y="115"/>
                  <a:pt x="57" y="132"/>
                </a:cubicBezTo>
                <a:cubicBezTo>
                  <a:pt x="50" y="149"/>
                  <a:pt x="47" y="167"/>
                  <a:pt x="47" y="186"/>
                </a:cubicBezTo>
                <a:close/>
              </a:path>
            </a:pathLst>
          </a:custGeom>
          <a:solidFill>
            <a:srgbClr val="0EA5E9">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40" name="任意多边形: 形状 439"/>
          <p:cNvSpPr/>
          <p:nvPr/>
        </p:nvSpPr>
        <p:spPr>
          <a:xfrm>
            <a:off x="1637640" y="1654560"/>
            <a:ext cx="334800" cy="434880"/>
          </a:xfrm>
          <a:custGeom>
            <a:avLst/>
            <a:gdLst/>
            <a:ahLst/>
            <a:cxnLst/>
            <a:rect l="0" t="0" r="r" b="b"/>
            <a:pathLst>
              <a:path w="930" h="1208">
                <a:moveTo>
                  <a:pt x="0" y="743"/>
                </a:moveTo>
                <a:lnTo>
                  <a:pt x="0" y="464"/>
                </a:lnTo>
                <a:cubicBezTo>
                  <a:pt x="0" y="433"/>
                  <a:pt x="3" y="403"/>
                  <a:pt x="9" y="373"/>
                </a:cubicBezTo>
                <a:cubicBezTo>
                  <a:pt x="15" y="343"/>
                  <a:pt x="24" y="314"/>
                  <a:pt x="36" y="286"/>
                </a:cubicBezTo>
                <a:cubicBezTo>
                  <a:pt x="47" y="258"/>
                  <a:pt x="62" y="231"/>
                  <a:pt x="78" y="206"/>
                </a:cubicBezTo>
                <a:cubicBezTo>
                  <a:pt x="95" y="181"/>
                  <a:pt x="115" y="157"/>
                  <a:pt x="136" y="136"/>
                </a:cubicBezTo>
                <a:cubicBezTo>
                  <a:pt x="158" y="114"/>
                  <a:pt x="181" y="95"/>
                  <a:pt x="207" y="78"/>
                </a:cubicBezTo>
                <a:cubicBezTo>
                  <a:pt x="232" y="61"/>
                  <a:pt x="259" y="47"/>
                  <a:pt x="287" y="35"/>
                </a:cubicBezTo>
                <a:cubicBezTo>
                  <a:pt x="315" y="23"/>
                  <a:pt x="344" y="15"/>
                  <a:pt x="374" y="9"/>
                </a:cubicBezTo>
                <a:cubicBezTo>
                  <a:pt x="404" y="3"/>
                  <a:pt x="434" y="0"/>
                  <a:pt x="465" y="0"/>
                </a:cubicBezTo>
                <a:cubicBezTo>
                  <a:pt x="495" y="0"/>
                  <a:pt x="525" y="3"/>
                  <a:pt x="556" y="9"/>
                </a:cubicBezTo>
                <a:cubicBezTo>
                  <a:pt x="586" y="15"/>
                  <a:pt x="615" y="23"/>
                  <a:pt x="643" y="35"/>
                </a:cubicBezTo>
                <a:cubicBezTo>
                  <a:pt x="671" y="47"/>
                  <a:pt x="698" y="61"/>
                  <a:pt x="723" y="78"/>
                </a:cubicBezTo>
                <a:cubicBezTo>
                  <a:pt x="749" y="95"/>
                  <a:pt x="772" y="114"/>
                  <a:pt x="794" y="136"/>
                </a:cubicBezTo>
                <a:cubicBezTo>
                  <a:pt x="815" y="157"/>
                  <a:pt x="835" y="181"/>
                  <a:pt x="852" y="206"/>
                </a:cubicBezTo>
                <a:cubicBezTo>
                  <a:pt x="868" y="231"/>
                  <a:pt x="883" y="258"/>
                  <a:pt x="894" y="286"/>
                </a:cubicBezTo>
                <a:cubicBezTo>
                  <a:pt x="906" y="314"/>
                  <a:pt x="915" y="343"/>
                  <a:pt x="921" y="373"/>
                </a:cubicBezTo>
                <a:cubicBezTo>
                  <a:pt x="927" y="403"/>
                  <a:pt x="930" y="433"/>
                  <a:pt x="930" y="464"/>
                </a:cubicBezTo>
                <a:lnTo>
                  <a:pt x="930" y="743"/>
                </a:lnTo>
                <a:cubicBezTo>
                  <a:pt x="930" y="773"/>
                  <a:pt x="927" y="803"/>
                  <a:pt x="921" y="833"/>
                </a:cubicBezTo>
                <a:cubicBezTo>
                  <a:pt x="915" y="864"/>
                  <a:pt x="906" y="893"/>
                  <a:pt x="894" y="921"/>
                </a:cubicBezTo>
                <a:cubicBezTo>
                  <a:pt x="883" y="949"/>
                  <a:pt x="868" y="976"/>
                  <a:pt x="852" y="1001"/>
                </a:cubicBezTo>
                <a:cubicBezTo>
                  <a:pt x="835" y="1027"/>
                  <a:pt x="815" y="1050"/>
                  <a:pt x="794" y="1072"/>
                </a:cubicBezTo>
                <a:cubicBezTo>
                  <a:pt x="772" y="1093"/>
                  <a:pt x="749" y="1113"/>
                  <a:pt x="723" y="1130"/>
                </a:cubicBezTo>
                <a:cubicBezTo>
                  <a:pt x="698" y="1146"/>
                  <a:pt x="671" y="1161"/>
                  <a:pt x="643" y="1172"/>
                </a:cubicBezTo>
                <a:cubicBezTo>
                  <a:pt x="615" y="1184"/>
                  <a:pt x="586" y="1193"/>
                  <a:pt x="556" y="1199"/>
                </a:cubicBezTo>
                <a:cubicBezTo>
                  <a:pt x="525" y="1205"/>
                  <a:pt x="495" y="1208"/>
                  <a:pt x="465" y="1208"/>
                </a:cubicBezTo>
                <a:cubicBezTo>
                  <a:pt x="434" y="1208"/>
                  <a:pt x="404" y="1205"/>
                  <a:pt x="374" y="1199"/>
                </a:cubicBezTo>
                <a:cubicBezTo>
                  <a:pt x="344" y="1193"/>
                  <a:pt x="315" y="1184"/>
                  <a:pt x="287" y="1172"/>
                </a:cubicBezTo>
                <a:cubicBezTo>
                  <a:pt x="259" y="1161"/>
                  <a:pt x="232" y="1146"/>
                  <a:pt x="207" y="1130"/>
                </a:cubicBezTo>
                <a:cubicBezTo>
                  <a:pt x="181" y="1113"/>
                  <a:pt x="158" y="1093"/>
                  <a:pt x="136" y="1072"/>
                </a:cubicBezTo>
                <a:cubicBezTo>
                  <a:pt x="115" y="1050"/>
                  <a:pt x="95" y="1027"/>
                  <a:pt x="78" y="1001"/>
                </a:cubicBezTo>
                <a:cubicBezTo>
                  <a:pt x="62" y="976"/>
                  <a:pt x="47" y="949"/>
                  <a:pt x="36" y="921"/>
                </a:cubicBezTo>
                <a:cubicBezTo>
                  <a:pt x="24" y="893"/>
                  <a:pt x="15" y="864"/>
                  <a:pt x="9" y="833"/>
                </a:cubicBezTo>
                <a:cubicBezTo>
                  <a:pt x="3" y="803"/>
                  <a:pt x="0" y="773"/>
                  <a:pt x="0" y="743"/>
                </a:cubicBezTo>
                <a:close/>
              </a:path>
            </a:pathLst>
          </a:custGeom>
          <a:solidFill>
            <a:srgbClr val="1E3A8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41" name="图片 440"/>
          <p:cNvPicPr/>
          <p:nvPr/>
        </p:nvPicPr>
        <p:blipFill>
          <a:blip r:embed="rId9"/>
          <a:stretch/>
        </p:blipFill>
        <p:spPr>
          <a:xfrm>
            <a:off x="1738080" y="1755000"/>
            <a:ext cx="133200" cy="200160"/>
          </a:xfrm>
          <a:prstGeom prst="rect">
            <a:avLst/>
          </a:prstGeom>
          <a:noFill/>
          <a:ln w="0">
            <a:noFill/>
          </a:ln>
        </p:spPr>
      </p:pic>
      <p:sp>
        <p:nvSpPr>
          <p:cNvPr id="442" name="文本框 441"/>
          <p:cNvSpPr txBox="1"/>
          <p:nvPr/>
        </p:nvSpPr>
        <p:spPr>
          <a:xfrm>
            <a:off x="2966400" y="5595120"/>
            <a:ext cx="6220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生成模型结合，实现检索增强生成。检索模块获取相关文档，将其作为上下文提供给生成模型，从而生成更准确的回答。</a:t>
            </a:r>
            <a:endParaRPr lang="en-US" sz="920" b="0" u="none" strike="noStrike">
              <a:solidFill>
                <a:srgbClr val="000000"/>
              </a:solidFill>
              <a:effectLst/>
              <a:uFillTx/>
              <a:latin typeface="Times New Roman"/>
            </a:endParaRPr>
          </a:p>
        </p:txBody>
      </p:sp>
      <p:sp>
        <p:nvSpPr>
          <p:cNvPr id="443" name="文本框 442"/>
          <p:cNvSpPr txBox="1"/>
          <p:nvPr/>
        </p:nvSpPr>
        <p:spPr>
          <a:xfrm>
            <a:off x="1504080" y="2178360"/>
            <a:ext cx="6040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用户查询</a:t>
            </a:r>
            <a:endParaRPr lang="en-US" sz="1180" b="0" u="none" strike="noStrike">
              <a:solidFill>
                <a:srgbClr val="000000"/>
              </a:solidFill>
              <a:effectLst/>
              <a:uFillTx/>
              <a:latin typeface="Times New Roman"/>
            </a:endParaRPr>
          </a:p>
        </p:txBody>
      </p:sp>
      <p:sp>
        <p:nvSpPr>
          <p:cNvPr id="444" name="任意多边形: 形状 443"/>
          <p:cNvSpPr/>
          <p:nvPr/>
        </p:nvSpPr>
        <p:spPr>
          <a:xfrm>
            <a:off x="7821720" y="1504080"/>
            <a:ext cx="2139480" cy="1236960"/>
          </a:xfrm>
          <a:custGeom>
            <a:avLst/>
            <a:gdLst/>
            <a:ahLst/>
            <a:cxnLst/>
            <a:rect l="0" t="0" r="r" b="b"/>
            <a:pathLst>
              <a:path w="5943" h="3436">
                <a:moveTo>
                  <a:pt x="14" y="114"/>
                </a:moveTo>
                <a:cubicBezTo>
                  <a:pt x="23" y="92"/>
                  <a:pt x="37" y="72"/>
                  <a:pt x="54" y="54"/>
                </a:cubicBezTo>
                <a:cubicBezTo>
                  <a:pt x="72" y="37"/>
                  <a:pt x="92" y="23"/>
                  <a:pt x="115" y="14"/>
                </a:cubicBezTo>
                <a:cubicBezTo>
                  <a:pt x="137" y="5"/>
                  <a:pt x="161" y="0"/>
                  <a:pt x="186" y="0"/>
                </a:cubicBezTo>
                <a:lnTo>
                  <a:pt x="5758" y="0"/>
                </a:lnTo>
                <a:cubicBezTo>
                  <a:pt x="5782" y="0"/>
                  <a:pt x="5806" y="5"/>
                  <a:pt x="5829" y="14"/>
                </a:cubicBezTo>
                <a:cubicBezTo>
                  <a:pt x="5852" y="23"/>
                  <a:pt x="5872" y="37"/>
                  <a:pt x="5889" y="54"/>
                </a:cubicBezTo>
                <a:cubicBezTo>
                  <a:pt x="5906" y="72"/>
                  <a:pt x="5920" y="92"/>
                  <a:pt x="5929" y="114"/>
                </a:cubicBezTo>
                <a:cubicBezTo>
                  <a:pt x="5939" y="137"/>
                  <a:pt x="5943" y="161"/>
                  <a:pt x="5943" y="186"/>
                </a:cubicBezTo>
                <a:lnTo>
                  <a:pt x="5943" y="3251"/>
                </a:lnTo>
                <a:cubicBezTo>
                  <a:pt x="5943" y="3275"/>
                  <a:pt x="5939" y="3299"/>
                  <a:pt x="5929" y="3322"/>
                </a:cubicBezTo>
                <a:cubicBezTo>
                  <a:pt x="5920" y="3344"/>
                  <a:pt x="5906" y="3365"/>
                  <a:pt x="5889" y="3382"/>
                </a:cubicBezTo>
                <a:cubicBezTo>
                  <a:pt x="5872" y="3399"/>
                  <a:pt x="5852" y="3413"/>
                  <a:pt x="5829" y="3422"/>
                </a:cubicBezTo>
                <a:cubicBezTo>
                  <a:pt x="5806" y="3432"/>
                  <a:pt x="5782" y="3436"/>
                  <a:pt x="5758" y="3436"/>
                </a:cubicBezTo>
                <a:lnTo>
                  <a:pt x="186" y="3436"/>
                </a:lnTo>
                <a:cubicBezTo>
                  <a:pt x="161" y="3436"/>
                  <a:pt x="137" y="3432"/>
                  <a:pt x="115" y="3422"/>
                </a:cubicBezTo>
                <a:cubicBezTo>
                  <a:pt x="92" y="3413"/>
                  <a:pt x="72" y="3399"/>
                  <a:pt x="54" y="3382"/>
                </a:cubicBezTo>
                <a:cubicBezTo>
                  <a:pt x="37" y="3365"/>
                  <a:pt x="23" y="3344"/>
                  <a:pt x="14" y="3322"/>
                </a:cubicBezTo>
                <a:cubicBezTo>
                  <a:pt x="5" y="3299"/>
                  <a:pt x="0" y="3275"/>
                  <a:pt x="0" y="3251"/>
                </a:cubicBezTo>
                <a:lnTo>
                  <a:pt x="0" y="186"/>
                </a:lnTo>
                <a:cubicBezTo>
                  <a:pt x="0" y="161"/>
                  <a:pt x="5" y="137"/>
                  <a:pt x="14" y="114"/>
                </a:cubicBez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45" name="任意多边形: 形状 444"/>
          <p:cNvSpPr/>
          <p:nvPr/>
        </p:nvSpPr>
        <p:spPr>
          <a:xfrm>
            <a:off x="7821720" y="1504080"/>
            <a:ext cx="2139480" cy="1236960"/>
          </a:xfrm>
          <a:custGeom>
            <a:avLst/>
            <a:gdLst/>
            <a:ahLst/>
            <a:cxnLst/>
            <a:rect l="0" t="0" r="r" b="b"/>
            <a:pathLst>
              <a:path w="5943" h="3436">
                <a:moveTo>
                  <a:pt x="0" y="3251"/>
                </a:moveTo>
                <a:lnTo>
                  <a:pt x="0" y="186"/>
                </a:lnTo>
                <a:cubicBezTo>
                  <a:pt x="0" y="161"/>
                  <a:pt x="5" y="137"/>
                  <a:pt x="14" y="114"/>
                </a:cubicBezTo>
                <a:cubicBezTo>
                  <a:pt x="23" y="92"/>
                  <a:pt x="37" y="72"/>
                  <a:pt x="54" y="54"/>
                </a:cubicBezTo>
                <a:cubicBezTo>
                  <a:pt x="72" y="37"/>
                  <a:pt x="92" y="23"/>
                  <a:pt x="115" y="14"/>
                </a:cubicBezTo>
                <a:cubicBezTo>
                  <a:pt x="137" y="5"/>
                  <a:pt x="161" y="0"/>
                  <a:pt x="186" y="0"/>
                </a:cubicBezTo>
                <a:lnTo>
                  <a:pt x="5758" y="0"/>
                </a:lnTo>
                <a:cubicBezTo>
                  <a:pt x="5782" y="0"/>
                  <a:pt x="5806" y="5"/>
                  <a:pt x="5829" y="14"/>
                </a:cubicBezTo>
                <a:cubicBezTo>
                  <a:pt x="5852" y="23"/>
                  <a:pt x="5872" y="37"/>
                  <a:pt x="5889" y="54"/>
                </a:cubicBezTo>
                <a:cubicBezTo>
                  <a:pt x="5906" y="72"/>
                  <a:pt x="5920" y="92"/>
                  <a:pt x="5929" y="114"/>
                </a:cubicBezTo>
                <a:cubicBezTo>
                  <a:pt x="5939" y="137"/>
                  <a:pt x="5943" y="161"/>
                  <a:pt x="5943" y="186"/>
                </a:cubicBezTo>
                <a:lnTo>
                  <a:pt x="5943" y="3251"/>
                </a:lnTo>
                <a:cubicBezTo>
                  <a:pt x="5943" y="3275"/>
                  <a:pt x="5939" y="3299"/>
                  <a:pt x="5929" y="3322"/>
                </a:cubicBezTo>
                <a:cubicBezTo>
                  <a:pt x="5920" y="3344"/>
                  <a:pt x="5906" y="3365"/>
                  <a:pt x="5889" y="3382"/>
                </a:cubicBezTo>
                <a:cubicBezTo>
                  <a:pt x="5872" y="3399"/>
                  <a:pt x="5852" y="3413"/>
                  <a:pt x="5829" y="3422"/>
                </a:cubicBezTo>
                <a:cubicBezTo>
                  <a:pt x="5806" y="3432"/>
                  <a:pt x="5782" y="3436"/>
                  <a:pt x="5758" y="3436"/>
                </a:cubicBezTo>
                <a:lnTo>
                  <a:pt x="186" y="3436"/>
                </a:lnTo>
                <a:cubicBezTo>
                  <a:pt x="161" y="3436"/>
                  <a:pt x="137" y="3432"/>
                  <a:pt x="115" y="3422"/>
                </a:cubicBezTo>
                <a:cubicBezTo>
                  <a:pt x="92" y="3413"/>
                  <a:pt x="72" y="3399"/>
                  <a:pt x="54" y="3382"/>
                </a:cubicBezTo>
                <a:cubicBezTo>
                  <a:pt x="37" y="3365"/>
                  <a:pt x="23" y="3344"/>
                  <a:pt x="14" y="3322"/>
                </a:cubicBezTo>
                <a:cubicBezTo>
                  <a:pt x="5" y="3299"/>
                  <a:pt x="0" y="3275"/>
                  <a:pt x="0" y="3251"/>
                </a:cubicBezTo>
                <a:moveTo>
                  <a:pt x="46" y="186"/>
                </a:moveTo>
                <a:lnTo>
                  <a:pt x="46" y="3251"/>
                </a:lnTo>
                <a:cubicBezTo>
                  <a:pt x="46" y="3269"/>
                  <a:pt x="50" y="3287"/>
                  <a:pt x="57" y="3304"/>
                </a:cubicBezTo>
                <a:cubicBezTo>
                  <a:pt x="64" y="3321"/>
                  <a:pt x="74" y="3336"/>
                  <a:pt x="87" y="3349"/>
                </a:cubicBezTo>
                <a:cubicBezTo>
                  <a:pt x="100" y="3362"/>
                  <a:pt x="115" y="3372"/>
                  <a:pt x="132" y="3379"/>
                </a:cubicBezTo>
                <a:cubicBezTo>
                  <a:pt x="149" y="3386"/>
                  <a:pt x="167" y="3390"/>
                  <a:pt x="186" y="3390"/>
                </a:cubicBezTo>
                <a:lnTo>
                  <a:pt x="5758" y="3390"/>
                </a:lnTo>
                <a:cubicBezTo>
                  <a:pt x="5776" y="3390"/>
                  <a:pt x="5794" y="3386"/>
                  <a:pt x="5811" y="3379"/>
                </a:cubicBezTo>
                <a:cubicBezTo>
                  <a:pt x="5828" y="3372"/>
                  <a:pt x="5843" y="3362"/>
                  <a:pt x="5856" y="3349"/>
                </a:cubicBezTo>
                <a:cubicBezTo>
                  <a:pt x="5869" y="3336"/>
                  <a:pt x="5879" y="3321"/>
                  <a:pt x="5886" y="3304"/>
                </a:cubicBezTo>
                <a:cubicBezTo>
                  <a:pt x="5893" y="3287"/>
                  <a:pt x="5897" y="3269"/>
                  <a:pt x="5897" y="3251"/>
                </a:cubicBezTo>
                <a:lnTo>
                  <a:pt x="5897" y="186"/>
                </a:lnTo>
                <a:cubicBezTo>
                  <a:pt x="5897" y="167"/>
                  <a:pt x="5893" y="149"/>
                  <a:pt x="5886" y="132"/>
                </a:cubicBezTo>
                <a:cubicBezTo>
                  <a:pt x="5879" y="115"/>
                  <a:pt x="5869" y="100"/>
                  <a:pt x="5856" y="87"/>
                </a:cubicBezTo>
                <a:cubicBezTo>
                  <a:pt x="5843" y="74"/>
                  <a:pt x="5828" y="64"/>
                  <a:pt x="5811" y="57"/>
                </a:cubicBezTo>
                <a:cubicBezTo>
                  <a:pt x="5794" y="50"/>
                  <a:pt x="5776" y="46"/>
                  <a:pt x="5758" y="46"/>
                </a:cubicBezTo>
                <a:lnTo>
                  <a:pt x="186" y="46"/>
                </a:lnTo>
                <a:cubicBezTo>
                  <a:pt x="167" y="46"/>
                  <a:pt x="149" y="50"/>
                  <a:pt x="132" y="57"/>
                </a:cubicBezTo>
                <a:cubicBezTo>
                  <a:pt x="115" y="64"/>
                  <a:pt x="100" y="74"/>
                  <a:pt x="87" y="87"/>
                </a:cubicBezTo>
                <a:cubicBezTo>
                  <a:pt x="74" y="100"/>
                  <a:pt x="64" y="115"/>
                  <a:pt x="57" y="132"/>
                </a:cubicBezTo>
                <a:cubicBezTo>
                  <a:pt x="50" y="149"/>
                  <a:pt x="46" y="167"/>
                  <a:pt x="46" y="186"/>
                </a:cubicBezTo>
                <a:close/>
              </a:path>
            </a:pathLst>
          </a:custGeom>
          <a:solidFill>
            <a:srgbClr val="0EA5E9">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46" name="任意多边形: 形状 445"/>
          <p:cNvSpPr/>
          <p:nvPr/>
        </p:nvSpPr>
        <p:spPr>
          <a:xfrm>
            <a:off x="8707680" y="1654560"/>
            <a:ext cx="376200" cy="434880"/>
          </a:xfrm>
          <a:custGeom>
            <a:avLst/>
            <a:gdLst/>
            <a:ahLst/>
            <a:cxnLst/>
            <a:rect l="0" t="0" r="r" b="b"/>
            <a:pathLst>
              <a:path w="1045" h="1208">
                <a:moveTo>
                  <a:pt x="0" y="684"/>
                </a:moveTo>
                <a:lnTo>
                  <a:pt x="0" y="522"/>
                </a:lnTo>
                <a:cubicBezTo>
                  <a:pt x="0" y="488"/>
                  <a:pt x="3" y="454"/>
                  <a:pt x="10" y="420"/>
                </a:cubicBezTo>
                <a:cubicBezTo>
                  <a:pt x="16" y="386"/>
                  <a:pt x="26" y="354"/>
                  <a:pt x="39" y="322"/>
                </a:cubicBezTo>
                <a:cubicBezTo>
                  <a:pt x="52" y="290"/>
                  <a:pt x="68" y="260"/>
                  <a:pt x="88" y="232"/>
                </a:cubicBezTo>
                <a:cubicBezTo>
                  <a:pt x="107" y="203"/>
                  <a:pt x="128" y="177"/>
                  <a:pt x="152" y="153"/>
                </a:cubicBezTo>
                <a:cubicBezTo>
                  <a:pt x="177" y="128"/>
                  <a:pt x="203" y="107"/>
                  <a:pt x="232" y="88"/>
                </a:cubicBezTo>
                <a:cubicBezTo>
                  <a:pt x="260" y="69"/>
                  <a:pt x="290" y="53"/>
                  <a:pt x="322" y="39"/>
                </a:cubicBezTo>
                <a:cubicBezTo>
                  <a:pt x="355" y="26"/>
                  <a:pt x="387" y="16"/>
                  <a:pt x="421" y="10"/>
                </a:cubicBezTo>
                <a:cubicBezTo>
                  <a:pt x="455" y="3"/>
                  <a:pt x="489" y="0"/>
                  <a:pt x="523" y="0"/>
                </a:cubicBezTo>
                <a:cubicBezTo>
                  <a:pt x="557" y="0"/>
                  <a:pt x="591" y="3"/>
                  <a:pt x="625" y="10"/>
                </a:cubicBezTo>
                <a:cubicBezTo>
                  <a:pt x="658" y="16"/>
                  <a:pt x="691" y="26"/>
                  <a:pt x="723" y="39"/>
                </a:cubicBezTo>
                <a:cubicBezTo>
                  <a:pt x="754" y="53"/>
                  <a:pt x="784" y="69"/>
                  <a:pt x="813" y="88"/>
                </a:cubicBezTo>
                <a:cubicBezTo>
                  <a:pt x="841" y="107"/>
                  <a:pt x="868" y="128"/>
                  <a:pt x="892" y="153"/>
                </a:cubicBezTo>
                <a:cubicBezTo>
                  <a:pt x="916" y="177"/>
                  <a:pt x="938" y="203"/>
                  <a:pt x="957" y="232"/>
                </a:cubicBezTo>
                <a:cubicBezTo>
                  <a:pt x="976" y="260"/>
                  <a:pt x="992" y="290"/>
                  <a:pt x="1005" y="322"/>
                </a:cubicBezTo>
                <a:cubicBezTo>
                  <a:pt x="1018" y="354"/>
                  <a:pt x="1028" y="386"/>
                  <a:pt x="1035" y="420"/>
                </a:cubicBezTo>
                <a:cubicBezTo>
                  <a:pt x="1042" y="454"/>
                  <a:pt x="1045" y="488"/>
                  <a:pt x="1045" y="522"/>
                </a:cubicBezTo>
                <a:lnTo>
                  <a:pt x="1045" y="684"/>
                </a:lnTo>
                <a:cubicBezTo>
                  <a:pt x="1045" y="719"/>
                  <a:pt x="1042" y="753"/>
                  <a:pt x="1035" y="786"/>
                </a:cubicBezTo>
                <a:cubicBezTo>
                  <a:pt x="1028" y="820"/>
                  <a:pt x="1018" y="854"/>
                  <a:pt x="1005" y="885"/>
                </a:cubicBezTo>
                <a:cubicBezTo>
                  <a:pt x="992" y="917"/>
                  <a:pt x="976" y="947"/>
                  <a:pt x="957" y="976"/>
                </a:cubicBezTo>
                <a:cubicBezTo>
                  <a:pt x="938" y="1004"/>
                  <a:pt x="916" y="1031"/>
                  <a:pt x="892" y="1055"/>
                </a:cubicBezTo>
                <a:cubicBezTo>
                  <a:pt x="868" y="1079"/>
                  <a:pt x="841" y="1101"/>
                  <a:pt x="813" y="1120"/>
                </a:cubicBezTo>
                <a:cubicBezTo>
                  <a:pt x="784" y="1139"/>
                  <a:pt x="754" y="1155"/>
                  <a:pt x="723" y="1168"/>
                </a:cubicBezTo>
                <a:cubicBezTo>
                  <a:pt x="691" y="1181"/>
                  <a:pt x="658" y="1191"/>
                  <a:pt x="625" y="1198"/>
                </a:cubicBezTo>
                <a:cubicBezTo>
                  <a:pt x="591" y="1204"/>
                  <a:pt x="557" y="1208"/>
                  <a:pt x="523" y="1208"/>
                </a:cubicBezTo>
                <a:cubicBezTo>
                  <a:pt x="489" y="1208"/>
                  <a:pt x="455" y="1204"/>
                  <a:pt x="421" y="1198"/>
                </a:cubicBezTo>
                <a:cubicBezTo>
                  <a:pt x="387" y="1191"/>
                  <a:pt x="355" y="1181"/>
                  <a:pt x="322" y="1168"/>
                </a:cubicBezTo>
                <a:cubicBezTo>
                  <a:pt x="290" y="1155"/>
                  <a:pt x="260" y="1139"/>
                  <a:pt x="232" y="1120"/>
                </a:cubicBezTo>
                <a:cubicBezTo>
                  <a:pt x="203" y="1101"/>
                  <a:pt x="177" y="1079"/>
                  <a:pt x="152" y="1055"/>
                </a:cubicBezTo>
                <a:cubicBezTo>
                  <a:pt x="128" y="1031"/>
                  <a:pt x="107" y="1004"/>
                  <a:pt x="88" y="976"/>
                </a:cubicBezTo>
                <a:cubicBezTo>
                  <a:pt x="68" y="947"/>
                  <a:pt x="52" y="917"/>
                  <a:pt x="39" y="885"/>
                </a:cubicBezTo>
                <a:cubicBezTo>
                  <a:pt x="26" y="854"/>
                  <a:pt x="16" y="820"/>
                  <a:pt x="10" y="786"/>
                </a:cubicBezTo>
                <a:cubicBezTo>
                  <a:pt x="3" y="753"/>
                  <a:pt x="0" y="719"/>
                  <a:pt x="0" y="684"/>
                </a:cubicBezTo>
                <a:close/>
              </a:path>
            </a:pathLst>
          </a:custGeom>
          <a:solidFill>
            <a:srgbClr val="1E3A8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47" name="图片 446"/>
          <p:cNvPicPr/>
          <p:nvPr/>
        </p:nvPicPr>
        <p:blipFill>
          <a:blip r:embed="rId10"/>
          <a:stretch/>
        </p:blipFill>
        <p:spPr>
          <a:xfrm>
            <a:off x="8808120" y="1755000"/>
            <a:ext cx="174960" cy="200160"/>
          </a:xfrm>
          <a:prstGeom prst="rect">
            <a:avLst/>
          </a:prstGeom>
          <a:noFill/>
          <a:ln w="0">
            <a:noFill/>
          </a:ln>
        </p:spPr>
      </p:pic>
      <p:sp>
        <p:nvSpPr>
          <p:cNvPr id="448" name="文本框 447"/>
          <p:cNvSpPr txBox="1"/>
          <p:nvPr/>
        </p:nvSpPr>
        <p:spPr>
          <a:xfrm>
            <a:off x="1395720" y="2436120"/>
            <a:ext cx="822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输入问题或需求</a:t>
            </a:r>
            <a:endParaRPr lang="en-US" sz="920" b="0" u="none" strike="noStrike">
              <a:solidFill>
                <a:srgbClr val="000000"/>
              </a:solidFill>
              <a:effectLst/>
              <a:uFillTx/>
              <a:latin typeface="Times New Roman"/>
            </a:endParaRPr>
          </a:p>
        </p:txBody>
      </p:sp>
      <p:sp>
        <p:nvSpPr>
          <p:cNvPr id="449" name="文本框 448"/>
          <p:cNvSpPr txBox="1"/>
          <p:nvPr/>
        </p:nvSpPr>
        <p:spPr>
          <a:xfrm>
            <a:off x="8590680" y="2178360"/>
            <a:ext cx="6040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检索模块</a:t>
            </a:r>
            <a:endParaRPr lang="en-US" sz="1180" b="0" u="none" strike="noStrike">
              <a:solidFill>
                <a:srgbClr val="000000"/>
              </a:solidFill>
              <a:effectLst/>
              <a:uFillTx/>
              <a:latin typeface="Times New Roman"/>
            </a:endParaRPr>
          </a:p>
        </p:txBody>
      </p:sp>
      <p:sp>
        <p:nvSpPr>
          <p:cNvPr id="450" name="任意多边形: 形状 449"/>
          <p:cNvSpPr/>
          <p:nvPr/>
        </p:nvSpPr>
        <p:spPr>
          <a:xfrm>
            <a:off x="6016680" y="2172600"/>
            <a:ext cx="1604880" cy="1069920"/>
          </a:xfrm>
          <a:custGeom>
            <a:avLst/>
            <a:gdLst/>
            <a:ahLst/>
            <a:cxnLst/>
            <a:rect l="0" t="0" r="r" b="b"/>
            <a:pathLst>
              <a:path w="4458" h="2972">
                <a:moveTo>
                  <a:pt x="0" y="2786"/>
                </a:moveTo>
                <a:lnTo>
                  <a:pt x="0" y="186"/>
                </a:lnTo>
                <a:cubicBezTo>
                  <a:pt x="0" y="173"/>
                  <a:pt x="1" y="161"/>
                  <a:pt x="3" y="149"/>
                </a:cubicBezTo>
                <a:cubicBezTo>
                  <a:pt x="6" y="137"/>
                  <a:pt x="9" y="126"/>
                  <a:pt x="14" y="115"/>
                </a:cubicBezTo>
                <a:cubicBezTo>
                  <a:pt x="19" y="103"/>
                  <a:pt x="24" y="93"/>
                  <a:pt x="31" y="82"/>
                </a:cubicBezTo>
                <a:cubicBezTo>
                  <a:pt x="38" y="72"/>
                  <a:pt x="46" y="63"/>
                  <a:pt x="54" y="54"/>
                </a:cubicBezTo>
                <a:cubicBezTo>
                  <a:pt x="63" y="46"/>
                  <a:pt x="72" y="38"/>
                  <a:pt x="82" y="31"/>
                </a:cubicBezTo>
                <a:cubicBezTo>
                  <a:pt x="93" y="24"/>
                  <a:pt x="103" y="19"/>
                  <a:pt x="115" y="14"/>
                </a:cubicBezTo>
                <a:cubicBezTo>
                  <a:pt x="126" y="9"/>
                  <a:pt x="137" y="6"/>
                  <a:pt x="149" y="3"/>
                </a:cubicBezTo>
                <a:cubicBezTo>
                  <a:pt x="161" y="1"/>
                  <a:pt x="173" y="0"/>
                  <a:pt x="186" y="0"/>
                </a:cubicBezTo>
                <a:lnTo>
                  <a:pt x="4272" y="0"/>
                </a:lnTo>
                <a:cubicBezTo>
                  <a:pt x="4284" y="0"/>
                  <a:pt x="4296" y="1"/>
                  <a:pt x="4308" y="3"/>
                </a:cubicBezTo>
                <a:cubicBezTo>
                  <a:pt x="4320" y="6"/>
                  <a:pt x="4332" y="9"/>
                  <a:pt x="4343" y="14"/>
                </a:cubicBezTo>
                <a:cubicBezTo>
                  <a:pt x="4354" y="19"/>
                  <a:pt x="4365" y="24"/>
                  <a:pt x="4375" y="31"/>
                </a:cubicBezTo>
                <a:cubicBezTo>
                  <a:pt x="4385" y="38"/>
                  <a:pt x="4395" y="46"/>
                  <a:pt x="4403" y="54"/>
                </a:cubicBezTo>
                <a:cubicBezTo>
                  <a:pt x="4412" y="63"/>
                  <a:pt x="4420" y="72"/>
                  <a:pt x="4427" y="82"/>
                </a:cubicBezTo>
                <a:cubicBezTo>
                  <a:pt x="4433" y="93"/>
                  <a:pt x="4439" y="103"/>
                  <a:pt x="4444" y="115"/>
                </a:cubicBezTo>
                <a:cubicBezTo>
                  <a:pt x="4448" y="126"/>
                  <a:pt x="4452" y="137"/>
                  <a:pt x="4454" y="149"/>
                </a:cubicBezTo>
                <a:cubicBezTo>
                  <a:pt x="4457" y="161"/>
                  <a:pt x="4458" y="173"/>
                  <a:pt x="4458" y="186"/>
                </a:cubicBezTo>
                <a:lnTo>
                  <a:pt x="4458" y="2786"/>
                </a:lnTo>
                <a:cubicBezTo>
                  <a:pt x="4458" y="2799"/>
                  <a:pt x="4457" y="2811"/>
                  <a:pt x="4454" y="2823"/>
                </a:cubicBezTo>
                <a:cubicBezTo>
                  <a:pt x="4452" y="2835"/>
                  <a:pt x="4448" y="2846"/>
                  <a:pt x="4444" y="2858"/>
                </a:cubicBezTo>
                <a:cubicBezTo>
                  <a:pt x="4439" y="2869"/>
                  <a:pt x="4433" y="2879"/>
                  <a:pt x="4427" y="2890"/>
                </a:cubicBezTo>
                <a:cubicBezTo>
                  <a:pt x="4420" y="2900"/>
                  <a:pt x="4412" y="2909"/>
                  <a:pt x="4403" y="2918"/>
                </a:cubicBezTo>
                <a:cubicBezTo>
                  <a:pt x="4395" y="2926"/>
                  <a:pt x="4385" y="2934"/>
                  <a:pt x="4375" y="2941"/>
                </a:cubicBezTo>
                <a:cubicBezTo>
                  <a:pt x="4365" y="2948"/>
                  <a:pt x="4354" y="2953"/>
                  <a:pt x="4343" y="2958"/>
                </a:cubicBezTo>
                <a:cubicBezTo>
                  <a:pt x="4332" y="2963"/>
                  <a:pt x="4320" y="2966"/>
                  <a:pt x="4308" y="2969"/>
                </a:cubicBezTo>
                <a:cubicBezTo>
                  <a:pt x="4296" y="2971"/>
                  <a:pt x="4284" y="2972"/>
                  <a:pt x="4272" y="2972"/>
                </a:cubicBezTo>
                <a:lnTo>
                  <a:pt x="186" y="2972"/>
                </a:lnTo>
                <a:cubicBezTo>
                  <a:pt x="173" y="2972"/>
                  <a:pt x="161" y="2971"/>
                  <a:pt x="149" y="2969"/>
                </a:cubicBezTo>
                <a:cubicBezTo>
                  <a:pt x="137" y="2966"/>
                  <a:pt x="126" y="2963"/>
                  <a:pt x="115" y="2958"/>
                </a:cubicBezTo>
                <a:cubicBezTo>
                  <a:pt x="103" y="2953"/>
                  <a:pt x="93" y="2948"/>
                  <a:pt x="82" y="2941"/>
                </a:cubicBezTo>
                <a:cubicBezTo>
                  <a:pt x="72" y="2934"/>
                  <a:pt x="63" y="2926"/>
                  <a:pt x="54" y="2918"/>
                </a:cubicBezTo>
                <a:cubicBezTo>
                  <a:pt x="46" y="2909"/>
                  <a:pt x="38" y="2900"/>
                  <a:pt x="31" y="2890"/>
                </a:cubicBezTo>
                <a:cubicBezTo>
                  <a:pt x="24" y="2879"/>
                  <a:pt x="19" y="2869"/>
                  <a:pt x="14" y="2858"/>
                </a:cubicBezTo>
                <a:cubicBezTo>
                  <a:pt x="9" y="2846"/>
                  <a:pt x="6" y="2835"/>
                  <a:pt x="3" y="2823"/>
                </a:cubicBezTo>
                <a:cubicBezTo>
                  <a:pt x="1" y="2811"/>
                  <a:pt x="0" y="2799"/>
                  <a:pt x="0" y="2786"/>
                </a:cubicBezTo>
                <a:close/>
              </a:path>
            </a:pathLst>
          </a:custGeom>
          <a:solidFill>
            <a:srgbClr val="4C1D95">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51" name="文本框 450"/>
          <p:cNvSpPr txBox="1"/>
          <p:nvPr/>
        </p:nvSpPr>
        <p:spPr>
          <a:xfrm>
            <a:off x="8189640" y="2436120"/>
            <a:ext cx="1409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从外部知识库获取相关信息</a:t>
            </a:r>
            <a:endParaRPr lang="en-US" sz="920" b="0" u="none" strike="noStrike">
              <a:solidFill>
                <a:srgbClr val="000000"/>
              </a:solidFill>
              <a:effectLst/>
              <a:uFillTx/>
              <a:latin typeface="Times New Roman"/>
            </a:endParaRPr>
          </a:p>
        </p:txBody>
      </p:sp>
      <p:pic>
        <p:nvPicPr>
          <p:cNvPr id="452" name="图片 451"/>
          <p:cNvPicPr/>
          <p:nvPr/>
        </p:nvPicPr>
        <p:blipFill>
          <a:blip r:embed="rId11"/>
          <a:stretch/>
        </p:blipFill>
        <p:spPr>
          <a:xfrm>
            <a:off x="6117120" y="2523600"/>
            <a:ext cx="74880" cy="100080"/>
          </a:xfrm>
          <a:prstGeom prst="rect">
            <a:avLst/>
          </a:prstGeom>
          <a:noFill/>
          <a:ln w="0">
            <a:noFill/>
          </a:ln>
        </p:spPr>
      </p:pic>
      <p:sp>
        <p:nvSpPr>
          <p:cNvPr id="453" name="文本框 452"/>
          <p:cNvSpPr txBox="1"/>
          <p:nvPr/>
        </p:nvSpPr>
        <p:spPr>
          <a:xfrm>
            <a:off x="6117120" y="2285640"/>
            <a:ext cx="704880" cy="148320"/>
          </a:xfrm>
          <a:prstGeom prst="rect">
            <a:avLst/>
          </a:prstGeom>
          <a:noFill/>
          <a:ln w="0">
            <a:noFill/>
          </a:ln>
        </p:spPr>
        <p:txBody>
          <a:bodyPr wrap="none" lIns="0" tIns="0" rIns="0" bIns="0" anchor="t">
            <a:spAutoFit/>
          </a:bodyPr>
          <a:lstStyle/>
          <a:p>
            <a:r>
              <a:rPr lang="zh-CN" sz="920" b="0" u="none" strike="noStrike">
                <a:solidFill>
                  <a:srgbClr val="DDD6FE"/>
                </a:solidFill>
                <a:effectLst/>
                <a:uFillTx/>
                <a:latin typeface="WenQuanYiZenHei"/>
                <a:ea typeface="WenQuanYiZenHei"/>
              </a:rPr>
              <a:t>外部知识来源</a:t>
            </a:r>
            <a:endParaRPr lang="en-US" sz="920" b="0" u="none" strike="noStrike">
              <a:solidFill>
                <a:srgbClr val="000000"/>
              </a:solidFill>
              <a:effectLst/>
              <a:uFillTx/>
              <a:latin typeface="Times New Roman"/>
            </a:endParaRPr>
          </a:p>
        </p:txBody>
      </p:sp>
      <p:pic>
        <p:nvPicPr>
          <p:cNvPr id="454" name="图片 453"/>
          <p:cNvPicPr/>
          <p:nvPr/>
        </p:nvPicPr>
        <p:blipFill>
          <a:blip r:embed="rId12"/>
          <a:stretch/>
        </p:blipFill>
        <p:spPr>
          <a:xfrm>
            <a:off x="6117120" y="2691000"/>
            <a:ext cx="100080" cy="100080"/>
          </a:xfrm>
          <a:prstGeom prst="rect">
            <a:avLst/>
          </a:prstGeom>
          <a:noFill/>
          <a:ln w="0">
            <a:noFill/>
          </a:ln>
        </p:spPr>
      </p:pic>
      <p:sp>
        <p:nvSpPr>
          <p:cNvPr id="455" name="文本框 454"/>
          <p:cNvSpPr txBox="1"/>
          <p:nvPr/>
        </p:nvSpPr>
        <p:spPr>
          <a:xfrm>
            <a:off x="6259320" y="2510640"/>
            <a:ext cx="3024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文档库</a:t>
            </a:r>
            <a:endParaRPr lang="en-US" sz="790" b="0" u="none" strike="noStrike">
              <a:solidFill>
                <a:srgbClr val="000000"/>
              </a:solidFill>
              <a:effectLst/>
              <a:uFillTx/>
              <a:latin typeface="Times New Roman"/>
            </a:endParaRPr>
          </a:p>
        </p:txBody>
      </p:sp>
      <p:pic>
        <p:nvPicPr>
          <p:cNvPr id="456" name="图片 455"/>
          <p:cNvPicPr/>
          <p:nvPr/>
        </p:nvPicPr>
        <p:blipFill>
          <a:blip r:embed="rId13"/>
          <a:stretch/>
        </p:blipFill>
        <p:spPr>
          <a:xfrm>
            <a:off x="6117120" y="2858040"/>
            <a:ext cx="100080" cy="100080"/>
          </a:xfrm>
          <a:prstGeom prst="rect">
            <a:avLst/>
          </a:prstGeom>
          <a:noFill/>
          <a:ln w="0">
            <a:noFill/>
          </a:ln>
        </p:spPr>
      </p:pic>
      <p:sp>
        <p:nvSpPr>
          <p:cNvPr id="457" name="文本框 456"/>
          <p:cNvSpPr txBox="1"/>
          <p:nvPr/>
        </p:nvSpPr>
        <p:spPr>
          <a:xfrm>
            <a:off x="6284160" y="2677680"/>
            <a:ext cx="60408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结构化数据库</a:t>
            </a:r>
            <a:endParaRPr lang="en-US" sz="790" b="0" u="none" strike="noStrike">
              <a:solidFill>
                <a:srgbClr val="000000"/>
              </a:solidFill>
              <a:effectLst/>
              <a:uFillTx/>
              <a:latin typeface="Times New Roman"/>
            </a:endParaRPr>
          </a:p>
        </p:txBody>
      </p:sp>
      <p:pic>
        <p:nvPicPr>
          <p:cNvPr id="458" name="图片 457"/>
          <p:cNvPicPr/>
          <p:nvPr/>
        </p:nvPicPr>
        <p:blipFill>
          <a:blip r:embed="rId14"/>
          <a:stretch/>
        </p:blipFill>
        <p:spPr>
          <a:xfrm>
            <a:off x="6117120" y="3025080"/>
            <a:ext cx="100080" cy="100080"/>
          </a:xfrm>
          <a:prstGeom prst="rect">
            <a:avLst/>
          </a:prstGeom>
          <a:noFill/>
          <a:ln w="0">
            <a:noFill/>
          </a:ln>
        </p:spPr>
      </p:pic>
      <p:sp>
        <p:nvSpPr>
          <p:cNvPr id="459" name="文本框 458"/>
          <p:cNvSpPr txBox="1"/>
          <p:nvPr/>
        </p:nvSpPr>
        <p:spPr>
          <a:xfrm>
            <a:off x="6284160" y="2845080"/>
            <a:ext cx="4032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网页内容</a:t>
            </a:r>
            <a:endParaRPr lang="en-US" sz="790" b="0" u="none" strike="noStrike">
              <a:solidFill>
                <a:srgbClr val="000000"/>
              </a:solidFill>
              <a:effectLst/>
              <a:uFillTx/>
              <a:latin typeface="Times New Roman"/>
            </a:endParaRPr>
          </a:p>
        </p:txBody>
      </p:sp>
      <p:sp>
        <p:nvSpPr>
          <p:cNvPr id="460" name="任意多边形: 形状 459"/>
          <p:cNvSpPr/>
          <p:nvPr/>
        </p:nvSpPr>
        <p:spPr>
          <a:xfrm>
            <a:off x="2941200" y="2573640"/>
            <a:ext cx="2407320" cy="1404360"/>
          </a:xfrm>
          <a:custGeom>
            <a:avLst/>
            <a:gdLst/>
            <a:ahLst/>
            <a:cxnLst/>
            <a:rect l="0" t="0" r="r" b="b"/>
            <a:pathLst>
              <a:path w="6687" h="3901">
                <a:moveTo>
                  <a:pt x="0" y="3715"/>
                </a:moveTo>
                <a:lnTo>
                  <a:pt x="0" y="186"/>
                </a:lnTo>
                <a:cubicBezTo>
                  <a:pt x="0" y="161"/>
                  <a:pt x="5" y="138"/>
                  <a:pt x="15" y="115"/>
                </a:cubicBezTo>
                <a:cubicBezTo>
                  <a:pt x="24" y="92"/>
                  <a:pt x="37" y="72"/>
                  <a:pt x="55" y="55"/>
                </a:cubicBezTo>
                <a:cubicBezTo>
                  <a:pt x="72" y="37"/>
                  <a:pt x="92" y="24"/>
                  <a:pt x="115" y="14"/>
                </a:cubicBezTo>
                <a:cubicBezTo>
                  <a:pt x="138" y="5"/>
                  <a:pt x="162" y="0"/>
                  <a:pt x="186" y="0"/>
                </a:cubicBezTo>
                <a:lnTo>
                  <a:pt x="6501" y="0"/>
                </a:lnTo>
                <a:cubicBezTo>
                  <a:pt x="6526" y="0"/>
                  <a:pt x="6549" y="5"/>
                  <a:pt x="6572" y="14"/>
                </a:cubicBezTo>
                <a:cubicBezTo>
                  <a:pt x="6595" y="24"/>
                  <a:pt x="6615" y="37"/>
                  <a:pt x="6632" y="55"/>
                </a:cubicBezTo>
                <a:cubicBezTo>
                  <a:pt x="6650" y="72"/>
                  <a:pt x="6663" y="92"/>
                  <a:pt x="6673" y="115"/>
                </a:cubicBezTo>
                <a:cubicBezTo>
                  <a:pt x="6682" y="138"/>
                  <a:pt x="6687" y="161"/>
                  <a:pt x="6687" y="186"/>
                </a:cubicBezTo>
                <a:lnTo>
                  <a:pt x="6687" y="3715"/>
                </a:lnTo>
                <a:cubicBezTo>
                  <a:pt x="6687" y="3740"/>
                  <a:pt x="6682" y="3764"/>
                  <a:pt x="6673" y="3786"/>
                </a:cubicBezTo>
                <a:cubicBezTo>
                  <a:pt x="6663" y="3809"/>
                  <a:pt x="6650" y="3829"/>
                  <a:pt x="6632" y="3847"/>
                </a:cubicBezTo>
                <a:cubicBezTo>
                  <a:pt x="6615" y="3864"/>
                  <a:pt x="6595" y="3877"/>
                  <a:pt x="6572" y="3887"/>
                </a:cubicBezTo>
                <a:cubicBezTo>
                  <a:pt x="6549" y="3896"/>
                  <a:pt x="6526" y="3901"/>
                  <a:pt x="6501" y="3901"/>
                </a:cubicBezTo>
                <a:lnTo>
                  <a:pt x="186" y="3901"/>
                </a:lnTo>
                <a:cubicBezTo>
                  <a:pt x="162" y="3901"/>
                  <a:pt x="138" y="3896"/>
                  <a:pt x="115" y="3887"/>
                </a:cubicBezTo>
                <a:cubicBezTo>
                  <a:pt x="92" y="3877"/>
                  <a:pt x="72" y="3864"/>
                  <a:pt x="55" y="3847"/>
                </a:cubicBezTo>
                <a:cubicBezTo>
                  <a:pt x="37" y="3829"/>
                  <a:pt x="24" y="3809"/>
                  <a:pt x="15" y="3786"/>
                </a:cubicBezTo>
                <a:cubicBezTo>
                  <a:pt x="5" y="3764"/>
                  <a:pt x="0" y="3740"/>
                  <a:pt x="0" y="3715"/>
                </a:cubicBez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61" name="任意多边形: 形状 460"/>
          <p:cNvSpPr/>
          <p:nvPr/>
        </p:nvSpPr>
        <p:spPr>
          <a:xfrm>
            <a:off x="2941200" y="2573640"/>
            <a:ext cx="2407320" cy="1404360"/>
          </a:xfrm>
          <a:custGeom>
            <a:avLst/>
            <a:gdLst/>
            <a:ahLst/>
            <a:cxnLst/>
            <a:rect l="0" t="0" r="r" b="b"/>
            <a:pathLst>
              <a:path w="6687" h="3901">
                <a:moveTo>
                  <a:pt x="0" y="3715"/>
                </a:moveTo>
                <a:lnTo>
                  <a:pt x="0" y="186"/>
                </a:lnTo>
                <a:cubicBezTo>
                  <a:pt x="0" y="161"/>
                  <a:pt x="5" y="138"/>
                  <a:pt x="15" y="115"/>
                </a:cubicBezTo>
                <a:cubicBezTo>
                  <a:pt x="24" y="92"/>
                  <a:pt x="37" y="72"/>
                  <a:pt x="55" y="55"/>
                </a:cubicBezTo>
                <a:cubicBezTo>
                  <a:pt x="72" y="37"/>
                  <a:pt x="92" y="24"/>
                  <a:pt x="115" y="14"/>
                </a:cubicBezTo>
                <a:cubicBezTo>
                  <a:pt x="138" y="5"/>
                  <a:pt x="162" y="0"/>
                  <a:pt x="186" y="0"/>
                </a:cubicBezTo>
                <a:lnTo>
                  <a:pt x="6501" y="0"/>
                </a:lnTo>
                <a:cubicBezTo>
                  <a:pt x="6526" y="0"/>
                  <a:pt x="6549" y="5"/>
                  <a:pt x="6572" y="14"/>
                </a:cubicBezTo>
                <a:cubicBezTo>
                  <a:pt x="6595" y="24"/>
                  <a:pt x="6615" y="37"/>
                  <a:pt x="6632" y="55"/>
                </a:cubicBezTo>
                <a:cubicBezTo>
                  <a:pt x="6650" y="72"/>
                  <a:pt x="6663" y="92"/>
                  <a:pt x="6673" y="115"/>
                </a:cubicBezTo>
                <a:cubicBezTo>
                  <a:pt x="6682" y="138"/>
                  <a:pt x="6687" y="161"/>
                  <a:pt x="6687" y="186"/>
                </a:cubicBezTo>
                <a:lnTo>
                  <a:pt x="6687" y="3715"/>
                </a:lnTo>
                <a:cubicBezTo>
                  <a:pt x="6687" y="3740"/>
                  <a:pt x="6682" y="3764"/>
                  <a:pt x="6673" y="3786"/>
                </a:cubicBezTo>
                <a:cubicBezTo>
                  <a:pt x="6663" y="3809"/>
                  <a:pt x="6650" y="3829"/>
                  <a:pt x="6632" y="3847"/>
                </a:cubicBezTo>
                <a:cubicBezTo>
                  <a:pt x="6615" y="3864"/>
                  <a:pt x="6595" y="3877"/>
                  <a:pt x="6572" y="3887"/>
                </a:cubicBezTo>
                <a:cubicBezTo>
                  <a:pt x="6549" y="3896"/>
                  <a:pt x="6526" y="3901"/>
                  <a:pt x="6501" y="3901"/>
                </a:cubicBezTo>
                <a:lnTo>
                  <a:pt x="186" y="3901"/>
                </a:lnTo>
                <a:cubicBezTo>
                  <a:pt x="162" y="3901"/>
                  <a:pt x="138" y="3896"/>
                  <a:pt x="115" y="3887"/>
                </a:cubicBezTo>
                <a:cubicBezTo>
                  <a:pt x="92" y="3877"/>
                  <a:pt x="72" y="3864"/>
                  <a:pt x="55" y="3847"/>
                </a:cubicBezTo>
                <a:cubicBezTo>
                  <a:pt x="37" y="3829"/>
                  <a:pt x="24" y="3809"/>
                  <a:pt x="15" y="3786"/>
                </a:cubicBezTo>
                <a:cubicBezTo>
                  <a:pt x="5" y="3764"/>
                  <a:pt x="0" y="3740"/>
                  <a:pt x="0" y="3715"/>
                </a:cubicBezTo>
                <a:moveTo>
                  <a:pt x="47" y="186"/>
                </a:moveTo>
                <a:lnTo>
                  <a:pt x="47" y="3715"/>
                </a:lnTo>
                <a:cubicBezTo>
                  <a:pt x="47" y="3734"/>
                  <a:pt x="50" y="3751"/>
                  <a:pt x="58" y="3769"/>
                </a:cubicBezTo>
                <a:cubicBezTo>
                  <a:pt x="65" y="3786"/>
                  <a:pt x="75" y="3801"/>
                  <a:pt x="88" y="3814"/>
                </a:cubicBezTo>
                <a:cubicBezTo>
                  <a:pt x="101" y="3827"/>
                  <a:pt x="116" y="3837"/>
                  <a:pt x="133" y="3844"/>
                </a:cubicBezTo>
                <a:cubicBezTo>
                  <a:pt x="150" y="3851"/>
                  <a:pt x="168" y="3854"/>
                  <a:pt x="186" y="3854"/>
                </a:cubicBezTo>
                <a:lnTo>
                  <a:pt x="6501" y="3854"/>
                </a:lnTo>
                <a:cubicBezTo>
                  <a:pt x="6520" y="3854"/>
                  <a:pt x="6537" y="3851"/>
                  <a:pt x="6554" y="3844"/>
                </a:cubicBezTo>
                <a:cubicBezTo>
                  <a:pt x="6572" y="3837"/>
                  <a:pt x="6587" y="3827"/>
                  <a:pt x="6600" y="3814"/>
                </a:cubicBezTo>
                <a:cubicBezTo>
                  <a:pt x="6613" y="3801"/>
                  <a:pt x="6623" y="3786"/>
                  <a:pt x="6630" y="3769"/>
                </a:cubicBezTo>
                <a:cubicBezTo>
                  <a:pt x="6637" y="3751"/>
                  <a:pt x="6640" y="3734"/>
                  <a:pt x="6640" y="3715"/>
                </a:cubicBezTo>
                <a:lnTo>
                  <a:pt x="6640" y="186"/>
                </a:lnTo>
                <a:cubicBezTo>
                  <a:pt x="6640" y="167"/>
                  <a:pt x="6637" y="150"/>
                  <a:pt x="6630" y="133"/>
                </a:cubicBezTo>
                <a:cubicBezTo>
                  <a:pt x="6623" y="115"/>
                  <a:pt x="6613" y="100"/>
                  <a:pt x="6600" y="87"/>
                </a:cubicBezTo>
                <a:cubicBezTo>
                  <a:pt x="6587" y="74"/>
                  <a:pt x="6572" y="64"/>
                  <a:pt x="6554" y="57"/>
                </a:cubicBezTo>
                <a:cubicBezTo>
                  <a:pt x="6537" y="50"/>
                  <a:pt x="6520" y="47"/>
                  <a:pt x="6501" y="47"/>
                </a:cubicBezTo>
                <a:lnTo>
                  <a:pt x="186" y="47"/>
                </a:lnTo>
                <a:cubicBezTo>
                  <a:pt x="168" y="47"/>
                  <a:pt x="150" y="50"/>
                  <a:pt x="133" y="57"/>
                </a:cubicBezTo>
                <a:cubicBezTo>
                  <a:pt x="116" y="64"/>
                  <a:pt x="101" y="74"/>
                  <a:pt x="88" y="87"/>
                </a:cubicBezTo>
                <a:cubicBezTo>
                  <a:pt x="75" y="100"/>
                  <a:pt x="65" y="115"/>
                  <a:pt x="58" y="133"/>
                </a:cubicBezTo>
                <a:cubicBezTo>
                  <a:pt x="50" y="150"/>
                  <a:pt x="47" y="167"/>
                  <a:pt x="47" y="186"/>
                </a:cubicBezTo>
                <a:close/>
              </a:path>
            </a:pathLst>
          </a:custGeom>
          <a:solidFill>
            <a:srgbClr val="0EA5E9">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62" name="任意多边形: 形状 461"/>
          <p:cNvSpPr/>
          <p:nvPr/>
        </p:nvSpPr>
        <p:spPr>
          <a:xfrm>
            <a:off x="3960720" y="2724120"/>
            <a:ext cx="376560" cy="434880"/>
          </a:xfrm>
          <a:custGeom>
            <a:avLst/>
            <a:gdLst/>
            <a:ahLst/>
            <a:cxnLst/>
            <a:rect l="0" t="0" r="r" b="b"/>
            <a:pathLst>
              <a:path w="1046" h="1208">
                <a:moveTo>
                  <a:pt x="0" y="686"/>
                </a:moveTo>
                <a:lnTo>
                  <a:pt x="0" y="523"/>
                </a:lnTo>
                <a:cubicBezTo>
                  <a:pt x="0" y="489"/>
                  <a:pt x="4" y="455"/>
                  <a:pt x="11" y="421"/>
                </a:cubicBezTo>
                <a:cubicBezTo>
                  <a:pt x="17" y="388"/>
                  <a:pt x="27" y="355"/>
                  <a:pt x="40" y="323"/>
                </a:cubicBezTo>
                <a:cubicBezTo>
                  <a:pt x="53" y="292"/>
                  <a:pt x="69" y="261"/>
                  <a:pt x="89" y="232"/>
                </a:cubicBezTo>
                <a:cubicBezTo>
                  <a:pt x="108" y="204"/>
                  <a:pt x="129" y="177"/>
                  <a:pt x="153" y="153"/>
                </a:cubicBezTo>
                <a:cubicBezTo>
                  <a:pt x="178" y="129"/>
                  <a:pt x="204" y="107"/>
                  <a:pt x="233" y="88"/>
                </a:cubicBezTo>
                <a:cubicBezTo>
                  <a:pt x="261" y="69"/>
                  <a:pt x="291" y="53"/>
                  <a:pt x="323" y="40"/>
                </a:cubicBezTo>
                <a:cubicBezTo>
                  <a:pt x="355" y="27"/>
                  <a:pt x="387" y="17"/>
                  <a:pt x="421" y="10"/>
                </a:cubicBezTo>
                <a:cubicBezTo>
                  <a:pt x="455" y="3"/>
                  <a:pt x="488" y="0"/>
                  <a:pt x="523" y="0"/>
                </a:cubicBezTo>
                <a:cubicBezTo>
                  <a:pt x="557" y="0"/>
                  <a:pt x="591" y="3"/>
                  <a:pt x="625" y="10"/>
                </a:cubicBezTo>
                <a:cubicBezTo>
                  <a:pt x="658" y="17"/>
                  <a:pt x="691" y="27"/>
                  <a:pt x="723" y="40"/>
                </a:cubicBezTo>
                <a:cubicBezTo>
                  <a:pt x="754" y="53"/>
                  <a:pt x="784" y="69"/>
                  <a:pt x="813" y="88"/>
                </a:cubicBezTo>
                <a:cubicBezTo>
                  <a:pt x="841" y="107"/>
                  <a:pt x="868" y="129"/>
                  <a:pt x="892" y="153"/>
                </a:cubicBezTo>
                <a:cubicBezTo>
                  <a:pt x="916" y="177"/>
                  <a:pt x="938" y="204"/>
                  <a:pt x="957" y="232"/>
                </a:cubicBezTo>
                <a:cubicBezTo>
                  <a:pt x="976" y="261"/>
                  <a:pt x="992" y="292"/>
                  <a:pt x="1006" y="323"/>
                </a:cubicBezTo>
                <a:cubicBezTo>
                  <a:pt x="1019" y="355"/>
                  <a:pt x="1029" y="388"/>
                  <a:pt x="1036" y="421"/>
                </a:cubicBezTo>
                <a:cubicBezTo>
                  <a:pt x="1043" y="455"/>
                  <a:pt x="1046" y="489"/>
                  <a:pt x="1046" y="523"/>
                </a:cubicBezTo>
                <a:lnTo>
                  <a:pt x="1046" y="686"/>
                </a:lnTo>
                <a:cubicBezTo>
                  <a:pt x="1046" y="720"/>
                  <a:pt x="1043" y="754"/>
                  <a:pt x="1036" y="788"/>
                </a:cubicBezTo>
                <a:cubicBezTo>
                  <a:pt x="1029" y="821"/>
                  <a:pt x="1019" y="854"/>
                  <a:pt x="1006" y="886"/>
                </a:cubicBezTo>
                <a:cubicBezTo>
                  <a:pt x="992" y="917"/>
                  <a:pt x="976" y="947"/>
                  <a:pt x="957" y="976"/>
                </a:cubicBezTo>
                <a:cubicBezTo>
                  <a:pt x="938" y="1004"/>
                  <a:pt x="916" y="1031"/>
                  <a:pt x="892" y="1055"/>
                </a:cubicBezTo>
                <a:cubicBezTo>
                  <a:pt x="868" y="1079"/>
                  <a:pt x="841" y="1101"/>
                  <a:pt x="813" y="1120"/>
                </a:cubicBezTo>
                <a:cubicBezTo>
                  <a:pt x="784" y="1139"/>
                  <a:pt x="754" y="1155"/>
                  <a:pt x="723" y="1168"/>
                </a:cubicBezTo>
                <a:cubicBezTo>
                  <a:pt x="691" y="1181"/>
                  <a:pt x="658" y="1191"/>
                  <a:pt x="625" y="1198"/>
                </a:cubicBezTo>
                <a:cubicBezTo>
                  <a:pt x="591" y="1205"/>
                  <a:pt x="557" y="1208"/>
                  <a:pt x="523" y="1208"/>
                </a:cubicBezTo>
                <a:cubicBezTo>
                  <a:pt x="488" y="1208"/>
                  <a:pt x="455" y="1205"/>
                  <a:pt x="421" y="1198"/>
                </a:cubicBezTo>
                <a:cubicBezTo>
                  <a:pt x="387" y="1191"/>
                  <a:pt x="355" y="1181"/>
                  <a:pt x="323" y="1168"/>
                </a:cubicBezTo>
                <a:cubicBezTo>
                  <a:pt x="291" y="1155"/>
                  <a:pt x="261" y="1139"/>
                  <a:pt x="233" y="1120"/>
                </a:cubicBezTo>
                <a:cubicBezTo>
                  <a:pt x="204" y="1101"/>
                  <a:pt x="178" y="1079"/>
                  <a:pt x="153" y="1055"/>
                </a:cubicBezTo>
                <a:cubicBezTo>
                  <a:pt x="129" y="1031"/>
                  <a:pt x="108" y="1004"/>
                  <a:pt x="89" y="976"/>
                </a:cubicBezTo>
                <a:cubicBezTo>
                  <a:pt x="69" y="947"/>
                  <a:pt x="53" y="917"/>
                  <a:pt x="40" y="886"/>
                </a:cubicBezTo>
                <a:cubicBezTo>
                  <a:pt x="27" y="854"/>
                  <a:pt x="17" y="821"/>
                  <a:pt x="11" y="788"/>
                </a:cubicBezTo>
                <a:cubicBezTo>
                  <a:pt x="4" y="754"/>
                  <a:pt x="0" y="720"/>
                  <a:pt x="0" y="686"/>
                </a:cubicBezTo>
                <a:close/>
              </a:path>
            </a:pathLst>
          </a:custGeom>
          <a:solidFill>
            <a:srgbClr val="1E3A8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63" name="图片 462"/>
          <p:cNvPicPr/>
          <p:nvPr/>
        </p:nvPicPr>
        <p:blipFill>
          <a:blip r:embed="rId15"/>
          <a:stretch/>
        </p:blipFill>
        <p:spPr>
          <a:xfrm>
            <a:off x="4061520" y="2824560"/>
            <a:ext cx="174960" cy="200160"/>
          </a:xfrm>
          <a:prstGeom prst="rect">
            <a:avLst/>
          </a:prstGeom>
          <a:noFill/>
          <a:ln w="0">
            <a:noFill/>
          </a:ln>
        </p:spPr>
      </p:pic>
      <p:sp>
        <p:nvSpPr>
          <p:cNvPr id="464" name="文本框 463"/>
          <p:cNvSpPr txBox="1"/>
          <p:nvPr/>
        </p:nvSpPr>
        <p:spPr>
          <a:xfrm>
            <a:off x="6284160" y="3012120"/>
            <a:ext cx="4032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实时数据</a:t>
            </a:r>
            <a:endParaRPr lang="en-US" sz="790" b="0" u="none" strike="noStrike">
              <a:solidFill>
                <a:srgbClr val="000000"/>
              </a:solidFill>
              <a:effectLst/>
              <a:uFillTx/>
              <a:latin typeface="Times New Roman"/>
            </a:endParaRPr>
          </a:p>
        </p:txBody>
      </p:sp>
      <p:sp>
        <p:nvSpPr>
          <p:cNvPr id="465" name="文本框 464"/>
          <p:cNvSpPr txBox="1"/>
          <p:nvPr/>
        </p:nvSpPr>
        <p:spPr>
          <a:xfrm>
            <a:off x="3768840" y="3247920"/>
            <a:ext cx="7552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上下文整合</a:t>
            </a:r>
            <a:endParaRPr lang="en-US" sz="1180" b="0" u="none" strike="noStrike">
              <a:solidFill>
                <a:srgbClr val="000000"/>
              </a:solidFill>
              <a:effectLst/>
              <a:uFillTx/>
              <a:latin typeface="Times New Roman"/>
            </a:endParaRPr>
          </a:p>
        </p:txBody>
      </p:sp>
      <p:sp>
        <p:nvSpPr>
          <p:cNvPr id="466" name="文本框 465"/>
          <p:cNvSpPr txBox="1"/>
          <p:nvPr/>
        </p:nvSpPr>
        <p:spPr>
          <a:xfrm>
            <a:off x="3092040" y="3505680"/>
            <a:ext cx="21128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将检索到的信息与查询结合，形成增强提</a:t>
            </a:r>
            <a:endParaRPr lang="en-US" sz="920" b="0" u="none" strike="noStrike">
              <a:solidFill>
                <a:srgbClr val="000000"/>
              </a:solidFill>
              <a:effectLst/>
              <a:uFillTx/>
              <a:latin typeface="Times New Roman"/>
            </a:endParaRPr>
          </a:p>
        </p:txBody>
      </p:sp>
      <p:sp>
        <p:nvSpPr>
          <p:cNvPr id="467" name="任意多边形: 形状 466"/>
          <p:cNvSpPr/>
          <p:nvPr/>
        </p:nvSpPr>
        <p:spPr>
          <a:xfrm>
            <a:off x="2941200" y="2941200"/>
            <a:ext cx="2407320" cy="1237320"/>
          </a:xfrm>
          <a:custGeom>
            <a:avLst/>
            <a:gdLst/>
            <a:ahLst/>
            <a:cxnLst/>
            <a:rect l="0" t="0" r="r" b="b"/>
            <a:pathLst>
              <a:path w="6687" h="3437">
                <a:moveTo>
                  <a:pt x="0" y="3251"/>
                </a:moveTo>
                <a:lnTo>
                  <a:pt x="0" y="186"/>
                </a:lnTo>
                <a:cubicBezTo>
                  <a:pt x="0" y="162"/>
                  <a:pt x="5" y="138"/>
                  <a:pt x="15" y="115"/>
                </a:cubicBezTo>
                <a:cubicBezTo>
                  <a:pt x="24" y="92"/>
                  <a:pt x="37" y="72"/>
                  <a:pt x="55" y="55"/>
                </a:cubicBezTo>
                <a:cubicBezTo>
                  <a:pt x="72" y="37"/>
                  <a:pt x="92" y="24"/>
                  <a:pt x="115" y="15"/>
                </a:cubicBezTo>
                <a:cubicBezTo>
                  <a:pt x="138" y="5"/>
                  <a:pt x="162" y="0"/>
                  <a:pt x="186" y="0"/>
                </a:cubicBezTo>
                <a:lnTo>
                  <a:pt x="6501" y="0"/>
                </a:lnTo>
                <a:cubicBezTo>
                  <a:pt x="6526" y="0"/>
                  <a:pt x="6549" y="5"/>
                  <a:pt x="6572" y="15"/>
                </a:cubicBezTo>
                <a:cubicBezTo>
                  <a:pt x="6595" y="24"/>
                  <a:pt x="6615" y="37"/>
                  <a:pt x="6632" y="55"/>
                </a:cubicBezTo>
                <a:cubicBezTo>
                  <a:pt x="6650" y="72"/>
                  <a:pt x="6663" y="92"/>
                  <a:pt x="6673" y="115"/>
                </a:cubicBezTo>
                <a:cubicBezTo>
                  <a:pt x="6682" y="138"/>
                  <a:pt x="6687" y="162"/>
                  <a:pt x="6687" y="186"/>
                </a:cubicBezTo>
                <a:lnTo>
                  <a:pt x="6687" y="3251"/>
                </a:lnTo>
                <a:cubicBezTo>
                  <a:pt x="6687" y="3276"/>
                  <a:pt x="6682" y="3300"/>
                  <a:pt x="6673" y="3322"/>
                </a:cubicBezTo>
                <a:cubicBezTo>
                  <a:pt x="6663" y="3345"/>
                  <a:pt x="6650" y="3365"/>
                  <a:pt x="6632" y="3383"/>
                </a:cubicBezTo>
                <a:cubicBezTo>
                  <a:pt x="6615" y="3400"/>
                  <a:pt x="6595" y="3413"/>
                  <a:pt x="6572" y="3423"/>
                </a:cubicBezTo>
                <a:cubicBezTo>
                  <a:pt x="6549" y="3432"/>
                  <a:pt x="6526" y="3437"/>
                  <a:pt x="6501" y="3437"/>
                </a:cubicBezTo>
                <a:lnTo>
                  <a:pt x="186" y="3437"/>
                </a:lnTo>
                <a:cubicBezTo>
                  <a:pt x="162" y="3437"/>
                  <a:pt x="138" y="3432"/>
                  <a:pt x="115" y="3423"/>
                </a:cubicBezTo>
                <a:cubicBezTo>
                  <a:pt x="92" y="3413"/>
                  <a:pt x="72" y="3400"/>
                  <a:pt x="55" y="3383"/>
                </a:cubicBezTo>
                <a:cubicBezTo>
                  <a:pt x="37" y="3365"/>
                  <a:pt x="24" y="3345"/>
                  <a:pt x="15" y="3322"/>
                </a:cubicBezTo>
                <a:cubicBezTo>
                  <a:pt x="5" y="3300"/>
                  <a:pt x="0" y="3276"/>
                  <a:pt x="0" y="3251"/>
                </a:cubicBezTo>
                <a:close/>
              </a:path>
            </a:pathLst>
          </a:custGeom>
          <a:solidFill>
            <a:srgbClr val="1E3A8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68" name="任意多边形: 形状 467"/>
          <p:cNvSpPr/>
          <p:nvPr/>
        </p:nvSpPr>
        <p:spPr>
          <a:xfrm>
            <a:off x="2941200" y="2941200"/>
            <a:ext cx="2407320" cy="1237320"/>
          </a:xfrm>
          <a:custGeom>
            <a:avLst/>
            <a:gdLst/>
            <a:ahLst/>
            <a:cxnLst/>
            <a:rect l="0" t="0" r="r" b="b"/>
            <a:pathLst>
              <a:path w="6687" h="3437">
                <a:moveTo>
                  <a:pt x="0" y="3251"/>
                </a:moveTo>
                <a:lnTo>
                  <a:pt x="0" y="186"/>
                </a:lnTo>
                <a:cubicBezTo>
                  <a:pt x="0" y="162"/>
                  <a:pt x="5" y="138"/>
                  <a:pt x="15" y="115"/>
                </a:cubicBezTo>
                <a:cubicBezTo>
                  <a:pt x="24" y="92"/>
                  <a:pt x="37" y="72"/>
                  <a:pt x="55" y="55"/>
                </a:cubicBezTo>
                <a:cubicBezTo>
                  <a:pt x="72" y="37"/>
                  <a:pt x="92" y="24"/>
                  <a:pt x="115" y="15"/>
                </a:cubicBezTo>
                <a:cubicBezTo>
                  <a:pt x="138" y="5"/>
                  <a:pt x="162" y="0"/>
                  <a:pt x="186" y="0"/>
                </a:cubicBezTo>
                <a:lnTo>
                  <a:pt x="6501" y="0"/>
                </a:lnTo>
                <a:cubicBezTo>
                  <a:pt x="6526" y="0"/>
                  <a:pt x="6549" y="5"/>
                  <a:pt x="6572" y="15"/>
                </a:cubicBezTo>
                <a:cubicBezTo>
                  <a:pt x="6595" y="24"/>
                  <a:pt x="6615" y="37"/>
                  <a:pt x="6632" y="55"/>
                </a:cubicBezTo>
                <a:cubicBezTo>
                  <a:pt x="6650" y="72"/>
                  <a:pt x="6663" y="92"/>
                  <a:pt x="6673" y="115"/>
                </a:cubicBezTo>
                <a:cubicBezTo>
                  <a:pt x="6682" y="138"/>
                  <a:pt x="6687" y="162"/>
                  <a:pt x="6687" y="186"/>
                </a:cubicBezTo>
                <a:lnTo>
                  <a:pt x="6687" y="3251"/>
                </a:lnTo>
                <a:cubicBezTo>
                  <a:pt x="6687" y="3276"/>
                  <a:pt x="6682" y="3300"/>
                  <a:pt x="6673" y="3322"/>
                </a:cubicBezTo>
                <a:cubicBezTo>
                  <a:pt x="6663" y="3345"/>
                  <a:pt x="6650" y="3365"/>
                  <a:pt x="6632" y="3383"/>
                </a:cubicBezTo>
                <a:cubicBezTo>
                  <a:pt x="6615" y="3400"/>
                  <a:pt x="6595" y="3413"/>
                  <a:pt x="6572" y="3423"/>
                </a:cubicBezTo>
                <a:cubicBezTo>
                  <a:pt x="6549" y="3432"/>
                  <a:pt x="6526" y="3437"/>
                  <a:pt x="6501" y="3437"/>
                </a:cubicBezTo>
                <a:lnTo>
                  <a:pt x="186" y="3437"/>
                </a:lnTo>
                <a:cubicBezTo>
                  <a:pt x="162" y="3437"/>
                  <a:pt x="138" y="3432"/>
                  <a:pt x="115" y="3423"/>
                </a:cubicBezTo>
                <a:cubicBezTo>
                  <a:pt x="92" y="3413"/>
                  <a:pt x="72" y="3400"/>
                  <a:pt x="55" y="3383"/>
                </a:cubicBezTo>
                <a:cubicBezTo>
                  <a:pt x="37" y="3365"/>
                  <a:pt x="24" y="3345"/>
                  <a:pt x="15" y="3322"/>
                </a:cubicBezTo>
                <a:cubicBezTo>
                  <a:pt x="5" y="3300"/>
                  <a:pt x="0" y="3276"/>
                  <a:pt x="0" y="3251"/>
                </a:cubicBezTo>
                <a:moveTo>
                  <a:pt x="47" y="186"/>
                </a:moveTo>
                <a:lnTo>
                  <a:pt x="47" y="3251"/>
                </a:lnTo>
                <a:cubicBezTo>
                  <a:pt x="47" y="3270"/>
                  <a:pt x="50" y="3288"/>
                  <a:pt x="58" y="3305"/>
                </a:cubicBezTo>
                <a:cubicBezTo>
                  <a:pt x="65" y="3322"/>
                  <a:pt x="75" y="3337"/>
                  <a:pt x="88" y="3350"/>
                </a:cubicBezTo>
                <a:cubicBezTo>
                  <a:pt x="101" y="3363"/>
                  <a:pt x="116" y="3373"/>
                  <a:pt x="133" y="3380"/>
                </a:cubicBezTo>
                <a:cubicBezTo>
                  <a:pt x="150" y="3387"/>
                  <a:pt x="168" y="3391"/>
                  <a:pt x="186" y="3391"/>
                </a:cubicBezTo>
                <a:lnTo>
                  <a:pt x="6501" y="3391"/>
                </a:lnTo>
                <a:cubicBezTo>
                  <a:pt x="6520" y="3391"/>
                  <a:pt x="6537" y="3387"/>
                  <a:pt x="6554" y="3380"/>
                </a:cubicBezTo>
                <a:cubicBezTo>
                  <a:pt x="6572" y="3373"/>
                  <a:pt x="6587" y="3363"/>
                  <a:pt x="6600" y="3350"/>
                </a:cubicBezTo>
                <a:cubicBezTo>
                  <a:pt x="6613" y="3337"/>
                  <a:pt x="6623" y="3322"/>
                  <a:pt x="6630" y="3305"/>
                </a:cubicBezTo>
                <a:cubicBezTo>
                  <a:pt x="6637" y="3288"/>
                  <a:pt x="6640" y="3270"/>
                  <a:pt x="6640" y="3251"/>
                </a:cubicBezTo>
                <a:lnTo>
                  <a:pt x="6640" y="186"/>
                </a:lnTo>
                <a:cubicBezTo>
                  <a:pt x="6640" y="168"/>
                  <a:pt x="6637" y="150"/>
                  <a:pt x="6630" y="133"/>
                </a:cubicBezTo>
                <a:cubicBezTo>
                  <a:pt x="6623" y="116"/>
                  <a:pt x="6613" y="101"/>
                  <a:pt x="6600" y="88"/>
                </a:cubicBezTo>
                <a:cubicBezTo>
                  <a:pt x="6587" y="75"/>
                  <a:pt x="6572" y="65"/>
                  <a:pt x="6554" y="58"/>
                </a:cubicBezTo>
                <a:cubicBezTo>
                  <a:pt x="6537" y="50"/>
                  <a:pt x="6520" y="47"/>
                  <a:pt x="6501" y="47"/>
                </a:cubicBezTo>
                <a:lnTo>
                  <a:pt x="186" y="47"/>
                </a:lnTo>
                <a:cubicBezTo>
                  <a:pt x="168" y="47"/>
                  <a:pt x="150" y="50"/>
                  <a:pt x="133" y="58"/>
                </a:cubicBezTo>
                <a:cubicBezTo>
                  <a:pt x="116" y="65"/>
                  <a:pt x="101" y="75"/>
                  <a:pt x="88" y="88"/>
                </a:cubicBezTo>
                <a:cubicBezTo>
                  <a:pt x="75" y="101"/>
                  <a:pt x="65" y="116"/>
                  <a:pt x="58" y="133"/>
                </a:cubicBezTo>
                <a:cubicBezTo>
                  <a:pt x="50" y="150"/>
                  <a:pt x="47" y="168"/>
                  <a:pt x="47" y="186"/>
                </a:cubicBezTo>
                <a:close/>
              </a:path>
            </a:pathLst>
          </a:custGeom>
          <a:solidFill>
            <a:srgbClr val="0EA5E9">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69" name="任意多边形: 形状 468"/>
          <p:cNvSpPr/>
          <p:nvPr/>
        </p:nvSpPr>
        <p:spPr>
          <a:xfrm>
            <a:off x="3944160" y="3091680"/>
            <a:ext cx="401400" cy="434880"/>
          </a:xfrm>
          <a:custGeom>
            <a:avLst/>
            <a:gdLst/>
            <a:ahLst/>
            <a:cxnLst/>
            <a:rect l="0" t="0" r="r" b="b"/>
            <a:pathLst>
              <a:path w="1115" h="1208">
                <a:moveTo>
                  <a:pt x="0" y="651"/>
                </a:moveTo>
                <a:lnTo>
                  <a:pt x="0" y="558"/>
                </a:lnTo>
                <a:cubicBezTo>
                  <a:pt x="0" y="522"/>
                  <a:pt x="4" y="486"/>
                  <a:pt x="11" y="449"/>
                </a:cubicBezTo>
                <a:cubicBezTo>
                  <a:pt x="18" y="413"/>
                  <a:pt x="28" y="378"/>
                  <a:pt x="42" y="344"/>
                </a:cubicBezTo>
                <a:cubicBezTo>
                  <a:pt x="56" y="310"/>
                  <a:pt x="74" y="278"/>
                  <a:pt x="94" y="248"/>
                </a:cubicBezTo>
                <a:cubicBezTo>
                  <a:pt x="114" y="218"/>
                  <a:pt x="137" y="189"/>
                  <a:pt x="163" y="164"/>
                </a:cubicBezTo>
                <a:cubicBezTo>
                  <a:pt x="189" y="138"/>
                  <a:pt x="217" y="115"/>
                  <a:pt x="248" y="94"/>
                </a:cubicBezTo>
                <a:cubicBezTo>
                  <a:pt x="278" y="74"/>
                  <a:pt x="310" y="57"/>
                  <a:pt x="344" y="43"/>
                </a:cubicBezTo>
                <a:cubicBezTo>
                  <a:pt x="378" y="29"/>
                  <a:pt x="413" y="18"/>
                  <a:pt x="448" y="11"/>
                </a:cubicBezTo>
                <a:cubicBezTo>
                  <a:pt x="484" y="4"/>
                  <a:pt x="521" y="0"/>
                  <a:pt x="557" y="0"/>
                </a:cubicBezTo>
                <a:cubicBezTo>
                  <a:pt x="594" y="0"/>
                  <a:pt x="630" y="4"/>
                  <a:pt x="666" y="11"/>
                </a:cubicBezTo>
                <a:cubicBezTo>
                  <a:pt x="702" y="18"/>
                  <a:pt x="737" y="29"/>
                  <a:pt x="771" y="43"/>
                </a:cubicBezTo>
                <a:cubicBezTo>
                  <a:pt x="805" y="57"/>
                  <a:pt x="837" y="74"/>
                  <a:pt x="868" y="94"/>
                </a:cubicBezTo>
                <a:cubicBezTo>
                  <a:pt x="898" y="115"/>
                  <a:pt x="926" y="138"/>
                  <a:pt x="952" y="164"/>
                </a:cubicBezTo>
                <a:cubicBezTo>
                  <a:pt x="978" y="189"/>
                  <a:pt x="1001" y="218"/>
                  <a:pt x="1021" y="248"/>
                </a:cubicBezTo>
                <a:cubicBezTo>
                  <a:pt x="1042" y="278"/>
                  <a:pt x="1059" y="310"/>
                  <a:pt x="1073" y="344"/>
                </a:cubicBezTo>
                <a:cubicBezTo>
                  <a:pt x="1087" y="378"/>
                  <a:pt x="1097" y="413"/>
                  <a:pt x="1105" y="449"/>
                </a:cubicBezTo>
                <a:cubicBezTo>
                  <a:pt x="1112" y="486"/>
                  <a:pt x="1115" y="522"/>
                  <a:pt x="1115" y="558"/>
                </a:cubicBezTo>
                <a:lnTo>
                  <a:pt x="1115" y="651"/>
                </a:lnTo>
                <a:cubicBezTo>
                  <a:pt x="1115" y="688"/>
                  <a:pt x="1112" y="724"/>
                  <a:pt x="1105" y="760"/>
                </a:cubicBezTo>
                <a:cubicBezTo>
                  <a:pt x="1097" y="796"/>
                  <a:pt x="1087" y="831"/>
                  <a:pt x="1073" y="864"/>
                </a:cubicBezTo>
                <a:cubicBezTo>
                  <a:pt x="1059" y="898"/>
                  <a:pt x="1042" y="930"/>
                  <a:pt x="1021" y="961"/>
                </a:cubicBezTo>
                <a:cubicBezTo>
                  <a:pt x="1001" y="991"/>
                  <a:pt x="978" y="1019"/>
                  <a:pt x="952" y="1045"/>
                </a:cubicBezTo>
                <a:cubicBezTo>
                  <a:pt x="926" y="1071"/>
                  <a:pt x="898" y="1094"/>
                  <a:pt x="868" y="1115"/>
                </a:cubicBezTo>
                <a:cubicBezTo>
                  <a:pt x="837" y="1135"/>
                  <a:pt x="805" y="1152"/>
                  <a:pt x="771" y="1166"/>
                </a:cubicBezTo>
                <a:cubicBezTo>
                  <a:pt x="737" y="1180"/>
                  <a:pt x="702" y="1191"/>
                  <a:pt x="666" y="1198"/>
                </a:cubicBezTo>
                <a:cubicBezTo>
                  <a:pt x="630" y="1205"/>
                  <a:pt x="594" y="1208"/>
                  <a:pt x="557" y="1208"/>
                </a:cubicBezTo>
                <a:cubicBezTo>
                  <a:pt x="521" y="1208"/>
                  <a:pt x="484" y="1205"/>
                  <a:pt x="448" y="1198"/>
                </a:cubicBezTo>
                <a:cubicBezTo>
                  <a:pt x="413" y="1191"/>
                  <a:pt x="378" y="1180"/>
                  <a:pt x="344" y="1166"/>
                </a:cubicBezTo>
                <a:cubicBezTo>
                  <a:pt x="310" y="1152"/>
                  <a:pt x="278" y="1135"/>
                  <a:pt x="248" y="1115"/>
                </a:cubicBezTo>
                <a:cubicBezTo>
                  <a:pt x="217" y="1094"/>
                  <a:pt x="189" y="1071"/>
                  <a:pt x="163" y="1045"/>
                </a:cubicBezTo>
                <a:cubicBezTo>
                  <a:pt x="137" y="1019"/>
                  <a:pt x="114" y="991"/>
                  <a:pt x="94" y="961"/>
                </a:cubicBezTo>
                <a:cubicBezTo>
                  <a:pt x="74" y="930"/>
                  <a:pt x="56" y="898"/>
                  <a:pt x="42" y="864"/>
                </a:cubicBezTo>
                <a:cubicBezTo>
                  <a:pt x="28" y="831"/>
                  <a:pt x="18" y="796"/>
                  <a:pt x="11" y="760"/>
                </a:cubicBezTo>
                <a:cubicBezTo>
                  <a:pt x="4" y="724"/>
                  <a:pt x="0" y="688"/>
                  <a:pt x="0" y="651"/>
                </a:cubicBezTo>
                <a:close/>
              </a:path>
            </a:pathLst>
          </a:custGeom>
          <a:solidFill>
            <a:srgbClr val="1E3A8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70" name="图片 469"/>
          <p:cNvPicPr/>
          <p:nvPr/>
        </p:nvPicPr>
        <p:blipFill>
          <a:blip r:embed="rId16"/>
          <a:stretch/>
        </p:blipFill>
        <p:spPr>
          <a:xfrm>
            <a:off x="4044600" y="3192120"/>
            <a:ext cx="200160" cy="200160"/>
          </a:xfrm>
          <a:prstGeom prst="rect">
            <a:avLst/>
          </a:prstGeom>
          <a:noFill/>
          <a:ln w="0">
            <a:noFill/>
          </a:ln>
        </p:spPr>
      </p:pic>
      <p:sp>
        <p:nvSpPr>
          <p:cNvPr id="471" name="文本框 470"/>
          <p:cNvSpPr txBox="1"/>
          <p:nvPr/>
        </p:nvSpPr>
        <p:spPr>
          <a:xfrm>
            <a:off x="4086360" y="367308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示</a:t>
            </a:r>
            <a:endParaRPr lang="en-US" sz="920" b="0" u="none" strike="noStrike">
              <a:solidFill>
                <a:srgbClr val="000000"/>
              </a:solidFill>
              <a:effectLst/>
              <a:uFillTx/>
              <a:latin typeface="Times New Roman"/>
            </a:endParaRPr>
          </a:p>
        </p:txBody>
      </p:sp>
      <p:sp>
        <p:nvSpPr>
          <p:cNvPr id="472" name="文本框 471"/>
          <p:cNvSpPr txBox="1"/>
          <p:nvPr/>
        </p:nvSpPr>
        <p:spPr>
          <a:xfrm>
            <a:off x="3844080" y="3615480"/>
            <a:ext cx="6040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生成模块</a:t>
            </a:r>
            <a:endParaRPr lang="en-US" sz="1180" b="0" u="none" strike="noStrike">
              <a:solidFill>
                <a:srgbClr val="000000"/>
              </a:solidFill>
              <a:effectLst/>
              <a:uFillTx/>
              <a:latin typeface="Times New Roman"/>
            </a:endParaRPr>
          </a:p>
        </p:txBody>
      </p:sp>
      <p:pic>
        <p:nvPicPr>
          <p:cNvPr id="473" name="图片 472"/>
          <p:cNvPicPr/>
          <p:nvPr/>
        </p:nvPicPr>
        <p:blipFill>
          <a:blip r:embed="rId17"/>
          <a:stretch/>
        </p:blipFill>
        <p:spPr>
          <a:xfrm>
            <a:off x="3075120" y="1905480"/>
            <a:ext cx="174960" cy="200160"/>
          </a:xfrm>
          <a:prstGeom prst="rect">
            <a:avLst/>
          </a:prstGeom>
          <a:noFill/>
          <a:ln w="0">
            <a:noFill/>
          </a:ln>
        </p:spPr>
      </p:pic>
      <p:pic>
        <p:nvPicPr>
          <p:cNvPr id="474" name="图片 473"/>
          <p:cNvPicPr/>
          <p:nvPr/>
        </p:nvPicPr>
        <p:blipFill>
          <a:blip r:embed="rId18"/>
          <a:stretch/>
        </p:blipFill>
        <p:spPr>
          <a:xfrm>
            <a:off x="7445880" y="1905480"/>
            <a:ext cx="174960" cy="200160"/>
          </a:xfrm>
          <a:prstGeom prst="rect">
            <a:avLst/>
          </a:prstGeom>
          <a:noFill/>
          <a:ln w="0">
            <a:noFill/>
          </a:ln>
        </p:spPr>
      </p:pic>
      <p:pic>
        <p:nvPicPr>
          <p:cNvPr id="475" name="图片 474"/>
          <p:cNvPicPr/>
          <p:nvPr/>
        </p:nvPicPr>
        <p:blipFill>
          <a:blip r:embed="rId19"/>
          <a:stretch/>
        </p:blipFill>
        <p:spPr>
          <a:xfrm>
            <a:off x="8808120" y="2306520"/>
            <a:ext cx="150120" cy="200160"/>
          </a:xfrm>
          <a:prstGeom prst="rect">
            <a:avLst/>
          </a:prstGeom>
          <a:noFill/>
          <a:ln w="0">
            <a:noFill/>
          </a:ln>
        </p:spPr>
      </p:pic>
      <p:pic>
        <p:nvPicPr>
          <p:cNvPr id="476" name="图片 475"/>
          <p:cNvPicPr/>
          <p:nvPr/>
        </p:nvPicPr>
        <p:blipFill>
          <a:blip r:embed="rId19"/>
          <a:stretch/>
        </p:blipFill>
        <p:spPr>
          <a:xfrm>
            <a:off x="5198040" y="2306520"/>
            <a:ext cx="150120" cy="200160"/>
          </a:xfrm>
          <a:prstGeom prst="rect">
            <a:avLst/>
          </a:prstGeom>
          <a:noFill/>
          <a:ln w="0">
            <a:noFill/>
          </a:ln>
        </p:spPr>
      </p:pic>
      <p:pic>
        <p:nvPicPr>
          <p:cNvPr id="477" name="图片 476"/>
          <p:cNvPicPr/>
          <p:nvPr/>
        </p:nvPicPr>
        <p:blipFill>
          <a:blip r:embed="rId19"/>
          <a:stretch/>
        </p:blipFill>
        <p:spPr>
          <a:xfrm>
            <a:off x="5198040" y="3643560"/>
            <a:ext cx="150120" cy="200160"/>
          </a:xfrm>
          <a:prstGeom prst="rect">
            <a:avLst/>
          </a:prstGeom>
          <a:noFill/>
          <a:ln w="0">
            <a:noFill/>
          </a:ln>
        </p:spPr>
      </p:pic>
      <p:sp>
        <p:nvSpPr>
          <p:cNvPr id="478" name="文本框 477"/>
          <p:cNvSpPr txBox="1"/>
          <p:nvPr/>
        </p:nvSpPr>
        <p:spPr>
          <a:xfrm>
            <a:off x="3209040" y="3873600"/>
            <a:ext cx="18781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基于增强提示生成准确、实时的回答</a:t>
            </a:r>
            <a:endParaRPr lang="en-US" sz="920" b="0" u="none" strike="noStrike">
              <a:solidFill>
                <a:srgbClr val="000000"/>
              </a:solidFill>
              <a:effectLst/>
              <a:uFillTx/>
              <a:latin typeface="Times New Roman"/>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9" name="图片 478"/>
          <p:cNvPicPr/>
          <p:nvPr/>
        </p:nvPicPr>
        <p:blipFill>
          <a:blip r:embed="rId2"/>
          <a:stretch/>
        </p:blipFill>
        <p:spPr>
          <a:xfrm>
            <a:off x="0" y="0"/>
            <a:ext cx="10696320" cy="6447600"/>
          </a:xfrm>
          <a:prstGeom prst="rect">
            <a:avLst/>
          </a:prstGeom>
          <a:noFill/>
          <a:ln w="0">
            <a:noFill/>
          </a:ln>
        </p:spPr>
      </p:pic>
      <p:pic>
        <p:nvPicPr>
          <p:cNvPr id="480" name="图片 479"/>
          <p:cNvPicPr/>
          <p:nvPr/>
        </p:nvPicPr>
        <p:blipFill>
          <a:blip r:embed="rId3"/>
          <a:stretch/>
        </p:blipFill>
        <p:spPr>
          <a:xfrm>
            <a:off x="0" y="0"/>
            <a:ext cx="10696320" cy="6442560"/>
          </a:xfrm>
          <a:prstGeom prst="rect">
            <a:avLst/>
          </a:prstGeom>
          <a:noFill/>
          <a:ln w="0">
            <a:noFill/>
          </a:ln>
        </p:spPr>
      </p:pic>
      <p:pic>
        <p:nvPicPr>
          <p:cNvPr id="481" name="图片 480"/>
          <p:cNvPicPr/>
          <p:nvPr/>
        </p:nvPicPr>
        <p:blipFill>
          <a:blip r:embed="rId4"/>
          <a:stretch/>
        </p:blipFill>
        <p:spPr>
          <a:xfrm>
            <a:off x="401040" y="401040"/>
            <a:ext cx="9893880" cy="400680"/>
          </a:xfrm>
          <a:prstGeom prst="rect">
            <a:avLst/>
          </a:prstGeom>
          <a:noFill/>
          <a:ln w="0">
            <a:noFill/>
          </a:ln>
        </p:spPr>
      </p:pic>
      <p:sp>
        <p:nvSpPr>
          <p:cNvPr id="482" name="任意多边形: 形状 481"/>
          <p:cNvSpPr/>
          <p:nvPr/>
        </p:nvSpPr>
        <p:spPr>
          <a:xfrm>
            <a:off x="401040" y="902520"/>
            <a:ext cx="1069920" cy="33480"/>
          </a:xfrm>
          <a:custGeom>
            <a:avLst/>
            <a:gdLst/>
            <a:ahLst/>
            <a:cxnLst/>
            <a:rect l="0" t="0" r="r" b="b"/>
            <a:pathLst>
              <a:path w="2972" h="93">
                <a:moveTo>
                  <a:pt x="0" y="0"/>
                </a:moveTo>
                <a:lnTo>
                  <a:pt x="2972" y="0"/>
                </a:lnTo>
                <a:lnTo>
                  <a:pt x="2972" y="93"/>
                </a:lnTo>
                <a:lnTo>
                  <a:pt x="0" y="93"/>
                </a:lnTo>
                <a:lnTo>
                  <a:pt x="0" y="0"/>
                </a:lnTo>
                <a:close/>
              </a:path>
            </a:pathLst>
          </a:custGeom>
          <a:solidFill>
            <a:srgbClr val="60A5FA"/>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83" name="文本框 482"/>
          <p:cNvSpPr txBox="1"/>
          <p:nvPr/>
        </p:nvSpPr>
        <p:spPr>
          <a:xfrm>
            <a:off x="10110600" y="6126840"/>
            <a:ext cx="472320" cy="157320"/>
          </a:xfrm>
          <a:prstGeom prst="rect">
            <a:avLst/>
          </a:prstGeom>
          <a:noFill/>
          <a:ln w="0">
            <a:noFill/>
          </a:ln>
        </p:spPr>
        <p:txBody>
          <a:bodyPr wrap="none" lIns="0" tIns="0" rIns="0" bIns="0" anchor="t">
            <a:spAutoFit/>
          </a:bodyPr>
          <a:lstStyle/>
          <a:p>
            <a:r>
              <a:rPr lang="en-US" sz="1050" b="0" u="none" strike="noStrike">
                <a:solidFill>
                  <a:srgbClr val="9CA3AF"/>
                </a:solidFill>
                <a:effectLst/>
                <a:uFillTx/>
                <a:latin typeface="DejaVuSans"/>
                <a:ea typeface="DejaVuSans"/>
              </a:rPr>
              <a:t>8  /  14</a:t>
            </a:r>
            <a:endParaRPr lang="en-US" sz="1050" b="0" u="none" strike="noStrike">
              <a:solidFill>
                <a:srgbClr val="000000"/>
              </a:solidFill>
              <a:effectLst/>
              <a:uFillTx/>
              <a:latin typeface="Times New Roman"/>
            </a:endParaRPr>
          </a:p>
        </p:txBody>
      </p:sp>
      <p:sp>
        <p:nvSpPr>
          <p:cNvPr id="484" name="文本框 483"/>
          <p:cNvSpPr txBox="1"/>
          <p:nvPr/>
        </p:nvSpPr>
        <p:spPr>
          <a:xfrm>
            <a:off x="401040" y="1017360"/>
            <a:ext cx="33588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通过</a:t>
            </a:r>
            <a:endParaRPr lang="en-US" sz="1320" b="0" u="none" strike="noStrike">
              <a:solidFill>
                <a:srgbClr val="000000"/>
              </a:solidFill>
              <a:effectLst/>
              <a:uFillTx/>
              <a:latin typeface="Times New Roman"/>
            </a:endParaRPr>
          </a:p>
        </p:txBody>
      </p:sp>
      <p:sp>
        <p:nvSpPr>
          <p:cNvPr id="485" name="文本框 484"/>
          <p:cNvSpPr txBox="1"/>
          <p:nvPr/>
        </p:nvSpPr>
        <p:spPr>
          <a:xfrm>
            <a:off x="735480" y="1023120"/>
            <a:ext cx="474120" cy="195480"/>
          </a:xfrm>
          <a:prstGeom prst="rect">
            <a:avLst/>
          </a:prstGeom>
          <a:noFill/>
          <a:ln w="0">
            <a:noFill/>
          </a:ln>
        </p:spPr>
        <p:txBody>
          <a:bodyPr wrap="none" lIns="0" tIns="0" rIns="0" bIns="0" anchor="t">
            <a:spAutoFit/>
          </a:bodyPr>
          <a:lstStyle/>
          <a:p>
            <a:r>
              <a:rPr lang="en-US" sz="1320" b="0" u="none" strike="noStrike">
                <a:solidFill>
                  <a:srgbClr val="BFDBFE"/>
                </a:solidFill>
                <a:effectLst/>
                <a:uFillTx/>
                <a:latin typeface="DejaVuSans"/>
                <a:ea typeface="DejaVuSans"/>
              </a:rPr>
              <a:t>FAISS</a:t>
            </a:r>
            <a:endParaRPr lang="en-US" sz="1320" b="0" u="none" strike="noStrike">
              <a:solidFill>
                <a:srgbClr val="000000"/>
              </a:solidFill>
              <a:effectLst/>
              <a:uFillTx/>
              <a:latin typeface="Times New Roman"/>
            </a:endParaRPr>
          </a:p>
        </p:txBody>
      </p:sp>
      <p:sp>
        <p:nvSpPr>
          <p:cNvPr id="486" name="文本框 485"/>
          <p:cNvSpPr txBox="1"/>
          <p:nvPr/>
        </p:nvSpPr>
        <p:spPr>
          <a:xfrm>
            <a:off x="1191960" y="1017360"/>
            <a:ext cx="83880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向量检索与</a:t>
            </a:r>
            <a:endParaRPr lang="en-US" sz="1320" b="0" u="none" strike="noStrike">
              <a:solidFill>
                <a:srgbClr val="000000"/>
              </a:solidFill>
              <a:effectLst/>
              <a:uFillTx/>
              <a:latin typeface="Times New Roman"/>
            </a:endParaRPr>
          </a:p>
        </p:txBody>
      </p:sp>
      <p:sp>
        <p:nvSpPr>
          <p:cNvPr id="487" name="文本框 486"/>
          <p:cNvSpPr txBox="1"/>
          <p:nvPr/>
        </p:nvSpPr>
        <p:spPr>
          <a:xfrm>
            <a:off x="2027520" y="1023120"/>
            <a:ext cx="501120" cy="195480"/>
          </a:xfrm>
          <a:prstGeom prst="rect">
            <a:avLst/>
          </a:prstGeom>
          <a:noFill/>
          <a:ln w="0">
            <a:noFill/>
          </a:ln>
        </p:spPr>
        <p:txBody>
          <a:bodyPr wrap="none" lIns="0" tIns="0" rIns="0" bIns="0" anchor="t">
            <a:spAutoFit/>
          </a:bodyPr>
          <a:lstStyle/>
          <a:p>
            <a:r>
              <a:rPr lang="en-US" sz="1320" b="0" u="none" strike="noStrike">
                <a:solidFill>
                  <a:srgbClr val="BFDBFE"/>
                </a:solidFill>
                <a:effectLst/>
                <a:uFillTx/>
                <a:latin typeface="DejaVuSans"/>
                <a:ea typeface="DejaVuSans"/>
              </a:rPr>
              <a:t>GPT-2</a:t>
            </a:r>
            <a:endParaRPr lang="en-US" sz="1320" b="0" u="none" strike="noStrike">
              <a:solidFill>
                <a:srgbClr val="000000"/>
              </a:solidFill>
              <a:effectLst/>
              <a:uFillTx/>
              <a:latin typeface="Times New Roman"/>
            </a:endParaRPr>
          </a:p>
        </p:txBody>
      </p:sp>
      <p:sp>
        <p:nvSpPr>
          <p:cNvPr id="488" name="文本框 487"/>
          <p:cNvSpPr txBox="1"/>
          <p:nvPr/>
        </p:nvSpPr>
        <p:spPr>
          <a:xfrm>
            <a:off x="2511360" y="1017360"/>
            <a:ext cx="234756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生成模型结合的代码示例，展示</a:t>
            </a:r>
            <a:endParaRPr lang="en-US" sz="1320" b="0" u="none" strike="noStrike">
              <a:solidFill>
                <a:srgbClr val="000000"/>
              </a:solidFill>
              <a:effectLst/>
              <a:uFillTx/>
              <a:latin typeface="Times New Roman"/>
            </a:endParaRPr>
          </a:p>
        </p:txBody>
      </p:sp>
      <p:sp>
        <p:nvSpPr>
          <p:cNvPr id="489" name="文本框 488"/>
          <p:cNvSpPr txBox="1"/>
          <p:nvPr/>
        </p:nvSpPr>
        <p:spPr>
          <a:xfrm>
            <a:off x="4851360" y="1023120"/>
            <a:ext cx="361800" cy="195480"/>
          </a:xfrm>
          <a:prstGeom prst="rect">
            <a:avLst/>
          </a:prstGeom>
          <a:noFill/>
          <a:ln w="0">
            <a:noFill/>
          </a:ln>
        </p:spPr>
        <p:txBody>
          <a:bodyPr wrap="none" lIns="0" tIns="0" rIns="0" bIns="0" anchor="t">
            <a:spAutoFit/>
          </a:bodyPr>
          <a:lstStyle/>
          <a:p>
            <a:r>
              <a:rPr lang="en-US" sz="1320" b="0" u="none" strike="noStrike">
                <a:solidFill>
                  <a:srgbClr val="BFDBFE"/>
                </a:solidFill>
                <a:effectLst/>
                <a:uFillTx/>
                <a:latin typeface="DejaVuSans"/>
                <a:ea typeface="DejaVuSans"/>
              </a:rPr>
              <a:t>RAG</a:t>
            </a:r>
            <a:endParaRPr lang="en-US" sz="1320" b="0" u="none" strike="noStrike">
              <a:solidFill>
                <a:srgbClr val="000000"/>
              </a:solidFill>
              <a:effectLst/>
              <a:uFillTx/>
              <a:latin typeface="Times New Roman"/>
            </a:endParaRPr>
          </a:p>
        </p:txBody>
      </p:sp>
      <p:pic>
        <p:nvPicPr>
          <p:cNvPr id="490" name="图片 489"/>
          <p:cNvPicPr/>
          <p:nvPr/>
        </p:nvPicPr>
        <p:blipFill>
          <a:blip r:embed="rId5"/>
          <a:stretch/>
        </p:blipFill>
        <p:spPr>
          <a:xfrm>
            <a:off x="401040" y="1470600"/>
            <a:ext cx="250200" cy="200160"/>
          </a:xfrm>
          <a:prstGeom prst="rect">
            <a:avLst/>
          </a:prstGeom>
          <a:noFill/>
          <a:ln w="0">
            <a:noFill/>
          </a:ln>
        </p:spPr>
      </p:pic>
      <p:sp>
        <p:nvSpPr>
          <p:cNvPr id="491" name="文本框 490"/>
          <p:cNvSpPr txBox="1"/>
          <p:nvPr/>
        </p:nvSpPr>
        <p:spPr>
          <a:xfrm>
            <a:off x="5201640" y="1017360"/>
            <a:ext cx="117432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的核心工作机制</a:t>
            </a:r>
            <a:endParaRPr lang="en-US" sz="1320" b="0" u="none" strike="noStrike">
              <a:solidFill>
                <a:srgbClr val="000000"/>
              </a:solidFill>
              <a:effectLst/>
              <a:uFillTx/>
              <a:latin typeface="Times New Roman"/>
            </a:endParaRPr>
          </a:p>
        </p:txBody>
      </p:sp>
      <p:sp>
        <p:nvSpPr>
          <p:cNvPr id="492" name="任意多边形: 形状 491"/>
          <p:cNvSpPr/>
          <p:nvPr/>
        </p:nvSpPr>
        <p:spPr>
          <a:xfrm>
            <a:off x="401040" y="1838160"/>
            <a:ext cx="66960" cy="3209400"/>
          </a:xfrm>
          <a:custGeom>
            <a:avLst/>
            <a:gdLst/>
            <a:ahLst/>
            <a:cxnLst/>
            <a:rect l="0" t="0" r="r" b="b"/>
            <a:pathLst>
              <a:path w="186" h="8915">
                <a:moveTo>
                  <a:pt x="0" y="0"/>
                </a:moveTo>
                <a:lnTo>
                  <a:pt x="186" y="0"/>
                </a:lnTo>
                <a:lnTo>
                  <a:pt x="186" y="8915"/>
                </a:lnTo>
                <a:lnTo>
                  <a:pt x="0" y="8915"/>
                </a:lnTo>
                <a:lnTo>
                  <a:pt x="0" y="0"/>
                </a:lnTo>
                <a:close/>
              </a:path>
            </a:pathLst>
          </a:custGeom>
          <a:solidFill>
            <a:srgbClr val="0EA5E9"/>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93" name="任意多边形: 形状 492"/>
          <p:cNvSpPr/>
          <p:nvPr/>
        </p:nvSpPr>
        <p:spPr>
          <a:xfrm>
            <a:off x="434520" y="1838160"/>
            <a:ext cx="4813560" cy="3209400"/>
          </a:xfrm>
          <a:custGeom>
            <a:avLst/>
            <a:gdLst/>
            <a:ahLst/>
            <a:cxnLst/>
            <a:rect l="0" t="0" r="r" b="b"/>
            <a:pathLst>
              <a:path w="13371" h="8915">
                <a:moveTo>
                  <a:pt x="0" y="8729"/>
                </a:moveTo>
                <a:lnTo>
                  <a:pt x="0" y="186"/>
                </a:lnTo>
                <a:cubicBezTo>
                  <a:pt x="0" y="161"/>
                  <a:pt x="2" y="138"/>
                  <a:pt x="7" y="115"/>
                </a:cubicBezTo>
                <a:cubicBezTo>
                  <a:pt x="11" y="92"/>
                  <a:pt x="18" y="72"/>
                  <a:pt x="27" y="55"/>
                </a:cubicBezTo>
                <a:cubicBezTo>
                  <a:pt x="35" y="37"/>
                  <a:pt x="46" y="24"/>
                  <a:pt x="57" y="15"/>
                </a:cubicBezTo>
                <a:cubicBezTo>
                  <a:pt x="68" y="5"/>
                  <a:pt x="80" y="0"/>
                  <a:pt x="92" y="0"/>
                </a:cubicBezTo>
                <a:lnTo>
                  <a:pt x="13186" y="0"/>
                </a:lnTo>
                <a:cubicBezTo>
                  <a:pt x="13210" y="0"/>
                  <a:pt x="13234" y="5"/>
                  <a:pt x="13257" y="15"/>
                </a:cubicBezTo>
                <a:cubicBezTo>
                  <a:pt x="13279" y="24"/>
                  <a:pt x="13299" y="37"/>
                  <a:pt x="13317" y="55"/>
                </a:cubicBezTo>
                <a:cubicBezTo>
                  <a:pt x="13334" y="72"/>
                  <a:pt x="13348" y="92"/>
                  <a:pt x="13357" y="115"/>
                </a:cubicBezTo>
                <a:cubicBezTo>
                  <a:pt x="13367" y="138"/>
                  <a:pt x="13371" y="161"/>
                  <a:pt x="13371" y="186"/>
                </a:cubicBezTo>
                <a:lnTo>
                  <a:pt x="13371" y="8729"/>
                </a:lnTo>
                <a:cubicBezTo>
                  <a:pt x="13371" y="8754"/>
                  <a:pt x="13367" y="8778"/>
                  <a:pt x="13357" y="8801"/>
                </a:cubicBezTo>
                <a:cubicBezTo>
                  <a:pt x="13348" y="8823"/>
                  <a:pt x="13334" y="8843"/>
                  <a:pt x="13317" y="8861"/>
                </a:cubicBezTo>
                <a:cubicBezTo>
                  <a:pt x="13299" y="8878"/>
                  <a:pt x="13279" y="8892"/>
                  <a:pt x="13257" y="8901"/>
                </a:cubicBezTo>
                <a:cubicBezTo>
                  <a:pt x="13234" y="8910"/>
                  <a:pt x="13210" y="8915"/>
                  <a:pt x="13186" y="8915"/>
                </a:cubicBezTo>
                <a:lnTo>
                  <a:pt x="92" y="8915"/>
                </a:lnTo>
                <a:cubicBezTo>
                  <a:pt x="80" y="8915"/>
                  <a:pt x="68" y="8910"/>
                  <a:pt x="57" y="8901"/>
                </a:cubicBezTo>
                <a:cubicBezTo>
                  <a:pt x="46" y="8892"/>
                  <a:pt x="35" y="8878"/>
                  <a:pt x="27" y="8861"/>
                </a:cubicBezTo>
                <a:cubicBezTo>
                  <a:pt x="18" y="8843"/>
                  <a:pt x="11" y="8823"/>
                  <a:pt x="7" y="8801"/>
                </a:cubicBezTo>
                <a:cubicBezTo>
                  <a:pt x="2" y="8778"/>
                  <a:pt x="0" y="8754"/>
                  <a:pt x="0" y="8729"/>
                </a:cubicBezTo>
                <a:close/>
              </a:path>
            </a:pathLst>
          </a:custGeom>
          <a:solidFill>
            <a:srgbClr val="0F172A">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94" name="文本框 493"/>
          <p:cNvSpPr txBox="1"/>
          <p:nvPr/>
        </p:nvSpPr>
        <p:spPr>
          <a:xfrm>
            <a:off x="718560" y="1444680"/>
            <a:ext cx="2213640" cy="253440"/>
          </a:xfrm>
          <a:prstGeom prst="rect">
            <a:avLst/>
          </a:prstGeom>
          <a:noFill/>
          <a:ln w="0">
            <a:noFill/>
          </a:ln>
        </p:spPr>
        <p:txBody>
          <a:bodyPr wrap="none" lIns="0" tIns="0" rIns="0" bIns="0" anchor="t">
            <a:spAutoFit/>
          </a:bodyPr>
          <a:lstStyle/>
          <a:p>
            <a:r>
              <a:rPr lang="zh-CN" sz="1580" b="0" u="none" strike="noStrike">
                <a:solidFill>
                  <a:srgbClr val="53EAFD"/>
                </a:solidFill>
                <a:effectLst/>
                <a:uFillTx/>
                <a:latin typeface="WenQuanYiZenHei"/>
                <a:ea typeface="WenQuanYiZenHei"/>
              </a:rPr>
              <a:t>检索增强生成的基本流程</a:t>
            </a:r>
            <a:endParaRPr lang="en-US" sz="1580" b="0" u="none" strike="noStrike">
              <a:solidFill>
                <a:srgbClr val="000000"/>
              </a:solidFill>
              <a:effectLst/>
              <a:uFillTx/>
              <a:latin typeface="Times New Roman"/>
            </a:endParaRPr>
          </a:p>
        </p:txBody>
      </p:sp>
      <p:sp>
        <p:nvSpPr>
          <p:cNvPr id="495" name="文本框 494"/>
          <p:cNvSpPr txBox="1"/>
          <p:nvPr/>
        </p:nvSpPr>
        <p:spPr>
          <a:xfrm>
            <a:off x="568080" y="2158920"/>
            <a:ext cx="141480" cy="132840"/>
          </a:xfrm>
          <a:prstGeom prst="rect">
            <a:avLst/>
          </a:prstGeom>
          <a:noFill/>
          <a:ln w="0">
            <a:noFill/>
          </a:ln>
        </p:spPr>
        <p:txBody>
          <a:bodyPr wrap="none" lIns="0" tIns="0" rIns="0" bIns="0" anchor="t">
            <a:spAutoFit/>
          </a:bodyPr>
          <a:lstStyle/>
          <a:p>
            <a:r>
              <a:rPr lang="en-US" sz="920" b="0" i="1" u="none" strike="noStrike">
                <a:solidFill>
                  <a:srgbClr val="64748B"/>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496" name="文本框 495"/>
          <p:cNvSpPr txBox="1"/>
          <p:nvPr/>
        </p:nvSpPr>
        <p:spPr>
          <a:xfrm>
            <a:off x="736920" y="2143800"/>
            <a:ext cx="723240" cy="151200"/>
          </a:xfrm>
          <a:prstGeom prst="rect">
            <a:avLst/>
          </a:prstGeom>
          <a:noFill/>
          <a:ln w="0">
            <a:noFill/>
          </a:ln>
        </p:spPr>
        <p:txBody>
          <a:bodyPr wrap="none" lIns="0" tIns="0" rIns="0" bIns="0" anchor="t">
            <a:spAutoFit/>
          </a:bodyPr>
          <a:lstStyle/>
          <a:p>
            <a:r>
              <a:rPr lang="zh-CN" sz="950" b="0" u="none" strike="noStrike">
                <a:solidFill>
                  <a:srgbClr val="64748B"/>
                </a:solidFill>
                <a:effectLst/>
                <a:uFillTx/>
                <a:latin typeface="WenQuanYiZenHei"/>
                <a:ea typeface="WenQuanYiZenHei"/>
              </a:rPr>
              <a:t>导入必要的库</a:t>
            </a:r>
            <a:endParaRPr lang="en-US" sz="950" b="0" u="none" strike="noStrike">
              <a:solidFill>
                <a:srgbClr val="000000"/>
              </a:solidFill>
              <a:effectLst/>
              <a:uFillTx/>
              <a:latin typeface="Times New Roman"/>
            </a:endParaRPr>
          </a:p>
        </p:txBody>
      </p:sp>
      <p:sp>
        <p:nvSpPr>
          <p:cNvPr id="497" name="文本框 496"/>
          <p:cNvSpPr txBox="1"/>
          <p:nvPr/>
        </p:nvSpPr>
        <p:spPr>
          <a:xfrm>
            <a:off x="568080" y="2325960"/>
            <a:ext cx="3873960" cy="132840"/>
          </a:xfrm>
          <a:prstGeom prst="rect">
            <a:avLst/>
          </a:prstGeom>
          <a:noFill/>
          <a:ln w="0">
            <a:noFill/>
          </a:ln>
        </p:spPr>
        <p:txBody>
          <a:bodyPr wrap="none" lIns="0" tIns="0" rIns="0" bIns="0" anchor="t">
            <a:spAutoFit/>
          </a:bodyPr>
          <a:lstStyle/>
          <a:p>
            <a:r>
              <a:rPr lang="en-US" sz="920" b="0" u="none" strike="noStrike">
                <a:solidFill>
                  <a:srgbClr val="38BDF8"/>
                </a:solidFill>
                <a:effectLst/>
                <a:uFillTx/>
                <a:latin typeface="Courier New"/>
                <a:ea typeface="Courier New"/>
              </a:rPr>
              <a:t>from</a:t>
            </a:r>
            <a:r>
              <a:rPr lang="en-US" sz="920" b="0" u="none" strike="noStrike">
                <a:solidFill>
                  <a:srgbClr val="E5E7EB"/>
                </a:solidFill>
                <a:effectLst/>
                <a:uFillTx/>
                <a:latin typeface="Courier New"/>
                <a:ea typeface="Courier New"/>
              </a:rPr>
              <a:t> transformers </a:t>
            </a:r>
            <a:r>
              <a:rPr lang="en-US" sz="920" b="0" u="none" strike="noStrike">
                <a:solidFill>
                  <a:srgbClr val="38BDF8"/>
                </a:solidFill>
                <a:effectLst/>
                <a:uFillTx/>
                <a:latin typeface="Courier New"/>
                <a:ea typeface="Courier New"/>
              </a:rPr>
              <a:t>import</a:t>
            </a:r>
            <a:r>
              <a:rPr lang="en-US" sz="920" b="0" u="none" strike="noStrike">
                <a:solidFill>
                  <a:srgbClr val="E5E7EB"/>
                </a:solidFill>
                <a:effectLst/>
                <a:uFillTx/>
                <a:latin typeface="Courier New"/>
                <a:ea typeface="Courier New"/>
              </a:rPr>
              <a:t> GPT2LMHeadModel, GPT2Tokenizer</a:t>
            </a:r>
            <a:endParaRPr lang="en-US" sz="920" b="0" u="none" strike="noStrike">
              <a:solidFill>
                <a:srgbClr val="000000"/>
              </a:solidFill>
              <a:effectLst/>
              <a:uFillTx/>
              <a:latin typeface="Times New Roman"/>
            </a:endParaRPr>
          </a:p>
        </p:txBody>
      </p:sp>
      <p:sp>
        <p:nvSpPr>
          <p:cNvPr id="498" name="文本框 497"/>
          <p:cNvSpPr txBox="1"/>
          <p:nvPr/>
        </p:nvSpPr>
        <p:spPr>
          <a:xfrm>
            <a:off x="568080" y="2493000"/>
            <a:ext cx="4155480" cy="132840"/>
          </a:xfrm>
          <a:prstGeom prst="rect">
            <a:avLst/>
          </a:prstGeom>
          <a:noFill/>
          <a:ln w="0">
            <a:noFill/>
          </a:ln>
        </p:spPr>
        <p:txBody>
          <a:bodyPr wrap="none" lIns="0" tIns="0" rIns="0" bIns="0" anchor="t">
            <a:spAutoFit/>
          </a:bodyPr>
          <a:lstStyle/>
          <a:p>
            <a:r>
              <a:rPr lang="en-US" sz="920" b="0" u="none" strike="noStrike">
                <a:solidFill>
                  <a:srgbClr val="38BDF8"/>
                </a:solidFill>
                <a:effectLst/>
                <a:uFillTx/>
                <a:latin typeface="Courier New"/>
                <a:ea typeface="Courier New"/>
              </a:rPr>
              <a:t>from</a:t>
            </a:r>
            <a:r>
              <a:rPr lang="en-US" sz="920" b="0" u="none" strike="noStrike">
                <a:solidFill>
                  <a:srgbClr val="E5E7EB"/>
                </a:solidFill>
                <a:effectLst/>
                <a:uFillTx/>
                <a:latin typeface="Courier New"/>
                <a:ea typeface="Courier New"/>
              </a:rPr>
              <a:t> sklearn.feature_extraction.text </a:t>
            </a:r>
            <a:r>
              <a:rPr lang="en-US" sz="920" b="0" u="none" strike="noStrike">
                <a:solidFill>
                  <a:srgbClr val="38BDF8"/>
                </a:solidFill>
                <a:effectLst/>
                <a:uFillTx/>
                <a:latin typeface="Courier New"/>
                <a:ea typeface="Courier New"/>
              </a:rPr>
              <a:t>import</a:t>
            </a:r>
            <a:r>
              <a:rPr lang="en-US" sz="920" b="0" u="none" strike="noStrike">
                <a:solidFill>
                  <a:srgbClr val="E5E7EB"/>
                </a:solidFill>
                <a:effectLst/>
                <a:uFillTx/>
                <a:latin typeface="Courier New"/>
                <a:ea typeface="Courier New"/>
              </a:rPr>
              <a:t> TfidfVectorizer</a:t>
            </a:r>
            <a:endParaRPr lang="en-US" sz="920" b="0" u="none" strike="noStrike">
              <a:solidFill>
                <a:srgbClr val="000000"/>
              </a:solidFill>
              <a:effectLst/>
              <a:uFillTx/>
              <a:latin typeface="Times New Roman"/>
            </a:endParaRPr>
          </a:p>
        </p:txBody>
      </p:sp>
      <p:sp>
        <p:nvSpPr>
          <p:cNvPr id="499" name="文本框 498"/>
          <p:cNvSpPr txBox="1"/>
          <p:nvPr/>
        </p:nvSpPr>
        <p:spPr>
          <a:xfrm>
            <a:off x="568080" y="2660400"/>
            <a:ext cx="846000" cy="132840"/>
          </a:xfrm>
          <a:prstGeom prst="rect">
            <a:avLst/>
          </a:prstGeom>
          <a:noFill/>
          <a:ln w="0">
            <a:noFill/>
          </a:ln>
        </p:spPr>
        <p:txBody>
          <a:bodyPr wrap="none" lIns="0" tIns="0" rIns="0" bIns="0" anchor="t">
            <a:spAutoFit/>
          </a:bodyPr>
          <a:lstStyle/>
          <a:p>
            <a:r>
              <a:rPr lang="en-US" sz="920" b="0" u="none" strike="noStrike">
                <a:solidFill>
                  <a:srgbClr val="38BDF8"/>
                </a:solidFill>
                <a:effectLst/>
                <a:uFillTx/>
                <a:latin typeface="Courier New"/>
                <a:ea typeface="Courier New"/>
              </a:rPr>
              <a:t>import</a:t>
            </a:r>
            <a:r>
              <a:rPr lang="en-US" sz="920" b="0" u="none" strike="noStrike">
                <a:solidFill>
                  <a:srgbClr val="E5E7EB"/>
                </a:solidFill>
                <a:effectLst/>
                <a:uFillTx/>
                <a:latin typeface="Courier New"/>
                <a:ea typeface="Courier New"/>
              </a:rPr>
              <a:t> faiss</a:t>
            </a:r>
            <a:endParaRPr lang="en-US" sz="920" b="0" u="none" strike="noStrike">
              <a:solidFill>
                <a:srgbClr val="000000"/>
              </a:solidFill>
              <a:effectLst/>
              <a:uFillTx/>
              <a:latin typeface="Times New Roman"/>
            </a:endParaRPr>
          </a:p>
        </p:txBody>
      </p:sp>
      <p:sp>
        <p:nvSpPr>
          <p:cNvPr id="500" name="文本框 499"/>
          <p:cNvSpPr txBox="1"/>
          <p:nvPr/>
        </p:nvSpPr>
        <p:spPr>
          <a:xfrm>
            <a:off x="568080" y="2827440"/>
            <a:ext cx="846000" cy="132840"/>
          </a:xfrm>
          <a:prstGeom prst="rect">
            <a:avLst/>
          </a:prstGeom>
          <a:noFill/>
          <a:ln w="0">
            <a:noFill/>
          </a:ln>
        </p:spPr>
        <p:txBody>
          <a:bodyPr wrap="none" lIns="0" tIns="0" rIns="0" bIns="0" anchor="t">
            <a:spAutoFit/>
          </a:bodyPr>
          <a:lstStyle/>
          <a:p>
            <a:r>
              <a:rPr lang="en-US" sz="920" b="0" u="none" strike="noStrike">
                <a:solidFill>
                  <a:srgbClr val="38BDF8"/>
                </a:solidFill>
                <a:effectLst/>
                <a:uFillTx/>
                <a:latin typeface="Courier New"/>
                <a:ea typeface="Courier New"/>
              </a:rPr>
              <a:t>import</a:t>
            </a:r>
            <a:r>
              <a:rPr lang="en-US" sz="920" b="0" u="none" strike="noStrike">
                <a:solidFill>
                  <a:srgbClr val="E5E7EB"/>
                </a:solidFill>
                <a:effectLst/>
                <a:uFillTx/>
                <a:latin typeface="Courier New"/>
                <a:ea typeface="Courier New"/>
              </a:rPr>
              <a:t> torch</a:t>
            </a:r>
            <a:endParaRPr lang="en-US" sz="920" b="0" u="none" strike="noStrike">
              <a:solidFill>
                <a:srgbClr val="000000"/>
              </a:solidFill>
              <a:effectLst/>
              <a:uFillTx/>
              <a:latin typeface="Times New Roman"/>
            </a:endParaRPr>
          </a:p>
        </p:txBody>
      </p:sp>
      <p:sp>
        <p:nvSpPr>
          <p:cNvPr id="501" name="文本框 500"/>
          <p:cNvSpPr txBox="1"/>
          <p:nvPr/>
        </p:nvSpPr>
        <p:spPr>
          <a:xfrm>
            <a:off x="568080" y="3161520"/>
            <a:ext cx="141480" cy="132840"/>
          </a:xfrm>
          <a:prstGeom prst="rect">
            <a:avLst/>
          </a:prstGeom>
          <a:noFill/>
          <a:ln w="0">
            <a:noFill/>
          </a:ln>
        </p:spPr>
        <p:txBody>
          <a:bodyPr wrap="none" lIns="0" tIns="0" rIns="0" bIns="0" anchor="t">
            <a:spAutoFit/>
          </a:bodyPr>
          <a:lstStyle/>
          <a:p>
            <a:r>
              <a:rPr lang="en-US" sz="920" b="0" i="1" u="none" strike="noStrike">
                <a:solidFill>
                  <a:srgbClr val="64748B"/>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502" name="文本框 501"/>
          <p:cNvSpPr txBox="1"/>
          <p:nvPr/>
        </p:nvSpPr>
        <p:spPr>
          <a:xfrm>
            <a:off x="736920" y="3146400"/>
            <a:ext cx="361800" cy="151200"/>
          </a:xfrm>
          <a:prstGeom prst="rect">
            <a:avLst/>
          </a:prstGeom>
          <a:noFill/>
          <a:ln w="0">
            <a:noFill/>
          </a:ln>
        </p:spPr>
        <p:txBody>
          <a:bodyPr wrap="none" lIns="0" tIns="0" rIns="0" bIns="0" anchor="t">
            <a:spAutoFit/>
          </a:bodyPr>
          <a:lstStyle/>
          <a:p>
            <a:r>
              <a:rPr lang="zh-CN" sz="950" b="0" u="none" strike="noStrike">
                <a:solidFill>
                  <a:srgbClr val="64748B"/>
                </a:solidFill>
                <a:effectLst/>
                <a:uFillTx/>
                <a:latin typeface="WenQuanYiZenHei"/>
                <a:ea typeface="WenQuanYiZenHei"/>
              </a:rPr>
              <a:t>初始化</a:t>
            </a:r>
            <a:endParaRPr lang="en-US" sz="950" b="0" u="none" strike="noStrike">
              <a:solidFill>
                <a:srgbClr val="000000"/>
              </a:solidFill>
              <a:effectLst/>
              <a:uFillTx/>
              <a:latin typeface="Times New Roman"/>
            </a:endParaRPr>
          </a:p>
        </p:txBody>
      </p:sp>
      <p:sp>
        <p:nvSpPr>
          <p:cNvPr id="503" name="文本框 502"/>
          <p:cNvSpPr txBox="1"/>
          <p:nvPr/>
        </p:nvSpPr>
        <p:spPr>
          <a:xfrm>
            <a:off x="1059480" y="3161520"/>
            <a:ext cx="352800" cy="132840"/>
          </a:xfrm>
          <a:prstGeom prst="rect">
            <a:avLst/>
          </a:prstGeom>
          <a:noFill/>
          <a:ln w="0">
            <a:noFill/>
          </a:ln>
        </p:spPr>
        <p:txBody>
          <a:bodyPr wrap="none" lIns="0" tIns="0" rIns="0" bIns="0" anchor="t">
            <a:spAutoFit/>
          </a:bodyPr>
          <a:lstStyle/>
          <a:p>
            <a:r>
              <a:rPr lang="en-US" sz="920" b="0" i="1" u="none" strike="noStrike">
                <a:solidFill>
                  <a:srgbClr val="64748B"/>
                </a:solidFill>
                <a:effectLst/>
                <a:uFillTx/>
                <a:latin typeface="Courier New"/>
                <a:ea typeface="Courier New"/>
              </a:rPr>
              <a:t>GPT-2</a:t>
            </a:r>
            <a:endParaRPr lang="en-US" sz="920" b="0" u="none" strike="noStrike">
              <a:solidFill>
                <a:srgbClr val="000000"/>
              </a:solidFill>
              <a:effectLst/>
              <a:uFillTx/>
              <a:latin typeface="Times New Roman"/>
            </a:endParaRPr>
          </a:p>
        </p:txBody>
      </p:sp>
      <p:sp>
        <p:nvSpPr>
          <p:cNvPr id="504" name="文本框 503"/>
          <p:cNvSpPr txBox="1"/>
          <p:nvPr/>
        </p:nvSpPr>
        <p:spPr>
          <a:xfrm>
            <a:off x="1438920" y="3146400"/>
            <a:ext cx="723240" cy="151200"/>
          </a:xfrm>
          <a:prstGeom prst="rect">
            <a:avLst/>
          </a:prstGeom>
          <a:noFill/>
          <a:ln w="0">
            <a:noFill/>
          </a:ln>
        </p:spPr>
        <p:txBody>
          <a:bodyPr wrap="none" lIns="0" tIns="0" rIns="0" bIns="0" anchor="t">
            <a:spAutoFit/>
          </a:bodyPr>
          <a:lstStyle/>
          <a:p>
            <a:r>
              <a:rPr lang="zh-CN" sz="950" b="0" u="none" strike="noStrike">
                <a:solidFill>
                  <a:srgbClr val="64748B"/>
                </a:solidFill>
                <a:effectLst/>
                <a:uFillTx/>
                <a:latin typeface="WenQuanYiZenHei"/>
                <a:ea typeface="WenQuanYiZenHei"/>
              </a:rPr>
              <a:t>模型与分词器</a:t>
            </a:r>
            <a:endParaRPr lang="en-US" sz="950" b="0" u="none" strike="noStrike">
              <a:solidFill>
                <a:srgbClr val="000000"/>
              </a:solidFill>
              <a:effectLst/>
              <a:uFillTx/>
              <a:latin typeface="Times New Roman"/>
            </a:endParaRPr>
          </a:p>
        </p:txBody>
      </p:sp>
      <p:sp>
        <p:nvSpPr>
          <p:cNvPr id="505" name="文本框 504"/>
          <p:cNvSpPr txBox="1"/>
          <p:nvPr/>
        </p:nvSpPr>
        <p:spPr>
          <a:xfrm>
            <a:off x="568080" y="3328920"/>
            <a:ext cx="1338840" cy="132840"/>
          </a:xfrm>
          <a:prstGeom prst="rect">
            <a:avLst/>
          </a:prstGeom>
          <a:noFill/>
          <a:ln w="0">
            <a:noFill/>
          </a:ln>
        </p:spPr>
        <p:txBody>
          <a:bodyPr wrap="none" lIns="0" tIns="0" rIns="0" bIns="0" anchor="t">
            <a:spAutoFit/>
          </a:bodyPr>
          <a:lstStyle/>
          <a:p>
            <a:r>
              <a:rPr lang="en-US" sz="920" b="0" u="none" strike="noStrike">
                <a:solidFill>
                  <a:srgbClr val="E5E7EB"/>
                </a:solidFill>
                <a:effectLst/>
                <a:uFillTx/>
                <a:latin typeface="Courier New"/>
                <a:ea typeface="Courier New"/>
              </a:rPr>
              <a:t>model_name = </a:t>
            </a:r>
            <a:r>
              <a:rPr lang="en-US" sz="920" b="0" u="none" strike="noStrike">
                <a:solidFill>
                  <a:srgbClr val="4ADE80"/>
                </a:solidFill>
                <a:effectLst/>
                <a:uFillTx/>
                <a:latin typeface="Courier New"/>
                <a:ea typeface="Courier New"/>
              </a:rPr>
              <a:t>"gpt2"</a:t>
            </a:r>
            <a:endParaRPr lang="en-US" sz="920" b="0" u="none" strike="noStrike">
              <a:solidFill>
                <a:srgbClr val="000000"/>
              </a:solidFill>
              <a:effectLst/>
              <a:uFillTx/>
              <a:latin typeface="Times New Roman"/>
            </a:endParaRPr>
          </a:p>
        </p:txBody>
      </p:sp>
      <p:sp>
        <p:nvSpPr>
          <p:cNvPr id="506" name="文本框 505"/>
          <p:cNvSpPr txBox="1"/>
          <p:nvPr/>
        </p:nvSpPr>
        <p:spPr>
          <a:xfrm>
            <a:off x="568080" y="3495960"/>
            <a:ext cx="3732840" cy="132840"/>
          </a:xfrm>
          <a:prstGeom prst="rect">
            <a:avLst/>
          </a:prstGeom>
          <a:noFill/>
          <a:ln w="0">
            <a:noFill/>
          </a:ln>
        </p:spPr>
        <p:txBody>
          <a:bodyPr wrap="none" lIns="0" tIns="0" rIns="0" bIns="0" anchor="t">
            <a:spAutoFit/>
          </a:bodyPr>
          <a:lstStyle/>
          <a:p>
            <a:r>
              <a:rPr lang="en-US" sz="920" b="0" u="none" strike="noStrike">
                <a:solidFill>
                  <a:srgbClr val="E5E7EB"/>
                </a:solidFill>
                <a:effectLst/>
                <a:uFillTx/>
                <a:latin typeface="Courier New"/>
                <a:ea typeface="Courier New"/>
              </a:rPr>
              <a:t>tokenizer = GPT2Tokenizer.from_pretrained(model_name)</a:t>
            </a:r>
            <a:endParaRPr lang="en-US" sz="920" b="0" u="none" strike="noStrike">
              <a:solidFill>
                <a:srgbClr val="000000"/>
              </a:solidFill>
              <a:effectLst/>
              <a:uFillTx/>
              <a:latin typeface="Times New Roman"/>
            </a:endParaRPr>
          </a:p>
        </p:txBody>
      </p:sp>
      <p:sp>
        <p:nvSpPr>
          <p:cNvPr id="507" name="文本框 506"/>
          <p:cNvSpPr txBox="1"/>
          <p:nvPr/>
        </p:nvSpPr>
        <p:spPr>
          <a:xfrm>
            <a:off x="568080" y="3663000"/>
            <a:ext cx="3592080" cy="132840"/>
          </a:xfrm>
          <a:prstGeom prst="rect">
            <a:avLst/>
          </a:prstGeom>
          <a:noFill/>
          <a:ln w="0">
            <a:noFill/>
          </a:ln>
        </p:spPr>
        <p:txBody>
          <a:bodyPr wrap="none" lIns="0" tIns="0" rIns="0" bIns="0" anchor="t">
            <a:spAutoFit/>
          </a:bodyPr>
          <a:lstStyle/>
          <a:p>
            <a:r>
              <a:rPr lang="en-US" sz="920" b="0" u="none" strike="noStrike">
                <a:solidFill>
                  <a:srgbClr val="E5E7EB"/>
                </a:solidFill>
                <a:effectLst/>
                <a:uFillTx/>
                <a:latin typeface="Courier New"/>
                <a:ea typeface="Courier New"/>
              </a:rPr>
              <a:t>model = GPT2LMHeadModel.from_pretrained(model_name)</a:t>
            </a:r>
            <a:endParaRPr lang="en-US" sz="920" b="0" u="none" strike="noStrike">
              <a:solidFill>
                <a:srgbClr val="000000"/>
              </a:solidFill>
              <a:effectLst/>
              <a:uFillTx/>
              <a:latin typeface="Times New Roman"/>
            </a:endParaRPr>
          </a:p>
        </p:txBody>
      </p:sp>
      <p:sp>
        <p:nvSpPr>
          <p:cNvPr id="508" name="文本框 507"/>
          <p:cNvSpPr txBox="1"/>
          <p:nvPr/>
        </p:nvSpPr>
        <p:spPr>
          <a:xfrm>
            <a:off x="568080" y="3997440"/>
            <a:ext cx="141480" cy="132840"/>
          </a:xfrm>
          <a:prstGeom prst="rect">
            <a:avLst/>
          </a:prstGeom>
          <a:noFill/>
          <a:ln w="0">
            <a:noFill/>
          </a:ln>
        </p:spPr>
        <p:txBody>
          <a:bodyPr wrap="none" lIns="0" tIns="0" rIns="0" bIns="0" anchor="t">
            <a:spAutoFit/>
          </a:bodyPr>
          <a:lstStyle/>
          <a:p>
            <a:r>
              <a:rPr lang="en-US" sz="920" b="0" i="1" u="none" strike="noStrike">
                <a:solidFill>
                  <a:srgbClr val="64748B"/>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509" name="文本框 508"/>
          <p:cNvSpPr txBox="1"/>
          <p:nvPr/>
        </p:nvSpPr>
        <p:spPr>
          <a:xfrm>
            <a:off x="736920" y="3981960"/>
            <a:ext cx="723240" cy="151200"/>
          </a:xfrm>
          <a:prstGeom prst="rect">
            <a:avLst/>
          </a:prstGeom>
          <a:noFill/>
          <a:ln w="0">
            <a:noFill/>
          </a:ln>
        </p:spPr>
        <p:txBody>
          <a:bodyPr wrap="none" lIns="0" tIns="0" rIns="0" bIns="0" anchor="t">
            <a:spAutoFit/>
          </a:bodyPr>
          <a:lstStyle/>
          <a:p>
            <a:r>
              <a:rPr lang="zh-CN" sz="950" b="0" u="none" strike="noStrike">
                <a:solidFill>
                  <a:srgbClr val="64748B"/>
                </a:solidFill>
                <a:effectLst/>
                <a:uFillTx/>
                <a:latin typeface="WenQuanYiZenHei"/>
                <a:ea typeface="WenQuanYiZenHei"/>
              </a:rPr>
              <a:t>示例文档集合</a:t>
            </a:r>
            <a:endParaRPr lang="en-US" sz="950" b="0" u="none" strike="noStrike">
              <a:solidFill>
                <a:srgbClr val="000000"/>
              </a:solidFill>
              <a:effectLst/>
              <a:uFillTx/>
              <a:latin typeface="Times New Roman"/>
            </a:endParaRPr>
          </a:p>
        </p:txBody>
      </p:sp>
      <p:sp>
        <p:nvSpPr>
          <p:cNvPr id="510" name="文本框 509"/>
          <p:cNvSpPr txBox="1"/>
          <p:nvPr/>
        </p:nvSpPr>
        <p:spPr>
          <a:xfrm>
            <a:off x="568080" y="4164480"/>
            <a:ext cx="916200" cy="132840"/>
          </a:xfrm>
          <a:prstGeom prst="rect">
            <a:avLst/>
          </a:prstGeom>
          <a:noFill/>
          <a:ln w="0">
            <a:noFill/>
          </a:ln>
        </p:spPr>
        <p:txBody>
          <a:bodyPr wrap="none" lIns="0" tIns="0" rIns="0" bIns="0" anchor="t">
            <a:spAutoFit/>
          </a:bodyPr>
          <a:lstStyle/>
          <a:p>
            <a:r>
              <a:rPr lang="en-US" sz="920" b="0" u="none" strike="noStrike">
                <a:solidFill>
                  <a:srgbClr val="E5E7EB"/>
                </a:solidFill>
                <a:effectLst/>
                <a:uFillTx/>
                <a:latin typeface="Courier New"/>
                <a:ea typeface="Courier New"/>
              </a:rPr>
              <a:t>documents = [</a:t>
            </a:r>
            <a:endParaRPr lang="en-US" sz="920" b="0" u="none" strike="noStrike">
              <a:solidFill>
                <a:srgbClr val="000000"/>
              </a:solidFill>
              <a:effectLst/>
              <a:uFillTx/>
              <a:latin typeface="Times New Roman"/>
            </a:endParaRPr>
          </a:p>
        </p:txBody>
      </p:sp>
      <p:sp>
        <p:nvSpPr>
          <p:cNvPr id="511" name="文本框 510"/>
          <p:cNvSpPr txBox="1"/>
          <p:nvPr/>
        </p:nvSpPr>
        <p:spPr>
          <a:xfrm>
            <a:off x="568080" y="4331520"/>
            <a:ext cx="352800" cy="132840"/>
          </a:xfrm>
          <a:prstGeom prst="rect">
            <a:avLst/>
          </a:prstGeom>
          <a:noFill/>
          <a:ln w="0">
            <a:noFill/>
          </a:ln>
        </p:spPr>
        <p:txBody>
          <a:bodyPr wrap="none" lIns="0" tIns="0" rIns="0" bIns="0" anchor="t">
            <a:spAutoFit/>
          </a:bodyPr>
          <a:lstStyle/>
          <a:p>
            <a:r>
              <a:rPr lang="en-US" sz="920" b="0" u="none" strike="noStrike">
                <a:solidFill>
                  <a:srgbClr val="E5E7EB"/>
                </a:solidFill>
                <a:effectLst/>
                <a:uFillTx/>
                <a:latin typeface="Courier New"/>
                <a:ea typeface="Courier New"/>
              </a:rPr>
              <a:t>    </a:t>
            </a:r>
            <a:r>
              <a:rPr lang="en-US" sz="920" b="0" u="none" strike="noStrike">
                <a:solidFill>
                  <a:srgbClr val="4ADE80"/>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512" name="文本框 511"/>
          <p:cNvSpPr txBox="1"/>
          <p:nvPr/>
        </p:nvSpPr>
        <p:spPr>
          <a:xfrm>
            <a:off x="919440" y="4316400"/>
            <a:ext cx="2817000" cy="148320"/>
          </a:xfrm>
          <a:prstGeom prst="rect">
            <a:avLst/>
          </a:prstGeom>
          <a:noFill/>
          <a:ln w="0">
            <a:noFill/>
          </a:ln>
        </p:spPr>
        <p:txBody>
          <a:bodyPr wrap="none" lIns="0" tIns="0" rIns="0" bIns="0" anchor="t">
            <a:spAutoFit/>
          </a:bodyPr>
          <a:lstStyle/>
          <a:p>
            <a:r>
              <a:rPr lang="zh-CN" sz="920" b="0" u="none" strike="noStrike">
                <a:solidFill>
                  <a:srgbClr val="4ADE80"/>
                </a:solidFill>
                <a:effectLst/>
                <a:uFillTx/>
                <a:latin typeface="WenQuanYiZenHei"/>
                <a:ea typeface="WenQuanYiZenHei"/>
              </a:rPr>
              <a:t>人工智能是通过模拟人类智能来完成特定任务的技术。</a:t>
            </a:r>
            <a:endParaRPr lang="en-US" sz="920" b="0" u="none" strike="noStrike">
              <a:solidFill>
                <a:srgbClr val="000000"/>
              </a:solidFill>
              <a:effectLst/>
              <a:uFillTx/>
              <a:latin typeface="Times New Roman"/>
            </a:endParaRPr>
          </a:p>
        </p:txBody>
      </p:sp>
      <p:sp>
        <p:nvSpPr>
          <p:cNvPr id="513" name="文本框 512"/>
          <p:cNvSpPr txBox="1"/>
          <p:nvPr/>
        </p:nvSpPr>
        <p:spPr>
          <a:xfrm>
            <a:off x="3727080" y="4331520"/>
            <a:ext cx="141840" cy="132840"/>
          </a:xfrm>
          <a:prstGeom prst="rect">
            <a:avLst/>
          </a:prstGeom>
          <a:noFill/>
          <a:ln w="0">
            <a:noFill/>
          </a:ln>
        </p:spPr>
        <p:txBody>
          <a:bodyPr wrap="none" lIns="0" tIns="0" rIns="0" bIns="0" anchor="t">
            <a:spAutoFit/>
          </a:bodyPr>
          <a:lstStyle/>
          <a:p>
            <a:r>
              <a:rPr lang="en-US" sz="920" b="0" u="none" strike="noStrike">
                <a:solidFill>
                  <a:srgbClr val="4ADE80"/>
                </a:solidFill>
                <a:effectLst/>
                <a:uFillTx/>
                <a:latin typeface="Courier New"/>
                <a:ea typeface="Courier New"/>
              </a:rPr>
              <a:t>"</a:t>
            </a:r>
            <a:r>
              <a:rPr lang="en-US" sz="920" b="0" u="none" strike="noStrike">
                <a:solidFill>
                  <a:srgbClr val="E5E7EB"/>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514" name="文本框 513"/>
          <p:cNvSpPr txBox="1"/>
          <p:nvPr/>
        </p:nvSpPr>
        <p:spPr>
          <a:xfrm>
            <a:off x="568080" y="4498560"/>
            <a:ext cx="352800" cy="132840"/>
          </a:xfrm>
          <a:prstGeom prst="rect">
            <a:avLst/>
          </a:prstGeom>
          <a:noFill/>
          <a:ln w="0">
            <a:noFill/>
          </a:ln>
        </p:spPr>
        <p:txBody>
          <a:bodyPr wrap="none" lIns="0" tIns="0" rIns="0" bIns="0" anchor="t">
            <a:spAutoFit/>
          </a:bodyPr>
          <a:lstStyle/>
          <a:p>
            <a:r>
              <a:rPr lang="en-US" sz="920" b="0" u="none" strike="noStrike">
                <a:solidFill>
                  <a:srgbClr val="E5E7EB"/>
                </a:solidFill>
                <a:effectLst/>
                <a:uFillTx/>
                <a:latin typeface="Courier New"/>
                <a:ea typeface="Courier New"/>
              </a:rPr>
              <a:t>    </a:t>
            </a:r>
            <a:r>
              <a:rPr lang="en-US" sz="920" b="0" u="none" strike="noStrike">
                <a:solidFill>
                  <a:srgbClr val="4ADE80"/>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515" name="文本框 514"/>
          <p:cNvSpPr txBox="1"/>
          <p:nvPr/>
        </p:nvSpPr>
        <p:spPr>
          <a:xfrm>
            <a:off x="919440" y="4483440"/>
            <a:ext cx="3403800" cy="148320"/>
          </a:xfrm>
          <a:prstGeom prst="rect">
            <a:avLst/>
          </a:prstGeom>
          <a:noFill/>
          <a:ln w="0">
            <a:noFill/>
          </a:ln>
        </p:spPr>
        <p:txBody>
          <a:bodyPr wrap="none" lIns="0" tIns="0" rIns="0" bIns="0" anchor="t">
            <a:spAutoFit/>
          </a:bodyPr>
          <a:lstStyle/>
          <a:p>
            <a:r>
              <a:rPr lang="zh-CN" sz="920" b="0" u="none" strike="noStrike">
                <a:solidFill>
                  <a:srgbClr val="4ADE80"/>
                </a:solidFill>
                <a:effectLst/>
                <a:uFillTx/>
                <a:latin typeface="WenQuanYiZenHei"/>
                <a:ea typeface="WenQuanYiZenHei"/>
              </a:rPr>
              <a:t>机器学习是人工智能的一个子领域，主要关注通过数据训练模型。</a:t>
            </a:r>
            <a:endParaRPr lang="en-US" sz="920" b="0" u="none" strike="noStrike">
              <a:solidFill>
                <a:srgbClr val="000000"/>
              </a:solidFill>
              <a:effectLst/>
              <a:uFillTx/>
              <a:latin typeface="Times New Roman"/>
            </a:endParaRPr>
          </a:p>
        </p:txBody>
      </p:sp>
      <p:sp>
        <p:nvSpPr>
          <p:cNvPr id="516" name="文本框 515"/>
          <p:cNvSpPr txBox="1"/>
          <p:nvPr/>
        </p:nvSpPr>
        <p:spPr>
          <a:xfrm>
            <a:off x="4312080" y="4498560"/>
            <a:ext cx="141840" cy="132840"/>
          </a:xfrm>
          <a:prstGeom prst="rect">
            <a:avLst/>
          </a:prstGeom>
          <a:noFill/>
          <a:ln w="0">
            <a:noFill/>
          </a:ln>
        </p:spPr>
        <p:txBody>
          <a:bodyPr wrap="none" lIns="0" tIns="0" rIns="0" bIns="0" anchor="t">
            <a:spAutoFit/>
          </a:bodyPr>
          <a:lstStyle/>
          <a:p>
            <a:r>
              <a:rPr lang="en-US" sz="920" b="0" u="none" strike="noStrike">
                <a:solidFill>
                  <a:srgbClr val="4ADE80"/>
                </a:solidFill>
                <a:effectLst/>
                <a:uFillTx/>
                <a:latin typeface="Courier New"/>
                <a:ea typeface="Courier New"/>
              </a:rPr>
              <a:t>"</a:t>
            </a:r>
            <a:r>
              <a:rPr lang="en-US" sz="920" b="0" u="none" strike="noStrike">
                <a:solidFill>
                  <a:srgbClr val="E5E7EB"/>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517" name="文本框 516"/>
          <p:cNvSpPr txBox="1"/>
          <p:nvPr/>
        </p:nvSpPr>
        <p:spPr>
          <a:xfrm>
            <a:off x="568080" y="4665960"/>
            <a:ext cx="352800" cy="132840"/>
          </a:xfrm>
          <a:prstGeom prst="rect">
            <a:avLst/>
          </a:prstGeom>
          <a:noFill/>
          <a:ln w="0">
            <a:noFill/>
          </a:ln>
        </p:spPr>
        <p:txBody>
          <a:bodyPr wrap="none" lIns="0" tIns="0" rIns="0" bIns="0" anchor="t">
            <a:spAutoFit/>
          </a:bodyPr>
          <a:lstStyle/>
          <a:p>
            <a:r>
              <a:rPr lang="en-US" sz="920" b="0" u="none" strike="noStrike">
                <a:solidFill>
                  <a:srgbClr val="E5E7EB"/>
                </a:solidFill>
                <a:effectLst/>
                <a:uFillTx/>
                <a:latin typeface="Courier New"/>
                <a:ea typeface="Courier New"/>
              </a:rPr>
              <a:t>    </a:t>
            </a:r>
            <a:r>
              <a:rPr lang="en-US" sz="920" b="0" u="none" strike="noStrike">
                <a:solidFill>
                  <a:srgbClr val="4ADE80"/>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518" name="文本框 517"/>
          <p:cNvSpPr txBox="1"/>
          <p:nvPr/>
        </p:nvSpPr>
        <p:spPr>
          <a:xfrm>
            <a:off x="919440" y="4650480"/>
            <a:ext cx="3169080" cy="148320"/>
          </a:xfrm>
          <a:prstGeom prst="rect">
            <a:avLst/>
          </a:prstGeom>
          <a:noFill/>
          <a:ln w="0">
            <a:noFill/>
          </a:ln>
        </p:spPr>
        <p:txBody>
          <a:bodyPr wrap="none" lIns="0" tIns="0" rIns="0" bIns="0" anchor="t">
            <a:spAutoFit/>
          </a:bodyPr>
          <a:lstStyle/>
          <a:p>
            <a:r>
              <a:rPr lang="zh-CN" sz="920" b="0" u="none" strike="noStrike">
                <a:solidFill>
                  <a:srgbClr val="4ADE80"/>
                </a:solidFill>
                <a:effectLst/>
                <a:uFillTx/>
                <a:latin typeface="WenQuanYiZenHei"/>
                <a:ea typeface="WenQuanYiZenHei"/>
              </a:rPr>
              <a:t>深度学习是一种利用神经网络进行数据处理的机器学习方法。</a:t>
            </a:r>
            <a:endParaRPr lang="en-US" sz="920" b="0" u="none" strike="noStrike">
              <a:solidFill>
                <a:srgbClr val="000000"/>
              </a:solidFill>
              <a:effectLst/>
              <a:uFillTx/>
              <a:latin typeface="Times New Roman"/>
            </a:endParaRPr>
          </a:p>
        </p:txBody>
      </p:sp>
      <p:sp>
        <p:nvSpPr>
          <p:cNvPr id="519" name="文本框 518"/>
          <p:cNvSpPr txBox="1"/>
          <p:nvPr/>
        </p:nvSpPr>
        <p:spPr>
          <a:xfrm>
            <a:off x="4078080" y="4665960"/>
            <a:ext cx="141840" cy="132840"/>
          </a:xfrm>
          <a:prstGeom prst="rect">
            <a:avLst/>
          </a:prstGeom>
          <a:noFill/>
          <a:ln w="0">
            <a:noFill/>
          </a:ln>
        </p:spPr>
        <p:txBody>
          <a:bodyPr wrap="none" lIns="0" tIns="0" rIns="0" bIns="0" anchor="t">
            <a:spAutoFit/>
          </a:bodyPr>
          <a:lstStyle/>
          <a:p>
            <a:r>
              <a:rPr lang="en-US" sz="920" b="0" u="none" strike="noStrike">
                <a:solidFill>
                  <a:srgbClr val="4ADE80"/>
                </a:solidFill>
                <a:effectLst/>
                <a:uFillTx/>
                <a:latin typeface="Courier New"/>
                <a:ea typeface="Courier New"/>
              </a:rPr>
              <a:t>"</a:t>
            </a:r>
            <a:r>
              <a:rPr lang="en-US" sz="920" b="0" u="none" strike="noStrike">
                <a:solidFill>
                  <a:srgbClr val="E5E7EB"/>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520" name="文本框 519"/>
          <p:cNvSpPr txBox="1"/>
          <p:nvPr/>
        </p:nvSpPr>
        <p:spPr>
          <a:xfrm>
            <a:off x="568080" y="4833000"/>
            <a:ext cx="352800" cy="132840"/>
          </a:xfrm>
          <a:prstGeom prst="rect">
            <a:avLst/>
          </a:prstGeom>
          <a:noFill/>
          <a:ln w="0">
            <a:noFill/>
          </a:ln>
        </p:spPr>
        <p:txBody>
          <a:bodyPr wrap="none" lIns="0" tIns="0" rIns="0" bIns="0" anchor="t">
            <a:spAutoFit/>
          </a:bodyPr>
          <a:lstStyle/>
          <a:p>
            <a:r>
              <a:rPr lang="en-US" sz="920" b="0" u="none" strike="noStrike">
                <a:solidFill>
                  <a:srgbClr val="E5E7EB"/>
                </a:solidFill>
                <a:effectLst/>
                <a:uFillTx/>
                <a:latin typeface="Courier New"/>
                <a:ea typeface="Courier New"/>
              </a:rPr>
              <a:t>    </a:t>
            </a:r>
            <a:r>
              <a:rPr lang="en-US" sz="920" b="0" u="none" strike="noStrike">
                <a:solidFill>
                  <a:srgbClr val="4ADE80"/>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521" name="文本框 520"/>
          <p:cNvSpPr txBox="1"/>
          <p:nvPr/>
        </p:nvSpPr>
        <p:spPr>
          <a:xfrm>
            <a:off x="919440" y="4817880"/>
            <a:ext cx="2699640" cy="148320"/>
          </a:xfrm>
          <a:prstGeom prst="rect">
            <a:avLst/>
          </a:prstGeom>
          <a:noFill/>
          <a:ln w="0">
            <a:noFill/>
          </a:ln>
        </p:spPr>
        <p:txBody>
          <a:bodyPr wrap="none" lIns="0" tIns="0" rIns="0" bIns="0" anchor="t">
            <a:spAutoFit/>
          </a:bodyPr>
          <a:lstStyle/>
          <a:p>
            <a:r>
              <a:rPr lang="zh-CN" sz="920" b="0" u="none" strike="noStrike">
                <a:solidFill>
                  <a:srgbClr val="4ADE80"/>
                </a:solidFill>
                <a:effectLst/>
                <a:uFillTx/>
                <a:latin typeface="WenQuanYiZenHei"/>
                <a:ea typeface="WenQuanYiZenHei"/>
              </a:rPr>
              <a:t>自然语言处理使得计算机能够理解和生成人类语言。</a:t>
            </a:r>
            <a:endParaRPr lang="en-US" sz="920" b="0" u="none" strike="noStrike">
              <a:solidFill>
                <a:srgbClr val="000000"/>
              </a:solidFill>
              <a:effectLst/>
              <a:uFillTx/>
              <a:latin typeface="Times New Roman"/>
            </a:endParaRPr>
          </a:p>
        </p:txBody>
      </p:sp>
      <p:sp>
        <p:nvSpPr>
          <p:cNvPr id="522" name="文本框 521"/>
          <p:cNvSpPr txBox="1"/>
          <p:nvPr/>
        </p:nvSpPr>
        <p:spPr>
          <a:xfrm>
            <a:off x="3610080" y="4833000"/>
            <a:ext cx="116640" cy="132840"/>
          </a:xfrm>
          <a:prstGeom prst="rect">
            <a:avLst/>
          </a:prstGeom>
          <a:noFill/>
          <a:ln w="0">
            <a:noFill/>
          </a:ln>
        </p:spPr>
        <p:txBody>
          <a:bodyPr wrap="none" lIns="0" tIns="0" rIns="0" bIns="0" anchor="t">
            <a:spAutoFit/>
          </a:bodyPr>
          <a:lstStyle/>
          <a:p>
            <a:r>
              <a:rPr lang="en-US" sz="920" b="0" u="none" strike="noStrike">
                <a:solidFill>
                  <a:srgbClr val="4ADE80"/>
                </a:solidFill>
                <a:effectLst/>
                <a:uFillTx/>
                <a:latin typeface="Courier New"/>
                <a:ea typeface="Courier New"/>
              </a:rPr>
              <a:t>"</a:t>
            </a:r>
            <a:endParaRPr lang="en-US" sz="920" b="0" u="none" strike="noStrike">
              <a:solidFill>
                <a:srgbClr val="000000"/>
              </a:solidFill>
              <a:effectLst/>
              <a:uFillTx/>
              <a:latin typeface="Times New Roman"/>
            </a:endParaRPr>
          </a:p>
        </p:txBody>
      </p:sp>
      <p:pic>
        <p:nvPicPr>
          <p:cNvPr id="523" name="图片 522"/>
          <p:cNvPicPr/>
          <p:nvPr/>
        </p:nvPicPr>
        <p:blipFill>
          <a:blip r:embed="rId6"/>
          <a:stretch/>
        </p:blipFill>
        <p:spPr>
          <a:xfrm>
            <a:off x="5448600" y="1470600"/>
            <a:ext cx="225360" cy="200160"/>
          </a:xfrm>
          <a:prstGeom prst="rect">
            <a:avLst/>
          </a:prstGeom>
          <a:noFill/>
          <a:ln w="0">
            <a:noFill/>
          </a:ln>
        </p:spPr>
      </p:pic>
      <p:sp>
        <p:nvSpPr>
          <p:cNvPr id="524" name="文本框 523"/>
          <p:cNvSpPr txBox="1"/>
          <p:nvPr/>
        </p:nvSpPr>
        <p:spPr>
          <a:xfrm>
            <a:off x="568080" y="5000040"/>
            <a:ext cx="116640" cy="132840"/>
          </a:xfrm>
          <a:prstGeom prst="rect">
            <a:avLst/>
          </a:prstGeom>
          <a:noFill/>
          <a:ln w="0">
            <a:noFill/>
          </a:ln>
        </p:spPr>
        <p:txBody>
          <a:bodyPr wrap="none" lIns="0" tIns="0" rIns="0" bIns="0" anchor="t">
            <a:spAutoFit/>
          </a:bodyPr>
          <a:lstStyle/>
          <a:p>
            <a:r>
              <a:rPr lang="en-US" sz="920" b="0" u="none" strike="noStrike">
                <a:solidFill>
                  <a:srgbClr val="E5E7EB"/>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525" name="文本框 524"/>
          <p:cNvSpPr txBox="1"/>
          <p:nvPr/>
        </p:nvSpPr>
        <p:spPr>
          <a:xfrm>
            <a:off x="5740920" y="1451880"/>
            <a:ext cx="476280" cy="235080"/>
          </a:xfrm>
          <a:prstGeom prst="rect">
            <a:avLst/>
          </a:prstGeom>
          <a:noFill/>
          <a:ln w="0">
            <a:noFill/>
          </a:ln>
        </p:spPr>
        <p:txBody>
          <a:bodyPr wrap="none" lIns="0" tIns="0" rIns="0" bIns="0" anchor="t">
            <a:spAutoFit/>
          </a:bodyPr>
          <a:lstStyle/>
          <a:p>
            <a:r>
              <a:rPr lang="en-US" sz="1580" b="1" u="none" strike="noStrike">
                <a:solidFill>
                  <a:srgbClr val="53EAFD"/>
                </a:solidFill>
                <a:effectLst/>
                <a:uFillTx/>
                <a:latin typeface="DejaVuSans"/>
                <a:ea typeface="DejaVuSans"/>
              </a:rPr>
              <a:t>RAG</a:t>
            </a:r>
            <a:endParaRPr lang="en-US" sz="1580" b="0" u="none" strike="noStrike">
              <a:solidFill>
                <a:srgbClr val="000000"/>
              </a:solidFill>
              <a:effectLst/>
              <a:uFillTx/>
              <a:latin typeface="Times New Roman"/>
            </a:endParaRPr>
          </a:p>
        </p:txBody>
      </p:sp>
      <p:sp>
        <p:nvSpPr>
          <p:cNvPr id="526" name="任意多边形: 形状 525"/>
          <p:cNvSpPr/>
          <p:nvPr/>
        </p:nvSpPr>
        <p:spPr>
          <a:xfrm>
            <a:off x="5448240" y="4035960"/>
            <a:ext cx="4847400" cy="2006280"/>
          </a:xfrm>
          <a:custGeom>
            <a:avLst/>
            <a:gdLst/>
            <a:ahLst/>
            <a:cxnLst/>
            <a:rect l="0" t="0" r="r" b="b"/>
            <a:pathLst>
              <a:path w="13465" h="5573">
                <a:moveTo>
                  <a:pt x="0" y="5387"/>
                </a:moveTo>
                <a:lnTo>
                  <a:pt x="0" y="186"/>
                </a:lnTo>
                <a:cubicBezTo>
                  <a:pt x="0" y="174"/>
                  <a:pt x="2" y="162"/>
                  <a:pt x="4" y="150"/>
                </a:cubicBezTo>
                <a:cubicBezTo>
                  <a:pt x="6" y="138"/>
                  <a:pt x="10" y="126"/>
                  <a:pt x="15" y="115"/>
                </a:cubicBezTo>
                <a:cubicBezTo>
                  <a:pt x="19" y="104"/>
                  <a:pt x="25" y="93"/>
                  <a:pt x="32" y="83"/>
                </a:cubicBezTo>
                <a:cubicBezTo>
                  <a:pt x="38" y="73"/>
                  <a:pt x="46" y="63"/>
                  <a:pt x="55" y="55"/>
                </a:cubicBezTo>
                <a:cubicBezTo>
                  <a:pt x="63" y="46"/>
                  <a:pt x="73" y="38"/>
                  <a:pt x="83" y="32"/>
                </a:cubicBezTo>
                <a:cubicBezTo>
                  <a:pt x="93" y="25"/>
                  <a:pt x="104" y="19"/>
                  <a:pt x="115" y="15"/>
                </a:cubicBezTo>
                <a:cubicBezTo>
                  <a:pt x="126" y="10"/>
                  <a:pt x="138" y="6"/>
                  <a:pt x="150" y="4"/>
                </a:cubicBezTo>
                <a:cubicBezTo>
                  <a:pt x="162" y="2"/>
                  <a:pt x="174" y="0"/>
                  <a:pt x="186" y="0"/>
                </a:cubicBezTo>
                <a:lnTo>
                  <a:pt x="13279" y="0"/>
                </a:lnTo>
                <a:cubicBezTo>
                  <a:pt x="13291" y="0"/>
                  <a:pt x="13304" y="2"/>
                  <a:pt x="13316" y="4"/>
                </a:cubicBezTo>
                <a:cubicBezTo>
                  <a:pt x="13327" y="6"/>
                  <a:pt x="13339" y="10"/>
                  <a:pt x="13350" y="15"/>
                </a:cubicBezTo>
                <a:cubicBezTo>
                  <a:pt x="13362" y="19"/>
                  <a:pt x="13372" y="25"/>
                  <a:pt x="13382" y="32"/>
                </a:cubicBezTo>
                <a:cubicBezTo>
                  <a:pt x="13393" y="38"/>
                  <a:pt x="13402" y="46"/>
                  <a:pt x="13411" y="55"/>
                </a:cubicBezTo>
                <a:cubicBezTo>
                  <a:pt x="13419" y="63"/>
                  <a:pt x="13427" y="73"/>
                  <a:pt x="13434" y="83"/>
                </a:cubicBezTo>
                <a:cubicBezTo>
                  <a:pt x="13440" y="93"/>
                  <a:pt x="13446" y="104"/>
                  <a:pt x="13451" y="115"/>
                </a:cubicBezTo>
                <a:cubicBezTo>
                  <a:pt x="13456" y="126"/>
                  <a:pt x="13459" y="138"/>
                  <a:pt x="13461" y="150"/>
                </a:cubicBezTo>
                <a:cubicBezTo>
                  <a:pt x="13464" y="162"/>
                  <a:pt x="13465" y="174"/>
                  <a:pt x="13465" y="186"/>
                </a:cubicBezTo>
                <a:lnTo>
                  <a:pt x="13465" y="5387"/>
                </a:lnTo>
                <a:cubicBezTo>
                  <a:pt x="13465" y="5399"/>
                  <a:pt x="13464" y="5411"/>
                  <a:pt x="13461" y="5423"/>
                </a:cubicBezTo>
                <a:cubicBezTo>
                  <a:pt x="13459" y="5435"/>
                  <a:pt x="13456" y="5447"/>
                  <a:pt x="13451" y="5458"/>
                </a:cubicBezTo>
                <a:cubicBezTo>
                  <a:pt x="13446" y="5469"/>
                  <a:pt x="13440" y="5480"/>
                  <a:pt x="13434" y="5490"/>
                </a:cubicBezTo>
                <a:cubicBezTo>
                  <a:pt x="13427" y="5500"/>
                  <a:pt x="13419" y="5510"/>
                  <a:pt x="13411" y="5518"/>
                </a:cubicBezTo>
                <a:cubicBezTo>
                  <a:pt x="13402" y="5527"/>
                  <a:pt x="13393" y="5534"/>
                  <a:pt x="13382" y="5541"/>
                </a:cubicBezTo>
                <a:cubicBezTo>
                  <a:pt x="13372" y="5548"/>
                  <a:pt x="13362" y="5554"/>
                  <a:pt x="13350" y="5558"/>
                </a:cubicBezTo>
                <a:cubicBezTo>
                  <a:pt x="13339" y="5563"/>
                  <a:pt x="13327" y="5567"/>
                  <a:pt x="13316" y="5569"/>
                </a:cubicBezTo>
                <a:cubicBezTo>
                  <a:pt x="13304" y="5571"/>
                  <a:pt x="13291" y="5573"/>
                  <a:pt x="13279" y="5573"/>
                </a:cubicBezTo>
                <a:lnTo>
                  <a:pt x="186" y="5573"/>
                </a:lnTo>
                <a:cubicBezTo>
                  <a:pt x="174" y="5573"/>
                  <a:pt x="162" y="5571"/>
                  <a:pt x="150" y="5569"/>
                </a:cubicBezTo>
                <a:cubicBezTo>
                  <a:pt x="138" y="5567"/>
                  <a:pt x="126" y="5563"/>
                  <a:pt x="115" y="5558"/>
                </a:cubicBezTo>
                <a:cubicBezTo>
                  <a:pt x="104" y="5554"/>
                  <a:pt x="93" y="5548"/>
                  <a:pt x="83" y="5541"/>
                </a:cubicBezTo>
                <a:cubicBezTo>
                  <a:pt x="73" y="5534"/>
                  <a:pt x="63" y="5527"/>
                  <a:pt x="55" y="5518"/>
                </a:cubicBezTo>
                <a:cubicBezTo>
                  <a:pt x="46" y="5510"/>
                  <a:pt x="38" y="5500"/>
                  <a:pt x="32" y="5490"/>
                </a:cubicBezTo>
                <a:cubicBezTo>
                  <a:pt x="25" y="5480"/>
                  <a:pt x="19" y="5469"/>
                  <a:pt x="15" y="5458"/>
                </a:cubicBezTo>
                <a:cubicBezTo>
                  <a:pt x="10" y="5447"/>
                  <a:pt x="6" y="5435"/>
                  <a:pt x="4" y="5423"/>
                </a:cubicBezTo>
                <a:cubicBezTo>
                  <a:pt x="2" y="5411"/>
                  <a:pt x="0" y="5399"/>
                  <a:pt x="0" y="5387"/>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27" name="文本框 526"/>
          <p:cNvSpPr txBox="1"/>
          <p:nvPr/>
        </p:nvSpPr>
        <p:spPr>
          <a:xfrm>
            <a:off x="6215400" y="1444680"/>
            <a:ext cx="805320" cy="253440"/>
          </a:xfrm>
          <a:prstGeom prst="rect">
            <a:avLst/>
          </a:prstGeom>
          <a:noFill/>
          <a:ln w="0">
            <a:noFill/>
          </a:ln>
        </p:spPr>
        <p:txBody>
          <a:bodyPr wrap="none" lIns="0" tIns="0" rIns="0" bIns="0" anchor="t">
            <a:spAutoFit/>
          </a:bodyPr>
          <a:lstStyle/>
          <a:p>
            <a:r>
              <a:rPr lang="zh-CN" sz="1580" b="0" u="none" strike="noStrike">
                <a:solidFill>
                  <a:srgbClr val="53EAFD"/>
                </a:solidFill>
                <a:effectLst/>
                <a:uFillTx/>
                <a:latin typeface="WenQuanYiZenHei"/>
                <a:ea typeface="WenQuanYiZenHei"/>
              </a:rPr>
              <a:t>工作流程</a:t>
            </a:r>
            <a:endParaRPr lang="en-US" sz="1580" b="0" u="none" strike="noStrike">
              <a:solidFill>
                <a:srgbClr val="000000"/>
              </a:solidFill>
              <a:effectLst/>
              <a:uFillTx/>
              <a:latin typeface="Times New Roman"/>
            </a:endParaRPr>
          </a:p>
        </p:txBody>
      </p:sp>
      <p:sp>
        <p:nvSpPr>
          <p:cNvPr id="528" name="文本框 527"/>
          <p:cNvSpPr txBox="1"/>
          <p:nvPr/>
        </p:nvSpPr>
        <p:spPr>
          <a:xfrm>
            <a:off x="5582160" y="4190400"/>
            <a:ext cx="397080" cy="195480"/>
          </a:xfrm>
          <a:prstGeom prst="rect">
            <a:avLst/>
          </a:prstGeom>
          <a:noFill/>
          <a:ln w="0">
            <a:noFill/>
          </a:ln>
        </p:spPr>
        <p:txBody>
          <a:bodyPr wrap="none" lIns="0" tIns="0" rIns="0" bIns="0" anchor="t">
            <a:spAutoFit/>
          </a:bodyPr>
          <a:lstStyle/>
          <a:p>
            <a:r>
              <a:rPr lang="en-US" sz="1320" b="1" u="none" strike="noStrike">
                <a:solidFill>
                  <a:srgbClr val="FFFFFF"/>
                </a:solidFill>
                <a:effectLst/>
                <a:uFillTx/>
                <a:latin typeface="DejaVuSans"/>
                <a:ea typeface="DejaVuSans"/>
              </a:rPr>
              <a:t>RAG</a:t>
            </a:r>
            <a:endParaRPr lang="en-US" sz="1320" b="0" u="none" strike="noStrike">
              <a:solidFill>
                <a:srgbClr val="000000"/>
              </a:solidFill>
              <a:effectLst/>
              <a:uFillTx/>
              <a:latin typeface="Times New Roman"/>
            </a:endParaRPr>
          </a:p>
        </p:txBody>
      </p:sp>
      <p:sp>
        <p:nvSpPr>
          <p:cNvPr id="529" name="任意多边形: 形状 528"/>
          <p:cNvSpPr/>
          <p:nvPr/>
        </p:nvSpPr>
        <p:spPr>
          <a:xfrm>
            <a:off x="5582160" y="4537440"/>
            <a:ext cx="267840" cy="334800"/>
          </a:xfrm>
          <a:custGeom>
            <a:avLst/>
            <a:gdLst/>
            <a:ahLst/>
            <a:cxnLst/>
            <a:rect l="0" t="0" r="r" b="b"/>
            <a:pathLst>
              <a:path w="744" h="930">
                <a:moveTo>
                  <a:pt x="0" y="557"/>
                </a:moveTo>
                <a:lnTo>
                  <a:pt x="0" y="372"/>
                </a:lnTo>
                <a:cubicBezTo>
                  <a:pt x="0" y="347"/>
                  <a:pt x="2" y="323"/>
                  <a:pt x="7" y="299"/>
                </a:cubicBezTo>
                <a:cubicBezTo>
                  <a:pt x="12" y="275"/>
                  <a:pt x="19" y="252"/>
                  <a:pt x="28" y="229"/>
                </a:cubicBezTo>
                <a:cubicBezTo>
                  <a:pt x="37" y="207"/>
                  <a:pt x="49" y="186"/>
                  <a:pt x="62" y="165"/>
                </a:cubicBezTo>
                <a:cubicBezTo>
                  <a:pt x="76" y="145"/>
                  <a:pt x="91" y="126"/>
                  <a:pt x="109" y="109"/>
                </a:cubicBezTo>
                <a:cubicBezTo>
                  <a:pt x="126" y="92"/>
                  <a:pt x="145" y="76"/>
                  <a:pt x="165" y="63"/>
                </a:cubicBezTo>
                <a:cubicBezTo>
                  <a:pt x="185" y="49"/>
                  <a:pt x="207" y="38"/>
                  <a:pt x="229" y="28"/>
                </a:cubicBezTo>
                <a:cubicBezTo>
                  <a:pt x="252" y="19"/>
                  <a:pt x="275" y="12"/>
                  <a:pt x="299" y="7"/>
                </a:cubicBezTo>
                <a:cubicBezTo>
                  <a:pt x="323" y="3"/>
                  <a:pt x="347" y="0"/>
                  <a:pt x="371" y="0"/>
                </a:cubicBezTo>
                <a:cubicBezTo>
                  <a:pt x="396" y="0"/>
                  <a:pt x="420" y="3"/>
                  <a:pt x="444" y="7"/>
                </a:cubicBezTo>
                <a:cubicBezTo>
                  <a:pt x="469" y="12"/>
                  <a:pt x="492" y="19"/>
                  <a:pt x="514" y="28"/>
                </a:cubicBezTo>
                <a:cubicBezTo>
                  <a:pt x="537" y="38"/>
                  <a:pt x="558" y="49"/>
                  <a:pt x="579" y="63"/>
                </a:cubicBezTo>
                <a:cubicBezTo>
                  <a:pt x="599" y="76"/>
                  <a:pt x="618" y="92"/>
                  <a:pt x="635" y="109"/>
                </a:cubicBezTo>
                <a:cubicBezTo>
                  <a:pt x="652" y="126"/>
                  <a:pt x="667" y="145"/>
                  <a:pt x="681" y="165"/>
                </a:cubicBezTo>
                <a:cubicBezTo>
                  <a:pt x="695" y="186"/>
                  <a:pt x="706" y="207"/>
                  <a:pt x="715" y="229"/>
                </a:cubicBezTo>
                <a:cubicBezTo>
                  <a:pt x="725" y="252"/>
                  <a:pt x="732" y="275"/>
                  <a:pt x="737" y="299"/>
                </a:cubicBezTo>
                <a:cubicBezTo>
                  <a:pt x="741" y="323"/>
                  <a:pt x="744" y="347"/>
                  <a:pt x="744" y="372"/>
                </a:cubicBezTo>
                <a:lnTo>
                  <a:pt x="744" y="557"/>
                </a:lnTo>
                <a:cubicBezTo>
                  <a:pt x="744" y="582"/>
                  <a:pt x="741" y="606"/>
                  <a:pt x="736" y="630"/>
                </a:cubicBezTo>
                <a:cubicBezTo>
                  <a:pt x="732" y="654"/>
                  <a:pt x="725" y="677"/>
                  <a:pt x="715" y="699"/>
                </a:cubicBezTo>
                <a:cubicBezTo>
                  <a:pt x="706" y="722"/>
                  <a:pt x="695" y="743"/>
                  <a:pt x="681" y="764"/>
                </a:cubicBezTo>
                <a:cubicBezTo>
                  <a:pt x="667" y="784"/>
                  <a:pt x="652" y="803"/>
                  <a:pt x="635" y="820"/>
                </a:cubicBezTo>
                <a:cubicBezTo>
                  <a:pt x="618" y="837"/>
                  <a:pt x="599" y="854"/>
                  <a:pt x="579" y="867"/>
                </a:cubicBezTo>
                <a:cubicBezTo>
                  <a:pt x="558" y="881"/>
                  <a:pt x="537" y="892"/>
                  <a:pt x="514" y="901"/>
                </a:cubicBezTo>
                <a:cubicBezTo>
                  <a:pt x="492" y="911"/>
                  <a:pt x="469" y="918"/>
                  <a:pt x="444" y="923"/>
                </a:cubicBezTo>
                <a:cubicBezTo>
                  <a:pt x="420" y="927"/>
                  <a:pt x="396" y="930"/>
                  <a:pt x="371" y="930"/>
                </a:cubicBezTo>
                <a:cubicBezTo>
                  <a:pt x="347" y="930"/>
                  <a:pt x="323" y="927"/>
                  <a:pt x="299" y="923"/>
                </a:cubicBezTo>
                <a:cubicBezTo>
                  <a:pt x="275" y="918"/>
                  <a:pt x="252" y="911"/>
                  <a:pt x="229" y="901"/>
                </a:cubicBezTo>
                <a:cubicBezTo>
                  <a:pt x="207" y="892"/>
                  <a:pt x="185" y="881"/>
                  <a:pt x="165" y="867"/>
                </a:cubicBezTo>
                <a:cubicBezTo>
                  <a:pt x="145" y="854"/>
                  <a:pt x="126" y="837"/>
                  <a:pt x="109" y="820"/>
                </a:cubicBezTo>
                <a:cubicBezTo>
                  <a:pt x="91" y="803"/>
                  <a:pt x="76" y="784"/>
                  <a:pt x="62" y="764"/>
                </a:cubicBezTo>
                <a:cubicBezTo>
                  <a:pt x="49" y="743"/>
                  <a:pt x="37" y="722"/>
                  <a:pt x="28" y="699"/>
                </a:cubicBezTo>
                <a:cubicBezTo>
                  <a:pt x="19" y="677"/>
                  <a:pt x="12" y="654"/>
                  <a:pt x="7" y="630"/>
                </a:cubicBezTo>
                <a:cubicBezTo>
                  <a:pt x="2" y="606"/>
                  <a:pt x="0" y="582"/>
                  <a:pt x="0" y="557"/>
                </a:cubicBezTo>
                <a:close/>
              </a:path>
            </a:pathLst>
          </a:custGeom>
          <a:solidFill>
            <a:srgbClr val="00B8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30" name="图片 529"/>
          <p:cNvPicPr/>
          <p:nvPr/>
        </p:nvPicPr>
        <p:blipFill>
          <a:blip r:embed="rId7"/>
          <a:stretch/>
        </p:blipFill>
        <p:spPr>
          <a:xfrm>
            <a:off x="5649120" y="4629600"/>
            <a:ext cx="133200" cy="133200"/>
          </a:xfrm>
          <a:prstGeom prst="rect">
            <a:avLst/>
          </a:prstGeom>
          <a:noFill/>
          <a:ln w="0">
            <a:noFill/>
          </a:ln>
        </p:spPr>
      </p:pic>
      <p:sp>
        <p:nvSpPr>
          <p:cNvPr id="531" name="文本框 530"/>
          <p:cNvSpPr txBox="1"/>
          <p:nvPr/>
        </p:nvSpPr>
        <p:spPr>
          <a:xfrm>
            <a:off x="5977440" y="4184640"/>
            <a:ext cx="671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核心组件</a:t>
            </a:r>
            <a:endParaRPr lang="en-US" sz="1320" b="0" u="none" strike="noStrike">
              <a:solidFill>
                <a:srgbClr val="000000"/>
              </a:solidFill>
              <a:effectLst/>
              <a:uFillTx/>
              <a:latin typeface="Times New Roman"/>
            </a:endParaRPr>
          </a:p>
        </p:txBody>
      </p:sp>
      <p:sp>
        <p:nvSpPr>
          <p:cNvPr id="532" name="文本框 531"/>
          <p:cNvSpPr txBox="1"/>
          <p:nvPr/>
        </p:nvSpPr>
        <p:spPr>
          <a:xfrm>
            <a:off x="5950080" y="4522320"/>
            <a:ext cx="439200" cy="157320"/>
          </a:xfrm>
          <a:prstGeom prst="rect">
            <a:avLst/>
          </a:prstGeom>
          <a:noFill/>
          <a:ln w="0">
            <a:noFill/>
          </a:ln>
        </p:spPr>
        <p:txBody>
          <a:bodyPr wrap="none" lIns="0" tIns="0" rIns="0" bIns="0" anchor="t">
            <a:spAutoFit/>
          </a:bodyPr>
          <a:lstStyle/>
          <a:p>
            <a:r>
              <a:rPr lang="en-US" sz="1050" b="1" u="none" strike="noStrike">
                <a:solidFill>
                  <a:srgbClr val="53EAFD"/>
                </a:solidFill>
                <a:effectLst/>
                <a:uFillTx/>
                <a:latin typeface="DejaVuSans"/>
                <a:ea typeface="DejaVuSans"/>
              </a:rPr>
              <a:t>FAISS</a:t>
            </a:r>
            <a:endParaRPr lang="en-US" sz="1050" b="0" u="none" strike="noStrike">
              <a:solidFill>
                <a:srgbClr val="000000"/>
              </a:solidFill>
              <a:effectLst/>
              <a:uFillTx/>
              <a:latin typeface="Times New Roman"/>
            </a:endParaRPr>
          </a:p>
        </p:txBody>
      </p:sp>
      <p:sp>
        <p:nvSpPr>
          <p:cNvPr id="533" name="文本框 532"/>
          <p:cNvSpPr txBox="1"/>
          <p:nvPr/>
        </p:nvSpPr>
        <p:spPr>
          <a:xfrm>
            <a:off x="6365880" y="4517640"/>
            <a:ext cx="671400" cy="169560"/>
          </a:xfrm>
          <a:prstGeom prst="rect">
            <a:avLst/>
          </a:prstGeom>
          <a:noFill/>
          <a:ln w="0">
            <a:noFill/>
          </a:ln>
        </p:spPr>
        <p:txBody>
          <a:bodyPr wrap="none" lIns="0" tIns="0" rIns="0" bIns="0" anchor="t">
            <a:spAutoFit/>
          </a:bodyPr>
          <a:lstStyle/>
          <a:p>
            <a:r>
              <a:rPr lang="zh-CN" sz="1050" b="0" u="none" strike="noStrike">
                <a:solidFill>
                  <a:srgbClr val="53EAFD"/>
                </a:solidFill>
                <a:effectLst/>
                <a:uFillTx/>
                <a:latin typeface="WenQuanYiZenHei"/>
                <a:ea typeface="WenQuanYiZenHei"/>
              </a:rPr>
              <a:t>向量检索：</a:t>
            </a:r>
            <a:endParaRPr lang="en-US" sz="1050" b="0" u="none" strike="noStrike">
              <a:solidFill>
                <a:srgbClr val="000000"/>
              </a:solidFill>
              <a:effectLst/>
              <a:uFillTx/>
              <a:latin typeface="Times New Roman"/>
            </a:endParaRPr>
          </a:p>
        </p:txBody>
      </p:sp>
      <p:sp>
        <p:nvSpPr>
          <p:cNvPr id="534" name="文本框 533"/>
          <p:cNvSpPr txBox="1"/>
          <p:nvPr/>
        </p:nvSpPr>
        <p:spPr>
          <a:xfrm>
            <a:off x="7034400" y="4522320"/>
            <a:ext cx="133200" cy="157320"/>
          </a:xfrm>
          <a:prstGeom prst="rect">
            <a:avLst/>
          </a:prstGeom>
          <a:noFill/>
          <a:ln w="0">
            <a:noFill/>
          </a:ln>
        </p:spPr>
        <p:txBody>
          <a:bodyPr wrap="none" lIns="0" tIns="0" rIns="0" bIns="0" anchor="t">
            <a:spAutoFit/>
          </a:bodyPr>
          <a:lstStyle/>
          <a:p>
            <a:r>
              <a:rPr lang="en-US" sz="1050" b="0" u="none" strike="noStrike">
                <a:solidFill>
                  <a:srgbClr val="E5E7EB"/>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535" name="文本框 534"/>
          <p:cNvSpPr txBox="1"/>
          <p:nvPr/>
        </p:nvSpPr>
        <p:spPr>
          <a:xfrm>
            <a:off x="7076880" y="4517640"/>
            <a:ext cx="308520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高效的相似性搜索库，将文档转换为向量并快速检索</a:t>
            </a:r>
            <a:endParaRPr lang="en-US" sz="1050" b="0" u="none" strike="noStrike">
              <a:solidFill>
                <a:srgbClr val="000000"/>
              </a:solidFill>
              <a:effectLst/>
              <a:uFillTx/>
              <a:latin typeface="Times New Roman"/>
            </a:endParaRPr>
          </a:p>
        </p:txBody>
      </p:sp>
      <p:sp>
        <p:nvSpPr>
          <p:cNvPr id="536" name="任意多边形: 形状 535"/>
          <p:cNvSpPr/>
          <p:nvPr/>
        </p:nvSpPr>
        <p:spPr>
          <a:xfrm>
            <a:off x="5582160" y="5038920"/>
            <a:ext cx="300960" cy="334440"/>
          </a:xfrm>
          <a:custGeom>
            <a:avLst/>
            <a:gdLst/>
            <a:ahLst/>
            <a:cxnLst/>
            <a:rect l="0" t="0" r="r" b="b"/>
            <a:pathLst>
              <a:path w="836" h="929">
                <a:moveTo>
                  <a:pt x="0" y="512"/>
                </a:moveTo>
                <a:lnTo>
                  <a:pt x="0" y="419"/>
                </a:lnTo>
                <a:cubicBezTo>
                  <a:pt x="0" y="391"/>
                  <a:pt x="2" y="363"/>
                  <a:pt x="8" y="336"/>
                </a:cubicBezTo>
                <a:cubicBezTo>
                  <a:pt x="13" y="309"/>
                  <a:pt x="21" y="283"/>
                  <a:pt x="32" y="258"/>
                </a:cubicBezTo>
                <a:cubicBezTo>
                  <a:pt x="42" y="233"/>
                  <a:pt x="55" y="208"/>
                  <a:pt x="70" y="186"/>
                </a:cubicBezTo>
                <a:cubicBezTo>
                  <a:pt x="85" y="163"/>
                  <a:pt x="103" y="142"/>
                  <a:pt x="122" y="122"/>
                </a:cubicBezTo>
                <a:cubicBezTo>
                  <a:pt x="142" y="103"/>
                  <a:pt x="163" y="86"/>
                  <a:pt x="186" y="70"/>
                </a:cubicBezTo>
                <a:cubicBezTo>
                  <a:pt x="208" y="55"/>
                  <a:pt x="232" y="42"/>
                  <a:pt x="258" y="32"/>
                </a:cubicBezTo>
                <a:cubicBezTo>
                  <a:pt x="283" y="21"/>
                  <a:pt x="309" y="13"/>
                  <a:pt x="336" y="8"/>
                </a:cubicBezTo>
                <a:cubicBezTo>
                  <a:pt x="363" y="3"/>
                  <a:pt x="390" y="0"/>
                  <a:pt x="418" y="0"/>
                </a:cubicBezTo>
                <a:cubicBezTo>
                  <a:pt x="445" y="0"/>
                  <a:pt x="472" y="3"/>
                  <a:pt x="499" y="8"/>
                </a:cubicBezTo>
                <a:cubicBezTo>
                  <a:pt x="526" y="13"/>
                  <a:pt x="552" y="21"/>
                  <a:pt x="578" y="32"/>
                </a:cubicBezTo>
                <a:cubicBezTo>
                  <a:pt x="603" y="42"/>
                  <a:pt x="627" y="55"/>
                  <a:pt x="650" y="70"/>
                </a:cubicBezTo>
                <a:cubicBezTo>
                  <a:pt x="673" y="86"/>
                  <a:pt x="694" y="103"/>
                  <a:pt x="713" y="122"/>
                </a:cubicBezTo>
                <a:cubicBezTo>
                  <a:pt x="733" y="142"/>
                  <a:pt x="750" y="163"/>
                  <a:pt x="765" y="186"/>
                </a:cubicBezTo>
                <a:cubicBezTo>
                  <a:pt x="781" y="208"/>
                  <a:pt x="794" y="233"/>
                  <a:pt x="805" y="258"/>
                </a:cubicBezTo>
                <a:cubicBezTo>
                  <a:pt x="815" y="283"/>
                  <a:pt x="823" y="309"/>
                  <a:pt x="828" y="336"/>
                </a:cubicBezTo>
                <a:cubicBezTo>
                  <a:pt x="834" y="363"/>
                  <a:pt x="836" y="391"/>
                  <a:pt x="836" y="419"/>
                </a:cubicBezTo>
                <a:lnTo>
                  <a:pt x="836" y="512"/>
                </a:lnTo>
                <a:cubicBezTo>
                  <a:pt x="836" y="539"/>
                  <a:pt x="834" y="566"/>
                  <a:pt x="828" y="593"/>
                </a:cubicBezTo>
                <a:cubicBezTo>
                  <a:pt x="823" y="620"/>
                  <a:pt x="815" y="646"/>
                  <a:pt x="805" y="672"/>
                </a:cubicBezTo>
                <a:cubicBezTo>
                  <a:pt x="794" y="697"/>
                  <a:pt x="781" y="721"/>
                  <a:pt x="765" y="744"/>
                </a:cubicBezTo>
                <a:cubicBezTo>
                  <a:pt x="750" y="767"/>
                  <a:pt x="733" y="788"/>
                  <a:pt x="713" y="807"/>
                </a:cubicBezTo>
                <a:cubicBezTo>
                  <a:pt x="694" y="827"/>
                  <a:pt x="673" y="844"/>
                  <a:pt x="650" y="859"/>
                </a:cubicBezTo>
                <a:cubicBezTo>
                  <a:pt x="627" y="874"/>
                  <a:pt x="603" y="887"/>
                  <a:pt x="578" y="898"/>
                </a:cubicBezTo>
                <a:cubicBezTo>
                  <a:pt x="552" y="908"/>
                  <a:pt x="526" y="916"/>
                  <a:pt x="499" y="921"/>
                </a:cubicBezTo>
                <a:cubicBezTo>
                  <a:pt x="472" y="927"/>
                  <a:pt x="445" y="929"/>
                  <a:pt x="418" y="929"/>
                </a:cubicBezTo>
                <a:cubicBezTo>
                  <a:pt x="390" y="929"/>
                  <a:pt x="363" y="927"/>
                  <a:pt x="336" y="921"/>
                </a:cubicBezTo>
                <a:cubicBezTo>
                  <a:pt x="309" y="916"/>
                  <a:pt x="283" y="908"/>
                  <a:pt x="258" y="898"/>
                </a:cubicBezTo>
                <a:cubicBezTo>
                  <a:pt x="232" y="887"/>
                  <a:pt x="208" y="874"/>
                  <a:pt x="186" y="859"/>
                </a:cubicBezTo>
                <a:cubicBezTo>
                  <a:pt x="163" y="844"/>
                  <a:pt x="142" y="827"/>
                  <a:pt x="122" y="807"/>
                </a:cubicBezTo>
                <a:cubicBezTo>
                  <a:pt x="103" y="788"/>
                  <a:pt x="85" y="767"/>
                  <a:pt x="70" y="744"/>
                </a:cubicBezTo>
                <a:cubicBezTo>
                  <a:pt x="55" y="721"/>
                  <a:pt x="42" y="697"/>
                  <a:pt x="32" y="672"/>
                </a:cubicBezTo>
                <a:cubicBezTo>
                  <a:pt x="21" y="646"/>
                  <a:pt x="13" y="620"/>
                  <a:pt x="8" y="593"/>
                </a:cubicBezTo>
                <a:cubicBezTo>
                  <a:pt x="2" y="566"/>
                  <a:pt x="0" y="539"/>
                  <a:pt x="0" y="512"/>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37" name="图片 536"/>
          <p:cNvPicPr/>
          <p:nvPr/>
        </p:nvPicPr>
        <p:blipFill>
          <a:blip r:embed="rId8"/>
          <a:stretch/>
        </p:blipFill>
        <p:spPr>
          <a:xfrm>
            <a:off x="5649120" y="5131080"/>
            <a:ext cx="166680" cy="133200"/>
          </a:xfrm>
          <a:prstGeom prst="rect">
            <a:avLst/>
          </a:prstGeom>
          <a:noFill/>
          <a:ln w="0">
            <a:noFill/>
          </a:ln>
        </p:spPr>
      </p:pic>
      <p:sp>
        <p:nvSpPr>
          <p:cNvPr id="538" name="文本框 537"/>
          <p:cNvSpPr txBox="1"/>
          <p:nvPr/>
        </p:nvSpPr>
        <p:spPr>
          <a:xfrm>
            <a:off x="5950080" y="4718160"/>
            <a:ext cx="80532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最相关内容。</a:t>
            </a:r>
            <a:endParaRPr lang="en-US" sz="1050" b="0" u="none" strike="noStrike">
              <a:solidFill>
                <a:srgbClr val="000000"/>
              </a:solidFill>
              <a:effectLst/>
              <a:uFillTx/>
              <a:latin typeface="Times New Roman"/>
            </a:endParaRPr>
          </a:p>
        </p:txBody>
      </p:sp>
      <p:sp>
        <p:nvSpPr>
          <p:cNvPr id="539" name="文本框 538"/>
          <p:cNvSpPr txBox="1"/>
          <p:nvPr/>
        </p:nvSpPr>
        <p:spPr>
          <a:xfrm>
            <a:off x="5983560" y="5023800"/>
            <a:ext cx="449640" cy="157320"/>
          </a:xfrm>
          <a:prstGeom prst="rect">
            <a:avLst/>
          </a:prstGeom>
          <a:noFill/>
          <a:ln w="0">
            <a:noFill/>
          </a:ln>
        </p:spPr>
        <p:txBody>
          <a:bodyPr wrap="none" lIns="0" tIns="0" rIns="0" bIns="0" anchor="t">
            <a:spAutoFit/>
          </a:bodyPr>
          <a:lstStyle/>
          <a:p>
            <a:r>
              <a:rPr lang="en-US" sz="1050" b="1" u="none" strike="noStrike">
                <a:solidFill>
                  <a:srgbClr val="C4B5FD"/>
                </a:solidFill>
                <a:effectLst/>
                <a:uFillTx/>
                <a:latin typeface="DejaVuSans"/>
                <a:ea typeface="DejaVuSans"/>
              </a:rPr>
              <a:t>GPT-2</a:t>
            </a:r>
            <a:endParaRPr lang="en-US" sz="1050" b="0" u="none" strike="noStrike">
              <a:solidFill>
                <a:srgbClr val="000000"/>
              </a:solidFill>
              <a:effectLst/>
              <a:uFillTx/>
              <a:latin typeface="Times New Roman"/>
            </a:endParaRPr>
          </a:p>
        </p:txBody>
      </p:sp>
      <p:sp>
        <p:nvSpPr>
          <p:cNvPr id="540" name="文本框 539"/>
          <p:cNvSpPr txBox="1"/>
          <p:nvPr/>
        </p:nvSpPr>
        <p:spPr>
          <a:xfrm>
            <a:off x="6411240" y="5019120"/>
            <a:ext cx="671400" cy="169560"/>
          </a:xfrm>
          <a:prstGeom prst="rect">
            <a:avLst/>
          </a:prstGeom>
          <a:noFill/>
          <a:ln w="0">
            <a:noFill/>
          </a:ln>
        </p:spPr>
        <p:txBody>
          <a:bodyPr wrap="none" lIns="0" tIns="0" rIns="0" bIns="0" anchor="t">
            <a:spAutoFit/>
          </a:bodyPr>
          <a:lstStyle/>
          <a:p>
            <a:r>
              <a:rPr lang="zh-CN" sz="1050" b="0" u="none" strike="noStrike">
                <a:solidFill>
                  <a:srgbClr val="C4B5FD"/>
                </a:solidFill>
                <a:effectLst/>
                <a:uFillTx/>
                <a:latin typeface="WenQuanYiZenHei"/>
                <a:ea typeface="WenQuanYiZenHei"/>
              </a:rPr>
              <a:t>生成模型：</a:t>
            </a:r>
            <a:endParaRPr lang="en-US" sz="1050" b="0" u="none" strike="noStrike">
              <a:solidFill>
                <a:srgbClr val="000000"/>
              </a:solidFill>
              <a:effectLst/>
              <a:uFillTx/>
              <a:latin typeface="Times New Roman"/>
            </a:endParaRPr>
          </a:p>
        </p:txBody>
      </p:sp>
      <p:sp>
        <p:nvSpPr>
          <p:cNvPr id="541" name="文本框 540"/>
          <p:cNvSpPr txBox="1"/>
          <p:nvPr/>
        </p:nvSpPr>
        <p:spPr>
          <a:xfrm>
            <a:off x="7079760" y="5023800"/>
            <a:ext cx="133200" cy="157320"/>
          </a:xfrm>
          <a:prstGeom prst="rect">
            <a:avLst/>
          </a:prstGeom>
          <a:noFill/>
          <a:ln w="0">
            <a:noFill/>
          </a:ln>
        </p:spPr>
        <p:txBody>
          <a:bodyPr wrap="none" lIns="0" tIns="0" rIns="0" bIns="0" anchor="t">
            <a:spAutoFit/>
          </a:bodyPr>
          <a:lstStyle/>
          <a:p>
            <a:r>
              <a:rPr lang="en-US" sz="1050" b="0" u="none" strike="noStrike">
                <a:solidFill>
                  <a:srgbClr val="E5E7EB"/>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542" name="文本框 541"/>
          <p:cNvSpPr txBox="1"/>
          <p:nvPr/>
        </p:nvSpPr>
        <p:spPr>
          <a:xfrm>
            <a:off x="7122240" y="5019120"/>
            <a:ext cx="295128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接收检索到的上下文和查询，生成连贯、相关的文</a:t>
            </a:r>
            <a:endParaRPr lang="en-US" sz="1050" b="0" u="none" strike="noStrike">
              <a:solidFill>
                <a:srgbClr val="000000"/>
              </a:solidFill>
              <a:effectLst/>
              <a:uFillTx/>
              <a:latin typeface="Times New Roman"/>
            </a:endParaRPr>
          </a:p>
        </p:txBody>
      </p:sp>
      <p:sp>
        <p:nvSpPr>
          <p:cNvPr id="543" name="任意多边形: 形状 542"/>
          <p:cNvSpPr/>
          <p:nvPr/>
        </p:nvSpPr>
        <p:spPr>
          <a:xfrm>
            <a:off x="5582160" y="5540400"/>
            <a:ext cx="300960" cy="334440"/>
          </a:xfrm>
          <a:custGeom>
            <a:avLst/>
            <a:gdLst/>
            <a:ahLst/>
            <a:cxnLst/>
            <a:rect l="0" t="0" r="r" b="b"/>
            <a:pathLst>
              <a:path w="836" h="929">
                <a:moveTo>
                  <a:pt x="0" y="510"/>
                </a:moveTo>
                <a:lnTo>
                  <a:pt x="0" y="418"/>
                </a:lnTo>
                <a:cubicBezTo>
                  <a:pt x="0" y="390"/>
                  <a:pt x="2" y="363"/>
                  <a:pt x="8" y="336"/>
                </a:cubicBezTo>
                <a:cubicBezTo>
                  <a:pt x="13" y="309"/>
                  <a:pt x="21" y="283"/>
                  <a:pt x="32" y="258"/>
                </a:cubicBezTo>
                <a:cubicBezTo>
                  <a:pt x="42" y="232"/>
                  <a:pt x="55" y="208"/>
                  <a:pt x="70" y="185"/>
                </a:cubicBezTo>
                <a:cubicBezTo>
                  <a:pt x="85" y="163"/>
                  <a:pt x="103" y="142"/>
                  <a:pt x="122" y="122"/>
                </a:cubicBezTo>
                <a:cubicBezTo>
                  <a:pt x="142" y="103"/>
                  <a:pt x="163" y="85"/>
                  <a:pt x="186" y="70"/>
                </a:cubicBezTo>
                <a:cubicBezTo>
                  <a:pt x="208" y="55"/>
                  <a:pt x="232" y="42"/>
                  <a:pt x="258" y="32"/>
                </a:cubicBezTo>
                <a:cubicBezTo>
                  <a:pt x="283" y="21"/>
                  <a:pt x="309" y="13"/>
                  <a:pt x="336" y="8"/>
                </a:cubicBezTo>
                <a:cubicBezTo>
                  <a:pt x="363" y="2"/>
                  <a:pt x="390" y="0"/>
                  <a:pt x="418" y="0"/>
                </a:cubicBezTo>
                <a:cubicBezTo>
                  <a:pt x="445" y="0"/>
                  <a:pt x="472" y="2"/>
                  <a:pt x="499" y="8"/>
                </a:cubicBezTo>
                <a:cubicBezTo>
                  <a:pt x="526" y="13"/>
                  <a:pt x="552" y="21"/>
                  <a:pt x="578" y="32"/>
                </a:cubicBezTo>
                <a:cubicBezTo>
                  <a:pt x="603" y="42"/>
                  <a:pt x="627" y="55"/>
                  <a:pt x="650" y="70"/>
                </a:cubicBezTo>
                <a:cubicBezTo>
                  <a:pt x="673" y="85"/>
                  <a:pt x="694" y="103"/>
                  <a:pt x="713" y="122"/>
                </a:cubicBezTo>
                <a:cubicBezTo>
                  <a:pt x="733" y="142"/>
                  <a:pt x="750" y="163"/>
                  <a:pt x="765" y="185"/>
                </a:cubicBezTo>
                <a:cubicBezTo>
                  <a:pt x="781" y="208"/>
                  <a:pt x="794" y="232"/>
                  <a:pt x="805" y="258"/>
                </a:cubicBezTo>
                <a:cubicBezTo>
                  <a:pt x="815" y="283"/>
                  <a:pt x="823" y="309"/>
                  <a:pt x="828" y="336"/>
                </a:cubicBezTo>
                <a:cubicBezTo>
                  <a:pt x="834" y="363"/>
                  <a:pt x="836" y="390"/>
                  <a:pt x="836" y="418"/>
                </a:cubicBezTo>
                <a:lnTo>
                  <a:pt x="836" y="510"/>
                </a:lnTo>
                <a:cubicBezTo>
                  <a:pt x="836" y="538"/>
                  <a:pt x="834" y="565"/>
                  <a:pt x="828" y="592"/>
                </a:cubicBezTo>
                <a:cubicBezTo>
                  <a:pt x="823" y="619"/>
                  <a:pt x="815" y="645"/>
                  <a:pt x="805" y="670"/>
                </a:cubicBezTo>
                <a:cubicBezTo>
                  <a:pt x="794" y="696"/>
                  <a:pt x="781" y="720"/>
                  <a:pt x="765" y="743"/>
                </a:cubicBezTo>
                <a:cubicBezTo>
                  <a:pt x="750" y="765"/>
                  <a:pt x="733" y="786"/>
                  <a:pt x="713" y="806"/>
                </a:cubicBezTo>
                <a:cubicBezTo>
                  <a:pt x="694" y="825"/>
                  <a:pt x="673" y="843"/>
                  <a:pt x="650" y="859"/>
                </a:cubicBezTo>
                <a:cubicBezTo>
                  <a:pt x="627" y="874"/>
                  <a:pt x="603" y="887"/>
                  <a:pt x="578" y="897"/>
                </a:cubicBezTo>
                <a:cubicBezTo>
                  <a:pt x="552" y="908"/>
                  <a:pt x="526" y="916"/>
                  <a:pt x="499" y="921"/>
                </a:cubicBezTo>
                <a:cubicBezTo>
                  <a:pt x="472" y="927"/>
                  <a:pt x="445" y="929"/>
                  <a:pt x="418" y="929"/>
                </a:cubicBezTo>
                <a:cubicBezTo>
                  <a:pt x="390" y="929"/>
                  <a:pt x="363" y="927"/>
                  <a:pt x="336" y="921"/>
                </a:cubicBezTo>
                <a:cubicBezTo>
                  <a:pt x="309" y="916"/>
                  <a:pt x="283" y="908"/>
                  <a:pt x="258" y="897"/>
                </a:cubicBezTo>
                <a:cubicBezTo>
                  <a:pt x="232" y="887"/>
                  <a:pt x="208" y="874"/>
                  <a:pt x="186" y="859"/>
                </a:cubicBezTo>
                <a:cubicBezTo>
                  <a:pt x="163" y="843"/>
                  <a:pt x="142" y="825"/>
                  <a:pt x="122" y="806"/>
                </a:cubicBezTo>
                <a:cubicBezTo>
                  <a:pt x="103" y="786"/>
                  <a:pt x="85" y="765"/>
                  <a:pt x="70" y="743"/>
                </a:cubicBezTo>
                <a:cubicBezTo>
                  <a:pt x="55" y="720"/>
                  <a:pt x="42" y="696"/>
                  <a:pt x="32" y="670"/>
                </a:cubicBezTo>
                <a:cubicBezTo>
                  <a:pt x="21" y="645"/>
                  <a:pt x="13" y="619"/>
                  <a:pt x="8" y="592"/>
                </a:cubicBezTo>
                <a:cubicBezTo>
                  <a:pt x="2" y="565"/>
                  <a:pt x="0" y="538"/>
                  <a:pt x="0" y="510"/>
                </a:cubicBezTo>
                <a:close/>
              </a:path>
            </a:pathLst>
          </a:custGeom>
          <a:solidFill>
            <a:srgbClr val="3B82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44" name="图片 543"/>
          <p:cNvPicPr/>
          <p:nvPr/>
        </p:nvPicPr>
        <p:blipFill>
          <a:blip r:embed="rId9"/>
          <a:stretch/>
        </p:blipFill>
        <p:spPr>
          <a:xfrm>
            <a:off x="5649120" y="5632560"/>
            <a:ext cx="166680" cy="133200"/>
          </a:xfrm>
          <a:prstGeom prst="rect">
            <a:avLst/>
          </a:prstGeom>
          <a:noFill/>
          <a:ln w="0">
            <a:noFill/>
          </a:ln>
        </p:spPr>
      </p:pic>
      <p:sp>
        <p:nvSpPr>
          <p:cNvPr id="545" name="文本框 544"/>
          <p:cNvSpPr txBox="1"/>
          <p:nvPr/>
        </p:nvSpPr>
        <p:spPr>
          <a:xfrm>
            <a:off x="5983560" y="5219640"/>
            <a:ext cx="53712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本响应。</a:t>
            </a:r>
            <a:endParaRPr lang="en-US" sz="1050" b="0" u="none" strike="noStrike">
              <a:solidFill>
                <a:srgbClr val="000000"/>
              </a:solidFill>
              <a:effectLst/>
              <a:uFillTx/>
              <a:latin typeface="Times New Roman"/>
            </a:endParaRPr>
          </a:p>
        </p:txBody>
      </p:sp>
      <p:sp>
        <p:nvSpPr>
          <p:cNvPr id="546" name="文本框 545"/>
          <p:cNvSpPr txBox="1"/>
          <p:nvPr/>
        </p:nvSpPr>
        <p:spPr>
          <a:xfrm>
            <a:off x="5983560" y="5520240"/>
            <a:ext cx="268920" cy="169560"/>
          </a:xfrm>
          <a:prstGeom prst="rect">
            <a:avLst/>
          </a:prstGeom>
          <a:noFill/>
          <a:ln w="0">
            <a:noFill/>
          </a:ln>
        </p:spPr>
        <p:txBody>
          <a:bodyPr wrap="none" lIns="0" tIns="0" rIns="0" bIns="0" anchor="t">
            <a:spAutoFit/>
          </a:bodyPr>
          <a:lstStyle/>
          <a:p>
            <a:r>
              <a:rPr lang="zh-CN" sz="1050" b="0" u="none" strike="noStrike">
                <a:solidFill>
                  <a:srgbClr val="93C5FD"/>
                </a:solidFill>
                <a:effectLst/>
                <a:uFillTx/>
                <a:latin typeface="WenQuanYiZenHei"/>
                <a:ea typeface="WenQuanYiZenHei"/>
              </a:rPr>
              <a:t>检索</a:t>
            </a:r>
            <a:endParaRPr lang="en-US" sz="1050" b="0" u="none" strike="noStrike">
              <a:solidFill>
                <a:srgbClr val="000000"/>
              </a:solidFill>
              <a:effectLst/>
              <a:uFillTx/>
              <a:latin typeface="Times New Roman"/>
            </a:endParaRPr>
          </a:p>
        </p:txBody>
      </p:sp>
      <p:sp>
        <p:nvSpPr>
          <p:cNvPr id="547" name="文本框 546"/>
          <p:cNvSpPr txBox="1"/>
          <p:nvPr/>
        </p:nvSpPr>
        <p:spPr>
          <a:xfrm>
            <a:off x="6250680" y="5524920"/>
            <a:ext cx="133200" cy="157320"/>
          </a:xfrm>
          <a:prstGeom prst="rect">
            <a:avLst/>
          </a:prstGeom>
          <a:noFill/>
          <a:ln w="0">
            <a:noFill/>
          </a:ln>
        </p:spPr>
        <p:txBody>
          <a:bodyPr wrap="none" lIns="0" tIns="0" rIns="0" bIns="0" anchor="t">
            <a:spAutoFit/>
          </a:bodyPr>
          <a:lstStyle/>
          <a:p>
            <a:r>
              <a:rPr lang="en-US" sz="1050" b="1" u="none" strike="noStrike">
                <a:solidFill>
                  <a:srgbClr val="93C5FD"/>
                </a:solidFill>
                <a:effectLst/>
                <a:uFillTx/>
                <a:latin typeface="DejaVuSans"/>
                <a:ea typeface="DejaVuSans"/>
              </a:rPr>
              <a:t>-</a:t>
            </a:r>
            <a:endParaRPr lang="en-US" sz="1050" b="0" u="none" strike="noStrike">
              <a:solidFill>
                <a:srgbClr val="000000"/>
              </a:solidFill>
              <a:effectLst/>
              <a:uFillTx/>
              <a:latin typeface="Times New Roman"/>
            </a:endParaRPr>
          </a:p>
        </p:txBody>
      </p:sp>
      <p:sp>
        <p:nvSpPr>
          <p:cNvPr id="548" name="文本框 547"/>
          <p:cNvSpPr txBox="1"/>
          <p:nvPr/>
        </p:nvSpPr>
        <p:spPr>
          <a:xfrm>
            <a:off x="6306480" y="5520240"/>
            <a:ext cx="671400" cy="169560"/>
          </a:xfrm>
          <a:prstGeom prst="rect">
            <a:avLst/>
          </a:prstGeom>
          <a:noFill/>
          <a:ln w="0">
            <a:noFill/>
          </a:ln>
        </p:spPr>
        <p:txBody>
          <a:bodyPr wrap="none" lIns="0" tIns="0" rIns="0" bIns="0" anchor="t">
            <a:spAutoFit/>
          </a:bodyPr>
          <a:lstStyle/>
          <a:p>
            <a:r>
              <a:rPr lang="zh-CN" sz="1050" b="0" u="none" strike="noStrike">
                <a:solidFill>
                  <a:srgbClr val="93C5FD"/>
                </a:solidFill>
                <a:effectLst/>
                <a:uFillTx/>
                <a:latin typeface="WenQuanYiZenHei"/>
                <a:ea typeface="WenQuanYiZenHei"/>
              </a:rPr>
              <a:t>生成结合：</a:t>
            </a:r>
            <a:endParaRPr lang="en-US" sz="1050" b="0" u="none" strike="noStrike">
              <a:solidFill>
                <a:srgbClr val="000000"/>
              </a:solidFill>
              <a:effectLst/>
              <a:uFillTx/>
              <a:latin typeface="Times New Roman"/>
            </a:endParaRPr>
          </a:p>
        </p:txBody>
      </p:sp>
      <p:sp>
        <p:nvSpPr>
          <p:cNvPr id="549" name="文本框 548"/>
          <p:cNvSpPr txBox="1"/>
          <p:nvPr/>
        </p:nvSpPr>
        <p:spPr>
          <a:xfrm>
            <a:off x="6975000" y="5524920"/>
            <a:ext cx="133200" cy="157320"/>
          </a:xfrm>
          <a:prstGeom prst="rect">
            <a:avLst/>
          </a:prstGeom>
          <a:noFill/>
          <a:ln w="0">
            <a:noFill/>
          </a:ln>
        </p:spPr>
        <p:txBody>
          <a:bodyPr wrap="none" lIns="0" tIns="0" rIns="0" bIns="0" anchor="t">
            <a:spAutoFit/>
          </a:bodyPr>
          <a:lstStyle/>
          <a:p>
            <a:r>
              <a:rPr lang="en-US" sz="1050" b="0" u="none" strike="noStrike">
                <a:solidFill>
                  <a:srgbClr val="E5E7EB"/>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550" name="文本框 549"/>
          <p:cNvSpPr txBox="1"/>
          <p:nvPr/>
        </p:nvSpPr>
        <p:spPr>
          <a:xfrm>
            <a:off x="7017480" y="5520240"/>
            <a:ext cx="308520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动态知识获取与生成模型的协同工作，提高内容准确</a:t>
            </a:r>
            <a:endParaRPr lang="en-US" sz="1050" b="0" u="none" strike="noStrike">
              <a:solidFill>
                <a:srgbClr val="000000"/>
              </a:solidFill>
              <a:effectLst/>
              <a:uFillTx/>
              <a:latin typeface="Times New Roman"/>
            </a:endParaRPr>
          </a:p>
        </p:txBody>
      </p:sp>
      <p:sp>
        <p:nvSpPr>
          <p:cNvPr id="551" name="任意多边形: 形状 550"/>
          <p:cNvSpPr/>
          <p:nvPr/>
        </p:nvSpPr>
        <p:spPr>
          <a:xfrm>
            <a:off x="5448240" y="1838160"/>
            <a:ext cx="4847400" cy="2064600"/>
          </a:xfrm>
          <a:custGeom>
            <a:avLst/>
            <a:gdLst/>
            <a:ahLst/>
            <a:cxnLst/>
            <a:rect l="0" t="0" r="r" b="b"/>
            <a:pathLst>
              <a:path w="13465" h="5735">
                <a:moveTo>
                  <a:pt x="0" y="5549"/>
                </a:moveTo>
                <a:lnTo>
                  <a:pt x="0" y="186"/>
                </a:lnTo>
                <a:cubicBezTo>
                  <a:pt x="0" y="174"/>
                  <a:pt x="2" y="162"/>
                  <a:pt x="4" y="150"/>
                </a:cubicBezTo>
                <a:cubicBezTo>
                  <a:pt x="6" y="138"/>
                  <a:pt x="10" y="126"/>
                  <a:pt x="15" y="115"/>
                </a:cubicBezTo>
                <a:cubicBezTo>
                  <a:pt x="19" y="104"/>
                  <a:pt x="25" y="93"/>
                  <a:pt x="32" y="83"/>
                </a:cubicBezTo>
                <a:cubicBezTo>
                  <a:pt x="38" y="73"/>
                  <a:pt x="46" y="63"/>
                  <a:pt x="55" y="55"/>
                </a:cubicBezTo>
                <a:cubicBezTo>
                  <a:pt x="63" y="46"/>
                  <a:pt x="73" y="38"/>
                  <a:pt x="83" y="32"/>
                </a:cubicBezTo>
                <a:cubicBezTo>
                  <a:pt x="93" y="25"/>
                  <a:pt x="104" y="19"/>
                  <a:pt x="115" y="15"/>
                </a:cubicBezTo>
                <a:cubicBezTo>
                  <a:pt x="126" y="10"/>
                  <a:pt x="138" y="6"/>
                  <a:pt x="150" y="4"/>
                </a:cubicBezTo>
                <a:cubicBezTo>
                  <a:pt x="162" y="2"/>
                  <a:pt x="174" y="0"/>
                  <a:pt x="186" y="0"/>
                </a:cubicBezTo>
                <a:lnTo>
                  <a:pt x="13279" y="0"/>
                </a:lnTo>
                <a:cubicBezTo>
                  <a:pt x="13291" y="0"/>
                  <a:pt x="13304" y="2"/>
                  <a:pt x="13316" y="4"/>
                </a:cubicBezTo>
                <a:cubicBezTo>
                  <a:pt x="13327" y="6"/>
                  <a:pt x="13339" y="10"/>
                  <a:pt x="13350" y="15"/>
                </a:cubicBezTo>
                <a:cubicBezTo>
                  <a:pt x="13362" y="19"/>
                  <a:pt x="13372" y="25"/>
                  <a:pt x="13382" y="32"/>
                </a:cubicBezTo>
                <a:cubicBezTo>
                  <a:pt x="13393" y="38"/>
                  <a:pt x="13402" y="46"/>
                  <a:pt x="13411" y="55"/>
                </a:cubicBezTo>
                <a:cubicBezTo>
                  <a:pt x="13419" y="63"/>
                  <a:pt x="13427" y="73"/>
                  <a:pt x="13434" y="83"/>
                </a:cubicBezTo>
                <a:cubicBezTo>
                  <a:pt x="13440" y="93"/>
                  <a:pt x="13446" y="104"/>
                  <a:pt x="13451" y="115"/>
                </a:cubicBezTo>
                <a:cubicBezTo>
                  <a:pt x="13456" y="126"/>
                  <a:pt x="13459" y="138"/>
                  <a:pt x="13461" y="150"/>
                </a:cubicBezTo>
                <a:cubicBezTo>
                  <a:pt x="13464" y="162"/>
                  <a:pt x="13465" y="174"/>
                  <a:pt x="13465" y="186"/>
                </a:cubicBezTo>
                <a:lnTo>
                  <a:pt x="13465" y="5549"/>
                </a:lnTo>
                <a:cubicBezTo>
                  <a:pt x="13465" y="5561"/>
                  <a:pt x="13464" y="5574"/>
                  <a:pt x="13461" y="5586"/>
                </a:cubicBezTo>
                <a:cubicBezTo>
                  <a:pt x="13459" y="5597"/>
                  <a:pt x="13456" y="5609"/>
                  <a:pt x="13451" y="5620"/>
                </a:cubicBezTo>
                <a:cubicBezTo>
                  <a:pt x="13446" y="5632"/>
                  <a:pt x="13440" y="5642"/>
                  <a:pt x="13434" y="5652"/>
                </a:cubicBezTo>
                <a:cubicBezTo>
                  <a:pt x="13427" y="5663"/>
                  <a:pt x="13419" y="5672"/>
                  <a:pt x="13411" y="5681"/>
                </a:cubicBezTo>
                <a:cubicBezTo>
                  <a:pt x="13402" y="5689"/>
                  <a:pt x="13393" y="5697"/>
                  <a:pt x="13382" y="5704"/>
                </a:cubicBezTo>
                <a:cubicBezTo>
                  <a:pt x="13372" y="5710"/>
                  <a:pt x="13362" y="5716"/>
                  <a:pt x="13350" y="5721"/>
                </a:cubicBezTo>
                <a:cubicBezTo>
                  <a:pt x="13339" y="5726"/>
                  <a:pt x="13327" y="5729"/>
                  <a:pt x="13316" y="5731"/>
                </a:cubicBezTo>
                <a:cubicBezTo>
                  <a:pt x="13304" y="5734"/>
                  <a:pt x="13291" y="5735"/>
                  <a:pt x="13279" y="5735"/>
                </a:cubicBezTo>
                <a:lnTo>
                  <a:pt x="186" y="5735"/>
                </a:lnTo>
                <a:cubicBezTo>
                  <a:pt x="174" y="5735"/>
                  <a:pt x="162" y="5734"/>
                  <a:pt x="150" y="5731"/>
                </a:cubicBezTo>
                <a:cubicBezTo>
                  <a:pt x="138" y="5729"/>
                  <a:pt x="126" y="5726"/>
                  <a:pt x="115" y="5721"/>
                </a:cubicBezTo>
                <a:cubicBezTo>
                  <a:pt x="104" y="5716"/>
                  <a:pt x="93" y="5710"/>
                  <a:pt x="83" y="5704"/>
                </a:cubicBezTo>
                <a:cubicBezTo>
                  <a:pt x="73" y="5697"/>
                  <a:pt x="63" y="5689"/>
                  <a:pt x="55" y="5681"/>
                </a:cubicBezTo>
                <a:cubicBezTo>
                  <a:pt x="46" y="5672"/>
                  <a:pt x="38" y="5663"/>
                  <a:pt x="32" y="5652"/>
                </a:cubicBezTo>
                <a:cubicBezTo>
                  <a:pt x="25" y="5642"/>
                  <a:pt x="19" y="5632"/>
                  <a:pt x="15" y="5620"/>
                </a:cubicBezTo>
                <a:cubicBezTo>
                  <a:pt x="10" y="5609"/>
                  <a:pt x="6" y="5597"/>
                  <a:pt x="4" y="5586"/>
                </a:cubicBezTo>
                <a:cubicBezTo>
                  <a:pt x="2" y="5574"/>
                  <a:pt x="0" y="5561"/>
                  <a:pt x="0" y="5549"/>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52" name="图片 551"/>
          <p:cNvPicPr/>
          <p:nvPr/>
        </p:nvPicPr>
        <p:blipFill>
          <a:blip r:embed="rId10"/>
          <a:stretch/>
        </p:blipFill>
        <p:spPr>
          <a:xfrm>
            <a:off x="5582160" y="1972080"/>
            <a:ext cx="4579200" cy="1796400"/>
          </a:xfrm>
          <a:prstGeom prst="rect">
            <a:avLst/>
          </a:prstGeom>
          <a:noFill/>
          <a:ln w="0">
            <a:noFill/>
          </a:ln>
        </p:spPr>
      </p:pic>
      <p:sp>
        <p:nvSpPr>
          <p:cNvPr id="553" name="文本框 552"/>
          <p:cNvSpPr txBox="1"/>
          <p:nvPr/>
        </p:nvSpPr>
        <p:spPr>
          <a:xfrm>
            <a:off x="5983560" y="5720760"/>
            <a:ext cx="80532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性与时效性。</a:t>
            </a:r>
            <a:endParaRPr lang="en-US" sz="1050" b="0" u="none" strike="noStrike">
              <a:solidFill>
                <a:srgbClr val="000000"/>
              </a:solidFill>
              <a:effectLst/>
              <a:uFillTx/>
              <a:latin typeface="Times New Roman"/>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4" name="图片 553"/>
          <p:cNvPicPr/>
          <p:nvPr/>
        </p:nvPicPr>
        <p:blipFill>
          <a:blip r:embed="rId2"/>
          <a:stretch/>
        </p:blipFill>
        <p:spPr>
          <a:xfrm>
            <a:off x="0" y="0"/>
            <a:ext cx="10696320" cy="6885720"/>
          </a:xfrm>
          <a:prstGeom prst="rect">
            <a:avLst/>
          </a:prstGeom>
          <a:noFill/>
          <a:ln w="0">
            <a:noFill/>
          </a:ln>
        </p:spPr>
      </p:pic>
      <p:pic>
        <p:nvPicPr>
          <p:cNvPr id="555" name="图片 554"/>
          <p:cNvPicPr/>
          <p:nvPr/>
        </p:nvPicPr>
        <p:blipFill>
          <a:blip r:embed="rId3"/>
          <a:stretch/>
        </p:blipFill>
        <p:spPr>
          <a:xfrm>
            <a:off x="0" y="0"/>
            <a:ext cx="10696320" cy="6885720"/>
          </a:xfrm>
          <a:prstGeom prst="rect">
            <a:avLst/>
          </a:prstGeom>
          <a:noFill/>
          <a:ln w="0">
            <a:noFill/>
          </a:ln>
        </p:spPr>
      </p:pic>
      <p:pic>
        <p:nvPicPr>
          <p:cNvPr id="556" name="图片 555"/>
          <p:cNvPicPr/>
          <p:nvPr/>
        </p:nvPicPr>
        <p:blipFill>
          <a:blip r:embed="rId4"/>
          <a:stretch/>
        </p:blipFill>
        <p:spPr>
          <a:xfrm>
            <a:off x="334440" y="334440"/>
            <a:ext cx="10027800" cy="400680"/>
          </a:xfrm>
          <a:prstGeom prst="rect">
            <a:avLst/>
          </a:prstGeom>
          <a:noFill/>
          <a:ln w="0">
            <a:noFill/>
          </a:ln>
        </p:spPr>
      </p:pic>
      <p:sp>
        <p:nvSpPr>
          <p:cNvPr id="557" name="任意多边形: 形状 556"/>
          <p:cNvSpPr/>
          <p:nvPr/>
        </p:nvSpPr>
        <p:spPr>
          <a:xfrm>
            <a:off x="334080" y="835560"/>
            <a:ext cx="1069920" cy="33840"/>
          </a:xfrm>
          <a:custGeom>
            <a:avLst/>
            <a:gdLst/>
            <a:ahLst/>
            <a:cxnLst/>
            <a:rect l="0" t="0" r="r" b="b"/>
            <a:pathLst>
              <a:path w="2972" h="94">
                <a:moveTo>
                  <a:pt x="0" y="0"/>
                </a:moveTo>
                <a:lnTo>
                  <a:pt x="2972" y="0"/>
                </a:lnTo>
                <a:lnTo>
                  <a:pt x="2972" y="94"/>
                </a:lnTo>
                <a:lnTo>
                  <a:pt x="0" y="94"/>
                </a:lnTo>
                <a:lnTo>
                  <a:pt x="0" y="0"/>
                </a:lnTo>
                <a:close/>
              </a:path>
            </a:pathLst>
          </a:custGeom>
          <a:solidFill>
            <a:srgbClr val="60A5FA"/>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58" name="图片 557"/>
          <p:cNvPicPr/>
          <p:nvPr/>
        </p:nvPicPr>
        <p:blipFill>
          <a:blip r:embed="rId5"/>
          <a:stretch/>
        </p:blipFill>
        <p:spPr>
          <a:xfrm>
            <a:off x="334440" y="1069560"/>
            <a:ext cx="10027800" cy="801720"/>
          </a:xfrm>
          <a:prstGeom prst="rect">
            <a:avLst/>
          </a:prstGeom>
          <a:noFill/>
          <a:ln w="0">
            <a:noFill/>
          </a:ln>
        </p:spPr>
      </p:pic>
      <p:sp>
        <p:nvSpPr>
          <p:cNvPr id="559" name="任意多边形: 形状 558"/>
          <p:cNvSpPr/>
          <p:nvPr/>
        </p:nvSpPr>
        <p:spPr>
          <a:xfrm>
            <a:off x="338400" y="2076480"/>
            <a:ext cx="10019880" cy="4471200"/>
          </a:xfrm>
          <a:custGeom>
            <a:avLst/>
            <a:gdLst/>
            <a:ahLst/>
            <a:cxnLst/>
            <a:rect l="0" t="0" r="r" b="b"/>
            <a:pathLst>
              <a:path w="27833" h="12420" fill="none">
                <a:moveTo>
                  <a:pt x="0" y="12246"/>
                </a:moveTo>
                <a:lnTo>
                  <a:pt x="0" y="174"/>
                </a:lnTo>
                <a:cubicBezTo>
                  <a:pt x="0" y="163"/>
                  <a:pt x="1" y="151"/>
                  <a:pt x="3" y="140"/>
                </a:cubicBezTo>
                <a:cubicBezTo>
                  <a:pt x="5" y="129"/>
                  <a:pt x="9" y="118"/>
                  <a:pt x="13" y="107"/>
                </a:cubicBezTo>
                <a:cubicBezTo>
                  <a:pt x="17" y="97"/>
                  <a:pt x="23" y="87"/>
                  <a:pt x="29" y="77"/>
                </a:cubicBezTo>
                <a:cubicBezTo>
                  <a:pt x="35" y="68"/>
                  <a:pt x="43" y="59"/>
                  <a:pt x="51" y="51"/>
                </a:cubicBezTo>
                <a:cubicBezTo>
                  <a:pt x="59" y="43"/>
                  <a:pt x="67" y="36"/>
                  <a:pt x="77" y="29"/>
                </a:cubicBezTo>
                <a:cubicBezTo>
                  <a:pt x="87" y="23"/>
                  <a:pt x="97" y="18"/>
                  <a:pt x="107" y="13"/>
                </a:cubicBezTo>
                <a:cubicBezTo>
                  <a:pt x="118" y="9"/>
                  <a:pt x="129" y="6"/>
                  <a:pt x="140" y="3"/>
                </a:cubicBezTo>
                <a:cubicBezTo>
                  <a:pt x="151" y="1"/>
                  <a:pt x="162" y="0"/>
                  <a:pt x="174" y="0"/>
                </a:cubicBezTo>
                <a:lnTo>
                  <a:pt x="27659" y="0"/>
                </a:lnTo>
                <a:cubicBezTo>
                  <a:pt x="27670" y="0"/>
                  <a:pt x="27682" y="1"/>
                  <a:pt x="27693" y="3"/>
                </a:cubicBezTo>
                <a:cubicBezTo>
                  <a:pt x="27704" y="6"/>
                  <a:pt x="27715" y="9"/>
                  <a:pt x="27726" y="13"/>
                </a:cubicBezTo>
                <a:cubicBezTo>
                  <a:pt x="27736" y="18"/>
                  <a:pt x="27746" y="23"/>
                  <a:pt x="27756" y="29"/>
                </a:cubicBezTo>
                <a:cubicBezTo>
                  <a:pt x="27765" y="36"/>
                  <a:pt x="27774" y="43"/>
                  <a:pt x="27782" y="51"/>
                </a:cubicBezTo>
                <a:cubicBezTo>
                  <a:pt x="27790" y="59"/>
                  <a:pt x="27797" y="68"/>
                  <a:pt x="27804" y="77"/>
                </a:cubicBezTo>
                <a:cubicBezTo>
                  <a:pt x="27810" y="87"/>
                  <a:pt x="27815" y="97"/>
                  <a:pt x="27820" y="107"/>
                </a:cubicBezTo>
                <a:cubicBezTo>
                  <a:pt x="27824" y="118"/>
                  <a:pt x="27828" y="129"/>
                  <a:pt x="27830" y="140"/>
                </a:cubicBezTo>
                <a:cubicBezTo>
                  <a:pt x="27832" y="151"/>
                  <a:pt x="27833" y="163"/>
                  <a:pt x="27833" y="174"/>
                </a:cubicBezTo>
                <a:lnTo>
                  <a:pt x="27833" y="12246"/>
                </a:lnTo>
                <a:cubicBezTo>
                  <a:pt x="27833" y="12257"/>
                  <a:pt x="27832" y="12269"/>
                  <a:pt x="27830" y="12280"/>
                </a:cubicBezTo>
                <a:cubicBezTo>
                  <a:pt x="27828" y="12291"/>
                  <a:pt x="27824" y="12302"/>
                  <a:pt x="27820" y="12312"/>
                </a:cubicBezTo>
                <a:cubicBezTo>
                  <a:pt x="27815" y="12323"/>
                  <a:pt x="27810" y="12333"/>
                  <a:pt x="27804" y="12343"/>
                </a:cubicBezTo>
                <a:cubicBezTo>
                  <a:pt x="27797" y="12352"/>
                  <a:pt x="27790" y="12361"/>
                  <a:pt x="27782" y="12369"/>
                </a:cubicBezTo>
                <a:cubicBezTo>
                  <a:pt x="27774" y="12377"/>
                  <a:pt x="27765" y="12384"/>
                  <a:pt x="27756" y="12391"/>
                </a:cubicBezTo>
                <a:cubicBezTo>
                  <a:pt x="27746" y="12397"/>
                  <a:pt x="27736" y="12402"/>
                  <a:pt x="27726" y="12407"/>
                </a:cubicBezTo>
                <a:cubicBezTo>
                  <a:pt x="27715" y="12411"/>
                  <a:pt x="27704" y="12414"/>
                  <a:pt x="27693" y="12417"/>
                </a:cubicBezTo>
                <a:cubicBezTo>
                  <a:pt x="27682" y="12419"/>
                  <a:pt x="27670" y="12420"/>
                  <a:pt x="27659" y="12420"/>
                </a:cubicBezTo>
                <a:lnTo>
                  <a:pt x="174" y="12420"/>
                </a:lnTo>
                <a:cubicBezTo>
                  <a:pt x="162" y="12420"/>
                  <a:pt x="151" y="12419"/>
                  <a:pt x="140" y="12417"/>
                </a:cubicBezTo>
                <a:cubicBezTo>
                  <a:pt x="129" y="12414"/>
                  <a:pt x="118" y="12411"/>
                  <a:pt x="107" y="12407"/>
                </a:cubicBezTo>
                <a:cubicBezTo>
                  <a:pt x="97" y="12402"/>
                  <a:pt x="87" y="12397"/>
                  <a:pt x="77" y="12391"/>
                </a:cubicBezTo>
                <a:cubicBezTo>
                  <a:pt x="67" y="12384"/>
                  <a:pt x="59" y="12377"/>
                  <a:pt x="51" y="12369"/>
                </a:cubicBezTo>
                <a:cubicBezTo>
                  <a:pt x="43" y="12361"/>
                  <a:pt x="35" y="12352"/>
                  <a:pt x="29" y="12343"/>
                </a:cubicBezTo>
                <a:cubicBezTo>
                  <a:pt x="23" y="12333"/>
                  <a:pt x="17" y="12323"/>
                  <a:pt x="13" y="12312"/>
                </a:cubicBezTo>
                <a:cubicBezTo>
                  <a:pt x="9" y="12302"/>
                  <a:pt x="5" y="12291"/>
                  <a:pt x="3" y="12280"/>
                </a:cubicBezTo>
                <a:cubicBezTo>
                  <a:pt x="1" y="12269"/>
                  <a:pt x="0" y="12257"/>
                  <a:pt x="0" y="12246"/>
                </a:cubicBezTo>
              </a:path>
            </a:pathLst>
          </a:custGeom>
          <a:ln w="8280">
            <a:solidFill>
              <a:srgbClr val="1E40AF"/>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sp>
        <p:nvSpPr>
          <p:cNvPr id="560" name="任意多边形: 形状 559"/>
          <p:cNvSpPr/>
          <p:nvPr/>
        </p:nvSpPr>
        <p:spPr>
          <a:xfrm>
            <a:off x="342360" y="2531880"/>
            <a:ext cx="10011600" cy="802800"/>
          </a:xfrm>
          <a:custGeom>
            <a:avLst/>
            <a:gdLst/>
            <a:ahLst/>
            <a:cxnLst/>
            <a:rect l="0" t="0" r="r" b="b"/>
            <a:pathLst>
              <a:path w="27810" h="2230">
                <a:moveTo>
                  <a:pt x="27810" y="2230"/>
                </a:moveTo>
                <a:lnTo>
                  <a:pt x="0" y="2230"/>
                </a:lnTo>
                <a:lnTo>
                  <a:pt x="0" y="0"/>
                </a:lnTo>
                <a:lnTo>
                  <a:pt x="27810" y="0"/>
                </a:lnTo>
                <a:lnTo>
                  <a:pt x="27810" y="2230"/>
                </a:lnTo>
                <a:close/>
              </a:path>
            </a:pathLst>
          </a:custGeom>
          <a:solidFill>
            <a:srgbClr val="1E40AF">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61" name="任意多边形: 形状 560"/>
          <p:cNvSpPr/>
          <p:nvPr/>
        </p:nvSpPr>
        <p:spPr>
          <a:xfrm>
            <a:off x="342360" y="3334320"/>
            <a:ext cx="10011600" cy="802440"/>
          </a:xfrm>
          <a:custGeom>
            <a:avLst/>
            <a:gdLst/>
            <a:ahLst/>
            <a:cxnLst/>
            <a:rect l="0" t="0" r="r" b="b"/>
            <a:pathLst>
              <a:path w="27810" h="2229">
                <a:moveTo>
                  <a:pt x="27810" y="2229"/>
                </a:moveTo>
                <a:lnTo>
                  <a:pt x="0" y="2229"/>
                </a:lnTo>
                <a:lnTo>
                  <a:pt x="0" y="0"/>
                </a:lnTo>
                <a:lnTo>
                  <a:pt x="27810" y="0"/>
                </a:lnTo>
                <a:lnTo>
                  <a:pt x="27810" y="2229"/>
                </a:ln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62" name="任意多边形: 形状 561"/>
          <p:cNvSpPr/>
          <p:nvPr/>
        </p:nvSpPr>
        <p:spPr>
          <a:xfrm>
            <a:off x="342360" y="4136400"/>
            <a:ext cx="10011600" cy="802440"/>
          </a:xfrm>
          <a:custGeom>
            <a:avLst/>
            <a:gdLst/>
            <a:ahLst/>
            <a:cxnLst/>
            <a:rect l="0" t="0" r="r" b="b"/>
            <a:pathLst>
              <a:path w="27810" h="2229">
                <a:moveTo>
                  <a:pt x="27810" y="2229"/>
                </a:moveTo>
                <a:lnTo>
                  <a:pt x="0" y="2229"/>
                </a:lnTo>
                <a:lnTo>
                  <a:pt x="0" y="0"/>
                </a:lnTo>
                <a:lnTo>
                  <a:pt x="27810" y="0"/>
                </a:lnTo>
                <a:lnTo>
                  <a:pt x="27810" y="2229"/>
                </a:lnTo>
                <a:close/>
              </a:path>
            </a:pathLst>
          </a:custGeom>
          <a:solidFill>
            <a:srgbClr val="1E40AF">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63" name="任意多边形: 形状 562"/>
          <p:cNvSpPr/>
          <p:nvPr/>
        </p:nvSpPr>
        <p:spPr>
          <a:xfrm>
            <a:off x="342360" y="4938480"/>
            <a:ext cx="10011600" cy="802800"/>
          </a:xfrm>
          <a:custGeom>
            <a:avLst/>
            <a:gdLst/>
            <a:ahLst/>
            <a:cxnLst/>
            <a:rect l="0" t="0" r="r" b="b"/>
            <a:pathLst>
              <a:path w="27810" h="2230">
                <a:moveTo>
                  <a:pt x="27810" y="2230"/>
                </a:moveTo>
                <a:lnTo>
                  <a:pt x="0" y="2230"/>
                </a:lnTo>
                <a:lnTo>
                  <a:pt x="0" y="0"/>
                </a:lnTo>
                <a:lnTo>
                  <a:pt x="27810" y="0"/>
                </a:lnTo>
                <a:lnTo>
                  <a:pt x="27810" y="2230"/>
                </a:ln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64" name="任意多边形: 形状 563"/>
          <p:cNvSpPr/>
          <p:nvPr/>
        </p:nvSpPr>
        <p:spPr>
          <a:xfrm>
            <a:off x="342360" y="5740920"/>
            <a:ext cx="10011600" cy="802440"/>
          </a:xfrm>
          <a:custGeom>
            <a:avLst/>
            <a:gdLst/>
            <a:ahLst/>
            <a:cxnLst/>
            <a:rect l="0" t="0" r="r" b="b"/>
            <a:pathLst>
              <a:path w="27810" h="2229">
                <a:moveTo>
                  <a:pt x="27810" y="2067"/>
                </a:moveTo>
                <a:cubicBezTo>
                  <a:pt x="27810" y="2088"/>
                  <a:pt x="27806" y="2109"/>
                  <a:pt x="27798" y="2129"/>
                </a:cubicBezTo>
                <a:cubicBezTo>
                  <a:pt x="27790" y="2149"/>
                  <a:pt x="27778" y="2166"/>
                  <a:pt x="27763" y="2182"/>
                </a:cubicBezTo>
                <a:cubicBezTo>
                  <a:pt x="27748" y="2197"/>
                  <a:pt x="27730" y="2209"/>
                  <a:pt x="27710" y="2217"/>
                </a:cubicBezTo>
                <a:cubicBezTo>
                  <a:pt x="27690" y="2225"/>
                  <a:pt x="27670" y="2229"/>
                  <a:pt x="27648" y="2229"/>
                </a:cubicBezTo>
                <a:lnTo>
                  <a:pt x="163" y="2229"/>
                </a:lnTo>
                <a:cubicBezTo>
                  <a:pt x="141" y="2229"/>
                  <a:pt x="120" y="2225"/>
                  <a:pt x="101" y="2217"/>
                </a:cubicBezTo>
                <a:cubicBezTo>
                  <a:pt x="81" y="2209"/>
                  <a:pt x="63" y="2197"/>
                  <a:pt x="48" y="2182"/>
                </a:cubicBezTo>
                <a:cubicBezTo>
                  <a:pt x="33" y="2166"/>
                  <a:pt x="21" y="2149"/>
                  <a:pt x="13" y="2129"/>
                </a:cubicBezTo>
                <a:cubicBezTo>
                  <a:pt x="4" y="2109"/>
                  <a:pt x="0" y="2088"/>
                  <a:pt x="0" y="2067"/>
                </a:cubicBezTo>
                <a:lnTo>
                  <a:pt x="0" y="0"/>
                </a:lnTo>
                <a:lnTo>
                  <a:pt x="27810" y="0"/>
                </a:lnTo>
                <a:lnTo>
                  <a:pt x="27810" y="2067"/>
                </a:lnTo>
                <a:close/>
              </a:path>
            </a:pathLst>
          </a:custGeom>
          <a:solidFill>
            <a:srgbClr val="1E40AF">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65" name="任意多边形: 形状 564"/>
          <p:cNvSpPr/>
          <p:nvPr/>
        </p:nvSpPr>
        <p:spPr>
          <a:xfrm>
            <a:off x="342360" y="2080800"/>
            <a:ext cx="2005920" cy="451440"/>
          </a:xfrm>
          <a:custGeom>
            <a:avLst/>
            <a:gdLst/>
            <a:ahLst/>
            <a:cxnLst/>
            <a:rect l="0" t="0" r="r" b="b"/>
            <a:pathLst>
              <a:path w="5572" h="1254">
                <a:moveTo>
                  <a:pt x="13" y="100"/>
                </a:moveTo>
                <a:cubicBezTo>
                  <a:pt x="21" y="80"/>
                  <a:pt x="33" y="62"/>
                  <a:pt x="48" y="47"/>
                </a:cubicBezTo>
                <a:cubicBezTo>
                  <a:pt x="63" y="32"/>
                  <a:pt x="81" y="20"/>
                  <a:pt x="101" y="12"/>
                </a:cubicBezTo>
                <a:cubicBezTo>
                  <a:pt x="120" y="4"/>
                  <a:pt x="141" y="0"/>
                  <a:pt x="163" y="0"/>
                </a:cubicBezTo>
                <a:lnTo>
                  <a:pt x="5572" y="0"/>
                </a:lnTo>
                <a:lnTo>
                  <a:pt x="5572" y="1254"/>
                </a:lnTo>
                <a:lnTo>
                  <a:pt x="0" y="1254"/>
                </a:lnTo>
                <a:lnTo>
                  <a:pt x="0" y="162"/>
                </a:lnTo>
                <a:cubicBezTo>
                  <a:pt x="0" y="140"/>
                  <a:pt x="4" y="120"/>
                  <a:pt x="13" y="100"/>
                </a:cubicBezTo>
                <a:close/>
              </a:path>
            </a:pathLst>
          </a:custGeom>
          <a:solidFill>
            <a:srgbClr val="1E3A8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66" name="图片 565"/>
          <p:cNvPicPr/>
          <p:nvPr/>
        </p:nvPicPr>
        <p:blipFill>
          <a:blip r:embed="rId6"/>
          <a:stretch/>
        </p:blipFill>
        <p:spPr>
          <a:xfrm>
            <a:off x="877320" y="2223000"/>
            <a:ext cx="191880" cy="166680"/>
          </a:xfrm>
          <a:prstGeom prst="rect">
            <a:avLst/>
          </a:prstGeom>
          <a:noFill/>
          <a:ln w="0">
            <a:noFill/>
          </a:ln>
        </p:spPr>
      </p:pic>
      <p:sp>
        <p:nvSpPr>
          <p:cNvPr id="567" name="文本框 566"/>
          <p:cNvSpPr txBox="1"/>
          <p:nvPr/>
        </p:nvSpPr>
        <p:spPr>
          <a:xfrm>
            <a:off x="10110600" y="6569640"/>
            <a:ext cx="472320" cy="157320"/>
          </a:xfrm>
          <a:prstGeom prst="rect">
            <a:avLst/>
          </a:prstGeom>
          <a:noFill/>
          <a:ln w="0">
            <a:noFill/>
          </a:ln>
        </p:spPr>
        <p:txBody>
          <a:bodyPr wrap="none" lIns="0" tIns="0" rIns="0" bIns="0" anchor="t">
            <a:spAutoFit/>
          </a:bodyPr>
          <a:lstStyle/>
          <a:p>
            <a:r>
              <a:rPr lang="en-US" sz="1050" b="0" u="none" strike="noStrike">
                <a:solidFill>
                  <a:srgbClr val="9CA3AF"/>
                </a:solidFill>
                <a:effectLst/>
                <a:uFillTx/>
                <a:latin typeface="DejaVuSans"/>
                <a:ea typeface="DejaVuSans"/>
              </a:rPr>
              <a:t>9  /  14</a:t>
            </a:r>
            <a:endParaRPr lang="en-US" sz="1050" b="0" u="none" strike="noStrike">
              <a:solidFill>
                <a:srgbClr val="000000"/>
              </a:solidFill>
              <a:effectLst/>
              <a:uFillTx/>
              <a:latin typeface="Times New Roman"/>
            </a:endParaRPr>
          </a:p>
        </p:txBody>
      </p:sp>
      <p:sp>
        <p:nvSpPr>
          <p:cNvPr id="568" name="任意多边形: 形状 567"/>
          <p:cNvSpPr/>
          <p:nvPr/>
        </p:nvSpPr>
        <p:spPr>
          <a:xfrm>
            <a:off x="2347920" y="2080800"/>
            <a:ext cx="4003200" cy="451440"/>
          </a:xfrm>
          <a:custGeom>
            <a:avLst/>
            <a:gdLst/>
            <a:ahLst/>
            <a:cxnLst/>
            <a:rect l="0" t="0" r="r" b="b"/>
            <a:pathLst>
              <a:path w="11120" h="1254">
                <a:moveTo>
                  <a:pt x="0" y="0"/>
                </a:moveTo>
                <a:lnTo>
                  <a:pt x="11120" y="0"/>
                </a:lnTo>
                <a:lnTo>
                  <a:pt x="11120" y="1254"/>
                </a:lnTo>
                <a:lnTo>
                  <a:pt x="0" y="1254"/>
                </a:lnTo>
                <a:lnTo>
                  <a:pt x="0" y="0"/>
                </a:lnTo>
                <a:close/>
              </a:path>
            </a:pathLst>
          </a:custGeom>
          <a:solidFill>
            <a:srgbClr val="1E3A8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69" name="任意多边形: 形状 568"/>
          <p:cNvSpPr/>
          <p:nvPr/>
        </p:nvSpPr>
        <p:spPr>
          <a:xfrm>
            <a:off x="6342480" y="2080800"/>
            <a:ext cx="8640" cy="451440"/>
          </a:xfrm>
          <a:custGeom>
            <a:avLst/>
            <a:gdLst/>
            <a:ahLst/>
            <a:cxnLst/>
            <a:rect l="0" t="0" r="r" b="b"/>
            <a:pathLst>
              <a:path w="24" h="1254">
                <a:moveTo>
                  <a:pt x="24" y="0"/>
                </a:moveTo>
                <a:lnTo>
                  <a:pt x="24" y="69"/>
                </a:lnTo>
                <a:lnTo>
                  <a:pt x="0" y="69"/>
                </a:lnTo>
                <a:lnTo>
                  <a:pt x="0" y="0"/>
                </a:lnTo>
                <a:lnTo>
                  <a:pt x="24" y="0"/>
                </a:lnTo>
                <a:moveTo>
                  <a:pt x="24" y="118"/>
                </a:moveTo>
                <a:lnTo>
                  <a:pt x="24" y="188"/>
                </a:lnTo>
                <a:lnTo>
                  <a:pt x="0" y="188"/>
                </a:lnTo>
                <a:lnTo>
                  <a:pt x="0" y="118"/>
                </a:lnTo>
                <a:lnTo>
                  <a:pt x="24" y="118"/>
                </a:lnTo>
                <a:moveTo>
                  <a:pt x="24" y="236"/>
                </a:moveTo>
                <a:lnTo>
                  <a:pt x="24" y="306"/>
                </a:lnTo>
                <a:lnTo>
                  <a:pt x="0" y="306"/>
                </a:lnTo>
                <a:lnTo>
                  <a:pt x="0" y="236"/>
                </a:lnTo>
                <a:lnTo>
                  <a:pt x="24" y="236"/>
                </a:lnTo>
                <a:moveTo>
                  <a:pt x="24" y="355"/>
                </a:moveTo>
                <a:lnTo>
                  <a:pt x="24" y="424"/>
                </a:lnTo>
                <a:lnTo>
                  <a:pt x="0" y="424"/>
                </a:lnTo>
                <a:lnTo>
                  <a:pt x="0" y="355"/>
                </a:lnTo>
                <a:lnTo>
                  <a:pt x="24" y="355"/>
                </a:lnTo>
                <a:moveTo>
                  <a:pt x="24" y="473"/>
                </a:moveTo>
                <a:lnTo>
                  <a:pt x="24" y="543"/>
                </a:lnTo>
                <a:lnTo>
                  <a:pt x="0" y="543"/>
                </a:lnTo>
                <a:lnTo>
                  <a:pt x="0" y="473"/>
                </a:lnTo>
                <a:lnTo>
                  <a:pt x="24" y="473"/>
                </a:lnTo>
                <a:moveTo>
                  <a:pt x="24" y="591"/>
                </a:moveTo>
                <a:lnTo>
                  <a:pt x="24" y="661"/>
                </a:lnTo>
                <a:lnTo>
                  <a:pt x="0" y="661"/>
                </a:lnTo>
                <a:lnTo>
                  <a:pt x="0" y="591"/>
                </a:lnTo>
                <a:lnTo>
                  <a:pt x="24" y="591"/>
                </a:lnTo>
                <a:moveTo>
                  <a:pt x="24" y="710"/>
                </a:moveTo>
                <a:lnTo>
                  <a:pt x="24" y="780"/>
                </a:lnTo>
                <a:lnTo>
                  <a:pt x="0" y="780"/>
                </a:lnTo>
                <a:lnTo>
                  <a:pt x="0" y="710"/>
                </a:lnTo>
                <a:lnTo>
                  <a:pt x="24" y="710"/>
                </a:lnTo>
                <a:moveTo>
                  <a:pt x="24" y="828"/>
                </a:moveTo>
                <a:lnTo>
                  <a:pt x="24" y="898"/>
                </a:lnTo>
                <a:lnTo>
                  <a:pt x="0" y="898"/>
                </a:lnTo>
                <a:lnTo>
                  <a:pt x="0" y="828"/>
                </a:lnTo>
                <a:lnTo>
                  <a:pt x="24" y="828"/>
                </a:lnTo>
                <a:moveTo>
                  <a:pt x="24" y="947"/>
                </a:moveTo>
                <a:lnTo>
                  <a:pt x="24" y="1016"/>
                </a:lnTo>
                <a:lnTo>
                  <a:pt x="0" y="1016"/>
                </a:lnTo>
                <a:lnTo>
                  <a:pt x="0" y="947"/>
                </a:lnTo>
                <a:lnTo>
                  <a:pt x="24" y="947"/>
                </a:lnTo>
                <a:moveTo>
                  <a:pt x="24" y="1065"/>
                </a:moveTo>
                <a:lnTo>
                  <a:pt x="24" y="1136"/>
                </a:lnTo>
                <a:lnTo>
                  <a:pt x="0" y="1136"/>
                </a:lnTo>
                <a:lnTo>
                  <a:pt x="0" y="1065"/>
                </a:lnTo>
                <a:lnTo>
                  <a:pt x="24" y="1065"/>
                </a:lnTo>
                <a:moveTo>
                  <a:pt x="24" y="1184"/>
                </a:moveTo>
                <a:lnTo>
                  <a:pt x="24" y="1254"/>
                </a:lnTo>
                <a:lnTo>
                  <a:pt x="0" y="1254"/>
                </a:lnTo>
                <a:lnTo>
                  <a:pt x="0" y="1184"/>
                </a:lnTo>
                <a:lnTo>
                  <a:pt x="24" y="1184"/>
                </a:ln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70" name="任意多边形: 形状 569"/>
          <p:cNvSpPr/>
          <p:nvPr/>
        </p:nvSpPr>
        <p:spPr>
          <a:xfrm>
            <a:off x="2347920" y="2515320"/>
            <a:ext cx="4003200" cy="16920"/>
          </a:xfrm>
          <a:custGeom>
            <a:avLst/>
            <a:gdLst/>
            <a:ahLst/>
            <a:cxnLst/>
            <a:rect l="0" t="0" r="r" b="b"/>
            <a:pathLst>
              <a:path w="11120" h="47">
                <a:moveTo>
                  <a:pt x="11097" y="0"/>
                </a:moveTo>
                <a:lnTo>
                  <a:pt x="11120" y="47"/>
                </a:lnTo>
                <a:lnTo>
                  <a:pt x="0" y="47"/>
                </a:lnTo>
                <a:lnTo>
                  <a:pt x="0" y="0"/>
                </a:lnTo>
                <a:lnTo>
                  <a:pt x="11097" y="0"/>
                </a:lnTo>
                <a:close/>
              </a:path>
            </a:pathLst>
          </a:custGeom>
          <a:solidFill>
            <a:srgbClr val="0EA5E9"/>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71" name="图片 570"/>
          <p:cNvPicPr/>
          <p:nvPr/>
        </p:nvPicPr>
        <p:blipFill>
          <a:blip r:embed="rId7"/>
          <a:stretch/>
        </p:blipFill>
        <p:spPr>
          <a:xfrm>
            <a:off x="3701880" y="2214360"/>
            <a:ext cx="208440" cy="166680"/>
          </a:xfrm>
          <a:prstGeom prst="rect">
            <a:avLst/>
          </a:prstGeom>
          <a:noFill/>
          <a:ln w="0">
            <a:noFill/>
          </a:ln>
        </p:spPr>
      </p:pic>
      <p:sp>
        <p:nvSpPr>
          <p:cNvPr id="572" name="文本框 571"/>
          <p:cNvSpPr txBox="1"/>
          <p:nvPr/>
        </p:nvSpPr>
        <p:spPr>
          <a:xfrm>
            <a:off x="1139040" y="2203920"/>
            <a:ext cx="671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比较维度</a:t>
            </a:r>
            <a:endParaRPr lang="en-US" sz="1320" b="0" u="none" strike="noStrike">
              <a:solidFill>
                <a:srgbClr val="000000"/>
              </a:solidFill>
              <a:effectLst/>
              <a:uFillTx/>
              <a:latin typeface="Times New Roman"/>
            </a:endParaRPr>
          </a:p>
        </p:txBody>
      </p:sp>
      <p:sp>
        <p:nvSpPr>
          <p:cNvPr id="573" name="任意多边形: 形状 572"/>
          <p:cNvSpPr/>
          <p:nvPr/>
        </p:nvSpPr>
        <p:spPr>
          <a:xfrm>
            <a:off x="6350760" y="2080800"/>
            <a:ext cx="4003200" cy="451440"/>
          </a:xfrm>
          <a:custGeom>
            <a:avLst/>
            <a:gdLst/>
            <a:ahLst/>
            <a:cxnLst/>
            <a:rect l="0" t="0" r="r" b="b"/>
            <a:pathLst>
              <a:path w="11120" h="1254">
                <a:moveTo>
                  <a:pt x="11020" y="12"/>
                </a:moveTo>
                <a:cubicBezTo>
                  <a:pt x="11040" y="20"/>
                  <a:pt x="11058" y="32"/>
                  <a:pt x="11073" y="47"/>
                </a:cubicBezTo>
                <a:cubicBezTo>
                  <a:pt x="11088" y="62"/>
                  <a:pt x="11100" y="80"/>
                  <a:pt x="11108" y="100"/>
                </a:cubicBezTo>
                <a:cubicBezTo>
                  <a:pt x="11116" y="120"/>
                  <a:pt x="11120" y="140"/>
                  <a:pt x="11120" y="162"/>
                </a:cubicBezTo>
                <a:lnTo>
                  <a:pt x="11120" y="1254"/>
                </a:lnTo>
                <a:lnTo>
                  <a:pt x="0" y="1254"/>
                </a:lnTo>
                <a:lnTo>
                  <a:pt x="0" y="0"/>
                </a:lnTo>
                <a:lnTo>
                  <a:pt x="10958" y="0"/>
                </a:lnTo>
                <a:cubicBezTo>
                  <a:pt x="10980" y="0"/>
                  <a:pt x="11000" y="4"/>
                  <a:pt x="11020" y="12"/>
                </a:cubicBezTo>
                <a:close/>
              </a:path>
            </a:pathLst>
          </a:custGeom>
          <a:solidFill>
            <a:srgbClr val="1E3A8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74" name="任意多边形: 形状 573"/>
          <p:cNvSpPr/>
          <p:nvPr/>
        </p:nvSpPr>
        <p:spPr>
          <a:xfrm>
            <a:off x="6350760" y="2515320"/>
            <a:ext cx="4003200" cy="16920"/>
          </a:xfrm>
          <a:custGeom>
            <a:avLst/>
            <a:gdLst/>
            <a:ahLst/>
            <a:cxnLst/>
            <a:rect l="0" t="0" r="r" b="b"/>
            <a:pathLst>
              <a:path w="11120" h="47">
                <a:moveTo>
                  <a:pt x="11120" y="47"/>
                </a:moveTo>
                <a:lnTo>
                  <a:pt x="0" y="47"/>
                </a:lnTo>
                <a:lnTo>
                  <a:pt x="0" y="0"/>
                </a:lnTo>
                <a:lnTo>
                  <a:pt x="11120" y="0"/>
                </a:lnTo>
                <a:lnTo>
                  <a:pt x="11120" y="47"/>
                </a:lnTo>
                <a:close/>
              </a:path>
            </a:pathLst>
          </a:custGeom>
          <a:solidFill>
            <a:srgbClr val="0EA5E9"/>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75" name="文本框 574"/>
          <p:cNvSpPr txBox="1"/>
          <p:nvPr/>
        </p:nvSpPr>
        <p:spPr>
          <a:xfrm>
            <a:off x="3979440" y="2195640"/>
            <a:ext cx="100656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传统生成模型</a:t>
            </a:r>
            <a:endParaRPr lang="en-US" sz="1320" b="0" u="none" strike="noStrike">
              <a:solidFill>
                <a:srgbClr val="000000"/>
              </a:solidFill>
              <a:effectLst/>
              <a:uFillTx/>
              <a:latin typeface="Times New Roman"/>
            </a:endParaRPr>
          </a:p>
        </p:txBody>
      </p:sp>
      <p:sp>
        <p:nvSpPr>
          <p:cNvPr id="576" name="文本框 575"/>
          <p:cNvSpPr txBox="1"/>
          <p:nvPr/>
        </p:nvSpPr>
        <p:spPr>
          <a:xfrm>
            <a:off x="8020080" y="2201400"/>
            <a:ext cx="397080" cy="195480"/>
          </a:xfrm>
          <a:prstGeom prst="rect">
            <a:avLst/>
          </a:prstGeom>
          <a:noFill/>
          <a:ln w="0">
            <a:noFill/>
          </a:ln>
        </p:spPr>
        <p:txBody>
          <a:bodyPr wrap="none" lIns="0" tIns="0" rIns="0" bIns="0" anchor="t">
            <a:spAutoFit/>
          </a:bodyPr>
          <a:lstStyle/>
          <a:p>
            <a:r>
              <a:rPr lang="en-US" sz="1320" b="1" u="none" strike="noStrike">
                <a:solidFill>
                  <a:srgbClr val="FFFFFF"/>
                </a:solidFill>
                <a:effectLst/>
                <a:uFillTx/>
                <a:latin typeface="DejaVuSans"/>
                <a:ea typeface="DejaVuSans"/>
              </a:rPr>
              <a:t>RAG</a:t>
            </a:r>
            <a:endParaRPr lang="en-US" sz="1320" b="0" u="none" strike="noStrike">
              <a:solidFill>
                <a:srgbClr val="000000"/>
              </a:solidFill>
              <a:effectLst/>
              <a:uFillTx/>
              <a:latin typeface="Times New Roman"/>
            </a:endParaRPr>
          </a:p>
        </p:txBody>
      </p:sp>
      <p:sp>
        <p:nvSpPr>
          <p:cNvPr id="577" name="任意多边形: 形状 576"/>
          <p:cNvSpPr/>
          <p:nvPr/>
        </p:nvSpPr>
        <p:spPr>
          <a:xfrm>
            <a:off x="6342480" y="2531880"/>
            <a:ext cx="8640" cy="802800"/>
          </a:xfrm>
          <a:custGeom>
            <a:avLst/>
            <a:gdLst/>
            <a:ahLst/>
            <a:cxnLst/>
            <a:rect l="0" t="0" r="r" b="b"/>
            <a:pathLst>
              <a:path w="24" h="2230">
                <a:moveTo>
                  <a:pt x="24" y="0"/>
                </a:moveTo>
                <a:lnTo>
                  <a:pt x="24" y="70"/>
                </a:lnTo>
                <a:lnTo>
                  <a:pt x="0" y="70"/>
                </a:lnTo>
                <a:lnTo>
                  <a:pt x="0" y="0"/>
                </a:lnTo>
                <a:lnTo>
                  <a:pt x="24" y="0"/>
                </a:lnTo>
                <a:moveTo>
                  <a:pt x="24" y="114"/>
                </a:moveTo>
                <a:lnTo>
                  <a:pt x="24" y="183"/>
                </a:lnTo>
                <a:lnTo>
                  <a:pt x="0" y="183"/>
                </a:lnTo>
                <a:lnTo>
                  <a:pt x="0" y="114"/>
                </a:lnTo>
                <a:lnTo>
                  <a:pt x="24" y="114"/>
                </a:lnTo>
                <a:moveTo>
                  <a:pt x="24" y="227"/>
                </a:moveTo>
                <a:lnTo>
                  <a:pt x="24" y="297"/>
                </a:lnTo>
                <a:lnTo>
                  <a:pt x="0" y="297"/>
                </a:lnTo>
                <a:lnTo>
                  <a:pt x="0" y="227"/>
                </a:lnTo>
                <a:lnTo>
                  <a:pt x="24" y="227"/>
                </a:lnTo>
                <a:moveTo>
                  <a:pt x="24" y="341"/>
                </a:moveTo>
                <a:lnTo>
                  <a:pt x="24" y="411"/>
                </a:lnTo>
                <a:lnTo>
                  <a:pt x="0" y="411"/>
                </a:lnTo>
                <a:lnTo>
                  <a:pt x="0" y="341"/>
                </a:lnTo>
                <a:lnTo>
                  <a:pt x="24" y="341"/>
                </a:lnTo>
                <a:moveTo>
                  <a:pt x="24" y="455"/>
                </a:moveTo>
                <a:lnTo>
                  <a:pt x="24" y="524"/>
                </a:lnTo>
                <a:lnTo>
                  <a:pt x="0" y="524"/>
                </a:lnTo>
                <a:lnTo>
                  <a:pt x="0" y="455"/>
                </a:lnTo>
                <a:lnTo>
                  <a:pt x="24" y="455"/>
                </a:lnTo>
                <a:moveTo>
                  <a:pt x="24" y="568"/>
                </a:moveTo>
                <a:lnTo>
                  <a:pt x="24" y="638"/>
                </a:lnTo>
                <a:lnTo>
                  <a:pt x="0" y="638"/>
                </a:lnTo>
                <a:lnTo>
                  <a:pt x="0" y="568"/>
                </a:lnTo>
                <a:lnTo>
                  <a:pt x="24" y="568"/>
                </a:lnTo>
                <a:moveTo>
                  <a:pt x="24" y="682"/>
                </a:moveTo>
                <a:lnTo>
                  <a:pt x="24" y="751"/>
                </a:lnTo>
                <a:lnTo>
                  <a:pt x="0" y="751"/>
                </a:lnTo>
                <a:lnTo>
                  <a:pt x="0" y="682"/>
                </a:lnTo>
                <a:lnTo>
                  <a:pt x="24" y="682"/>
                </a:lnTo>
                <a:moveTo>
                  <a:pt x="24" y="796"/>
                </a:moveTo>
                <a:lnTo>
                  <a:pt x="24" y="866"/>
                </a:lnTo>
                <a:lnTo>
                  <a:pt x="0" y="866"/>
                </a:lnTo>
                <a:lnTo>
                  <a:pt x="0" y="796"/>
                </a:lnTo>
                <a:lnTo>
                  <a:pt x="24" y="796"/>
                </a:lnTo>
                <a:moveTo>
                  <a:pt x="24" y="910"/>
                </a:moveTo>
                <a:lnTo>
                  <a:pt x="24" y="980"/>
                </a:lnTo>
                <a:lnTo>
                  <a:pt x="0" y="980"/>
                </a:lnTo>
                <a:lnTo>
                  <a:pt x="0" y="910"/>
                </a:lnTo>
                <a:lnTo>
                  <a:pt x="24" y="910"/>
                </a:lnTo>
                <a:moveTo>
                  <a:pt x="24" y="1024"/>
                </a:moveTo>
                <a:lnTo>
                  <a:pt x="24" y="1093"/>
                </a:lnTo>
                <a:lnTo>
                  <a:pt x="0" y="1093"/>
                </a:lnTo>
                <a:lnTo>
                  <a:pt x="0" y="1024"/>
                </a:lnTo>
                <a:lnTo>
                  <a:pt x="24" y="1024"/>
                </a:lnTo>
                <a:moveTo>
                  <a:pt x="24" y="1137"/>
                </a:moveTo>
                <a:lnTo>
                  <a:pt x="24" y="1207"/>
                </a:lnTo>
                <a:lnTo>
                  <a:pt x="0" y="1207"/>
                </a:lnTo>
                <a:lnTo>
                  <a:pt x="0" y="1137"/>
                </a:lnTo>
                <a:lnTo>
                  <a:pt x="24" y="1137"/>
                </a:lnTo>
                <a:moveTo>
                  <a:pt x="24" y="1251"/>
                </a:moveTo>
                <a:lnTo>
                  <a:pt x="24" y="1321"/>
                </a:lnTo>
                <a:lnTo>
                  <a:pt x="0" y="1321"/>
                </a:lnTo>
                <a:lnTo>
                  <a:pt x="0" y="1251"/>
                </a:lnTo>
                <a:lnTo>
                  <a:pt x="24" y="1251"/>
                </a:lnTo>
                <a:moveTo>
                  <a:pt x="24" y="1365"/>
                </a:moveTo>
                <a:lnTo>
                  <a:pt x="24" y="1434"/>
                </a:lnTo>
                <a:lnTo>
                  <a:pt x="0" y="1434"/>
                </a:lnTo>
                <a:lnTo>
                  <a:pt x="0" y="1365"/>
                </a:lnTo>
                <a:lnTo>
                  <a:pt x="24" y="1365"/>
                </a:lnTo>
                <a:moveTo>
                  <a:pt x="24" y="1478"/>
                </a:moveTo>
                <a:lnTo>
                  <a:pt x="24" y="1548"/>
                </a:lnTo>
                <a:lnTo>
                  <a:pt x="0" y="1548"/>
                </a:lnTo>
                <a:lnTo>
                  <a:pt x="0" y="1478"/>
                </a:lnTo>
                <a:lnTo>
                  <a:pt x="24" y="1478"/>
                </a:lnTo>
                <a:moveTo>
                  <a:pt x="24" y="1592"/>
                </a:moveTo>
                <a:lnTo>
                  <a:pt x="24" y="1661"/>
                </a:lnTo>
                <a:lnTo>
                  <a:pt x="0" y="1661"/>
                </a:lnTo>
                <a:lnTo>
                  <a:pt x="0" y="1592"/>
                </a:lnTo>
                <a:lnTo>
                  <a:pt x="24" y="1592"/>
                </a:lnTo>
                <a:moveTo>
                  <a:pt x="24" y="1705"/>
                </a:moveTo>
                <a:lnTo>
                  <a:pt x="24" y="1775"/>
                </a:lnTo>
                <a:lnTo>
                  <a:pt x="0" y="1775"/>
                </a:lnTo>
                <a:lnTo>
                  <a:pt x="0" y="1705"/>
                </a:lnTo>
                <a:lnTo>
                  <a:pt x="24" y="1705"/>
                </a:lnTo>
                <a:moveTo>
                  <a:pt x="24" y="1819"/>
                </a:moveTo>
                <a:lnTo>
                  <a:pt x="24" y="1889"/>
                </a:lnTo>
                <a:lnTo>
                  <a:pt x="0" y="1889"/>
                </a:lnTo>
                <a:lnTo>
                  <a:pt x="0" y="1819"/>
                </a:lnTo>
                <a:lnTo>
                  <a:pt x="24" y="1819"/>
                </a:lnTo>
                <a:moveTo>
                  <a:pt x="24" y="1933"/>
                </a:moveTo>
                <a:lnTo>
                  <a:pt x="24" y="2002"/>
                </a:lnTo>
                <a:lnTo>
                  <a:pt x="0" y="2002"/>
                </a:lnTo>
                <a:lnTo>
                  <a:pt x="0" y="1933"/>
                </a:lnTo>
                <a:lnTo>
                  <a:pt x="24" y="1933"/>
                </a:lnTo>
                <a:moveTo>
                  <a:pt x="24" y="2046"/>
                </a:moveTo>
                <a:lnTo>
                  <a:pt x="24" y="2116"/>
                </a:lnTo>
                <a:lnTo>
                  <a:pt x="0" y="2116"/>
                </a:lnTo>
                <a:lnTo>
                  <a:pt x="0" y="2046"/>
                </a:lnTo>
                <a:lnTo>
                  <a:pt x="24" y="2046"/>
                </a:lnTo>
                <a:moveTo>
                  <a:pt x="24" y="2160"/>
                </a:moveTo>
                <a:lnTo>
                  <a:pt x="24" y="2230"/>
                </a:lnTo>
                <a:lnTo>
                  <a:pt x="0" y="2230"/>
                </a:lnTo>
                <a:lnTo>
                  <a:pt x="0" y="2160"/>
                </a:lnTo>
                <a:lnTo>
                  <a:pt x="24" y="2160"/>
                </a:ln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78" name="文本框 577"/>
          <p:cNvSpPr txBox="1"/>
          <p:nvPr/>
        </p:nvSpPr>
        <p:spPr>
          <a:xfrm>
            <a:off x="8415360" y="2195640"/>
            <a:ext cx="33588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模型</a:t>
            </a:r>
            <a:endParaRPr lang="en-US" sz="1320" b="0" u="none" strike="noStrike">
              <a:solidFill>
                <a:srgbClr val="000000"/>
              </a:solidFill>
              <a:effectLst/>
              <a:uFillTx/>
              <a:latin typeface="Times New Roman"/>
            </a:endParaRPr>
          </a:p>
        </p:txBody>
      </p:sp>
      <p:sp>
        <p:nvSpPr>
          <p:cNvPr id="579" name="文本框 578"/>
          <p:cNvSpPr txBox="1"/>
          <p:nvPr/>
        </p:nvSpPr>
        <p:spPr>
          <a:xfrm>
            <a:off x="2445120" y="2645640"/>
            <a:ext cx="1609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主要依赖训练过程中获取的</a:t>
            </a:r>
            <a:endParaRPr lang="en-US" sz="1050" b="0" u="none" strike="noStrike">
              <a:solidFill>
                <a:srgbClr val="000000"/>
              </a:solidFill>
              <a:effectLst/>
              <a:uFillTx/>
              <a:latin typeface="Times New Roman"/>
            </a:endParaRPr>
          </a:p>
        </p:txBody>
      </p:sp>
      <p:sp>
        <p:nvSpPr>
          <p:cNvPr id="580" name="文本框 579"/>
          <p:cNvSpPr txBox="1"/>
          <p:nvPr/>
        </p:nvSpPr>
        <p:spPr>
          <a:xfrm>
            <a:off x="4049640" y="2650320"/>
            <a:ext cx="13320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a:t>
            </a:r>
            <a:endParaRPr lang="en-US" sz="1050" b="0" u="none" strike="noStrike">
              <a:solidFill>
                <a:srgbClr val="000000"/>
              </a:solidFill>
              <a:effectLst/>
              <a:uFillTx/>
              <a:latin typeface="Times New Roman"/>
            </a:endParaRPr>
          </a:p>
        </p:txBody>
      </p:sp>
      <p:sp>
        <p:nvSpPr>
          <p:cNvPr id="581" name="文本框 580"/>
          <p:cNvSpPr txBox="1"/>
          <p:nvPr/>
        </p:nvSpPr>
        <p:spPr>
          <a:xfrm>
            <a:off x="4111200" y="2645640"/>
            <a:ext cx="5371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静态知识</a:t>
            </a:r>
            <a:endParaRPr lang="en-US" sz="1050" b="0" u="none" strike="noStrike">
              <a:solidFill>
                <a:srgbClr val="000000"/>
              </a:solidFill>
              <a:effectLst/>
              <a:uFillTx/>
              <a:latin typeface="Times New Roman"/>
            </a:endParaRPr>
          </a:p>
        </p:txBody>
      </p:sp>
      <p:sp>
        <p:nvSpPr>
          <p:cNvPr id="582" name="文本框 581"/>
          <p:cNvSpPr txBox="1"/>
          <p:nvPr/>
        </p:nvSpPr>
        <p:spPr>
          <a:xfrm>
            <a:off x="4645800" y="2650320"/>
            <a:ext cx="13320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a:t>
            </a:r>
            <a:endParaRPr lang="en-US" sz="1050" b="0" u="none" strike="noStrike">
              <a:solidFill>
                <a:srgbClr val="000000"/>
              </a:solidFill>
              <a:effectLst/>
              <a:uFillTx/>
              <a:latin typeface="Times New Roman"/>
            </a:endParaRPr>
          </a:p>
        </p:txBody>
      </p:sp>
      <p:sp>
        <p:nvSpPr>
          <p:cNvPr id="583" name="文本框 582"/>
          <p:cNvSpPr txBox="1"/>
          <p:nvPr/>
        </p:nvSpPr>
        <p:spPr>
          <a:xfrm>
            <a:off x="4707360" y="2645640"/>
            <a:ext cx="1476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。模型训练完毕后，生成</a:t>
            </a:r>
            <a:endParaRPr lang="en-US" sz="1050" b="0" u="none" strike="noStrike">
              <a:solidFill>
                <a:srgbClr val="000000"/>
              </a:solidFill>
              <a:effectLst/>
              <a:uFillTx/>
              <a:latin typeface="Times New Roman"/>
            </a:endParaRPr>
          </a:p>
        </p:txBody>
      </p:sp>
      <p:sp>
        <p:nvSpPr>
          <p:cNvPr id="584" name="文本框 583"/>
          <p:cNvSpPr txBox="1"/>
          <p:nvPr/>
        </p:nvSpPr>
        <p:spPr>
          <a:xfrm>
            <a:off x="2445120" y="2846160"/>
            <a:ext cx="36216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内容基本上限于当时的训练数据，无法随时间推移自动更新。</a:t>
            </a:r>
            <a:endParaRPr lang="en-US" sz="1050" b="0" u="none" strike="noStrike">
              <a:solidFill>
                <a:srgbClr val="000000"/>
              </a:solidFill>
              <a:effectLst/>
              <a:uFillTx/>
              <a:latin typeface="Times New Roman"/>
            </a:endParaRPr>
          </a:p>
        </p:txBody>
      </p:sp>
      <p:sp>
        <p:nvSpPr>
          <p:cNvPr id="585" name="文本框 584"/>
          <p:cNvSpPr txBox="1"/>
          <p:nvPr/>
        </p:nvSpPr>
        <p:spPr>
          <a:xfrm>
            <a:off x="6449400" y="2645640"/>
            <a:ext cx="375588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引入动态检索模块，能够在生成过程前或过程中从外部知识库中</a:t>
            </a:r>
            <a:endParaRPr lang="en-US" sz="1050" b="0" u="none" strike="noStrike">
              <a:solidFill>
                <a:srgbClr val="000000"/>
              </a:solidFill>
              <a:effectLst/>
              <a:uFillTx/>
              <a:latin typeface="Times New Roman"/>
            </a:endParaRPr>
          </a:p>
        </p:txBody>
      </p:sp>
      <p:sp>
        <p:nvSpPr>
          <p:cNvPr id="586" name="文本框 585"/>
          <p:cNvSpPr txBox="1"/>
          <p:nvPr/>
        </p:nvSpPr>
        <p:spPr>
          <a:xfrm>
            <a:off x="6449400" y="2846160"/>
            <a:ext cx="375588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获取最新数据。可以通过检索模块实时访问大量外部数据库、文</a:t>
            </a:r>
            <a:endParaRPr lang="en-US" sz="1050" b="0" u="none" strike="noStrike">
              <a:solidFill>
                <a:srgbClr val="000000"/>
              </a:solidFill>
              <a:effectLst/>
              <a:uFillTx/>
              <a:latin typeface="Times New Roman"/>
            </a:endParaRPr>
          </a:p>
        </p:txBody>
      </p:sp>
      <p:sp>
        <p:nvSpPr>
          <p:cNvPr id="587" name="任意多边形: 形状 586"/>
          <p:cNvSpPr/>
          <p:nvPr/>
        </p:nvSpPr>
        <p:spPr>
          <a:xfrm>
            <a:off x="6342480" y="3334320"/>
            <a:ext cx="8640" cy="802440"/>
          </a:xfrm>
          <a:custGeom>
            <a:avLst/>
            <a:gdLst/>
            <a:ahLst/>
            <a:cxnLst/>
            <a:rect l="0" t="0" r="r" b="b"/>
            <a:pathLst>
              <a:path w="24" h="2229">
                <a:moveTo>
                  <a:pt x="24" y="0"/>
                </a:moveTo>
                <a:lnTo>
                  <a:pt x="24" y="69"/>
                </a:lnTo>
                <a:lnTo>
                  <a:pt x="0" y="69"/>
                </a:lnTo>
                <a:lnTo>
                  <a:pt x="0" y="0"/>
                </a:lnTo>
                <a:lnTo>
                  <a:pt x="24" y="0"/>
                </a:lnTo>
                <a:moveTo>
                  <a:pt x="24" y="113"/>
                </a:moveTo>
                <a:lnTo>
                  <a:pt x="24" y="183"/>
                </a:lnTo>
                <a:lnTo>
                  <a:pt x="0" y="183"/>
                </a:lnTo>
                <a:lnTo>
                  <a:pt x="0" y="113"/>
                </a:lnTo>
                <a:lnTo>
                  <a:pt x="24" y="113"/>
                </a:lnTo>
                <a:moveTo>
                  <a:pt x="24" y="227"/>
                </a:moveTo>
                <a:lnTo>
                  <a:pt x="24" y="296"/>
                </a:lnTo>
                <a:lnTo>
                  <a:pt x="0" y="296"/>
                </a:lnTo>
                <a:lnTo>
                  <a:pt x="0" y="227"/>
                </a:lnTo>
                <a:lnTo>
                  <a:pt x="24" y="227"/>
                </a:lnTo>
                <a:moveTo>
                  <a:pt x="24" y="340"/>
                </a:moveTo>
                <a:lnTo>
                  <a:pt x="24" y="410"/>
                </a:lnTo>
                <a:lnTo>
                  <a:pt x="0" y="410"/>
                </a:lnTo>
                <a:lnTo>
                  <a:pt x="0" y="340"/>
                </a:lnTo>
                <a:lnTo>
                  <a:pt x="24" y="340"/>
                </a:lnTo>
                <a:moveTo>
                  <a:pt x="24" y="454"/>
                </a:moveTo>
                <a:lnTo>
                  <a:pt x="24" y="524"/>
                </a:lnTo>
                <a:lnTo>
                  <a:pt x="0" y="524"/>
                </a:lnTo>
                <a:lnTo>
                  <a:pt x="0" y="454"/>
                </a:lnTo>
                <a:lnTo>
                  <a:pt x="24" y="454"/>
                </a:lnTo>
                <a:moveTo>
                  <a:pt x="24" y="568"/>
                </a:moveTo>
                <a:lnTo>
                  <a:pt x="24" y="637"/>
                </a:lnTo>
                <a:lnTo>
                  <a:pt x="0" y="637"/>
                </a:lnTo>
                <a:lnTo>
                  <a:pt x="0" y="568"/>
                </a:lnTo>
                <a:lnTo>
                  <a:pt x="24" y="568"/>
                </a:lnTo>
                <a:moveTo>
                  <a:pt x="24" y="681"/>
                </a:moveTo>
                <a:lnTo>
                  <a:pt x="24" y="751"/>
                </a:lnTo>
                <a:lnTo>
                  <a:pt x="0" y="751"/>
                </a:lnTo>
                <a:lnTo>
                  <a:pt x="0" y="681"/>
                </a:lnTo>
                <a:lnTo>
                  <a:pt x="24" y="681"/>
                </a:lnTo>
                <a:moveTo>
                  <a:pt x="24" y="796"/>
                </a:moveTo>
                <a:lnTo>
                  <a:pt x="24" y="866"/>
                </a:lnTo>
                <a:lnTo>
                  <a:pt x="0" y="866"/>
                </a:lnTo>
                <a:lnTo>
                  <a:pt x="0" y="796"/>
                </a:lnTo>
                <a:lnTo>
                  <a:pt x="24" y="796"/>
                </a:lnTo>
                <a:moveTo>
                  <a:pt x="24" y="909"/>
                </a:moveTo>
                <a:lnTo>
                  <a:pt x="24" y="979"/>
                </a:lnTo>
                <a:lnTo>
                  <a:pt x="0" y="979"/>
                </a:lnTo>
                <a:lnTo>
                  <a:pt x="0" y="909"/>
                </a:lnTo>
                <a:lnTo>
                  <a:pt x="24" y="909"/>
                </a:lnTo>
                <a:moveTo>
                  <a:pt x="24" y="1023"/>
                </a:moveTo>
                <a:lnTo>
                  <a:pt x="24" y="1093"/>
                </a:lnTo>
                <a:lnTo>
                  <a:pt x="0" y="1093"/>
                </a:lnTo>
                <a:lnTo>
                  <a:pt x="0" y="1023"/>
                </a:lnTo>
                <a:lnTo>
                  <a:pt x="24" y="1023"/>
                </a:lnTo>
                <a:moveTo>
                  <a:pt x="24" y="1137"/>
                </a:moveTo>
                <a:lnTo>
                  <a:pt x="24" y="1206"/>
                </a:lnTo>
                <a:lnTo>
                  <a:pt x="0" y="1206"/>
                </a:lnTo>
                <a:lnTo>
                  <a:pt x="0" y="1137"/>
                </a:lnTo>
                <a:lnTo>
                  <a:pt x="24" y="1137"/>
                </a:lnTo>
                <a:moveTo>
                  <a:pt x="24" y="1250"/>
                </a:moveTo>
                <a:lnTo>
                  <a:pt x="24" y="1320"/>
                </a:lnTo>
                <a:lnTo>
                  <a:pt x="0" y="1320"/>
                </a:lnTo>
                <a:lnTo>
                  <a:pt x="0" y="1250"/>
                </a:lnTo>
                <a:lnTo>
                  <a:pt x="24" y="1250"/>
                </a:lnTo>
                <a:moveTo>
                  <a:pt x="24" y="1364"/>
                </a:moveTo>
                <a:lnTo>
                  <a:pt x="24" y="1434"/>
                </a:lnTo>
                <a:lnTo>
                  <a:pt x="0" y="1434"/>
                </a:lnTo>
                <a:lnTo>
                  <a:pt x="0" y="1364"/>
                </a:lnTo>
                <a:lnTo>
                  <a:pt x="24" y="1364"/>
                </a:lnTo>
                <a:moveTo>
                  <a:pt x="24" y="1478"/>
                </a:moveTo>
                <a:lnTo>
                  <a:pt x="24" y="1547"/>
                </a:lnTo>
                <a:lnTo>
                  <a:pt x="0" y="1547"/>
                </a:lnTo>
                <a:lnTo>
                  <a:pt x="0" y="1478"/>
                </a:lnTo>
                <a:lnTo>
                  <a:pt x="24" y="1478"/>
                </a:lnTo>
                <a:moveTo>
                  <a:pt x="24" y="1591"/>
                </a:moveTo>
                <a:lnTo>
                  <a:pt x="24" y="1661"/>
                </a:lnTo>
                <a:lnTo>
                  <a:pt x="0" y="1661"/>
                </a:lnTo>
                <a:lnTo>
                  <a:pt x="0" y="1591"/>
                </a:lnTo>
                <a:lnTo>
                  <a:pt x="24" y="1591"/>
                </a:lnTo>
                <a:moveTo>
                  <a:pt x="24" y="1705"/>
                </a:moveTo>
                <a:lnTo>
                  <a:pt x="24" y="1774"/>
                </a:lnTo>
                <a:lnTo>
                  <a:pt x="0" y="1774"/>
                </a:lnTo>
                <a:lnTo>
                  <a:pt x="0" y="1705"/>
                </a:lnTo>
                <a:lnTo>
                  <a:pt x="24" y="1705"/>
                </a:lnTo>
                <a:moveTo>
                  <a:pt x="24" y="1818"/>
                </a:moveTo>
                <a:lnTo>
                  <a:pt x="24" y="1888"/>
                </a:lnTo>
                <a:lnTo>
                  <a:pt x="0" y="1888"/>
                </a:lnTo>
                <a:lnTo>
                  <a:pt x="0" y="1818"/>
                </a:lnTo>
                <a:lnTo>
                  <a:pt x="24" y="1818"/>
                </a:lnTo>
                <a:moveTo>
                  <a:pt x="24" y="1932"/>
                </a:moveTo>
                <a:lnTo>
                  <a:pt x="24" y="2002"/>
                </a:lnTo>
                <a:lnTo>
                  <a:pt x="0" y="2002"/>
                </a:lnTo>
                <a:lnTo>
                  <a:pt x="0" y="1932"/>
                </a:lnTo>
                <a:lnTo>
                  <a:pt x="24" y="1932"/>
                </a:lnTo>
                <a:moveTo>
                  <a:pt x="24" y="2046"/>
                </a:moveTo>
                <a:lnTo>
                  <a:pt x="24" y="2115"/>
                </a:lnTo>
                <a:lnTo>
                  <a:pt x="0" y="2115"/>
                </a:lnTo>
                <a:lnTo>
                  <a:pt x="0" y="2046"/>
                </a:lnTo>
                <a:lnTo>
                  <a:pt x="24" y="2046"/>
                </a:lnTo>
                <a:moveTo>
                  <a:pt x="24" y="2159"/>
                </a:moveTo>
                <a:lnTo>
                  <a:pt x="24" y="2229"/>
                </a:lnTo>
                <a:lnTo>
                  <a:pt x="0" y="2229"/>
                </a:lnTo>
                <a:lnTo>
                  <a:pt x="0" y="2159"/>
                </a:lnTo>
                <a:lnTo>
                  <a:pt x="24" y="2159"/>
                </a:ln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88" name="文本框 587"/>
          <p:cNvSpPr txBox="1"/>
          <p:nvPr/>
        </p:nvSpPr>
        <p:spPr>
          <a:xfrm>
            <a:off x="6449400" y="3046680"/>
            <a:ext cx="53712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档库等。</a:t>
            </a:r>
            <a:endParaRPr lang="en-US" sz="1050" b="0" u="none" strike="noStrike">
              <a:solidFill>
                <a:srgbClr val="000000"/>
              </a:solidFill>
              <a:effectLst/>
              <a:uFillTx/>
              <a:latin typeface="Times New Roman"/>
            </a:endParaRPr>
          </a:p>
        </p:txBody>
      </p:sp>
      <p:sp>
        <p:nvSpPr>
          <p:cNvPr id="589" name="文本框 588"/>
          <p:cNvSpPr txBox="1"/>
          <p:nvPr/>
        </p:nvSpPr>
        <p:spPr>
          <a:xfrm>
            <a:off x="2445120" y="3448080"/>
            <a:ext cx="37558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基于自回归生成或序列到序列生成。模型的上下文参考主要来自</a:t>
            </a:r>
            <a:endParaRPr lang="en-US" sz="1050" b="0" u="none" strike="noStrike">
              <a:solidFill>
                <a:srgbClr val="000000"/>
              </a:solidFill>
              <a:effectLst/>
              <a:uFillTx/>
              <a:latin typeface="Times New Roman"/>
            </a:endParaRPr>
          </a:p>
        </p:txBody>
      </p:sp>
      <p:sp>
        <p:nvSpPr>
          <p:cNvPr id="590" name="文本框 589"/>
          <p:cNvSpPr txBox="1"/>
          <p:nvPr/>
        </p:nvSpPr>
        <p:spPr>
          <a:xfrm>
            <a:off x="2445120" y="3648600"/>
            <a:ext cx="37558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输入内容和训练过程中积累的知识，完全依赖于模型参数的分布</a:t>
            </a:r>
            <a:endParaRPr lang="en-US" sz="1050" b="0" u="none" strike="noStrike">
              <a:solidFill>
                <a:srgbClr val="000000"/>
              </a:solidFill>
              <a:effectLst/>
              <a:uFillTx/>
              <a:latin typeface="Times New Roman"/>
            </a:endParaRPr>
          </a:p>
        </p:txBody>
      </p:sp>
      <p:sp>
        <p:nvSpPr>
          <p:cNvPr id="591" name="文本框 590"/>
          <p:cNvSpPr txBox="1"/>
          <p:nvPr/>
        </p:nvSpPr>
        <p:spPr>
          <a:xfrm>
            <a:off x="2445120" y="3849120"/>
            <a:ext cx="1207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和已有的内部知识。</a:t>
            </a:r>
            <a:endParaRPr lang="en-US" sz="1050" b="0" u="none" strike="noStrike">
              <a:solidFill>
                <a:srgbClr val="000000"/>
              </a:solidFill>
              <a:effectLst/>
              <a:uFillTx/>
              <a:latin typeface="Times New Roman"/>
            </a:endParaRPr>
          </a:p>
        </p:txBody>
      </p:sp>
      <p:sp>
        <p:nvSpPr>
          <p:cNvPr id="592" name="文本框 591"/>
          <p:cNvSpPr txBox="1"/>
          <p:nvPr/>
        </p:nvSpPr>
        <p:spPr>
          <a:xfrm>
            <a:off x="6449400" y="3448080"/>
            <a:ext cx="375588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通过生成模型与检索模块的结合，在生成过程中将外部检索到的</a:t>
            </a:r>
            <a:endParaRPr lang="en-US" sz="1050" b="0" u="none" strike="noStrike">
              <a:solidFill>
                <a:srgbClr val="000000"/>
              </a:solidFill>
              <a:effectLst/>
              <a:uFillTx/>
              <a:latin typeface="Times New Roman"/>
            </a:endParaRPr>
          </a:p>
        </p:txBody>
      </p:sp>
      <p:sp>
        <p:nvSpPr>
          <p:cNvPr id="593" name="文本框 592"/>
          <p:cNvSpPr txBox="1"/>
          <p:nvPr/>
        </p:nvSpPr>
        <p:spPr>
          <a:xfrm>
            <a:off x="6449400" y="3648600"/>
            <a:ext cx="254880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内容作为上下文信息提供给生成模型。这种</a:t>
            </a:r>
            <a:endParaRPr lang="en-US" sz="1050" b="0" u="none" strike="noStrike">
              <a:solidFill>
                <a:srgbClr val="000000"/>
              </a:solidFill>
              <a:effectLst/>
              <a:uFillTx/>
              <a:latin typeface="Times New Roman"/>
            </a:endParaRPr>
          </a:p>
        </p:txBody>
      </p:sp>
      <p:sp>
        <p:nvSpPr>
          <p:cNvPr id="594" name="文本框 593"/>
          <p:cNvSpPr txBox="1"/>
          <p:nvPr/>
        </p:nvSpPr>
        <p:spPr>
          <a:xfrm>
            <a:off x="8989920" y="3653280"/>
            <a:ext cx="133200" cy="157320"/>
          </a:xfrm>
          <a:prstGeom prst="rect">
            <a:avLst/>
          </a:prstGeom>
          <a:noFill/>
          <a:ln w="0">
            <a:noFill/>
          </a:ln>
        </p:spPr>
        <p:txBody>
          <a:bodyPr wrap="none" lIns="0" tIns="0" rIns="0" bIns="0" anchor="t">
            <a:spAutoFit/>
          </a:bodyPr>
          <a:lstStyle/>
          <a:p>
            <a:r>
              <a:rPr lang="en-US" sz="1050" b="0" u="none" strike="noStrike">
                <a:solidFill>
                  <a:srgbClr val="BFDBFE"/>
                </a:solidFill>
                <a:effectLst/>
                <a:uFillTx/>
                <a:latin typeface="DejaVuSans"/>
                <a:ea typeface="DejaVuSans"/>
              </a:rPr>
              <a:t>"</a:t>
            </a:r>
            <a:endParaRPr lang="en-US" sz="1050" b="0" u="none" strike="noStrike">
              <a:solidFill>
                <a:srgbClr val="000000"/>
              </a:solidFill>
              <a:effectLst/>
              <a:uFillTx/>
              <a:latin typeface="Times New Roman"/>
            </a:endParaRPr>
          </a:p>
        </p:txBody>
      </p:sp>
      <p:sp>
        <p:nvSpPr>
          <p:cNvPr id="595" name="文本框 594"/>
          <p:cNvSpPr txBox="1"/>
          <p:nvPr/>
        </p:nvSpPr>
        <p:spPr>
          <a:xfrm>
            <a:off x="9051480" y="3648600"/>
            <a:ext cx="26892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检索</a:t>
            </a:r>
            <a:endParaRPr lang="en-US" sz="1050" b="0" u="none" strike="noStrike">
              <a:solidFill>
                <a:srgbClr val="000000"/>
              </a:solidFill>
              <a:effectLst/>
              <a:uFillTx/>
              <a:latin typeface="Times New Roman"/>
            </a:endParaRPr>
          </a:p>
        </p:txBody>
      </p:sp>
      <p:sp>
        <p:nvSpPr>
          <p:cNvPr id="596" name="文本框 595"/>
          <p:cNvSpPr txBox="1"/>
          <p:nvPr/>
        </p:nvSpPr>
        <p:spPr>
          <a:xfrm>
            <a:off x="9318960" y="3653280"/>
            <a:ext cx="133200" cy="157320"/>
          </a:xfrm>
          <a:prstGeom prst="rect">
            <a:avLst/>
          </a:prstGeom>
          <a:noFill/>
          <a:ln w="0">
            <a:noFill/>
          </a:ln>
        </p:spPr>
        <p:txBody>
          <a:bodyPr wrap="none" lIns="0" tIns="0" rIns="0" bIns="0" anchor="t">
            <a:spAutoFit/>
          </a:bodyPr>
          <a:lstStyle/>
          <a:p>
            <a:r>
              <a:rPr lang="en-US" sz="1050" b="0" u="none" strike="noStrike">
                <a:solidFill>
                  <a:srgbClr val="BFDBFE"/>
                </a:solidFill>
                <a:effectLst/>
                <a:uFillTx/>
                <a:latin typeface="DejaVuSans"/>
                <a:ea typeface="DejaVuSans"/>
              </a:rPr>
              <a:t>-</a:t>
            </a:r>
            <a:endParaRPr lang="en-US" sz="1050" b="0" u="none" strike="noStrike">
              <a:solidFill>
                <a:srgbClr val="000000"/>
              </a:solidFill>
              <a:effectLst/>
              <a:uFillTx/>
              <a:latin typeface="Times New Roman"/>
            </a:endParaRPr>
          </a:p>
        </p:txBody>
      </p:sp>
      <p:sp>
        <p:nvSpPr>
          <p:cNvPr id="597" name="文本框 596"/>
          <p:cNvSpPr txBox="1"/>
          <p:nvPr/>
        </p:nvSpPr>
        <p:spPr>
          <a:xfrm>
            <a:off x="9367200" y="3648600"/>
            <a:ext cx="26892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生成</a:t>
            </a:r>
            <a:endParaRPr lang="en-US" sz="1050" b="0" u="none" strike="noStrike">
              <a:solidFill>
                <a:srgbClr val="000000"/>
              </a:solidFill>
              <a:effectLst/>
              <a:uFillTx/>
              <a:latin typeface="Times New Roman"/>
            </a:endParaRPr>
          </a:p>
        </p:txBody>
      </p:sp>
      <p:sp>
        <p:nvSpPr>
          <p:cNvPr id="598" name="文本框 597"/>
          <p:cNvSpPr txBox="1"/>
          <p:nvPr/>
        </p:nvSpPr>
        <p:spPr>
          <a:xfrm>
            <a:off x="9634680" y="3653280"/>
            <a:ext cx="133200" cy="157320"/>
          </a:xfrm>
          <a:prstGeom prst="rect">
            <a:avLst/>
          </a:prstGeom>
          <a:noFill/>
          <a:ln w="0">
            <a:noFill/>
          </a:ln>
        </p:spPr>
        <p:txBody>
          <a:bodyPr wrap="none" lIns="0" tIns="0" rIns="0" bIns="0" anchor="t">
            <a:spAutoFit/>
          </a:bodyPr>
          <a:lstStyle/>
          <a:p>
            <a:r>
              <a:rPr lang="en-US" sz="1050" b="0" u="none" strike="noStrike">
                <a:solidFill>
                  <a:srgbClr val="BFDBFE"/>
                </a:solidFill>
                <a:effectLst/>
                <a:uFillTx/>
                <a:latin typeface="DejaVuSans"/>
                <a:ea typeface="DejaVuSans"/>
              </a:rPr>
              <a:t>"</a:t>
            </a:r>
            <a:endParaRPr lang="en-US" sz="1050" b="0" u="none" strike="noStrike">
              <a:solidFill>
                <a:srgbClr val="000000"/>
              </a:solidFill>
              <a:effectLst/>
              <a:uFillTx/>
              <a:latin typeface="Times New Roman"/>
            </a:endParaRPr>
          </a:p>
        </p:txBody>
      </p:sp>
      <p:sp>
        <p:nvSpPr>
          <p:cNvPr id="599" name="文本框 598"/>
          <p:cNvSpPr txBox="1"/>
          <p:nvPr/>
        </p:nvSpPr>
        <p:spPr>
          <a:xfrm>
            <a:off x="9695880" y="3648600"/>
            <a:ext cx="53712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双重机制</a:t>
            </a:r>
            <a:endParaRPr lang="en-US" sz="1050" b="0" u="none" strike="noStrike">
              <a:solidFill>
                <a:srgbClr val="000000"/>
              </a:solidFill>
              <a:effectLst/>
              <a:uFillTx/>
              <a:latin typeface="Times New Roman"/>
            </a:endParaRPr>
          </a:p>
        </p:txBody>
      </p:sp>
      <p:sp>
        <p:nvSpPr>
          <p:cNvPr id="600" name="任意多边形: 形状 599"/>
          <p:cNvSpPr/>
          <p:nvPr/>
        </p:nvSpPr>
        <p:spPr>
          <a:xfrm>
            <a:off x="6342480" y="4136400"/>
            <a:ext cx="8640" cy="802440"/>
          </a:xfrm>
          <a:custGeom>
            <a:avLst/>
            <a:gdLst/>
            <a:ahLst/>
            <a:cxnLst/>
            <a:rect l="0" t="0" r="r" b="b"/>
            <a:pathLst>
              <a:path w="24" h="2229">
                <a:moveTo>
                  <a:pt x="24" y="0"/>
                </a:moveTo>
                <a:lnTo>
                  <a:pt x="24" y="70"/>
                </a:lnTo>
                <a:lnTo>
                  <a:pt x="0" y="70"/>
                </a:lnTo>
                <a:lnTo>
                  <a:pt x="0" y="0"/>
                </a:lnTo>
                <a:lnTo>
                  <a:pt x="24" y="0"/>
                </a:lnTo>
                <a:moveTo>
                  <a:pt x="24" y="114"/>
                </a:moveTo>
                <a:lnTo>
                  <a:pt x="24" y="183"/>
                </a:lnTo>
                <a:lnTo>
                  <a:pt x="0" y="183"/>
                </a:lnTo>
                <a:lnTo>
                  <a:pt x="0" y="114"/>
                </a:lnTo>
                <a:lnTo>
                  <a:pt x="24" y="114"/>
                </a:lnTo>
                <a:moveTo>
                  <a:pt x="24" y="227"/>
                </a:moveTo>
                <a:lnTo>
                  <a:pt x="24" y="297"/>
                </a:lnTo>
                <a:lnTo>
                  <a:pt x="0" y="297"/>
                </a:lnTo>
                <a:lnTo>
                  <a:pt x="0" y="227"/>
                </a:lnTo>
                <a:lnTo>
                  <a:pt x="24" y="227"/>
                </a:lnTo>
                <a:moveTo>
                  <a:pt x="24" y="341"/>
                </a:moveTo>
                <a:lnTo>
                  <a:pt x="24" y="410"/>
                </a:lnTo>
                <a:lnTo>
                  <a:pt x="0" y="410"/>
                </a:lnTo>
                <a:lnTo>
                  <a:pt x="0" y="341"/>
                </a:lnTo>
                <a:lnTo>
                  <a:pt x="24" y="341"/>
                </a:lnTo>
                <a:moveTo>
                  <a:pt x="24" y="454"/>
                </a:moveTo>
                <a:lnTo>
                  <a:pt x="24" y="524"/>
                </a:lnTo>
                <a:lnTo>
                  <a:pt x="0" y="524"/>
                </a:lnTo>
                <a:lnTo>
                  <a:pt x="0" y="454"/>
                </a:lnTo>
                <a:lnTo>
                  <a:pt x="24" y="454"/>
                </a:lnTo>
                <a:moveTo>
                  <a:pt x="24" y="568"/>
                </a:moveTo>
                <a:lnTo>
                  <a:pt x="24" y="638"/>
                </a:lnTo>
                <a:lnTo>
                  <a:pt x="0" y="638"/>
                </a:lnTo>
                <a:lnTo>
                  <a:pt x="0" y="568"/>
                </a:lnTo>
                <a:lnTo>
                  <a:pt x="24" y="568"/>
                </a:lnTo>
                <a:moveTo>
                  <a:pt x="24" y="682"/>
                </a:moveTo>
                <a:lnTo>
                  <a:pt x="24" y="751"/>
                </a:lnTo>
                <a:lnTo>
                  <a:pt x="0" y="751"/>
                </a:lnTo>
                <a:lnTo>
                  <a:pt x="0" y="682"/>
                </a:lnTo>
                <a:lnTo>
                  <a:pt x="24" y="682"/>
                </a:lnTo>
                <a:moveTo>
                  <a:pt x="24" y="796"/>
                </a:moveTo>
                <a:lnTo>
                  <a:pt x="24" y="866"/>
                </a:lnTo>
                <a:lnTo>
                  <a:pt x="0" y="866"/>
                </a:lnTo>
                <a:lnTo>
                  <a:pt x="0" y="796"/>
                </a:lnTo>
                <a:lnTo>
                  <a:pt x="24" y="796"/>
                </a:lnTo>
                <a:moveTo>
                  <a:pt x="24" y="910"/>
                </a:moveTo>
                <a:lnTo>
                  <a:pt x="24" y="980"/>
                </a:lnTo>
                <a:lnTo>
                  <a:pt x="0" y="980"/>
                </a:lnTo>
                <a:lnTo>
                  <a:pt x="0" y="910"/>
                </a:lnTo>
                <a:lnTo>
                  <a:pt x="24" y="910"/>
                </a:lnTo>
                <a:moveTo>
                  <a:pt x="24" y="1024"/>
                </a:moveTo>
                <a:lnTo>
                  <a:pt x="24" y="1093"/>
                </a:lnTo>
                <a:lnTo>
                  <a:pt x="0" y="1093"/>
                </a:lnTo>
                <a:lnTo>
                  <a:pt x="0" y="1024"/>
                </a:lnTo>
                <a:lnTo>
                  <a:pt x="24" y="1024"/>
                </a:lnTo>
                <a:moveTo>
                  <a:pt x="24" y="1137"/>
                </a:moveTo>
                <a:lnTo>
                  <a:pt x="24" y="1207"/>
                </a:lnTo>
                <a:lnTo>
                  <a:pt x="0" y="1207"/>
                </a:lnTo>
                <a:lnTo>
                  <a:pt x="0" y="1137"/>
                </a:lnTo>
                <a:lnTo>
                  <a:pt x="24" y="1137"/>
                </a:lnTo>
                <a:moveTo>
                  <a:pt x="24" y="1251"/>
                </a:moveTo>
                <a:lnTo>
                  <a:pt x="24" y="1320"/>
                </a:lnTo>
                <a:lnTo>
                  <a:pt x="0" y="1320"/>
                </a:lnTo>
                <a:lnTo>
                  <a:pt x="0" y="1251"/>
                </a:lnTo>
                <a:lnTo>
                  <a:pt x="24" y="1251"/>
                </a:lnTo>
                <a:moveTo>
                  <a:pt x="24" y="1364"/>
                </a:moveTo>
                <a:lnTo>
                  <a:pt x="24" y="1434"/>
                </a:lnTo>
                <a:lnTo>
                  <a:pt x="0" y="1434"/>
                </a:lnTo>
                <a:lnTo>
                  <a:pt x="0" y="1364"/>
                </a:lnTo>
                <a:lnTo>
                  <a:pt x="24" y="1364"/>
                </a:lnTo>
                <a:moveTo>
                  <a:pt x="24" y="1478"/>
                </a:moveTo>
                <a:lnTo>
                  <a:pt x="24" y="1548"/>
                </a:lnTo>
                <a:lnTo>
                  <a:pt x="0" y="1548"/>
                </a:lnTo>
                <a:lnTo>
                  <a:pt x="0" y="1478"/>
                </a:lnTo>
                <a:lnTo>
                  <a:pt x="24" y="1478"/>
                </a:lnTo>
                <a:moveTo>
                  <a:pt x="24" y="1592"/>
                </a:moveTo>
                <a:lnTo>
                  <a:pt x="24" y="1661"/>
                </a:lnTo>
                <a:lnTo>
                  <a:pt x="0" y="1661"/>
                </a:lnTo>
                <a:lnTo>
                  <a:pt x="0" y="1592"/>
                </a:lnTo>
                <a:lnTo>
                  <a:pt x="24" y="1592"/>
                </a:lnTo>
                <a:moveTo>
                  <a:pt x="24" y="1705"/>
                </a:moveTo>
                <a:lnTo>
                  <a:pt x="24" y="1775"/>
                </a:lnTo>
                <a:lnTo>
                  <a:pt x="0" y="1775"/>
                </a:lnTo>
                <a:lnTo>
                  <a:pt x="0" y="1705"/>
                </a:lnTo>
                <a:lnTo>
                  <a:pt x="24" y="1705"/>
                </a:lnTo>
                <a:moveTo>
                  <a:pt x="24" y="1819"/>
                </a:moveTo>
                <a:lnTo>
                  <a:pt x="24" y="1889"/>
                </a:lnTo>
                <a:lnTo>
                  <a:pt x="0" y="1889"/>
                </a:lnTo>
                <a:lnTo>
                  <a:pt x="0" y="1819"/>
                </a:lnTo>
                <a:lnTo>
                  <a:pt x="24" y="1819"/>
                </a:lnTo>
                <a:moveTo>
                  <a:pt x="24" y="1933"/>
                </a:moveTo>
                <a:lnTo>
                  <a:pt x="24" y="2002"/>
                </a:lnTo>
                <a:lnTo>
                  <a:pt x="0" y="2002"/>
                </a:lnTo>
                <a:lnTo>
                  <a:pt x="0" y="1933"/>
                </a:lnTo>
                <a:lnTo>
                  <a:pt x="24" y="1933"/>
                </a:lnTo>
                <a:moveTo>
                  <a:pt x="24" y="2046"/>
                </a:moveTo>
                <a:lnTo>
                  <a:pt x="24" y="2116"/>
                </a:lnTo>
                <a:lnTo>
                  <a:pt x="0" y="2116"/>
                </a:lnTo>
                <a:lnTo>
                  <a:pt x="0" y="2046"/>
                </a:lnTo>
                <a:lnTo>
                  <a:pt x="24" y="2046"/>
                </a:lnTo>
                <a:moveTo>
                  <a:pt x="24" y="2160"/>
                </a:moveTo>
                <a:lnTo>
                  <a:pt x="24" y="2229"/>
                </a:lnTo>
                <a:lnTo>
                  <a:pt x="0" y="2229"/>
                </a:lnTo>
                <a:lnTo>
                  <a:pt x="0" y="2160"/>
                </a:lnTo>
                <a:lnTo>
                  <a:pt x="24" y="2160"/>
                </a:ln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01" name="文本框 600"/>
          <p:cNvSpPr txBox="1"/>
          <p:nvPr/>
        </p:nvSpPr>
        <p:spPr>
          <a:xfrm>
            <a:off x="6449400" y="3849120"/>
            <a:ext cx="201240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显著增强了模型的知识覆盖范围。</a:t>
            </a:r>
            <a:endParaRPr lang="en-US" sz="1050" b="0" u="none" strike="noStrike">
              <a:solidFill>
                <a:srgbClr val="000000"/>
              </a:solidFill>
              <a:effectLst/>
              <a:uFillTx/>
              <a:latin typeface="Times New Roman"/>
            </a:endParaRPr>
          </a:p>
        </p:txBody>
      </p:sp>
      <p:sp>
        <p:nvSpPr>
          <p:cNvPr id="602" name="文本框 601"/>
          <p:cNvSpPr txBox="1"/>
          <p:nvPr/>
        </p:nvSpPr>
        <p:spPr>
          <a:xfrm>
            <a:off x="2445120" y="4250160"/>
            <a:ext cx="37558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知识广度依赖于训练数据的规模和质量，但难以扩展至新知识和</a:t>
            </a:r>
            <a:endParaRPr lang="en-US" sz="1050" b="0" u="none" strike="noStrike">
              <a:solidFill>
                <a:srgbClr val="000000"/>
              </a:solidFill>
              <a:effectLst/>
              <a:uFillTx/>
              <a:latin typeface="Times New Roman"/>
            </a:endParaRPr>
          </a:p>
        </p:txBody>
      </p:sp>
      <p:sp>
        <p:nvSpPr>
          <p:cNvPr id="603" name="文本框 602"/>
          <p:cNvSpPr txBox="1"/>
          <p:nvPr/>
        </p:nvSpPr>
        <p:spPr>
          <a:xfrm>
            <a:off x="2445120" y="4450680"/>
            <a:ext cx="37558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细节。在处理复杂的背景信息时，生成内容易偏向泛化，缺乏准</a:t>
            </a:r>
            <a:endParaRPr lang="en-US" sz="1050" b="0" u="none" strike="noStrike">
              <a:solidFill>
                <a:srgbClr val="000000"/>
              </a:solidFill>
              <a:effectLst/>
              <a:uFillTx/>
              <a:latin typeface="Times New Roman"/>
            </a:endParaRPr>
          </a:p>
        </p:txBody>
      </p:sp>
      <p:sp>
        <p:nvSpPr>
          <p:cNvPr id="604" name="文本框 603"/>
          <p:cNvSpPr txBox="1"/>
          <p:nvPr/>
        </p:nvSpPr>
        <p:spPr>
          <a:xfrm>
            <a:off x="2445120" y="4651200"/>
            <a:ext cx="4032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确性。</a:t>
            </a:r>
            <a:endParaRPr lang="en-US" sz="1050" b="0" u="none" strike="noStrike">
              <a:solidFill>
                <a:srgbClr val="000000"/>
              </a:solidFill>
              <a:effectLst/>
              <a:uFillTx/>
              <a:latin typeface="Times New Roman"/>
            </a:endParaRPr>
          </a:p>
        </p:txBody>
      </p:sp>
      <p:sp>
        <p:nvSpPr>
          <p:cNvPr id="605" name="文本框 604"/>
          <p:cNvSpPr txBox="1"/>
          <p:nvPr/>
        </p:nvSpPr>
        <p:spPr>
          <a:xfrm>
            <a:off x="6449400" y="4250160"/>
            <a:ext cx="375588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通过外部检索模块显著扩展了模型的知识广度和准确性。可以从</a:t>
            </a:r>
            <a:endParaRPr lang="en-US" sz="1050" b="0" u="none" strike="noStrike">
              <a:solidFill>
                <a:srgbClr val="000000"/>
              </a:solidFill>
              <a:effectLst/>
              <a:uFillTx/>
              <a:latin typeface="Times New Roman"/>
            </a:endParaRPr>
          </a:p>
        </p:txBody>
      </p:sp>
      <p:sp>
        <p:nvSpPr>
          <p:cNvPr id="606" name="文本框 605"/>
          <p:cNvSpPr txBox="1"/>
          <p:nvPr/>
        </p:nvSpPr>
        <p:spPr>
          <a:xfrm>
            <a:off x="6449400" y="4450680"/>
            <a:ext cx="375588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知识库、数据库、网页等不同来源获取数据，使模型在面对多领</a:t>
            </a:r>
            <a:endParaRPr lang="en-US" sz="1050" b="0" u="none" strike="noStrike">
              <a:solidFill>
                <a:srgbClr val="000000"/>
              </a:solidFill>
              <a:effectLst/>
              <a:uFillTx/>
              <a:latin typeface="Times New Roman"/>
            </a:endParaRPr>
          </a:p>
        </p:txBody>
      </p:sp>
      <p:sp>
        <p:nvSpPr>
          <p:cNvPr id="607" name="任意多边形: 形状 606"/>
          <p:cNvSpPr/>
          <p:nvPr/>
        </p:nvSpPr>
        <p:spPr>
          <a:xfrm>
            <a:off x="6342480" y="4938480"/>
            <a:ext cx="8640" cy="802800"/>
          </a:xfrm>
          <a:custGeom>
            <a:avLst/>
            <a:gdLst/>
            <a:ahLst/>
            <a:cxnLst/>
            <a:rect l="0" t="0" r="r" b="b"/>
            <a:pathLst>
              <a:path w="24" h="2230">
                <a:moveTo>
                  <a:pt x="24" y="0"/>
                </a:moveTo>
                <a:lnTo>
                  <a:pt x="24" y="70"/>
                </a:lnTo>
                <a:lnTo>
                  <a:pt x="0" y="70"/>
                </a:lnTo>
                <a:lnTo>
                  <a:pt x="0" y="0"/>
                </a:lnTo>
                <a:lnTo>
                  <a:pt x="24" y="0"/>
                </a:lnTo>
                <a:moveTo>
                  <a:pt x="24" y="114"/>
                </a:moveTo>
                <a:lnTo>
                  <a:pt x="24" y="184"/>
                </a:lnTo>
                <a:lnTo>
                  <a:pt x="0" y="184"/>
                </a:lnTo>
                <a:lnTo>
                  <a:pt x="0" y="114"/>
                </a:lnTo>
                <a:lnTo>
                  <a:pt x="24" y="114"/>
                </a:lnTo>
                <a:moveTo>
                  <a:pt x="24" y="228"/>
                </a:moveTo>
                <a:lnTo>
                  <a:pt x="24" y="297"/>
                </a:lnTo>
                <a:lnTo>
                  <a:pt x="0" y="297"/>
                </a:lnTo>
                <a:lnTo>
                  <a:pt x="0" y="228"/>
                </a:lnTo>
                <a:lnTo>
                  <a:pt x="24" y="228"/>
                </a:lnTo>
                <a:moveTo>
                  <a:pt x="24" y="341"/>
                </a:moveTo>
                <a:lnTo>
                  <a:pt x="24" y="411"/>
                </a:lnTo>
                <a:lnTo>
                  <a:pt x="0" y="411"/>
                </a:lnTo>
                <a:lnTo>
                  <a:pt x="0" y="341"/>
                </a:lnTo>
                <a:lnTo>
                  <a:pt x="24" y="341"/>
                </a:lnTo>
                <a:moveTo>
                  <a:pt x="24" y="455"/>
                </a:moveTo>
                <a:lnTo>
                  <a:pt x="24" y="525"/>
                </a:lnTo>
                <a:lnTo>
                  <a:pt x="0" y="525"/>
                </a:lnTo>
                <a:lnTo>
                  <a:pt x="0" y="455"/>
                </a:lnTo>
                <a:lnTo>
                  <a:pt x="24" y="455"/>
                </a:lnTo>
                <a:moveTo>
                  <a:pt x="24" y="569"/>
                </a:moveTo>
                <a:lnTo>
                  <a:pt x="24" y="638"/>
                </a:lnTo>
                <a:lnTo>
                  <a:pt x="0" y="638"/>
                </a:lnTo>
                <a:lnTo>
                  <a:pt x="0" y="569"/>
                </a:lnTo>
                <a:lnTo>
                  <a:pt x="24" y="569"/>
                </a:lnTo>
                <a:moveTo>
                  <a:pt x="24" y="682"/>
                </a:moveTo>
                <a:lnTo>
                  <a:pt x="24" y="752"/>
                </a:lnTo>
                <a:lnTo>
                  <a:pt x="0" y="752"/>
                </a:lnTo>
                <a:lnTo>
                  <a:pt x="0" y="682"/>
                </a:lnTo>
                <a:lnTo>
                  <a:pt x="24" y="682"/>
                </a:lnTo>
                <a:moveTo>
                  <a:pt x="24" y="797"/>
                </a:moveTo>
                <a:lnTo>
                  <a:pt x="24" y="866"/>
                </a:lnTo>
                <a:lnTo>
                  <a:pt x="0" y="866"/>
                </a:lnTo>
                <a:lnTo>
                  <a:pt x="0" y="797"/>
                </a:lnTo>
                <a:lnTo>
                  <a:pt x="24" y="797"/>
                </a:lnTo>
                <a:moveTo>
                  <a:pt x="24" y="910"/>
                </a:moveTo>
                <a:lnTo>
                  <a:pt x="24" y="980"/>
                </a:lnTo>
                <a:lnTo>
                  <a:pt x="0" y="980"/>
                </a:lnTo>
                <a:lnTo>
                  <a:pt x="0" y="910"/>
                </a:lnTo>
                <a:lnTo>
                  <a:pt x="24" y="910"/>
                </a:lnTo>
                <a:moveTo>
                  <a:pt x="24" y="1024"/>
                </a:moveTo>
                <a:lnTo>
                  <a:pt x="24" y="1094"/>
                </a:lnTo>
                <a:lnTo>
                  <a:pt x="0" y="1094"/>
                </a:lnTo>
                <a:lnTo>
                  <a:pt x="0" y="1024"/>
                </a:lnTo>
                <a:lnTo>
                  <a:pt x="24" y="1024"/>
                </a:lnTo>
                <a:moveTo>
                  <a:pt x="24" y="1138"/>
                </a:moveTo>
                <a:lnTo>
                  <a:pt x="24" y="1207"/>
                </a:lnTo>
                <a:lnTo>
                  <a:pt x="0" y="1207"/>
                </a:lnTo>
                <a:lnTo>
                  <a:pt x="0" y="1138"/>
                </a:lnTo>
                <a:lnTo>
                  <a:pt x="24" y="1138"/>
                </a:lnTo>
                <a:moveTo>
                  <a:pt x="24" y="1251"/>
                </a:moveTo>
                <a:lnTo>
                  <a:pt x="24" y="1321"/>
                </a:lnTo>
                <a:lnTo>
                  <a:pt x="0" y="1321"/>
                </a:lnTo>
                <a:lnTo>
                  <a:pt x="0" y="1251"/>
                </a:lnTo>
                <a:lnTo>
                  <a:pt x="24" y="1251"/>
                </a:lnTo>
                <a:moveTo>
                  <a:pt x="24" y="1365"/>
                </a:moveTo>
                <a:lnTo>
                  <a:pt x="24" y="1435"/>
                </a:lnTo>
                <a:lnTo>
                  <a:pt x="0" y="1435"/>
                </a:lnTo>
                <a:lnTo>
                  <a:pt x="0" y="1365"/>
                </a:lnTo>
                <a:lnTo>
                  <a:pt x="24" y="1365"/>
                </a:lnTo>
                <a:moveTo>
                  <a:pt x="24" y="1478"/>
                </a:moveTo>
                <a:lnTo>
                  <a:pt x="24" y="1548"/>
                </a:lnTo>
                <a:lnTo>
                  <a:pt x="0" y="1548"/>
                </a:lnTo>
                <a:lnTo>
                  <a:pt x="0" y="1478"/>
                </a:lnTo>
                <a:lnTo>
                  <a:pt x="24" y="1478"/>
                </a:lnTo>
                <a:moveTo>
                  <a:pt x="24" y="1592"/>
                </a:moveTo>
                <a:lnTo>
                  <a:pt x="24" y="1662"/>
                </a:lnTo>
                <a:lnTo>
                  <a:pt x="0" y="1662"/>
                </a:lnTo>
                <a:lnTo>
                  <a:pt x="0" y="1592"/>
                </a:lnTo>
                <a:lnTo>
                  <a:pt x="24" y="1592"/>
                </a:lnTo>
                <a:moveTo>
                  <a:pt x="24" y="1706"/>
                </a:moveTo>
                <a:lnTo>
                  <a:pt x="24" y="1775"/>
                </a:lnTo>
                <a:lnTo>
                  <a:pt x="0" y="1775"/>
                </a:lnTo>
                <a:lnTo>
                  <a:pt x="0" y="1706"/>
                </a:lnTo>
                <a:lnTo>
                  <a:pt x="24" y="1706"/>
                </a:lnTo>
                <a:moveTo>
                  <a:pt x="24" y="1819"/>
                </a:moveTo>
                <a:lnTo>
                  <a:pt x="24" y="1889"/>
                </a:lnTo>
                <a:lnTo>
                  <a:pt x="0" y="1889"/>
                </a:lnTo>
                <a:lnTo>
                  <a:pt x="0" y="1819"/>
                </a:lnTo>
                <a:lnTo>
                  <a:pt x="24" y="1819"/>
                </a:lnTo>
                <a:moveTo>
                  <a:pt x="24" y="1933"/>
                </a:moveTo>
                <a:lnTo>
                  <a:pt x="24" y="2003"/>
                </a:lnTo>
                <a:lnTo>
                  <a:pt x="0" y="2003"/>
                </a:lnTo>
                <a:lnTo>
                  <a:pt x="0" y="1933"/>
                </a:lnTo>
                <a:lnTo>
                  <a:pt x="24" y="1933"/>
                </a:lnTo>
                <a:moveTo>
                  <a:pt x="24" y="2047"/>
                </a:moveTo>
                <a:lnTo>
                  <a:pt x="24" y="2116"/>
                </a:lnTo>
                <a:lnTo>
                  <a:pt x="0" y="2116"/>
                </a:lnTo>
                <a:lnTo>
                  <a:pt x="0" y="2047"/>
                </a:lnTo>
                <a:lnTo>
                  <a:pt x="24" y="2047"/>
                </a:lnTo>
                <a:moveTo>
                  <a:pt x="24" y="2160"/>
                </a:moveTo>
                <a:lnTo>
                  <a:pt x="24" y="2230"/>
                </a:lnTo>
                <a:lnTo>
                  <a:pt x="0" y="2230"/>
                </a:lnTo>
                <a:lnTo>
                  <a:pt x="0" y="2160"/>
                </a:lnTo>
                <a:lnTo>
                  <a:pt x="24" y="2160"/>
                </a:ln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08" name="文本框 607"/>
          <p:cNvSpPr txBox="1"/>
          <p:nvPr/>
        </p:nvSpPr>
        <p:spPr>
          <a:xfrm>
            <a:off x="6449400" y="4651200"/>
            <a:ext cx="268308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域、专业化的知识需求时具有更高的适应性。</a:t>
            </a:r>
            <a:endParaRPr lang="en-US" sz="1050" b="0" u="none" strike="noStrike">
              <a:solidFill>
                <a:srgbClr val="000000"/>
              </a:solidFill>
              <a:effectLst/>
              <a:uFillTx/>
              <a:latin typeface="Times New Roman"/>
            </a:endParaRPr>
          </a:p>
        </p:txBody>
      </p:sp>
      <p:sp>
        <p:nvSpPr>
          <p:cNvPr id="609" name="文本框 608"/>
          <p:cNvSpPr txBox="1"/>
          <p:nvPr/>
        </p:nvSpPr>
        <p:spPr>
          <a:xfrm>
            <a:off x="2445120" y="5052240"/>
            <a:ext cx="37558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适应性较低，处理需要最新信息或专业知识的生成任务时，回答</a:t>
            </a:r>
            <a:endParaRPr lang="en-US" sz="1050" b="0" u="none" strike="noStrike">
              <a:solidFill>
                <a:srgbClr val="000000"/>
              </a:solidFill>
              <a:effectLst/>
              <a:uFillTx/>
              <a:latin typeface="Times New Roman"/>
            </a:endParaRPr>
          </a:p>
        </p:txBody>
      </p:sp>
      <p:sp>
        <p:nvSpPr>
          <p:cNvPr id="610" name="文本框 609"/>
          <p:cNvSpPr txBox="1"/>
          <p:nvPr/>
        </p:nvSpPr>
        <p:spPr>
          <a:xfrm>
            <a:off x="2445120" y="5253120"/>
            <a:ext cx="37558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往往不够精准，缺乏时效性。每当知识发生变化需要重新训练或</a:t>
            </a:r>
            <a:endParaRPr lang="en-US" sz="1050" b="0" u="none" strike="noStrike">
              <a:solidFill>
                <a:srgbClr val="000000"/>
              </a:solidFill>
              <a:effectLst/>
              <a:uFillTx/>
              <a:latin typeface="Times New Roman"/>
            </a:endParaRPr>
          </a:p>
        </p:txBody>
      </p:sp>
      <p:sp>
        <p:nvSpPr>
          <p:cNvPr id="611" name="文本框 610"/>
          <p:cNvSpPr txBox="1"/>
          <p:nvPr/>
        </p:nvSpPr>
        <p:spPr>
          <a:xfrm>
            <a:off x="2445120" y="5453640"/>
            <a:ext cx="10735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微调，成本高昂。</a:t>
            </a:r>
            <a:endParaRPr lang="en-US" sz="1050" b="0" u="none" strike="noStrike">
              <a:solidFill>
                <a:srgbClr val="000000"/>
              </a:solidFill>
              <a:effectLst/>
              <a:uFillTx/>
              <a:latin typeface="Times New Roman"/>
            </a:endParaRPr>
          </a:p>
        </p:txBody>
      </p:sp>
      <p:sp>
        <p:nvSpPr>
          <p:cNvPr id="612" name="文本框 611"/>
          <p:cNvSpPr txBox="1"/>
          <p:nvPr/>
        </p:nvSpPr>
        <p:spPr>
          <a:xfrm>
            <a:off x="6449400" y="5052240"/>
            <a:ext cx="375588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通过检索模块提供了高效的适应方案，能够在不同场景中灵活调</a:t>
            </a:r>
            <a:endParaRPr lang="en-US" sz="1050" b="0" u="none" strike="noStrike">
              <a:solidFill>
                <a:srgbClr val="000000"/>
              </a:solidFill>
              <a:effectLst/>
              <a:uFillTx/>
              <a:latin typeface="Times New Roman"/>
            </a:endParaRPr>
          </a:p>
        </p:txBody>
      </p:sp>
      <p:sp>
        <p:nvSpPr>
          <p:cNvPr id="613" name="文本框 612"/>
          <p:cNvSpPr txBox="1"/>
          <p:nvPr/>
        </p:nvSpPr>
        <p:spPr>
          <a:xfrm>
            <a:off x="6449400" y="5253120"/>
            <a:ext cx="375588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用外部数据，无须频繁地对生成模型进行重新训练。在处理新兴</a:t>
            </a:r>
            <a:endParaRPr lang="en-US" sz="1050" b="0" u="none" strike="noStrike">
              <a:solidFill>
                <a:srgbClr val="000000"/>
              </a:solidFill>
              <a:effectLst/>
              <a:uFillTx/>
              <a:latin typeface="Times New Roman"/>
            </a:endParaRPr>
          </a:p>
        </p:txBody>
      </p:sp>
      <p:sp>
        <p:nvSpPr>
          <p:cNvPr id="614" name="任意多边形: 形状 613"/>
          <p:cNvSpPr/>
          <p:nvPr/>
        </p:nvSpPr>
        <p:spPr>
          <a:xfrm>
            <a:off x="6342480" y="5740920"/>
            <a:ext cx="8640" cy="802440"/>
          </a:xfrm>
          <a:custGeom>
            <a:avLst/>
            <a:gdLst/>
            <a:ahLst/>
            <a:cxnLst/>
            <a:rect l="0" t="0" r="r" b="b"/>
            <a:pathLst>
              <a:path w="24" h="2229">
                <a:moveTo>
                  <a:pt x="0" y="2229"/>
                </a:moveTo>
                <a:lnTo>
                  <a:pt x="0" y="2160"/>
                </a:lnTo>
                <a:lnTo>
                  <a:pt x="24" y="2160"/>
                </a:lnTo>
                <a:lnTo>
                  <a:pt x="24" y="2229"/>
                </a:lnTo>
                <a:lnTo>
                  <a:pt x="0" y="2229"/>
                </a:lnTo>
                <a:moveTo>
                  <a:pt x="24" y="0"/>
                </a:moveTo>
                <a:lnTo>
                  <a:pt x="24" y="70"/>
                </a:lnTo>
                <a:lnTo>
                  <a:pt x="0" y="70"/>
                </a:lnTo>
                <a:lnTo>
                  <a:pt x="0" y="0"/>
                </a:lnTo>
                <a:lnTo>
                  <a:pt x="24" y="0"/>
                </a:lnTo>
                <a:moveTo>
                  <a:pt x="24" y="113"/>
                </a:moveTo>
                <a:lnTo>
                  <a:pt x="24" y="183"/>
                </a:lnTo>
                <a:lnTo>
                  <a:pt x="0" y="183"/>
                </a:lnTo>
                <a:lnTo>
                  <a:pt x="0" y="113"/>
                </a:lnTo>
                <a:lnTo>
                  <a:pt x="24" y="113"/>
                </a:lnTo>
                <a:moveTo>
                  <a:pt x="24" y="227"/>
                </a:moveTo>
                <a:lnTo>
                  <a:pt x="24" y="297"/>
                </a:lnTo>
                <a:lnTo>
                  <a:pt x="0" y="297"/>
                </a:lnTo>
                <a:lnTo>
                  <a:pt x="0" y="227"/>
                </a:lnTo>
                <a:lnTo>
                  <a:pt x="24" y="227"/>
                </a:lnTo>
                <a:moveTo>
                  <a:pt x="24" y="341"/>
                </a:moveTo>
                <a:lnTo>
                  <a:pt x="24" y="410"/>
                </a:lnTo>
                <a:lnTo>
                  <a:pt x="0" y="410"/>
                </a:lnTo>
                <a:lnTo>
                  <a:pt x="0" y="341"/>
                </a:lnTo>
                <a:lnTo>
                  <a:pt x="24" y="341"/>
                </a:lnTo>
                <a:moveTo>
                  <a:pt x="24" y="454"/>
                </a:moveTo>
                <a:lnTo>
                  <a:pt x="24" y="524"/>
                </a:lnTo>
                <a:lnTo>
                  <a:pt x="0" y="524"/>
                </a:lnTo>
                <a:lnTo>
                  <a:pt x="0" y="454"/>
                </a:lnTo>
                <a:lnTo>
                  <a:pt x="24" y="454"/>
                </a:lnTo>
                <a:moveTo>
                  <a:pt x="24" y="568"/>
                </a:moveTo>
                <a:lnTo>
                  <a:pt x="24" y="638"/>
                </a:lnTo>
                <a:lnTo>
                  <a:pt x="0" y="638"/>
                </a:lnTo>
                <a:lnTo>
                  <a:pt x="0" y="568"/>
                </a:lnTo>
                <a:lnTo>
                  <a:pt x="24" y="568"/>
                </a:lnTo>
                <a:moveTo>
                  <a:pt x="24" y="682"/>
                </a:moveTo>
                <a:lnTo>
                  <a:pt x="24" y="751"/>
                </a:lnTo>
                <a:lnTo>
                  <a:pt x="0" y="751"/>
                </a:lnTo>
                <a:lnTo>
                  <a:pt x="0" y="682"/>
                </a:lnTo>
                <a:lnTo>
                  <a:pt x="24" y="682"/>
                </a:lnTo>
                <a:moveTo>
                  <a:pt x="24" y="796"/>
                </a:moveTo>
                <a:lnTo>
                  <a:pt x="24" y="866"/>
                </a:lnTo>
                <a:lnTo>
                  <a:pt x="0" y="866"/>
                </a:lnTo>
                <a:lnTo>
                  <a:pt x="0" y="796"/>
                </a:lnTo>
                <a:lnTo>
                  <a:pt x="24" y="796"/>
                </a:lnTo>
                <a:moveTo>
                  <a:pt x="24" y="910"/>
                </a:moveTo>
                <a:lnTo>
                  <a:pt x="24" y="979"/>
                </a:lnTo>
                <a:lnTo>
                  <a:pt x="0" y="979"/>
                </a:lnTo>
                <a:lnTo>
                  <a:pt x="0" y="910"/>
                </a:lnTo>
                <a:lnTo>
                  <a:pt x="24" y="910"/>
                </a:lnTo>
                <a:moveTo>
                  <a:pt x="24" y="1023"/>
                </a:moveTo>
                <a:lnTo>
                  <a:pt x="24" y="1093"/>
                </a:lnTo>
                <a:lnTo>
                  <a:pt x="0" y="1093"/>
                </a:lnTo>
                <a:lnTo>
                  <a:pt x="0" y="1023"/>
                </a:lnTo>
                <a:lnTo>
                  <a:pt x="24" y="1023"/>
                </a:lnTo>
                <a:moveTo>
                  <a:pt x="24" y="1137"/>
                </a:moveTo>
                <a:lnTo>
                  <a:pt x="24" y="1207"/>
                </a:lnTo>
                <a:lnTo>
                  <a:pt x="0" y="1207"/>
                </a:lnTo>
                <a:lnTo>
                  <a:pt x="0" y="1137"/>
                </a:lnTo>
                <a:lnTo>
                  <a:pt x="24" y="1137"/>
                </a:lnTo>
                <a:moveTo>
                  <a:pt x="24" y="1251"/>
                </a:moveTo>
                <a:lnTo>
                  <a:pt x="24" y="1320"/>
                </a:lnTo>
                <a:lnTo>
                  <a:pt x="0" y="1320"/>
                </a:lnTo>
                <a:lnTo>
                  <a:pt x="0" y="1251"/>
                </a:lnTo>
                <a:lnTo>
                  <a:pt x="24" y="1251"/>
                </a:lnTo>
                <a:moveTo>
                  <a:pt x="24" y="1364"/>
                </a:moveTo>
                <a:lnTo>
                  <a:pt x="24" y="1434"/>
                </a:lnTo>
                <a:lnTo>
                  <a:pt x="0" y="1434"/>
                </a:lnTo>
                <a:lnTo>
                  <a:pt x="0" y="1364"/>
                </a:lnTo>
                <a:lnTo>
                  <a:pt x="24" y="1364"/>
                </a:lnTo>
                <a:moveTo>
                  <a:pt x="24" y="1478"/>
                </a:moveTo>
                <a:lnTo>
                  <a:pt x="24" y="1548"/>
                </a:lnTo>
                <a:lnTo>
                  <a:pt x="0" y="1548"/>
                </a:lnTo>
                <a:lnTo>
                  <a:pt x="0" y="1478"/>
                </a:lnTo>
                <a:lnTo>
                  <a:pt x="24" y="1478"/>
                </a:lnTo>
                <a:moveTo>
                  <a:pt x="24" y="1592"/>
                </a:moveTo>
                <a:lnTo>
                  <a:pt x="24" y="1661"/>
                </a:lnTo>
                <a:lnTo>
                  <a:pt x="0" y="1661"/>
                </a:lnTo>
                <a:lnTo>
                  <a:pt x="0" y="1592"/>
                </a:lnTo>
                <a:lnTo>
                  <a:pt x="24" y="1592"/>
                </a:lnTo>
                <a:moveTo>
                  <a:pt x="24" y="1705"/>
                </a:moveTo>
                <a:lnTo>
                  <a:pt x="24" y="1775"/>
                </a:lnTo>
                <a:lnTo>
                  <a:pt x="0" y="1775"/>
                </a:lnTo>
                <a:lnTo>
                  <a:pt x="0" y="1705"/>
                </a:lnTo>
                <a:lnTo>
                  <a:pt x="24" y="1705"/>
                </a:lnTo>
                <a:moveTo>
                  <a:pt x="24" y="1819"/>
                </a:moveTo>
                <a:lnTo>
                  <a:pt x="24" y="1888"/>
                </a:lnTo>
                <a:lnTo>
                  <a:pt x="0" y="1888"/>
                </a:lnTo>
                <a:lnTo>
                  <a:pt x="0" y="1819"/>
                </a:lnTo>
                <a:lnTo>
                  <a:pt x="24" y="1819"/>
                </a:lnTo>
                <a:moveTo>
                  <a:pt x="24" y="1932"/>
                </a:moveTo>
                <a:lnTo>
                  <a:pt x="24" y="2002"/>
                </a:lnTo>
                <a:lnTo>
                  <a:pt x="0" y="2002"/>
                </a:lnTo>
                <a:lnTo>
                  <a:pt x="0" y="1932"/>
                </a:lnTo>
                <a:lnTo>
                  <a:pt x="24" y="1932"/>
                </a:lnTo>
                <a:moveTo>
                  <a:pt x="24" y="2046"/>
                </a:moveTo>
                <a:lnTo>
                  <a:pt x="24" y="2116"/>
                </a:lnTo>
                <a:lnTo>
                  <a:pt x="0" y="2116"/>
                </a:lnTo>
                <a:lnTo>
                  <a:pt x="0" y="2046"/>
                </a:lnTo>
                <a:lnTo>
                  <a:pt x="24" y="2046"/>
                </a:ln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15" name="文本框 614"/>
          <p:cNvSpPr txBox="1"/>
          <p:nvPr/>
        </p:nvSpPr>
        <p:spPr>
          <a:xfrm>
            <a:off x="6449400" y="5453640"/>
            <a:ext cx="241488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知识或需要实时响应的任务中表现优异。</a:t>
            </a:r>
            <a:endParaRPr lang="en-US" sz="1050" b="0" u="none" strike="noStrike">
              <a:solidFill>
                <a:srgbClr val="000000"/>
              </a:solidFill>
              <a:effectLst/>
              <a:uFillTx/>
              <a:latin typeface="Times New Roman"/>
            </a:endParaRPr>
          </a:p>
        </p:txBody>
      </p:sp>
      <p:sp>
        <p:nvSpPr>
          <p:cNvPr id="616" name="文本框 615"/>
          <p:cNvSpPr txBox="1"/>
          <p:nvPr/>
        </p:nvSpPr>
        <p:spPr>
          <a:xfrm>
            <a:off x="2445120" y="5854680"/>
            <a:ext cx="37558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需要大规模参数和复杂的架构，计算资源需求巨大，特别是在更</a:t>
            </a:r>
            <a:endParaRPr lang="en-US" sz="1050" b="0" u="none" strike="noStrike">
              <a:solidFill>
                <a:srgbClr val="000000"/>
              </a:solidFill>
              <a:effectLst/>
              <a:uFillTx/>
              <a:latin typeface="Times New Roman"/>
            </a:endParaRPr>
          </a:p>
        </p:txBody>
      </p:sp>
      <p:sp>
        <p:nvSpPr>
          <p:cNvPr id="617" name="文本框 616"/>
          <p:cNvSpPr txBox="1"/>
          <p:nvPr/>
        </p:nvSpPr>
        <p:spPr>
          <a:xfrm>
            <a:off x="2445120" y="6055200"/>
            <a:ext cx="37558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新知识时需要重新训练或微调，导致整体成本高昂。生成长文本</a:t>
            </a:r>
            <a:endParaRPr lang="en-US" sz="1050" b="0" u="none" strike="noStrike">
              <a:solidFill>
                <a:srgbClr val="000000"/>
              </a:solidFill>
              <a:effectLst/>
              <a:uFillTx/>
              <a:latin typeface="Times New Roman"/>
            </a:endParaRPr>
          </a:p>
        </p:txBody>
      </p:sp>
      <p:sp>
        <p:nvSpPr>
          <p:cNvPr id="618" name="文本框 617"/>
          <p:cNvSpPr txBox="1"/>
          <p:nvPr/>
        </p:nvSpPr>
        <p:spPr>
          <a:xfrm>
            <a:off x="2445120" y="6255720"/>
            <a:ext cx="1207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时计算量迅速增加。</a:t>
            </a:r>
            <a:endParaRPr lang="en-US" sz="1050" b="0" u="none" strike="noStrike">
              <a:solidFill>
                <a:srgbClr val="000000"/>
              </a:solidFill>
              <a:effectLst/>
              <a:uFillTx/>
              <a:latin typeface="Times New Roman"/>
            </a:endParaRPr>
          </a:p>
        </p:txBody>
      </p:sp>
      <p:sp>
        <p:nvSpPr>
          <p:cNvPr id="619" name="文本框 618"/>
          <p:cNvSpPr txBox="1"/>
          <p:nvPr/>
        </p:nvSpPr>
        <p:spPr>
          <a:xfrm>
            <a:off x="6449400" y="5854680"/>
            <a:ext cx="375588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检索模块可以减少生成模型的依赖程度，优化资源使用。由于检</a:t>
            </a:r>
            <a:endParaRPr lang="en-US" sz="1050" b="0" u="none" strike="noStrike">
              <a:solidFill>
                <a:srgbClr val="000000"/>
              </a:solidFill>
              <a:effectLst/>
              <a:uFillTx/>
              <a:latin typeface="Times New Roman"/>
            </a:endParaRPr>
          </a:p>
        </p:txBody>
      </p:sp>
      <p:sp>
        <p:nvSpPr>
          <p:cNvPr id="620" name="文本框 619"/>
          <p:cNvSpPr txBox="1"/>
          <p:nvPr/>
        </p:nvSpPr>
        <p:spPr>
          <a:xfrm>
            <a:off x="6449400" y="6055200"/>
            <a:ext cx="201240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索模块可以直接利用外部数据源，</a:t>
            </a:r>
            <a:endParaRPr lang="en-US" sz="1050" b="0" u="none" strike="noStrike">
              <a:solidFill>
                <a:srgbClr val="000000"/>
              </a:solidFill>
              <a:effectLst/>
              <a:uFillTx/>
              <a:latin typeface="Times New Roman"/>
            </a:endParaRPr>
          </a:p>
        </p:txBody>
      </p:sp>
      <p:sp>
        <p:nvSpPr>
          <p:cNvPr id="621" name="文本框 620"/>
          <p:cNvSpPr txBox="1"/>
          <p:nvPr/>
        </p:nvSpPr>
        <p:spPr>
          <a:xfrm>
            <a:off x="8455320" y="6059880"/>
            <a:ext cx="289440" cy="157320"/>
          </a:xfrm>
          <a:prstGeom prst="rect">
            <a:avLst/>
          </a:prstGeom>
          <a:noFill/>
          <a:ln w="0">
            <a:noFill/>
          </a:ln>
        </p:spPr>
        <p:txBody>
          <a:bodyPr wrap="none" lIns="0" tIns="0" rIns="0" bIns="0" anchor="t">
            <a:spAutoFit/>
          </a:bodyPr>
          <a:lstStyle/>
          <a:p>
            <a:r>
              <a:rPr lang="en-US" sz="1050" b="0" u="none" strike="noStrike">
                <a:solidFill>
                  <a:srgbClr val="BFDBFE"/>
                </a:solidFill>
                <a:effectLst/>
                <a:uFillTx/>
                <a:latin typeface="DejaVuSans"/>
                <a:ea typeface="DejaVuSans"/>
              </a:rPr>
              <a:t>RAG</a:t>
            </a:r>
            <a:endParaRPr lang="en-US" sz="1050" b="0" u="none" strike="noStrike">
              <a:solidFill>
                <a:srgbClr val="000000"/>
              </a:solidFill>
              <a:effectLst/>
              <a:uFillTx/>
              <a:latin typeface="Times New Roman"/>
            </a:endParaRPr>
          </a:p>
        </p:txBody>
      </p:sp>
      <p:sp>
        <p:nvSpPr>
          <p:cNvPr id="622" name="文本框 621"/>
          <p:cNvSpPr txBox="1"/>
          <p:nvPr/>
        </p:nvSpPr>
        <p:spPr>
          <a:xfrm>
            <a:off x="8735400" y="6055200"/>
            <a:ext cx="147600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的生成部分可以采用较为</a:t>
            </a:r>
            <a:endParaRPr lang="en-US" sz="1050" b="0" u="none" strike="noStrike">
              <a:solidFill>
                <a:srgbClr val="000000"/>
              </a:solidFill>
              <a:effectLst/>
              <a:uFillTx/>
              <a:latin typeface="Times New Roman"/>
            </a:endParaRPr>
          </a:p>
        </p:txBody>
      </p:sp>
      <p:pic>
        <p:nvPicPr>
          <p:cNvPr id="623" name="图片 622"/>
          <p:cNvPicPr/>
          <p:nvPr/>
        </p:nvPicPr>
        <p:blipFill>
          <a:blip r:embed="rId8"/>
          <a:stretch/>
        </p:blipFill>
        <p:spPr>
          <a:xfrm>
            <a:off x="1236960" y="2908080"/>
            <a:ext cx="217080" cy="250200"/>
          </a:xfrm>
          <a:prstGeom prst="rect">
            <a:avLst/>
          </a:prstGeom>
          <a:noFill/>
          <a:ln w="0">
            <a:noFill/>
          </a:ln>
        </p:spPr>
      </p:pic>
      <p:pic>
        <p:nvPicPr>
          <p:cNvPr id="624" name="图片 623"/>
          <p:cNvPicPr/>
          <p:nvPr/>
        </p:nvPicPr>
        <p:blipFill>
          <a:blip r:embed="rId9"/>
          <a:stretch/>
        </p:blipFill>
        <p:spPr>
          <a:xfrm>
            <a:off x="342720" y="2532240"/>
            <a:ext cx="2008800" cy="233640"/>
          </a:xfrm>
          <a:prstGeom prst="rect">
            <a:avLst/>
          </a:prstGeom>
          <a:noFill/>
          <a:ln w="0">
            <a:noFill/>
          </a:ln>
        </p:spPr>
      </p:pic>
      <p:sp>
        <p:nvSpPr>
          <p:cNvPr id="625" name="文本框 624"/>
          <p:cNvSpPr txBox="1"/>
          <p:nvPr/>
        </p:nvSpPr>
        <p:spPr>
          <a:xfrm>
            <a:off x="6449400" y="6255720"/>
            <a:ext cx="201240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精简的模型，从而降低计算成本。</a:t>
            </a:r>
            <a:endParaRPr lang="en-US" sz="1050" b="0" u="none" strike="noStrike">
              <a:solidFill>
                <a:srgbClr val="000000"/>
              </a:solidFill>
              <a:effectLst/>
              <a:uFillTx/>
              <a:latin typeface="Times New Roman"/>
            </a:endParaRPr>
          </a:p>
        </p:txBody>
      </p:sp>
      <p:pic>
        <p:nvPicPr>
          <p:cNvPr id="626" name="图片 625"/>
          <p:cNvPicPr/>
          <p:nvPr/>
        </p:nvPicPr>
        <p:blipFill>
          <a:blip r:embed="rId10"/>
          <a:stretch/>
        </p:blipFill>
        <p:spPr>
          <a:xfrm>
            <a:off x="1203480" y="3710520"/>
            <a:ext cx="283680" cy="250200"/>
          </a:xfrm>
          <a:prstGeom prst="rect">
            <a:avLst/>
          </a:prstGeom>
          <a:noFill/>
          <a:ln w="0">
            <a:noFill/>
          </a:ln>
        </p:spPr>
      </p:pic>
      <p:pic>
        <p:nvPicPr>
          <p:cNvPr id="627" name="图片 626"/>
          <p:cNvPicPr/>
          <p:nvPr/>
        </p:nvPicPr>
        <p:blipFill>
          <a:blip r:embed="rId11"/>
          <a:stretch/>
        </p:blipFill>
        <p:spPr>
          <a:xfrm>
            <a:off x="342720" y="3334320"/>
            <a:ext cx="2008800" cy="233640"/>
          </a:xfrm>
          <a:prstGeom prst="rect">
            <a:avLst/>
          </a:prstGeom>
          <a:noFill/>
          <a:ln w="0">
            <a:noFill/>
          </a:ln>
        </p:spPr>
      </p:pic>
      <p:sp>
        <p:nvSpPr>
          <p:cNvPr id="628" name="文本框 627"/>
          <p:cNvSpPr txBox="1"/>
          <p:nvPr/>
        </p:nvSpPr>
        <p:spPr>
          <a:xfrm>
            <a:off x="875880" y="2578320"/>
            <a:ext cx="93960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数据源与信息获取</a:t>
            </a:r>
            <a:endParaRPr lang="en-US" sz="920" b="0" u="none" strike="noStrike">
              <a:solidFill>
                <a:srgbClr val="000000"/>
              </a:solidFill>
              <a:effectLst/>
              <a:uFillTx/>
              <a:latin typeface="Times New Roman"/>
            </a:endParaRPr>
          </a:p>
        </p:txBody>
      </p:sp>
      <p:pic>
        <p:nvPicPr>
          <p:cNvPr id="629" name="图片 628"/>
          <p:cNvPicPr/>
          <p:nvPr/>
        </p:nvPicPr>
        <p:blipFill>
          <a:blip r:embed="rId12"/>
          <a:stretch/>
        </p:blipFill>
        <p:spPr>
          <a:xfrm>
            <a:off x="1220040" y="4512600"/>
            <a:ext cx="250200" cy="250200"/>
          </a:xfrm>
          <a:prstGeom prst="rect">
            <a:avLst/>
          </a:prstGeom>
          <a:noFill/>
          <a:ln w="0">
            <a:noFill/>
          </a:ln>
        </p:spPr>
      </p:pic>
      <p:pic>
        <p:nvPicPr>
          <p:cNvPr id="630" name="图片 629"/>
          <p:cNvPicPr/>
          <p:nvPr/>
        </p:nvPicPr>
        <p:blipFill>
          <a:blip r:embed="rId13"/>
          <a:stretch/>
        </p:blipFill>
        <p:spPr>
          <a:xfrm>
            <a:off x="342720" y="4136400"/>
            <a:ext cx="2008800" cy="233640"/>
          </a:xfrm>
          <a:prstGeom prst="rect">
            <a:avLst/>
          </a:prstGeom>
          <a:noFill/>
          <a:ln w="0">
            <a:noFill/>
          </a:ln>
        </p:spPr>
      </p:pic>
      <p:sp>
        <p:nvSpPr>
          <p:cNvPr id="631" name="文本框 630"/>
          <p:cNvSpPr txBox="1"/>
          <p:nvPr/>
        </p:nvSpPr>
        <p:spPr>
          <a:xfrm>
            <a:off x="934200" y="3380400"/>
            <a:ext cx="8222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架构与工作机制</a:t>
            </a:r>
            <a:endParaRPr lang="en-US" sz="920" b="0" u="none" strike="noStrike">
              <a:solidFill>
                <a:srgbClr val="000000"/>
              </a:solidFill>
              <a:effectLst/>
              <a:uFillTx/>
              <a:latin typeface="Times New Roman"/>
            </a:endParaRPr>
          </a:p>
        </p:txBody>
      </p:sp>
      <p:pic>
        <p:nvPicPr>
          <p:cNvPr id="632" name="图片 631"/>
          <p:cNvPicPr/>
          <p:nvPr/>
        </p:nvPicPr>
        <p:blipFill>
          <a:blip r:embed="rId14"/>
          <a:stretch/>
        </p:blipFill>
        <p:spPr>
          <a:xfrm>
            <a:off x="342720" y="4938840"/>
            <a:ext cx="2008800" cy="233640"/>
          </a:xfrm>
          <a:prstGeom prst="rect">
            <a:avLst/>
          </a:prstGeom>
          <a:noFill/>
          <a:ln w="0">
            <a:noFill/>
          </a:ln>
        </p:spPr>
      </p:pic>
      <p:sp>
        <p:nvSpPr>
          <p:cNvPr id="633" name="文本框 632"/>
          <p:cNvSpPr txBox="1"/>
          <p:nvPr/>
        </p:nvSpPr>
        <p:spPr>
          <a:xfrm>
            <a:off x="934200" y="4182840"/>
            <a:ext cx="8222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知识广度与深度</a:t>
            </a:r>
            <a:endParaRPr lang="en-US" sz="920" b="0" u="none" strike="noStrike">
              <a:solidFill>
                <a:srgbClr val="000000"/>
              </a:solidFill>
              <a:effectLst/>
              <a:uFillTx/>
              <a:latin typeface="Times New Roman"/>
            </a:endParaRPr>
          </a:p>
        </p:txBody>
      </p:sp>
      <p:pic>
        <p:nvPicPr>
          <p:cNvPr id="634" name="图片 633"/>
          <p:cNvPicPr/>
          <p:nvPr/>
        </p:nvPicPr>
        <p:blipFill>
          <a:blip r:embed="rId15"/>
          <a:stretch/>
        </p:blipFill>
        <p:spPr>
          <a:xfrm>
            <a:off x="1220040" y="6117120"/>
            <a:ext cx="250200" cy="250200"/>
          </a:xfrm>
          <a:prstGeom prst="rect">
            <a:avLst/>
          </a:prstGeom>
          <a:noFill/>
          <a:ln w="0">
            <a:noFill/>
          </a:ln>
        </p:spPr>
      </p:pic>
      <p:pic>
        <p:nvPicPr>
          <p:cNvPr id="635" name="图片 634"/>
          <p:cNvPicPr/>
          <p:nvPr/>
        </p:nvPicPr>
        <p:blipFill>
          <a:blip r:embed="rId16"/>
          <a:stretch/>
        </p:blipFill>
        <p:spPr>
          <a:xfrm>
            <a:off x="342720" y="5740920"/>
            <a:ext cx="2008800" cy="233640"/>
          </a:xfrm>
          <a:prstGeom prst="rect">
            <a:avLst/>
          </a:prstGeom>
          <a:noFill/>
          <a:ln w="0">
            <a:noFill/>
          </a:ln>
        </p:spPr>
      </p:pic>
      <p:sp>
        <p:nvSpPr>
          <p:cNvPr id="636" name="文本框 635"/>
          <p:cNvSpPr txBox="1"/>
          <p:nvPr/>
        </p:nvSpPr>
        <p:spPr>
          <a:xfrm>
            <a:off x="934200" y="4984920"/>
            <a:ext cx="8222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适应性与拓展性</a:t>
            </a:r>
            <a:endParaRPr lang="en-US" sz="920" b="0" u="none" strike="noStrike">
              <a:solidFill>
                <a:srgbClr val="000000"/>
              </a:solidFill>
              <a:effectLst/>
              <a:uFillTx/>
              <a:latin typeface="Times New Roman"/>
            </a:endParaRPr>
          </a:p>
        </p:txBody>
      </p:sp>
      <p:sp>
        <p:nvSpPr>
          <p:cNvPr id="637" name="文本框 636"/>
          <p:cNvSpPr txBox="1"/>
          <p:nvPr/>
        </p:nvSpPr>
        <p:spPr>
          <a:xfrm>
            <a:off x="934200" y="5787000"/>
            <a:ext cx="8222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性能与计算资源</a:t>
            </a:r>
            <a:endParaRPr lang="en-US" sz="920" b="0" u="none" strike="noStrike">
              <a:solidFill>
                <a:srgbClr val="000000"/>
              </a:solidFill>
              <a:effectLst/>
              <a:uFillTx/>
              <a:latin typeface="Times New Roman"/>
            </a:endParaRPr>
          </a:p>
        </p:txBody>
      </p:sp>
    </p:spTree>
  </p:cSld>
  <p:clrMapOvr>
    <a:masterClrMapping/>
  </p:clrMapOvr>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TotalTime>
  <Words>3303</Words>
  <Application>Microsoft Office PowerPoint</Application>
  <PresentationFormat>自定义</PresentationFormat>
  <Paragraphs>555</Paragraphs>
  <Slides>14</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14</vt:i4>
      </vt:variant>
    </vt:vector>
  </HeadingPairs>
  <TitlesOfParts>
    <vt:vector size="22" baseType="lpstr">
      <vt:lpstr>DejaVuSans</vt:lpstr>
      <vt:lpstr>WenQuanYiZenHei</vt:lpstr>
      <vt:lpstr>Arial</vt:lpstr>
      <vt:lpstr>Courier New</vt:lpstr>
      <vt:lpstr>Symbol</vt:lpstr>
      <vt:lpstr>Times New Roman</vt:lpstr>
      <vt:lpstr>Wingdings</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jinzhu wang</cp:lastModifiedBy>
  <cp:revision>1</cp:revision>
  <dcterms:modified xsi:type="dcterms:W3CDTF">2025-06-13T05:48:14Z</dcterms:modified>
</cp:coreProperties>
</file>

<file path=docProps/core0.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cp:revision>0</cp:revision>
  <dc:subject/>
  <dc:title/>
</cp:coreProperties>
</file>