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0704513" cy="7480300"/>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608"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182">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86">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93">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116">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171">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166">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153">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140">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133">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28">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69">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664200"/>
            <a:ext cx="9633240" cy="1122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969200"/>
            <a:ext cx="9633240" cy="38991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6.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11.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6.png"/><Relationship Id="rId7" Type="http://schemas.openxmlformats.org/officeDocument/2006/relationships/image" Target="../media/image108.png"/><Relationship Id="rId12" Type="http://schemas.openxmlformats.org/officeDocument/2006/relationships/image" Target="../media/image113.png"/><Relationship Id="rId2" Type="http://schemas.openxmlformats.org/officeDocument/2006/relationships/image" Target="../media/image105.png"/><Relationship Id="rId1" Type="http://schemas.openxmlformats.org/officeDocument/2006/relationships/slideLayout" Target="../slideLayouts/slideLayout5.xml"/><Relationship Id="rId6" Type="http://schemas.openxmlformats.org/officeDocument/2006/relationships/image" Target="../media/image107.png"/><Relationship Id="rId11" Type="http://schemas.openxmlformats.org/officeDocument/2006/relationships/image" Target="../media/image112.png"/><Relationship Id="rId5" Type="http://schemas.openxmlformats.org/officeDocument/2006/relationships/image" Target="../media/image17.png"/><Relationship Id="rId10" Type="http://schemas.openxmlformats.org/officeDocument/2006/relationships/image" Target="../media/image111.png"/><Relationship Id="rId4" Type="http://schemas.openxmlformats.org/officeDocument/2006/relationships/image" Target="../media/image106.png"/><Relationship Id="rId9" Type="http://schemas.openxmlformats.org/officeDocument/2006/relationships/image" Target="../media/image110.png"/></Relationships>
</file>

<file path=ppt/slides/_rels/slide12.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3.png"/><Relationship Id="rId2" Type="http://schemas.openxmlformats.org/officeDocument/2006/relationships/image" Target="../media/image114.png"/><Relationship Id="rId1" Type="http://schemas.openxmlformats.org/officeDocument/2006/relationships/slideLayout" Target="../slideLayouts/slideLayout4.xml"/><Relationship Id="rId6" Type="http://schemas.openxmlformats.org/officeDocument/2006/relationships/image" Target="../media/image118.png"/><Relationship Id="rId11" Type="http://schemas.openxmlformats.org/officeDocument/2006/relationships/image" Target="../media/image122.png"/><Relationship Id="rId5" Type="http://schemas.openxmlformats.org/officeDocument/2006/relationships/image" Target="../media/image117.png"/><Relationship Id="rId10" Type="http://schemas.openxmlformats.org/officeDocument/2006/relationships/image" Target="../media/image121.png"/><Relationship Id="rId4" Type="http://schemas.openxmlformats.org/officeDocument/2006/relationships/image" Target="../media/image116.png"/><Relationship Id="rId9" Type="http://schemas.openxmlformats.org/officeDocument/2006/relationships/image" Target="../media/image120.png"/></Relationships>
</file>

<file path=ppt/slides/_rels/slide13.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35.png"/><Relationship Id="rId3" Type="http://schemas.openxmlformats.org/officeDocument/2006/relationships/image" Target="../media/image125.png"/><Relationship Id="rId7" Type="http://schemas.openxmlformats.org/officeDocument/2006/relationships/image" Target="../media/image129.png"/><Relationship Id="rId12" Type="http://schemas.openxmlformats.org/officeDocument/2006/relationships/image" Target="../media/image134.png"/><Relationship Id="rId2" Type="http://schemas.openxmlformats.org/officeDocument/2006/relationships/image" Target="../media/image124.png"/><Relationship Id="rId1" Type="http://schemas.openxmlformats.org/officeDocument/2006/relationships/slideLayout" Target="../slideLayouts/slideLayout3.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5" Type="http://schemas.openxmlformats.org/officeDocument/2006/relationships/image" Target="../media/image137.png"/><Relationship Id="rId10" Type="http://schemas.openxmlformats.org/officeDocument/2006/relationships/image" Target="../media/image132.png"/><Relationship Id="rId4" Type="http://schemas.openxmlformats.org/officeDocument/2006/relationships/image" Target="../media/image126.png"/><Relationship Id="rId9" Type="http://schemas.openxmlformats.org/officeDocument/2006/relationships/image" Target="../media/image131.png"/><Relationship Id="rId14" Type="http://schemas.openxmlformats.org/officeDocument/2006/relationships/image" Target="../media/image136.png"/></Relationships>
</file>

<file path=ppt/slides/_rels/slide14.xml.rels><?xml version="1.0" encoding="UTF-8" standalone="yes"?>
<Relationships xmlns="http://schemas.openxmlformats.org/package/2006/relationships"><Relationship Id="rId8" Type="http://schemas.openxmlformats.org/officeDocument/2006/relationships/image" Target="../media/image144.png"/><Relationship Id="rId13" Type="http://schemas.openxmlformats.org/officeDocument/2006/relationships/image" Target="../media/image149.png"/><Relationship Id="rId3" Type="http://schemas.openxmlformats.org/officeDocument/2006/relationships/image" Target="../media/image139.png"/><Relationship Id="rId7" Type="http://schemas.openxmlformats.org/officeDocument/2006/relationships/image" Target="../media/image143.png"/><Relationship Id="rId12" Type="http://schemas.openxmlformats.org/officeDocument/2006/relationships/image" Target="../media/image148.png"/><Relationship Id="rId2" Type="http://schemas.openxmlformats.org/officeDocument/2006/relationships/image" Target="../media/image138.png"/><Relationship Id="rId16"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image" Target="../media/image142.png"/><Relationship Id="rId11" Type="http://schemas.openxmlformats.org/officeDocument/2006/relationships/image" Target="../media/image147.png"/><Relationship Id="rId5" Type="http://schemas.openxmlformats.org/officeDocument/2006/relationships/image" Target="../media/image141.png"/><Relationship Id="rId15" Type="http://schemas.openxmlformats.org/officeDocument/2006/relationships/image" Target="../media/image17.png"/><Relationship Id="rId10" Type="http://schemas.openxmlformats.org/officeDocument/2006/relationships/image" Target="../media/image146.png"/><Relationship Id="rId4" Type="http://schemas.openxmlformats.org/officeDocument/2006/relationships/image" Target="../media/image140.png"/><Relationship Id="rId9" Type="http://schemas.openxmlformats.org/officeDocument/2006/relationships/image" Target="../media/image145.png"/><Relationship Id="rId1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png"/><Relationship Id="rId7" Type="http://schemas.openxmlformats.org/officeDocument/2006/relationships/image" Target="../media/image156.png"/><Relationship Id="rId2" Type="http://schemas.openxmlformats.org/officeDocument/2006/relationships/image" Target="../media/image151.png"/><Relationship Id="rId1" Type="http://schemas.openxmlformats.org/officeDocument/2006/relationships/slideLayout" Target="../slideLayouts/slideLayout1.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 Id="rId9" Type="http://schemas.openxmlformats.org/officeDocument/2006/relationships/image" Target="../media/image158.png"/></Relationships>
</file>

<file path=ppt/slides/_rels/slide16.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159.png"/><Relationship Id="rId7" Type="http://schemas.openxmlformats.org/officeDocument/2006/relationships/image" Target="../media/image161.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35.png"/><Relationship Id="rId10" Type="http://schemas.openxmlformats.org/officeDocument/2006/relationships/image" Target="../media/image164.png"/><Relationship Id="rId4" Type="http://schemas.openxmlformats.org/officeDocument/2006/relationships/image" Target="../media/image160.png"/><Relationship Id="rId9" Type="http://schemas.openxmlformats.org/officeDocument/2006/relationships/image" Target="../media/image163.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8.png"/><Relationship Id="rId7" Type="http://schemas.openxmlformats.org/officeDocument/2006/relationships/image" Target="../media/image33.png"/><Relationship Id="rId12"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image" Target="../media/image38.png"/><Relationship Id="rId1" Type="http://schemas.openxmlformats.org/officeDocument/2006/relationships/slideLayout" Target="../slideLayouts/slideLayout9.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58.png"/><Relationship Id="rId1" Type="http://schemas.openxmlformats.org/officeDocument/2006/relationships/slideLayout" Target="../slideLayouts/slideLayout10.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8.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image" Target="../media/image69.png"/><Relationship Id="rId1" Type="http://schemas.openxmlformats.org/officeDocument/2006/relationships/slideLayout" Target="../slideLayouts/slideLayout11.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1.png"/></Relationships>
</file>

<file path=ppt/slides/_rels/slide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3.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92.png"/><Relationship Id="rId2" Type="http://schemas.openxmlformats.org/officeDocument/2006/relationships/image" Target="../media/image82.png"/><Relationship Id="rId1" Type="http://schemas.openxmlformats.org/officeDocument/2006/relationships/slideLayout" Target="../slideLayouts/slideLayout12.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 Id="rId14" Type="http://schemas.openxmlformats.org/officeDocument/2006/relationships/image" Target="../media/image9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p:nvPr/>
        </p:nvPicPr>
        <p:blipFill>
          <a:blip r:embed="rId2"/>
          <a:stretch/>
        </p:blipFill>
        <p:spPr>
          <a:xfrm>
            <a:off x="0" y="0"/>
            <a:ext cx="10696320" cy="6016320"/>
          </a:xfrm>
          <a:prstGeom prst="rect">
            <a:avLst/>
          </a:prstGeom>
          <a:noFill/>
          <a:ln w="0">
            <a:noFill/>
          </a:ln>
        </p:spPr>
      </p:pic>
      <p:pic>
        <p:nvPicPr>
          <p:cNvPr id="25" name="图片 24"/>
          <p:cNvPicPr/>
          <p:nvPr/>
        </p:nvPicPr>
        <p:blipFill>
          <a:blip r:embed="rId3"/>
          <a:stretch/>
        </p:blipFill>
        <p:spPr>
          <a:xfrm>
            <a:off x="401040" y="401040"/>
            <a:ext cx="9893880" cy="5214240"/>
          </a:xfrm>
          <a:prstGeom prst="rect">
            <a:avLst/>
          </a:prstGeom>
          <a:noFill/>
          <a:ln w="0">
            <a:noFill/>
          </a:ln>
        </p:spPr>
      </p:pic>
      <p:pic>
        <p:nvPicPr>
          <p:cNvPr id="26" name="图片 25"/>
          <p:cNvPicPr/>
          <p:nvPr/>
        </p:nvPicPr>
        <p:blipFill>
          <a:blip r:embed="rId4"/>
          <a:stretch/>
        </p:blipFill>
        <p:spPr>
          <a:xfrm>
            <a:off x="4387320" y="1261800"/>
            <a:ext cx="442440" cy="501120"/>
          </a:xfrm>
          <a:prstGeom prst="rect">
            <a:avLst/>
          </a:prstGeom>
          <a:noFill/>
          <a:ln w="0">
            <a:noFill/>
          </a:ln>
        </p:spPr>
      </p:pic>
      <p:pic>
        <p:nvPicPr>
          <p:cNvPr id="27" name="图片 26"/>
          <p:cNvPicPr/>
          <p:nvPr/>
        </p:nvPicPr>
        <p:blipFill>
          <a:blip r:embed="rId5"/>
          <a:stretch/>
        </p:blipFill>
        <p:spPr>
          <a:xfrm>
            <a:off x="5097600" y="1261800"/>
            <a:ext cx="442440" cy="501120"/>
          </a:xfrm>
          <a:prstGeom prst="rect">
            <a:avLst/>
          </a:prstGeom>
          <a:noFill/>
          <a:ln w="0">
            <a:noFill/>
          </a:ln>
        </p:spPr>
      </p:pic>
      <p:pic>
        <p:nvPicPr>
          <p:cNvPr id="28" name="图片 27"/>
          <p:cNvPicPr/>
          <p:nvPr/>
        </p:nvPicPr>
        <p:blipFill>
          <a:blip r:embed="rId6"/>
          <a:stretch/>
        </p:blipFill>
        <p:spPr>
          <a:xfrm>
            <a:off x="5807880" y="1261800"/>
            <a:ext cx="501120" cy="501120"/>
          </a:xfrm>
          <a:prstGeom prst="rect">
            <a:avLst/>
          </a:prstGeom>
          <a:noFill/>
          <a:ln w="0">
            <a:noFill/>
          </a:ln>
        </p:spPr>
      </p:pic>
      <p:sp>
        <p:nvSpPr>
          <p:cNvPr id="29" name="文本框 28"/>
          <p:cNvSpPr txBox="1"/>
          <p:nvPr/>
        </p:nvSpPr>
        <p:spPr>
          <a:xfrm>
            <a:off x="1738080" y="2168280"/>
            <a:ext cx="7486200" cy="581040"/>
          </a:xfrm>
          <a:prstGeom prst="rect">
            <a:avLst/>
          </a:prstGeom>
          <a:noFill/>
          <a:ln w="0">
            <a:noFill/>
          </a:ln>
        </p:spPr>
        <p:txBody>
          <a:bodyPr wrap="none" lIns="0" tIns="0" rIns="0" bIns="0" anchor="t">
            <a:spAutoFit/>
          </a:bodyPr>
          <a:lstStyle/>
          <a:p>
            <a:r>
              <a:rPr lang="zh-CN" sz="3160" b="0" u="none" strike="noStrike">
                <a:solidFill>
                  <a:srgbClr val="FFFFFF"/>
                </a:solidFill>
                <a:effectLst/>
                <a:uFillTx/>
                <a:latin typeface="NotoSansSC"/>
                <a:ea typeface="NotoSansSC"/>
              </a:rPr>
              <a:t>基于</a:t>
            </a:r>
            <a:r>
              <a:rPr lang="en-US" sz="3160" b="0" u="none" strike="noStrike">
                <a:solidFill>
                  <a:srgbClr val="FFFFFF"/>
                </a:solidFill>
                <a:effectLst/>
                <a:uFillTx/>
                <a:latin typeface="NotoSansSC"/>
                <a:ea typeface="NotoSansSC"/>
              </a:rPr>
              <a:t>RAG</a:t>
            </a:r>
            <a:r>
              <a:rPr lang="zh-CN" sz="3160" b="0" u="none" strike="noStrike">
                <a:solidFill>
                  <a:srgbClr val="FFFFFF"/>
                </a:solidFill>
                <a:effectLst/>
                <a:uFillTx/>
                <a:latin typeface="NotoSansSC"/>
                <a:ea typeface="NotoSansSC"/>
              </a:rPr>
              <a:t>的医学文献检索与分析系统开发</a:t>
            </a:r>
            <a:endParaRPr lang="en-US" sz="3160" b="0" u="none" strike="noStrike">
              <a:solidFill>
                <a:srgbClr val="000000"/>
              </a:solidFill>
              <a:effectLst/>
              <a:uFillTx/>
              <a:latin typeface="Times New Roman"/>
            </a:endParaRPr>
          </a:p>
        </p:txBody>
      </p:sp>
      <p:pic>
        <p:nvPicPr>
          <p:cNvPr id="30" name="图片 29"/>
          <p:cNvPicPr/>
          <p:nvPr/>
        </p:nvPicPr>
        <p:blipFill>
          <a:blip r:embed="rId7"/>
          <a:stretch/>
        </p:blipFill>
        <p:spPr>
          <a:xfrm>
            <a:off x="3944520" y="3434760"/>
            <a:ext cx="250200" cy="250200"/>
          </a:xfrm>
          <a:prstGeom prst="rect">
            <a:avLst/>
          </a:prstGeom>
          <a:noFill/>
          <a:ln w="0">
            <a:noFill/>
          </a:ln>
        </p:spPr>
      </p:pic>
      <p:sp>
        <p:nvSpPr>
          <p:cNvPr id="31" name="文本框 30"/>
          <p:cNvSpPr txBox="1"/>
          <p:nvPr/>
        </p:nvSpPr>
        <p:spPr>
          <a:xfrm>
            <a:off x="3443040" y="2797200"/>
            <a:ext cx="382284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高效、精准的医疗文献检索与分析解决方案</a:t>
            </a:r>
            <a:endParaRPr lang="en-US" sz="1580" b="0" u="none" strike="noStrike">
              <a:solidFill>
                <a:srgbClr val="000000"/>
              </a:solidFill>
              <a:effectLst/>
              <a:uFillTx/>
              <a:latin typeface="Times New Roman"/>
            </a:endParaRPr>
          </a:p>
        </p:txBody>
      </p:sp>
      <p:pic>
        <p:nvPicPr>
          <p:cNvPr id="32" name="图片 31"/>
          <p:cNvPicPr/>
          <p:nvPr/>
        </p:nvPicPr>
        <p:blipFill>
          <a:blip r:embed="rId8"/>
          <a:stretch/>
        </p:blipFill>
        <p:spPr>
          <a:xfrm>
            <a:off x="5315040" y="3434760"/>
            <a:ext cx="317160" cy="250200"/>
          </a:xfrm>
          <a:prstGeom prst="rect">
            <a:avLst/>
          </a:prstGeom>
          <a:noFill/>
          <a:ln w="0">
            <a:noFill/>
          </a:ln>
        </p:spPr>
      </p:pic>
      <p:sp>
        <p:nvSpPr>
          <p:cNvPr id="33" name="文本框 32"/>
          <p:cNvSpPr txBox="1"/>
          <p:nvPr/>
        </p:nvSpPr>
        <p:spPr>
          <a:xfrm>
            <a:off x="3768840" y="379656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高效检索</a:t>
            </a:r>
            <a:endParaRPr lang="en-US" sz="1180" b="0" u="none" strike="noStrike">
              <a:solidFill>
                <a:srgbClr val="000000"/>
              </a:solidFill>
              <a:effectLst/>
              <a:uFillTx/>
              <a:latin typeface="Times New Roman"/>
            </a:endParaRPr>
          </a:p>
        </p:txBody>
      </p:sp>
      <p:pic>
        <p:nvPicPr>
          <p:cNvPr id="34" name="图片 33"/>
          <p:cNvPicPr/>
          <p:nvPr/>
        </p:nvPicPr>
        <p:blipFill>
          <a:blip r:embed="rId9"/>
          <a:stretch/>
        </p:blipFill>
        <p:spPr>
          <a:xfrm>
            <a:off x="6442920" y="3434760"/>
            <a:ext cx="217080" cy="250200"/>
          </a:xfrm>
          <a:prstGeom prst="rect">
            <a:avLst/>
          </a:prstGeom>
          <a:noFill/>
          <a:ln w="0">
            <a:noFill/>
          </a:ln>
        </p:spPr>
      </p:pic>
      <p:sp>
        <p:nvSpPr>
          <p:cNvPr id="35" name="文本框 34"/>
          <p:cNvSpPr txBox="1"/>
          <p:nvPr/>
        </p:nvSpPr>
        <p:spPr>
          <a:xfrm>
            <a:off x="5172840" y="379656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智能分析</a:t>
            </a:r>
            <a:endParaRPr lang="en-US" sz="1180" b="0" u="none" strike="noStrike">
              <a:solidFill>
                <a:srgbClr val="000000"/>
              </a:solidFill>
              <a:effectLst/>
              <a:uFillTx/>
              <a:latin typeface="Times New Roman"/>
            </a:endParaRPr>
          </a:p>
        </p:txBody>
      </p:sp>
      <p:sp>
        <p:nvSpPr>
          <p:cNvPr id="36" name="文本框 35"/>
          <p:cNvSpPr txBox="1"/>
          <p:nvPr/>
        </p:nvSpPr>
        <p:spPr>
          <a:xfrm>
            <a:off x="6175440" y="3796560"/>
            <a:ext cx="755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专业知识库</a:t>
            </a:r>
            <a:endParaRPr lang="en-US" sz="1180" b="0" u="none" strike="noStrike">
              <a:solidFill>
                <a:srgbClr val="000000"/>
              </a:solidFill>
              <a:effectLst/>
              <a:uFillTx/>
              <a:latin typeface="Times New Roman"/>
            </a:endParaRPr>
          </a:p>
        </p:txBody>
      </p:sp>
      <p:sp>
        <p:nvSpPr>
          <p:cNvPr id="37" name="文本框 36"/>
          <p:cNvSpPr txBox="1"/>
          <p:nvPr/>
        </p:nvSpPr>
        <p:spPr>
          <a:xfrm>
            <a:off x="3902400" y="4549680"/>
            <a:ext cx="3021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第</a:t>
            </a:r>
            <a:r>
              <a:rPr lang="en-US" sz="1320" b="0" u="none" strike="noStrike">
                <a:solidFill>
                  <a:srgbClr val="FFFFFF"/>
                </a:solidFill>
                <a:effectLst/>
                <a:uFillTx/>
                <a:latin typeface="NotoSansSC"/>
                <a:ea typeface="NotoSansSC"/>
              </a:rPr>
              <a:t>10</a:t>
            </a:r>
            <a:r>
              <a:rPr lang="zh-CN" sz="1320" b="0" u="none" strike="noStrike">
                <a:solidFill>
                  <a:srgbClr val="FFFFFF"/>
                </a:solidFill>
                <a:effectLst/>
                <a:uFillTx/>
                <a:latin typeface="NotoSansSC"/>
                <a:ea typeface="NotoSansSC"/>
              </a:rPr>
              <a:t>章 医疗文献检索与分析系统的开发</a:t>
            </a:r>
            <a:endParaRPr lang="en-US" sz="1320" b="0" u="none" strike="noStrike">
              <a:solidFill>
                <a:srgbClr val="000000"/>
              </a:solidFill>
              <a:effectLst/>
              <a:uFillTx/>
              <a:latin typeface="Times New Roman"/>
            </a:endParaRPr>
          </a:p>
        </p:txBody>
      </p:sp>
      <p:sp>
        <p:nvSpPr>
          <p:cNvPr id="2" name="文本框 1">
            <a:extLst>
              <a:ext uri="{FF2B5EF4-FFF2-40B4-BE49-F238E27FC236}">
                <a16:creationId xmlns:a16="http://schemas.microsoft.com/office/drawing/2014/main" id="{D543D36B-B3A2-FB31-FF90-9E03332FF4D4}"/>
              </a:ext>
            </a:extLst>
          </p:cNvPr>
          <p:cNvSpPr txBox="1"/>
          <p:nvPr/>
        </p:nvSpPr>
        <p:spPr>
          <a:xfrm>
            <a:off x="1562400" y="804474"/>
            <a:ext cx="2206440" cy="707886"/>
          </a:xfrm>
          <a:prstGeom prst="rect">
            <a:avLst/>
          </a:prstGeom>
          <a:noFill/>
        </p:spPr>
        <p:txBody>
          <a:bodyPr wrap="square" rtlCol="0">
            <a:spAutoFit/>
          </a:bodyPr>
          <a:lstStyle/>
          <a:p>
            <a:r>
              <a:rPr lang="zh-CN" altLang="en-US" sz="4000" dirty="0">
                <a:solidFill>
                  <a:schemeClr val="bg1"/>
                </a:solidFill>
                <a:latin typeface="华文隶书" panose="02010800040101010101" pitchFamily="2" charset="-122"/>
                <a:ea typeface="华文隶书" panose="02010800040101010101" pitchFamily="2" charset="-122"/>
              </a:rPr>
              <a:t>第 </a:t>
            </a:r>
            <a:r>
              <a:rPr lang="en-US" altLang="zh-CN" sz="4000" dirty="0">
                <a:solidFill>
                  <a:schemeClr val="bg1"/>
                </a:solidFill>
                <a:latin typeface="华文隶书" panose="02010800040101010101" pitchFamily="2" charset="-122"/>
                <a:ea typeface="华文隶书" panose="02010800040101010101" pitchFamily="2" charset="-122"/>
              </a:rPr>
              <a:t>10 </a:t>
            </a:r>
            <a:r>
              <a:rPr lang="zh-CN" altLang="en-US" sz="4000" dirty="0">
                <a:solidFill>
                  <a:schemeClr val="bg1"/>
                </a:solidFill>
                <a:latin typeface="华文隶书" panose="02010800040101010101" pitchFamily="2" charset="-122"/>
                <a:ea typeface="华文隶书" panose="02010800040101010101" pitchFamily="2" charset="-122"/>
              </a:rPr>
              <a:t>章</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图片 542"/>
          <p:cNvPicPr/>
          <p:nvPr/>
        </p:nvPicPr>
        <p:blipFill>
          <a:blip r:embed="rId2"/>
          <a:stretch/>
        </p:blipFill>
        <p:spPr>
          <a:xfrm>
            <a:off x="0" y="0"/>
            <a:ext cx="10696320" cy="7721280"/>
          </a:xfrm>
          <a:prstGeom prst="rect">
            <a:avLst/>
          </a:prstGeom>
          <a:noFill/>
          <a:ln w="0">
            <a:noFill/>
          </a:ln>
        </p:spPr>
      </p:pic>
      <p:sp>
        <p:nvSpPr>
          <p:cNvPr id="544" name="文本框 543"/>
          <p:cNvSpPr txBox="1"/>
          <p:nvPr/>
        </p:nvSpPr>
        <p:spPr>
          <a:xfrm>
            <a:off x="401040" y="422640"/>
            <a:ext cx="18021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索引结构优化</a:t>
            </a:r>
            <a:endParaRPr lang="en-US" sz="2370" b="0" u="none" strike="noStrike">
              <a:solidFill>
                <a:srgbClr val="000000"/>
              </a:solidFill>
              <a:effectLst/>
              <a:uFillTx/>
              <a:latin typeface="Times New Roman"/>
            </a:endParaRPr>
          </a:p>
        </p:txBody>
      </p:sp>
      <p:sp>
        <p:nvSpPr>
          <p:cNvPr id="545" name="任意多边形: 形状 544"/>
          <p:cNvSpPr/>
          <p:nvPr/>
        </p:nvSpPr>
        <p:spPr>
          <a:xfrm>
            <a:off x="401040" y="1337040"/>
            <a:ext cx="4813560" cy="4362480"/>
          </a:xfrm>
          <a:custGeom>
            <a:avLst/>
            <a:gdLst/>
            <a:ahLst/>
            <a:cxnLst/>
            <a:rect l="0" t="0" r="r" b="b"/>
            <a:pathLst>
              <a:path w="13371" h="12118">
                <a:moveTo>
                  <a:pt x="0" y="11932"/>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186" y="0"/>
                </a:lnTo>
                <a:cubicBezTo>
                  <a:pt x="13210" y="0"/>
                  <a:pt x="13234" y="4"/>
                  <a:pt x="13257" y="14"/>
                </a:cubicBezTo>
                <a:cubicBezTo>
                  <a:pt x="13280" y="23"/>
                  <a:pt x="13300" y="37"/>
                  <a:pt x="13317" y="54"/>
                </a:cubicBezTo>
                <a:cubicBezTo>
                  <a:pt x="13334" y="71"/>
                  <a:pt x="13348" y="91"/>
                  <a:pt x="13357" y="114"/>
                </a:cubicBezTo>
                <a:cubicBezTo>
                  <a:pt x="13367" y="137"/>
                  <a:pt x="13371" y="161"/>
                  <a:pt x="13371" y="185"/>
                </a:cubicBezTo>
                <a:lnTo>
                  <a:pt x="13371" y="11932"/>
                </a:lnTo>
                <a:cubicBezTo>
                  <a:pt x="13371" y="11957"/>
                  <a:pt x="13367" y="11980"/>
                  <a:pt x="13357" y="12003"/>
                </a:cubicBezTo>
                <a:cubicBezTo>
                  <a:pt x="13348" y="12026"/>
                  <a:pt x="13334" y="12046"/>
                  <a:pt x="13317" y="12063"/>
                </a:cubicBezTo>
                <a:cubicBezTo>
                  <a:pt x="13300" y="12081"/>
                  <a:pt x="13280" y="12094"/>
                  <a:pt x="13257" y="12104"/>
                </a:cubicBezTo>
                <a:cubicBezTo>
                  <a:pt x="13234" y="12113"/>
                  <a:pt x="13210" y="12118"/>
                  <a:pt x="13186" y="12118"/>
                </a:cubicBezTo>
                <a:lnTo>
                  <a:pt x="185" y="12118"/>
                </a:lnTo>
                <a:cubicBezTo>
                  <a:pt x="161" y="12118"/>
                  <a:pt x="137" y="12113"/>
                  <a:pt x="114" y="12104"/>
                </a:cubicBezTo>
                <a:cubicBezTo>
                  <a:pt x="92" y="12094"/>
                  <a:pt x="72" y="12081"/>
                  <a:pt x="54" y="12063"/>
                </a:cubicBezTo>
                <a:cubicBezTo>
                  <a:pt x="37" y="12046"/>
                  <a:pt x="23" y="12026"/>
                  <a:pt x="14" y="12003"/>
                </a:cubicBezTo>
                <a:cubicBezTo>
                  <a:pt x="4" y="11980"/>
                  <a:pt x="0" y="11957"/>
                  <a:pt x="0" y="1193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46" name="任意多边形: 形状 545"/>
          <p:cNvSpPr/>
          <p:nvPr/>
        </p:nvSpPr>
        <p:spPr>
          <a:xfrm>
            <a:off x="401040" y="1337040"/>
            <a:ext cx="4813560" cy="4362480"/>
          </a:xfrm>
          <a:custGeom>
            <a:avLst/>
            <a:gdLst/>
            <a:ahLst/>
            <a:cxnLst/>
            <a:rect l="0" t="0" r="r" b="b"/>
            <a:pathLst>
              <a:path w="13371" h="12118">
                <a:moveTo>
                  <a:pt x="0" y="11932"/>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186" y="0"/>
                </a:lnTo>
                <a:cubicBezTo>
                  <a:pt x="13210" y="0"/>
                  <a:pt x="13234" y="4"/>
                  <a:pt x="13257" y="14"/>
                </a:cubicBezTo>
                <a:cubicBezTo>
                  <a:pt x="13280" y="23"/>
                  <a:pt x="13300" y="37"/>
                  <a:pt x="13317" y="54"/>
                </a:cubicBezTo>
                <a:cubicBezTo>
                  <a:pt x="13334" y="71"/>
                  <a:pt x="13348" y="91"/>
                  <a:pt x="13357" y="114"/>
                </a:cubicBezTo>
                <a:cubicBezTo>
                  <a:pt x="13367" y="137"/>
                  <a:pt x="13371" y="161"/>
                  <a:pt x="13371" y="185"/>
                </a:cubicBezTo>
                <a:lnTo>
                  <a:pt x="13371" y="11932"/>
                </a:lnTo>
                <a:cubicBezTo>
                  <a:pt x="13371" y="11957"/>
                  <a:pt x="13367" y="11980"/>
                  <a:pt x="13357" y="12003"/>
                </a:cubicBezTo>
                <a:cubicBezTo>
                  <a:pt x="13348" y="12026"/>
                  <a:pt x="13334" y="12046"/>
                  <a:pt x="13317" y="12063"/>
                </a:cubicBezTo>
                <a:cubicBezTo>
                  <a:pt x="13300" y="12081"/>
                  <a:pt x="13280" y="12094"/>
                  <a:pt x="13257" y="12104"/>
                </a:cubicBezTo>
                <a:cubicBezTo>
                  <a:pt x="13234" y="12113"/>
                  <a:pt x="13210" y="12118"/>
                  <a:pt x="13186" y="12118"/>
                </a:cubicBezTo>
                <a:lnTo>
                  <a:pt x="185" y="12118"/>
                </a:lnTo>
                <a:cubicBezTo>
                  <a:pt x="161" y="12118"/>
                  <a:pt x="137" y="12113"/>
                  <a:pt x="114" y="12104"/>
                </a:cubicBezTo>
                <a:cubicBezTo>
                  <a:pt x="92" y="12094"/>
                  <a:pt x="72" y="12081"/>
                  <a:pt x="54" y="12063"/>
                </a:cubicBezTo>
                <a:cubicBezTo>
                  <a:pt x="37" y="12046"/>
                  <a:pt x="23" y="12026"/>
                  <a:pt x="14" y="12003"/>
                </a:cubicBezTo>
                <a:cubicBezTo>
                  <a:pt x="4" y="11980"/>
                  <a:pt x="0" y="11957"/>
                  <a:pt x="0" y="11932"/>
                </a:cubicBezTo>
                <a:moveTo>
                  <a:pt x="23" y="185"/>
                </a:moveTo>
                <a:lnTo>
                  <a:pt x="23" y="11932"/>
                </a:lnTo>
                <a:cubicBezTo>
                  <a:pt x="23" y="11943"/>
                  <a:pt x="24" y="11953"/>
                  <a:pt x="26" y="11964"/>
                </a:cubicBezTo>
                <a:cubicBezTo>
                  <a:pt x="28" y="11974"/>
                  <a:pt x="31" y="11984"/>
                  <a:pt x="35" y="11994"/>
                </a:cubicBezTo>
                <a:cubicBezTo>
                  <a:pt x="39" y="12004"/>
                  <a:pt x="44" y="12014"/>
                  <a:pt x="50" y="12022"/>
                </a:cubicBezTo>
                <a:cubicBezTo>
                  <a:pt x="56" y="12031"/>
                  <a:pt x="63" y="12039"/>
                  <a:pt x="71" y="12047"/>
                </a:cubicBezTo>
                <a:cubicBezTo>
                  <a:pt x="78" y="12055"/>
                  <a:pt x="86" y="12061"/>
                  <a:pt x="95" y="12067"/>
                </a:cubicBezTo>
                <a:cubicBezTo>
                  <a:pt x="104" y="12073"/>
                  <a:pt x="113" y="12078"/>
                  <a:pt x="123" y="12082"/>
                </a:cubicBezTo>
                <a:cubicBezTo>
                  <a:pt x="133" y="12086"/>
                  <a:pt x="143" y="12089"/>
                  <a:pt x="154" y="12091"/>
                </a:cubicBezTo>
                <a:cubicBezTo>
                  <a:pt x="164" y="12094"/>
                  <a:pt x="175" y="12095"/>
                  <a:pt x="185" y="12095"/>
                </a:cubicBezTo>
                <a:lnTo>
                  <a:pt x="13186" y="12095"/>
                </a:lnTo>
                <a:cubicBezTo>
                  <a:pt x="13196" y="12095"/>
                  <a:pt x="13207" y="12094"/>
                  <a:pt x="13217" y="12091"/>
                </a:cubicBezTo>
                <a:cubicBezTo>
                  <a:pt x="13228" y="12089"/>
                  <a:pt x="13238" y="12086"/>
                  <a:pt x="13248" y="12082"/>
                </a:cubicBezTo>
                <a:cubicBezTo>
                  <a:pt x="13258" y="12078"/>
                  <a:pt x="13267" y="12073"/>
                  <a:pt x="13276" y="12067"/>
                </a:cubicBezTo>
                <a:cubicBezTo>
                  <a:pt x="13285" y="12061"/>
                  <a:pt x="13293" y="12055"/>
                  <a:pt x="13301" y="12047"/>
                </a:cubicBezTo>
                <a:cubicBezTo>
                  <a:pt x="13308" y="12039"/>
                  <a:pt x="13315" y="12031"/>
                  <a:pt x="13321" y="12022"/>
                </a:cubicBezTo>
                <a:cubicBezTo>
                  <a:pt x="13327" y="12014"/>
                  <a:pt x="13332" y="12004"/>
                  <a:pt x="13336" y="11994"/>
                </a:cubicBezTo>
                <a:cubicBezTo>
                  <a:pt x="13340" y="11984"/>
                  <a:pt x="13343" y="11974"/>
                  <a:pt x="13345" y="11964"/>
                </a:cubicBezTo>
                <a:cubicBezTo>
                  <a:pt x="13347" y="11953"/>
                  <a:pt x="13348" y="11943"/>
                  <a:pt x="13348" y="11932"/>
                </a:cubicBezTo>
                <a:lnTo>
                  <a:pt x="13348" y="185"/>
                </a:lnTo>
                <a:cubicBezTo>
                  <a:pt x="13348" y="175"/>
                  <a:pt x="13347" y="164"/>
                  <a:pt x="13345" y="154"/>
                </a:cubicBezTo>
                <a:cubicBezTo>
                  <a:pt x="13343" y="143"/>
                  <a:pt x="13340" y="133"/>
                  <a:pt x="13336" y="123"/>
                </a:cubicBezTo>
                <a:cubicBezTo>
                  <a:pt x="13332" y="113"/>
                  <a:pt x="13327" y="104"/>
                  <a:pt x="13321" y="95"/>
                </a:cubicBezTo>
                <a:cubicBezTo>
                  <a:pt x="13315" y="86"/>
                  <a:pt x="13308" y="78"/>
                  <a:pt x="13301" y="70"/>
                </a:cubicBezTo>
                <a:cubicBezTo>
                  <a:pt x="13293" y="63"/>
                  <a:pt x="13285" y="56"/>
                  <a:pt x="13276" y="50"/>
                </a:cubicBezTo>
                <a:cubicBezTo>
                  <a:pt x="13267" y="44"/>
                  <a:pt x="13258" y="39"/>
                  <a:pt x="13248" y="35"/>
                </a:cubicBezTo>
                <a:cubicBezTo>
                  <a:pt x="13238" y="31"/>
                  <a:pt x="13228" y="28"/>
                  <a:pt x="13217" y="26"/>
                </a:cubicBezTo>
                <a:cubicBezTo>
                  <a:pt x="13207" y="24"/>
                  <a:pt x="13196" y="23"/>
                  <a:pt x="13186" y="23"/>
                </a:cubicBezTo>
                <a:lnTo>
                  <a:pt x="185"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47" name="图片 546"/>
          <p:cNvPicPr/>
          <p:nvPr/>
        </p:nvPicPr>
        <p:blipFill>
          <a:blip r:embed="rId3"/>
          <a:stretch/>
        </p:blipFill>
        <p:spPr>
          <a:xfrm>
            <a:off x="610200" y="1554480"/>
            <a:ext cx="283680" cy="250200"/>
          </a:xfrm>
          <a:prstGeom prst="rect">
            <a:avLst/>
          </a:prstGeom>
          <a:noFill/>
          <a:ln w="0">
            <a:noFill/>
          </a:ln>
        </p:spPr>
      </p:pic>
      <p:sp>
        <p:nvSpPr>
          <p:cNvPr id="548" name="文本框 547"/>
          <p:cNvSpPr txBox="1"/>
          <p:nvPr/>
        </p:nvSpPr>
        <p:spPr>
          <a:xfrm>
            <a:off x="401040" y="864360"/>
            <a:ext cx="35211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提升大规模医学数据检索效率，实现毫秒级响应</a:t>
            </a:r>
            <a:endParaRPr lang="en-US" sz="1320" b="0" u="none" strike="noStrike">
              <a:solidFill>
                <a:srgbClr val="000000"/>
              </a:solidFill>
              <a:effectLst/>
              <a:uFillTx/>
              <a:latin typeface="Times New Roman"/>
            </a:endParaRPr>
          </a:p>
        </p:txBody>
      </p:sp>
      <p:sp>
        <p:nvSpPr>
          <p:cNvPr id="549" name="文本框 548"/>
          <p:cNvSpPr txBox="1"/>
          <p:nvPr/>
        </p:nvSpPr>
        <p:spPr>
          <a:xfrm>
            <a:off x="1027800" y="1577160"/>
            <a:ext cx="271152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倒排索引结构 </a:t>
            </a:r>
            <a:r>
              <a:rPr lang="en-US" sz="1580" b="0" u="none" strike="noStrike">
                <a:solidFill>
                  <a:srgbClr val="FFFFFF"/>
                </a:solidFill>
                <a:effectLst/>
                <a:uFillTx/>
                <a:latin typeface="NotoSansSC"/>
                <a:ea typeface="NotoSansSC"/>
              </a:rPr>
              <a:t>(IndexIVFFlat)</a:t>
            </a:r>
            <a:endParaRPr lang="en-US" sz="1580" b="0" u="none" strike="noStrike">
              <a:solidFill>
                <a:srgbClr val="000000"/>
              </a:solidFill>
              <a:effectLst/>
              <a:uFillTx/>
              <a:latin typeface="Times New Roman"/>
            </a:endParaRPr>
          </a:p>
        </p:txBody>
      </p:sp>
      <p:pic>
        <p:nvPicPr>
          <p:cNvPr id="550" name="图片 549"/>
          <p:cNvPicPr/>
          <p:nvPr/>
        </p:nvPicPr>
        <p:blipFill>
          <a:blip r:embed="rId4"/>
          <a:stretch/>
        </p:blipFill>
        <p:spPr>
          <a:xfrm>
            <a:off x="610200" y="2314800"/>
            <a:ext cx="166680" cy="133200"/>
          </a:xfrm>
          <a:prstGeom prst="rect">
            <a:avLst/>
          </a:prstGeom>
          <a:noFill/>
          <a:ln w="0">
            <a:noFill/>
          </a:ln>
        </p:spPr>
      </p:pic>
      <p:sp>
        <p:nvSpPr>
          <p:cNvPr id="551" name="任意多边形: 形状 550"/>
          <p:cNvSpPr/>
          <p:nvPr/>
        </p:nvSpPr>
        <p:spPr>
          <a:xfrm>
            <a:off x="877320" y="2548440"/>
            <a:ext cx="4128480" cy="802800"/>
          </a:xfrm>
          <a:custGeom>
            <a:avLst/>
            <a:gdLst/>
            <a:ahLst/>
            <a:cxnLst/>
            <a:rect l="0" t="0" r="r" b="b"/>
            <a:pathLst>
              <a:path w="11468" h="2230">
                <a:moveTo>
                  <a:pt x="0" y="2137"/>
                </a:moveTo>
                <a:lnTo>
                  <a:pt x="0" y="93"/>
                </a:lnTo>
                <a:cubicBezTo>
                  <a:pt x="0" y="81"/>
                  <a:pt x="2" y="69"/>
                  <a:pt x="7" y="58"/>
                </a:cubicBezTo>
                <a:cubicBezTo>
                  <a:pt x="12" y="46"/>
                  <a:pt x="18" y="36"/>
                  <a:pt x="27" y="28"/>
                </a:cubicBezTo>
                <a:cubicBezTo>
                  <a:pt x="36" y="19"/>
                  <a:pt x="46" y="12"/>
                  <a:pt x="57" y="8"/>
                </a:cubicBezTo>
                <a:cubicBezTo>
                  <a:pt x="69" y="3"/>
                  <a:pt x="80" y="0"/>
                  <a:pt x="93" y="0"/>
                </a:cubicBezTo>
                <a:lnTo>
                  <a:pt x="11375" y="0"/>
                </a:lnTo>
                <a:cubicBezTo>
                  <a:pt x="11388" y="0"/>
                  <a:pt x="11399" y="3"/>
                  <a:pt x="11411" y="8"/>
                </a:cubicBezTo>
                <a:cubicBezTo>
                  <a:pt x="11422" y="12"/>
                  <a:pt x="11432" y="19"/>
                  <a:pt x="11441" y="28"/>
                </a:cubicBezTo>
                <a:cubicBezTo>
                  <a:pt x="11450" y="36"/>
                  <a:pt x="11456" y="46"/>
                  <a:pt x="11461" y="58"/>
                </a:cubicBezTo>
                <a:cubicBezTo>
                  <a:pt x="11466" y="69"/>
                  <a:pt x="11468" y="81"/>
                  <a:pt x="11468" y="93"/>
                </a:cubicBezTo>
                <a:lnTo>
                  <a:pt x="11468" y="2137"/>
                </a:lnTo>
                <a:cubicBezTo>
                  <a:pt x="11468" y="2149"/>
                  <a:pt x="11466" y="2161"/>
                  <a:pt x="11461" y="2173"/>
                </a:cubicBezTo>
                <a:cubicBezTo>
                  <a:pt x="11456" y="2184"/>
                  <a:pt x="11450" y="2194"/>
                  <a:pt x="11441" y="2203"/>
                </a:cubicBezTo>
                <a:cubicBezTo>
                  <a:pt x="11432" y="2211"/>
                  <a:pt x="11422" y="2218"/>
                  <a:pt x="11411" y="2223"/>
                </a:cubicBezTo>
                <a:cubicBezTo>
                  <a:pt x="11399" y="2228"/>
                  <a:pt x="11388" y="2230"/>
                  <a:pt x="11375" y="2230"/>
                </a:cubicBezTo>
                <a:lnTo>
                  <a:pt x="93" y="2230"/>
                </a:lnTo>
                <a:cubicBezTo>
                  <a:pt x="80" y="2230"/>
                  <a:pt x="69" y="2228"/>
                  <a:pt x="57" y="2223"/>
                </a:cubicBezTo>
                <a:cubicBezTo>
                  <a:pt x="46" y="2218"/>
                  <a:pt x="36" y="2211"/>
                  <a:pt x="27" y="2203"/>
                </a:cubicBezTo>
                <a:cubicBezTo>
                  <a:pt x="18" y="2194"/>
                  <a:pt x="12" y="2184"/>
                  <a:pt x="7" y="2173"/>
                </a:cubicBezTo>
                <a:cubicBezTo>
                  <a:pt x="2" y="2161"/>
                  <a:pt x="0" y="2149"/>
                  <a:pt x="0" y="21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52" name="文本框 551"/>
          <p:cNvSpPr txBox="1"/>
          <p:nvPr/>
        </p:nvSpPr>
        <p:spPr>
          <a:xfrm>
            <a:off x="610200" y="1981800"/>
            <a:ext cx="25488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通过将数据聚类分组，加速向量检索过程：</a:t>
            </a:r>
            <a:endParaRPr lang="en-US" sz="1050" b="0" u="none" strike="noStrike">
              <a:solidFill>
                <a:srgbClr val="000000"/>
              </a:solidFill>
              <a:effectLst/>
              <a:uFillTx/>
              <a:latin typeface="Times New Roman"/>
            </a:endParaRPr>
          </a:p>
        </p:txBody>
      </p:sp>
      <p:sp>
        <p:nvSpPr>
          <p:cNvPr id="553" name="文本框 552"/>
          <p:cNvSpPr txBox="1"/>
          <p:nvPr/>
        </p:nvSpPr>
        <p:spPr>
          <a:xfrm>
            <a:off x="877320" y="23162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聚类索引构建</a:t>
            </a:r>
            <a:endParaRPr lang="en-US" sz="1050" b="0" u="none" strike="noStrike">
              <a:solidFill>
                <a:srgbClr val="000000"/>
              </a:solidFill>
              <a:effectLst/>
              <a:uFillTx/>
              <a:latin typeface="Times New Roman"/>
            </a:endParaRPr>
          </a:p>
        </p:txBody>
      </p:sp>
      <p:sp>
        <p:nvSpPr>
          <p:cNvPr id="554" name="文本框 553"/>
          <p:cNvSpPr txBox="1"/>
          <p:nvPr/>
        </p:nvSpPr>
        <p:spPr>
          <a:xfrm>
            <a:off x="977760" y="2635200"/>
            <a:ext cx="9867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nlist = 100 # </a:t>
            </a:r>
            <a:endParaRPr lang="en-US" sz="920" b="0" u="none" strike="noStrike">
              <a:solidFill>
                <a:srgbClr val="000000"/>
              </a:solidFill>
              <a:effectLst/>
              <a:uFillTx/>
              <a:latin typeface="Times New Roman"/>
            </a:endParaRPr>
          </a:p>
        </p:txBody>
      </p:sp>
      <p:sp>
        <p:nvSpPr>
          <p:cNvPr id="555" name="文本框 554"/>
          <p:cNvSpPr txBox="1"/>
          <p:nvPr/>
        </p:nvSpPr>
        <p:spPr>
          <a:xfrm>
            <a:off x="1960560" y="26200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聚类数量</a:t>
            </a:r>
            <a:endParaRPr lang="en-US" sz="920" b="0" u="none" strike="noStrike">
              <a:solidFill>
                <a:srgbClr val="000000"/>
              </a:solidFill>
              <a:effectLst/>
              <a:uFillTx/>
              <a:latin typeface="Times New Roman"/>
            </a:endParaRPr>
          </a:p>
        </p:txBody>
      </p:sp>
      <p:sp>
        <p:nvSpPr>
          <p:cNvPr id="556" name="文本框 555"/>
          <p:cNvSpPr txBox="1"/>
          <p:nvPr/>
        </p:nvSpPr>
        <p:spPr>
          <a:xfrm>
            <a:off x="977760" y="2802240"/>
            <a:ext cx="3099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quantizer = faiss.IndexFlatL2(embedding_dim)</a:t>
            </a:r>
            <a:endParaRPr lang="en-US" sz="920" b="0" u="none" strike="noStrike">
              <a:solidFill>
                <a:srgbClr val="000000"/>
              </a:solidFill>
              <a:effectLst/>
              <a:uFillTx/>
              <a:latin typeface="Times New Roman"/>
            </a:endParaRPr>
          </a:p>
        </p:txBody>
      </p:sp>
      <p:sp>
        <p:nvSpPr>
          <p:cNvPr id="557" name="文本框 556"/>
          <p:cNvSpPr txBox="1"/>
          <p:nvPr/>
        </p:nvSpPr>
        <p:spPr>
          <a:xfrm>
            <a:off x="977760" y="2969280"/>
            <a:ext cx="2887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index_ivf = faiss.IndexIVFFlat(quantizer,</a:t>
            </a:r>
            <a:endParaRPr lang="en-US" sz="920" b="0" u="none" strike="noStrike">
              <a:solidFill>
                <a:srgbClr val="000000"/>
              </a:solidFill>
              <a:effectLst/>
              <a:uFillTx/>
              <a:latin typeface="Times New Roman"/>
            </a:endParaRPr>
          </a:p>
        </p:txBody>
      </p:sp>
      <p:pic>
        <p:nvPicPr>
          <p:cNvPr id="558" name="图片 557"/>
          <p:cNvPicPr/>
          <p:nvPr/>
        </p:nvPicPr>
        <p:blipFill>
          <a:blip r:embed="rId5"/>
          <a:stretch/>
        </p:blipFill>
        <p:spPr>
          <a:xfrm>
            <a:off x="610200" y="3651840"/>
            <a:ext cx="150120" cy="133200"/>
          </a:xfrm>
          <a:prstGeom prst="rect">
            <a:avLst/>
          </a:prstGeom>
          <a:noFill/>
          <a:ln w="0">
            <a:noFill/>
          </a:ln>
        </p:spPr>
      </p:pic>
      <p:sp>
        <p:nvSpPr>
          <p:cNvPr id="559" name="文本框 558"/>
          <p:cNvSpPr txBox="1"/>
          <p:nvPr/>
        </p:nvSpPr>
        <p:spPr>
          <a:xfrm>
            <a:off x="977760" y="3136680"/>
            <a:ext cx="1479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embedding_dim, nlist)</a:t>
            </a:r>
            <a:endParaRPr lang="en-US" sz="920" b="0" u="none" strike="noStrike">
              <a:solidFill>
                <a:srgbClr val="000000"/>
              </a:solidFill>
              <a:effectLst/>
              <a:uFillTx/>
              <a:latin typeface="Times New Roman"/>
            </a:endParaRPr>
          </a:p>
        </p:txBody>
      </p:sp>
      <p:sp>
        <p:nvSpPr>
          <p:cNvPr id="560" name="文本框 559"/>
          <p:cNvSpPr txBox="1"/>
          <p:nvPr/>
        </p:nvSpPr>
        <p:spPr>
          <a:xfrm>
            <a:off x="860760" y="36532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性能提升</a:t>
            </a:r>
            <a:endParaRPr lang="en-US" sz="1050" b="0" u="none" strike="noStrike">
              <a:solidFill>
                <a:srgbClr val="000000"/>
              </a:solidFill>
              <a:effectLst/>
              <a:uFillTx/>
              <a:latin typeface="Times New Roman"/>
            </a:endParaRPr>
          </a:p>
        </p:txBody>
      </p:sp>
      <p:pic>
        <p:nvPicPr>
          <p:cNvPr id="561" name="图片 560"/>
          <p:cNvPicPr/>
          <p:nvPr/>
        </p:nvPicPr>
        <p:blipFill>
          <a:blip r:embed="rId6"/>
          <a:stretch/>
        </p:blipFill>
        <p:spPr>
          <a:xfrm>
            <a:off x="610200" y="4153320"/>
            <a:ext cx="4395240" cy="1328400"/>
          </a:xfrm>
          <a:prstGeom prst="rect">
            <a:avLst/>
          </a:prstGeom>
          <a:noFill/>
          <a:ln w="0">
            <a:noFill/>
          </a:ln>
        </p:spPr>
      </p:pic>
      <p:sp>
        <p:nvSpPr>
          <p:cNvPr id="562" name="任意多边形: 形状 561"/>
          <p:cNvSpPr/>
          <p:nvPr/>
        </p:nvSpPr>
        <p:spPr>
          <a:xfrm>
            <a:off x="5481720" y="1337040"/>
            <a:ext cx="4813920" cy="4362480"/>
          </a:xfrm>
          <a:custGeom>
            <a:avLst/>
            <a:gdLst/>
            <a:ahLst/>
            <a:cxnLst/>
            <a:rect l="0" t="0" r="r" b="b"/>
            <a:pathLst>
              <a:path w="13372" h="12118">
                <a:moveTo>
                  <a:pt x="14" y="114"/>
                </a:moveTo>
                <a:cubicBezTo>
                  <a:pt x="24" y="91"/>
                  <a:pt x="37" y="71"/>
                  <a:pt x="55" y="54"/>
                </a:cubicBezTo>
                <a:cubicBezTo>
                  <a:pt x="72" y="37"/>
                  <a:pt x="92" y="23"/>
                  <a:pt x="115" y="14"/>
                </a:cubicBezTo>
                <a:cubicBezTo>
                  <a:pt x="138" y="4"/>
                  <a:pt x="161" y="0"/>
                  <a:pt x="186" y="0"/>
                </a:cubicBezTo>
                <a:lnTo>
                  <a:pt x="13186" y="0"/>
                </a:lnTo>
                <a:cubicBezTo>
                  <a:pt x="13211" y="0"/>
                  <a:pt x="13235" y="4"/>
                  <a:pt x="13257" y="14"/>
                </a:cubicBezTo>
                <a:cubicBezTo>
                  <a:pt x="13280" y="23"/>
                  <a:pt x="13300" y="37"/>
                  <a:pt x="13318" y="54"/>
                </a:cubicBezTo>
                <a:cubicBezTo>
                  <a:pt x="13335" y="71"/>
                  <a:pt x="13348" y="91"/>
                  <a:pt x="13358" y="114"/>
                </a:cubicBezTo>
                <a:cubicBezTo>
                  <a:pt x="13367" y="137"/>
                  <a:pt x="13372" y="161"/>
                  <a:pt x="13372" y="185"/>
                </a:cubicBezTo>
                <a:lnTo>
                  <a:pt x="13372" y="11932"/>
                </a:lnTo>
                <a:cubicBezTo>
                  <a:pt x="13372" y="11957"/>
                  <a:pt x="13367" y="11980"/>
                  <a:pt x="13358" y="12003"/>
                </a:cubicBezTo>
                <a:cubicBezTo>
                  <a:pt x="13348" y="12026"/>
                  <a:pt x="13335" y="12046"/>
                  <a:pt x="13318" y="12063"/>
                </a:cubicBezTo>
                <a:cubicBezTo>
                  <a:pt x="13300" y="12081"/>
                  <a:pt x="13280" y="12094"/>
                  <a:pt x="13257" y="12104"/>
                </a:cubicBezTo>
                <a:cubicBezTo>
                  <a:pt x="13235" y="12113"/>
                  <a:pt x="13211" y="12118"/>
                  <a:pt x="13186" y="12118"/>
                </a:cubicBezTo>
                <a:lnTo>
                  <a:pt x="186" y="12118"/>
                </a:lnTo>
                <a:cubicBezTo>
                  <a:pt x="161" y="12118"/>
                  <a:pt x="138" y="12113"/>
                  <a:pt x="115" y="12104"/>
                </a:cubicBezTo>
                <a:cubicBezTo>
                  <a:pt x="92" y="12094"/>
                  <a:pt x="72" y="12081"/>
                  <a:pt x="55" y="12063"/>
                </a:cubicBezTo>
                <a:cubicBezTo>
                  <a:pt x="37" y="12046"/>
                  <a:pt x="24" y="12026"/>
                  <a:pt x="14" y="12003"/>
                </a:cubicBezTo>
                <a:cubicBezTo>
                  <a:pt x="5" y="11980"/>
                  <a:pt x="0" y="11957"/>
                  <a:pt x="0" y="11932"/>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3" name="任意多边形: 形状 562"/>
          <p:cNvSpPr/>
          <p:nvPr/>
        </p:nvSpPr>
        <p:spPr>
          <a:xfrm>
            <a:off x="5481720" y="1337040"/>
            <a:ext cx="4813920" cy="4362480"/>
          </a:xfrm>
          <a:custGeom>
            <a:avLst/>
            <a:gdLst/>
            <a:ahLst/>
            <a:cxnLst/>
            <a:rect l="0" t="0" r="r" b="b"/>
            <a:pathLst>
              <a:path w="13372" h="12118">
                <a:moveTo>
                  <a:pt x="0" y="11932"/>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13186" y="0"/>
                </a:lnTo>
                <a:cubicBezTo>
                  <a:pt x="13211" y="0"/>
                  <a:pt x="13235" y="4"/>
                  <a:pt x="13257" y="14"/>
                </a:cubicBezTo>
                <a:cubicBezTo>
                  <a:pt x="13280" y="23"/>
                  <a:pt x="13300" y="37"/>
                  <a:pt x="13318" y="54"/>
                </a:cubicBezTo>
                <a:cubicBezTo>
                  <a:pt x="13335" y="71"/>
                  <a:pt x="13348" y="91"/>
                  <a:pt x="13358" y="114"/>
                </a:cubicBezTo>
                <a:cubicBezTo>
                  <a:pt x="13367" y="137"/>
                  <a:pt x="13372" y="161"/>
                  <a:pt x="13372" y="185"/>
                </a:cubicBezTo>
                <a:lnTo>
                  <a:pt x="13372" y="11932"/>
                </a:lnTo>
                <a:cubicBezTo>
                  <a:pt x="13372" y="11957"/>
                  <a:pt x="13367" y="11980"/>
                  <a:pt x="13358" y="12003"/>
                </a:cubicBezTo>
                <a:cubicBezTo>
                  <a:pt x="13348" y="12026"/>
                  <a:pt x="13335" y="12046"/>
                  <a:pt x="13318" y="12063"/>
                </a:cubicBezTo>
                <a:cubicBezTo>
                  <a:pt x="13300" y="12081"/>
                  <a:pt x="13280" y="12094"/>
                  <a:pt x="13257" y="12104"/>
                </a:cubicBezTo>
                <a:cubicBezTo>
                  <a:pt x="13235" y="12113"/>
                  <a:pt x="13211" y="12118"/>
                  <a:pt x="13186" y="12118"/>
                </a:cubicBezTo>
                <a:lnTo>
                  <a:pt x="186" y="12118"/>
                </a:lnTo>
                <a:cubicBezTo>
                  <a:pt x="161" y="12118"/>
                  <a:pt x="138" y="12113"/>
                  <a:pt x="115" y="12104"/>
                </a:cubicBezTo>
                <a:cubicBezTo>
                  <a:pt x="92" y="12094"/>
                  <a:pt x="72" y="12081"/>
                  <a:pt x="55" y="12063"/>
                </a:cubicBezTo>
                <a:cubicBezTo>
                  <a:pt x="37" y="12046"/>
                  <a:pt x="24" y="12026"/>
                  <a:pt x="14" y="12003"/>
                </a:cubicBezTo>
                <a:cubicBezTo>
                  <a:pt x="5" y="11980"/>
                  <a:pt x="0" y="11957"/>
                  <a:pt x="0" y="11932"/>
                </a:cubicBezTo>
                <a:moveTo>
                  <a:pt x="23" y="185"/>
                </a:moveTo>
                <a:lnTo>
                  <a:pt x="23" y="11932"/>
                </a:lnTo>
                <a:cubicBezTo>
                  <a:pt x="23" y="11943"/>
                  <a:pt x="25" y="11953"/>
                  <a:pt x="27" y="11964"/>
                </a:cubicBezTo>
                <a:cubicBezTo>
                  <a:pt x="29" y="11974"/>
                  <a:pt x="32" y="11984"/>
                  <a:pt x="36" y="11994"/>
                </a:cubicBezTo>
                <a:cubicBezTo>
                  <a:pt x="40" y="12004"/>
                  <a:pt x="45" y="12014"/>
                  <a:pt x="51" y="12022"/>
                </a:cubicBezTo>
                <a:cubicBezTo>
                  <a:pt x="57" y="12031"/>
                  <a:pt x="64" y="12039"/>
                  <a:pt x="71" y="12047"/>
                </a:cubicBezTo>
                <a:cubicBezTo>
                  <a:pt x="79" y="12055"/>
                  <a:pt x="87" y="12061"/>
                  <a:pt x="96" y="12067"/>
                </a:cubicBezTo>
                <a:cubicBezTo>
                  <a:pt x="105" y="12073"/>
                  <a:pt x="114" y="12078"/>
                  <a:pt x="124" y="12082"/>
                </a:cubicBezTo>
                <a:cubicBezTo>
                  <a:pt x="134" y="12086"/>
                  <a:pt x="144" y="12089"/>
                  <a:pt x="154" y="12091"/>
                </a:cubicBezTo>
                <a:cubicBezTo>
                  <a:pt x="165" y="12094"/>
                  <a:pt x="175" y="12095"/>
                  <a:pt x="186" y="12095"/>
                </a:cubicBezTo>
                <a:lnTo>
                  <a:pt x="13186" y="12095"/>
                </a:lnTo>
                <a:cubicBezTo>
                  <a:pt x="13197" y="12095"/>
                  <a:pt x="13208" y="12094"/>
                  <a:pt x="13218" y="12091"/>
                </a:cubicBezTo>
                <a:cubicBezTo>
                  <a:pt x="13228" y="12089"/>
                  <a:pt x="13239" y="12086"/>
                  <a:pt x="13248" y="12082"/>
                </a:cubicBezTo>
                <a:cubicBezTo>
                  <a:pt x="13258" y="12078"/>
                  <a:pt x="13268" y="12073"/>
                  <a:pt x="13277" y="12067"/>
                </a:cubicBezTo>
                <a:cubicBezTo>
                  <a:pt x="13285" y="12061"/>
                  <a:pt x="13294" y="12055"/>
                  <a:pt x="13301" y="12047"/>
                </a:cubicBezTo>
                <a:cubicBezTo>
                  <a:pt x="13309" y="12039"/>
                  <a:pt x="13315" y="12031"/>
                  <a:pt x="13321" y="12022"/>
                </a:cubicBezTo>
                <a:cubicBezTo>
                  <a:pt x="13327" y="12014"/>
                  <a:pt x="13332" y="12004"/>
                  <a:pt x="13336" y="11994"/>
                </a:cubicBezTo>
                <a:cubicBezTo>
                  <a:pt x="13340" y="11984"/>
                  <a:pt x="13344" y="11974"/>
                  <a:pt x="13346" y="11964"/>
                </a:cubicBezTo>
                <a:cubicBezTo>
                  <a:pt x="13348" y="11953"/>
                  <a:pt x="13349" y="11943"/>
                  <a:pt x="13349" y="11932"/>
                </a:cubicBezTo>
                <a:lnTo>
                  <a:pt x="13349" y="185"/>
                </a:lnTo>
                <a:cubicBezTo>
                  <a:pt x="13349" y="175"/>
                  <a:pt x="13348" y="164"/>
                  <a:pt x="13346" y="154"/>
                </a:cubicBezTo>
                <a:cubicBezTo>
                  <a:pt x="13344" y="143"/>
                  <a:pt x="13340" y="133"/>
                  <a:pt x="13336" y="123"/>
                </a:cubicBezTo>
                <a:cubicBezTo>
                  <a:pt x="13332" y="113"/>
                  <a:pt x="13327" y="104"/>
                  <a:pt x="13321" y="95"/>
                </a:cubicBezTo>
                <a:cubicBezTo>
                  <a:pt x="13315" y="86"/>
                  <a:pt x="13309" y="78"/>
                  <a:pt x="13301" y="70"/>
                </a:cubicBezTo>
                <a:cubicBezTo>
                  <a:pt x="13294" y="63"/>
                  <a:pt x="13285" y="56"/>
                  <a:pt x="13277" y="50"/>
                </a:cubicBezTo>
                <a:cubicBezTo>
                  <a:pt x="13268" y="44"/>
                  <a:pt x="13258" y="39"/>
                  <a:pt x="13248" y="35"/>
                </a:cubicBezTo>
                <a:cubicBezTo>
                  <a:pt x="13239" y="31"/>
                  <a:pt x="13228" y="28"/>
                  <a:pt x="13218" y="26"/>
                </a:cubicBezTo>
                <a:cubicBezTo>
                  <a:pt x="13208" y="24"/>
                  <a:pt x="13197" y="23"/>
                  <a:pt x="13186" y="23"/>
                </a:cubicBezTo>
                <a:lnTo>
                  <a:pt x="186" y="23"/>
                </a:lnTo>
                <a:cubicBezTo>
                  <a:pt x="175" y="23"/>
                  <a:pt x="165" y="24"/>
                  <a:pt x="154" y="26"/>
                </a:cubicBezTo>
                <a:cubicBezTo>
                  <a:pt x="144" y="28"/>
                  <a:pt x="134" y="31"/>
                  <a:pt x="124" y="35"/>
                </a:cubicBezTo>
                <a:cubicBezTo>
                  <a:pt x="114" y="39"/>
                  <a:pt x="105" y="44"/>
                  <a:pt x="96" y="50"/>
                </a:cubicBezTo>
                <a:cubicBezTo>
                  <a:pt x="87" y="56"/>
                  <a:pt x="79" y="63"/>
                  <a:pt x="71" y="70"/>
                </a:cubicBezTo>
                <a:cubicBezTo>
                  <a:pt x="64" y="78"/>
                  <a:pt x="57" y="86"/>
                  <a:pt x="51" y="95"/>
                </a:cubicBezTo>
                <a:cubicBezTo>
                  <a:pt x="45" y="104"/>
                  <a:pt x="40" y="113"/>
                  <a:pt x="36" y="123"/>
                </a:cubicBezTo>
                <a:cubicBezTo>
                  <a:pt x="32" y="133"/>
                  <a:pt x="29" y="143"/>
                  <a:pt x="27" y="154"/>
                </a:cubicBezTo>
                <a:cubicBezTo>
                  <a:pt x="25"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4" name="图片 563"/>
          <p:cNvPicPr/>
          <p:nvPr/>
        </p:nvPicPr>
        <p:blipFill>
          <a:blip r:embed="rId7"/>
          <a:stretch/>
        </p:blipFill>
        <p:spPr>
          <a:xfrm>
            <a:off x="5690880" y="1554480"/>
            <a:ext cx="283680" cy="250200"/>
          </a:xfrm>
          <a:prstGeom prst="rect">
            <a:avLst/>
          </a:prstGeom>
          <a:noFill/>
          <a:ln w="0">
            <a:noFill/>
          </a:ln>
        </p:spPr>
      </p:pic>
      <p:sp>
        <p:nvSpPr>
          <p:cNvPr id="565" name="文本框 564"/>
          <p:cNvSpPr txBox="1"/>
          <p:nvPr/>
        </p:nvSpPr>
        <p:spPr>
          <a:xfrm>
            <a:off x="860760" y="3877560"/>
            <a:ext cx="3496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与基础索引相比，检索速度提升</a:t>
            </a:r>
            <a:r>
              <a:rPr lang="en-US" sz="920" b="0" u="none" strike="noStrike">
                <a:solidFill>
                  <a:srgbClr val="FF9900"/>
                </a:solidFill>
                <a:effectLst/>
                <a:uFillTx/>
                <a:latin typeface="NotoSansSC"/>
                <a:ea typeface="NotoSansSC"/>
              </a:rPr>
              <a:t>5-10</a:t>
            </a:r>
            <a:r>
              <a:rPr lang="zh-CN" sz="920" b="0" u="none" strike="noStrike">
                <a:solidFill>
                  <a:srgbClr val="FF9900"/>
                </a:solidFill>
                <a:effectLst/>
                <a:uFillTx/>
                <a:latin typeface="NotoSansSC"/>
                <a:ea typeface="NotoSansSC"/>
              </a:rPr>
              <a:t>倍</a:t>
            </a:r>
            <a:r>
              <a:rPr lang="zh-CN" sz="920" b="0" u="none" strike="noStrike">
                <a:solidFill>
                  <a:srgbClr val="FFFFFF"/>
                </a:solidFill>
                <a:effectLst/>
                <a:uFillTx/>
                <a:latin typeface="NotoSansSC"/>
                <a:ea typeface="NotoSansSC"/>
              </a:rPr>
              <a:t>，适合百万级医学文献数据</a:t>
            </a:r>
            <a:endParaRPr lang="en-US" sz="920" b="0" u="none" strike="noStrike">
              <a:solidFill>
                <a:srgbClr val="000000"/>
              </a:solidFill>
              <a:effectLst/>
              <a:uFillTx/>
              <a:latin typeface="Times New Roman"/>
            </a:endParaRPr>
          </a:p>
        </p:txBody>
      </p:sp>
      <p:sp>
        <p:nvSpPr>
          <p:cNvPr id="566" name="文本框 565"/>
          <p:cNvSpPr txBox="1"/>
          <p:nvPr/>
        </p:nvSpPr>
        <p:spPr>
          <a:xfrm>
            <a:off x="6108840" y="1577160"/>
            <a:ext cx="26172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产品量化索引 </a:t>
            </a:r>
            <a:r>
              <a:rPr lang="en-US" sz="1580" b="0" u="none" strike="noStrike">
                <a:solidFill>
                  <a:srgbClr val="FFFFFF"/>
                </a:solidFill>
                <a:effectLst/>
                <a:uFillTx/>
                <a:latin typeface="NotoSansSC"/>
                <a:ea typeface="NotoSansSC"/>
              </a:rPr>
              <a:t>(IndexIVFPQ)</a:t>
            </a:r>
            <a:endParaRPr lang="en-US" sz="1580" b="0" u="none" strike="noStrike">
              <a:solidFill>
                <a:srgbClr val="000000"/>
              </a:solidFill>
              <a:effectLst/>
              <a:uFillTx/>
              <a:latin typeface="Times New Roman"/>
            </a:endParaRPr>
          </a:p>
        </p:txBody>
      </p:sp>
      <p:pic>
        <p:nvPicPr>
          <p:cNvPr id="567" name="图片 566"/>
          <p:cNvPicPr/>
          <p:nvPr/>
        </p:nvPicPr>
        <p:blipFill>
          <a:blip r:embed="rId4"/>
          <a:stretch/>
        </p:blipFill>
        <p:spPr>
          <a:xfrm>
            <a:off x="5690880" y="2314800"/>
            <a:ext cx="166680" cy="133200"/>
          </a:xfrm>
          <a:prstGeom prst="rect">
            <a:avLst/>
          </a:prstGeom>
          <a:noFill/>
          <a:ln w="0">
            <a:noFill/>
          </a:ln>
        </p:spPr>
      </p:pic>
      <p:sp>
        <p:nvSpPr>
          <p:cNvPr id="568" name="任意多边形: 形状 567"/>
          <p:cNvSpPr/>
          <p:nvPr/>
        </p:nvSpPr>
        <p:spPr>
          <a:xfrm>
            <a:off x="5958000" y="2548440"/>
            <a:ext cx="4128840" cy="802800"/>
          </a:xfrm>
          <a:custGeom>
            <a:avLst/>
            <a:gdLst/>
            <a:ahLst/>
            <a:cxnLst/>
            <a:rect l="0" t="0" r="r" b="b"/>
            <a:pathLst>
              <a:path w="11469" h="2230">
                <a:moveTo>
                  <a:pt x="0" y="2137"/>
                </a:moveTo>
                <a:lnTo>
                  <a:pt x="0" y="93"/>
                </a:lnTo>
                <a:cubicBezTo>
                  <a:pt x="0" y="81"/>
                  <a:pt x="3" y="69"/>
                  <a:pt x="7" y="58"/>
                </a:cubicBezTo>
                <a:cubicBezTo>
                  <a:pt x="12" y="46"/>
                  <a:pt x="19" y="36"/>
                  <a:pt x="28" y="28"/>
                </a:cubicBezTo>
                <a:cubicBezTo>
                  <a:pt x="36" y="19"/>
                  <a:pt x="46" y="12"/>
                  <a:pt x="58" y="8"/>
                </a:cubicBezTo>
                <a:cubicBezTo>
                  <a:pt x="69" y="3"/>
                  <a:pt x="81" y="0"/>
                  <a:pt x="93" y="0"/>
                </a:cubicBezTo>
                <a:lnTo>
                  <a:pt x="11376" y="0"/>
                </a:lnTo>
                <a:cubicBezTo>
                  <a:pt x="11388" y="0"/>
                  <a:pt x="11400" y="3"/>
                  <a:pt x="11411" y="8"/>
                </a:cubicBezTo>
                <a:cubicBezTo>
                  <a:pt x="11423" y="12"/>
                  <a:pt x="11433" y="19"/>
                  <a:pt x="11441" y="28"/>
                </a:cubicBezTo>
                <a:cubicBezTo>
                  <a:pt x="11450" y="36"/>
                  <a:pt x="11457" y="46"/>
                  <a:pt x="11462" y="58"/>
                </a:cubicBezTo>
                <a:cubicBezTo>
                  <a:pt x="11466" y="69"/>
                  <a:pt x="11469" y="81"/>
                  <a:pt x="11469" y="93"/>
                </a:cubicBezTo>
                <a:lnTo>
                  <a:pt x="11469" y="2137"/>
                </a:lnTo>
                <a:cubicBezTo>
                  <a:pt x="11469" y="2149"/>
                  <a:pt x="11466" y="2161"/>
                  <a:pt x="11462" y="2173"/>
                </a:cubicBezTo>
                <a:cubicBezTo>
                  <a:pt x="11457" y="2184"/>
                  <a:pt x="11450" y="2194"/>
                  <a:pt x="11441" y="2203"/>
                </a:cubicBezTo>
                <a:cubicBezTo>
                  <a:pt x="11433" y="2211"/>
                  <a:pt x="11423" y="2218"/>
                  <a:pt x="11411" y="2223"/>
                </a:cubicBezTo>
                <a:cubicBezTo>
                  <a:pt x="11400" y="2228"/>
                  <a:pt x="11388" y="2230"/>
                  <a:pt x="11376" y="2230"/>
                </a:cubicBezTo>
                <a:lnTo>
                  <a:pt x="93" y="2230"/>
                </a:lnTo>
                <a:cubicBezTo>
                  <a:pt x="81" y="2230"/>
                  <a:pt x="69" y="2228"/>
                  <a:pt x="58" y="2223"/>
                </a:cubicBezTo>
                <a:cubicBezTo>
                  <a:pt x="46" y="2218"/>
                  <a:pt x="36" y="2211"/>
                  <a:pt x="28" y="2203"/>
                </a:cubicBezTo>
                <a:cubicBezTo>
                  <a:pt x="19" y="2194"/>
                  <a:pt x="12" y="2184"/>
                  <a:pt x="7" y="2173"/>
                </a:cubicBezTo>
                <a:cubicBezTo>
                  <a:pt x="3" y="2161"/>
                  <a:pt x="0" y="2149"/>
                  <a:pt x="0" y="213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9" name="文本框 568"/>
          <p:cNvSpPr txBox="1"/>
          <p:nvPr/>
        </p:nvSpPr>
        <p:spPr>
          <a:xfrm>
            <a:off x="5690880" y="1981800"/>
            <a:ext cx="26830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通过向量分块量化，进一步优化存储与检索：</a:t>
            </a:r>
            <a:endParaRPr lang="en-US" sz="1050" b="0" u="none" strike="noStrike">
              <a:solidFill>
                <a:srgbClr val="000000"/>
              </a:solidFill>
              <a:effectLst/>
              <a:uFillTx/>
              <a:latin typeface="Times New Roman"/>
            </a:endParaRPr>
          </a:p>
        </p:txBody>
      </p:sp>
      <p:sp>
        <p:nvSpPr>
          <p:cNvPr id="570" name="文本框 569"/>
          <p:cNvSpPr txBox="1"/>
          <p:nvPr/>
        </p:nvSpPr>
        <p:spPr>
          <a:xfrm>
            <a:off x="5958360" y="23162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量化索引构建</a:t>
            </a:r>
            <a:endParaRPr lang="en-US" sz="1050" b="0" u="none" strike="noStrike">
              <a:solidFill>
                <a:srgbClr val="000000"/>
              </a:solidFill>
              <a:effectLst/>
              <a:uFillTx/>
              <a:latin typeface="Times New Roman"/>
            </a:endParaRPr>
          </a:p>
        </p:txBody>
      </p:sp>
      <p:sp>
        <p:nvSpPr>
          <p:cNvPr id="571" name="文本框 570"/>
          <p:cNvSpPr txBox="1"/>
          <p:nvPr/>
        </p:nvSpPr>
        <p:spPr>
          <a:xfrm>
            <a:off x="6058440" y="2635200"/>
            <a:ext cx="5641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m = 8 # </a:t>
            </a:r>
            <a:endParaRPr lang="en-US" sz="920" b="0" u="none" strike="noStrike">
              <a:solidFill>
                <a:srgbClr val="000000"/>
              </a:solidFill>
              <a:effectLst/>
              <a:uFillTx/>
              <a:latin typeface="Times New Roman"/>
            </a:endParaRPr>
          </a:p>
        </p:txBody>
      </p:sp>
      <p:sp>
        <p:nvSpPr>
          <p:cNvPr id="572" name="文本框 571"/>
          <p:cNvSpPr txBox="1"/>
          <p:nvPr/>
        </p:nvSpPr>
        <p:spPr>
          <a:xfrm>
            <a:off x="6620400" y="262008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产品量化的维度</a:t>
            </a:r>
            <a:endParaRPr lang="en-US" sz="920" b="0" u="none" strike="noStrike">
              <a:solidFill>
                <a:srgbClr val="000000"/>
              </a:solidFill>
              <a:effectLst/>
              <a:uFillTx/>
              <a:latin typeface="Times New Roman"/>
            </a:endParaRPr>
          </a:p>
        </p:txBody>
      </p:sp>
      <p:sp>
        <p:nvSpPr>
          <p:cNvPr id="573" name="文本框 572"/>
          <p:cNvSpPr txBox="1"/>
          <p:nvPr/>
        </p:nvSpPr>
        <p:spPr>
          <a:xfrm>
            <a:off x="6058440" y="2802240"/>
            <a:ext cx="9162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n_bits = 8 # </a:t>
            </a:r>
            <a:endParaRPr lang="en-US" sz="920" b="0" u="none" strike="noStrike">
              <a:solidFill>
                <a:srgbClr val="000000"/>
              </a:solidFill>
              <a:effectLst/>
              <a:uFillTx/>
              <a:latin typeface="Times New Roman"/>
            </a:endParaRPr>
          </a:p>
        </p:txBody>
      </p:sp>
      <p:sp>
        <p:nvSpPr>
          <p:cNvPr id="574" name="文本框 573"/>
          <p:cNvSpPr txBox="1"/>
          <p:nvPr/>
        </p:nvSpPr>
        <p:spPr>
          <a:xfrm>
            <a:off x="6971400" y="278712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每个子向量的比特数</a:t>
            </a:r>
            <a:endParaRPr lang="en-US" sz="920" b="0" u="none" strike="noStrike">
              <a:solidFill>
                <a:srgbClr val="000000"/>
              </a:solidFill>
              <a:effectLst/>
              <a:uFillTx/>
              <a:latin typeface="Times New Roman"/>
            </a:endParaRPr>
          </a:p>
        </p:txBody>
      </p:sp>
      <p:sp>
        <p:nvSpPr>
          <p:cNvPr id="575" name="文本框 574"/>
          <p:cNvSpPr txBox="1"/>
          <p:nvPr/>
        </p:nvSpPr>
        <p:spPr>
          <a:xfrm>
            <a:off x="6058440" y="2969280"/>
            <a:ext cx="2887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index_ivfpq = faiss.IndexIVFPQ(quantizer,</a:t>
            </a:r>
            <a:endParaRPr lang="en-US" sz="920" b="0" u="none" strike="noStrike">
              <a:solidFill>
                <a:srgbClr val="000000"/>
              </a:solidFill>
              <a:effectLst/>
              <a:uFillTx/>
              <a:latin typeface="Times New Roman"/>
            </a:endParaRPr>
          </a:p>
        </p:txBody>
      </p:sp>
      <p:pic>
        <p:nvPicPr>
          <p:cNvPr id="576" name="图片 575"/>
          <p:cNvPicPr/>
          <p:nvPr/>
        </p:nvPicPr>
        <p:blipFill>
          <a:blip r:embed="rId5"/>
          <a:stretch/>
        </p:blipFill>
        <p:spPr>
          <a:xfrm>
            <a:off x="5690880" y="3651840"/>
            <a:ext cx="150120" cy="133200"/>
          </a:xfrm>
          <a:prstGeom prst="rect">
            <a:avLst/>
          </a:prstGeom>
          <a:noFill/>
          <a:ln w="0">
            <a:noFill/>
          </a:ln>
        </p:spPr>
      </p:pic>
      <p:sp>
        <p:nvSpPr>
          <p:cNvPr id="577" name="文本框 576"/>
          <p:cNvSpPr txBox="1"/>
          <p:nvPr/>
        </p:nvSpPr>
        <p:spPr>
          <a:xfrm>
            <a:off x="6058440" y="3136680"/>
            <a:ext cx="22543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embedding_dim, nlist, m, n_bits)</a:t>
            </a:r>
            <a:endParaRPr lang="en-US" sz="920" b="0" u="none" strike="noStrike">
              <a:solidFill>
                <a:srgbClr val="000000"/>
              </a:solidFill>
              <a:effectLst/>
              <a:uFillTx/>
              <a:latin typeface="Times New Roman"/>
            </a:endParaRPr>
          </a:p>
        </p:txBody>
      </p:sp>
      <p:sp>
        <p:nvSpPr>
          <p:cNvPr id="578" name="文本框 577"/>
          <p:cNvSpPr txBox="1"/>
          <p:nvPr/>
        </p:nvSpPr>
        <p:spPr>
          <a:xfrm>
            <a:off x="5941440" y="36532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性能提升</a:t>
            </a:r>
            <a:endParaRPr lang="en-US" sz="1050" b="0" u="none" strike="noStrike">
              <a:solidFill>
                <a:srgbClr val="000000"/>
              </a:solidFill>
              <a:effectLst/>
              <a:uFillTx/>
              <a:latin typeface="Times New Roman"/>
            </a:endParaRPr>
          </a:p>
        </p:txBody>
      </p:sp>
      <p:pic>
        <p:nvPicPr>
          <p:cNvPr id="579" name="图片 578"/>
          <p:cNvPicPr/>
          <p:nvPr/>
        </p:nvPicPr>
        <p:blipFill>
          <a:blip r:embed="rId8"/>
          <a:stretch/>
        </p:blipFill>
        <p:spPr>
          <a:xfrm>
            <a:off x="5690880" y="4153320"/>
            <a:ext cx="4395240" cy="1328400"/>
          </a:xfrm>
          <a:prstGeom prst="rect">
            <a:avLst/>
          </a:prstGeom>
          <a:noFill/>
          <a:ln w="0">
            <a:noFill/>
          </a:ln>
        </p:spPr>
      </p:pic>
      <p:sp>
        <p:nvSpPr>
          <p:cNvPr id="580" name="任意多边形: 形状 579"/>
          <p:cNvSpPr/>
          <p:nvPr/>
        </p:nvSpPr>
        <p:spPr>
          <a:xfrm>
            <a:off x="401040" y="5966640"/>
            <a:ext cx="9894600" cy="1353960"/>
          </a:xfrm>
          <a:custGeom>
            <a:avLst/>
            <a:gdLst/>
            <a:ahLst/>
            <a:cxnLst/>
            <a:rect l="0" t="0" r="r" b="b"/>
            <a:pathLst>
              <a:path w="27485" h="3761">
                <a:moveTo>
                  <a:pt x="0" y="3575"/>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27299" y="0"/>
                </a:lnTo>
                <a:cubicBezTo>
                  <a:pt x="27324" y="0"/>
                  <a:pt x="27348" y="4"/>
                  <a:pt x="27370" y="14"/>
                </a:cubicBezTo>
                <a:cubicBezTo>
                  <a:pt x="27393" y="23"/>
                  <a:pt x="27413" y="37"/>
                  <a:pt x="27431" y="54"/>
                </a:cubicBezTo>
                <a:cubicBezTo>
                  <a:pt x="27448" y="71"/>
                  <a:pt x="27461" y="92"/>
                  <a:pt x="27471" y="114"/>
                </a:cubicBezTo>
                <a:cubicBezTo>
                  <a:pt x="27480" y="137"/>
                  <a:pt x="27485" y="161"/>
                  <a:pt x="27485" y="185"/>
                </a:cubicBezTo>
                <a:lnTo>
                  <a:pt x="27485" y="3575"/>
                </a:lnTo>
                <a:cubicBezTo>
                  <a:pt x="27485" y="3600"/>
                  <a:pt x="27480" y="3624"/>
                  <a:pt x="27471" y="3646"/>
                </a:cubicBezTo>
                <a:cubicBezTo>
                  <a:pt x="27461" y="3669"/>
                  <a:pt x="27448" y="3689"/>
                  <a:pt x="27431" y="3707"/>
                </a:cubicBezTo>
                <a:cubicBezTo>
                  <a:pt x="27413" y="3724"/>
                  <a:pt x="27393" y="3738"/>
                  <a:pt x="27370" y="3747"/>
                </a:cubicBezTo>
                <a:cubicBezTo>
                  <a:pt x="27348" y="3756"/>
                  <a:pt x="27324" y="3761"/>
                  <a:pt x="27299" y="3761"/>
                </a:cubicBezTo>
                <a:lnTo>
                  <a:pt x="185" y="3761"/>
                </a:lnTo>
                <a:cubicBezTo>
                  <a:pt x="161" y="3761"/>
                  <a:pt x="137" y="3756"/>
                  <a:pt x="114" y="3747"/>
                </a:cubicBezTo>
                <a:cubicBezTo>
                  <a:pt x="92" y="3738"/>
                  <a:pt x="72" y="3724"/>
                  <a:pt x="54" y="3707"/>
                </a:cubicBezTo>
                <a:cubicBezTo>
                  <a:pt x="37" y="3689"/>
                  <a:pt x="23" y="3669"/>
                  <a:pt x="14" y="3646"/>
                </a:cubicBezTo>
                <a:cubicBezTo>
                  <a:pt x="4" y="3624"/>
                  <a:pt x="0" y="3600"/>
                  <a:pt x="0" y="357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81" name="任意多边形: 形状 580"/>
          <p:cNvSpPr/>
          <p:nvPr/>
        </p:nvSpPr>
        <p:spPr>
          <a:xfrm>
            <a:off x="401040" y="5966640"/>
            <a:ext cx="9894600" cy="1353960"/>
          </a:xfrm>
          <a:custGeom>
            <a:avLst/>
            <a:gdLst/>
            <a:ahLst/>
            <a:cxnLst/>
            <a:rect l="0" t="0" r="r" b="b"/>
            <a:pathLst>
              <a:path w="27485" h="3761">
                <a:moveTo>
                  <a:pt x="0" y="3575"/>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27299" y="0"/>
                </a:lnTo>
                <a:cubicBezTo>
                  <a:pt x="27324" y="0"/>
                  <a:pt x="27348" y="4"/>
                  <a:pt x="27370" y="14"/>
                </a:cubicBezTo>
                <a:cubicBezTo>
                  <a:pt x="27393" y="23"/>
                  <a:pt x="27413" y="37"/>
                  <a:pt x="27431" y="54"/>
                </a:cubicBezTo>
                <a:cubicBezTo>
                  <a:pt x="27448" y="71"/>
                  <a:pt x="27461" y="92"/>
                  <a:pt x="27471" y="114"/>
                </a:cubicBezTo>
                <a:cubicBezTo>
                  <a:pt x="27480" y="137"/>
                  <a:pt x="27485" y="161"/>
                  <a:pt x="27485" y="185"/>
                </a:cubicBezTo>
                <a:lnTo>
                  <a:pt x="27485" y="3575"/>
                </a:lnTo>
                <a:cubicBezTo>
                  <a:pt x="27485" y="3600"/>
                  <a:pt x="27480" y="3624"/>
                  <a:pt x="27471" y="3646"/>
                </a:cubicBezTo>
                <a:cubicBezTo>
                  <a:pt x="27461" y="3669"/>
                  <a:pt x="27448" y="3689"/>
                  <a:pt x="27431" y="3707"/>
                </a:cubicBezTo>
                <a:cubicBezTo>
                  <a:pt x="27413" y="3724"/>
                  <a:pt x="27393" y="3738"/>
                  <a:pt x="27370" y="3747"/>
                </a:cubicBezTo>
                <a:cubicBezTo>
                  <a:pt x="27348" y="3756"/>
                  <a:pt x="27324" y="3761"/>
                  <a:pt x="27299" y="3761"/>
                </a:cubicBezTo>
                <a:lnTo>
                  <a:pt x="185" y="3761"/>
                </a:lnTo>
                <a:cubicBezTo>
                  <a:pt x="161" y="3761"/>
                  <a:pt x="137" y="3756"/>
                  <a:pt x="114" y="3747"/>
                </a:cubicBezTo>
                <a:cubicBezTo>
                  <a:pt x="92" y="3738"/>
                  <a:pt x="72" y="3724"/>
                  <a:pt x="54" y="3707"/>
                </a:cubicBezTo>
                <a:cubicBezTo>
                  <a:pt x="37" y="3689"/>
                  <a:pt x="23" y="3669"/>
                  <a:pt x="14" y="3646"/>
                </a:cubicBezTo>
                <a:cubicBezTo>
                  <a:pt x="4" y="3624"/>
                  <a:pt x="0" y="3600"/>
                  <a:pt x="0" y="3575"/>
                </a:cubicBezTo>
                <a:moveTo>
                  <a:pt x="23" y="185"/>
                </a:moveTo>
                <a:lnTo>
                  <a:pt x="23" y="3575"/>
                </a:lnTo>
                <a:cubicBezTo>
                  <a:pt x="23" y="3586"/>
                  <a:pt x="24" y="3597"/>
                  <a:pt x="26" y="3607"/>
                </a:cubicBezTo>
                <a:cubicBezTo>
                  <a:pt x="28" y="3618"/>
                  <a:pt x="31" y="3628"/>
                  <a:pt x="35" y="3638"/>
                </a:cubicBezTo>
                <a:cubicBezTo>
                  <a:pt x="39" y="3647"/>
                  <a:pt x="44" y="3657"/>
                  <a:pt x="50" y="3666"/>
                </a:cubicBezTo>
                <a:cubicBezTo>
                  <a:pt x="56" y="3675"/>
                  <a:pt x="63" y="3683"/>
                  <a:pt x="71" y="3690"/>
                </a:cubicBezTo>
                <a:cubicBezTo>
                  <a:pt x="78" y="3698"/>
                  <a:pt x="86" y="3705"/>
                  <a:pt x="95" y="3711"/>
                </a:cubicBezTo>
                <a:cubicBezTo>
                  <a:pt x="104" y="3716"/>
                  <a:pt x="113" y="3721"/>
                  <a:pt x="123" y="3726"/>
                </a:cubicBezTo>
                <a:cubicBezTo>
                  <a:pt x="133" y="3730"/>
                  <a:pt x="143" y="3733"/>
                  <a:pt x="154" y="3735"/>
                </a:cubicBezTo>
                <a:cubicBezTo>
                  <a:pt x="164" y="3737"/>
                  <a:pt x="175" y="3738"/>
                  <a:pt x="185" y="3738"/>
                </a:cubicBezTo>
                <a:lnTo>
                  <a:pt x="27299" y="3738"/>
                </a:lnTo>
                <a:cubicBezTo>
                  <a:pt x="27310" y="3738"/>
                  <a:pt x="27321" y="3737"/>
                  <a:pt x="27331" y="3735"/>
                </a:cubicBezTo>
                <a:cubicBezTo>
                  <a:pt x="27341" y="3733"/>
                  <a:pt x="27352" y="3730"/>
                  <a:pt x="27361" y="3726"/>
                </a:cubicBezTo>
                <a:cubicBezTo>
                  <a:pt x="27371" y="3721"/>
                  <a:pt x="27381" y="3716"/>
                  <a:pt x="27390" y="3711"/>
                </a:cubicBezTo>
                <a:cubicBezTo>
                  <a:pt x="27398" y="3705"/>
                  <a:pt x="27407" y="3698"/>
                  <a:pt x="27414" y="3690"/>
                </a:cubicBezTo>
                <a:cubicBezTo>
                  <a:pt x="27422" y="3683"/>
                  <a:pt x="27428" y="3675"/>
                  <a:pt x="27434" y="3666"/>
                </a:cubicBezTo>
                <a:cubicBezTo>
                  <a:pt x="27440" y="3657"/>
                  <a:pt x="27445" y="3647"/>
                  <a:pt x="27449" y="3638"/>
                </a:cubicBezTo>
                <a:cubicBezTo>
                  <a:pt x="27453" y="3628"/>
                  <a:pt x="27457" y="3618"/>
                  <a:pt x="27459" y="3607"/>
                </a:cubicBezTo>
                <a:cubicBezTo>
                  <a:pt x="27461" y="3597"/>
                  <a:pt x="27462" y="3586"/>
                  <a:pt x="27462" y="3575"/>
                </a:cubicBezTo>
                <a:lnTo>
                  <a:pt x="27462" y="185"/>
                </a:lnTo>
                <a:cubicBezTo>
                  <a:pt x="27462" y="175"/>
                  <a:pt x="27461" y="164"/>
                  <a:pt x="27459" y="154"/>
                </a:cubicBezTo>
                <a:cubicBezTo>
                  <a:pt x="27457" y="143"/>
                  <a:pt x="27453" y="133"/>
                  <a:pt x="27449" y="123"/>
                </a:cubicBezTo>
                <a:cubicBezTo>
                  <a:pt x="27445" y="113"/>
                  <a:pt x="27440" y="104"/>
                  <a:pt x="27434" y="95"/>
                </a:cubicBezTo>
                <a:cubicBezTo>
                  <a:pt x="27428" y="86"/>
                  <a:pt x="27422" y="78"/>
                  <a:pt x="27414" y="70"/>
                </a:cubicBezTo>
                <a:cubicBezTo>
                  <a:pt x="27407" y="63"/>
                  <a:pt x="27398" y="56"/>
                  <a:pt x="27390" y="50"/>
                </a:cubicBezTo>
                <a:cubicBezTo>
                  <a:pt x="27381" y="44"/>
                  <a:pt x="27371" y="39"/>
                  <a:pt x="27361" y="35"/>
                </a:cubicBezTo>
                <a:cubicBezTo>
                  <a:pt x="27352" y="31"/>
                  <a:pt x="27341" y="28"/>
                  <a:pt x="27331" y="26"/>
                </a:cubicBezTo>
                <a:cubicBezTo>
                  <a:pt x="27321" y="24"/>
                  <a:pt x="27310" y="23"/>
                  <a:pt x="27299" y="23"/>
                </a:cubicBezTo>
                <a:lnTo>
                  <a:pt x="185"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82" name="文本框 581"/>
          <p:cNvSpPr txBox="1"/>
          <p:nvPr/>
        </p:nvSpPr>
        <p:spPr>
          <a:xfrm>
            <a:off x="5941440" y="3877560"/>
            <a:ext cx="3219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显著减少内存占用，检索速度提升</a:t>
            </a:r>
            <a:r>
              <a:rPr lang="en-US" sz="920" b="0" u="none" strike="noStrike">
                <a:solidFill>
                  <a:srgbClr val="FF9900"/>
                </a:solidFill>
                <a:effectLst/>
                <a:uFillTx/>
                <a:latin typeface="NotoSansSC"/>
                <a:ea typeface="NotoSansSC"/>
              </a:rPr>
              <a:t>10-50</a:t>
            </a:r>
            <a:r>
              <a:rPr lang="zh-CN" sz="920" b="0" u="none" strike="noStrike">
                <a:solidFill>
                  <a:srgbClr val="FF9900"/>
                </a:solidFill>
                <a:effectLst/>
                <a:uFillTx/>
                <a:latin typeface="NotoSansSC"/>
                <a:ea typeface="NotoSansSC"/>
              </a:rPr>
              <a:t>倍</a:t>
            </a:r>
            <a:r>
              <a:rPr lang="zh-CN" sz="920" b="0" u="none" strike="noStrike">
                <a:solidFill>
                  <a:srgbClr val="FFFFFF"/>
                </a:solidFill>
                <a:effectLst/>
                <a:uFillTx/>
                <a:latin typeface="NotoSansSC"/>
                <a:ea typeface="NotoSansSC"/>
              </a:rPr>
              <a:t>，实现毫秒级响应</a:t>
            </a:r>
            <a:endParaRPr lang="en-US" sz="920" b="0" u="none" strike="noStrike">
              <a:solidFill>
                <a:srgbClr val="000000"/>
              </a:solidFill>
              <a:effectLst/>
              <a:uFillTx/>
              <a:latin typeface="Times New Roman"/>
            </a:endParaRPr>
          </a:p>
        </p:txBody>
      </p:sp>
      <p:pic>
        <p:nvPicPr>
          <p:cNvPr id="583" name="图片 582"/>
          <p:cNvPicPr/>
          <p:nvPr/>
        </p:nvPicPr>
        <p:blipFill>
          <a:blip r:embed="rId9"/>
          <a:stretch/>
        </p:blipFill>
        <p:spPr>
          <a:xfrm>
            <a:off x="610200" y="6576840"/>
            <a:ext cx="166680" cy="166680"/>
          </a:xfrm>
          <a:prstGeom prst="rect">
            <a:avLst/>
          </a:prstGeom>
          <a:noFill/>
          <a:ln w="0">
            <a:noFill/>
          </a:ln>
        </p:spPr>
      </p:pic>
      <p:sp>
        <p:nvSpPr>
          <p:cNvPr id="584" name="文本框 583"/>
          <p:cNvSpPr txBox="1"/>
          <p:nvPr/>
        </p:nvSpPr>
        <p:spPr>
          <a:xfrm>
            <a:off x="610200" y="6204240"/>
            <a:ext cx="15094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关键参数与优化策略</a:t>
            </a:r>
            <a:endParaRPr lang="en-US" sz="1320" b="0" u="none" strike="noStrike">
              <a:solidFill>
                <a:srgbClr val="000000"/>
              </a:solidFill>
              <a:effectLst/>
              <a:uFillTx/>
              <a:latin typeface="Times New Roman"/>
            </a:endParaRPr>
          </a:p>
        </p:txBody>
      </p:sp>
      <p:sp>
        <p:nvSpPr>
          <p:cNvPr id="585" name="文本框 584"/>
          <p:cNvSpPr txBox="1"/>
          <p:nvPr/>
        </p:nvSpPr>
        <p:spPr>
          <a:xfrm>
            <a:off x="877320" y="6577920"/>
            <a:ext cx="81792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nprobe </a:t>
            </a:r>
            <a:r>
              <a:rPr lang="zh-CN" sz="1050" b="0" u="none" strike="noStrike">
                <a:solidFill>
                  <a:srgbClr val="FFFFFF"/>
                </a:solidFill>
                <a:effectLst/>
                <a:uFillTx/>
                <a:latin typeface="NotoSansSC"/>
                <a:ea typeface="NotoSansSC"/>
              </a:rPr>
              <a:t>参数</a:t>
            </a:r>
            <a:endParaRPr lang="en-US" sz="1050" b="0" u="none" strike="noStrike">
              <a:solidFill>
                <a:srgbClr val="000000"/>
              </a:solidFill>
              <a:effectLst/>
              <a:uFillTx/>
              <a:latin typeface="Times New Roman"/>
            </a:endParaRPr>
          </a:p>
        </p:txBody>
      </p:sp>
      <p:sp>
        <p:nvSpPr>
          <p:cNvPr id="586" name="文本框 585"/>
          <p:cNvSpPr txBox="1"/>
          <p:nvPr/>
        </p:nvSpPr>
        <p:spPr>
          <a:xfrm>
            <a:off x="877320" y="6802560"/>
            <a:ext cx="2699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控制检索时访问的聚类数量，值越大精度越高，但速</a:t>
            </a:r>
            <a:endParaRPr lang="en-US" sz="920" b="0" u="none" strike="noStrike">
              <a:solidFill>
                <a:srgbClr val="000000"/>
              </a:solidFill>
              <a:effectLst/>
              <a:uFillTx/>
              <a:latin typeface="Times New Roman"/>
            </a:endParaRPr>
          </a:p>
        </p:txBody>
      </p:sp>
      <p:pic>
        <p:nvPicPr>
          <p:cNvPr id="587" name="图片 586"/>
          <p:cNvPicPr/>
          <p:nvPr/>
        </p:nvPicPr>
        <p:blipFill>
          <a:blip r:embed="rId10"/>
          <a:stretch/>
        </p:blipFill>
        <p:spPr>
          <a:xfrm>
            <a:off x="3835800" y="6576840"/>
            <a:ext cx="191880" cy="166680"/>
          </a:xfrm>
          <a:prstGeom prst="rect">
            <a:avLst/>
          </a:prstGeom>
          <a:noFill/>
          <a:ln w="0">
            <a:noFill/>
          </a:ln>
        </p:spPr>
      </p:pic>
      <p:sp>
        <p:nvSpPr>
          <p:cNvPr id="588" name="文本框 587"/>
          <p:cNvSpPr txBox="1"/>
          <p:nvPr/>
        </p:nvSpPr>
        <p:spPr>
          <a:xfrm>
            <a:off x="877320" y="6969600"/>
            <a:ext cx="352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度降低</a:t>
            </a:r>
            <a:endParaRPr lang="en-US" sz="920" b="0" u="none" strike="noStrike">
              <a:solidFill>
                <a:srgbClr val="000000"/>
              </a:solidFill>
              <a:effectLst/>
              <a:uFillTx/>
              <a:latin typeface="Times New Roman"/>
            </a:endParaRPr>
          </a:p>
        </p:txBody>
      </p:sp>
      <p:sp>
        <p:nvSpPr>
          <p:cNvPr id="589" name="文本框 588"/>
          <p:cNvSpPr txBox="1"/>
          <p:nvPr/>
        </p:nvSpPr>
        <p:spPr>
          <a:xfrm>
            <a:off x="4128120" y="657792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重排序机制</a:t>
            </a:r>
            <a:endParaRPr lang="en-US" sz="1050" b="0" u="none" strike="noStrike">
              <a:solidFill>
                <a:srgbClr val="000000"/>
              </a:solidFill>
              <a:effectLst/>
              <a:uFillTx/>
              <a:latin typeface="Times New Roman"/>
            </a:endParaRPr>
          </a:p>
        </p:txBody>
      </p:sp>
      <p:sp>
        <p:nvSpPr>
          <p:cNvPr id="590" name="文本框 589"/>
          <p:cNvSpPr txBox="1"/>
          <p:nvPr/>
        </p:nvSpPr>
        <p:spPr>
          <a:xfrm>
            <a:off x="4128120" y="6802560"/>
            <a:ext cx="2699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结合初步检索结果与额外的嵌入相似度计算，提高精</a:t>
            </a:r>
            <a:endParaRPr lang="en-US" sz="920" b="0" u="none" strike="noStrike">
              <a:solidFill>
                <a:srgbClr val="000000"/>
              </a:solidFill>
              <a:effectLst/>
              <a:uFillTx/>
              <a:latin typeface="Times New Roman"/>
            </a:endParaRPr>
          </a:p>
        </p:txBody>
      </p:sp>
      <p:pic>
        <p:nvPicPr>
          <p:cNvPr id="591" name="图片 590"/>
          <p:cNvPicPr/>
          <p:nvPr/>
        </p:nvPicPr>
        <p:blipFill>
          <a:blip r:embed="rId11"/>
          <a:stretch/>
        </p:blipFill>
        <p:spPr>
          <a:xfrm>
            <a:off x="7061400" y="6576840"/>
            <a:ext cx="208440" cy="166680"/>
          </a:xfrm>
          <a:prstGeom prst="rect">
            <a:avLst/>
          </a:prstGeom>
          <a:noFill/>
          <a:ln w="0">
            <a:noFill/>
          </a:ln>
        </p:spPr>
      </p:pic>
      <p:sp>
        <p:nvSpPr>
          <p:cNvPr id="592" name="文本框 591"/>
          <p:cNvSpPr txBox="1"/>
          <p:nvPr/>
        </p:nvSpPr>
        <p:spPr>
          <a:xfrm>
            <a:off x="4128120" y="696960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确度</a:t>
            </a:r>
            <a:endParaRPr lang="en-US" sz="920" b="0" u="none" strike="noStrike">
              <a:solidFill>
                <a:srgbClr val="000000"/>
              </a:solidFill>
              <a:effectLst/>
              <a:uFillTx/>
              <a:latin typeface="Times New Roman"/>
            </a:endParaRPr>
          </a:p>
        </p:txBody>
      </p:sp>
      <p:sp>
        <p:nvSpPr>
          <p:cNvPr id="593" name="文本框 592"/>
          <p:cNvSpPr txBox="1"/>
          <p:nvPr/>
        </p:nvSpPr>
        <p:spPr>
          <a:xfrm>
            <a:off x="7370640" y="657792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动态参数调节</a:t>
            </a:r>
            <a:endParaRPr lang="en-US" sz="1050" b="0" u="none" strike="noStrike">
              <a:solidFill>
                <a:srgbClr val="000000"/>
              </a:solidFill>
              <a:effectLst/>
              <a:uFillTx/>
              <a:latin typeface="Times New Roman"/>
            </a:endParaRPr>
          </a:p>
        </p:txBody>
      </p:sp>
      <p:sp>
        <p:nvSpPr>
          <p:cNvPr id="594" name="文本框 593"/>
          <p:cNvSpPr txBox="1"/>
          <p:nvPr/>
        </p:nvSpPr>
        <p:spPr>
          <a:xfrm>
            <a:off x="7370640" y="6802560"/>
            <a:ext cx="2851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根据查询复杂性动态调整</a:t>
            </a:r>
            <a:r>
              <a:rPr lang="en-US" sz="920" b="0" u="none" strike="noStrike">
                <a:solidFill>
                  <a:srgbClr val="FFFFFF"/>
                </a:solidFill>
                <a:effectLst/>
                <a:uFillTx/>
                <a:latin typeface="NotoSansSC"/>
                <a:ea typeface="NotoSansSC"/>
              </a:rPr>
              <a:t>nprobe</a:t>
            </a:r>
            <a:r>
              <a:rPr lang="zh-CN" sz="920" b="0" u="none" strike="noStrike">
                <a:solidFill>
                  <a:srgbClr val="FFFFFF"/>
                </a:solidFill>
                <a:effectLst/>
                <a:uFillTx/>
                <a:latin typeface="NotoSansSC"/>
                <a:ea typeface="NotoSansSC"/>
              </a:rPr>
              <a:t>和</a:t>
            </a:r>
            <a:r>
              <a:rPr lang="en-US" sz="920" b="0" u="none" strike="noStrike">
                <a:solidFill>
                  <a:srgbClr val="FFFFFF"/>
                </a:solidFill>
                <a:effectLst/>
                <a:uFillTx/>
                <a:latin typeface="NotoSansSC"/>
                <a:ea typeface="NotoSansSC"/>
              </a:rPr>
              <a:t>top_k</a:t>
            </a:r>
            <a:r>
              <a:rPr lang="zh-CN" sz="920" b="0" u="none" strike="noStrike">
                <a:solidFill>
                  <a:srgbClr val="FFFFFF"/>
                </a:solidFill>
                <a:effectLst/>
                <a:uFillTx/>
                <a:latin typeface="NotoSansSC"/>
                <a:ea typeface="NotoSansSC"/>
              </a:rPr>
              <a:t>参数，平衡</a:t>
            </a:r>
            <a:endParaRPr lang="en-US" sz="920" b="0" u="none" strike="noStrike">
              <a:solidFill>
                <a:srgbClr val="000000"/>
              </a:solidFill>
              <a:effectLst/>
              <a:uFillTx/>
              <a:latin typeface="Times New Roman"/>
            </a:endParaRPr>
          </a:p>
        </p:txBody>
      </p:sp>
      <p:sp>
        <p:nvSpPr>
          <p:cNvPr id="595" name="文本框 594"/>
          <p:cNvSpPr txBox="1"/>
          <p:nvPr/>
        </p:nvSpPr>
        <p:spPr>
          <a:xfrm>
            <a:off x="7370640" y="6969600"/>
            <a:ext cx="587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效率与精度</a:t>
            </a:r>
            <a:endParaRPr lang="en-US" sz="920" b="0" u="none" strike="noStrike">
              <a:solidFill>
                <a:srgbClr val="000000"/>
              </a:solidFill>
              <a:effectLst/>
              <a:uFillTx/>
              <a:latin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6" name="图片 595"/>
          <p:cNvPicPr/>
          <p:nvPr/>
        </p:nvPicPr>
        <p:blipFill>
          <a:blip r:embed="rId2"/>
          <a:stretch/>
        </p:blipFill>
        <p:spPr>
          <a:xfrm>
            <a:off x="0" y="0"/>
            <a:ext cx="10696320" cy="6417720"/>
          </a:xfrm>
          <a:prstGeom prst="rect">
            <a:avLst/>
          </a:prstGeom>
          <a:noFill/>
          <a:ln w="0">
            <a:noFill/>
          </a:ln>
        </p:spPr>
      </p:pic>
      <p:sp>
        <p:nvSpPr>
          <p:cNvPr id="597" name="文本框 596"/>
          <p:cNvSpPr txBox="1"/>
          <p:nvPr/>
        </p:nvSpPr>
        <p:spPr>
          <a:xfrm>
            <a:off x="401040" y="422640"/>
            <a:ext cx="18021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生成模块开发</a:t>
            </a:r>
            <a:endParaRPr lang="en-US" sz="2370" b="0" u="none" strike="noStrike">
              <a:solidFill>
                <a:srgbClr val="000000"/>
              </a:solidFill>
              <a:effectLst/>
              <a:uFillTx/>
              <a:latin typeface="Times New Roman"/>
            </a:endParaRPr>
          </a:p>
        </p:txBody>
      </p:sp>
      <p:sp>
        <p:nvSpPr>
          <p:cNvPr id="598" name="任意多边形: 形状 597"/>
          <p:cNvSpPr/>
          <p:nvPr/>
        </p:nvSpPr>
        <p:spPr>
          <a:xfrm>
            <a:off x="401040" y="1671120"/>
            <a:ext cx="5666040" cy="2707920"/>
          </a:xfrm>
          <a:custGeom>
            <a:avLst/>
            <a:gdLst/>
            <a:ahLst/>
            <a:cxnLst/>
            <a:rect l="0" t="0" r="r" b="b"/>
            <a:pathLst>
              <a:path w="15739" h="7522">
                <a:moveTo>
                  <a:pt x="0" y="7336"/>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15553" y="0"/>
                </a:lnTo>
                <a:cubicBezTo>
                  <a:pt x="15578" y="0"/>
                  <a:pt x="15602" y="5"/>
                  <a:pt x="15625" y="14"/>
                </a:cubicBezTo>
                <a:cubicBezTo>
                  <a:pt x="15647" y="24"/>
                  <a:pt x="15667" y="37"/>
                  <a:pt x="15685" y="55"/>
                </a:cubicBezTo>
                <a:cubicBezTo>
                  <a:pt x="15702" y="72"/>
                  <a:pt x="15716" y="92"/>
                  <a:pt x="15725" y="115"/>
                </a:cubicBezTo>
                <a:cubicBezTo>
                  <a:pt x="15734" y="138"/>
                  <a:pt x="15739" y="161"/>
                  <a:pt x="15739" y="186"/>
                </a:cubicBezTo>
                <a:lnTo>
                  <a:pt x="15739" y="7336"/>
                </a:lnTo>
                <a:cubicBezTo>
                  <a:pt x="15739" y="7361"/>
                  <a:pt x="15734" y="7385"/>
                  <a:pt x="15725" y="7408"/>
                </a:cubicBezTo>
                <a:cubicBezTo>
                  <a:pt x="15716" y="7430"/>
                  <a:pt x="15702" y="7450"/>
                  <a:pt x="15685" y="7468"/>
                </a:cubicBezTo>
                <a:cubicBezTo>
                  <a:pt x="15667" y="7485"/>
                  <a:pt x="15647" y="7499"/>
                  <a:pt x="15625" y="7508"/>
                </a:cubicBezTo>
                <a:cubicBezTo>
                  <a:pt x="15602" y="7517"/>
                  <a:pt x="15578" y="7522"/>
                  <a:pt x="15553" y="7522"/>
                </a:cubicBezTo>
                <a:lnTo>
                  <a:pt x="185" y="7522"/>
                </a:lnTo>
                <a:cubicBezTo>
                  <a:pt x="161" y="7522"/>
                  <a:pt x="137" y="7517"/>
                  <a:pt x="114" y="7508"/>
                </a:cubicBezTo>
                <a:cubicBezTo>
                  <a:pt x="92" y="7499"/>
                  <a:pt x="72" y="7485"/>
                  <a:pt x="54" y="7468"/>
                </a:cubicBezTo>
                <a:cubicBezTo>
                  <a:pt x="37" y="7450"/>
                  <a:pt x="23" y="7430"/>
                  <a:pt x="14" y="7408"/>
                </a:cubicBezTo>
                <a:cubicBezTo>
                  <a:pt x="4" y="7385"/>
                  <a:pt x="0" y="7361"/>
                  <a:pt x="0" y="73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9" name="任意多边形: 形状 598"/>
          <p:cNvSpPr/>
          <p:nvPr/>
        </p:nvSpPr>
        <p:spPr>
          <a:xfrm>
            <a:off x="401040" y="1671120"/>
            <a:ext cx="5666040" cy="2707920"/>
          </a:xfrm>
          <a:custGeom>
            <a:avLst/>
            <a:gdLst/>
            <a:ahLst/>
            <a:cxnLst/>
            <a:rect l="0" t="0" r="r" b="b"/>
            <a:pathLst>
              <a:path w="15739" h="7522">
                <a:moveTo>
                  <a:pt x="0" y="7336"/>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15553" y="0"/>
                </a:lnTo>
                <a:cubicBezTo>
                  <a:pt x="15578" y="0"/>
                  <a:pt x="15602" y="5"/>
                  <a:pt x="15625" y="14"/>
                </a:cubicBezTo>
                <a:cubicBezTo>
                  <a:pt x="15647" y="24"/>
                  <a:pt x="15667" y="37"/>
                  <a:pt x="15685" y="55"/>
                </a:cubicBezTo>
                <a:cubicBezTo>
                  <a:pt x="15702" y="72"/>
                  <a:pt x="15716" y="92"/>
                  <a:pt x="15725" y="115"/>
                </a:cubicBezTo>
                <a:cubicBezTo>
                  <a:pt x="15734" y="138"/>
                  <a:pt x="15739" y="161"/>
                  <a:pt x="15739" y="186"/>
                </a:cubicBezTo>
                <a:lnTo>
                  <a:pt x="15739" y="7336"/>
                </a:lnTo>
                <a:cubicBezTo>
                  <a:pt x="15739" y="7361"/>
                  <a:pt x="15734" y="7385"/>
                  <a:pt x="15725" y="7408"/>
                </a:cubicBezTo>
                <a:cubicBezTo>
                  <a:pt x="15716" y="7430"/>
                  <a:pt x="15702" y="7450"/>
                  <a:pt x="15685" y="7468"/>
                </a:cubicBezTo>
                <a:cubicBezTo>
                  <a:pt x="15667" y="7485"/>
                  <a:pt x="15647" y="7499"/>
                  <a:pt x="15625" y="7508"/>
                </a:cubicBezTo>
                <a:cubicBezTo>
                  <a:pt x="15602" y="7517"/>
                  <a:pt x="15578" y="7522"/>
                  <a:pt x="15553" y="7522"/>
                </a:cubicBezTo>
                <a:lnTo>
                  <a:pt x="185" y="7522"/>
                </a:lnTo>
                <a:cubicBezTo>
                  <a:pt x="161" y="7522"/>
                  <a:pt x="137" y="7517"/>
                  <a:pt x="114" y="7508"/>
                </a:cubicBezTo>
                <a:cubicBezTo>
                  <a:pt x="92" y="7499"/>
                  <a:pt x="72" y="7485"/>
                  <a:pt x="54" y="7468"/>
                </a:cubicBezTo>
                <a:cubicBezTo>
                  <a:pt x="37" y="7450"/>
                  <a:pt x="23" y="7430"/>
                  <a:pt x="14" y="7408"/>
                </a:cubicBezTo>
                <a:cubicBezTo>
                  <a:pt x="4" y="7385"/>
                  <a:pt x="0" y="7361"/>
                  <a:pt x="0" y="7336"/>
                </a:cubicBezTo>
                <a:moveTo>
                  <a:pt x="46" y="186"/>
                </a:moveTo>
                <a:lnTo>
                  <a:pt x="46" y="7336"/>
                </a:lnTo>
                <a:cubicBezTo>
                  <a:pt x="46" y="7355"/>
                  <a:pt x="50" y="7373"/>
                  <a:pt x="57" y="7390"/>
                </a:cubicBezTo>
                <a:cubicBezTo>
                  <a:pt x="64" y="7407"/>
                  <a:pt x="74" y="7422"/>
                  <a:pt x="87" y="7435"/>
                </a:cubicBezTo>
                <a:cubicBezTo>
                  <a:pt x="100" y="7448"/>
                  <a:pt x="115" y="7458"/>
                  <a:pt x="132" y="7465"/>
                </a:cubicBezTo>
                <a:cubicBezTo>
                  <a:pt x="149" y="7472"/>
                  <a:pt x="167" y="7476"/>
                  <a:pt x="185" y="7476"/>
                </a:cubicBezTo>
                <a:lnTo>
                  <a:pt x="15553" y="7476"/>
                </a:lnTo>
                <a:cubicBezTo>
                  <a:pt x="15572" y="7476"/>
                  <a:pt x="15590" y="7472"/>
                  <a:pt x="15607" y="7465"/>
                </a:cubicBezTo>
                <a:cubicBezTo>
                  <a:pt x="15624" y="7458"/>
                  <a:pt x="15639" y="7448"/>
                  <a:pt x="15652" y="7435"/>
                </a:cubicBezTo>
                <a:cubicBezTo>
                  <a:pt x="15665" y="7422"/>
                  <a:pt x="15675" y="7407"/>
                  <a:pt x="15682" y="7390"/>
                </a:cubicBezTo>
                <a:cubicBezTo>
                  <a:pt x="15689" y="7373"/>
                  <a:pt x="15693" y="7355"/>
                  <a:pt x="15693" y="7336"/>
                </a:cubicBezTo>
                <a:lnTo>
                  <a:pt x="15693" y="186"/>
                </a:lnTo>
                <a:cubicBezTo>
                  <a:pt x="15693" y="167"/>
                  <a:pt x="15689" y="150"/>
                  <a:pt x="15682" y="133"/>
                </a:cubicBezTo>
                <a:cubicBezTo>
                  <a:pt x="15675" y="115"/>
                  <a:pt x="15665" y="100"/>
                  <a:pt x="15652" y="87"/>
                </a:cubicBezTo>
                <a:cubicBezTo>
                  <a:pt x="15639" y="74"/>
                  <a:pt x="15624" y="64"/>
                  <a:pt x="15607" y="57"/>
                </a:cubicBezTo>
                <a:cubicBezTo>
                  <a:pt x="15590" y="50"/>
                  <a:pt x="15572" y="47"/>
                  <a:pt x="15553" y="47"/>
                </a:cubicBezTo>
                <a:lnTo>
                  <a:pt x="185" y="47"/>
                </a:lnTo>
                <a:cubicBezTo>
                  <a:pt x="167" y="47"/>
                  <a:pt x="149" y="50"/>
                  <a:pt x="132" y="57"/>
                </a:cubicBezTo>
                <a:cubicBezTo>
                  <a:pt x="115" y="64"/>
                  <a:pt x="100" y="74"/>
                  <a:pt x="87" y="87"/>
                </a:cubicBezTo>
                <a:cubicBezTo>
                  <a:pt x="74" y="100"/>
                  <a:pt x="64" y="115"/>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0" name="任意多边形: 形状 599"/>
          <p:cNvSpPr/>
          <p:nvPr/>
        </p:nvSpPr>
        <p:spPr>
          <a:xfrm>
            <a:off x="618120" y="2791080"/>
            <a:ext cx="5231880" cy="1370880"/>
          </a:xfrm>
          <a:custGeom>
            <a:avLst/>
            <a:gdLst/>
            <a:ahLst/>
            <a:cxnLst/>
            <a:rect l="0" t="0" r="r" b="b"/>
            <a:pathLst>
              <a:path w="14533" h="3808">
                <a:moveTo>
                  <a:pt x="0" y="3668"/>
                </a:moveTo>
                <a:lnTo>
                  <a:pt x="0" y="139"/>
                </a:lnTo>
                <a:cubicBezTo>
                  <a:pt x="0" y="120"/>
                  <a:pt x="4" y="103"/>
                  <a:pt x="11" y="86"/>
                </a:cubicBezTo>
                <a:cubicBezTo>
                  <a:pt x="18" y="69"/>
                  <a:pt x="28" y="54"/>
                  <a:pt x="41" y="40"/>
                </a:cubicBezTo>
                <a:cubicBezTo>
                  <a:pt x="54" y="27"/>
                  <a:pt x="69" y="17"/>
                  <a:pt x="86" y="10"/>
                </a:cubicBezTo>
                <a:cubicBezTo>
                  <a:pt x="103" y="3"/>
                  <a:pt x="121" y="0"/>
                  <a:pt x="140" y="0"/>
                </a:cubicBezTo>
                <a:lnTo>
                  <a:pt x="14393" y="0"/>
                </a:lnTo>
                <a:cubicBezTo>
                  <a:pt x="14412" y="0"/>
                  <a:pt x="14430" y="3"/>
                  <a:pt x="14447" y="10"/>
                </a:cubicBezTo>
                <a:cubicBezTo>
                  <a:pt x="14464" y="17"/>
                  <a:pt x="14479" y="27"/>
                  <a:pt x="14492" y="40"/>
                </a:cubicBezTo>
                <a:cubicBezTo>
                  <a:pt x="14505" y="54"/>
                  <a:pt x="14515" y="69"/>
                  <a:pt x="14522" y="86"/>
                </a:cubicBezTo>
                <a:cubicBezTo>
                  <a:pt x="14529" y="103"/>
                  <a:pt x="14533" y="120"/>
                  <a:pt x="14533" y="139"/>
                </a:cubicBezTo>
                <a:lnTo>
                  <a:pt x="14533" y="3668"/>
                </a:lnTo>
                <a:cubicBezTo>
                  <a:pt x="14533" y="3687"/>
                  <a:pt x="14529" y="3705"/>
                  <a:pt x="14522" y="3722"/>
                </a:cubicBezTo>
                <a:cubicBezTo>
                  <a:pt x="14515" y="3739"/>
                  <a:pt x="14505" y="3754"/>
                  <a:pt x="14492" y="3767"/>
                </a:cubicBezTo>
                <a:cubicBezTo>
                  <a:pt x="14479" y="3780"/>
                  <a:pt x="14464" y="3790"/>
                  <a:pt x="14447" y="3797"/>
                </a:cubicBezTo>
                <a:cubicBezTo>
                  <a:pt x="14430" y="3804"/>
                  <a:pt x="14412" y="3808"/>
                  <a:pt x="14393" y="3808"/>
                </a:cubicBezTo>
                <a:lnTo>
                  <a:pt x="140" y="3808"/>
                </a:lnTo>
                <a:cubicBezTo>
                  <a:pt x="121" y="3808"/>
                  <a:pt x="103" y="3804"/>
                  <a:pt x="86" y="3797"/>
                </a:cubicBezTo>
                <a:cubicBezTo>
                  <a:pt x="69" y="3790"/>
                  <a:pt x="54" y="3780"/>
                  <a:pt x="41" y="3767"/>
                </a:cubicBezTo>
                <a:cubicBezTo>
                  <a:pt x="28" y="3754"/>
                  <a:pt x="18" y="3739"/>
                  <a:pt x="11" y="3722"/>
                </a:cubicBezTo>
                <a:cubicBezTo>
                  <a:pt x="4" y="3705"/>
                  <a:pt x="0" y="3687"/>
                  <a:pt x="0" y="3668"/>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1" name="文本框 600"/>
          <p:cNvSpPr txBox="1"/>
          <p:nvPr/>
        </p:nvSpPr>
        <p:spPr>
          <a:xfrm>
            <a:off x="401040" y="864360"/>
            <a:ext cx="419184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将检索到的医学文献信息转化为用户友好的自然语言回答</a:t>
            </a:r>
            <a:endParaRPr lang="en-US" sz="1320" b="0" u="none" strike="noStrike">
              <a:solidFill>
                <a:srgbClr val="000000"/>
              </a:solidFill>
              <a:effectLst/>
              <a:uFillTx/>
              <a:latin typeface="Times New Roman"/>
            </a:endParaRPr>
          </a:p>
        </p:txBody>
      </p:sp>
      <p:sp>
        <p:nvSpPr>
          <p:cNvPr id="602" name="任意多边形: 形状 601"/>
          <p:cNvSpPr/>
          <p:nvPr/>
        </p:nvSpPr>
        <p:spPr>
          <a:xfrm>
            <a:off x="618120" y="1888560"/>
            <a:ext cx="1287360" cy="702360"/>
          </a:xfrm>
          <a:custGeom>
            <a:avLst/>
            <a:gdLst/>
            <a:ahLst/>
            <a:cxnLst/>
            <a:rect l="0" t="0" r="r" b="b"/>
            <a:pathLst>
              <a:path w="3576" h="1951">
                <a:moveTo>
                  <a:pt x="14" y="114"/>
                </a:moveTo>
                <a:cubicBezTo>
                  <a:pt x="24" y="92"/>
                  <a:pt x="37" y="71"/>
                  <a:pt x="55" y="54"/>
                </a:cubicBezTo>
                <a:cubicBezTo>
                  <a:pt x="73" y="37"/>
                  <a:pt x="93" y="23"/>
                  <a:pt x="116" y="14"/>
                </a:cubicBezTo>
                <a:cubicBezTo>
                  <a:pt x="139" y="4"/>
                  <a:pt x="162" y="0"/>
                  <a:pt x="187" y="0"/>
                </a:cubicBezTo>
                <a:lnTo>
                  <a:pt x="3390" y="0"/>
                </a:lnTo>
                <a:cubicBezTo>
                  <a:pt x="3415" y="0"/>
                  <a:pt x="3439" y="4"/>
                  <a:pt x="3461" y="14"/>
                </a:cubicBezTo>
                <a:cubicBezTo>
                  <a:pt x="3484" y="23"/>
                  <a:pt x="3504" y="37"/>
                  <a:pt x="3522" y="54"/>
                </a:cubicBezTo>
                <a:cubicBezTo>
                  <a:pt x="3539" y="71"/>
                  <a:pt x="3553" y="92"/>
                  <a:pt x="3562" y="114"/>
                </a:cubicBezTo>
                <a:cubicBezTo>
                  <a:pt x="3571" y="137"/>
                  <a:pt x="3576" y="161"/>
                  <a:pt x="3576" y="185"/>
                </a:cubicBezTo>
                <a:lnTo>
                  <a:pt x="3576" y="1765"/>
                </a:lnTo>
                <a:cubicBezTo>
                  <a:pt x="3576" y="1789"/>
                  <a:pt x="3571" y="1813"/>
                  <a:pt x="3562" y="1836"/>
                </a:cubicBezTo>
                <a:cubicBezTo>
                  <a:pt x="3553" y="1859"/>
                  <a:pt x="3539" y="1879"/>
                  <a:pt x="3522" y="1896"/>
                </a:cubicBezTo>
                <a:cubicBezTo>
                  <a:pt x="3504" y="1914"/>
                  <a:pt x="3484" y="1927"/>
                  <a:pt x="3461" y="1936"/>
                </a:cubicBezTo>
                <a:cubicBezTo>
                  <a:pt x="3439" y="1946"/>
                  <a:pt x="3415" y="1951"/>
                  <a:pt x="3390" y="1951"/>
                </a:cubicBezTo>
                <a:lnTo>
                  <a:pt x="187" y="1951"/>
                </a:lnTo>
                <a:cubicBezTo>
                  <a:pt x="162" y="1951"/>
                  <a:pt x="139" y="1946"/>
                  <a:pt x="116" y="1936"/>
                </a:cubicBezTo>
                <a:cubicBezTo>
                  <a:pt x="93" y="1927"/>
                  <a:pt x="73" y="1914"/>
                  <a:pt x="55" y="1896"/>
                </a:cubicBezTo>
                <a:cubicBezTo>
                  <a:pt x="37" y="1879"/>
                  <a:pt x="24" y="1859"/>
                  <a:pt x="14" y="1836"/>
                </a:cubicBezTo>
                <a:cubicBezTo>
                  <a:pt x="5" y="1813"/>
                  <a:pt x="0" y="1789"/>
                  <a:pt x="0" y="1765"/>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3" name="任意多边形: 形状 602"/>
          <p:cNvSpPr/>
          <p:nvPr/>
        </p:nvSpPr>
        <p:spPr>
          <a:xfrm>
            <a:off x="618120" y="1888560"/>
            <a:ext cx="1287360" cy="702360"/>
          </a:xfrm>
          <a:custGeom>
            <a:avLst/>
            <a:gdLst/>
            <a:ahLst/>
            <a:cxnLst/>
            <a:rect l="0" t="0" r="r" b="b"/>
            <a:pathLst>
              <a:path w="3576" h="1951">
                <a:moveTo>
                  <a:pt x="0" y="1765"/>
                </a:moveTo>
                <a:lnTo>
                  <a:pt x="0" y="185"/>
                </a:lnTo>
                <a:cubicBezTo>
                  <a:pt x="0" y="161"/>
                  <a:pt x="5" y="137"/>
                  <a:pt x="14" y="114"/>
                </a:cubicBezTo>
                <a:cubicBezTo>
                  <a:pt x="24" y="92"/>
                  <a:pt x="37" y="71"/>
                  <a:pt x="55" y="54"/>
                </a:cubicBezTo>
                <a:cubicBezTo>
                  <a:pt x="73" y="37"/>
                  <a:pt x="93" y="23"/>
                  <a:pt x="116" y="14"/>
                </a:cubicBezTo>
                <a:cubicBezTo>
                  <a:pt x="139" y="4"/>
                  <a:pt x="162" y="0"/>
                  <a:pt x="187" y="0"/>
                </a:cubicBezTo>
                <a:lnTo>
                  <a:pt x="3390" y="0"/>
                </a:lnTo>
                <a:cubicBezTo>
                  <a:pt x="3415" y="0"/>
                  <a:pt x="3439" y="4"/>
                  <a:pt x="3461" y="14"/>
                </a:cubicBezTo>
                <a:cubicBezTo>
                  <a:pt x="3484" y="23"/>
                  <a:pt x="3504" y="37"/>
                  <a:pt x="3522" y="54"/>
                </a:cubicBezTo>
                <a:cubicBezTo>
                  <a:pt x="3539" y="71"/>
                  <a:pt x="3553" y="92"/>
                  <a:pt x="3562" y="114"/>
                </a:cubicBezTo>
                <a:cubicBezTo>
                  <a:pt x="3571" y="137"/>
                  <a:pt x="3576" y="161"/>
                  <a:pt x="3576" y="185"/>
                </a:cubicBezTo>
                <a:lnTo>
                  <a:pt x="3576" y="1765"/>
                </a:lnTo>
                <a:cubicBezTo>
                  <a:pt x="3576" y="1789"/>
                  <a:pt x="3571" y="1813"/>
                  <a:pt x="3562" y="1836"/>
                </a:cubicBezTo>
                <a:cubicBezTo>
                  <a:pt x="3553" y="1859"/>
                  <a:pt x="3539" y="1879"/>
                  <a:pt x="3522" y="1896"/>
                </a:cubicBezTo>
                <a:cubicBezTo>
                  <a:pt x="3504" y="1914"/>
                  <a:pt x="3484" y="1927"/>
                  <a:pt x="3461" y="1936"/>
                </a:cubicBezTo>
                <a:cubicBezTo>
                  <a:pt x="3439" y="1946"/>
                  <a:pt x="3415" y="1951"/>
                  <a:pt x="3390" y="1951"/>
                </a:cubicBezTo>
                <a:lnTo>
                  <a:pt x="187" y="1951"/>
                </a:lnTo>
                <a:cubicBezTo>
                  <a:pt x="162" y="1951"/>
                  <a:pt x="139" y="1946"/>
                  <a:pt x="116" y="1936"/>
                </a:cubicBezTo>
                <a:cubicBezTo>
                  <a:pt x="93" y="1927"/>
                  <a:pt x="73" y="1914"/>
                  <a:pt x="55" y="1896"/>
                </a:cubicBezTo>
                <a:cubicBezTo>
                  <a:pt x="37" y="1879"/>
                  <a:pt x="24" y="1859"/>
                  <a:pt x="14" y="1836"/>
                </a:cubicBezTo>
                <a:cubicBezTo>
                  <a:pt x="5" y="1813"/>
                  <a:pt x="0" y="1789"/>
                  <a:pt x="0" y="1765"/>
                </a:cubicBezTo>
                <a:moveTo>
                  <a:pt x="47" y="185"/>
                </a:moveTo>
                <a:lnTo>
                  <a:pt x="47" y="1765"/>
                </a:lnTo>
                <a:cubicBezTo>
                  <a:pt x="47" y="1783"/>
                  <a:pt x="50" y="1801"/>
                  <a:pt x="57" y="1818"/>
                </a:cubicBezTo>
                <a:cubicBezTo>
                  <a:pt x="64" y="1835"/>
                  <a:pt x="75" y="1850"/>
                  <a:pt x="88" y="1863"/>
                </a:cubicBezTo>
                <a:cubicBezTo>
                  <a:pt x="102" y="1876"/>
                  <a:pt x="117" y="1886"/>
                  <a:pt x="134" y="1894"/>
                </a:cubicBezTo>
                <a:cubicBezTo>
                  <a:pt x="151" y="1901"/>
                  <a:pt x="169" y="1904"/>
                  <a:pt x="187" y="1904"/>
                </a:cubicBezTo>
                <a:lnTo>
                  <a:pt x="3390" y="1904"/>
                </a:lnTo>
                <a:cubicBezTo>
                  <a:pt x="3409" y="1904"/>
                  <a:pt x="3427" y="1901"/>
                  <a:pt x="3444" y="1894"/>
                </a:cubicBezTo>
                <a:cubicBezTo>
                  <a:pt x="3461" y="1886"/>
                  <a:pt x="3476" y="1876"/>
                  <a:pt x="3489" y="1863"/>
                </a:cubicBezTo>
                <a:cubicBezTo>
                  <a:pt x="3502" y="1850"/>
                  <a:pt x="3512" y="1835"/>
                  <a:pt x="3519" y="1818"/>
                </a:cubicBezTo>
                <a:cubicBezTo>
                  <a:pt x="3526" y="1801"/>
                  <a:pt x="3530" y="1783"/>
                  <a:pt x="3530" y="1765"/>
                </a:cubicBezTo>
                <a:lnTo>
                  <a:pt x="3530" y="185"/>
                </a:lnTo>
                <a:cubicBezTo>
                  <a:pt x="3530" y="167"/>
                  <a:pt x="3526" y="149"/>
                  <a:pt x="3519" y="132"/>
                </a:cubicBezTo>
                <a:cubicBezTo>
                  <a:pt x="3512" y="115"/>
                  <a:pt x="3502" y="100"/>
                  <a:pt x="3489" y="87"/>
                </a:cubicBezTo>
                <a:cubicBezTo>
                  <a:pt x="3476" y="74"/>
                  <a:pt x="3461" y="64"/>
                  <a:pt x="3444" y="57"/>
                </a:cubicBezTo>
                <a:cubicBezTo>
                  <a:pt x="3427" y="50"/>
                  <a:pt x="3409" y="46"/>
                  <a:pt x="3390" y="46"/>
                </a:cubicBezTo>
                <a:lnTo>
                  <a:pt x="187" y="46"/>
                </a:lnTo>
                <a:cubicBezTo>
                  <a:pt x="169" y="46"/>
                  <a:pt x="151" y="50"/>
                  <a:pt x="134" y="57"/>
                </a:cubicBezTo>
                <a:cubicBezTo>
                  <a:pt x="117" y="64"/>
                  <a:pt x="102" y="74"/>
                  <a:pt x="88" y="87"/>
                </a:cubicBezTo>
                <a:cubicBezTo>
                  <a:pt x="75" y="100"/>
                  <a:pt x="64" y="115"/>
                  <a:pt x="57" y="132"/>
                </a:cubicBezTo>
                <a:cubicBezTo>
                  <a:pt x="50" y="149"/>
                  <a:pt x="47" y="167"/>
                  <a:pt x="47"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04" name="图片 603"/>
          <p:cNvPicPr/>
          <p:nvPr/>
        </p:nvPicPr>
        <p:blipFill>
          <a:blip r:embed="rId3"/>
          <a:stretch/>
        </p:blipFill>
        <p:spPr>
          <a:xfrm>
            <a:off x="735480" y="2139480"/>
            <a:ext cx="200160" cy="200160"/>
          </a:xfrm>
          <a:prstGeom prst="rect">
            <a:avLst/>
          </a:prstGeom>
          <a:noFill/>
          <a:ln w="0">
            <a:noFill/>
          </a:ln>
        </p:spPr>
      </p:pic>
      <p:sp>
        <p:nvSpPr>
          <p:cNvPr id="605" name="文本框 604"/>
          <p:cNvSpPr txBox="1"/>
          <p:nvPr/>
        </p:nvSpPr>
        <p:spPr>
          <a:xfrm>
            <a:off x="401040" y="1301400"/>
            <a:ext cx="160992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生成模块工作流程</a:t>
            </a:r>
            <a:endParaRPr lang="en-US" sz="1580" b="0" u="none" strike="noStrike">
              <a:solidFill>
                <a:srgbClr val="000000"/>
              </a:solidFill>
              <a:effectLst/>
              <a:uFillTx/>
              <a:latin typeface="Times New Roman"/>
            </a:endParaRPr>
          </a:p>
        </p:txBody>
      </p:sp>
      <p:sp>
        <p:nvSpPr>
          <p:cNvPr id="606" name="文本框 605"/>
          <p:cNvSpPr txBox="1"/>
          <p:nvPr/>
        </p:nvSpPr>
        <p:spPr>
          <a:xfrm>
            <a:off x="1036080" y="20404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检索结果</a:t>
            </a:r>
            <a:endParaRPr lang="en-US" sz="1050" b="0" u="none" strike="noStrike">
              <a:solidFill>
                <a:srgbClr val="000000"/>
              </a:solidFill>
              <a:effectLst/>
              <a:uFillTx/>
              <a:latin typeface="Times New Roman"/>
            </a:endParaRPr>
          </a:p>
        </p:txBody>
      </p:sp>
      <p:sp>
        <p:nvSpPr>
          <p:cNvPr id="607" name="文本框 606"/>
          <p:cNvSpPr txBox="1"/>
          <p:nvPr/>
        </p:nvSpPr>
        <p:spPr>
          <a:xfrm>
            <a:off x="1036080" y="2221920"/>
            <a:ext cx="7048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相关医学文献数</a:t>
            </a:r>
            <a:endParaRPr lang="en-US" sz="790" b="0" u="none" strike="noStrike">
              <a:solidFill>
                <a:srgbClr val="000000"/>
              </a:solidFill>
              <a:effectLst/>
              <a:uFillTx/>
              <a:latin typeface="Times New Roman"/>
            </a:endParaRPr>
          </a:p>
        </p:txBody>
      </p:sp>
      <p:sp>
        <p:nvSpPr>
          <p:cNvPr id="608" name="任意多边形: 形状 607"/>
          <p:cNvSpPr/>
          <p:nvPr/>
        </p:nvSpPr>
        <p:spPr>
          <a:xfrm>
            <a:off x="2590560" y="1888560"/>
            <a:ext cx="1287000" cy="702360"/>
          </a:xfrm>
          <a:custGeom>
            <a:avLst/>
            <a:gdLst/>
            <a:ahLst/>
            <a:cxnLst/>
            <a:rect l="0" t="0" r="r" b="b"/>
            <a:pathLst>
              <a:path w="3575" h="1951">
                <a:moveTo>
                  <a:pt x="14" y="114"/>
                </a:moveTo>
                <a:cubicBezTo>
                  <a:pt x="23" y="92"/>
                  <a:pt x="37" y="71"/>
                  <a:pt x="54" y="54"/>
                </a:cubicBezTo>
                <a:cubicBezTo>
                  <a:pt x="71" y="37"/>
                  <a:pt x="91" y="23"/>
                  <a:pt x="114" y="14"/>
                </a:cubicBezTo>
                <a:cubicBezTo>
                  <a:pt x="137" y="4"/>
                  <a:pt x="161" y="0"/>
                  <a:pt x="185" y="0"/>
                </a:cubicBezTo>
                <a:lnTo>
                  <a:pt x="3390" y="0"/>
                </a:lnTo>
                <a:cubicBezTo>
                  <a:pt x="3414" y="0"/>
                  <a:pt x="3438" y="4"/>
                  <a:pt x="3461" y="14"/>
                </a:cubicBezTo>
                <a:cubicBezTo>
                  <a:pt x="3483" y="23"/>
                  <a:pt x="3504" y="37"/>
                  <a:pt x="3521" y="54"/>
                </a:cubicBezTo>
                <a:cubicBezTo>
                  <a:pt x="3538" y="71"/>
                  <a:pt x="3552" y="92"/>
                  <a:pt x="3561" y="114"/>
                </a:cubicBezTo>
                <a:cubicBezTo>
                  <a:pt x="3571" y="137"/>
                  <a:pt x="3575" y="161"/>
                  <a:pt x="3575" y="185"/>
                </a:cubicBezTo>
                <a:lnTo>
                  <a:pt x="3575" y="1765"/>
                </a:lnTo>
                <a:cubicBezTo>
                  <a:pt x="3575" y="1789"/>
                  <a:pt x="3571" y="1813"/>
                  <a:pt x="3561" y="1836"/>
                </a:cubicBezTo>
                <a:cubicBezTo>
                  <a:pt x="3552" y="1859"/>
                  <a:pt x="3538" y="1879"/>
                  <a:pt x="3521" y="1896"/>
                </a:cubicBezTo>
                <a:cubicBezTo>
                  <a:pt x="3504" y="1914"/>
                  <a:pt x="3483" y="1927"/>
                  <a:pt x="3461" y="1936"/>
                </a:cubicBezTo>
                <a:cubicBezTo>
                  <a:pt x="3438" y="1946"/>
                  <a:pt x="3414" y="1951"/>
                  <a:pt x="3390" y="1951"/>
                </a:cubicBezTo>
                <a:lnTo>
                  <a:pt x="185" y="1951"/>
                </a:lnTo>
                <a:cubicBezTo>
                  <a:pt x="161" y="1951"/>
                  <a:pt x="137" y="1946"/>
                  <a:pt x="114" y="1936"/>
                </a:cubicBezTo>
                <a:cubicBezTo>
                  <a:pt x="91" y="1927"/>
                  <a:pt x="71" y="1914"/>
                  <a:pt x="54" y="1896"/>
                </a:cubicBezTo>
                <a:cubicBezTo>
                  <a:pt x="37" y="1879"/>
                  <a:pt x="23" y="1859"/>
                  <a:pt x="14" y="1836"/>
                </a:cubicBezTo>
                <a:cubicBezTo>
                  <a:pt x="4" y="1813"/>
                  <a:pt x="0" y="1789"/>
                  <a:pt x="0" y="1765"/>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9" name="任意多边形: 形状 608"/>
          <p:cNvSpPr/>
          <p:nvPr/>
        </p:nvSpPr>
        <p:spPr>
          <a:xfrm>
            <a:off x="2590560" y="1888560"/>
            <a:ext cx="1287000" cy="702360"/>
          </a:xfrm>
          <a:custGeom>
            <a:avLst/>
            <a:gdLst/>
            <a:ahLst/>
            <a:cxnLst/>
            <a:rect l="0" t="0" r="r" b="b"/>
            <a:pathLst>
              <a:path w="3575" h="1951">
                <a:moveTo>
                  <a:pt x="0" y="1765"/>
                </a:moveTo>
                <a:lnTo>
                  <a:pt x="0" y="185"/>
                </a:lnTo>
                <a:cubicBezTo>
                  <a:pt x="0" y="161"/>
                  <a:pt x="4" y="137"/>
                  <a:pt x="14" y="114"/>
                </a:cubicBezTo>
                <a:cubicBezTo>
                  <a:pt x="23" y="92"/>
                  <a:pt x="37" y="71"/>
                  <a:pt x="54" y="54"/>
                </a:cubicBezTo>
                <a:cubicBezTo>
                  <a:pt x="71" y="37"/>
                  <a:pt x="91" y="23"/>
                  <a:pt x="114" y="14"/>
                </a:cubicBezTo>
                <a:cubicBezTo>
                  <a:pt x="137" y="4"/>
                  <a:pt x="161" y="0"/>
                  <a:pt x="185" y="0"/>
                </a:cubicBezTo>
                <a:lnTo>
                  <a:pt x="3390" y="0"/>
                </a:lnTo>
                <a:cubicBezTo>
                  <a:pt x="3414" y="0"/>
                  <a:pt x="3438" y="4"/>
                  <a:pt x="3461" y="14"/>
                </a:cubicBezTo>
                <a:cubicBezTo>
                  <a:pt x="3483" y="23"/>
                  <a:pt x="3504" y="37"/>
                  <a:pt x="3521" y="54"/>
                </a:cubicBezTo>
                <a:cubicBezTo>
                  <a:pt x="3538" y="71"/>
                  <a:pt x="3552" y="92"/>
                  <a:pt x="3561" y="114"/>
                </a:cubicBezTo>
                <a:cubicBezTo>
                  <a:pt x="3571" y="137"/>
                  <a:pt x="3575" y="161"/>
                  <a:pt x="3575" y="185"/>
                </a:cubicBezTo>
                <a:lnTo>
                  <a:pt x="3575" y="1765"/>
                </a:lnTo>
                <a:cubicBezTo>
                  <a:pt x="3575" y="1789"/>
                  <a:pt x="3571" y="1813"/>
                  <a:pt x="3561" y="1836"/>
                </a:cubicBezTo>
                <a:cubicBezTo>
                  <a:pt x="3552" y="1859"/>
                  <a:pt x="3538" y="1879"/>
                  <a:pt x="3521" y="1896"/>
                </a:cubicBezTo>
                <a:cubicBezTo>
                  <a:pt x="3504" y="1914"/>
                  <a:pt x="3483" y="1927"/>
                  <a:pt x="3461" y="1936"/>
                </a:cubicBezTo>
                <a:cubicBezTo>
                  <a:pt x="3438" y="1946"/>
                  <a:pt x="3414" y="1951"/>
                  <a:pt x="3390" y="1951"/>
                </a:cubicBezTo>
                <a:lnTo>
                  <a:pt x="185" y="1951"/>
                </a:lnTo>
                <a:cubicBezTo>
                  <a:pt x="161" y="1951"/>
                  <a:pt x="137" y="1946"/>
                  <a:pt x="114" y="1936"/>
                </a:cubicBezTo>
                <a:cubicBezTo>
                  <a:pt x="91" y="1927"/>
                  <a:pt x="71" y="1914"/>
                  <a:pt x="54" y="1896"/>
                </a:cubicBezTo>
                <a:cubicBezTo>
                  <a:pt x="37" y="1879"/>
                  <a:pt x="23" y="1859"/>
                  <a:pt x="14" y="1836"/>
                </a:cubicBezTo>
                <a:cubicBezTo>
                  <a:pt x="4" y="1813"/>
                  <a:pt x="0" y="1789"/>
                  <a:pt x="0" y="1765"/>
                </a:cubicBezTo>
                <a:moveTo>
                  <a:pt x="46" y="185"/>
                </a:moveTo>
                <a:lnTo>
                  <a:pt x="46" y="1765"/>
                </a:lnTo>
                <a:cubicBezTo>
                  <a:pt x="46" y="1783"/>
                  <a:pt x="50" y="1801"/>
                  <a:pt x="57" y="1818"/>
                </a:cubicBezTo>
                <a:cubicBezTo>
                  <a:pt x="64" y="1835"/>
                  <a:pt x="74" y="1850"/>
                  <a:pt x="87" y="1863"/>
                </a:cubicBezTo>
                <a:cubicBezTo>
                  <a:pt x="100" y="1876"/>
                  <a:pt x="115" y="1886"/>
                  <a:pt x="132" y="1894"/>
                </a:cubicBezTo>
                <a:cubicBezTo>
                  <a:pt x="149" y="1901"/>
                  <a:pt x="167" y="1904"/>
                  <a:pt x="185" y="1904"/>
                </a:cubicBezTo>
                <a:lnTo>
                  <a:pt x="3390" y="1904"/>
                </a:lnTo>
                <a:cubicBezTo>
                  <a:pt x="3408" y="1904"/>
                  <a:pt x="3426" y="1901"/>
                  <a:pt x="3443" y="1894"/>
                </a:cubicBezTo>
                <a:cubicBezTo>
                  <a:pt x="3460" y="1886"/>
                  <a:pt x="3475" y="1876"/>
                  <a:pt x="3488" y="1863"/>
                </a:cubicBezTo>
                <a:cubicBezTo>
                  <a:pt x="3501" y="1850"/>
                  <a:pt x="3511" y="1835"/>
                  <a:pt x="3518" y="1818"/>
                </a:cubicBezTo>
                <a:cubicBezTo>
                  <a:pt x="3525" y="1801"/>
                  <a:pt x="3529" y="1783"/>
                  <a:pt x="3529" y="1765"/>
                </a:cubicBezTo>
                <a:lnTo>
                  <a:pt x="3529" y="185"/>
                </a:lnTo>
                <a:cubicBezTo>
                  <a:pt x="3529" y="167"/>
                  <a:pt x="3525" y="149"/>
                  <a:pt x="3518" y="132"/>
                </a:cubicBezTo>
                <a:cubicBezTo>
                  <a:pt x="3511" y="115"/>
                  <a:pt x="3501" y="100"/>
                  <a:pt x="3488" y="87"/>
                </a:cubicBezTo>
                <a:cubicBezTo>
                  <a:pt x="3475" y="74"/>
                  <a:pt x="3460" y="64"/>
                  <a:pt x="3443" y="57"/>
                </a:cubicBezTo>
                <a:cubicBezTo>
                  <a:pt x="3426" y="50"/>
                  <a:pt x="3408" y="46"/>
                  <a:pt x="3390" y="46"/>
                </a:cubicBezTo>
                <a:lnTo>
                  <a:pt x="185" y="46"/>
                </a:lnTo>
                <a:cubicBezTo>
                  <a:pt x="167" y="46"/>
                  <a:pt x="149" y="50"/>
                  <a:pt x="132" y="57"/>
                </a:cubicBezTo>
                <a:cubicBezTo>
                  <a:pt x="115" y="64"/>
                  <a:pt x="100" y="74"/>
                  <a:pt x="87" y="87"/>
                </a:cubicBezTo>
                <a:cubicBezTo>
                  <a:pt x="74" y="100"/>
                  <a:pt x="64" y="115"/>
                  <a:pt x="57" y="132"/>
                </a:cubicBezTo>
                <a:cubicBezTo>
                  <a:pt x="50" y="149"/>
                  <a:pt x="46" y="167"/>
                  <a:pt x="46"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10" name="图片 609"/>
          <p:cNvPicPr/>
          <p:nvPr/>
        </p:nvPicPr>
        <p:blipFill>
          <a:blip r:embed="rId4"/>
          <a:stretch/>
        </p:blipFill>
        <p:spPr>
          <a:xfrm>
            <a:off x="2707560" y="2139480"/>
            <a:ext cx="250200" cy="200160"/>
          </a:xfrm>
          <a:prstGeom prst="rect">
            <a:avLst/>
          </a:prstGeom>
          <a:noFill/>
          <a:ln w="0">
            <a:noFill/>
          </a:ln>
        </p:spPr>
      </p:pic>
      <p:sp>
        <p:nvSpPr>
          <p:cNvPr id="611" name="文本框 610"/>
          <p:cNvSpPr txBox="1"/>
          <p:nvPr/>
        </p:nvSpPr>
        <p:spPr>
          <a:xfrm>
            <a:off x="1036080" y="2355480"/>
            <a:ext cx="10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据</a:t>
            </a:r>
            <a:endParaRPr lang="en-US" sz="790" b="0" u="none" strike="noStrike">
              <a:solidFill>
                <a:srgbClr val="000000"/>
              </a:solidFill>
              <a:effectLst/>
              <a:uFillTx/>
              <a:latin typeface="Times New Roman"/>
            </a:endParaRPr>
          </a:p>
        </p:txBody>
      </p:sp>
      <p:sp>
        <p:nvSpPr>
          <p:cNvPr id="612" name="文本框 611"/>
          <p:cNvSpPr txBox="1"/>
          <p:nvPr/>
        </p:nvSpPr>
        <p:spPr>
          <a:xfrm>
            <a:off x="3058560" y="204048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提示词构建</a:t>
            </a:r>
            <a:endParaRPr lang="en-US" sz="1050" b="0" u="none" strike="noStrike">
              <a:solidFill>
                <a:srgbClr val="000000"/>
              </a:solidFill>
              <a:effectLst/>
              <a:uFillTx/>
              <a:latin typeface="Times New Roman"/>
            </a:endParaRPr>
          </a:p>
        </p:txBody>
      </p:sp>
      <p:sp>
        <p:nvSpPr>
          <p:cNvPr id="613" name="文本框 612"/>
          <p:cNvSpPr txBox="1"/>
          <p:nvPr/>
        </p:nvSpPr>
        <p:spPr>
          <a:xfrm>
            <a:off x="3058560" y="2221920"/>
            <a:ext cx="7048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组合查询与上下</a:t>
            </a:r>
            <a:endParaRPr lang="en-US" sz="790" b="0" u="none" strike="noStrike">
              <a:solidFill>
                <a:srgbClr val="000000"/>
              </a:solidFill>
              <a:effectLst/>
              <a:uFillTx/>
              <a:latin typeface="Times New Roman"/>
            </a:endParaRPr>
          </a:p>
        </p:txBody>
      </p:sp>
      <p:sp>
        <p:nvSpPr>
          <p:cNvPr id="614" name="任意多边形: 形状 613"/>
          <p:cNvSpPr/>
          <p:nvPr/>
        </p:nvSpPr>
        <p:spPr>
          <a:xfrm>
            <a:off x="4562640" y="1955160"/>
            <a:ext cx="1287360" cy="568800"/>
          </a:xfrm>
          <a:custGeom>
            <a:avLst/>
            <a:gdLst/>
            <a:ahLst/>
            <a:cxnLst/>
            <a:rect l="0" t="0" r="r" b="b"/>
            <a:pathLst>
              <a:path w="3576" h="1580">
                <a:moveTo>
                  <a:pt x="14" y="116"/>
                </a:moveTo>
                <a:cubicBezTo>
                  <a:pt x="23" y="93"/>
                  <a:pt x="37" y="72"/>
                  <a:pt x="54" y="55"/>
                </a:cubicBezTo>
                <a:cubicBezTo>
                  <a:pt x="72" y="37"/>
                  <a:pt x="92" y="24"/>
                  <a:pt x="114" y="14"/>
                </a:cubicBezTo>
                <a:cubicBezTo>
                  <a:pt x="137" y="5"/>
                  <a:pt x="161" y="0"/>
                  <a:pt x="186" y="0"/>
                </a:cubicBezTo>
                <a:lnTo>
                  <a:pt x="3389" y="0"/>
                </a:lnTo>
                <a:cubicBezTo>
                  <a:pt x="3415" y="0"/>
                  <a:pt x="3438" y="5"/>
                  <a:pt x="3461" y="14"/>
                </a:cubicBezTo>
                <a:cubicBezTo>
                  <a:pt x="3484" y="24"/>
                  <a:pt x="3504" y="37"/>
                  <a:pt x="3521" y="55"/>
                </a:cubicBezTo>
                <a:cubicBezTo>
                  <a:pt x="3539" y="72"/>
                  <a:pt x="3552" y="93"/>
                  <a:pt x="3562" y="116"/>
                </a:cubicBezTo>
                <a:cubicBezTo>
                  <a:pt x="3571" y="139"/>
                  <a:pt x="3576" y="162"/>
                  <a:pt x="3576" y="187"/>
                </a:cubicBezTo>
                <a:lnTo>
                  <a:pt x="3576" y="1394"/>
                </a:lnTo>
                <a:cubicBezTo>
                  <a:pt x="3576" y="1419"/>
                  <a:pt x="3571" y="1442"/>
                  <a:pt x="3562" y="1465"/>
                </a:cubicBezTo>
                <a:cubicBezTo>
                  <a:pt x="3552" y="1488"/>
                  <a:pt x="3539" y="1508"/>
                  <a:pt x="3521" y="1525"/>
                </a:cubicBezTo>
                <a:cubicBezTo>
                  <a:pt x="3504" y="1543"/>
                  <a:pt x="3484" y="1556"/>
                  <a:pt x="3461" y="1566"/>
                </a:cubicBezTo>
                <a:cubicBezTo>
                  <a:pt x="3438" y="1575"/>
                  <a:pt x="3415" y="1580"/>
                  <a:pt x="3389" y="1580"/>
                </a:cubicBezTo>
                <a:lnTo>
                  <a:pt x="186" y="1580"/>
                </a:lnTo>
                <a:cubicBezTo>
                  <a:pt x="161" y="1580"/>
                  <a:pt x="137" y="1575"/>
                  <a:pt x="114" y="1566"/>
                </a:cubicBezTo>
                <a:cubicBezTo>
                  <a:pt x="92" y="1556"/>
                  <a:pt x="72" y="1543"/>
                  <a:pt x="54" y="1525"/>
                </a:cubicBezTo>
                <a:cubicBezTo>
                  <a:pt x="37" y="1508"/>
                  <a:pt x="23" y="1488"/>
                  <a:pt x="14" y="1465"/>
                </a:cubicBezTo>
                <a:cubicBezTo>
                  <a:pt x="5" y="1442"/>
                  <a:pt x="0" y="1419"/>
                  <a:pt x="0" y="1394"/>
                </a:cubicBezTo>
                <a:lnTo>
                  <a:pt x="0" y="187"/>
                </a:lnTo>
                <a:cubicBezTo>
                  <a:pt x="0" y="162"/>
                  <a:pt x="5" y="139"/>
                  <a:pt x="14" y="11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5" name="任意多边形: 形状 614"/>
          <p:cNvSpPr/>
          <p:nvPr/>
        </p:nvSpPr>
        <p:spPr>
          <a:xfrm>
            <a:off x="4562640" y="1955160"/>
            <a:ext cx="1287360" cy="568800"/>
          </a:xfrm>
          <a:custGeom>
            <a:avLst/>
            <a:gdLst/>
            <a:ahLst/>
            <a:cxnLst/>
            <a:rect l="0" t="0" r="r" b="b"/>
            <a:pathLst>
              <a:path w="3576" h="1580">
                <a:moveTo>
                  <a:pt x="0" y="1394"/>
                </a:moveTo>
                <a:lnTo>
                  <a:pt x="0" y="187"/>
                </a:lnTo>
                <a:cubicBezTo>
                  <a:pt x="0" y="162"/>
                  <a:pt x="5" y="139"/>
                  <a:pt x="14" y="116"/>
                </a:cubicBezTo>
                <a:cubicBezTo>
                  <a:pt x="23" y="93"/>
                  <a:pt x="37" y="72"/>
                  <a:pt x="54" y="55"/>
                </a:cubicBezTo>
                <a:cubicBezTo>
                  <a:pt x="72" y="37"/>
                  <a:pt x="92" y="24"/>
                  <a:pt x="114" y="14"/>
                </a:cubicBezTo>
                <a:cubicBezTo>
                  <a:pt x="137" y="5"/>
                  <a:pt x="161" y="0"/>
                  <a:pt x="186" y="0"/>
                </a:cubicBezTo>
                <a:lnTo>
                  <a:pt x="3389" y="0"/>
                </a:lnTo>
                <a:cubicBezTo>
                  <a:pt x="3415" y="0"/>
                  <a:pt x="3438" y="5"/>
                  <a:pt x="3461" y="14"/>
                </a:cubicBezTo>
                <a:cubicBezTo>
                  <a:pt x="3484" y="24"/>
                  <a:pt x="3504" y="37"/>
                  <a:pt x="3521" y="55"/>
                </a:cubicBezTo>
                <a:cubicBezTo>
                  <a:pt x="3539" y="72"/>
                  <a:pt x="3552" y="93"/>
                  <a:pt x="3562" y="116"/>
                </a:cubicBezTo>
                <a:cubicBezTo>
                  <a:pt x="3571" y="139"/>
                  <a:pt x="3576" y="162"/>
                  <a:pt x="3576" y="187"/>
                </a:cubicBezTo>
                <a:lnTo>
                  <a:pt x="3576" y="1394"/>
                </a:lnTo>
                <a:cubicBezTo>
                  <a:pt x="3576" y="1419"/>
                  <a:pt x="3571" y="1442"/>
                  <a:pt x="3562" y="1465"/>
                </a:cubicBezTo>
                <a:cubicBezTo>
                  <a:pt x="3552" y="1488"/>
                  <a:pt x="3539" y="1508"/>
                  <a:pt x="3521" y="1525"/>
                </a:cubicBezTo>
                <a:cubicBezTo>
                  <a:pt x="3504" y="1543"/>
                  <a:pt x="3484" y="1556"/>
                  <a:pt x="3461" y="1566"/>
                </a:cubicBezTo>
                <a:cubicBezTo>
                  <a:pt x="3438" y="1575"/>
                  <a:pt x="3415" y="1580"/>
                  <a:pt x="3389" y="1580"/>
                </a:cubicBezTo>
                <a:lnTo>
                  <a:pt x="186" y="1580"/>
                </a:lnTo>
                <a:cubicBezTo>
                  <a:pt x="161" y="1580"/>
                  <a:pt x="137" y="1575"/>
                  <a:pt x="114" y="1566"/>
                </a:cubicBezTo>
                <a:cubicBezTo>
                  <a:pt x="92" y="1556"/>
                  <a:pt x="72" y="1543"/>
                  <a:pt x="54" y="1525"/>
                </a:cubicBezTo>
                <a:cubicBezTo>
                  <a:pt x="37" y="1508"/>
                  <a:pt x="23" y="1488"/>
                  <a:pt x="14" y="1465"/>
                </a:cubicBezTo>
                <a:cubicBezTo>
                  <a:pt x="5" y="1442"/>
                  <a:pt x="0" y="1419"/>
                  <a:pt x="0" y="1394"/>
                </a:cubicBezTo>
                <a:moveTo>
                  <a:pt x="46" y="187"/>
                </a:moveTo>
                <a:lnTo>
                  <a:pt x="46" y="1394"/>
                </a:lnTo>
                <a:cubicBezTo>
                  <a:pt x="46" y="1413"/>
                  <a:pt x="50" y="1430"/>
                  <a:pt x="57" y="1447"/>
                </a:cubicBezTo>
                <a:cubicBezTo>
                  <a:pt x="64" y="1464"/>
                  <a:pt x="74" y="1480"/>
                  <a:pt x="87" y="1493"/>
                </a:cubicBezTo>
                <a:cubicBezTo>
                  <a:pt x="100" y="1506"/>
                  <a:pt x="115" y="1516"/>
                  <a:pt x="132" y="1523"/>
                </a:cubicBezTo>
                <a:cubicBezTo>
                  <a:pt x="149" y="1530"/>
                  <a:pt x="167" y="1533"/>
                  <a:pt x="186" y="1533"/>
                </a:cubicBezTo>
                <a:lnTo>
                  <a:pt x="3389" y="1533"/>
                </a:lnTo>
                <a:cubicBezTo>
                  <a:pt x="3407" y="1533"/>
                  <a:pt x="3426" y="1530"/>
                  <a:pt x="3443" y="1523"/>
                </a:cubicBezTo>
                <a:cubicBezTo>
                  <a:pt x="3460" y="1516"/>
                  <a:pt x="3475" y="1506"/>
                  <a:pt x="3488" y="1493"/>
                </a:cubicBezTo>
                <a:cubicBezTo>
                  <a:pt x="3501" y="1480"/>
                  <a:pt x="3512" y="1464"/>
                  <a:pt x="3519" y="1447"/>
                </a:cubicBezTo>
                <a:cubicBezTo>
                  <a:pt x="3526" y="1430"/>
                  <a:pt x="3529" y="1413"/>
                  <a:pt x="3529" y="1394"/>
                </a:cubicBezTo>
                <a:lnTo>
                  <a:pt x="3529" y="187"/>
                </a:lnTo>
                <a:cubicBezTo>
                  <a:pt x="3529" y="169"/>
                  <a:pt x="3526" y="151"/>
                  <a:pt x="3519" y="134"/>
                </a:cubicBezTo>
                <a:cubicBezTo>
                  <a:pt x="3512" y="117"/>
                  <a:pt x="3501" y="102"/>
                  <a:pt x="3488" y="88"/>
                </a:cubicBezTo>
                <a:cubicBezTo>
                  <a:pt x="3475" y="75"/>
                  <a:pt x="3460" y="64"/>
                  <a:pt x="3443" y="57"/>
                </a:cubicBezTo>
                <a:cubicBezTo>
                  <a:pt x="3426" y="50"/>
                  <a:pt x="3407" y="47"/>
                  <a:pt x="3389" y="47"/>
                </a:cubicBezTo>
                <a:lnTo>
                  <a:pt x="186" y="47"/>
                </a:lnTo>
                <a:cubicBezTo>
                  <a:pt x="167" y="47"/>
                  <a:pt x="149" y="50"/>
                  <a:pt x="132" y="57"/>
                </a:cubicBezTo>
                <a:cubicBezTo>
                  <a:pt x="115" y="64"/>
                  <a:pt x="100" y="75"/>
                  <a:pt x="87" y="88"/>
                </a:cubicBezTo>
                <a:cubicBezTo>
                  <a:pt x="74" y="102"/>
                  <a:pt x="64" y="117"/>
                  <a:pt x="57" y="134"/>
                </a:cubicBezTo>
                <a:cubicBezTo>
                  <a:pt x="50" y="151"/>
                  <a:pt x="46" y="169"/>
                  <a:pt x="46" y="187"/>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16" name="图片 615"/>
          <p:cNvPicPr/>
          <p:nvPr/>
        </p:nvPicPr>
        <p:blipFill>
          <a:blip r:embed="rId5"/>
          <a:stretch/>
        </p:blipFill>
        <p:spPr>
          <a:xfrm>
            <a:off x="4754880" y="2139480"/>
            <a:ext cx="200160" cy="200160"/>
          </a:xfrm>
          <a:prstGeom prst="rect">
            <a:avLst/>
          </a:prstGeom>
          <a:noFill/>
          <a:ln w="0">
            <a:noFill/>
          </a:ln>
        </p:spPr>
      </p:pic>
      <p:sp>
        <p:nvSpPr>
          <p:cNvPr id="617" name="文本框 616"/>
          <p:cNvSpPr txBox="1"/>
          <p:nvPr/>
        </p:nvSpPr>
        <p:spPr>
          <a:xfrm>
            <a:off x="3058560" y="2355480"/>
            <a:ext cx="10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文</a:t>
            </a:r>
            <a:endParaRPr lang="en-US" sz="790" b="0" u="none" strike="noStrike">
              <a:solidFill>
                <a:srgbClr val="000000"/>
              </a:solidFill>
              <a:effectLst/>
              <a:uFillTx/>
              <a:latin typeface="Times New Roman"/>
            </a:endParaRPr>
          </a:p>
        </p:txBody>
      </p:sp>
      <p:sp>
        <p:nvSpPr>
          <p:cNvPr id="618" name="文本框 617"/>
          <p:cNvSpPr txBox="1"/>
          <p:nvPr/>
        </p:nvSpPr>
        <p:spPr>
          <a:xfrm>
            <a:off x="5057640" y="21070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语言生成</a:t>
            </a:r>
            <a:endParaRPr lang="en-US" sz="1050" b="0" u="none" strike="noStrike">
              <a:solidFill>
                <a:srgbClr val="000000"/>
              </a:solidFill>
              <a:effectLst/>
              <a:uFillTx/>
              <a:latin typeface="Times New Roman"/>
            </a:endParaRPr>
          </a:p>
        </p:txBody>
      </p:sp>
      <p:sp>
        <p:nvSpPr>
          <p:cNvPr id="619" name="文本框 618"/>
          <p:cNvSpPr txBox="1"/>
          <p:nvPr/>
        </p:nvSpPr>
        <p:spPr>
          <a:xfrm>
            <a:off x="5057640" y="2288520"/>
            <a:ext cx="6040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专业医学回答</a:t>
            </a:r>
            <a:endParaRPr lang="en-US" sz="790" b="0" u="none" strike="noStrike">
              <a:solidFill>
                <a:srgbClr val="000000"/>
              </a:solidFill>
              <a:effectLst/>
              <a:uFillTx/>
              <a:latin typeface="Times New Roman"/>
            </a:endParaRPr>
          </a:p>
        </p:txBody>
      </p:sp>
      <p:sp>
        <p:nvSpPr>
          <p:cNvPr id="620" name="文本框 619"/>
          <p:cNvSpPr txBox="1"/>
          <p:nvPr/>
        </p:nvSpPr>
        <p:spPr>
          <a:xfrm>
            <a:off x="718560" y="2910960"/>
            <a:ext cx="141480" cy="132840"/>
          </a:xfrm>
          <a:prstGeom prst="rect">
            <a:avLst/>
          </a:prstGeom>
          <a:noFill/>
          <a:ln w="0">
            <a:noFill/>
          </a:ln>
        </p:spPr>
        <p:txBody>
          <a:bodyPr wrap="none" lIns="0" tIns="0" rIns="0" bIns="0" anchor="t">
            <a:spAutoFit/>
          </a:bodyPr>
          <a:lstStyle/>
          <a:p>
            <a:r>
              <a:rPr lang="en-US" sz="920" b="0" u="none" strike="noStrike">
                <a:solidFill>
                  <a:srgbClr val="34D399"/>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621" name="文本框 620"/>
          <p:cNvSpPr txBox="1"/>
          <p:nvPr/>
        </p:nvSpPr>
        <p:spPr>
          <a:xfrm>
            <a:off x="858960" y="2895840"/>
            <a:ext cx="704880" cy="148320"/>
          </a:xfrm>
          <a:prstGeom prst="rect">
            <a:avLst/>
          </a:prstGeom>
          <a:noFill/>
          <a:ln w="0">
            <a:noFill/>
          </a:ln>
        </p:spPr>
        <p:txBody>
          <a:bodyPr wrap="none" lIns="0" tIns="0" rIns="0" bIns="0" anchor="t">
            <a:spAutoFit/>
          </a:bodyPr>
          <a:lstStyle/>
          <a:p>
            <a:r>
              <a:rPr lang="zh-CN" sz="920" b="0" u="none" strike="noStrike">
                <a:solidFill>
                  <a:srgbClr val="34D399"/>
                </a:solidFill>
                <a:effectLst/>
                <a:uFillTx/>
                <a:latin typeface="WenQuanYiZenHei"/>
                <a:ea typeface="WenQuanYiZenHei"/>
              </a:rPr>
              <a:t>生成函数示例</a:t>
            </a:r>
            <a:endParaRPr lang="en-US" sz="920" b="0" u="none" strike="noStrike">
              <a:solidFill>
                <a:srgbClr val="000000"/>
              </a:solidFill>
              <a:effectLst/>
              <a:uFillTx/>
              <a:latin typeface="Times New Roman"/>
            </a:endParaRPr>
          </a:p>
        </p:txBody>
      </p:sp>
      <p:sp>
        <p:nvSpPr>
          <p:cNvPr id="622" name="文本框 621"/>
          <p:cNvSpPr txBox="1"/>
          <p:nvPr/>
        </p:nvSpPr>
        <p:spPr>
          <a:xfrm>
            <a:off x="718560" y="3078000"/>
            <a:ext cx="316980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def generate_response(query, retrieved_docs):</a:t>
            </a:r>
            <a:endParaRPr lang="en-US" sz="920" b="0" u="none" strike="noStrike">
              <a:solidFill>
                <a:srgbClr val="000000"/>
              </a:solidFill>
              <a:effectLst/>
              <a:uFillTx/>
              <a:latin typeface="Times New Roman"/>
            </a:endParaRPr>
          </a:p>
        </p:txBody>
      </p:sp>
      <p:sp>
        <p:nvSpPr>
          <p:cNvPr id="623" name="文本框 622"/>
          <p:cNvSpPr txBox="1"/>
          <p:nvPr/>
        </p:nvSpPr>
        <p:spPr>
          <a:xfrm>
            <a:off x="852480" y="3245400"/>
            <a:ext cx="30992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context = " ".join([f"Title: {doc['title']}.</a:t>
            </a:r>
            <a:endParaRPr lang="en-US" sz="920" b="0" u="none" strike="noStrike">
              <a:solidFill>
                <a:srgbClr val="000000"/>
              </a:solidFill>
              <a:effectLst/>
              <a:uFillTx/>
              <a:latin typeface="Times New Roman"/>
            </a:endParaRPr>
          </a:p>
        </p:txBody>
      </p:sp>
      <p:sp>
        <p:nvSpPr>
          <p:cNvPr id="624" name="文本框 623"/>
          <p:cNvSpPr txBox="1"/>
          <p:nvPr/>
        </p:nvSpPr>
        <p:spPr>
          <a:xfrm>
            <a:off x="852480" y="3412440"/>
            <a:ext cx="39441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Abstract: {doc['abstract']}" for doc in retrieved_docs])</a:t>
            </a:r>
            <a:endParaRPr lang="en-US" sz="920" b="0" u="none" strike="noStrike">
              <a:solidFill>
                <a:srgbClr val="000000"/>
              </a:solidFill>
              <a:effectLst/>
              <a:uFillTx/>
              <a:latin typeface="Times New Roman"/>
            </a:endParaRPr>
          </a:p>
        </p:txBody>
      </p:sp>
      <p:sp>
        <p:nvSpPr>
          <p:cNvPr id="625" name="文本框 624"/>
          <p:cNvSpPr txBox="1"/>
          <p:nvPr/>
        </p:nvSpPr>
        <p:spPr>
          <a:xfrm>
            <a:off x="852480" y="3579480"/>
            <a:ext cx="408492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prompt = f"Question: {query}\nContext: {context}\nAnswer:"</a:t>
            </a:r>
            <a:endParaRPr lang="en-US" sz="920" b="0" u="none" strike="noStrike">
              <a:solidFill>
                <a:srgbClr val="000000"/>
              </a:solidFill>
              <a:effectLst/>
              <a:uFillTx/>
              <a:latin typeface="Times New Roman"/>
            </a:endParaRPr>
          </a:p>
        </p:txBody>
      </p:sp>
      <p:sp>
        <p:nvSpPr>
          <p:cNvPr id="626" name="文本框 625"/>
          <p:cNvSpPr txBox="1"/>
          <p:nvPr/>
        </p:nvSpPr>
        <p:spPr>
          <a:xfrm>
            <a:off x="852480" y="3746520"/>
            <a:ext cx="232452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response = model.generate(prompt)</a:t>
            </a:r>
            <a:endParaRPr lang="en-US" sz="920" b="0" u="none" strike="noStrike">
              <a:solidFill>
                <a:srgbClr val="000000"/>
              </a:solidFill>
              <a:effectLst/>
              <a:uFillTx/>
              <a:latin typeface="Times New Roman"/>
            </a:endParaRPr>
          </a:p>
        </p:txBody>
      </p:sp>
      <p:sp>
        <p:nvSpPr>
          <p:cNvPr id="627" name="任意多边形: 形状 626"/>
          <p:cNvSpPr/>
          <p:nvPr/>
        </p:nvSpPr>
        <p:spPr>
          <a:xfrm>
            <a:off x="401040" y="4579200"/>
            <a:ext cx="2783160" cy="1070280"/>
          </a:xfrm>
          <a:custGeom>
            <a:avLst/>
            <a:gdLst/>
            <a:ahLst/>
            <a:cxnLst/>
            <a:rect l="0" t="0" r="r" b="b"/>
            <a:pathLst>
              <a:path w="7731" h="2973">
                <a:moveTo>
                  <a:pt x="0" y="2787"/>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7545" y="0"/>
                </a:lnTo>
                <a:cubicBezTo>
                  <a:pt x="7570" y="0"/>
                  <a:pt x="7593" y="5"/>
                  <a:pt x="7616" y="14"/>
                </a:cubicBezTo>
                <a:cubicBezTo>
                  <a:pt x="7639" y="24"/>
                  <a:pt x="7659" y="37"/>
                  <a:pt x="7676" y="55"/>
                </a:cubicBezTo>
                <a:cubicBezTo>
                  <a:pt x="7694" y="72"/>
                  <a:pt x="7707" y="92"/>
                  <a:pt x="7717" y="115"/>
                </a:cubicBezTo>
                <a:cubicBezTo>
                  <a:pt x="7726" y="138"/>
                  <a:pt x="7731" y="161"/>
                  <a:pt x="7731" y="186"/>
                </a:cubicBezTo>
                <a:lnTo>
                  <a:pt x="7731" y="2787"/>
                </a:lnTo>
                <a:cubicBezTo>
                  <a:pt x="7731" y="2811"/>
                  <a:pt x="7726" y="2835"/>
                  <a:pt x="7717" y="2858"/>
                </a:cubicBezTo>
                <a:cubicBezTo>
                  <a:pt x="7707" y="2881"/>
                  <a:pt x="7694" y="2901"/>
                  <a:pt x="7676" y="2918"/>
                </a:cubicBezTo>
                <a:cubicBezTo>
                  <a:pt x="7659" y="2936"/>
                  <a:pt x="7639" y="2949"/>
                  <a:pt x="7616" y="2958"/>
                </a:cubicBezTo>
                <a:cubicBezTo>
                  <a:pt x="7593" y="2968"/>
                  <a:pt x="7570" y="2973"/>
                  <a:pt x="7545" y="2973"/>
                </a:cubicBezTo>
                <a:lnTo>
                  <a:pt x="185" y="2973"/>
                </a:lnTo>
                <a:cubicBezTo>
                  <a:pt x="161" y="2973"/>
                  <a:pt x="137" y="2968"/>
                  <a:pt x="114" y="2958"/>
                </a:cubicBezTo>
                <a:cubicBezTo>
                  <a:pt x="92" y="2949"/>
                  <a:pt x="72" y="2936"/>
                  <a:pt x="54" y="2918"/>
                </a:cubicBezTo>
                <a:cubicBezTo>
                  <a:pt x="37" y="2901"/>
                  <a:pt x="23" y="2881"/>
                  <a:pt x="14" y="2858"/>
                </a:cubicBezTo>
                <a:cubicBezTo>
                  <a:pt x="4" y="2835"/>
                  <a:pt x="0" y="2811"/>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8" name="任意多边形: 形状 627"/>
          <p:cNvSpPr/>
          <p:nvPr/>
        </p:nvSpPr>
        <p:spPr>
          <a:xfrm>
            <a:off x="401040" y="4579200"/>
            <a:ext cx="2783160" cy="1070280"/>
          </a:xfrm>
          <a:custGeom>
            <a:avLst/>
            <a:gdLst/>
            <a:ahLst/>
            <a:cxnLst/>
            <a:rect l="0" t="0" r="r" b="b"/>
            <a:pathLst>
              <a:path w="7731" h="2973">
                <a:moveTo>
                  <a:pt x="0" y="2787"/>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7545" y="0"/>
                </a:lnTo>
                <a:cubicBezTo>
                  <a:pt x="7570" y="0"/>
                  <a:pt x="7593" y="5"/>
                  <a:pt x="7616" y="14"/>
                </a:cubicBezTo>
                <a:cubicBezTo>
                  <a:pt x="7639" y="24"/>
                  <a:pt x="7659" y="37"/>
                  <a:pt x="7676" y="55"/>
                </a:cubicBezTo>
                <a:cubicBezTo>
                  <a:pt x="7694" y="72"/>
                  <a:pt x="7707" y="92"/>
                  <a:pt x="7717" y="115"/>
                </a:cubicBezTo>
                <a:cubicBezTo>
                  <a:pt x="7726" y="138"/>
                  <a:pt x="7731" y="161"/>
                  <a:pt x="7731" y="186"/>
                </a:cubicBezTo>
                <a:lnTo>
                  <a:pt x="7731" y="2787"/>
                </a:lnTo>
                <a:cubicBezTo>
                  <a:pt x="7731" y="2811"/>
                  <a:pt x="7726" y="2835"/>
                  <a:pt x="7717" y="2858"/>
                </a:cubicBezTo>
                <a:cubicBezTo>
                  <a:pt x="7707" y="2881"/>
                  <a:pt x="7694" y="2901"/>
                  <a:pt x="7676" y="2918"/>
                </a:cubicBezTo>
                <a:cubicBezTo>
                  <a:pt x="7659" y="2936"/>
                  <a:pt x="7639" y="2949"/>
                  <a:pt x="7616" y="2958"/>
                </a:cubicBezTo>
                <a:cubicBezTo>
                  <a:pt x="7593" y="2968"/>
                  <a:pt x="7570" y="2973"/>
                  <a:pt x="7545" y="2973"/>
                </a:cubicBezTo>
                <a:lnTo>
                  <a:pt x="185" y="2973"/>
                </a:lnTo>
                <a:cubicBezTo>
                  <a:pt x="161" y="2973"/>
                  <a:pt x="137" y="2968"/>
                  <a:pt x="114" y="2958"/>
                </a:cubicBezTo>
                <a:cubicBezTo>
                  <a:pt x="92" y="2949"/>
                  <a:pt x="72" y="2936"/>
                  <a:pt x="54" y="2918"/>
                </a:cubicBezTo>
                <a:cubicBezTo>
                  <a:pt x="37" y="2901"/>
                  <a:pt x="23" y="2881"/>
                  <a:pt x="14" y="2858"/>
                </a:cubicBezTo>
                <a:cubicBezTo>
                  <a:pt x="4" y="2835"/>
                  <a:pt x="0" y="2811"/>
                  <a:pt x="0" y="2787"/>
                </a:cubicBezTo>
                <a:moveTo>
                  <a:pt x="46" y="186"/>
                </a:moveTo>
                <a:lnTo>
                  <a:pt x="46" y="2787"/>
                </a:lnTo>
                <a:cubicBezTo>
                  <a:pt x="46" y="2805"/>
                  <a:pt x="50" y="2823"/>
                  <a:pt x="57" y="2840"/>
                </a:cubicBezTo>
                <a:cubicBezTo>
                  <a:pt x="64" y="2857"/>
                  <a:pt x="74" y="2872"/>
                  <a:pt x="87" y="2885"/>
                </a:cubicBezTo>
                <a:cubicBezTo>
                  <a:pt x="100" y="2898"/>
                  <a:pt x="115" y="2908"/>
                  <a:pt x="132" y="2915"/>
                </a:cubicBezTo>
                <a:cubicBezTo>
                  <a:pt x="149" y="2923"/>
                  <a:pt x="167" y="2926"/>
                  <a:pt x="185" y="2926"/>
                </a:cubicBezTo>
                <a:lnTo>
                  <a:pt x="7545" y="2926"/>
                </a:lnTo>
                <a:cubicBezTo>
                  <a:pt x="7563" y="2926"/>
                  <a:pt x="7581" y="2923"/>
                  <a:pt x="7598" y="2915"/>
                </a:cubicBezTo>
                <a:cubicBezTo>
                  <a:pt x="7615" y="2908"/>
                  <a:pt x="7630" y="2898"/>
                  <a:pt x="7643" y="2885"/>
                </a:cubicBezTo>
                <a:cubicBezTo>
                  <a:pt x="7657" y="2872"/>
                  <a:pt x="7667" y="2857"/>
                  <a:pt x="7674" y="2840"/>
                </a:cubicBezTo>
                <a:cubicBezTo>
                  <a:pt x="7681" y="2823"/>
                  <a:pt x="7684" y="2805"/>
                  <a:pt x="7684" y="2787"/>
                </a:cubicBezTo>
                <a:lnTo>
                  <a:pt x="7684" y="186"/>
                </a:lnTo>
                <a:cubicBezTo>
                  <a:pt x="7684" y="167"/>
                  <a:pt x="7681" y="150"/>
                  <a:pt x="7674" y="133"/>
                </a:cubicBezTo>
                <a:cubicBezTo>
                  <a:pt x="7667" y="116"/>
                  <a:pt x="7657" y="101"/>
                  <a:pt x="7643" y="87"/>
                </a:cubicBezTo>
                <a:cubicBezTo>
                  <a:pt x="7630" y="74"/>
                  <a:pt x="7615" y="64"/>
                  <a:pt x="7598" y="57"/>
                </a:cubicBezTo>
                <a:cubicBezTo>
                  <a:pt x="7581" y="50"/>
                  <a:pt x="7563" y="47"/>
                  <a:pt x="7545" y="47"/>
                </a:cubicBezTo>
                <a:lnTo>
                  <a:pt x="185" y="47"/>
                </a:lnTo>
                <a:cubicBezTo>
                  <a:pt x="167" y="47"/>
                  <a:pt x="149" y="50"/>
                  <a:pt x="132" y="57"/>
                </a:cubicBezTo>
                <a:cubicBezTo>
                  <a:pt x="115" y="64"/>
                  <a:pt x="100" y="74"/>
                  <a:pt x="87" y="87"/>
                </a:cubicBezTo>
                <a:cubicBezTo>
                  <a:pt x="74" y="101"/>
                  <a:pt x="64" y="116"/>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29" name="图片 628"/>
          <p:cNvPicPr/>
          <p:nvPr/>
        </p:nvPicPr>
        <p:blipFill>
          <a:blip r:embed="rId6"/>
          <a:stretch/>
        </p:blipFill>
        <p:spPr>
          <a:xfrm>
            <a:off x="551520" y="4763160"/>
            <a:ext cx="133200" cy="133200"/>
          </a:xfrm>
          <a:prstGeom prst="rect">
            <a:avLst/>
          </a:prstGeom>
          <a:noFill/>
          <a:ln w="0">
            <a:noFill/>
          </a:ln>
        </p:spPr>
      </p:pic>
      <p:sp>
        <p:nvSpPr>
          <p:cNvPr id="630" name="文本框 629"/>
          <p:cNvSpPr txBox="1"/>
          <p:nvPr/>
        </p:nvSpPr>
        <p:spPr>
          <a:xfrm>
            <a:off x="852480" y="3913920"/>
            <a:ext cx="105696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return response</a:t>
            </a:r>
            <a:endParaRPr lang="en-US" sz="920" b="0" u="none" strike="noStrike">
              <a:solidFill>
                <a:srgbClr val="000000"/>
              </a:solidFill>
              <a:effectLst/>
              <a:uFillTx/>
              <a:latin typeface="Times New Roman"/>
            </a:endParaRPr>
          </a:p>
        </p:txBody>
      </p:sp>
      <p:sp>
        <p:nvSpPr>
          <p:cNvPr id="631" name="文本框 630"/>
          <p:cNvSpPr txBox="1"/>
          <p:nvPr/>
        </p:nvSpPr>
        <p:spPr>
          <a:xfrm>
            <a:off x="752040" y="47646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用户查询示例</a:t>
            </a:r>
            <a:endParaRPr lang="en-US" sz="1050" b="0" u="none" strike="noStrike">
              <a:solidFill>
                <a:srgbClr val="000000"/>
              </a:solidFill>
              <a:effectLst/>
              <a:uFillTx/>
              <a:latin typeface="Times New Roman"/>
            </a:endParaRPr>
          </a:p>
        </p:txBody>
      </p:sp>
      <p:sp>
        <p:nvSpPr>
          <p:cNvPr id="632" name="任意多边形: 形状 631"/>
          <p:cNvSpPr/>
          <p:nvPr/>
        </p:nvSpPr>
        <p:spPr>
          <a:xfrm>
            <a:off x="3283920" y="4579200"/>
            <a:ext cx="2783160" cy="1070280"/>
          </a:xfrm>
          <a:custGeom>
            <a:avLst/>
            <a:gdLst/>
            <a:ahLst/>
            <a:cxnLst/>
            <a:rect l="0" t="0" r="r" b="b"/>
            <a:pathLst>
              <a:path w="7731" h="2973">
                <a:moveTo>
                  <a:pt x="0" y="2787"/>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7546" y="0"/>
                </a:lnTo>
                <a:cubicBezTo>
                  <a:pt x="7570" y="0"/>
                  <a:pt x="7594" y="5"/>
                  <a:pt x="7617" y="14"/>
                </a:cubicBezTo>
                <a:cubicBezTo>
                  <a:pt x="7639" y="24"/>
                  <a:pt x="7659" y="37"/>
                  <a:pt x="7677" y="55"/>
                </a:cubicBezTo>
                <a:cubicBezTo>
                  <a:pt x="7694" y="72"/>
                  <a:pt x="7708" y="92"/>
                  <a:pt x="7717" y="115"/>
                </a:cubicBezTo>
                <a:cubicBezTo>
                  <a:pt x="7726" y="138"/>
                  <a:pt x="7731" y="161"/>
                  <a:pt x="7731" y="186"/>
                </a:cubicBezTo>
                <a:lnTo>
                  <a:pt x="7731" y="2787"/>
                </a:lnTo>
                <a:cubicBezTo>
                  <a:pt x="7731" y="2811"/>
                  <a:pt x="7726" y="2835"/>
                  <a:pt x="7717" y="2858"/>
                </a:cubicBezTo>
                <a:cubicBezTo>
                  <a:pt x="7708" y="2881"/>
                  <a:pt x="7694" y="2901"/>
                  <a:pt x="7677" y="2918"/>
                </a:cubicBezTo>
                <a:cubicBezTo>
                  <a:pt x="7659" y="2936"/>
                  <a:pt x="7639" y="2949"/>
                  <a:pt x="7617" y="2958"/>
                </a:cubicBezTo>
                <a:cubicBezTo>
                  <a:pt x="7594" y="2968"/>
                  <a:pt x="7570" y="2973"/>
                  <a:pt x="7545" y="2973"/>
                </a:cubicBezTo>
                <a:lnTo>
                  <a:pt x="186" y="2973"/>
                </a:lnTo>
                <a:cubicBezTo>
                  <a:pt x="161" y="2973"/>
                  <a:pt x="138" y="2968"/>
                  <a:pt x="115" y="2958"/>
                </a:cubicBezTo>
                <a:cubicBezTo>
                  <a:pt x="92" y="2949"/>
                  <a:pt x="72" y="2936"/>
                  <a:pt x="55" y="2918"/>
                </a:cubicBezTo>
                <a:cubicBezTo>
                  <a:pt x="37" y="2901"/>
                  <a:pt x="24" y="2881"/>
                  <a:pt x="14" y="2858"/>
                </a:cubicBezTo>
                <a:cubicBezTo>
                  <a:pt x="5" y="2835"/>
                  <a:pt x="0" y="2811"/>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3" name="任意多边形: 形状 632"/>
          <p:cNvSpPr/>
          <p:nvPr/>
        </p:nvSpPr>
        <p:spPr>
          <a:xfrm>
            <a:off x="3283920" y="4579200"/>
            <a:ext cx="2783160" cy="1070280"/>
          </a:xfrm>
          <a:custGeom>
            <a:avLst/>
            <a:gdLst/>
            <a:ahLst/>
            <a:cxnLst/>
            <a:rect l="0" t="0" r="r" b="b"/>
            <a:pathLst>
              <a:path w="7731" h="2973">
                <a:moveTo>
                  <a:pt x="0" y="2787"/>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7545" y="0"/>
                </a:lnTo>
                <a:cubicBezTo>
                  <a:pt x="7570" y="0"/>
                  <a:pt x="7594" y="5"/>
                  <a:pt x="7617" y="14"/>
                </a:cubicBezTo>
                <a:cubicBezTo>
                  <a:pt x="7639" y="24"/>
                  <a:pt x="7659" y="37"/>
                  <a:pt x="7677" y="55"/>
                </a:cubicBezTo>
                <a:cubicBezTo>
                  <a:pt x="7694" y="72"/>
                  <a:pt x="7708" y="92"/>
                  <a:pt x="7717" y="115"/>
                </a:cubicBezTo>
                <a:cubicBezTo>
                  <a:pt x="7726" y="138"/>
                  <a:pt x="7731" y="161"/>
                  <a:pt x="7731" y="186"/>
                </a:cubicBezTo>
                <a:lnTo>
                  <a:pt x="7731" y="2787"/>
                </a:lnTo>
                <a:cubicBezTo>
                  <a:pt x="7731" y="2811"/>
                  <a:pt x="7726" y="2835"/>
                  <a:pt x="7717" y="2858"/>
                </a:cubicBezTo>
                <a:cubicBezTo>
                  <a:pt x="7708" y="2881"/>
                  <a:pt x="7694" y="2901"/>
                  <a:pt x="7677" y="2918"/>
                </a:cubicBezTo>
                <a:cubicBezTo>
                  <a:pt x="7659" y="2936"/>
                  <a:pt x="7639" y="2949"/>
                  <a:pt x="7617" y="2958"/>
                </a:cubicBezTo>
                <a:cubicBezTo>
                  <a:pt x="7594" y="2968"/>
                  <a:pt x="7570" y="2973"/>
                  <a:pt x="7545" y="2973"/>
                </a:cubicBezTo>
                <a:lnTo>
                  <a:pt x="186" y="2973"/>
                </a:lnTo>
                <a:cubicBezTo>
                  <a:pt x="161" y="2973"/>
                  <a:pt x="138" y="2968"/>
                  <a:pt x="115" y="2958"/>
                </a:cubicBezTo>
                <a:cubicBezTo>
                  <a:pt x="92" y="2949"/>
                  <a:pt x="72" y="2936"/>
                  <a:pt x="55" y="2918"/>
                </a:cubicBezTo>
                <a:cubicBezTo>
                  <a:pt x="37" y="2901"/>
                  <a:pt x="24" y="2881"/>
                  <a:pt x="14" y="2858"/>
                </a:cubicBezTo>
                <a:cubicBezTo>
                  <a:pt x="5" y="2835"/>
                  <a:pt x="0" y="2811"/>
                  <a:pt x="0" y="2787"/>
                </a:cubicBezTo>
                <a:moveTo>
                  <a:pt x="47" y="186"/>
                </a:moveTo>
                <a:lnTo>
                  <a:pt x="47" y="2787"/>
                </a:lnTo>
                <a:cubicBezTo>
                  <a:pt x="47" y="2805"/>
                  <a:pt x="50" y="2823"/>
                  <a:pt x="57" y="2840"/>
                </a:cubicBezTo>
                <a:cubicBezTo>
                  <a:pt x="64" y="2857"/>
                  <a:pt x="74" y="2872"/>
                  <a:pt x="87" y="2885"/>
                </a:cubicBezTo>
                <a:cubicBezTo>
                  <a:pt x="101" y="2898"/>
                  <a:pt x="116" y="2908"/>
                  <a:pt x="133" y="2915"/>
                </a:cubicBezTo>
                <a:cubicBezTo>
                  <a:pt x="150" y="2923"/>
                  <a:pt x="167" y="2926"/>
                  <a:pt x="186" y="2926"/>
                </a:cubicBezTo>
                <a:lnTo>
                  <a:pt x="7545" y="2926"/>
                </a:lnTo>
                <a:cubicBezTo>
                  <a:pt x="7564" y="2926"/>
                  <a:pt x="7582" y="2923"/>
                  <a:pt x="7599" y="2915"/>
                </a:cubicBezTo>
                <a:cubicBezTo>
                  <a:pt x="7616" y="2908"/>
                  <a:pt x="7631" y="2898"/>
                  <a:pt x="7644" y="2885"/>
                </a:cubicBezTo>
                <a:cubicBezTo>
                  <a:pt x="7657" y="2872"/>
                  <a:pt x="7667" y="2857"/>
                  <a:pt x="7674" y="2840"/>
                </a:cubicBezTo>
                <a:cubicBezTo>
                  <a:pt x="7681" y="2823"/>
                  <a:pt x="7685" y="2805"/>
                  <a:pt x="7685" y="2787"/>
                </a:cubicBezTo>
                <a:lnTo>
                  <a:pt x="7685" y="186"/>
                </a:lnTo>
                <a:cubicBezTo>
                  <a:pt x="7685" y="167"/>
                  <a:pt x="7681" y="150"/>
                  <a:pt x="7674" y="133"/>
                </a:cubicBezTo>
                <a:cubicBezTo>
                  <a:pt x="7667" y="116"/>
                  <a:pt x="7657" y="101"/>
                  <a:pt x="7644" y="87"/>
                </a:cubicBezTo>
                <a:cubicBezTo>
                  <a:pt x="7631" y="74"/>
                  <a:pt x="7616" y="64"/>
                  <a:pt x="7599" y="57"/>
                </a:cubicBezTo>
                <a:cubicBezTo>
                  <a:pt x="7582" y="50"/>
                  <a:pt x="7564" y="47"/>
                  <a:pt x="7545" y="47"/>
                </a:cubicBezTo>
                <a:lnTo>
                  <a:pt x="186" y="47"/>
                </a:lnTo>
                <a:cubicBezTo>
                  <a:pt x="167" y="47"/>
                  <a:pt x="150" y="50"/>
                  <a:pt x="133" y="57"/>
                </a:cubicBezTo>
                <a:cubicBezTo>
                  <a:pt x="116" y="64"/>
                  <a:pt x="101" y="74"/>
                  <a:pt x="87" y="87"/>
                </a:cubicBezTo>
                <a:cubicBezTo>
                  <a:pt x="74" y="101"/>
                  <a:pt x="64" y="116"/>
                  <a:pt x="57" y="133"/>
                </a:cubicBezTo>
                <a:cubicBezTo>
                  <a:pt x="50" y="150"/>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34" name="图片 633"/>
          <p:cNvPicPr/>
          <p:nvPr/>
        </p:nvPicPr>
        <p:blipFill>
          <a:blip r:embed="rId7"/>
          <a:stretch/>
        </p:blipFill>
        <p:spPr>
          <a:xfrm>
            <a:off x="3434760" y="4763160"/>
            <a:ext cx="133200" cy="133200"/>
          </a:xfrm>
          <a:prstGeom prst="rect">
            <a:avLst/>
          </a:prstGeom>
          <a:noFill/>
          <a:ln w="0">
            <a:noFill/>
          </a:ln>
        </p:spPr>
      </p:pic>
      <p:sp>
        <p:nvSpPr>
          <p:cNvPr id="635" name="文本框 634"/>
          <p:cNvSpPr txBox="1"/>
          <p:nvPr/>
        </p:nvSpPr>
        <p:spPr>
          <a:xfrm>
            <a:off x="551520" y="5022360"/>
            <a:ext cx="12880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糖尿病最新治疗方法</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636" name="文本框 635"/>
          <p:cNvSpPr txBox="1"/>
          <p:nvPr/>
        </p:nvSpPr>
        <p:spPr>
          <a:xfrm>
            <a:off x="3636720" y="476460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生成回答</a:t>
            </a:r>
            <a:endParaRPr lang="en-US" sz="1050" b="0" u="none" strike="noStrike">
              <a:solidFill>
                <a:srgbClr val="000000"/>
              </a:solidFill>
              <a:effectLst/>
              <a:uFillTx/>
              <a:latin typeface="Times New Roman"/>
            </a:endParaRPr>
          </a:p>
        </p:txBody>
      </p:sp>
      <p:sp>
        <p:nvSpPr>
          <p:cNvPr id="637" name="文本框 636"/>
          <p:cNvSpPr txBox="1"/>
          <p:nvPr/>
        </p:nvSpPr>
        <p:spPr>
          <a:xfrm>
            <a:off x="3436200" y="5022360"/>
            <a:ext cx="24285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最新的糖尿病治疗方法包括改进的胰岛素输送</a:t>
            </a:r>
            <a:endParaRPr lang="en-US" sz="920" b="0" u="none" strike="noStrike">
              <a:solidFill>
                <a:srgbClr val="000000"/>
              </a:solidFill>
              <a:effectLst/>
              <a:uFillTx/>
              <a:latin typeface="Times New Roman"/>
            </a:endParaRPr>
          </a:p>
        </p:txBody>
      </p:sp>
      <p:sp>
        <p:nvSpPr>
          <p:cNvPr id="638" name="文本框 637"/>
          <p:cNvSpPr txBox="1"/>
          <p:nvPr/>
        </p:nvSpPr>
        <p:spPr>
          <a:xfrm>
            <a:off x="3436200" y="518940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系统、先进的血糖监测和针对特定代谢通路的新</a:t>
            </a:r>
            <a:endParaRPr lang="en-US" sz="920" b="0" u="none" strike="noStrike">
              <a:solidFill>
                <a:srgbClr val="000000"/>
              </a:solidFill>
              <a:effectLst/>
              <a:uFillTx/>
              <a:latin typeface="Times New Roman"/>
            </a:endParaRPr>
          </a:p>
        </p:txBody>
      </p:sp>
      <p:sp>
        <p:nvSpPr>
          <p:cNvPr id="639" name="任意多边形: 形状 638"/>
          <p:cNvSpPr/>
          <p:nvPr/>
        </p:nvSpPr>
        <p:spPr>
          <a:xfrm>
            <a:off x="6334200" y="1671120"/>
            <a:ext cx="3961440" cy="2808360"/>
          </a:xfrm>
          <a:custGeom>
            <a:avLst/>
            <a:gdLst/>
            <a:ahLst/>
            <a:cxnLst/>
            <a:rect l="0" t="0" r="r" b="b"/>
            <a:pathLst>
              <a:path w="11004" h="7801">
                <a:moveTo>
                  <a:pt x="0" y="7615"/>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10818" y="0"/>
                </a:lnTo>
                <a:cubicBezTo>
                  <a:pt x="10843" y="0"/>
                  <a:pt x="10867" y="5"/>
                  <a:pt x="10889" y="14"/>
                </a:cubicBezTo>
                <a:cubicBezTo>
                  <a:pt x="10912" y="24"/>
                  <a:pt x="10932" y="37"/>
                  <a:pt x="10950" y="55"/>
                </a:cubicBezTo>
                <a:cubicBezTo>
                  <a:pt x="10967" y="72"/>
                  <a:pt x="10980" y="92"/>
                  <a:pt x="10990" y="115"/>
                </a:cubicBezTo>
                <a:cubicBezTo>
                  <a:pt x="10999" y="138"/>
                  <a:pt x="11004" y="161"/>
                  <a:pt x="11004" y="186"/>
                </a:cubicBezTo>
                <a:lnTo>
                  <a:pt x="11004" y="7615"/>
                </a:lnTo>
                <a:cubicBezTo>
                  <a:pt x="11004" y="7640"/>
                  <a:pt x="10999" y="7663"/>
                  <a:pt x="10990" y="7686"/>
                </a:cubicBezTo>
                <a:cubicBezTo>
                  <a:pt x="10980" y="7709"/>
                  <a:pt x="10967" y="7729"/>
                  <a:pt x="10950" y="7746"/>
                </a:cubicBezTo>
                <a:cubicBezTo>
                  <a:pt x="10932" y="7764"/>
                  <a:pt x="10912" y="7777"/>
                  <a:pt x="10889" y="7787"/>
                </a:cubicBezTo>
                <a:cubicBezTo>
                  <a:pt x="10867" y="7796"/>
                  <a:pt x="10843" y="7801"/>
                  <a:pt x="10818" y="7801"/>
                </a:cubicBezTo>
                <a:lnTo>
                  <a:pt x="186" y="7801"/>
                </a:lnTo>
                <a:cubicBezTo>
                  <a:pt x="161" y="7801"/>
                  <a:pt x="137" y="7796"/>
                  <a:pt x="115" y="7787"/>
                </a:cubicBezTo>
                <a:cubicBezTo>
                  <a:pt x="92" y="7777"/>
                  <a:pt x="72" y="7764"/>
                  <a:pt x="54" y="7746"/>
                </a:cubicBezTo>
                <a:cubicBezTo>
                  <a:pt x="37" y="7729"/>
                  <a:pt x="24" y="7709"/>
                  <a:pt x="14" y="7686"/>
                </a:cubicBezTo>
                <a:cubicBezTo>
                  <a:pt x="5" y="7663"/>
                  <a:pt x="0" y="7640"/>
                  <a:pt x="0" y="76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0" name="任意多边形: 形状 639"/>
          <p:cNvSpPr/>
          <p:nvPr/>
        </p:nvSpPr>
        <p:spPr>
          <a:xfrm>
            <a:off x="6334200" y="1671120"/>
            <a:ext cx="3961440" cy="2808360"/>
          </a:xfrm>
          <a:custGeom>
            <a:avLst/>
            <a:gdLst/>
            <a:ahLst/>
            <a:cxnLst/>
            <a:rect l="0" t="0" r="r" b="b"/>
            <a:pathLst>
              <a:path w="11004" h="7801">
                <a:moveTo>
                  <a:pt x="0" y="7615"/>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10818" y="0"/>
                </a:lnTo>
                <a:cubicBezTo>
                  <a:pt x="10843" y="0"/>
                  <a:pt x="10867" y="5"/>
                  <a:pt x="10889" y="14"/>
                </a:cubicBezTo>
                <a:cubicBezTo>
                  <a:pt x="10912" y="24"/>
                  <a:pt x="10932" y="37"/>
                  <a:pt x="10950" y="55"/>
                </a:cubicBezTo>
                <a:cubicBezTo>
                  <a:pt x="10967" y="72"/>
                  <a:pt x="10980" y="92"/>
                  <a:pt x="10990" y="115"/>
                </a:cubicBezTo>
                <a:cubicBezTo>
                  <a:pt x="10999" y="138"/>
                  <a:pt x="11004" y="161"/>
                  <a:pt x="11004" y="186"/>
                </a:cubicBezTo>
                <a:lnTo>
                  <a:pt x="11004" y="7615"/>
                </a:lnTo>
                <a:cubicBezTo>
                  <a:pt x="11004" y="7640"/>
                  <a:pt x="10999" y="7663"/>
                  <a:pt x="10990" y="7686"/>
                </a:cubicBezTo>
                <a:cubicBezTo>
                  <a:pt x="10980" y="7709"/>
                  <a:pt x="10967" y="7729"/>
                  <a:pt x="10950" y="7746"/>
                </a:cubicBezTo>
                <a:cubicBezTo>
                  <a:pt x="10932" y="7764"/>
                  <a:pt x="10912" y="7777"/>
                  <a:pt x="10889" y="7787"/>
                </a:cubicBezTo>
                <a:cubicBezTo>
                  <a:pt x="10867" y="7796"/>
                  <a:pt x="10843" y="7801"/>
                  <a:pt x="10818" y="7801"/>
                </a:cubicBezTo>
                <a:lnTo>
                  <a:pt x="186" y="7801"/>
                </a:lnTo>
                <a:cubicBezTo>
                  <a:pt x="161" y="7801"/>
                  <a:pt x="137" y="7796"/>
                  <a:pt x="115" y="7787"/>
                </a:cubicBezTo>
                <a:cubicBezTo>
                  <a:pt x="92" y="7777"/>
                  <a:pt x="72" y="7764"/>
                  <a:pt x="54" y="7746"/>
                </a:cubicBezTo>
                <a:cubicBezTo>
                  <a:pt x="37" y="7729"/>
                  <a:pt x="24" y="7709"/>
                  <a:pt x="14" y="7686"/>
                </a:cubicBezTo>
                <a:cubicBezTo>
                  <a:pt x="5" y="7663"/>
                  <a:pt x="0" y="7640"/>
                  <a:pt x="0" y="7615"/>
                </a:cubicBezTo>
                <a:moveTo>
                  <a:pt x="46" y="186"/>
                </a:moveTo>
                <a:lnTo>
                  <a:pt x="46" y="7615"/>
                </a:lnTo>
                <a:cubicBezTo>
                  <a:pt x="46" y="7633"/>
                  <a:pt x="50" y="7651"/>
                  <a:pt x="57" y="7668"/>
                </a:cubicBezTo>
                <a:cubicBezTo>
                  <a:pt x="64" y="7685"/>
                  <a:pt x="74" y="7700"/>
                  <a:pt x="87" y="7713"/>
                </a:cubicBezTo>
                <a:cubicBezTo>
                  <a:pt x="100" y="7727"/>
                  <a:pt x="115" y="7737"/>
                  <a:pt x="132" y="7744"/>
                </a:cubicBezTo>
                <a:cubicBezTo>
                  <a:pt x="149" y="7751"/>
                  <a:pt x="167" y="7754"/>
                  <a:pt x="186" y="7754"/>
                </a:cubicBezTo>
                <a:lnTo>
                  <a:pt x="10818" y="7754"/>
                </a:lnTo>
                <a:cubicBezTo>
                  <a:pt x="10837" y="7754"/>
                  <a:pt x="10855" y="7751"/>
                  <a:pt x="10872" y="7744"/>
                </a:cubicBezTo>
                <a:cubicBezTo>
                  <a:pt x="10889" y="7737"/>
                  <a:pt x="10904" y="7727"/>
                  <a:pt x="10917" y="7713"/>
                </a:cubicBezTo>
                <a:cubicBezTo>
                  <a:pt x="10930" y="7700"/>
                  <a:pt x="10940" y="7685"/>
                  <a:pt x="10947" y="7668"/>
                </a:cubicBezTo>
                <a:cubicBezTo>
                  <a:pt x="10954" y="7651"/>
                  <a:pt x="10958" y="7633"/>
                  <a:pt x="10958" y="7615"/>
                </a:cubicBezTo>
                <a:lnTo>
                  <a:pt x="10958" y="186"/>
                </a:lnTo>
                <a:cubicBezTo>
                  <a:pt x="10958" y="167"/>
                  <a:pt x="10954" y="150"/>
                  <a:pt x="10947" y="133"/>
                </a:cubicBezTo>
                <a:cubicBezTo>
                  <a:pt x="10940" y="115"/>
                  <a:pt x="10930" y="100"/>
                  <a:pt x="10917" y="87"/>
                </a:cubicBezTo>
                <a:cubicBezTo>
                  <a:pt x="10904" y="74"/>
                  <a:pt x="10889" y="64"/>
                  <a:pt x="10872" y="57"/>
                </a:cubicBezTo>
                <a:cubicBezTo>
                  <a:pt x="10855" y="50"/>
                  <a:pt x="10837" y="47"/>
                  <a:pt x="10818" y="47"/>
                </a:cubicBezTo>
                <a:lnTo>
                  <a:pt x="186" y="47"/>
                </a:lnTo>
                <a:cubicBezTo>
                  <a:pt x="167" y="47"/>
                  <a:pt x="149" y="50"/>
                  <a:pt x="132" y="57"/>
                </a:cubicBezTo>
                <a:cubicBezTo>
                  <a:pt x="115" y="64"/>
                  <a:pt x="100" y="74"/>
                  <a:pt x="87" y="87"/>
                </a:cubicBezTo>
                <a:cubicBezTo>
                  <a:pt x="74" y="100"/>
                  <a:pt x="64" y="115"/>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1" name="文本框 640"/>
          <p:cNvSpPr txBox="1"/>
          <p:nvPr/>
        </p:nvSpPr>
        <p:spPr>
          <a:xfrm>
            <a:off x="3436200" y="5356800"/>
            <a:ext cx="787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型药物类别</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pic>
        <p:nvPicPr>
          <p:cNvPr id="642" name="图片 641"/>
          <p:cNvPicPr/>
          <p:nvPr/>
        </p:nvPicPr>
        <p:blipFill>
          <a:blip r:embed="rId8"/>
          <a:stretch/>
        </p:blipFill>
        <p:spPr>
          <a:xfrm>
            <a:off x="6551640" y="1922040"/>
            <a:ext cx="166680" cy="334080"/>
          </a:xfrm>
          <a:prstGeom prst="rect">
            <a:avLst/>
          </a:prstGeom>
          <a:noFill/>
          <a:ln w="0">
            <a:noFill/>
          </a:ln>
        </p:spPr>
      </p:pic>
      <p:sp>
        <p:nvSpPr>
          <p:cNvPr id="643" name="文本框 642"/>
          <p:cNvSpPr txBox="1"/>
          <p:nvPr/>
        </p:nvSpPr>
        <p:spPr>
          <a:xfrm>
            <a:off x="6337800" y="1301400"/>
            <a:ext cx="140904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关键功能与特点</a:t>
            </a:r>
            <a:endParaRPr lang="en-US" sz="1580" b="0" u="none" strike="noStrike">
              <a:solidFill>
                <a:srgbClr val="000000"/>
              </a:solidFill>
              <a:effectLst/>
              <a:uFillTx/>
              <a:latin typeface="Times New Roman"/>
            </a:endParaRPr>
          </a:p>
        </p:txBody>
      </p:sp>
      <p:sp>
        <p:nvSpPr>
          <p:cNvPr id="644" name="文本框 643"/>
          <p:cNvSpPr txBox="1"/>
          <p:nvPr/>
        </p:nvSpPr>
        <p:spPr>
          <a:xfrm>
            <a:off x="6822360" y="19234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信息整合</a:t>
            </a:r>
            <a:endParaRPr lang="en-US" sz="1050" b="0" u="none" strike="noStrike">
              <a:solidFill>
                <a:srgbClr val="000000"/>
              </a:solidFill>
              <a:effectLst/>
              <a:uFillTx/>
              <a:latin typeface="Times New Roman"/>
            </a:endParaRPr>
          </a:p>
        </p:txBody>
      </p:sp>
      <p:pic>
        <p:nvPicPr>
          <p:cNvPr id="645" name="图片 644"/>
          <p:cNvPicPr/>
          <p:nvPr/>
        </p:nvPicPr>
        <p:blipFill>
          <a:blip r:embed="rId9"/>
          <a:stretch/>
        </p:blipFill>
        <p:spPr>
          <a:xfrm>
            <a:off x="6551640" y="2423520"/>
            <a:ext cx="208440" cy="334080"/>
          </a:xfrm>
          <a:prstGeom prst="rect">
            <a:avLst/>
          </a:prstGeom>
          <a:noFill/>
          <a:ln w="0">
            <a:noFill/>
          </a:ln>
        </p:spPr>
      </p:pic>
      <p:sp>
        <p:nvSpPr>
          <p:cNvPr id="646" name="文本框 645"/>
          <p:cNvSpPr txBox="1"/>
          <p:nvPr/>
        </p:nvSpPr>
        <p:spPr>
          <a:xfrm>
            <a:off x="6822360" y="2114280"/>
            <a:ext cx="2112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将多个相关文献内容结合，构建完整回答</a:t>
            </a:r>
            <a:endParaRPr lang="en-US" sz="920" b="0" u="none" strike="noStrike">
              <a:solidFill>
                <a:srgbClr val="000000"/>
              </a:solidFill>
              <a:effectLst/>
              <a:uFillTx/>
              <a:latin typeface="Times New Roman"/>
            </a:endParaRPr>
          </a:p>
        </p:txBody>
      </p:sp>
      <p:sp>
        <p:nvSpPr>
          <p:cNvPr id="647" name="文本框 646"/>
          <p:cNvSpPr txBox="1"/>
          <p:nvPr/>
        </p:nvSpPr>
        <p:spPr>
          <a:xfrm>
            <a:off x="6864120" y="242460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专业转译</a:t>
            </a:r>
            <a:endParaRPr lang="en-US" sz="1050" b="0" u="none" strike="noStrike">
              <a:solidFill>
                <a:srgbClr val="000000"/>
              </a:solidFill>
              <a:effectLst/>
              <a:uFillTx/>
              <a:latin typeface="Times New Roman"/>
            </a:endParaRPr>
          </a:p>
        </p:txBody>
      </p:sp>
      <p:pic>
        <p:nvPicPr>
          <p:cNvPr id="648" name="图片 647"/>
          <p:cNvPicPr/>
          <p:nvPr/>
        </p:nvPicPr>
        <p:blipFill>
          <a:blip r:embed="rId10"/>
          <a:stretch/>
        </p:blipFill>
        <p:spPr>
          <a:xfrm>
            <a:off x="6551640" y="2925000"/>
            <a:ext cx="208440" cy="334080"/>
          </a:xfrm>
          <a:prstGeom prst="rect">
            <a:avLst/>
          </a:prstGeom>
          <a:noFill/>
          <a:ln w="0">
            <a:noFill/>
          </a:ln>
        </p:spPr>
      </p:pic>
      <p:sp>
        <p:nvSpPr>
          <p:cNvPr id="649" name="文本框 648"/>
          <p:cNvSpPr txBox="1"/>
          <p:nvPr/>
        </p:nvSpPr>
        <p:spPr>
          <a:xfrm>
            <a:off x="6864120" y="2615760"/>
            <a:ext cx="2112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将复杂医学术语转换为用户可理解的表述</a:t>
            </a:r>
            <a:endParaRPr lang="en-US" sz="920" b="0" u="none" strike="noStrike">
              <a:solidFill>
                <a:srgbClr val="000000"/>
              </a:solidFill>
              <a:effectLst/>
              <a:uFillTx/>
              <a:latin typeface="Times New Roman"/>
            </a:endParaRPr>
          </a:p>
        </p:txBody>
      </p:sp>
      <p:sp>
        <p:nvSpPr>
          <p:cNvPr id="650" name="文本框 649"/>
          <p:cNvSpPr txBox="1"/>
          <p:nvPr/>
        </p:nvSpPr>
        <p:spPr>
          <a:xfrm>
            <a:off x="6864120" y="292608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参数优化</a:t>
            </a:r>
            <a:endParaRPr lang="en-US" sz="1050" b="0" u="none" strike="noStrike">
              <a:solidFill>
                <a:srgbClr val="000000"/>
              </a:solidFill>
              <a:effectLst/>
              <a:uFillTx/>
              <a:latin typeface="Times New Roman"/>
            </a:endParaRPr>
          </a:p>
        </p:txBody>
      </p:sp>
      <p:pic>
        <p:nvPicPr>
          <p:cNvPr id="651" name="图片 650"/>
          <p:cNvPicPr/>
          <p:nvPr/>
        </p:nvPicPr>
        <p:blipFill>
          <a:blip r:embed="rId11"/>
          <a:stretch/>
        </p:blipFill>
        <p:spPr>
          <a:xfrm>
            <a:off x="6551640" y="3426120"/>
            <a:ext cx="166680" cy="334080"/>
          </a:xfrm>
          <a:prstGeom prst="rect">
            <a:avLst/>
          </a:prstGeom>
          <a:noFill/>
          <a:ln w="0">
            <a:noFill/>
          </a:ln>
        </p:spPr>
      </p:pic>
      <p:sp>
        <p:nvSpPr>
          <p:cNvPr id="652" name="文本框 651"/>
          <p:cNvSpPr txBox="1"/>
          <p:nvPr/>
        </p:nvSpPr>
        <p:spPr>
          <a:xfrm>
            <a:off x="6864120" y="3117240"/>
            <a:ext cx="28969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max_length</a:t>
            </a:r>
            <a:r>
              <a:rPr lang="zh-CN" sz="920" b="0" u="none" strike="noStrike">
                <a:solidFill>
                  <a:srgbClr val="FFFFFF"/>
                </a:solidFill>
                <a:effectLst/>
                <a:uFillTx/>
                <a:latin typeface="NotoSansSC"/>
                <a:ea typeface="NotoSansSC"/>
              </a:rPr>
              <a:t>、</a:t>
            </a:r>
            <a:r>
              <a:rPr lang="en-US" sz="920" b="0" u="none" strike="noStrike">
                <a:solidFill>
                  <a:srgbClr val="FFFFFF"/>
                </a:solidFill>
                <a:effectLst/>
                <a:uFillTx/>
                <a:latin typeface="NotoSansSC"/>
                <a:ea typeface="NotoSansSC"/>
              </a:rPr>
              <a:t>num_beams</a:t>
            </a:r>
            <a:r>
              <a:rPr lang="zh-CN" sz="920" b="0" u="none" strike="noStrike">
                <a:solidFill>
                  <a:srgbClr val="FFFFFF"/>
                </a:solidFill>
                <a:effectLst/>
                <a:uFillTx/>
                <a:latin typeface="NotoSansSC"/>
                <a:ea typeface="NotoSansSC"/>
              </a:rPr>
              <a:t>等参数调优确保回答质量</a:t>
            </a:r>
            <a:endParaRPr lang="en-US" sz="920" b="0" u="none" strike="noStrike">
              <a:solidFill>
                <a:srgbClr val="000000"/>
              </a:solidFill>
              <a:effectLst/>
              <a:uFillTx/>
              <a:latin typeface="Times New Roman"/>
            </a:endParaRPr>
          </a:p>
        </p:txBody>
      </p:sp>
      <p:sp>
        <p:nvSpPr>
          <p:cNvPr id="653" name="文本框 652"/>
          <p:cNvSpPr txBox="1"/>
          <p:nvPr/>
        </p:nvSpPr>
        <p:spPr>
          <a:xfrm>
            <a:off x="6822360" y="342756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专业性保障</a:t>
            </a:r>
            <a:endParaRPr lang="en-US" sz="1050" b="0" u="none" strike="noStrike">
              <a:solidFill>
                <a:srgbClr val="000000"/>
              </a:solidFill>
              <a:effectLst/>
              <a:uFillTx/>
              <a:latin typeface="Times New Roman"/>
            </a:endParaRPr>
          </a:p>
        </p:txBody>
      </p:sp>
      <p:pic>
        <p:nvPicPr>
          <p:cNvPr id="654" name="图片 653"/>
          <p:cNvPicPr/>
          <p:nvPr/>
        </p:nvPicPr>
        <p:blipFill>
          <a:blip r:embed="rId12"/>
          <a:stretch/>
        </p:blipFill>
        <p:spPr>
          <a:xfrm>
            <a:off x="6551640" y="3927600"/>
            <a:ext cx="166680" cy="334080"/>
          </a:xfrm>
          <a:prstGeom prst="rect">
            <a:avLst/>
          </a:prstGeom>
          <a:noFill/>
          <a:ln w="0">
            <a:noFill/>
          </a:ln>
        </p:spPr>
      </p:pic>
      <p:sp>
        <p:nvSpPr>
          <p:cNvPr id="655" name="文本框 654"/>
          <p:cNvSpPr txBox="1"/>
          <p:nvPr/>
        </p:nvSpPr>
        <p:spPr>
          <a:xfrm>
            <a:off x="6822360" y="36183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基于检索结果生成，确保回答的专业性和可靠性</a:t>
            </a:r>
            <a:endParaRPr lang="en-US" sz="920" b="0" u="none" strike="noStrike">
              <a:solidFill>
                <a:srgbClr val="000000"/>
              </a:solidFill>
              <a:effectLst/>
              <a:uFillTx/>
              <a:latin typeface="Times New Roman"/>
            </a:endParaRPr>
          </a:p>
        </p:txBody>
      </p:sp>
      <p:sp>
        <p:nvSpPr>
          <p:cNvPr id="656" name="文本框 655"/>
          <p:cNvSpPr txBox="1"/>
          <p:nvPr/>
        </p:nvSpPr>
        <p:spPr>
          <a:xfrm>
            <a:off x="6822360" y="39290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可扩展性</a:t>
            </a:r>
            <a:endParaRPr lang="en-US" sz="1050" b="0" u="none" strike="noStrike">
              <a:solidFill>
                <a:srgbClr val="000000"/>
              </a:solidFill>
              <a:effectLst/>
              <a:uFillTx/>
              <a:latin typeface="Times New Roman"/>
            </a:endParaRPr>
          </a:p>
        </p:txBody>
      </p:sp>
      <p:sp>
        <p:nvSpPr>
          <p:cNvPr id="657" name="文本框 656"/>
          <p:cNvSpPr txBox="1"/>
          <p:nvPr/>
        </p:nvSpPr>
        <p:spPr>
          <a:xfrm>
            <a:off x="6822360" y="411984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支持不同模型集成，适应多样化医学查询需求</a:t>
            </a:r>
            <a:endParaRPr lang="en-US" sz="920" b="0" u="none" strike="noStrike">
              <a:solidFill>
                <a:srgbClr val="000000"/>
              </a:solidFill>
              <a:effectLst/>
              <a:uFillTx/>
              <a:latin typeface="Times New Roman"/>
            </a:endParaRPr>
          </a:p>
        </p:txBody>
      </p:sp>
      <p:sp>
        <p:nvSpPr>
          <p:cNvPr id="658" name="任意多边形: 形状 657"/>
          <p:cNvSpPr/>
          <p:nvPr/>
        </p:nvSpPr>
        <p:spPr>
          <a:xfrm>
            <a:off x="1988640" y="2230920"/>
            <a:ext cx="518400" cy="17280"/>
          </a:xfrm>
          <a:custGeom>
            <a:avLst/>
            <a:gdLst/>
            <a:ahLst/>
            <a:cxnLst/>
            <a:rect l="0" t="0" r="r" b="b"/>
            <a:pathLst>
              <a:path w="1440" h="48">
                <a:moveTo>
                  <a:pt x="0" y="0"/>
                </a:moveTo>
                <a:lnTo>
                  <a:pt x="1440" y="0"/>
                </a:lnTo>
                <a:lnTo>
                  <a:pt x="1440" y="48"/>
                </a:lnTo>
                <a:lnTo>
                  <a:pt x="0" y="4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9" name="任意多边形: 形状 658"/>
          <p:cNvSpPr/>
          <p:nvPr/>
        </p:nvSpPr>
        <p:spPr>
          <a:xfrm>
            <a:off x="2423160" y="2197800"/>
            <a:ext cx="83880" cy="83880"/>
          </a:xfrm>
          <a:custGeom>
            <a:avLst/>
            <a:gdLst/>
            <a:ahLst/>
            <a:cxnLst/>
            <a:rect l="0" t="0" r="r" b="b"/>
            <a:pathLst>
              <a:path w="233" h="233">
                <a:moveTo>
                  <a:pt x="0" y="0"/>
                </a:moveTo>
                <a:lnTo>
                  <a:pt x="0" y="233"/>
                </a:lnTo>
                <a:lnTo>
                  <a:pt x="233" y="117"/>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0" name="任意多边形: 形状 659"/>
          <p:cNvSpPr/>
          <p:nvPr/>
        </p:nvSpPr>
        <p:spPr>
          <a:xfrm>
            <a:off x="3960720" y="2230920"/>
            <a:ext cx="518760" cy="17280"/>
          </a:xfrm>
          <a:custGeom>
            <a:avLst/>
            <a:gdLst/>
            <a:ahLst/>
            <a:cxnLst/>
            <a:rect l="0" t="0" r="r" b="b"/>
            <a:pathLst>
              <a:path w="1441" h="48">
                <a:moveTo>
                  <a:pt x="0" y="0"/>
                </a:moveTo>
                <a:lnTo>
                  <a:pt x="1441" y="0"/>
                </a:lnTo>
                <a:lnTo>
                  <a:pt x="1441" y="48"/>
                </a:lnTo>
                <a:lnTo>
                  <a:pt x="0" y="4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1" name="任意多边形: 形状 660"/>
          <p:cNvSpPr/>
          <p:nvPr/>
        </p:nvSpPr>
        <p:spPr>
          <a:xfrm>
            <a:off x="4395600" y="2197800"/>
            <a:ext cx="83880" cy="83880"/>
          </a:xfrm>
          <a:custGeom>
            <a:avLst/>
            <a:gdLst/>
            <a:ahLst/>
            <a:cxnLst/>
            <a:rect l="0" t="0" r="r" b="b"/>
            <a:pathLst>
              <a:path w="233" h="233">
                <a:moveTo>
                  <a:pt x="0" y="0"/>
                </a:moveTo>
                <a:lnTo>
                  <a:pt x="0" y="233"/>
                </a:lnTo>
                <a:lnTo>
                  <a:pt x="233" y="117"/>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2" name="文本框 661"/>
          <p:cNvSpPr txBox="1"/>
          <p:nvPr/>
        </p:nvSpPr>
        <p:spPr>
          <a:xfrm>
            <a:off x="2306520" y="5874840"/>
            <a:ext cx="610272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生成模块是医疗文献检索与分析系统的关键环节，负责将检索模块返回的专业医学信息转化为易于理解的自然语言回答</a:t>
            </a:r>
            <a:endParaRPr lang="en-US" sz="920" b="0" u="none" strike="noStrike">
              <a:solidFill>
                <a:srgbClr val="000000"/>
              </a:solidFill>
              <a:effectLst/>
              <a:uFillTx/>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3" name="图片 662"/>
          <p:cNvPicPr/>
          <p:nvPr/>
        </p:nvPicPr>
        <p:blipFill>
          <a:blip r:embed="rId2"/>
          <a:stretch/>
        </p:blipFill>
        <p:spPr>
          <a:xfrm>
            <a:off x="0" y="0"/>
            <a:ext cx="10696320" cy="7938360"/>
          </a:xfrm>
          <a:prstGeom prst="rect">
            <a:avLst/>
          </a:prstGeom>
          <a:noFill/>
          <a:ln w="0">
            <a:noFill/>
          </a:ln>
        </p:spPr>
      </p:pic>
      <p:sp>
        <p:nvSpPr>
          <p:cNvPr id="664" name="文本框 663"/>
          <p:cNvSpPr txBox="1"/>
          <p:nvPr/>
        </p:nvSpPr>
        <p:spPr>
          <a:xfrm>
            <a:off x="401040" y="422640"/>
            <a:ext cx="30031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生成模型与检索的集成</a:t>
            </a:r>
            <a:endParaRPr lang="en-US" sz="2370" b="0" u="none" strike="noStrike">
              <a:solidFill>
                <a:srgbClr val="000000"/>
              </a:solidFill>
              <a:effectLst/>
              <a:uFillTx/>
              <a:latin typeface="Times New Roman"/>
            </a:endParaRPr>
          </a:p>
        </p:txBody>
      </p:sp>
      <p:sp>
        <p:nvSpPr>
          <p:cNvPr id="665" name="任意多边形: 形状 664"/>
          <p:cNvSpPr/>
          <p:nvPr/>
        </p:nvSpPr>
        <p:spPr>
          <a:xfrm>
            <a:off x="935640" y="1320120"/>
            <a:ext cx="2139840" cy="1521360"/>
          </a:xfrm>
          <a:custGeom>
            <a:avLst/>
            <a:gdLst/>
            <a:ahLst/>
            <a:cxnLst/>
            <a:rect l="0" t="0" r="r" b="b"/>
            <a:pathLst>
              <a:path w="5944" h="4226">
                <a:moveTo>
                  <a:pt x="14" y="115"/>
                </a:moveTo>
                <a:cubicBezTo>
                  <a:pt x="24" y="92"/>
                  <a:pt x="37" y="72"/>
                  <a:pt x="55" y="55"/>
                </a:cubicBezTo>
                <a:cubicBezTo>
                  <a:pt x="72" y="37"/>
                  <a:pt x="92" y="24"/>
                  <a:pt x="115" y="14"/>
                </a:cubicBezTo>
                <a:cubicBezTo>
                  <a:pt x="138" y="5"/>
                  <a:pt x="161" y="0"/>
                  <a:pt x="186" y="0"/>
                </a:cubicBezTo>
                <a:lnTo>
                  <a:pt x="5758" y="0"/>
                </a:lnTo>
                <a:cubicBezTo>
                  <a:pt x="5783" y="0"/>
                  <a:pt x="5807" y="5"/>
                  <a:pt x="5829" y="14"/>
                </a:cubicBezTo>
                <a:cubicBezTo>
                  <a:pt x="5852" y="24"/>
                  <a:pt x="5872" y="37"/>
                  <a:pt x="5890" y="55"/>
                </a:cubicBezTo>
                <a:cubicBezTo>
                  <a:pt x="5907" y="72"/>
                  <a:pt x="5920" y="92"/>
                  <a:pt x="5930" y="115"/>
                </a:cubicBezTo>
                <a:cubicBezTo>
                  <a:pt x="5939" y="138"/>
                  <a:pt x="5944" y="161"/>
                  <a:pt x="5944" y="186"/>
                </a:cubicBezTo>
                <a:lnTo>
                  <a:pt x="5944" y="4040"/>
                </a:lnTo>
                <a:cubicBezTo>
                  <a:pt x="5944" y="4065"/>
                  <a:pt x="5939" y="4089"/>
                  <a:pt x="5930" y="4111"/>
                </a:cubicBezTo>
                <a:cubicBezTo>
                  <a:pt x="5920" y="4134"/>
                  <a:pt x="5907" y="4154"/>
                  <a:pt x="5890" y="4172"/>
                </a:cubicBezTo>
                <a:cubicBezTo>
                  <a:pt x="5872" y="4189"/>
                  <a:pt x="5852" y="4202"/>
                  <a:pt x="5829" y="4212"/>
                </a:cubicBezTo>
                <a:cubicBezTo>
                  <a:pt x="5807" y="4221"/>
                  <a:pt x="5783" y="4226"/>
                  <a:pt x="5758" y="4226"/>
                </a:cubicBezTo>
                <a:lnTo>
                  <a:pt x="186" y="4226"/>
                </a:lnTo>
                <a:cubicBezTo>
                  <a:pt x="161" y="4226"/>
                  <a:pt x="138" y="4221"/>
                  <a:pt x="115" y="4212"/>
                </a:cubicBezTo>
                <a:cubicBezTo>
                  <a:pt x="92" y="4202"/>
                  <a:pt x="72" y="4189"/>
                  <a:pt x="55" y="4172"/>
                </a:cubicBezTo>
                <a:cubicBezTo>
                  <a:pt x="37" y="4154"/>
                  <a:pt x="24" y="4134"/>
                  <a:pt x="14" y="4111"/>
                </a:cubicBezTo>
                <a:cubicBezTo>
                  <a:pt x="5" y="4089"/>
                  <a:pt x="0" y="4065"/>
                  <a:pt x="0" y="4040"/>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6" name="任意多边形: 形状 665"/>
          <p:cNvSpPr/>
          <p:nvPr/>
        </p:nvSpPr>
        <p:spPr>
          <a:xfrm>
            <a:off x="935640" y="1320120"/>
            <a:ext cx="2139840" cy="1521360"/>
          </a:xfrm>
          <a:custGeom>
            <a:avLst/>
            <a:gdLst/>
            <a:ahLst/>
            <a:cxnLst/>
            <a:rect l="0" t="0" r="r" b="b"/>
            <a:pathLst>
              <a:path w="5944" h="4226">
                <a:moveTo>
                  <a:pt x="0" y="4040"/>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5758" y="0"/>
                </a:lnTo>
                <a:cubicBezTo>
                  <a:pt x="5783" y="0"/>
                  <a:pt x="5807" y="5"/>
                  <a:pt x="5829" y="14"/>
                </a:cubicBezTo>
                <a:cubicBezTo>
                  <a:pt x="5852" y="24"/>
                  <a:pt x="5872" y="37"/>
                  <a:pt x="5890" y="55"/>
                </a:cubicBezTo>
                <a:cubicBezTo>
                  <a:pt x="5907" y="72"/>
                  <a:pt x="5920" y="92"/>
                  <a:pt x="5930" y="115"/>
                </a:cubicBezTo>
                <a:cubicBezTo>
                  <a:pt x="5939" y="138"/>
                  <a:pt x="5944" y="161"/>
                  <a:pt x="5944" y="186"/>
                </a:cubicBezTo>
                <a:lnTo>
                  <a:pt x="5944" y="4040"/>
                </a:lnTo>
                <a:cubicBezTo>
                  <a:pt x="5944" y="4065"/>
                  <a:pt x="5939" y="4089"/>
                  <a:pt x="5930" y="4111"/>
                </a:cubicBezTo>
                <a:cubicBezTo>
                  <a:pt x="5920" y="4134"/>
                  <a:pt x="5907" y="4154"/>
                  <a:pt x="5890" y="4172"/>
                </a:cubicBezTo>
                <a:cubicBezTo>
                  <a:pt x="5872" y="4189"/>
                  <a:pt x="5852" y="4202"/>
                  <a:pt x="5829" y="4212"/>
                </a:cubicBezTo>
                <a:cubicBezTo>
                  <a:pt x="5807" y="4221"/>
                  <a:pt x="5783" y="4226"/>
                  <a:pt x="5758" y="4226"/>
                </a:cubicBezTo>
                <a:lnTo>
                  <a:pt x="186" y="4226"/>
                </a:lnTo>
                <a:cubicBezTo>
                  <a:pt x="161" y="4226"/>
                  <a:pt x="138" y="4221"/>
                  <a:pt x="115" y="4212"/>
                </a:cubicBezTo>
                <a:cubicBezTo>
                  <a:pt x="92" y="4202"/>
                  <a:pt x="72" y="4189"/>
                  <a:pt x="55" y="4172"/>
                </a:cubicBezTo>
                <a:cubicBezTo>
                  <a:pt x="37" y="4154"/>
                  <a:pt x="24" y="4134"/>
                  <a:pt x="14" y="4111"/>
                </a:cubicBezTo>
                <a:cubicBezTo>
                  <a:pt x="5" y="4089"/>
                  <a:pt x="0" y="4065"/>
                  <a:pt x="0" y="4040"/>
                </a:cubicBezTo>
                <a:moveTo>
                  <a:pt x="47" y="186"/>
                </a:moveTo>
                <a:lnTo>
                  <a:pt x="47" y="4040"/>
                </a:lnTo>
                <a:cubicBezTo>
                  <a:pt x="47" y="4059"/>
                  <a:pt x="50" y="4076"/>
                  <a:pt x="57" y="4094"/>
                </a:cubicBezTo>
                <a:cubicBezTo>
                  <a:pt x="64" y="4111"/>
                  <a:pt x="75" y="4126"/>
                  <a:pt x="88" y="4139"/>
                </a:cubicBezTo>
                <a:cubicBezTo>
                  <a:pt x="101" y="4152"/>
                  <a:pt x="116" y="4162"/>
                  <a:pt x="133" y="4169"/>
                </a:cubicBezTo>
                <a:cubicBezTo>
                  <a:pt x="150" y="4176"/>
                  <a:pt x="168" y="4180"/>
                  <a:pt x="186" y="4180"/>
                </a:cubicBezTo>
                <a:lnTo>
                  <a:pt x="5758" y="4180"/>
                </a:lnTo>
                <a:cubicBezTo>
                  <a:pt x="5777" y="4180"/>
                  <a:pt x="5794" y="4176"/>
                  <a:pt x="5811" y="4169"/>
                </a:cubicBezTo>
                <a:cubicBezTo>
                  <a:pt x="5829" y="4162"/>
                  <a:pt x="5844" y="4152"/>
                  <a:pt x="5857" y="4139"/>
                </a:cubicBezTo>
                <a:cubicBezTo>
                  <a:pt x="5870" y="4126"/>
                  <a:pt x="5880" y="4111"/>
                  <a:pt x="5887" y="4094"/>
                </a:cubicBezTo>
                <a:cubicBezTo>
                  <a:pt x="5894" y="4076"/>
                  <a:pt x="5897" y="4059"/>
                  <a:pt x="5897" y="4040"/>
                </a:cubicBezTo>
                <a:lnTo>
                  <a:pt x="5897" y="186"/>
                </a:lnTo>
                <a:cubicBezTo>
                  <a:pt x="5897" y="167"/>
                  <a:pt x="5894" y="150"/>
                  <a:pt x="5887" y="133"/>
                </a:cubicBezTo>
                <a:cubicBezTo>
                  <a:pt x="5880" y="116"/>
                  <a:pt x="5870" y="100"/>
                  <a:pt x="5857" y="87"/>
                </a:cubicBezTo>
                <a:cubicBezTo>
                  <a:pt x="5844" y="74"/>
                  <a:pt x="5829" y="64"/>
                  <a:pt x="5811" y="57"/>
                </a:cubicBezTo>
                <a:cubicBezTo>
                  <a:pt x="5794" y="50"/>
                  <a:pt x="5777" y="47"/>
                  <a:pt x="5758" y="47"/>
                </a:cubicBezTo>
                <a:lnTo>
                  <a:pt x="186" y="47"/>
                </a:lnTo>
                <a:cubicBezTo>
                  <a:pt x="168" y="47"/>
                  <a:pt x="150" y="50"/>
                  <a:pt x="133" y="57"/>
                </a:cubicBezTo>
                <a:cubicBezTo>
                  <a:pt x="116" y="64"/>
                  <a:pt x="101" y="74"/>
                  <a:pt x="88" y="87"/>
                </a:cubicBezTo>
                <a:cubicBezTo>
                  <a:pt x="75" y="100"/>
                  <a:pt x="64" y="116"/>
                  <a:pt x="57" y="133"/>
                </a:cubicBezTo>
                <a:cubicBezTo>
                  <a:pt x="50" y="150"/>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67" name="图片 666"/>
          <p:cNvPicPr/>
          <p:nvPr/>
        </p:nvPicPr>
        <p:blipFill>
          <a:blip r:embed="rId3"/>
          <a:stretch/>
        </p:blipFill>
        <p:spPr>
          <a:xfrm>
            <a:off x="1880280" y="1504080"/>
            <a:ext cx="250200" cy="250200"/>
          </a:xfrm>
          <a:prstGeom prst="rect">
            <a:avLst/>
          </a:prstGeom>
          <a:noFill/>
          <a:ln w="0">
            <a:noFill/>
          </a:ln>
        </p:spPr>
      </p:pic>
      <p:sp>
        <p:nvSpPr>
          <p:cNvPr id="668" name="文本框 667"/>
          <p:cNvSpPr txBox="1"/>
          <p:nvPr/>
        </p:nvSpPr>
        <p:spPr>
          <a:xfrm>
            <a:off x="401040" y="830880"/>
            <a:ext cx="35211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将检索到的医学文献转化为专业回答的无缝衔接</a:t>
            </a:r>
            <a:endParaRPr lang="en-US" sz="1320" b="0" u="none" strike="noStrike">
              <a:solidFill>
                <a:srgbClr val="000000"/>
              </a:solidFill>
              <a:effectLst/>
              <a:uFillTx/>
              <a:latin typeface="Times New Roman"/>
            </a:endParaRPr>
          </a:p>
        </p:txBody>
      </p:sp>
      <p:sp>
        <p:nvSpPr>
          <p:cNvPr id="669" name="文本框 668"/>
          <p:cNvSpPr txBox="1"/>
          <p:nvPr/>
        </p:nvSpPr>
        <p:spPr>
          <a:xfrm>
            <a:off x="1671480" y="18838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检索模块</a:t>
            </a:r>
            <a:endParaRPr lang="en-US" sz="1320" b="0" u="none" strike="noStrike">
              <a:solidFill>
                <a:srgbClr val="000000"/>
              </a:solidFill>
              <a:effectLst/>
              <a:uFillTx/>
              <a:latin typeface="Times New Roman"/>
            </a:endParaRPr>
          </a:p>
        </p:txBody>
      </p:sp>
      <p:pic>
        <p:nvPicPr>
          <p:cNvPr id="670" name="图片 669"/>
          <p:cNvPicPr/>
          <p:nvPr/>
        </p:nvPicPr>
        <p:blipFill>
          <a:blip r:embed="rId4"/>
          <a:stretch/>
        </p:blipFill>
        <p:spPr>
          <a:xfrm>
            <a:off x="1119960" y="2373480"/>
            <a:ext cx="100080" cy="100080"/>
          </a:xfrm>
          <a:prstGeom prst="rect">
            <a:avLst/>
          </a:prstGeom>
          <a:noFill/>
          <a:ln w="0">
            <a:noFill/>
          </a:ln>
        </p:spPr>
      </p:pic>
      <p:sp>
        <p:nvSpPr>
          <p:cNvPr id="671" name="文本框 670"/>
          <p:cNvSpPr txBox="1"/>
          <p:nvPr/>
        </p:nvSpPr>
        <p:spPr>
          <a:xfrm>
            <a:off x="1420560" y="214776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获取相关医学文献信息</a:t>
            </a:r>
            <a:endParaRPr lang="en-US" sz="920" b="0" u="none" strike="noStrike">
              <a:solidFill>
                <a:srgbClr val="000000"/>
              </a:solidFill>
              <a:effectLst/>
              <a:uFillTx/>
              <a:latin typeface="Times New Roman"/>
            </a:endParaRPr>
          </a:p>
        </p:txBody>
      </p:sp>
      <p:pic>
        <p:nvPicPr>
          <p:cNvPr id="672" name="图片 671"/>
          <p:cNvPicPr/>
          <p:nvPr/>
        </p:nvPicPr>
        <p:blipFill>
          <a:blip r:embed="rId4"/>
          <a:stretch/>
        </p:blipFill>
        <p:spPr>
          <a:xfrm>
            <a:off x="1119960" y="2540520"/>
            <a:ext cx="100080" cy="100080"/>
          </a:xfrm>
          <a:prstGeom prst="rect">
            <a:avLst/>
          </a:prstGeom>
          <a:noFill/>
          <a:ln w="0">
            <a:noFill/>
          </a:ln>
        </p:spPr>
      </p:pic>
      <p:sp>
        <p:nvSpPr>
          <p:cNvPr id="673" name="文本框 672"/>
          <p:cNvSpPr txBox="1"/>
          <p:nvPr/>
        </p:nvSpPr>
        <p:spPr>
          <a:xfrm>
            <a:off x="1287000" y="2372040"/>
            <a:ext cx="6040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精准文献匹配</a:t>
            </a:r>
            <a:endParaRPr lang="en-US" sz="790" b="0" u="none" strike="noStrike">
              <a:solidFill>
                <a:srgbClr val="000000"/>
              </a:solidFill>
              <a:effectLst/>
              <a:uFillTx/>
              <a:latin typeface="Times New Roman"/>
            </a:endParaRPr>
          </a:p>
        </p:txBody>
      </p:sp>
      <p:sp>
        <p:nvSpPr>
          <p:cNvPr id="674" name="任意多边形: 形状 673"/>
          <p:cNvSpPr/>
          <p:nvPr/>
        </p:nvSpPr>
        <p:spPr>
          <a:xfrm>
            <a:off x="4144680" y="1236600"/>
            <a:ext cx="2407320" cy="1688400"/>
          </a:xfrm>
          <a:custGeom>
            <a:avLst/>
            <a:gdLst/>
            <a:ahLst/>
            <a:cxnLst/>
            <a:rect l="0" t="0" r="r" b="b"/>
            <a:pathLst>
              <a:path w="6687" h="4690">
                <a:moveTo>
                  <a:pt x="14" y="115"/>
                </a:moveTo>
                <a:cubicBezTo>
                  <a:pt x="24" y="92"/>
                  <a:pt x="37" y="72"/>
                  <a:pt x="55" y="54"/>
                </a:cubicBezTo>
                <a:cubicBezTo>
                  <a:pt x="72" y="37"/>
                  <a:pt x="92" y="24"/>
                  <a:pt x="115" y="14"/>
                </a:cubicBezTo>
                <a:cubicBezTo>
                  <a:pt x="138" y="5"/>
                  <a:pt x="161" y="0"/>
                  <a:pt x="186" y="0"/>
                </a:cubicBezTo>
                <a:lnTo>
                  <a:pt x="6501" y="0"/>
                </a:lnTo>
                <a:cubicBezTo>
                  <a:pt x="6525" y="0"/>
                  <a:pt x="6549" y="5"/>
                  <a:pt x="6572" y="14"/>
                </a:cubicBezTo>
                <a:cubicBezTo>
                  <a:pt x="6595" y="24"/>
                  <a:pt x="6615" y="37"/>
                  <a:pt x="6632" y="54"/>
                </a:cubicBezTo>
                <a:cubicBezTo>
                  <a:pt x="6650" y="72"/>
                  <a:pt x="6663" y="92"/>
                  <a:pt x="6672" y="115"/>
                </a:cubicBezTo>
                <a:cubicBezTo>
                  <a:pt x="6682" y="137"/>
                  <a:pt x="6687" y="161"/>
                  <a:pt x="6687" y="186"/>
                </a:cubicBezTo>
                <a:lnTo>
                  <a:pt x="6687" y="4504"/>
                </a:lnTo>
                <a:cubicBezTo>
                  <a:pt x="6687" y="4529"/>
                  <a:pt x="6682" y="4553"/>
                  <a:pt x="6672" y="4575"/>
                </a:cubicBezTo>
                <a:cubicBezTo>
                  <a:pt x="6663" y="4598"/>
                  <a:pt x="6650" y="4618"/>
                  <a:pt x="6632" y="4636"/>
                </a:cubicBezTo>
                <a:cubicBezTo>
                  <a:pt x="6615" y="4653"/>
                  <a:pt x="6595" y="4667"/>
                  <a:pt x="6572" y="4676"/>
                </a:cubicBezTo>
                <a:cubicBezTo>
                  <a:pt x="6549" y="4685"/>
                  <a:pt x="6525" y="4690"/>
                  <a:pt x="6501" y="4690"/>
                </a:cubicBezTo>
                <a:lnTo>
                  <a:pt x="186" y="4690"/>
                </a:lnTo>
                <a:cubicBezTo>
                  <a:pt x="161" y="4690"/>
                  <a:pt x="138" y="4685"/>
                  <a:pt x="115" y="4676"/>
                </a:cubicBezTo>
                <a:cubicBezTo>
                  <a:pt x="92" y="4667"/>
                  <a:pt x="72" y="4653"/>
                  <a:pt x="55" y="4636"/>
                </a:cubicBezTo>
                <a:cubicBezTo>
                  <a:pt x="37" y="4618"/>
                  <a:pt x="24" y="4598"/>
                  <a:pt x="14" y="4575"/>
                </a:cubicBezTo>
                <a:cubicBezTo>
                  <a:pt x="5" y="4553"/>
                  <a:pt x="0" y="4529"/>
                  <a:pt x="0" y="4504"/>
                </a:cubicBezTo>
                <a:lnTo>
                  <a:pt x="0" y="186"/>
                </a:lnTo>
                <a:cubicBezTo>
                  <a:pt x="0" y="161"/>
                  <a:pt x="5"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5" name="任意多边形: 形状 674"/>
          <p:cNvSpPr/>
          <p:nvPr/>
        </p:nvSpPr>
        <p:spPr>
          <a:xfrm>
            <a:off x="4144680" y="1236600"/>
            <a:ext cx="2407320" cy="1688400"/>
          </a:xfrm>
          <a:custGeom>
            <a:avLst/>
            <a:gdLst/>
            <a:ahLst/>
            <a:cxnLst/>
            <a:rect l="0" t="0" r="r" b="b"/>
            <a:pathLst>
              <a:path w="6687" h="4690">
                <a:moveTo>
                  <a:pt x="0" y="4504"/>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6501" y="0"/>
                </a:lnTo>
                <a:cubicBezTo>
                  <a:pt x="6525" y="0"/>
                  <a:pt x="6549" y="5"/>
                  <a:pt x="6572" y="14"/>
                </a:cubicBezTo>
                <a:cubicBezTo>
                  <a:pt x="6595" y="24"/>
                  <a:pt x="6615" y="37"/>
                  <a:pt x="6632" y="54"/>
                </a:cubicBezTo>
                <a:cubicBezTo>
                  <a:pt x="6650" y="72"/>
                  <a:pt x="6663" y="92"/>
                  <a:pt x="6672" y="115"/>
                </a:cubicBezTo>
                <a:cubicBezTo>
                  <a:pt x="6682" y="137"/>
                  <a:pt x="6687" y="161"/>
                  <a:pt x="6687" y="186"/>
                </a:cubicBezTo>
                <a:lnTo>
                  <a:pt x="6687" y="4504"/>
                </a:lnTo>
                <a:cubicBezTo>
                  <a:pt x="6687" y="4529"/>
                  <a:pt x="6682" y="4553"/>
                  <a:pt x="6672" y="4575"/>
                </a:cubicBezTo>
                <a:cubicBezTo>
                  <a:pt x="6663" y="4598"/>
                  <a:pt x="6650" y="4618"/>
                  <a:pt x="6632" y="4636"/>
                </a:cubicBezTo>
                <a:cubicBezTo>
                  <a:pt x="6615" y="4653"/>
                  <a:pt x="6595" y="4667"/>
                  <a:pt x="6572" y="4676"/>
                </a:cubicBezTo>
                <a:cubicBezTo>
                  <a:pt x="6549" y="4685"/>
                  <a:pt x="6525" y="4690"/>
                  <a:pt x="6501" y="4690"/>
                </a:cubicBezTo>
                <a:lnTo>
                  <a:pt x="186" y="4690"/>
                </a:lnTo>
                <a:cubicBezTo>
                  <a:pt x="161" y="4690"/>
                  <a:pt x="138" y="4685"/>
                  <a:pt x="115" y="4676"/>
                </a:cubicBezTo>
                <a:cubicBezTo>
                  <a:pt x="92" y="4667"/>
                  <a:pt x="72" y="4653"/>
                  <a:pt x="55" y="4636"/>
                </a:cubicBezTo>
                <a:cubicBezTo>
                  <a:pt x="37" y="4618"/>
                  <a:pt x="24" y="4598"/>
                  <a:pt x="14" y="4575"/>
                </a:cubicBezTo>
                <a:cubicBezTo>
                  <a:pt x="5" y="4553"/>
                  <a:pt x="0" y="4529"/>
                  <a:pt x="0" y="4504"/>
                </a:cubicBezTo>
                <a:moveTo>
                  <a:pt x="47" y="186"/>
                </a:moveTo>
                <a:lnTo>
                  <a:pt x="47" y="4504"/>
                </a:lnTo>
                <a:cubicBezTo>
                  <a:pt x="47" y="4523"/>
                  <a:pt x="50" y="4541"/>
                  <a:pt x="57" y="4558"/>
                </a:cubicBezTo>
                <a:cubicBezTo>
                  <a:pt x="64" y="4575"/>
                  <a:pt x="74" y="4590"/>
                  <a:pt x="87" y="4603"/>
                </a:cubicBezTo>
                <a:cubicBezTo>
                  <a:pt x="100" y="4616"/>
                  <a:pt x="116" y="4626"/>
                  <a:pt x="133" y="4633"/>
                </a:cubicBezTo>
                <a:cubicBezTo>
                  <a:pt x="150" y="4640"/>
                  <a:pt x="167" y="4644"/>
                  <a:pt x="186" y="4644"/>
                </a:cubicBezTo>
                <a:lnTo>
                  <a:pt x="6501" y="4644"/>
                </a:lnTo>
                <a:cubicBezTo>
                  <a:pt x="6519" y="4644"/>
                  <a:pt x="6537" y="4640"/>
                  <a:pt x="6554" y="4633"/>
                </a:cubicBezTo>
                <a:cubicBezTo>
                  <a:pt x="6571" y="4626"/>
                  <a:pt x="6586" y="4616"/>
                  <a:pt x="6599" y="4603"/>
                </a:cubicBezTo>
                <a:cubicBezTo>
                  <a:pt x="6612" y="4590"/>
                  <a:pt x="6622" y="4575"/>
                  <a:pt x="6630" y="4558"/>
                </a:cubicBezTo>
                <a:cubicBezTo>
                  <a:pt x="6637" y="4541"/>
                  <a:pt x="6640" y="4523"/>
                  <a:pt x="6640" y="4504"/>
                </a:cubicBezTo>
                <a:lnTo>
                  <a:pt x="6640" y="186"/>
                </a:lnTo>
                <a:cubicBezTo>
                  <a:pt x="6640" y="167"/>
                  <a:pt x="6637" y="150"/>
                  <a:pt x="6630" y="132"/>
                </a:cubicBezTo>
                <a:cubicBezTo>
                  <a:pt x="6622" y="115"/>
                  <a:pt x="6612" y="100"/>
                  <a:pt x="6599" y="87"/>
                </a:cubicBezTo>
                <a:cubicBezTo>
                  <a:pt x="6586" y="74"/>
                  <a:pt x="6571" y="64"/>
                  <a:pt x="6554" y="57"/>
                </a:cubicBezTo>
                <a:cubicBezTo>
                  <a:pt x="6537" y="50"/>
                  <a:pt x="6519" y="46"/>
                  <a:pt x="6501" y="46"/>
                </a:cubicBezTo>
                <a:lnTo>
                  <a:pt x="186" y="46"/>
                </a:lnTo>
                <a:cubicBezTo>
                  <a:pt x="167" y="46"/>
                  <a:pt x="150" y="50"/>
                  <a:pt x="133" y="57"/>
                </a:cubicBezTo>
                <a:cubicBezTo>
                  <a:pt x="116" y="64"/>
                  <a:pt x="100" y="74"/>
                  <a:pt x="87" y="87"/>
                </a:cubicBezTo>
                <a:cubicBezTo>
                  <a:pt x="74" y="100"/>
                  <a:pt x="64" y="115"/>
                  <a:pt x="57" y="132"/>
                </a:cubicBezTo>
                <a:cubicBezTo>
                  <a:pt x="50" y="150"/>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76" name="图片 675"/>
          <p:cNvPicPr/>
          <p:nvPr/>
        </p:nvPicPr>
        <p:blipFill>
          <a:blip r:embed="rId5"/>
          <a:stretch/>
        </p:blipFill>
        <p:spPr>
          <a:xfrm>
            <a:off x="5239800" y="1420560"/>
            <a:ext cx="217080" cy="250200"/>
          </a:xfrm>
          <a:prstGeom prst="rect">
            <a:avLst/>
          </a:prstGeom>
          <a:noFill/>
          <a:ln w="0">
            <a:noFill/>
          </a:ln>
        </p:spPr>
      </p:pic>
      <p:sp>
        <p:nvSpPr>
          <p:cNvPr id="677" name="文本框 676"/>
          <p:cNvSpPr txBox="1"/>
          <p:nvPr/>
        </p:nvSpPr>
        <p:spPr>
          <a:xfrm>
            <a:off x="1287000" y="2539440"/>
            <a:ext cx="6040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高效向量检索</a:t>
            </a:r>
            <a:endParaRPr lang="en-US" sz="790" b="0" u="none" strike="noStrike">
              <a:solidFill>
                <a:srgbClr val="000000"/>
              </a:solidFill>
              <a:effectLst/>
              <a:uFillTx/>
              <a:latin typeface="Times New Roman"/>
            </a:endParaRPr>
          </a:p>
        </p:txBody>
      </p:sp>
      <p:sp>
        <p:nvSpPr>
          <p:cNvPr id="678" name="文本框 677"/>
          <p:cNvSpPr txBox="1"/>
          <p:nvPr/>
        </p:nvSpPr>
        <p:spPr>
          <a:xfrm>
            <a:off x="5014080" y="180036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集成函数</a:t>
            </a:r>
            <a:endParaRPr lang="en-US" sz="1320" b="0" u="none" strike="noStrike">
              <a:solidFill>
                <a:srgbClr val="000000"/>
              </a:solidFill>
              <a:effectLst/>
              <a:uFillTx/>
              <a:latin typeface="Times New Roman"/>
            </a:endParaRPr>
          </a:p>
        </p:txBody>
      </p:sp>
      <p:pic>
        <p:nvPicPr>
          <p:cNvPr id="679" name="图片 678"/>
          <p:cNvPicPr/>
          <p:nvPr/>
        </p:nvPicPr>
        <p:blipFill>
          <a:blip r:embed="rId6"/>
          <a:stretch/>
        </p:blipFill>
        <p:spPr>
          <a:xfrm>
            <a:off x="4328640" y="2289600"/>
            <a:ext cx="100080" cy="100080"/>
          </a:xfrm>
          <a:prstGeom prst="rect">
            <a:avLst/>
          </a:prstGeom>
          <a:noFill/>
          <a:ln w="0">
            <a:noFill/>
          </a:ln>
        </p:spPr>
      </p:pic>
      <p:sp>
        <p:nvSpPr>
          <p:cNvPr id="680" name="文本框 679"/>
          <p:cNvSpPr txBox="1"/>
          <p:nvPr/>
        </p:nvSpPr>
        <p:spPr>
          <a:xfrm>
            <a:off x="4700520" y="2064240"/>
            <a:ext cx="13431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answer_medical_query</a:t>
            </a:r>
            <a:endParaRPr lang="en-US" sz="920" b="0" u="none" strike="noStrike">
              <a:solidFill>
                <a:srgbClr val="000000"/>
              </a:solidFill>
              <a:effectLst/>
              <a:uFillTx/>
              <a:latin typeface="Times New Roman"/>
            </a:endParaRPr>
          </a:p>
        </p:txBody>
      </p:sp>
      <p:pic>
        <p:nvPicPr>
          <p:cNvPr id="681" name="图片 680"/>
          <p:cNvPicPr/>
          <p:nvPr/>
        </p:nvPicPr>
        <p:blipFill>
          <a:blip r:embed="rId6"/>
          <a:stretch/>
        </p:blipFill>
        <p:spPr>
          <a:xfrm>
            <a:off x="4328640" y="2457000"/>
            <a:ext cx="100080" cy="100080"/>
          </a:xfrm>
          <a:prstGeom prst="rect">
            <a:avLst/>
          </a:prstGeom>
          <a:noFill/>
          <a:ln w="0">
            <a:noFill/>
          </a:ln>
        </p:spPr>
      </p:pic>
      <p:sp>
        <p:nvSpPr>
          <p:cNvPr id="682" name="文本框 681"/>
          <p:cNvSpPr txBox="1"/>
          <p:nvPr/>
        </p:nvSpPr>
        <p:spPr>
          <a:xfrm>
            <a:off x="4496040" y="2288520"/>
            <a:ext cx="10065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调用检索模块获取文献</a:t>
            </a:r>
            <a:endParaRPr lang="en-US" sz="790" b="0" u="none" strike="noStrike">
              <a:solidFill>
                <a:srgbClr val="000000"/>
              </a:solidFill>
              <a:effectLst/>
              <a:uFillTx/>
              <a:latin typeface="Times New Roman"/>
            </a:endParaRPr>
          </a:p>
        </p:txBody>
      </p:sp>
      <p:pic>
        <p:nvPicPr>
          <p:cNvPr id="683" name="图片 682"/>
          <p:cNvPicPr/>
          <p:nvPr/>
        </p:nvPicPr>
        <p:blipFill>
          <a:blip r:embed="rId6"/>
          <a:stretch/>
        </p:blipFill>
        <p:spPr>
          <a:xfrm>
            <a:off x="4328640" y="2624040"/>
            <a:ext cx="100080" cy="100080"/>
          </a:xfrm>
          <a:prstGeom prst="rect">
            <a:avLst/>
          </a:prstGeom>
          <a:noFill/>
          <a:ln w="0">
            <a:noFill/>
          </a:ln>
        </p:spPr>
      </p:pic>
      <p:sp>
        <p:nvSpPr>
          <p:cNvPr id="684" name="文本框 683"/>
          <p:cNvSpPr txBox="1"/>
          <p:nvPr/>
        </p:nvSpPr>
        <p:spPr>
          <a:xfrm>
            <a:off x="4496040" y="2455560"/>
            <a:ext cx="9061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构建提示词与上下文</a:t>
            </a:r>
            <a:endParaRPr lang="en-US" sz="790" b="0" u="none" strike="noStrike">
              <a:solidFill>
                <a:srgbClr val="000000"/>
              </a:solidFill>
              <a:effectLst/>
              <a:uFillTx/>
              <a:latin typeface="Times New Roman"/>
            </a:endParaRPr>
          </a:p>
        </p:txBody>
      </p:sp>
      <p:sp>
        <p:nvSpPr>
          <p:cNvPr id="685" name="任意多边形: 形状 684"/>
          <p:cNvSpPr/>
          <p:nvPr/>
        </p:nvSpPr>
        <p:spPr>
          <a:xfrm>
            <a:off x="7621200" y="1320120"/>
            <a:ext cx="2139480" cy="1521360"/>
          </a:xfrm>
          <a:custGeom>
            <a:avLst/>
            <a:gdLst/>
            <a:ahLst/>
            <a:cxnLst/>
            <a:rect l="0" t="0" r="r" b="b"/>
            <a:pathLst>
              <a:path w="5943" h="4226">
                <a:moveTo>
                  <a:pt x="14" y="115"/>
                </a:moveTo>
                <a:cubicBezTo>
                  <a:pt x="23" y="92"/>
                  <a:pt x="37" y="72"/>
                  <a:pt x="54" y="55"/>
                </a:cubicBezTo>
                <a:cubicBezTo>
                  <a:pt x="72" y="37"/>
                  <a:pt x="92" y="24"/>
                  <a:pt x="114" y="14"/>
                </a:cubicBezTo>
                <a:cubicBezTo>
                  <a:pt x="137" y="5"/>
                  <a:pt x="161" y="0"/>
                  <a:pt x="185" y="0"/>
                </a:cubicBezTo>
                <a:lnTo>
                  <a:pt x="5758" y="0"/>
                </a:lnTo>
                <a:cubicBezTo>
                  <a:pt x="5782" y="0"/>
                  <a:pt x="5806" y="5"/>
                  <a:pt x="5829" y="14"/>
                </a:cubicBezTo>
                <a:cubicBezTo>
                  <a:pt x="5851" y="24"/>
                  <a:pt x="5872" y="37"/>
                  <a:pt x="5889" y="55"/>
                </a:cubicBezTo>
                <a:cubicBezTo>
                  <a:pt x="5906" y="72"/>
                  <a:pt x="5920" y="92"/>
                  <a:pt x="5929" y="115"/>
                </a:cubicBezTo>
                <a:cubicBezTo>
                  <a:pt x="5939" y="138"/>
                  <a:pt x="5943" y="161"/>
                  <a:pt x="5943" y="186"/>
                </a:cubicBezTo>
                <a:lnTo>
                  <a:pt x="5943" y="4040"/>
                </a:lnTo>
                <a:cubicBezTo>
                  <a:pt x="5943" y="4065"/>
                  <a:pt x="5939" y="4089"/>
                  <a:pt x="5929" y="4111"/>
                </a:cubicBezTo>
                <a:cubicBezTo>
                  <a:pt x="5920" y="4134"/>
                  <a:pt x="5906" y="4154"/>
                  <a:pt x="5889" y="4172"/>
                </a:cubicBezTo>
                <a:cubicBezTo>
                  <a:pt x="5872" y="4189"/>
                  <a:pt x="5851" y="4202"/>
                  <a:pt x="5829" y="4212"/>
                </a:cubicBezTo>
                <a:cubicBezTo>
                  <a:pt x="5806" y="4221"/>
                  <a:pt x="5782" y="4226"/>
                  <a:pt x="5758" y="4226"/>
                </a:cubicBezTo>
                <a:lnTo>
                  <a:pt x="186" y="4226"/>
                </a:lnTo>
                <a:cubicBezTo>
                  <a:pt x="161" y="4226"/>
                  <a:pt x="137" y="4221"/>
                  <a:pt x="114" y="4212"/>
                </a:cubicBezTo>
                <a:cubicBezTo>
                  <a:pt x="92" y="4202"/>
                  <a:pt x="72" y="4189"/>
                  <a:pt x="54" y="4172"/>
                </a:cubicBezTo>
                <a:cubicBezTo>
                  <a:pt x="37" y="4154"/>
                  <a:pt x="23" y="4134"/>
                  <a:pt x="14" y="4111"/>
                </a:cubicBezTo>
                <a:cubicBezTo>
                  <a:pt x="5" y="4089"/>
                  <a:pt x="0" y="4065"/>
                  <a:pt x="0" y="4040"/>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6" name="任意多边形: 形状 685"/>
          <p:cNvSpPr/>
          <p:nvPr/>
        </p:nvSpPr>
        <p:spPr>
          <a:xfrm>
            <a:off x="7621200" y="1320120"/>
            <a:ext cx="2139480" cy="1521360"/>
          </a:xfrm>
          <a:custGeom>
            <a:avLst/>
            <a:gdLst/>
            <a:ahLst/>
            <a:cxnLst/>
            <a:rect l="0" t="0" r="r" b="b"/>
            <a:pathLst>
              <a:path w="5943" h="4226">
                <a:moveTo>
                  <a:pt x="0" y="4040"/>
                </a:moveTo>
                <a:lnTo>
                  <a:pt x="0" y="186"/>
                </a:lnTo>
                <a:cubicBezTo>
                  <a:pt x="0" y="161"/>
                  <a:pt x="5" y="138"/>
                  <a:pt x="14" y="115"/>
                </a:cubicBezTo>
                <a:cubicBezTo>
                  <a:pt x="23" y="92"/>
                  <a:pt x="37" y="72"/>
                  <a:pt x="54" y="55"/>
                </a:cubicBezTo>
                <a:cubicBezTo>
                  <a:pt x="72" y="37"/>
                  <a:pt x="92" y="24"/>
                  <a:pt x="114" y="14"/>
                </a:cubicBezTo>
                <a:cubicBezTo>
                  <a:pt x="137" y="5"/>
                  <a:pt x="161" y="0"/>
                  <a:pt x="186" y="0"/>
                </a:cubicBezTo>
                <a:lnTo>
                  <a:pt x="5758" y="0"/>
                </a:lnTo>
                <a:cubicBezTo>
                  <a:pt x="5782" y="0"/>
                  <a:pt x="5806" y="5"/>
                  <a:pt x="5829" y="14"/>
                </a:cubicBezTo>
                <a:cubicBezTo>
                  <a:pt x="5851" y="24"/>
                  <a:pt x="5872" y="37"/>
                  <a:pt x="5889" y="55"/>
                </a:cubicBezTo>
                <a:cubicBezTo>
                  <a:pt x="5906" y="72"/>
                  <a:pt x="5920" y="92"/>
                  <a:pt x="5929" y="115"/>
                </a:cubicBezTo>
                <a:cubicBezTo>
                  <a:pt x="5939" y="138"/>
                  <a:pt x="5943" y="161"/>
                  <a:pt x="5943" y="186"/>
                </a:cubicBezTo>
                <a:lnTo>
                  <a:pt x="5943" y="4040"/>
                </a:lnTo>
                <a:cubicBezTo>
                  <a:pt x="5943" y="4065"/>
                  <a:pt x="5939" y="4089"/>
                  <a:pt x="5929" y="4111"/>
                </a:cubicBezTo>
                <a:cubicBezTo>
                  <a:pt x="5920" y="4134"/>
                  <a:pt x="5906" y="4154"/>
                  <a:pt x="5889" y="4172"/>
                </a:cubicBezTo>
                <a:cubicBezTo>
                  <a:pt x="5872" y="4189"/>
                  <a:pt x="5851" y="4202"/>
                  <a:pt x="5829" y="4212"/>
                </a:cubicBezTo>
                <a:cubicBezTo>
                  <a:pt x="5806" y="4221"/>
                  <a:pt x="5782" y="4226"/>
                  <a:pt x="5758" y="4226"/>
                </a:cubicBezTo>
                <a:lnTo>
                  <a:pt x="186" y="4226"/>
                </a:lnTo>
                <a:cubicBezTo>
                  <a:pt x="161" y="4226"/>
                  <a:pt x="137" y="4221"/>
                  <a:pt x="114" y="4212"/>
                </a:cubicBezTo>
                <a:cubicBezTo>
                  <a:pt x="92" y="4202"/>
                  <a:pt x="72" y="4189"/>
                  <a:pt x="54" y="4172"/>
                </a:cubicBezTo>
                <a:cubicBezTo>
                  <a:pt x="37" y="4154"/>
                  <a:pt x="23" y="4134"/>
                  <a:pt x="14" y="4111"/>
                </a:cubicBezTo>
                <a:cubicBezTo>
                  <a:pt x="5" y="4089"/>
                  <a:pt x="0" y="4065"/>
                  <a:pt x="0" y="4040"/>
                </a:cubicBezTo>
                <a:moveTo>
                  <a:pt x="46" y="186"/>
                </a:moveTo>
                <a:lnTo>
                  <a:pt x="46" y="4040"/>
                </a:lnTo>
                <a:cubicBezTo>
                  <a:pt x="46" y="4059"/>
                  <a:pt x="50" y="4076"/>
                  <a:pt x="57" y="4094"/>
                </a:cubicBezTo>
                <a:cubicBezTo>
                  <a:pt x="64" y="4111"/>
                  <a:pt x="74" y="4126"/>
                  <a:pt x="87" y="4139"/>
                </a:cubicBezTo>
                <a:cubicBezTo>
                  <a:pt x="100" y="4152"/>
                  <a:pt x="115" y="4162"/>
                  <a:pt x="132" y="4169"/>
                </a:cubicBezTo>
                <a:cubicBezTo>
                  <a:pt x="149" y="4176"/>
                  <a:pt x="167" y="4180"/>
                  <a:pt x="186" y="4180"/>
                </a:cubicBezTo>
                <a:lnTo>
                  <a:pt x="5758" y="4180"/>
                </a:lnTo>
                <a:cubicBezTo>
                  <a:pt x="5776" y="4180"/>
                  <a:pt x="5794" y="4176"/>
                  <a:pt x="5811" y="4169"/>
                </a:cubicBezTo>
                <a:cubicBezTo>
                  <a:pt x="5828" y="4162"/>
                  <a:pt x="5843" y="4152"/>
                  <a:pt x="5856" y="4139"/>
                </a:cubicBezTo>
                <a:cubicBezTo>
                  <a:pt x="5869" y="4126"/>
                  <a:pt x="5879" y="4111"/>
                  <a:pt x="5886" y="4094"/>
                </a:cubicBezTo>
                <a:cubicBezTo>
                  <a:pt x="5893" y="4076"/>
                  <a:pt x="5897" y="4059"/>
                  <a:pt x="5897" y="4040"/>
                </a:cubicBezTo>
                <a:lnTo>
                  <a:pt x="5897" y="186"/>
                </a:lnTo>
                <a:cubicBezTo>
                  <a:pt x="5897" y="167"/>
                  <a:pt x="5893" y="150"/>
                  <a:pt x="5886" y="133"/>
                </a:cubicBezTo>
                <a:cubicBezTo>
                  <a:pt x="5879" y="116"/>
                  <a:pt x="5869" y="100"/>
                  <a:pt x="5856" y="87"/>
                </a:cubicBezTo>
                <a:cubicBezTo>
                  <a:pt x="5843" y="74"/>
                  <a:pt x="5828" y="64"/>
                  <a:pt x="5811" y="57"/>
                </a:cubicBezTo>
                <a:cubicBezTo>
                  <a:pt x="5794" y="50"/>
                  <a:pt x="5776" y="47"/>
                  <a:pt x="5758" y="47"/>
                </a:cubicBezTo>
                <a:lnTo>
                  <a:pt x="186" y="47"/>
                </a:lnTo>
                <a:cubicBezTo>
                  <a:pt x="167" y="47"/>
                  <a:pt x="149" y="50"/>
                  <a:pt x="132" y="57"/>
                </a:cubicBezTo>
                <a:cubicBezTo>
                  <a:pt x="115" y="64"/>
                  <a:pt x="100" y="74"/>
                  <a:pt x="87" y="87"/>
                </a:cubicBezTo>
                <a:cubicBezTo>
                  <a:pt x="74" y="100"/>
                  <a:pt x="64" y="116"/>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7" name="图片 686"/>
          <p:cNvPicPr/>
          <p:nvPr/>
        </p:nvPicPr>
        <p:blipFill>
          <a:blip r:embed="rId7"/>
          <a:stretch/>
        </p:blipFill>
        <p:spPr>
          <a:xfrm>
            <a:off x="8565480" y="1504080"/>
            <a:ext cx="250200" cy="250200"/>
          </a:xfrm>
          <a:prstGeom prst="rect">
            <a:avLst/>
          </a:prstGeom>
          <a:noFill/>
          <a:ln w="0">
            <a:noFill/>
          </a:ln>
        </p:spPr>
      </p:pic>
      <p:sp>
        <p:nvSpPr>
          <p:cNvPr id="688" name="文本框 687"/>
          <p:cNvSpPr txBox="1"/>
          <p:nvPr/>
        </p:nvSpPr>
        <p:spPr>
          <a:xfrm>
            <a:off x="4496040" y="2622960"/>
            <a:ext cx="7048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传递至生成模块</a:t>
            </a:r>
            <a:endParaRPr lang="en-US" sz="790" b="0" u="none" strike="noStrike">
              <a:solidFill>
                <a:srgbClr val="000000"/>
              </a:solidFill>
              <a:effectLst/>
              <a:uFillTx/>
              <a:latin typeface="Times New Roman"/>
            </a:endParaRPr>
          </a:p>
        </p:txBody>
      </p:sp>
      <p:sp>
        <p:nvSpPr>
          <p:cNvPr id="689" name="文本框 688"/>
          <p:cNvSpPr txBox="1"/>
          <p:nvPr/>
        </p:nvSpPr>
        <p:spPr>
          <a:xfrm>
            <a:off x="8356680" y="18838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生成模块</a:t>
            </a:r>
            <a:endParaRPr lang="en-US" sz="1320" b="0" u="none" strike="noStrike">
              <a:solidFill>
                <a:srgbClr val="000000"/>
              </a:solidFill>
              <a:effectLst/>
              <a:uFillTx/>
              <a:latin typeface="Times New Roman"/>
            </a:endParaRPr>
          </a:p>
        </p:txBody>
      </p:sp>
      <p:pic>
        <p:nvPicPr>
          <p:cNvPr id="690" name="图片 689"/>
          <p:cNvPicPr/>
          <p:nvPr/>
        </p:nvPicPr>
        <p:blipFill>
          <a:blip r:embed="rId4"/>
          <a:stretch/>
        </p:blipFill>
        <p:spPr>
          <a:xfrm>
            <a:off x="7805160" y="2373480"/>
            <a:ext cx="100080" cy="100080"/>
          </a:xfrm>
          <a:prstGeom prst="rect">
            <a:avLst/>
          </a:prstGeom>
          <a:noFill/>
          <a:ln w="0">
            <a:noFill/>
          </a:ln>
        </p:spPr>
      </p:pic>
      <p:sp>
        <p:nvSpPr>
          <p:cNvPr id="691" name="文本框 690"/>
          <p:cNvSpPr txBox="1"/>
          <p:nvPr/>
        </p:nvSpPr>
        <p:spPr>
          <a:xfrm>
            <a:off x="8223120" y="214776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生成专业医学回答</a:t>
            </a:r>
            <a:endParaRPr lang="en-US" sz="920" b="0" u="none" strike="noStrike">
              <a:solidFill>
                <a:srgbClr val="000000"/>
              </a:solidFill>
              <a:effectLst/>
              <a:uFillTx/>
              <a:latin typeface="Times New Roman"/>
            </a:endParaRPr>
          </a:p>
        </p:txBody>
      </p:sp>
      <p:pic>
        <p:nvPicPr>
          <p:cNvPr id="692" name="图片 691"/>
          <p:cNvPicPr/>
          <p:nvPr/>
        </p:nvPicPr>
        <p:blipFill>
          <a:blip r:embed="rId4"/>
          <a:stretch/>
        </p:blipFill>
        <p:spPr>
          <a:xfrm>
            <a:off x="7805160" y="2540520"/>
            <a:ext cx="100080" cy="100080"/>
          </a:xfrm>
          <a:prstGeom prst="rect">
            <a:avLst/>
          </a:prstGeom>
          <a:noFill/>
          <a:ln w="0">
            <a:noFill/>
          </a:ln>
        </p:spPr>
      </p:pic>
      <p:sp>
        <p:nvSpPr>
          <p:cNvPr id="693" name="文本框 692"/>
          <p:cNvSpPr txBox="1"/>
          <p:nvPr/>
        </p:nvSpPr>
        <p:spPr>
          <a:xfrm>
            <a:off x="7972200" y="2372040"/>
            <a:ext cx="6040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自然语言生成</a:t>
            </a:r>
            <a:endParaRPr lang="en-US" sz="790" b="0" u="none" strike="noStrike">
              <a:solidFill>
                <a:srgbClr val="000000"/>
              </a:solidFill>
              <a:effectLst/>
              <a:uFillTx/>
              <a:latin typeface="Times New Roman"/>
            </a:endParaRPr>
          </a:p>
        </p:txBody>
      </p:sp>
      <p:sp>
        <p:nvSpPr>
          <p:cNvPr id="694" name="任意多边形: 形状 693"/>
          <p:cNvSpPr/>
          <p:nvPr/>
        </p:nvSpPr>
        <p:spPr>
          <a:xfrm>
            <a:off x="401040" y="3526200"/>
            <a:ext cx="4947480" cy="3710880"/>
          </a:xfrm>
          <a:custGeom>
            <a:avLst/>
            <a:gdLst/>
            <a:ahLst/>
            <a:cxnLst/>
            <a:rect l="0" t="0" r="r" b="b"/>
            <a:pathLst>
              <a:path w="13743" h="10308">
                <a:moveTo>
                  <a:pt x="0" y="10169"/>
                </a:moveTo>
                <a:lnTo>
                  <a:pt x="0" y="140"/>
                </a:lnTo>
                <a:cubicBezTo>
                  <a:pt x="0" y="121"/>
                  <a:pt x="3" y="103"/>
                  <a:pt x="10" y="86"/>
                </a:cubicBezTo>
                <a:cubicBezTo>
                  <a:pt x="17" y="69"/>
                  <a:pt x="27" y="54"/>
                  <a:pt x="41" y="41"/>
                </a:cubicBezTo>
                <a:cubicBezTo>
                  <a:pt x="54" y="28"/>
                  <a:pt x="69" y="18"/>
                  <a:pt x="86" y="11"/>
                </a:cubicBezTo>
                <a:cubicBezTo>
                  <a:pt x="103" y="4"/>
                  <a:pt x="121" y="0"/>
                  <a:pt x="139" y="0"/>
                </a:cubicBezTo>
                <a:lnTo>
                  <a:pt x="13604" y="0"/>
                </a:lnTo>
                <a:cubicBezTo>
                  <a:pt x="13622" y="0"/>
                  <a:pt x="13640" y="4"/>
                  <a:pt x="13657" y="11"/>
                </a:cubicBezTo>
                <a:cubicBezTo>
                  <a:pt x="13674" y="18"/>
                  <a:pt x="13689" y="28"/>
                  <a:pt x="13702" y="41"/>
                </a:cubicBezTo>
                <a:cubicBezTo>
                  <a:pt x="13715" y="54"/>
                  <a:pt x="13725" y="69"/>
                  <a:pt x="13732" y="86"/>
                </a:cubicBezTo>
                <a:cubicBezTo>
                  <a:pt x="13739" y="103"/>
                  <a:pt x="13743" y="121"/>
                  <a:pt x="13743" y="140"/>
                </a:cubicBezTo>
                <a:lnTo>
                  <a:pt x="13743" y="10169"/>
                </a:lnTo>
                <a:cubicBezTo>
                  <a:pt x="13743" y="10187"/>
                  <a:pt x="13739" y="10205"/>
                  <a:pt x="13732" y="10222"/>
                </a:cubicBezTo>
                <a:cubicBezTo>
                  <a:pt x="13725" y="10239"/>
                  <a:pt x="13715" y="10254"/>
                  <a:pt x="13702" y="10267"/>
                </a:cubicBezTo>
                <a:cubicBezTo>
                  <a:pt x="13689" y="10280"/>
                  <a:pt x="13674" y="10290"/>
                  <a:pt x="13657" y="10297"/>
                </a:cubicBezTo>
                <a:cubicBezTo>
                  <a:pt x="13640" y="10304"/>
                  <a:pt x="13622" y="10308"/>
                  <a:pt x="13604" y="10308"/>
                </a:cubicBezTo>
                <a:lnTo>
                  <a:pt x="139" y="10308"/>
                </a:lnTo>
                <a:cubicBezTo>
                  <a:pt x="121" y="10308"/>
                  <a:pt x="103" y="10304"/>
                  <a:pt x="86" y="10297"/>
                </a:cubicBezTo>
                <a:cubicBezTo>
                  <a:pt x="69" y="10290"/>
                  <a:pt x="54" y="10280"/>
                  <a:pt x="41" y="10267"/>
                </a:cubicBezTo>
                <a:cubicBezTo>
                  <a:pt x="27" y="10254"/>
                  <a:pt x="17" y="10239"/>
                  <a:pt x="10" y="10222"/>
                </a:cubicBezTo>
                <a:cubicBezTo>
                  <a:pt x="3" y="10205"/>
                  <a:pt x="0" y="10187"/>
                  <a:pt x="0" y="1016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95" name="图片 694"/>
          <p:cNvPicPr/>
          <p:nvPr/>
        </p:nvPicPr>
        <p:blipFill>
          <a:blip r:embed="rId8"/>
          <a:stretch/>
        </p:blipFill>
        <p:spPr>
          <a:xfrm>
            <a:off x="401040" y="3225600"/>
            <a:ext cx="208440" cy="166680"/>
          </a:xfrm>
          <a:prstGeom prst="rect">
            <a:avLst/>
          </a:prstGeom>
          <a:noFill/>
          <a:ln w="0">
            <a:noFill/>
          </a:ln>
        </p:spPr>
      </p:pic>
      <p:sp>
        <p:nvSpPr>
          <p:cNvPr id="696" name="文本框 695"/>
          <p:cNvSpPr txBox="1"/>
          <p:nvPr/>
        </p:nvSpPr>
        <p:spPr>
          <a:xfrm>
            <a:off x="7972200" y="2539440"/>
            <a:ext cx="6040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专业术语转换</a:t>
            </a:r>
            <a:endParaRPr lang="en-US" sz="790" b="0" u="none" strike="noStrike">
              <a:solidFill>
                <a:srgbClr val="000000"/>
              </a:solidFill>
              <a:effectLst/>
              <a:uFillTx/>
              <a:latin typeface="Times New Roman"/>
            </a:endParaRPr>
          </a:p>
        </p:txBody>
      </p:sp>
      <p:sp>
        <p:nvSpPr>
          <p:cNvPr id="697" name="文本框 696"/>
          <p:cNvSpPr txBox="1"/>
          <p:nvPr/>
        </p:nvSpPr>
        <p:spPr>
          <a:xfrm>
            <a:off x="676800" y="322092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集成代码示例</a:t>
            </a:r>
            <a:endParaRPr lang="en-US" sz="1320" b="0" u="none" strike="noStrike">
              <a:solidFill>
                <a:srgbClr val="000000"/>
              </a:solidFill>
              <a:effectLst/>
              <a:uFillTx/>
              <a:latin typeface="Times New Roman"/>
            </a:endParaRPr>
          </a:p>
        </p:txBody>
      </p:sp>
      <p:sp>
        <p:nvSpPr>
          <p:cNvPr id="698" name="文本框 697"/>
          <p:cNvSpPr txBox="1"/>
          <p:nvPr/>
        </p:nvSpPr>
        <p:spPr>
          <a:xfrm>
            <a:off x="501480" y="3646440"/>
            <a:ext cx="2254320" cy="132840"/>
          </a:xfrm>
          <a:prstGeom prst="rect">
            <a:avLst/>
          </a:prstGeom>
          <a:noFill/>
          <a:ln w="0">
            <a:noFill/>
          </a:ln>
        </p:spPr>
        <p:txBody>
          <a:bodyPr wrap="none" lIns="0" tIns="0" rIns="0" bIns="0" anchor="t">
            <a:spAutoFit/>
          </a:bodyPr>
          <a:lstStyle/>
          <a:p>
            <a:r>
              <a:rPr lang="en-US" sz="920" b="0" u="none" strike="noStrike">
                <a:solidFill>
                  <a:srgbClr val="F59E0B"/>
                </a:solidFill>
                <a:effectLst/>
                <a:uFillTx/>
                <a:latin typeface="Courier New"/>
                <a:ea typeface="Courier New"/>
              </a:rPr>
              <a:t>def</a:t>
            </a:r>
            <a:r>
              <a:rPr lang="en-US" sz="920" b="0" u="none" strike="noStrike">
                <a:solidFill>
                  <a:srgbClr val="E2E8F0"/>
                </a:solidFill>
                <a:effectLst/>
                <a:uFillTx/>
                <a:latin typeface="Courier New"/>
                <a:ea typeface="Courier New"/>
              </a:rPr>
              <a:t> answer_medical_query(query):</a:t>
            </a:r>
            <a:endParaRPr lang="en-US" sz="920" b="0" u="none" strike="noStrike">
              <a:solidFill>
                <a:srgbClr val="000000"/>
              </a:solidFill>
              <a:effectLst/>
              <a:uFillTx/>
              <a:latin typeface="Times New Roman"/>
            </a:endParaRPr>
          </a:p>
        </p:txBody>
      </p:sp>
      <p:sp>
        <p:nvSpPr>
          <p:cNvPr id="699" name="文本框 698"/>
          <p:cNvSpPr txBox="1"/>
          <p:nvPr/>
        </p:nvSpPr>
        <p:spPr>
          <a:xfrm>
            <a:off x="501480" y="3813480"/>
            <a:ext cx="423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94A3B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00" name="文本框 699"/>
          <p:cNvSpPr txBox="1"/>
          <p:nvPr/>
        </p:nvSpPr>
        <p:spPr>
          <a:xfrm>
            <a:off x="922680" y="3798360"/>
            <a:ext cx="1409040" cy="148320"/>
          </a:xfrm>
          <a:prstGeom prst="rect">
            <a:avLst/>
          </a:prstGeom>
          <a:noFill/>
          <a:ln w="0">
            <a:noFill/>
          </a:ln>
        </p:spPr>
        <p:txBody>
          <a:bodyPr wrap="none" lIns="0" tIns="0" rIns="0" bIns="0" anchor="t">
            <a:spAutoFit/>
          </a:bodyPr>
          <a:lstStyle/>
          <a:p>
            <a:r>
              <a:rPr lang="zh-CN" sz="920" b="0" u="none" strike="noStrike">
                <a:solidFill>
                  <a:srgbClr val="94A3B8"/>
                </a:solidFill>
                <a:effectLst/>
                <a:uFillTx/>
                <a:latin typeface="WenQuanYiZenHei"/>
                <a:ea typeface="WenQuanYiZenHei"/>
              </a:rPr>
              <a:t>调用检索模块获取相关文献</a:t>
            </a:r>
            <a:endParaRPr lang="en-US" sz="920" b="0" u="none" strike="noStrike">
              <a:solidFill>
                <a:srgbClr val="000000"/>
              </a:solidFill>
              <a:effectLst/>
              <a:uFillTx/>
              <a:latin typeface="Times New Roman"/>
            </a:endParaRPr>
          </a:p>
        </p:txBody>
      </p:sp>
      <p:sp>
        <p:nvSpPr>
          <p:cNvPr id="701" name="文本框 700"/>
          <p:cNvSpPr txBox="1"/>
          <p:nvPr/>
        </p:nvSpPr>
        <p:spPr>
          <a:xfrm>
            <a:off x="501480" y="3980520"/>
            <a:ext cx="43668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retrieved_docs = search_optimized_medical_documents(query)</a:t>
            </a:r>
            <a:endParaRPr lang="en-US" sz="920" b="0" u="none" strike="noStrike">
              <a:solidFill>
                <a:srgbClr val="000000"/>
              </a:solidFill>
              <a:effectLst/>
              <a:uFillTx/>
              <a:latin typeface="Times New Roman"/>
            </a:endParaRPr>
          </a:p>
        </p:txBody>
      </p:sp>
      <p:sp>
        <p:nvSpPr>
          <p:cNvPr id="702" name="文本框 701"/>
          <p:cNvSpPr txBox="1"/>
          <p:nvPr/>
        </p:nvSpPr>
        <p:spPr>
          <a:xfrm>
            <a:off x="501480" y="4147920"/>
            <a:ext cx="2822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03" name="文本框 702"/>
          <p:cNvSpPr txBox="1"/>
          <p:nvPr/>
        </p:nvSpPr>
        <p:spPr>
          <a:xfrm>
            <a:off x="501480" y="4314960"/>
            <a:ext cx="423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94A3B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04" name="文本框 703"/>
          <p:cNvSpPr txBox="1"/>
          <p:nvPr/>
        </p:nvSpPr>
        <p:spPr>
          <a:xfrm>
            <a:off x="922680" y="4299840"/>
            <a:ext cx="1174320" cy="148320"/>
          </a:xfrm>
          <a:prstGeom prst="rect">
            <a:avLst/>
          </a:prstGeom>
          <a:noFill/>
          <a:ln w="0">
            <a:noFill/>
          </a:ln>
        </p:spPr>
        <p:txBody>
          <a:bodyPr wrap="none" lIns="0" tIns="0" rIns="0" bIns="0" anchor="t">
            <a:spAutoFit/>
          </a:bodyPr>
          <a:lstStyle/>
          <a:p>
            <a:r>
              <a:rPr lang="zh-CN" sz="920" b="0" u="none" strike="noStrike">
                <a:solidFill>
                  <a:srgbClr val="94A3B8"/>
                </a:solidFill>
                <a:effectLst/>
                <a:uFillTx/>
                <a:latin typeface="WenQuanYiZenHei"/>
                <a:ea typeface="WenQuanYiZenHei"/>
              </a:rPr>
              <a:t>使用生成模块生成答案</a:t>
            </a:r>
            <a:endParaRPr lang="en-US" sz="920" b="0" u="none" strike="noStrike">
              <a:solidFill>
                <a:srgbClr val="000000"/>
              </a:solidFill>
              <a:effectLst/>
              <a:uFillTx/>
              <a:latin typeface="Times New Roman"/>
            </a:endParaRPr>
          </a:p>
        </p:txBody>
      </p:sp>
      <p:sp>
        <p:nvSpPr>
          <p:cNvPr id="705" name="文本框 704"/>
          <p:cNvSpPr txBox="1"/>
          <p:nvPr/>
        </p:nvSpPr>
        <p:spPr>
          <a:xfrm>
            <a:off x="501480" y="4482000"/>
            <a:ext cx="37328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answer = generate_response(query, retrieved_docs)</a:t>
            </a:r>
            <a:endParaRPr lang="en-US" sz="920" b="0" u="none" strike="noStrike">
              <a:solidFill>
                <a:srgbClr val="000000"/>
              </a:solidFill>
              <a:effectLst/>
              <a:uFillTx/>
              <a:latin typeface="Times New Roman"/>
            </a:endParaRPr>
          </a:p>
        </p:txBody>
      </p:sp>
      <p:sp>
        <p:nvSpPr>
          <p:cNvPr id="706" name="文本框 705"/>
          <p:cNvSpPr txBox="1"/>
          <p:nvPr/>
        </p:nvSpPr>
        <p:spPr>
          <a:xfrm>
            <a:off x="501480" y="4649040"/>
            <a:ext cx="2822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07" name="文本框 706"/>
          <p:cNvSpPr txBox="1"/>
          <p:nvPr/>
        </p:nvSpPr>
        <p:spPr>
          <a:xfrm>
            <a:off x="501480" y="4816440"/>
            <a:ext cx="119772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F59E0B"/>
                </a:solidFill>
                <a:effectLst/>
                <a:uFillTx/>
                <a:latin typeface="Courier New"/>
                <a:ea typeface="Courier New"/>
              </a:rPr>
              <a:t>return</a:t>
            </a:r>
            <a:r>
              <a:rPr lang="en-US" sz="920" b="0" u="none" strike="noStrike">
                <a:solidFill>
                  <a:srgbClr val="E2E8F0"/>
                </a:solidFill>
                <a:effectLst/>
                <a:uFillTx/>
                <a:latin typeface="Courier New"/>
                <a:ea typeface="Courier New"/>
              </a:rPr>
              <a:t> answer</a:t>
            </a:r>
            <a:endParaRPr lang="en-US" sz="920" b="0" u="none" strike="noStrike">
              <a:solidFill>
                <a:srgbClr val="000000"/>
              </a:solidFill>
              <a:effectLst/>
              <a:uFillTx/>
              <a:latin typeface="Times New Roman"/>
            </a:endParaRPr>
          </a:p>
        </p:txBody>
      </p:sp>
      <p:sp>
        <p:nvSpPr>
          <p:cNvPr id="708" name="文本框 707"/>
          <p:cNvSpPr txBox="1"/>
          <p:nvPr/>
        </p:nvSpPr>
        <p:spPr>
          <a:xfrm>
            <a:off x="501480" y="5150520"/>
            <a:ext cx="3169800" cy="132840"/>
          </a:xfrm>
          <a:prstGeom prst="rect">
            <a:avLst/>
          </a:prstGeom>
          <a:noFill/>
          <a:ln w="0">
            <a:noFill/>
          </a:ln>
        </p:spPr>
        <p:txBody>
          <a:bodyPr wrap="none" lIns="0" tIns="0" rIns="0" bIns="0" anchor="t">
            <a:spAutoFit/>
          </a:bodyPr>
          <a:lstStyle/>
          <a:p>
            <a:r>
              <a:rPr lang="en-US" sz="920" b="0" u="none" strike="noStrike">
                <a:solidFill>
                  <a:srgbClr val="F59E0B"/>
                </a:solidFill>
                <a:effectLst/>
                <a:uFillTx/>
                <a:latin typeface="Courier New"/>
                <a:ea typeface="Courier New"/>
              </a:rPr>
              <a:t>def</a:t>
            </a:r>
            <a:r>
              <a:rPr lang="en-US" sz="920" b="0" u="none" strike="noStrike">
                <a:solidFill>
                  <a:srgbClr val="E2E8F0"/>
                </a:solidFill>
                <a:effectLst/>
                <a:uFillTx/>
                <a:latin typeface="Courier New"/>
                <a:ea typeface="Courier New"/>
              </a:rPr>
              <a:t> generate_response(query, retrieved_docs):</a:t>
            </a:r>
            <a:endParaRPr lang="en-US" sz="920" b="0" u="none" strike="noStrike">
              <a:solidFill>
                <a:srgbClr val="000000"/>
              </a:solidFill>
              <a:effectLst/>
              <a:uFillTx/>
              <a:latin typeface="Times New Roman"/>
            </a:endParaRPr>
          </a:p>
        </p:txBody>
      </p:sp>
      <p:sp>
        <p:nvSpPr>
          <p:cNvPr id="709" name="文本框 708"/>
          <p:cNvSpPr txBox="1"/>
          <p:nvPr/>
        </p:nvSpPr>
        <p:spPr>
          <a:xfrm>
            <a:off x="501480" y="5317560"/>
            <a:ext cx="423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94A3B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10" name="文本框 709"/>
          <p:cNvSpPr txBox="1"/>
          <p:nvPr/>
        </p:nvSpPr>
        <p:spPr>
          <a:xfrm>
            <a:off x="922680" y="5302440"/>
            <a:ext cx="1995480" cy="148320"/>
          </a:xfrm>
          <a:prstGeom prst="rect">
            <a:avLst/>
          </a:prstGeom>
          <a:noFill/>
          <a:ln w="0">
            <a:noFill/>
          </a:ln>
        </p:spPr>
        <p:txBody>
          <a:bodyPr wrap="none" lIns="0" tIns="0" rIns="0" bIns="0" anchor="t">
            <a:spAutoFit/>
          </a:bodyPr>
          <a:lstStyle/>
          <a:p>
            <a:r>
              <a:rPr lang="zh-CN" sz="920" b="0" u="none" strike="noStrike">
                <a:solidFill>
                  <a:srgbClr val="94A3B8"/>
                </a:solidFill>
                <a:effectLst/>
                <a:uFillTx/>
                <a:latin typeface="WenQuanYiZenHei"/>
                <a:ea typeface="WenQuanYiZenHei"/>
              </a:rPr>
              <a:t>将检索到的文献内容组合成上下文信息</a:t>
            </a:r>
            <a:endParaRPr lang="en-US" sz="920" b="0" u="none" strike="noStrike">
              <a:solidFill>
                <a:srgbClr val="000000"/>
              </a:solidFill>
              <a:effectLst/>
              <a:uFillTx/>
              <a:latin typeface="Times New Roman"/>
            </a:endParaRPr>
          </a:p>
        </p:txBody>
      </p:sp>
      <p:sp>
        <p:nvSpPr>
          <p:cNvPr id="711" name="文本框 710"/>
          <p:cNvSpPr txBox="1"/>
          <p:nvPr/>
        </p:nvSpPr>
        <p:spPr>
          <a:xfrm>
            <a:off x="501480" y="5484960"/>
            <a:ext cx="4860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context = </a:t>
            </a:r>
            <a:r>
              <a:rPr lang="en-US" sz="920" b="0" u="none" strike="noStrike">
                <a:solidFill>
                  <a:srgbClr val="86EFAC"/>
                </a:solidFill>
                <a:effectLst/>
                <a:uFillTx/>
                <a:latin typeface="Courier New"/>
                <a:ea typeface="Courier New"/>
              </a:rPr>
              <a:t>" "</a:t>
            </a:r>
            <a:r>
              <a:rPr lang="en-US" sz="920" b="0" u="none" strike="noStrike">
                <a:solidFill>
                  <a:srgbClr val="E2E8F0"/>
                </a:solidFill>
                <a:effectLst/>
                <a:uFillTx/>
                <a:latin typeface="Courier New"/>
                <a:ea typeface="Courier New"/>
              </a:rPr>
              <a:t>.join([</a:t>
            </a:r>
            <a:r>
              <a:rPr lang="en-US" sz="920" b="0" u="none" strike="noStrike">
                <a:solidFill>
                  <a:srgbClr val="86EFAC"/>
                </a:solidFill>
                <a:effectLst/>
                <a:uFillTx/>
                <a:latin typeface="Courier New"/>
                <a:ea typeface="Courier New"/>
              </a:rPr>
              <a:t>f"Title: {doc['title']}. Abstract: {doc['abst</a:t>
            </a:r>
            <a:endParaRPr lang="en-US" sz="920" b="0" u="none" strike="noStrike">
              <a:solidFill>
                <a:srgbClr val="000000"/>
              </a:solidFill>
              <a:effectLst/>
              <a:uFillTx/>
              <a:latin typeface="Times New Roman"/>
            </a:endParaRPr>
          </a:p>
        </p:txBody>
      </p:sp>
      <p:sp>
        <p:nvSpPr>
          <p:cNvPr id="712" name="文本框 711"/>
          <p:cNvSpPr txBox="1"/>
          <p:nvPr/>
        </p:nvSpPr>
        <p:spPr>
          <a:xfrm>
            <a:off x="501480" y="5652000"/>
            <a:ext cx="2822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13" name="文本框 712"/>
          <p:cNvSpPr txBox="1"/>
          <p:nvPr/>
        </p:nvSpPr>
        <p:spPr>
          <a:xfrm>
            <a:off x="501480" y="5819040"/>
            <a:ext cx="423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94A3B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14" name="文本框 713"/>
          <p:cNvSpPr txBox="1"/>
          <p:nvPr/>
        </p:nvSpPr>
        <p:spPr>
          <a:xfrm>
            <a:off x="922680" y="5803920"/>
            <a:ext cx="1878120" cy="148320"/>
          </a:xfrm>
          <a:prstGeom prst="rect">
            <a:avLst/>
          </a:prstGeom>
          <a:noFill/>
          <a:ln w="0">
            <a:noFill/>
          </a:ln>
        </p:spPr>
        <p:txBody>
          <a:bodyPr wrap="none" lIns="0" tIns="0" rIns="0" bIns="0" anchor="t">
            <a:spAutoFit/>
          </a:bodyPr>
          <a:lstStyle/>
          <a:p>
            <a:r>
              <a:rPr lang="zh-CN" sz="920" b="0" u="none" strike="noStrike">
                <a:solidFill>
                  <a:srgbClr val="94A3B8"/>
                </a:solidFill>
                <a:effectLst/>
                <a:uFillTx/>
                <a:latin typeface="WenQuanYiZenHei"/>
                <a:ea typeface="WenQuanYiZenHei"/>
              </a:rPr>
              <a:t>构建提示词，结合上下文和用户查询</a:t>
            </a:r>
            <a:endParaRPr lang="en-US" sz="920" b="0" u="none" strike="noStrike">
              <a:solidFill>
                <a:srgbClr val="000000"/>
              </a:solidFill>
              <a:effectLst/>
              <a:uFillTx/>
              <a:latin typeface="Times New Roman"/>
            </a:endParaRPr>
          </a:p>
        </p:txBody>
      </p:sp>
      <p:sp>
        <p:nvSpPr>
          <p:cNvPr id="715" name="文本框 714"/>
          <p:cNvSpPr txBox="1"/>
          <p:nvPr/>
        </p:nvSpPr>
        <p:spPr>
          <a:xfrm>
            <a:off x="501480" y="5986080"/>
            <a:ext cx="43668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prompt = </a:t>
            </a:r>
            <a:r>
              <a:rPr lang="en-US" sz="920" b="0" u="none" strike="noStrike">
                <a:solidFill>
                  <a:srgbClr val="86EFAC"/>
                </a:solidFill>
                <a:effectLst/>
                <a:uFillTx/>
                <a:latin typeface="Courier New"/>
                <a:ea typeface="Courier New"/>
              </a:rPr>
              <a:t>f"Question: {query}\nContext: {context}\nAnswer:"</a:t>
            </a:r>
            <a:endParaRPr lang="en-US" sz="920" b="0" u="none" strike="noStrike">
              <a:solidFill>
                <a:srgbClr val="000000"/>
              </a:solidFill>
              <a:effectLst/>
              <a:uFillTx/>
              <a:latin typeface="Times New Roman"/>
            </a:endParaRPr>
          </a:p>
        </p:txBody>
      </p:sp>
      <p:sp>
        <p:nvSpPr>
          <p:cNvPr id="716" name="文本框 715"/>
          <p:cNvSpPr txBox="1"/>
          <p:nvPr/>
        </p:nvSpPr>
        <p:spPr>
          <a:xfrm>
            <a:off x="501480" y="6153480"/>
            <a:ext cx="2822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17" name="文本框 716"/>
          <p:cNvSpPr txBox="1"/>
          <p:nvPr/>
        </p:nvSpPr>
        <p:spPr>
          <a:xfrm>
            <a:off x="501480" y="6320520"/>
            <a:ext cx="42300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94A3B8"/>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18" name="文本框 717"/>
          <p:cNvSpPr txBox="1"/>
          <p:nvPr/>
        </p:nvSpPr>
        <p:spPr>
          <a:xfrm>
            <a:off x="922680" y="6305400"/>
            <a:ext cx="470160" cy="148320"/>
          </a:xfrm>
          <a:prstGeom prst="rect">
            <a:avLst/>
          </a:prstGeom>
          <a:noFill/>
          <a:ln w="0">
            <a:noFill/>
          </a:ln>
        </p:spPr>
        <p:txBody>
          <a:bodyPr wrap="none" lIns="0" tIns="0" rIns="0" bIns="0" anchor="t">
            <a:spAutoFit/>
          </a:bodyPr>
          <a:lstStyle/>
          <a:p>
            <a:r>
              <a:rPr lang="zh-CN" sz="920" b="0" u="none" strike="noStrike">
                <a:solidFill>
                  <a:srgbClr val="94A3B8"/>
                </a:solidFill>
                <a:effectLst/>
                <a:uFillTx/>
                <a:latin typeface="WenQuanYiZenHei"/>
                <a:ea typeface="WenQuanYiZenHei"/>
              </a:rPr>
              <a:t>生成答案</a:t>
            </a:r>
            <a:endParaRPr lang="en-US" sz="920" b="0" u="none" strike="noStrike">
              <a:solidFill>
                <a:srgbClr val="000000"/>
              </a:solidFill>
              <a:effectLst/>
              <a:uFillTx/>
              <a:latin typeface="Times New Roman"/>
            </a:endParaRPr>
          </a:p>
        </p:txBody>
      </p:sp>
      <p:sp>
        <p:nvSpPr>
          <p:cNvPr id="719" name="文本框 718"/>
          <p:cNvSpPr txBox="1"/>
          <p:nvPr/>
        </p:nvSpPr>
        <p:spPr>
          <a:xfrm>
            <a:off x="501480" y="6487560"/>
            <a:ext cx="457812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outputs = model.generate(inputs[</a:t>
            </a:r>
            <a:r>
              <a:rPr lang="en-US" sz="920" b="0" u="none" strike="noStrike">
                <a:solidFill>
                  <a:srgbClr val="86EFAC"/>
                </a:solidFill>
                <a:effectLst/>
                <a:uFillTx/>
                <a:latin typeface="Courier New"/>
                <a:ea typeface="Courier New"/>
              </a:rPr>
              <a:t>"input_ids"</a:t>
            </a:r>
            <a:r>
              <a:rPr lang="en-US" sz="920" b="0" u="none" strike="noStrike">
                <a:solidFill>
                  <a:srgbClr val="E2E8F0"/>
                </a:solidFill>
                <a:effectLst/>
                <a:uFillTx/>
                <a:latin typeface="Courier New"/>
                <a:ea typeface="Courier New"/>
              </a:rPr>
              <a:t>], max_length=150)</a:t>
            </a:r>
            <a:endParaRPr lang="en-US" sz="920" b="0" u="none" strike="noStrike">
              <a:solidFill>
                <a:srgbClr val="000000"/>
              </a:solidFill>
              <a:effectLst/>
              <a:uFillTx/>
              <a:latin typeface="Times New Roman"/>
            </a:endParaRPr>
          </a:p>
        </p:txBody>
      </p:sp>
      <p:sp>
        <p:nvSpPr>
          <p:cNvPr id="720" name="文本框 719"/>
          <p:cNvSpPr txBox="1"/>
          <p:nvPr/>
        </p:nvSpPr>
        <p:spPr>
          <a:xfrm>
            <a:off x="501480" y="6654600"/>
            <a:ext cx="48596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response = tokenizer.decode(outputs[0], skip_special_tokens=</a:t>
            </a:r>
            <a:r>
              <a:rPr lang="en-US" sz="920" b="0" u="none" strike="noStrike">
                <a:solidFill>
                  <a:srgbClr val="F59E0B"/>
                </a:solidFill>
                <a:effectLst/>
                <a:uFillTx/>
                <a:latin typeface="Courier New"/>
                <a:ea typeface="Courier New"/>
              </a:rPr>
              <a:t>True</a:t>
            </a:r>
            <a:r>
              <a:rPr lang="en-US" sz="920" b="0" u="none" strike="noStrike">
                <a:solidFill>
                  <a:srgbClr val="E2E8F0"/>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21" name="文本框 720"/>
          <p:cNvSpPr txBox="1"/>
          <p:nvPr/>
        </p:nvSpPr>
        <p:spPr>
          <a:xfrm>
            <a:off x="501480" y="6822000"/>
            <a:ext cx="2822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22" name="任意多边形: 形状 721"/>
          <p:cNvSpPr/>
          <p:nvPr/>
        </p:nvSpPr>
        <p:spPr>
          <a:xfrm>
            <a:off x="5749200" y="3526200"/>
            <a:ext cx="4546440" cy="602280"/>
          </a:xfrm>
          <a:custGeom>
            <a:avLst/>
            <a:gdLst/>
            <a:ahLst/>
            <a:cxnLst/>
            <a:rect l="0" t="0" r="r" b="b"/>
            <a:pathLst>
              <a:path w="12629" h="1673">
                <a:moveTo>
                  <a:pt x="14" y="115"/>
                </a:moveTo>
                <a:cubicBezTo>
                  <a:pt x="24" y="92"/>
                  <a:pt x="37" y="72"/>
                  <a:pt x="54" y="55"/>
                </a:cubicBezTo>
                <a:cubicBezTo>
                  <a:pt x="72" y="37"/>
                  <a:pt x="92" y="24"/>
                  <a:pt x="115" y="15"/>
                </a:cubicBezTo>
                <a:cubicBezTo>
                  <a:pt x="137" y="5"/>
                  <a:pt x="161" y="0"/>
                  <a:pt x="186" y="0"/>
                </a:cubicBezTo>
                <a:lnTo>
                  <a:pt x="12443" y="0"/>
                </a:lnTo>
                <a:cubicBezTo>
                  <a:pt x="12468" y="0"/>
                  <a:pt x="12492" y="5"/>
                  <a:pt x="12514" y="15"/>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2"/>
                  <a:pt x="12624" y="1535"/>
                  <a:pt x="12615" y="1558"/>
                </a:cubicBezTo>
                <a:cubicBezTo>
                  <a:pt x="12605" y="1581"/>
                  <a:pt x="12592" y="1601"/>
                  <a:pt x="12575" y="1618"/>
                </a:cubicBezTo>
                <a:cubicBezTo>
                  <a:pt x="12557" y="1636"/>
                  <a:pt x="12537" y="1649"/>
                  <a:pt x="12514" y="1659"/>
                </a:cubicBezTo>
                <a:cubicBezTo>
                  <a:pt x="12492" y="1668"/>
                  <a:pt x="12468" y="1673"/>
                  <a:pt x="12443" y="1673"/>
                </a:cubicBezTo>
                <a:lnTo>
                  <a:pt x="186" y="1673"/>
                </a:lnTo>
                <a:cubicBezTo>
                  <a:pt x="161" y="1673"/>
                  <a:pt x="137" y="1668"/>
                  <a:pt x="115" y="1659"/>
                </a:cubicBezTo>
                <a:cubicBezTo>
                  <a:pt x="92" y="1649"/>
                  <a:pt x="72" y="1636"/>
                  <a:pt x="54" y="1618"/>
                </a:cubicBezTo>
                <a:cubicBezTo>
                  <a:pt x="37" y="1601"/>
                  <a:pt x="24" y="1581"/>
                  <a:pt x="14" y="1558"/>
                </a:cubicBezTo>
                <a:cubicBezTo>
                  <a:pt x="5" y="1535"/>
                  <a:pt x="0" y="1512"/>
                  <a:pt x="0" y="1487"/>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3" name="任意多边形: 形状 722"/>
          <p:cNvSpPr/>
          <p:nvPr/>
        </p:nvSpPr>
        <p:spPr>
          <a:xfrm>
            <a:off x="5749200" y="3526200"/>
            <a:ext cx="4546440" cy="602280"/>
          </a:xfrm>
          <a:custGeom>
            <a:avLst/>
            <a:gdLst/>
            <a:ahLst/>
            <a:cxnLst/>
            <a:rect l="0" t="0" r="r" b="b"/>
            <a:pathLst>
              <a:path w="12629" h="1673">
                <a:moveTo>
                  <a:pt x="0" y="1487"/>
                </a:moveTo>
                <a:lnTo>
                  <a:pt x="0" y="186"/>
                </a:lnTo>
                <a:cubicBezTo>
                  <a:pt x="0" y="161"/>
                  <a:pt x="5" y="138"/>
                  <a:pt x="14" y="115"/>
                </a:cubicBezTo>
                <a:cubicBezTo>
                  <a:pt x="24" y="92"/>
                  <a:pt x="37" y="72"/>
                  <a:pt x="54" y="55"/>
                </a:cubicBezTo>
                <a:cubicBezTo>
                  <a:pt x="72" y="37"/>
                  <a:pt x="92" y="24"/>
                  <a:pt x="115" y="15"/>
                </a:cubicBezTo>
                <a:cubicBezTo>
                  <a:pt x="137" y="5"/>
                  <a:pt x="161" y="0"/>
                  <a:pt x="186" y="0"/>
                </a:cubicBezTo>
                <a:lnTo>
                  <a:pt x="12443" y="0"/>
                </a:lnTo>
                <a:cubicBezTo>
                  <a:pt x="12468" y="0"/>
                  <a:pt x="12492" y="5"/>
                  <a:pt x="12514" y="15"/>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2"/>
                  <a:pt x="12624" y="1535"/>
                  <a:pt x="12615" y="1558"/>
                </a:cubicBezTo>
                <a:cubicBezTo>
                  <a:pt x="12605" y="1581"/>
                  <a:pt x="12592" y="1601"/>
                  <a:pt x="12575" y="1618"/>
                </a:cubicBezTo>
                <a:cubicBezTo>
                  <a:pt x="12557" y="1636"/>
                  <a:pt x="12537" y="1649"/>
                  <a:pt x="12514" y="1659"/>
                </a:cubicBezTo>
                <a:cubicBezTo>
                  <a:pt x="12492" y="1668"/>
                  <a:pt x="12468" y="1673"/>
                  <a:pt x="12443" y="1673"/>
                </a:cubicBezTo>
                <a:lnTo>
                  <a:pt x="186" y="1673"/>
                </a:lnTo>
                <a:cubicBezTo>
                  <a:pt x="161" y="1673"/>
                  <a:pt x="137" y="1668"/>
                  <a:pt x="115" y="1659"/>
                </a:cubicBezTo>
                <a:cubicBezTo>
                  <a:pt x="92" y="1649"/>
                  <a:pt x="72" y="1636"/>
                  <a:pt x="54" y="1618"/>
                </a:cubicBezTo>
                <a:cubicBezTo>
                  <a:pt x="37" y="1601"/>
                  <a:pt x="24" y="1581"/>
                  <a:pt x="14" y="1558"/>
                </a:cubicBezTo>
                <a:cubicBezTo>
                  <a:pt x="5" y="1535"/>
                  <a:pt x="0" y="1512"/>
                  <a:pt x="0" y="1487"/>
                </a:cubicBezTo>
                <a:moveTo>
                  <a:pt x="47" y="186"/>
                </a:moveTo>
                <a:lnTo>
                  <a:pt x="47" y="1487"/>
                </a:lnTo>
                <a:cubicBezTo>
                  <a:pt x="47" y="1506"/>
                  <a:pt x="50" y="1523"/>
                  <a:pt x="57" y="1540"/>
                </a:cubicBezTo>
                <a:cubicBezTo>
                  <a:pt x="64" y="1557"/>
                  <a:pt x="74" y="1572"/>
                  <a:pt x="87" y="1586"/>
                </a:cubicBezTo>
                <a:cubicBezTo>
                  <a:pt x="100" y="1599"/>
                  <a:pt x="115" y="1609"/>
                  <a:pt x="132" y="1616"/>
                </a:cubicBezTo>
                <a:cubicBezTo>
                  <a:pt x="150" y="1623"/>
                  <a:pt x="167" y="1626"/>
                  <a:pt x="186" y="1626"/>
                </a:cubicBezTo>
                <a:lnTo>
                  <a:pt x="12443" y="1626"/>
                </a:lnTo>
                <a:cubicBezTo>
                  <a:pt x="12462" y="1626"/>
                  <a:pt x="12480" y="1623"/>
                  <a:pt x="12497" y="1616"/>
                </a:cubicBezTo>
                <a:cubicBezTo>
                  <a:pt x="12514" y="1609"/>
                  <a:pt x="12529" y="1599"/>
                  <a:pt x="12542" y="1586"/>
                </a:cubicBezTo>
                <a:cubicBezTo>
                  <a:pt x="12555" y="1572"/>
                  <a:pt x="12565" y="1557"/>
                  <a:pt x="12572" y="1540"/>
                </a:cubicBezTo>
                <a:cubicBezTo>
                  <a:pt x="12579" y="1523"/>
                  <a:pt x="12583" y="1506"/>
                  <a:pt x="12583" y="1487"/>
                </a:cubicBezTo>
                <a:lnTo>
                  <a:pt x="12583" y="186"/>
                </a:lnTo>
                <a:cubicBezTo>
                  <a:pt x="12583" y="168"/>
                  <a:pt x="12579" y="150"/>
                  <a:pt x="12572" y="133"/>
                </a:cubicBezTo>
                <a:cubicBezTo>
                  <a:pt x="12565" y="116"/>
                  <a:pt x="12555" y="101"/>
                  <a:pt x="12542" y="88"/>
                </a:cubicBezTo>
                <a:cubicBezTo>
                  <a:pt x="12529" y="75"/>
                  <a:pt x="12514" y="65"/>
                  <a:pt x="12497" y="57"/>
                </a:cubicBezTo>
                <a:cubicBezTo>
                  <a:pt x="12480" y="50"/>
                  <a:pt x="12462" y="47"/>
                  <a:pt x="12443" y="47"/>
                </a:cubicBezTo>
                <a:lnTo>
                  <a:pt x="186" y="47"/>
                </a:lnTo>
                <a:cubicBezTo>
                  <a:pt x="167" y="47"/>
                  <a:pt x="150" y="50"/>
                  <a:pt x="132" y="57"/>
                </a:cubicBezTo>
                <a:cubicBezTo>
                  <a:pt x="115" y="65"/>
                  <a:pt x="100" y="75"/>
                  <a:pt x="87" y="88"/>
                </a:cubicBezTo>
                <a:cubicBezTo>
                  <a:pt x="74" y="101"/>
                  <a:pt x="64" y="116"/>
                  <a:pt x="57" y="133"/>
                </a:cubicBezTo>
                <a:cubicBezTo>
                  <a:pt x="50" y="150"/>
                  <a:pt x="47" y="168"/>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4" name="任意多边形: 形状 723"/>
          <p:cNvSpPr/>
          <p:nvPr/>
        </p:nvSpPr>
        <p:spPr>
          <a:xfrm>
            <a:off x="5749200" y="4228200"/>
            <a:ext cx="4546440" cy="602280"/>
          </a:xfrm>
          <a:custGeom>
            <a:avLst/>
            <a:gdLst/>
            <a:ahLst/>
            <a:cxnLst/>
            <a:rect l="0" t="0" r="r" b="b"/>
            <a:pathLst>
              <a:path w="12629" h="1673">
                <a:moveTo>
                  <a:pt x="14" y="115"/>
                </a:moveTo>
                <a:cubicBezTo>
                  <a:pt x="24" y="92"/>
                  <a:pt x="37" y="72"/>
                  <a:pt x="54" y="55"/>
                </a:cubicBezTo>
                <a:cubicBezTo>
                  <a:pt x="72" y="37"/>
                  <a:pt x="92" y="24"/>
                  <a:pt x="115" y="14"/>
                </a:cubicBezTo>
                <a:cubicBezTo>
                  <a:pt x="137" y="5"/>
                  <a:pt x="161" y="0"/>
                  <a:pt x="186" y="0"/>
                </a:cubicBezTo>
                <a:lnTo>
                  <a:pt x="12443" y="0"/>
                </a:lnTo>
                <a:cubicBezTo>
                  <a:pt x="12468" y="0"/>
                  <a:pt x="12492" y="5"/>
                  <a:pt x="12514" y="14"/>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2"/>
                  <a:pt x="12624" y="1535"/>
                  <a:pt x="12615" y="1558"/>
                </a:cubicBezTo>
                <a:cubicBezTo>
                  <a:pt x="12605" y="1581"/>
                  <a:pt x="12592" y="1601"/>
                  <a:pt x="12575" y="1618"/>
                </a:cubicBezTo>
                <a:cubicBezTo>
                  <a:pt x="12557" y="1636"/>
                  <a:pt x="12537" y="1649"/>
                  <a:pt x="12514" y="1659"/>
                </a:cubicBezTo>
                <a:cubicBezTo>
                  <a:pt x="12492" y="1668"/>
                  <a:pt x="12468" y="1673"/>
                  <a:pt x="12443" y="1673"/>
                </a:cubicBezTo>
                <a:lnTo>
                  <a:pt x="186" y="1673"/>
                </a:lnTo>
                <a:cubicBezTo>
                  <a:pt x="161" y="1673"/>
                  <a:pt x="137" y="1668"/>
                  <a:pt x="115" y="1659"/>
                </a:cubicBezTo>
                <a:cubicBezTo>
                  <a:pt x="92" y="1649"/>
                  <a:pt x="72" y="1636"/>
                  <a:pt x="54" y="1618"/>
                </a:cubicBezTo>
                <a:cubicBezTo>
                  <a:pt x="37" y="1601"/>
                  <a:pt x="24" y="1581"/>
                  <a:pt x="14" y="1558"/>
                </a:cubicBezTo>
                <a:cubicBezTo>
                  <a:pt x="5" y="1535"/>
                  <a:pt x="0" y="1512"/>
                  <a:pt x="0" y="1487"/>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5" name="任意多边形: 形状 724"/>
          <p:cNvSpPr/>
          <p:nvPr/>
        </p:nvSpPr>
        <p:spPr>
          <a:xfrm>
            <a:off x="5749200" y="4228200"/>
            <a:ext cx="4546440" cy="602280"/>
          </a:xfrm>
          <a:custGeom>
            <a:avLst/>
            <a:gdLst/>
            <a:ahLst/>
            <a:cxnLst/>
            <a:rect l="0" t="0" r="r" b="b"/>
            <a:pathLst>
              <a:path w="12629" h="1673">
                <a:moveTo>
                  <a:pt x="0" y="1487"/>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12443" y="0"/>
                </a:lnTo>
                <a:cubicBezTo>
                  <a:pt x="12468" y="0"/>
                  <a:pt x="12492" y="5"/>
                  <a:pt x="12514" y="14"/>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2"/>
                  <a:pt x="12624" y="1535"/>
                  <a:pt x="12615" y="1558"/>
                </a:cubicBezTo>
                <a:cubicBezTo>
                  <a:pt x="12605" y="1581"/>
                  <a:pt x="12592" y="1601"/>
                  <a:pt x="12575" y="1618"/>
                </a:cubicBezTo>
                <a:cubicBezTo>
                  <a:pt x="12557" y="1636"/>
                  <a:pt x="12537" y="1649"/>
                  <a:pt x="12514" y="1659"/>
                </a:cubicBezTo>
                <a:cubicBezTo>
                  <a:pt x="12492" y="1668"/>
                  <a:pt x="12468" y="1673"/>
                  <a:pt x="12443" y="1673"/>
                </a:cubicBezTo>
                <a:lnTo>
                  <a:pt x="186" y="1673"/>
                </a:lnTo>
                <a:cubicBezTo>
                  <a:pt x="161" y="1673"/>
                  <a:pt x="137" y="1668"/>
                  <a:pt x="115" y="1659"/>
                </a:cubicBezTo>
                <a:cubicBezTo>
                  <a:pt x="92" y="1649"/>
                  <a:pt x="72" y="1636"/>
                  <a:pt x="54" y="1618"/>
                </a:cubicBezTo>
                <a:cubicBezTo>
                  <a:pt x="37" y="1601"/>
                  <a:pt x="24" y="1581"/>
                  <a:pt x="14" y="1558"/>
                </a:cubicBezTo>
                <a:cubicBezTo>
                  <a:pt x="5" y="1535"/>
                  <a:pt x="0" y="1512"/>
                  <a:pt x="0" y="1487"/>
                </a:cubicBezTo>
                <a:moveTo>
                  <a:pt x="47" y="186"/>
                </a:moveTo>
                <a:lnTo>
                  <a:pt x="47" y="1487"/>
                </a:lnTo>
                <a:cubicBezTo>
                  <a:pt x="47" y="1505"/>
                  <a:pt x="50" y="1523"/>
                  <a:pt x="57" y="1540"/>
                </a:cubicBezTo>
                <a:cubicBezTo>
                  <a:pt x="64" y="1557"/>
                  <a:pt x="74" y="1572"/>
                  <a:pt x="87" y="1585"/>
                </a:cubicBezTo>
                <a:cubicBezTo>
                  <a:pt x="100" y="1598"/>
                  <a:pt x="115" y="1609"/>
                  <a:pt x="132" y="1616"/>
                </a:cubicBezTo>
                <a:cubicBezTo>
                  <a:pt x="150" y="1623"/>
                  <a:pt x="167" y="1626"/>
                  <a:pt x="186" y="1626"/>
                </a:cubicBezTo>
                <a:lnTo>
                  <a:pt x="12443" y="1626"/>
                </a:lnTo>
                <a:cubicBezTo>
                  <a:pt x="12462" y="1626"/>
                  <a:pt x="12480" y="1623"/>
                  <a:pt x="12497" y="1616"/>
                </a:cubicBezTo>
                <a:cubicBezTo>
                  <a:pt x="12514" y="1609"/>
                  <a:pt x="12529" y="1598"/>
                  <a:pt x="12542" y="1585"/>
                </a:cubicBezTo>
                <a:cubicBezTo>
                  <a:pt x="12555" y="1572"/>
                  <a:pt x="12565" y="1557"/>
                  <a:pt x="12572" y="1540"/>
                </a:cubicBezTo>
                <a:cubicBezTo>
                  <a:pt x="12579" y="1523"/>
                  <a:pt x="12583" y="1505"/>
                  <a:pt x="12583" y="1487"/>
                </a:cubicBezTo>
                <a:lnTo>
                  <a:pt x="12583" y="186"/>
                </a:lnTo>
                <a:cubicBezTo>
                  <a:pt x="12583" y="168"/>
                  <a:pt x="12579" y="150"/>
                  <a:pt x="12572" y="133"/>
                </a:cubicBezTo>
                <a:cubicBezTo>
                  <a:pt x="12565" y="116"/>
                  <a:pt x="12555" y="101"/>
                  <a:pt x="12542" y="88"/>
                </a:cubicBezTo>
                <a:cubicBezTo>
                  <a:pt x="12529" y="74"/>
                  <a:pt x="12514" y="64"/>
                  <a:pt x="12497" y="57"/>
                </a:cubicBezTo>
                <a:cubicBezTo>
                  <a:pt x="12480" y="50"/>
                  <a:pt x="12462" y="47"/>
                  <a:pt x="12443" y="47"/>
                </a:cubicBezTo>
                <a:lnTo>
                  <a:pt x="186" y="47"/>
                </a:lnTo>
                <a:cubicBezTo>
                  <a:pt x="167" y="47"/>
                  <a:pt x="150" y="50"/>
                  <a:pt x="132" y="57"/>
                </a:cubicBezTo>
                <a:cubicBezTo>
                  <a:pt x="115" y="64"/>
                  <a:pt x="100" y="74"/>
                  <a:pt x="87" y="88"/>
                </a:cubicBezTo>
                <a:cubicBezTo>
                  <a:pt x="74" y="101"/>
                  <a:pt x="64" y="116"/>
                  <a:pt x="57" y="133"/>
                </a:cubicBezTo>
                <a:cubicBezTo>
                  <a:pt x="50" y="150"/>
                  <a:pt x="47" y="168"/>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6" name="任意多边形: 形状 725"/>
          <p:cNvSpPr/>
          <p:nvPr/>
        </p:nvSpPr>
        <p:spPr>
          <a:xfrm>
            <a:off x="5749200" y="4930200"/>
            <a:ext cx="4546440" cy="602280"/>
          </a:xfrm>
          <a:custGeom>
            <a:avLst/>
            <a:gdLst/>
            <a:ahLst/>
            <a:cxnLst/>
            <a:rect l="0" t="0" r="r" b="b"/>
            <a:pathLst>
              <a:path w="12629" h="1673">
                <a:moveTo>
                  <a:pt x="14" y="115"/>
                </a:moveTo>
                <a:cubicBezTo>
                  <a:pt x="24" y="92"/>
                  <a:pt x="37" y="72"/>
                  <a:pt x="54" y="55"/>
                </a:cubicBezTo>
                <a:cubicBezTo>
                  <a:pt x="72" y="37"/>
                  <a:pt x="92" y="24"/>
                  <a:pt x="115" y="14"/>
                </a:cubicBezTo>
                <a:cubicBezTo>
                  <a:pt x="137" y="5"/>
                  <a:pt x="161" y="0"/>
                  <a:pt x="186" y="0"/>
                </a:cubicBezTo>
                <a:lnTo>
                  <a:pt x="12443" y="0"/>
                </a:lnTo>
                <a:cubicBezTo>
                  <a:pt x="12468" y="0"/>
                  <a:pt x="12492" y="5"/>
                  <a:pt x="12514" y="14"/>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1"/>
                  <a:pt x="12624" y="1535"/>
                  <a:pt x="12615" y="1558"/>
                </a:cubicBezTo>
                <a:cubicBezTo>
                  <a:pt x="12605" y="1581"/>
                  <a:pt x="12592" y="1601"/>
                  <a:pt x="12575" y="1618"/>
                </a:cubicBezTo>
                <a:cubicBezTo>
                  <a:pt x="12557" y="1636"/>
                  <a:pt x="12537" y="1649"/>
                  <a:pt x="12514" y="1658"/>
                </a:cubicBezTo>
                <a:cubicBezTo>
                  <a:pt x="12492" y="1668"/>
                  <a:pt x="12468" y="1673"/>
                  <a:pt x="12443" y="1673"/>
                </a:cubicBezTo>
                <a:lnTo>
                  <a:pt x="186" y="1673"/>
                </a:lnTo>
                <a:cubicBezTo>
                  <a:pt x="161" y="1673"/>
                  <a:pt x="137" y="1668"/>
                  <a:pt x="115" y="1658"/>
                </a:cubicBezTo>
                <a:cubicBezTo>
                  <a:pt x="92" y="1649"/>
                  <a:pt x="72" y="1636"/>
                  <a:pt x="54" y="1618"/>
                </a:cubicBezTo>
                <a:cubicBezTo>
                  <a:pt x="37" y="1601"/>
                  <a:pt x="24" y="1581"/>
                  <a:pt x="14" y="1558"/>
                </a:cubicBezTo>
                <a:cubicBezTo>
                  <a:pt x="5" y="1535"/>
                  <a:pt x="0" y="1512"/>
                  <a:pt x="0" y="1487"/>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7" name="任意多边形: 形状 726"/>
          <p:cNvSpPr/>
          <p:nvPr/>
        </p:nvSpPr>
        <p:spPr>
          <a:xfrm>
            <a:off x="5749200" y="4930200"/>
            <a:ext cx="4546440" cy="602280"/>
          </a:xfrm>
          <a:custGeom>
            <a:avLst/>
            <a:gdLst/>
            <a:ahLst/>
            <a:cxnLst/>
            <a:rect l="0" t="0" r="r" b="b"/>
            <a:pathLst>
              <a:path w="12629" h="1673">
                <a:moveTo>
                  <a:pt x="0" y="1487"/>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12443" y="0"/>
                </a:lnTo>
                <a:cubicBezTo>
                  <a:pt x="12468" y="0"/>
                  <a:pt x="12492" y="5"/>
                  <a:pt x="12514" y="14"/>
                </a:cubicBezTo>
                <a:cubicBezTo>
                  <a:pt x="12537" y="24"/>
                  <a:pt x="12557" y="37"/>
                  <a:pt x="12575" y="55"/>
                </a:cubicBezTo>
                <a:cubicBezTo>
                  <a:pt x="12592" y="72"/>
                  <a:pt x="12605" y="92"/>
                  <a:pt x="12615" y="115"/>
                </a:cubicBezTo>
                <a:cubicBezTo>
                  <a:pt x="12624" y="138"/>
                  <a:pt x="12629" y="161"/>
                  <a:pt x="12629" y="186"/>
                </a:cubicBezTo>
                <a:lnTo>
                  <a:pt x="12629" y="1487"/>
                </a:lnTo>
                <a:cubicBezTo>
                  <a:pt x="12629" y="1511"/>
                  <a:pt x="12624" y="1535"/>
                  <a:pt x="12615" y="1558"/>
                </a:cubicBezTo>
                <a:cubicBezTo>
                  <a:pt x="12605" y="1581"/>
                  <a:pt x="12592" y="1601"/>
                  <a:pt x="12575" y="1618"/>
                </a:cubicBezTo>
                <a:cubicBezTo>
                  <a:pt x="12557" y="1636"/>
                  <a:pt x="12537" y="1649"/>
                  <a:pt x="12514" y="1658"/>
                </a:cubicBezTo>
                <a:cubicBezTo>
                  <a:pt x="12492" y="1668"/>
                  <a:pt x="12468" y="1673"/>
                  <a:pt x="12443" y="1673"/>
                </a:cubicBezTo>
                <a:lnTo>
                  <a:pt x="186" y="1673"/>
                </a:lnTo>
                <a:cubicBezTo>
                  <a:pt x="161" y="1673"/>
                  <a:pt x="137" y="1668"/>
                  <a:pt x="115" y="1658"/>
                </a:cubicBezTo>
                <a:cubicBezTo>
                  <a:pt x="92" y="1649"/>
                  <a:pt x="72" y="1636"/>
                  <a:pt x="54" y="1618"/>
                </a:cubicBezTo>
                <a:cubicBezTo>
                  <a:pt x="37" y="1601"/>
                  <a:pt x="24" y="1581"/>
                  <a:pt x="14" y="1558"/>
                </a:cubicBezTo>
                <a:cubicBezTo>
                  <a:pt x="5" y="1535"/>
                  <a:pt x="0" y="1511"/>
                  <a:pt x="0" y="1487"/>
                </a:cubicBezTo>
                <a:moveTo>
                  <a:pt x="47" y="186"/>
                </a:moveTo>
                <a:lnTo>
                  <a:pt x="47" y="1487"/>
                </a:lnTo>
                <a:cubicBezTo>
                  <a:pt x="47" y="1505"/>
                  <a:pt x="50" y="1523"/>
                  <a:pt x="57" y="1540"/>
                </a:cubicBezTo>
                <a:cubicBezTo>
                  <a:pt x="64" y="1557"/>
                  <a:pt x="74" y="1572"/>
                  <a:pt x="87" y="1585"/>
                </a:cubicBezTo>
                <a:cubicBezTo>
                  <a:pt x="100" y="1598"/>
                  <a:pt x="115" y="1608"/>
                  <a:pt x="132" y="1616"/>
                </a:cubicBezTo>
                <a:cubicBezTo>
                  <a:pt x="150" y="1623"/>
                  <a:pt x="167" y="1626"/>
                  <a:pt x="186" y="1626"/>
                </a:cubicBezTo>
                <a:lnTo>
                  <a:pt x="12443" y="1626"/>
                </a:lnTo>
                <a:cubicBezTo>
                  <a:pt x="12462" y="1626"/>
                  <a:pt x="12480" y="1623"/>
                  <a:pt x="12497" y="1616"/>
                </a:cubicBezTo>
                <a:cubicBezTo>
                  <a:pt x="12514" y="1608"/>
                  <a:pt x="12529" y="1598"/>
                  <a:pt x="12542" y="1585"/>
                </a:cubicBezTo>
                <a:cubicBezTo>
                  <a:pt x="12555" y="1572"/>
                  <a:pt x="12565" y="1557"/>
                  <a:pt x="12572" y="1540"/>
                </a:cubicBezTo>
                <a:cubicBezTo>
                  <a:pt x="12579" y="1523"/>
                  <a:pt x="12583" y="1505"/>
                  <a:pt x="12583" y="1487"/>
                </a:cubicBezTo>
                <a:lnTo>
                  <a:pt x="12583" y="186"/>
                </a:lnTo>
                <a:cubicBezTo>
                  <a:pt x="12583" y="167"/>
                  <a:pt x="12579" y="150"/>
                  <a:pt x="12572" y="133"/>
                </a:cubicBezTo>
                <a:cubicBezTo>
                  <a:pt x="12565" y="116"/>
                  <a:pt x="12555" y="100"/>
                  <a:pt x="12542" y="87"/>
                </a:cubicBezTo>
                <a:cubicBezTo>
                  <a:pt x="12529" y="74"/>
                  <a:pt x="12514" y="64"/>
                  <a:pt x="12497" y="57"/>
                </a:cubicBezTo>
                <a:cubicBezTo>
                  <a:pt x="12480" y="50"/>
                  <a:pt x="12462" y="47"/>
                  <a:pt x="12443" y="47"/>
                </a:cubicBezTo>
                <a:lnTo>
                  <a:pt x="186" y="47"/>
                </a:lnTo>
                <a:cubicBezTo>
                  <a:pt x="167" y="47"/>
                  <a:pt x="150" y="50"/>
                  <a:pt x="132" y="57"/>
                </a:cubicBezTo>
                <a:cubicBezTo>
                  <a:pt x="115" y="64"/>
                  <a:pt x="100" y="74"/>
                  <a:pt x="87" y="87"/>
                </a:cubicBezTo>
                <a:cubicBezTo>
                  <a:pt x="74" y="100"/>
                  <a:pt x="64" y="116"/>
                  <a:pt x="57" y="133"/>
                </a:cubicBezTo>
                <a:cubicBezTo>
                  <a:pt x="50" y="150"/>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28" name="图片 727"/>
          <p:cNvPicPr/>
          <p:nvPr/>
        </p:nvPicPr>
        <p:blipFill>
          <a:blip r:embed="rId9"/>
          <a:stretch/>
        </p:blipFill>
        <p:spPr>
          <a:xfrm>
            <a:off x="5749560" y="3225600"/>
            <a:ext cx="124920" cy="166680"/>
          </a:xfrm>
          <a:prstGeom prst="rect">
            <a:avLst/>
          </a:prstGeom>
          <a:noFill/>
          <a:ln w="0">
            <a:noFill/>
          </a:ln>
        </p:spPr>
      </p:pic>
      <p:sp>
        <p:nvSpPr>
          <p:cNvPr id="729" name="文本框 728"/>
          <p:cNvSpPr txBox="1"/>
          <p:nvPr/>
        </p:nvSpPr>
        <p:spPr>
          <a:xfrm>
            <a:off x="501480" y="6989040"/>
            <a:ext cx="1338840" cy="132840"/>
          </a:xfrm>
          <a:prstGeom prst="rect">
            <a:avLst/>
          </a:prstGeom>
          <a:noFill/>
          <a:ln w="0">
            <a:noFill/>
          </a:ln>
        </p:spPr>
        <p:txBody>
          <a:bodyPr wrap="none" lIns="0" tIns="0" rIns="0" bIns="0" anchor="t">
            <a:spAutoFit/>
          </a:bodyPr>
          <a:lstStyle/>
          <a:p>
            <a:r>
              <a:rPr lang="en-US" sz="920" b="0" u="none" strike="noStrike">
                <a:solidFill>
                  <a:srgbClr val="E2E8F0"/>
                </a:solidFill>
                <a:effectLst/>
                <a:uFillTx/>
                <a:latin typeface="Courier New"/>
                <a:ea typeface="Courier New"/>
              </a:rPr>
              <a:t>    </a:t>
            </a:r>
            <a:r>
              <a:rPr lang="en-US" sz="920" b="0" u="none" strike="noStrike">
                <a:solidFill>
                  <a:srgbClr val="F59E0B"/>
                </a:solidFill>
                <a:effectLst/>
                <a:uFillTx/>
                <a:latin typeface="Courier New"/>
                <a:ea typeface="Courier New"/>
              </a:rPr>
              <a:t>return</a:t>
            </a:r>
            <a:r>
              <a:rPr lang="en-US" sz="920" b="0" u="none" strike="noStrike">
                <a:solidFill>
                  <a:srgbClr val="E2E8F0"/>
                </a:solidFill>
                <a:effectLst/>
                <a:uFillTx/>
                <a:latin typeface="Courier New"/>
                <a:ea typeface="Courier New"/>
              </a:rPr>
              <a:t> response</a:t>
            </a:r>
            <a:endParaRPr lang="en-US" sz="920" b="0" u="none" strike="noStrike">
              <a:solidFill>
                <a:srgbClr val="000000"/>
              </a:solidFill>
              <a:effectLst/>
              <a:uFillTx/>
              <a:latin typeface="Times New Roman"/>
            </a:endParaRPr>
          </a:p>
        </p:txBody>
      </p:sp>
      <p:pic>
        <p:nvPicPr>
          <p:cNvPr id="730" name="图片 729"/>
          <p:cNvPicPr/>
          <p:nvPr/>
        </p:nvPicPr>
        <p:blipFill>
          <a:blip r:embed="rId10"/>
          <a:stretch/>
        </p:blipFill>
        <p:spPr>
          <a:xfrm>
            <a:off x="5866560" y="3677040"/>
            <a:ext cx="166680" cy="166680"/>
          </a:xfrm>
          <a:prstGeom prst="rect">
            <a:avLst/>
          </a:prstGeom>
          <a:noFill/>
          <a:ln w="0">
            <a:noFill/>
          </a:ln>
        </p:spPr>
      </p:pic>
      <p:sp>
        <p:nvSpPr>
          <p:cNvPr id="731" name="文本框 730"/>
          <p:cNvSpPr txBox="1"/>
          <p:nvPr/>
        </p:nvSpPr>
        <p:spPr>
          <a:xfrm>
            <a:off x="5941440" y="3220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集成优势</a:t>
            </a:r>
            <a:endParaRPr lang="en-US" sz="1320" b="0" u="none" strike="noStrike">
              <a:solidFill>
                <a:srgbClr val="000000"/>
              </a:solidFill>
              <a:effectLst/>
              <a:uFillTx/>
              <a:latin typeface="Times New Roman"/>
            </a:endParaRPr>
          </a:p>
        </p:txBody>
      </p:sp>
      <p:sp>
        <p:nvSpPr>
          <p:cNvPr id="732" name="文本框 731"/>
          <p:cNvSpPr txBox="1"/>
          <p:nvPr/>
        </p:nvSpPr>
        <p:spPr>
          <a:xfrm>
            <a:off x="6133680" y="367812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无缝信息流转</a:t>
            </a:r>
            <a:endParaRPr lang="en-US" sz="1050" b="0" u="none" strike="noStrike">
              <a:solidFill>
                <a:srgbClr val="000000"/>
              </a:solidFill>
              <a:effectLst/>
              <a:uFillTx/>
              <a:latin typeface="Times New Roman"/>
            </a:endParaRPr>
          </a:p>
        </p:txBody>
      </p:sp>
      <p:pic>
        <p:nvPicPr>
          <p:cNvPr id="733" name="图片 732"/>
          <p:cNvPicPr/>
          <p:nvPr/>
        </p:nvPicPr>
        <p:blipFill>
          <a:blip r:embed="rId11"/>
          <a:stretch/>
        </p:blipFill>
        <p:spPr>
          <a:xfrm>
            <a:off x="5866560" y="4379040"/>
            <a:ext cx="166680" cy="166680"/>
          </a:xfrm>
          <a:prstGeom prst="rect">
            <a:avLst/>
          </a:prstGeom>
          <a:noFill/>
          <a:ln w="0">
            <a:noFill/>
          </a:ln>
        </p:spPr>
      </p:pic>
      <p:sp>
        <p:nvSpPr>
          <p:cNvPr id="734" name="文本框 733"/>
          <p:cNvSpPr txBox="1"/>
          <p:nvPr/>
        </p:nvSpPr>
        <p:spPr>
          <a:xfrm>
            <a:off x="6133680" y="3869280"/>
            <a:ext cx="3286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检索模块的输出直接作为生成模块的输入，实现数据的连贯流转</a:t>
            </a:r>
            <a:endParaRPr lang="en-US" sz="920" b="0" u="none" strike="noStrike">
              <a:solidFill>
                <a:srgbClr val="000000"/>
              </a:solidFill>
              <a:effectLst/>
              <a:uFillTx/>
              <a:latin typeface="Times New Roman"/>
            </a:endParaRPr>
          </a:p>
        </p:txBody>
      </p:sp>
      <p:sp>
        <p:nvSpPr>
          <p:cNvPr id="735" name="文本框 734"/>
          <p:cNvSpPr txBox="1"/>
          <p:nvPr/>
        </p:nvSpPr>
        <p:spPr>
          <a:xfrm>
            <a:off x="6133680" y="438012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模块化设计</a:t>
            </a:r>
            <a:endParaRPr lang="en-US" sz="1050" b="0" u="none" strike="noStrike">
              <a:solidFill>
                <a:srgbClr val="000000"/>
              </a:solidFill>
              <a:effectLst/>
              <a:uFillTx/>
              <a:latin typeface="Times New Roman"/>
            </a:endParaRPr>
          </a:p>
        </p:txBody>
      </p:sp>
      <p:pic>
        <p:nvPicPr>
          <p:cNvPr id="736" name="图片 735"/>
          <p:cNvPicPr/>
          <p:nvPr/>
        </p:nvPicPr>
        <p:blipFill>
          <a:blip r:embed="rId12"/>
          <a:stretch/>
        </p:blipFill>
        <p:spPr>
          <a:xfrm>
            <a:off x="5866560" y="5081040"/>
            <a:ext cx="150120" cy="166680"/>
          </a:xfrm>
          <a:prstGeom prst="rect">
            <a:avLst/>
          </a:prstGeom>
          <a:noFill/>
          <a:ln w="0">
            <a:noFill/>
          </a:ln>
        </p:spPr>
      </p:pic>
      <p:sp>
        <p:nvSpPr>
          <p:cNvPr id="737" name="文本框 736"/>
          <p:cNvSpPr txBox="1"/>
          <p:nvPr/>
        </p:nvSpPr>
        <p:spPr>
          <a:xfrm>
            <a:off x="6133680" y="4571280"/>
            <a:ext cx="2112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各模块独立但协同工作，便于优化和升级</a:t>
            </a:r>
            <a:endParaRPr lang="en-US" sz="920" b="0" u="none" strike="noStrike">
              <a:solidFill>
                <a:srgbClr val="000000"/>
              </a:solidFill>
              <a:effectLst/>
              <a:uFillTx/>
              <a:latin typeface="Times New Roman"/>
            </a:endParaRPr>
          </a:p>
        </p:txBody>
      </p:sp>
      <p:sp>
        <p:nvSpPr>
          <p:cNvPr id="738" name="文本框 737"/>
          <p:cNvSpPr txBox="1"/>
          <p:nvPr/>
        </p:nvSpPr>
        <p:spPr>
          <a:xfrm>
            <a:off x="6117120" y="508212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专业医学转换</a:t>
            </a:r>
            <a:endParaRPr lang="en-US" sz="1050" b="0" u="none" strike="noStrike">
              <a:solidFill>
                <a:srgbClr val="000000"/>
              </a:solidFill>
              <a:effectLst/>
              <a:uFillTx/>
              <a:latin typeface="Times New Roman"/>
            </a:endParaRPr>
          </a:p>
        </p:txBody>
      </p:sp>
      <p:sp>
        <p:nvSpPr>
          <p:cNvPr id="739" name="文本框 738"/>
          <p:cNvSpPr txBox="1"/>
          <p:nvPr/>
        </p:nvSpPr>
        <p:spPr>
          <a:xfrm>
            <a:off x="6117120" y="527328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将复杂医学文献信息转化为用户友好的专业回答</a:t>
            </a:r>
            <a:endParaRPr lang="en-US" sz="920" b="0" u="none" strike="noStrike">
              <a:solidFill>
                <a:srgbClr val="000000"/>
              </a:solidFill>
              <a:effectLst/>
              <a:uFillTx/>
              <a:latin typeface="Times New Roman"/>
            </a:endParaRPr>
          </a:p>
        </p:txBody>
      </p:sp>
      <p:sp>
        <p:nvSpPr>
          <p:cNvPr id="740" name="任意多边形: 形状 739"/>
          <p:cNvSpPr/>
          <p:nvPr/>
        </p:nvSpPr>
        <p:spPr>
          <a:xfrm>
            <a:off x="3208680" y="2072160"/>
            <a:ext cx="802800" cy="17280"/>
          </a:xfrm>
          <a:custGeom>
            <a:avLst/>
            <a:gdLst/>
            <a:ahLst/>
            <a:cxnLst/>
            <a:rect l="0" t="0" r="r" b="b"/>
            <a:pathLst>
              <a:path w="2230" h="48">
                <a:moveTo>
                  <a:pt x="0" y="0"/>
                </a:moveTo>
                <a:lnTo>
                  <a:pt x="2230" y="0"/>
                </a:lnTo>
                <a:lnTo>
                  <a:pt x="2230" y="48"/>
                </a:lnTo>
                <a:lnTo>
                  <a:pt x="0" y="4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1" name="任意多边形: 形状 740"/>
          <p:cNvSpPr/>
          <p:nvPr/>
        </p:nvSpPr>
        <p:spPr>
          <a:xfrm>
            <a:off x="3927600" y="2038680"/>
            <a:ext cx="83880" cy="84240"/>
          </a:xfrm>
          <a:custGeom>
            <a:avLst/>
            <a:gdLst/>
            <a:ahLst/>
            <a:cxnLst/>
            <a:rect l="0" t="0" r="r" b="b"/>
            <a:pathLst>
              <a:path w="233" h="234">
                <a:moveTo>
                  <a:pt x="0" y="0"/>
                </a:moveTo>
                <a:lnTo>
                  <a:pt x="0" y="234"/>
                </a:lnTo>
                <a:lnTo>
                  <a:pt x="233" y="11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2" name="任意多边形: 形状 741"/>
          <p:cNvSpPr/>
          <p:nvPr/>
        </p:nvSpPr>
        <p:spPr>
          <a:xfrm>
            <a:off x="6685200" y="2072160"/>
            <a:ext cx="802440" cy="17280"/>
          </a:xfrm>
          <a:custGeom>
            <a:avLst/>
            <a:gdLst/>
            <a:ahLst/>
            <a:cxnLst/>
            <a:rect l="0" t="0" r="r" b="b"/>
            <a:pathLst>
              <a:path w="2229" h="48">
                <a:moveTo>
                  <a:pt x="0" y="0"/>
                </a:moveTo>
                <a:lnTo>
                  <a:pt x="2229" y="0"/>
                </a:lnTo>
                <a:lnTo>
                  <a:pt x="2229" y="48"/>
                </a:lnTo>
                <a:lnTo>
                  <a:pt x="0" y="4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3" name="任意多边形: 形状 742"/>
          <p:cNvSpPr/>
          <p:nvPr/>
        </p:nvSpPr>
        <p:spPr>
          <a:xfrm>
            <a:off x="7403760" y="2038680"/>
            <a:ext cx="83880" cy="84240"/>
          </a:xfrm>
          <a:custGeom>
            <a:avLst/>
            <a:gdLst/>
            <a:ahLst/>
            <a:cxnLst/>
            <a:rect l="0" t="0" r="r" b="b"/>
            <a:pathLst>
              <a:path w="233" h="234">
                <a:moveTo>
                  <a:pt x="0" y="0"/>
                </a:moveTo>
                <a:lnTo>
                  <a:pt x="0" y="234"/>
                </a:lnTo>
                <a:lnTo>
                  <a:pt x="233" y="118"/>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4" name="文本框 743"/>
          <p:cNvSpPr txBox="1"/>
          <p:nvPr/>
        </p:nvSpPr>
        <p:spPr>
          <a:xfrm>
            <a:off x="3196440" y="7395840"/>
            <a:ext cx="440172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基于</a:t>
            </a:r>
            <a:r>
              <a:rPr lang="en-US" sz="920" b="0" u="none" strike="noStrike">
                <a:solidFill>
                  <a:srgbClr val="D1D5DB"/>
                </a:solidFill>
                <a:effectLst/>
                <a:uFillTx/>
                <a:latin typeface="NotoSansSC"/>
                <a:ea typeface="NotoSansSC"/>
              </a:rPr>
              <a:t>GPT-2</a:t>
            </a:r>
            <a:r>
              <a:rPr lang="zh-CN" sz="920" b="0" u="none" strike="noStrike">
                <a:solidFill>
                  <a:srgbClr val="D1D5DB"/>
                </a:solidFill>
                <a:effectLst/>
                <a:uFillTx/>
                <a:latin typeface="NotoSansSC"/>
                <a:ea typeface="NotoSansSC"/>
              </a:rPr>
              <a:t>模型的生成系统与高效向量检索的集成，实现从查询到专业回答的全流程</a:t>
            </a:r>
            <a:endParaRPr lang="en-US" sz="920" b="0" u="none" strike="noStrike">
              <a:solidFill>
                <a:srgbClr val="000000"/>
              </a:solidFill>
              <a:effectLst/>
              <a:uFillTx/>
              <a:latin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5" name="图片 744"/>
          <p:cNvPicPr/>
          <p:nvPr/>
        </p:nvPicPr>
        <p:blipFill>
          <a:blip r:embed="rId2"/>
          <a:stretch/>
        </p:blipFill>
        <p:spPr>
          <a:xfrm>
            <a:off x="0" y="0"/>
            <a:ext cx="10696320" cy="7754760"/>
          </a:xfrm>
          <a:prstGeom prst="rect">
            <a:avLst/>
          </a:prstGeom>
          <a:noFill/>
          <a:ln w="0">
            <a:noFill/>
          </a:ln>
        </p:spPr>
      </p:pic>
      <p:sp>
        <p:nvSpPr>
          <p:cNvPr id="746" name="文本框 745"/>
          <p:cNvSpPr txBox="1"/>
          <p:nvPr/>
        </p:nvSpPr>
        <p:spPr>
          <a:xfrm>
            <a:off x="401040" y="422640"/>
            <a:ext cx="30031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提示词优化与参数调优</a:t>
            </a:r>
            <a:endParaRPr lang="en-US" sz="2370" b="0" u="none" strike="noStrike">
              <a:solidFill>
                <a:srgbClr val="000000"/>
              </a:solidFill>
              <a:effectLst/>
              <a:uFillTx/>
              <a:latin typeface="Times New Roman"/>
            </a:endParaRPr>
          </a:p>
        </p:txBody>
      </p:sp>
      <p:sp>
        <p:nvSpPr>
          <p:cNvPr id="747" name="任意多边形: 形状 746"/>
          <p:cNvSpPr/>
          <p:nvPr/>
        </p:nvSpPr>
        <p:spPr>
          <a:xfrm>
            <a:off x="401040" y="1337040"/>
            <a:ext cx="4746960" cy="4646520"/>
          </a:xfrm>
          <a:custGeom>
            <a:avLst/>
            <a:gdLst/>
            <a:ahLst/>
            <a:cxnLst/>
            <a:rect l="0" t="0" r="r" b="b"/>
            <a:pathLst>
              <a:path w="13186" h="12907">
                <a:moveTo>
                  <a:pt x="0" y="12721"/>
                </a:moveTo>
                <a:lnTo>
                  <a:pt x="0" y="185"/>
                </a:lnTo>
                <a:cubicBezTo>
                  <a:pt x="0" y="173"/>
                  <a:pt x="1" y="161"/>
                  <a:pt x="3" y="149"/>
                </a:cubicBezTo>
                <a:cubicBezTo>
                  <a:pt x="6" y="137"/>
                  <a:pt x="9" y="125"/>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13000" y="0"/>
                </a:lnTo>
                <a:cubicBezTo>
                  <a:pt x="13012" y="0"/>
                  <a:pt x="13024" y="1"/>
                  <a:pt x="13036" y="3"/>
                </a:cubicBezTo>
                <a:cubicBezTo>
                  <a:pt x="13048" y="6"/>
                  <a:pt x="13060" y="9"/>
                  <a:pt x="13071" y="14"/>
                </a:cubicBezTo>
                <a:cubicBezTo>
                  <a:pt x="13082" y="18"/>
                  <a:pt x="13093" y="24"/>
                  <a:pt x="13103" y="31"/>
                </a:cubicBezTo>
                <a:cubicBezTo>
                  <a:pt x="13113" y="38"/>
                  <a:pt x="13123" y="45"/>
                  <a:pt x="13131" y="54"/>
                </a:cubicBezTo>
                <a:cubicBezTo>
                  <a:pt x="13140" y="63"/>
                  <a:pt x="13148" y="72"/>
                  <a:pt x="13154" y="82"/>
                </a:cubicBezTo>
                <a:cubicBezTo>
                  <a:pt x="13161" y="92"/>
                  <a:pt x="13167" y="103"/>
                  <a:pt x="13172" y="114"/>
                </a:cubicBezTo>
                <a:cubicBezTo>
                  <a:pt x="13176" y="125"/>
                  <a:pt x="13180" y="137"/>
                  <a:pt x="13182" y="149"/>
                </a:cubicBezTo>
                <a:cubicBezTo>
                  <a:pt x="13185" y="161"/>
                  <a:pt x="13186" y="173"/>
                  <a:pt x="13186" y="185"/>
                </a:cubicBezTo>
                <a:lnTo>
                  <a:pt x="13186" y="12721"/>
                </a:lnTo>
                <a:cubicBezTo>
                  <a:pt x="13186" y="12734"/>
                  <a:pt x="13185" y="12746"/>
                  <a:pt x="13182" y="12758"/>
                </a:cubicBezTo>
                <a:cubicBezTo>
                  <a:pt x="13180" y="12770"/>
                  <a:pt x="13176" y="12781"/>
                  <a:pt x="13172" y="12792"/>
                </a:cubicBezTo>
                <a:cubicBezTo>
                  <a:pt x="13167" y="12804"/>
                  <a:pt x="13161" y="12814"/>
                  <a:pt x="13154" y="12825"/>
                </a:cubicBezTo>
                <a:cubicBezTo>
                  <a:pt x="13148" y="12835"/>
                  <a:pt x="13140" y="12844"/>
                  <a:pt x="13131" y="12853"/>
                </a:cubicBezTo>
                <a:cubicBezTo>
                  <a:pt x="13123" y="12861"/>
                  <a:pt x="13113" y="12869"/>
                  <a:pt x="13103" y="12876"/>
                </a:cubicBezTo>
                <a:cubicBezTo>
                  <a:pt x="13093" y="12883"/>
                  <a:pt x="13082" y="12888"/>
                  <a:pt x="13071" y="12893"/>
                </a:cubicBezTo>
                <a:cubicBezTo>
                  <a:pt x="13060" y="12898"/>
                  <a:pt x="13048" y="12901"/>
                  <a:pt x="13036" y="12903"/>
                </a:cubicBezTo>
                <a:cubicBezTo>
                  <a:pt x="13024" y="12906"/>
                  <a:pt x="13012" y="12907"/>
                  <a:pt x="13000" y="12907"/>
                </a:cubicBezTo>
                <a:lnTo>
                  <a:pt x="185" y="12907"/>
                </a:lnTo>
                <a:cubicBezTo>
                  <a:pt x="173" y="12907"/>
                  <a:pt x="161" y="12906"/>
                  <a:pt x="149" y="12903"/>
                </a:cubicBezTo>
                <a:cubicBezTo>
                  <a:pt x="137" y="12901"/>
                  <a:pt x="126" y="12898"/>
                  <a:pt x="114" y="12893"/>
                </a:cubicBezTo>
                <a:cubicBezTo>
                  <a:pt x="103" y="12888"/>
                  <a:pt x="92" y="12883"/>
                  <a:pt x="82" y="12876"/>
                </a:cubicBezTo>
                <a:cubicBezTo>
                  <a:pt x="72" y="12869"/>
                  <a:pt x="63" y="12861"/>
                  <a:pt x="54" y="12853"/>
                </a:cubicBezTo>
                <a:cubicBezTo>
                  <a:pt x="45" y="12844"/>
                  <a:pt x="38" y="12835"/>
                  <a:pt x="31" y="12825"/>
                </a:cubicBezTo>
                <a:cubicBezTo>
                  <a:pt x="24" y="12814"/>
                  <a:pt x="19" y="12804"/>
                  <a:pt x="14" y="12792"/>
                </a:cubicBezTo>
                <a:cubicBezTo>
                  <a:pt x="9" y="12781"/>
                  <a:pt x="6" y="12770"/>
                  <a:pt x="3" y="12758"/>
                </a:cubicBezTo>
                <a:cubicBezTo>
                  <a:pt x="1" y="12746"/>
                  <a:pt x="0" y="12734"/>
                  <a:pt x="0" y="1272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8" name="任意多边形: 形状 747"/>
          <p:cNvSpPr/>
          <p:nvPr/>
        </p:nvSpPr>
        <p:spPr>
          <a:xfrm>
            <a:off x="601560" y="2272680"/>
            <a:ext cx="4345920" cy="2273400"/>
          </a:xfrm>
          <a:custGeom>
            <a:avLst/>
            <a:gdLst/>
            <a:ahLst/>
            <a:cxnLst/>
            <a:rect l="0" t="0" r="r" b="b"/>
            <a:pathLst>
              <a:path w="12072" h="6315">
                <a:moveTo>
                  <a:pt x="0" y="6176"/>
                </a:moveTo>
                <a:lnTo>
                  <a:pt x="0" y="140"/>
                </a:lnTo>
                <a:cubicBezTo>
                  <a:pt x="0" y="121"/>
                  <a:pt x="3" y="103"/>
                  <a:pt x="10" y="86"/>
                </a:cubicBezTo>
                <a:cubicBezTo>
                  <a:pt x="18" y="69"/>
                  <a:pt x="28" y="54"/>
                  <a:pt x="41" y="41"/>
                </a:cubicBezTo>
                <a:cubicBezTo>
                  <a:pt x="54" y="28"/>
                  <a:pt x="69" y="18"/>
                  <a:pt x="86" y="11"/>
                </a:cubicBezTo>
                <a:cubicBezTo>
                  <a:pt x="103" y="4"/>
                  <a:pt x="121" y="0"/>
                  <a:pt x="139" y="0"/>
                </a:cubicBezTo>
                <a:lnTo>
                  <a:pt x="11932" y="0"/>
                </a:lnTo>
                <a:cubicBezTo>
                  <a:pt x="11951" y="0"/>
                  <a:pt x="11969" y="4"/>
                  <a:pt x="11986" y="11"/>
                </a:cubicBezTo>
                <a:cubicBezTo>
                  <a:pt x="12003" y="18"/>
                  <a:pt x="12018" y="28"/>
                  <a:pt x="12031" y="41"/>
                </a:cubicBezTo>
                <a:cubicBezTo>
                  <a:pt x="12044" y="54"/>
                  <a:pt x="12054" y="69"/>
                  <a:pt x="12061" y="86"/>
                </a:cubicBezTo>
                <a:cubicBezTo>
                  <a:pt x="12068" y="103"/>
                  <a:pt x="12072" y="121"/>
                  <a:pt x="12072" y="140"/>
                </a:cubicBezTo>
                <a:lnTo>
                  <a:pt x="12072" y="6176"/>
                </a:lnTo>
                <a:cubicBezTo>
                  <a:pt x="12072" y="6195"/>
                  <a:pt x="12068" y="6212"/>
                  <a:pt x="12061" y="6229"/>
                </a:cubicBezTo>
                <a:cubicBezTo>
                  <a:pt x="12054" y="6246"/>
                  <a:pt x="12044" y="6262"/>
                  <a:pt x="12031" y="6275"/>
                </a:cubicBezTo>
                <a:cubicBezTo>
                  <a:pt x="12018" y="6288"/>
                  <a:pt x="12003" y="6298"/>
                  <a:pt x="11986" y="6305"/>
                </a:cubicBezTo>
                <a:cubicBezTo>
                  <a:pt x="11969" y="6312"/>
                  <a:pt x="11951" y="6315"/>
                  <a:pt x="11932" y="6315"/>
                </a:cubicBezTo>
                <a:lnTo>
                  <a:pt x="139" y="6315"/>
                </a:lnTo>
                <a:cubicBezTo>
                  <a:pt x="121" y="6315"/>
                  <a:pt x="103" y="6312"/>
                  <a:pt x="86" y="6305"/>
                </a:cubicBezTo>
                <a:cubicBezTo>
                  <a:pt x="69" y="6298"/>
                  <a:pt x="54" y="6288"/>
                  <a:pt x="41" y="6275"/>
                </a:cubicBezTo>
                <a:cubicBezTo>
                  <a:pt x="28" y="6262"/>
                  <a:pt x="18" y="6246"/>
                  <a:pt x="10" y="6229"/>
                </a:cubicBezTo>
                <a:cubicBezTo>
                  <a:pt x="3" y="6212"/>
                  <a:pt x="0" y="6195"/>
                  <a:pt x="0" y="617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49" name="图片 748"/>
          <p:cNvPicPr/>
          <p:nvPr/>
        </p:nvPicPr>
        <p:blipFill>
          <a:blip r:embed="rId3"/>
          <a:stretch/>
        </p:blipFill>
        <p:spPr>
          <a:xfrm>
            <a:off x="601560" y="1545840"/>
            <a:ext cx="250200" cy="250200"/>
          </a:xfrm>
          <a:prstGeom prst="rect">
            <a:avLst/>
          </a:prstGeom>
          <a:noFill/>
          <a:ln w="0">
            <a:noFill/>
          </a:ln>
        </p:spPr>
      </p:pic>
      <p:sp>
        <p:nvSpPr>
          <p:cNvPr id="750" name="文本框 749"/>
          <p:cNvSpPr txBox="1"/>
          <p:nvPr/>
        </p:nvSpPr>
        <p:spPr>
          <a:xfrm>
            <a:off x="401040" y="864360"/>
            <a:ext cx="21801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提升生成内容的质量与专业性</a:t>
            </a:r>
            <a:endParaRPr lang="en-US" sz="1320" b="0" u="none" strike="noStrike">
              <a:solidFill>
                <a:srgbClr val="000000"/>
              </a:solidFill>
              <a:effectLst/>
              <a:uFillTx/>
              <a:latin typeface="Times New Roman"/>
            </a:endParaRPr>
          </a:p>
        </p:txBody>
      </p:sp>
      <p:sp>
        <p:nvSpPr>
          <p:cNvPr id="751" name="文本框 750"/>
          <p:cNvSpPr txBox="1"/>
          <p:nvPr/>
        </p:nvSpPr>
        <p:spPr>
          <a:xfrm>
            <a:off x="952560" y="1568880"/>
            <a:ext cx="140904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提示词结构优化</a:t>
            </a:r>
            <a:endParaRPr lang="en-US" sz="1580" b="0" u="none" strike="noStrike">
              <a:solidFill>
                <a:srgbClr val="000000"/>
              </a:solidFill>
              <a:effectLst/>
              <a:uFillTx/>
              <a:latin typeface="Times New Roman"/>
            </a:endParaRPr>
          </a:p>
        </p:txBody>
      </p:sp>
      <p:sp>
        <p:nvSpPr>
          <p:cNvPr id="752" name="文本框 751"/>
          <p:cNvSpPr txBox="1"/>
          <p:nvPr/>
        </p:nvSpPr>
        <p:spPr>
          <a:xfrm>
            <a:off x="601560" y="1973520"/>
            <a:ext cx="29512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通过优化提示词结构，增强模型对医学内容的理解</a:t>
            </a:r>
            <a:endParaRPr lang="en-US" sz="1050" b="0" u="none" strike="noStrike">
              <a:solidFill>
                <a:srgbClr val="000000"/>
              </a:solidFill>
              <a:effectLst/>
              <a:uFillTx/>
              <a:latin typeface="Times New Roman"/>
            </a:endParaRPr>
          </a:p>
        </p:txBody>
      </p:sp>
      <p:sp>
        <p:nvSpPr>
          <p:cNvPr id="753" name="文本框 752"/>
          <p:cNvSpPr txBox="1"/>
          <p:nvPr/>
        </p:nvSpPr>
        <p:spPr>
          <a:xfrm>
            <a:off x="735480" y="2426400"/>
            <a:ext cx="21204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54" name="文本框 753"/>
          <p:cNvSpPr txBox="1"/>
          <p:nvPr/>
        </p:nvSpPr>
        <p:spPr>
          <a:xfrm>
            <a:off x="946080" y="2410920"/>
            <a:ext cx="82224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优化前的提示词</a:t>
            </a:r>
            <a:endParaRPr lang="en-US" sz="920" b="0" u="none" strike="noStrike">
              <a:solidFill>
                <a:srgbClr val="000000"/>
              </a:solidFill>
              <a:effectLst/>
              <a:uFillTx/>
              <a:latin typeface="Times New Roman"/>
            </a:endParaRPr>
          </a:p>
        </p:txBody>
      </p:sp>
      <p:sp>
        <p:nvSpPr>
          <p:cNvPr id="755" name="文本框 754"/>
          <p:cNvSpPr txBox="1"/>
          <p:nvPr/>
        </p:nvSpPr>
        <p:spPr>
          <a:xfrm>
            <a:off x="735480" y="2593440"/>
            <a:ext cx="11977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Question: {query}</a:t>
            </a:r>
            <a:endParaRPr lang="en-US" sz="920" b="0" u="none" strike="noStrike">
              <a:solidFill>
                <a:srgbClr val="000000"/>
              </a:solidFill>
              <a:effectLst/>
              <a:uFillTx/>
              <a:latin typeface="Times New Roman"/>
            </a:endParaRPr>
          </a:p>
        </p:txBody>
      </p:sp>
      <p:sp>
        <p:nvSpPr>
          <p:cNvPr id="756" name="文本框 755"/>
          <p:cNvSpPr txBox="1"/>
          <p:nvPr/>
        </p:nvSpPr>
        <p:spPr>
          <a:xfrm>
            <a:off x="735480" y="2827440"/>
            <a:ext cx="12682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Context: {context}</a:t>
            </a:r>
            <a:endParaRPr lang="en-US" sz="920" b="0" u="none" strike="noStrike">
              <a:solidFill>
                <a:srgbClr val="000000"/>
              </a:solidFill>
              <a:effectLst/>
              <a:uFillTx/>
              <a:latin typeface="Times New Roman"/>
            </a:endParaRPr>
          </a:p>
        </p:txBody>
      </p:sp>
      <p:sp>
        <p:nvSpPr>
          <p:cNvPr id="757" name="文本框 756"/>
          <p:cNvSpPr txBox="1"/>
          <p:nvPr/>
        </p:nvSpPr>
        <p:spPr>
          <a:xfrm>
            <a:off x="735480" y="2994480"/>
            <a:ext cx="4935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Answer:</a:t>
            </a:r>
            <a:endParaRPr lang="en-US" sz="920" b="0" u="none" strike="noStrike">
              <a:solidFill>
                <a:srgbClr val="000000"/>
              </a:solidFill>
              <a:effectLst/>
              <a:uFillTx/>
              <a:latin typeface="Times New Roman"/>
            </a:endParaRPr>
          </a:p>
        </p:txBody>
      </p:sp>
      <p:sp>
        <p:nvSpPr>
          <p:cNvPr id="758" name="文本框 757"/>
          <p:cNvSpPr txBox="1"/>
          <p:nvPr/>
        </p:nvSpPr>
        <p:spPr>
          <a:xfrm>
            <a:off x="735480" y="3362040"/>
            <a:ext cx="21204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59" name="文本框 758"/>
          <p:cNvSpPr txBox="1"/>
          <p:nvPr/>
        </p:nvSpPr>
        <p:spPr>
          <a:xfrm>
            <a:off x="946080" y="3346920"/>
            <a:ext cx="82224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优化后的提示词</a:t>
            </a:r>
            <a:endParaRPr lang="en-US" sz="920" b="0" u="none" strike="noStrike">
              <a:solidFill>
                <a:srgbClr val="000000"/>
              </a:solidFill>
              <a:effectLst/>
              <a:uFillTx/>
              <a:latin typeface="Times New Roman"/>
            </a:endParaRPr>
          </a:p>
        </p:txBody>
      </p:sp>
      <p:sp>
        <p:nvSpPr>
          <p:cNvPr id="760" name="文本框 759"/>
          <p:cNvSpPr txBox="1"/>
          <p:nvPr/>
        </p:nvSpPr>
        <p:spPr>
          <a:xfrm>
            <a:off x="735480" y="3529440"/>
            <a:ext cx="11977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Question: {query}</a:t>
            </a:r>
            <a:endParaRPr lang="en-US" sz="920" b="0" u="none" strike="noStrike">
              <a:solidFill>
                <a:srgbClr val="000000"/>
              </a:solidFill>
              <a:effectLst/>
              <a:uFillTx/>
              <a:latin typeface="Times New Roman"/>
            </a:endParaRPr>
          </a:p>
        </p:txBody>
      </p:sp>
      <p:sp>
        <p:nvSpPr>
          <p:cNvPr id="761" name="文本框 760"/>
          <p:cNvSpPr txBox="1"/>
          <p:nvPr/>
        </p:nvSpPr>
        <p:spPr>
          <a:xfrm>
            <a:off x="735480" y="3763440"/>
            <a:ext cx="3803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Context: Below are relevant medical research findings:</a:t>
            </a:r>
            <a:endParaRPr lang="en-US" sz="920" b="0" u="none" strike="noStrike">
              <a:solidFill>
                <a:srgbClr val="000000"/>
              </a:solidFill>
              <a:effectLst/>
              <a:uFillTx/>
              <a:latin typeface="Times New Roman"/>
            </a:endParaRPr>
          </a:p>
        </p:txBody>
      </p:sp>
      <p:sp>
        <p:nvSpPr>
          <p:cNvPr id="762" name="文本框 761"/>
          <p:cNvSpPr txBox="1"/>
          <p:nvPr/>
        </p:nvSpPr>
        <p:spPr>
          <a:xfrm>
            <a:off x="735480" y="3930480"/>
            <a:ext cx="634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{context}</a:t>
            </a:r>
            <a:endParaRPr lang="en-US" sz="920" b="0" u="none" strike="noStrike">
              <a:solidFill>
                <a:srgbClr val="000000"/>
              </a:solidFill>
              <a:effectLst/>
              <a:uFillTx/>
              <a:latin typeface="Times New Roman"/>
            </a:endParaRPr>
          </a:p>
        </p:txBody>
      </p:sp>
      <p:sp>
        <p:nvSpPr>
          <p:cNvPr id="763" name="文本框 762"/>
          <p:cNvSpPr txBox="1"/>
          <p:nvPr/>
        </p:nvSpPr>
        <p:spPr>
          <a:xfrm>
            <a:off x="735480" y="4097520"/>
            <a:ext cx="40147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Based on the latest medical insights, provide a detailed,</a:t>
            </a:r>
            <a:endParaRPr lang="en-US" sz="920" b="0" u="none" strike="noStrike">
              <a:solidFill>
                <a:srgbClr val="000000"/>
              </a:solidFill>
              <a:effectLst/>
              <a:uFillTx/>
              <a:latin typeface="Times New Roman"/>
            </a:endParaRPr>
          </a:p>
        </p:txBody>
      </p:sp>
      <p:sp>
        <p:nvSpPr>
          <p:cNvPr id="764" name="文本框 763"/>
          <p:cNvSpPr txBox="1"/>
          <p:nvPr/>
        </p:nvSpPr>
        <p:spPr>
          <a:xfrm>
            <a:off x="735480" y="4264920"/>
            <a:ext cx="25358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accurate, and professional response:</a:t>
            </a:r>
            <a:endParaRPr lang="en-US" sz="920" b="0" u="none" strike="noStrike">
              <a:solidFill>
                <a:srgbClr val="000000"/>
              </a:solidFill>
              <a:effectLst/>
              <a:uFillTx/>
              <a:latin typeface="Times New Roman"/>
            </a:endParaRPr>
          </a:p>
        </p:txBody>
      </p:sp>
      <p:pic>
        <p:nvPicPr>
          <p:cNvPr id="765" name="图片 764"/>
          <p:cNvPicPr/>
          <p:nvPr/>
        </p:nvPicPr>
        <p:blipFill>
          <a:blip r:embed="rId4"/>
          <a:stretch/>
        </p:blipFill>
        <p:spPr>
          <a:xfrm>
            <a:off x="601560" y="5081040"/>
            <a:ext cx="133200" cy="133200"/>
          </a:xfrm>
          <a:prstGeom prst="rect">
            <a:avLst/>
          </a:prstGeom>
          <a:noFill/>
          <a:ln w="0">
            <a:noFill/>
          </a:ln>
        </p:spPr>
      </p:pic>
      <p:sp>
        <p:nvSpPr>
          <p:cNvPr id="766" name="文本框 765"/>
          <p:cNvSpPr txBox="1"/>
          <p:nvPr/>
        </p:nvSpPr>
        <p:spPr>
          <a:xfrm>
            <a:off x="601560" y="4790880"/>
            <a:ext cx="755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优化要点：</a:t>
            </a:r>
            <a:endParaRPr lang="en-US" sz="1180" b="0" u="none" strike="noStrike">
              <a:solidFill>
                <a:srgbClr val="000000"/>
              </a:solidFill>
              <a:effectLst/>
              <a:uFillTx/>
              <a:latin typeface="Times New Roman"/>
            </a:endParaRPr>
          </a:p>
        </p:txBody>
      </p:sp>
      <p:pic>
        <p:nvPicPr>
          <p:cNvPr id="767" name="图片 766"/>
          <p:cNvPicPr/>
          <p:nvPr/>
        </p:nvPicPr>
        <p:blipFill>
          <a:blip r:embed="rId4"/>
          <a:stretch/>
        </p:blipFill>
        <p:spPr>
          <a:xfrm>
            <a:off x="601560" y="5348160"/>
            <a:ext cx="133200" cy="133200"/>
          </a:xfrm>
          <a:prstGeom prst="rect">
            <a:avLst/>
          </a:prstGeom>
          <a:noFill/>
          <a:ln w="0">
            <a:noFill/>
          </a:ln>
        </p:spPr>
      </p:pic>
      <p:sp>
        <p:nvSpPr>
          <p:cNvPr id="768" name="文本框 767"/>
          <p:cNvSpPr txBox="1"/>
          <p:nvPr/>
        </p:nvSpPr>
        <p:spPr>
          <a:xfrm>
            <a:off x="802080" y="508212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添加背景信息和用户意图</a:t>
            </a:r>
            <a:endParaRPr lang="en-US" sz="1050" b="0" u="none" strike="noStrike">
              <a:solidFill>
                <a:srgbClr val="000000"/>
              </a:solidFill>
              <a:effectLst/>
              <a:uFillTx/>
              <a:latin typeface="Times New Roman"/>
            </a:endParaRPr>
          </a:p>
        </p:txBody>
      </p:sp>
      <p:pic>
        <p:nvPicPr>
          <p:cNvPr id="769" name="图片 768"/>
          <p:cNvPicPr/>
          <p:nvPr/>
        </p:nvPicPr>
        <p:blipFill>
          <a:blip r:embed="rId4"/>
          <a:stretch/>
        </p:blipFill>
        <p:spPr>
          <a:xfrm>
            <a:off x="601560" y="5615640"/>
            <a:ext cx="133200" cy="133200"/>
          </a:xfrm>
          <a:prstGeom prst="rect">
            <a:avLst/>
          </a:prstGeom>
          <a:noFill/>
          <a:ln w="0">
            <a:noFill/>
          </a:ln>
        </p:spPr>
      </p:pic>
      <p:sp>
        <p:nvSpPr>
          <p:cNvPr id="770" name="文本框 769"/>
          <p:cNvSpPr txBox="1"/>
          <p:nvPr/>
        </p:nvSpPr>
        <p:spPr>
          <a:xfrm>
            <a:off x="802080" y="534960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强调医学专业性和准确性</a:t>
            </a:r>
            <a:endParaRPr lang="en-US" sz="1050" b="0" u="none" strike="noStrike">
              <a:solidFill>
                <a:srgbClr val="000000"/>
              </a:solidFill>
              <a:effectLst/>
              <a:uFillTx/>
              <a:latin typeface="Times New Roman"/>
            </a:endParaRPr>
          </a:p>
        </p:txBody>
      </p:sp>
      <p:sp>
        <p:nvSpPr>
          <p:cNvPr id="771" name="任意多边形: 形状 770"/>
          <p:cNvSpPr/>
          <p:nvPr/>
        </p:nvSpPr>
        <p:spPr>
          <a:xfrm>
            <a:off x="5548680" y="1337040"/>
            <a:ext cx="4746960" cy="4646520"/>
          </a:xfrm>
          <a:custGeom>
            <a:avLst/>
            <a:gdLst/>
            <a:ahLst/>
            <a:cxnLst/>
            <a:rect l="0" t="0" r="r" b="b"/>
            <a:pathLst>
              <a:path w="13186" h="12907">
                <a:moveTo>
                  <a:pt x="0" y="12721"/>
                </a:moveTo>
                <a:lnTo>
                  <a:pt x="0" y="185"/>
                </a:lnTo>
                <a:cubicBezTo>
                  <a:pt x="0" y="173"/>
                  <a:pt x="1" y="161"/>
                  <a:pt x="4" y="149"/>
                </a:cubicBezTo>
                <a:cubicBezTo>
                  <a:pt x="6" y="137"/>
                  <a:pt x="9" y="125"/>
                  <a:pt x="14" y="114"/>
                </a:cubicBezTo>
                <a:cubicBezTo>
                  <a:pt x="19" y="103"/>
                  <a:pt x="24" y="92"/>
                  <a:pt x="31" y="82"/>
                </a:cubicBezTo>
                <a:cubicBezTo>
                  <a:pt x="38" y="72"/>
                  <a:pt x="46" y="63"/>
                  <a:pt x="54" y="54"/>
                </a:cubicBezTo>
                <a:cubicBezTo>
                  <a:pt x="63" y="45"/>
                  <a:pt x="72" y="38"/>
                  <a:pt x="83" y="31"/>
                </a:cubicBezTo>
                <a:cubicBezTo>
                  <a:pt x="93" y="24"/>
                  <a:pt x="103" y="18"/>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8"/>
                  <a:pt x="13093" y="24"/>
                  <a:pt x="13103" y="31"/>
                </a:cubicBezTo>
                <a:cubicBezTo>
                  <a:pt x="13114" y="38"/>
                  <a:pt x="13123" y="45"/>
                  <a:pt x="13132" y="54"/>
                </a:cubicBezTo>
                <a:cubicBezTo>
                  <a:pt x="13140" y="63"/>
                  <a:pt x="13148" y="72"/>
                  <a:pt x="13155" y="82"/>
                </a:cubicBezTo>
                <a:cubicBezTo>
                  <a:pt x="13161" y="92"/>
                  <a:pt x="13167" y="103"/>
                  <a:pt x="13172" y="114"/>
                </a:cubicBezTo>
                <a:cubicBezTo>
                  <a:pt x="13177" y="125"/>
                  <a:pt x="13180" y="137"/>
                  <a:pt x="13182" y="149"/>
                </a:cubicBezTo>
                <a:cubicBezTo>
                  <a:pt x="13185" y="161"/>
                  <a:pt x="13186" y="173"/>
                  <a:pt x="13186" y="185"/>
                </a:cubicBezTo>
                <a:lnTo>
                  <a:pt x="13186" y="12721"/>
                </a:lnTo>
                <a:cubicBezTo>
                  <a:pt x="13186" y="12734"/>
                  <a:pt x="13185" y="12746"/>
                  <a:pt x="13182" y="12758"/>
                </a:cubicBezTo>
                <a:cubicBezTo>
                  <a:pt x="13180" y="12770"/>
                  <a:pt x="13177" y="12781"/>
                  <a:pt x="13172" y="12792"/>
                </a:cubicBezTo>
                <a:cubicBezTo>
                  <a:pt x="13167" y="12804"/>
                  <a:pt x="13161" y="12814"/>
                  <a:pt x="13155" y="12825"/>
                </a:cubicBezTo>
                <a:cubicBezTo>
                  <a:pt x="13148" y="12835"/>
                  <a:pt x="13140" y="12844"/>
                  <a:pt x="13132" y="12853"/>
                </a:cubicBezTo>
                <a:cubicBezTo>
                  <a:pt x="13123" y="12861"/>
                  <a:pt x="13114" y="12869"/>
                  <a:pt x="13103" y="12876"/>
                </a:cubicBezTo>
                <a:cubicBezTo>
                  <a:pt x="13093" y="12883"/>
                  <a:pt x="13083" y="12888"/>
                  <a:pt x="13071" y="12893"/>
                </a:cubicBezTo>
                <a:cubicBezTo>
                  <a:pt x="13060" y="12898"/>
                  <a:pt x="13048" y="12901"/>
                  <a:pt x="13037" y="12903"/>
                </a:cubicBezTo>
                <a:cubicBezTo>
                  <a:pt x="13025" y="12906"/>
                  <a:pt x="13012" y="12907"/>
                  <a:pt x="13000" y="12907"/>
                </a:cubicBezTo>
                <a:lnTo>
                  <a:pt x="186" y="12907"/>
                </a:lnTo>
                <a:cubicBezTo>
                  <a:pt x="173" y="12907"/>
                  <a:pt x="161" y="12906"/>
                  <a:pt x="149" y="12903"/>
                </a:cubicBezTo>
                <a:cubicBezTo>
                  <a:pt x="137" y="12901"/>
                  <a:pt x="126" y="12898"/>
                  <a:pt x="115" y="12893"/>
                </a:cubicBezTo>
                <a:cubicBezTo>
                  <a:pt x="103" y="12888"/>
                  <a:pt x="93" y="12883"/>
                  <a:pt x="83" y="12876"/>
                </a:cubicBezTo>
                <a:cubicBezTo>
                  <a:pt x="72" y="12869"/>
                  <a:pt x="63" y="12861"/>
                  <a:pt x="54" y="12853"/>
                </a:cubicBezTo>
                <a:cubicBezTo>
                  <a:pt x="46" y="12844"/>
                  <a:pt x="38" y="12835"/>
                  <a:pt x="31" y="12825"/>
                </a:cubicBezTo>
                <a:cubicBezTo>
                  <a:pt x="24" y="12814"/>
                  <a:pt x="19" y="12804"/>
                  <a:pt x="14" y="12792"/>
                </a:cubicBezTo>
                <a:cubicBezTo>
                  <a:pt x="9" y="12781"/>
                  <a:pt x="6" y="12770"/>
                  <a:pt x="4" y="12758"/>
                </a:cubicBezTo>
                <a:cubicBezTo>
                  <a:pt x="1" y="12746"/>
                  <a:pt x="0" y="12734"/>
                  <a:pt x="0" y="1272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2" name="任意多边形: 形状 771"/>
          <p:cNvSpPr/>
          <p:nvPr/>
        </p:nvSpPr>
        <p:spPr>
          <a:xfrm>
            <a:off x="5749200" y="2272680"/>
            <a:ext cx="25560" cy="568800"/>
          </a:xfrm>
          <a:custGeom>
            <a:avLst/>
            <a:gdLst/>
            <a:ahLst/>
            <a:cxnLst/>
            <a:rect l="0" t="0" r="r" b="b"/>
            <a:pathLst>
              <a:path w="71" h="1580">
                <a:moveTo>
                  <a:pt x="0" y="0"/>
                </a:moveTo>
                <a:lnTo>
                  <a:pt x="71" y="0"/>
                </a:lnTo>
                <a:lnTo>
                  <a:pt x="71"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3" name="任意多边形: 形状 772"/>
          <p:cNvSpPr/>
          <p:nvPr/>
        </p:nvSpPr>
        <p:spPr>
          <a:xfrm>
            <a:off x="5749200" y="2974680"/>
            <a:ext cx="25560" cy="568800"/>
          </a:xfrm>
          <a:custGeom>
            <a:avLst/>
            <a:gdLst/>
            <a:ahLst/>
            <a:cxnLst/>
            <a:rect l="0" t="0" r="r" b="b"/>
            <a:pathLst>
              <a:path w="71" h="1580">
                <a:moveTo>
                  <a:pt x="0" y="0"/>
                </a:moveTo>
                <a:lnTo>
                  <a:pt x="71" y="0"/>
                </a:lnTo>
                <a:lnTo>
                  <a:pt x="71"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4" name="任意多边形: 形状 773"/>
          <p:cNvSpPr/>
          <p:nvPr/>
        </p:nvSpPr>
        <p:spPr>
          <a:xfrm>
            <a:off x="5749200" y="3676680"/>
            <a:ext cx="25560" cy="568800"/>
          </a:xfrm>
          <a:custGeom>
            <a:avLst/>
            <a:gdLst/>
            <a:ahLst/>
            <a:cxnLst/>
            <a:rect l="0" t="0" r="r" b="b"/>
            <a:pathLst>
              <a:path w="71" h="1580">
                <a:moveTo>
                  <a:pt x="0" y="0"/>
                </a:moveTo>
                <a:lnTo>
                  <a:pt x="71" y="0"/>
                </a:lnTo>
                <a:lnTo>
                  <a:pt x="71"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5" name="任意多边形: 形状 774"/>
          <p:cNvSpPr/>
          <p:nvPr/>
        </p:nvSpPr>
        <p:spPr>
          <a:xfrm>
            <a:off x="5749200" y="4378680"/>
            <a:ext cx="25560" cy="568800"/>
          </a:xfrm>
          <a:custGeom>
            <a:avLst/>
            <a:gdLst/>
            <a:ahLst/>
            <a:cxnLst/>
            <a:rect l="0" t="0" r="r" b="b"/>
            <a:pathLst>
              <a:path w="71" h="1580">
                <a:moveTo>
                  <a:pt x="0" y="0"/>
                </a:moveTo>
                <a:lnTo>
                  <a:pt x="71" y="0"/>
                </a:lnTo>
                <a:lnTo>
                  <a:pt x="71"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6" name="任意多边形: 形状 775"/>
          <p:cNvSpPr/>
          <p:nvPr/>
        </p:nvSpPr>
        <p:spPr>
          <a:xfrm>
            <a:off x="5749200" y="5080680"/>
            <a:ext cx="25560" cy="568800"/>
          </a:xfrm>
          <a:custGeom>
            <a:avLst/>
            <a:gdLst/>
            <a:ahLst/>
            <a:cxnLst/>
            <a:rect l="0" t="0" r="r" b="b"/>
            <a:pathLst>
              <a:path w="71" h="1580">
                <a:moveTo>
                  <a:pt x="0" y="0"/>
                </a:moveTo>
                <a:lnTo>
                  <a:pt x="71" y="0"/>
                </a:lnTo>
                <a:lnTo>
                  <a:pt x="71" y="1580"/>
                </a:lnTo>
                <a:lnTo>
                  <a:pt x="0" y="15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77" name="图片 776"/>
          <p:cNvPicPr/>
          <p:nvPr/>
        </p:nvPicPr>
        <p:blipFill>
          <a:blip r:embed="rId5"/>
          <a:stretch/>
        </p:blipFill>
        <p:spPr>
          <a:xfrm>
            <a:off x="5749560" y="1545840"/>
            <a:ext cx="250200" cy="250200"/>
          </a:xfrm>
          <a:prstGeom prst="rect">
            <a:avLst/>
          </a:prstGeom>
          <a:noFill/>
          <a:ln w="0">
            <a:noFill/>
          </a:ln>
        </p:spPr>
      </p:pic>
      <p:sp>
        <p:nvSpPr>
          <p:cNvPr id="778" name="文本框 777"/>
          <p:cNvSpPr txBox="1"/>
          <p:nvPr/>
        </p:nvSpPr>
        <p:spPr>
          <a:xfrm>
            <a:off x="802080" y="5617080"/>
            <a:ext cx="13417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清晰结构化上下文信息</a:t>
            </a:r>
            <a:endParaRPr lang="en-US" sz="1050" b="0" u="none" strike="noStrike">
              <a:solidFill>
                <a:srgbClr val="000000"/>
              </a:solidFill>
              <a:effectLst/>
              <a:uFillTx/>
              <a:latin typeface="Times New Roman"/>
            </a:endParaRPr>
          </a:p>
        </p:txBody>
      </p:sp>
      <p:sp>
        <p:nvSpPr>
          <p:cNvPr id="779" name="文本框 778"/>
          <p:cNvSpPr txBox="1"/>
          <p:nvPr/>
        </p:nvSpPr>
        <p:spPr>
          <a:xfrm>
            <a:off x="6100560" y="156888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生成参数调优</a:t>
            </a:r>
            <a:endParaRPr lang="en-US" sz="1580" b="0" u="none" strike="noStrike">
              <a:solidFill>
                <a:srgbClr val="000000"/>
              </a:solidFill>
              <a:effectLst/>
              <a:uFillTx/>
              <a:latin typeface="Times New Roman"/>
            </a:endParaRPr>
          </a:p>
        </p:txBody>
      </p:sp>
      <p:pic>
        <p:nvPicPr>
          <p:cNvPr id="780" name="图片 779"/>
          <p:cNvPicPr/>
          <p:nvPr/>
        </p:nvPicPr>
        <p:blipFill>
          <a:blip r:embed="rId6"/>
          <a:stretch/>
        </p:blipFill>
        <p:spPr>
          <a:xfrm>
            <a:off x="5908320" y="2406600"/>
            <a:ext cx="66600" cy="133200"/>
          </a:xfrm>
          <a:prstGeom prst="rect">
            <a:avLst/>
          </a:prstGeom>
          <a:noFill/>
          <a:ln w="0">
            <a:noFill/>
          </a:ln>
        </p:spPr>
      </p:pic>
      <p:sp>
        <p:nvSpPr>
          <p:cNvPr id="781" name="文本框 780"/>
          <p:cNvSpPr txBox="1"/>
          <p:nvPr/>
        </p:nvSpPr>
        <p:spPr>
          <a:xfrm>
            <a:off x="5749560" y="1973520"/>
            <a:ext cx="25488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调整关键参数以控制生成内容的质量和特性</a:t>
            </a:r>
            <a:endParaRPr lang="en-US" sz="1050" b="0" u="none" strike="noStrike">
              <a:solidFill>
                <a:srgbClr val="000000"/>
              </a:solidFill>
              <a:effectLst/>
              <a:uFillTx/>
              <a:latin typeface="Times New Roman"/>
            </a:endParaRPr>
          </a:p>
        </p:txBody>
      </p:sp>
      <p:sp>
        <p:nvSpPr>
          <p:cNvPr id="782" name="文本框 781"/>
          <p:cNvSpPr txBox="1"/>
          <p:nvPr/>
        </p:nvSpPr>
        <p:spPr>
          <a:xfrm>
            <a:off x="6041880" y="2408040"/>
            <a:ext cx="12362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max_length = 200</a:t>
            </a:r>
            <a:endParaRPr lang="en-US" sz="1050" b="0" u="none" strike="noStrike">
              <a:solidFill>
                <a:srgbClr val="000000"/>
              </a:solidFill>
              <a:effectLst/>
              <a:uFillTx/>
              <a:latin typeface="Times New Roman"/>
            </a:endParaRPr>
          </a:p>
        </p:txBody>
      </p:sp>
      <p:pic>
        <p:nvPicPr>
          <p:cNvPr id="783" name="图片 782"/>
          <p:cNvPicPr/>
          <p:nvPr/>
        </p:nvPicPr>
        <p:blipFill>
          <a:blip r:embed="rId7"/>
          <a:stretch/>
        </p:blipFill>
        <p:spPr>
          <a:xfrm>
            <a:off x="5908320" y="3108600"/>
            <a:ext cx="150120" cy="133200"/>
          </a:xfrm>
          <a:prstGeom prst="rect">
            <a:avLst/>
          </a:prstGeom>
          <a:noFill/>
          <a:ln w="0">
            <a:noFill/>
          </a:ln>
        </p:spPr>
      </p:pic>
      <p:sp>
        <p:nvSpPr>
          <p:cNvPr id="784" name="文本框 783"/>
          <p:cNvSpPr txBox="1"/>
          <p:nvPr/>
        </p:nvSpPr>
        <p:spPr>
          <a:xfrm>
            <a:off x="6108840" y="259884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设置生成回答的最大长度，确保内容完整且信息密度适当</a:t>
            </a:r>
            <a:endParaRPr lang="en-US" sz="920" b="0" u="none" strike="noStrike">
              <a:solidFill>
                <a:srgbClr val="000000"/>
              </a:solidFill>
              <a:effectLst/>
              <a:uFillTx/>
              <a:latin typeface="Times New Roman"/>
            </a:endParaRPr>
          </a:p>
        </p:txBody>
      </p:sp>
      <p:sp>
        <p:nvSpPr>
          <p:cNvPr id="785" name="文本框 784"/>
          <p:cNvSpPr txBox="1"/>
          <p:nvPr/>
        </p:nvSpPr>
        <p:spPr>
          <a:xfrm>
            <a:off x="6125400" y="3110040"/>
            <a:ext cx="11016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num_beams = 5</a:t>
            </a:r>
            <a:endParaRPr lang="en-US" sz="1050" b="0" u="none" strike="noStrike">
              <a:solidFill>
                <a:srgbClr val="000000"/>
              </a:solidFill>
              <a:effectLst/>
              <a:uFillTx/>
              <a:latin typeface="Times New Roman"/>
            </a:endParaRPr>
          </a:p>
        </p:txBody>
      </p:sp>
      <p:pic>
        <p:nvPicPr>
          <p:cNvPr id="786" name="图片 785"/>
          <p:cNvPicPr/>
          <p:nvPr/>
        </p:nvPicPr>
        <p:blipFill>
          <a:blip r:embed="rId8"/>
          <a:stretch/>
        </p:blipFill>
        <p:spPr>
          <a:xfrm>
            <a:off x="5908320" y="3810600"/>
            <a:ext cx="133200" cy="133200"/>
          </a:xfrm>
          <a:prstGeom prst="rect">
            <a:avLst/>
          </a:prstGeom>
          <a:noFill/>
          <a:ln w="0">
            <a:noFill/>
          </a:ln>
        </p:spPr>
      </p:pic>
      <p:sp>
        <p:nvSpPr>
          <p:cNvPr id="787" name="文本框 786"/>
          <p:cNvSpPr txBox="1"/>
          <p:nvPr/>
        </p:nvSpPr>
        <p:spPr>
          <a:xfrm>
            <a:off x="6108840" y="3300840"/>
            <a:ext cx="2952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a:t>
            </a:r>
            <a:r>
              <a:rPr lang="en-US" sz="920" b="0" u="none" strike="noStrike">
                <a:solidFill>
                  <a:srgbClr val="FFFFFF"/>
                </a:solidFill>
                <a:effectLst/>
                <a:uFillTx/>
                <a:latin typeface="NotoSansSC"/>
                <a:ea typeface="NotoSansSC"/>
              </a:rPr>
              <a:t>Beam Search</a:t>
            </a:r>
            <a:r>
              <a:rPr lang="zh-CN" sz="920" b="0" u="none" strike="noStrike">
                <a:solidFill>
                  <a:srgbClr val="FFFFFF"/>
                </a:solidFill>
                <a:effectLst/>
                <a:uFillTx/>
                <a:latin typeface="NotoSansSC"/>
                <a:ea typeface="NotoSansSC"/>
              </a:rPr>
              <a:t>算法，通过多路径搜索找到最佳答案</a:t>
            </a:r>
            <a:endParaRPr lang="en-US" sz="920" b="0" u="none" strike="noStrike">
              <a:solidFill>
                <a:srgbClr val="000000"/>
              </a:solidFill>
              <a:effectLst/>
              <a:uFillTx/>
              <a:latin typeface="Times New Roman"/>
            </a:endParaRPr>
          </a:p>
        </p:txBody>
      </p:sp>
      <p:sp>
        <p:nvSpPr>
          <p:cNvPr id="788" name="文本框 787"/>
          <p:cNvSpPr txBox="1"/>
          <p:nvPr/>
        </p:nvSpPr>
        <p:spPr>
          <a:xfrm>
            <a:off x="6108840" y="3812040"/>
            <a:ext cx="17856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no_repeat_ngram_size = 2</a:t>
            </a:r>
            <a:endParaRPr lang="en-US" sz="1050" b="0" u="none" strike="noStrike">
              <a:solidFill>
                <a:srgbClr val="000000"/>
              </a:solidFill>
              <a:effectLst/>
              <a:uFillTx/>
              <a:latin typeface="Times New Roman"/>
            </a:endParaRPr>
          </a:p>
        </p:txBody>
      </p:sp>
      <p:pic>
        <p:nvPicPr>
          <p:cNvPr id="789" name="图片 788"/>
          <p:cNvPicPr/>
          <p:nvPr/>
        </p:nvPicPr>
        <p:blipFill>
          <a:blip r:embed="rId9"/>
          <a:stretch/>
        </p:blipFill>
        <p:spPr>
          <a:xfrm>
            <a:off x="5908320" y="4512600"/>
            <a:ext cx="133200" cy="133200"/>
          </a:xfrm>
          <a:prstGeom prst="rect">
            <a:avLst/>
          </a:prstGeom>
          <a:noFill/>
          <a:ln w="0">
            <a:noFill/>
          </a:ln>
        </p:spPr>
      </p:pic>
      <p:sp>
        <p:nvSpPr>
          <p:cNvPr id="790" name="文本框 789"/>
          <p:cNvSpPr txBox="1"/>
          <p:nvPr/>
        </p:nvSpPr>
        <p:spPr>
          <a:xfrm>
            <a:off x="6108840" y="400284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防止生成内容出现重复短语</a:t>
            </a:r>
            <a:endParaRPr lang="en-US" sz="920" b="0" u="none" strike="noStrike">
              <a:solidFill>
                <a:srgbClr val="000000"/>
              </a:solidFill>
              <a:effectLst/>
              <a:uFillTx/>
              <a:latin typeface="Times New Roman"/>
            </a:endParaRPr>
          </a:p>
        </p:txBody>
      </p:sp>
      <p:sp>
        <p:nvSpPr>
          <p:cNvPr id="791" name="文本框 790"/>
          <p:cNvSpPr txBox="1"/>
          <p:nvPr/>
        </p:nvSpPr>
        <p:spPr>
          <a:xfrm>
            <a:off x="6108840" y="4514040"/>
            <a:ext cx="125748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temperature = 0.7</a:t>
            </a:r>
            <a:endParaRPr lang="en-US" sz="1050" b="0" u="none" strike="noStrike">
              <a:solidFill>
                <a:srgbClr val="000000"/>
              </a:solidFill>
              <a:effectLst/>
              <a:uFillTx/>
              <a:latin typeface="Times New Roman"/>
            </a:endParaRPr>
          </a:p>
        </p:txBody>
      </p:sp>
      <p:pic>
        <p:nvPicPr>
          <p:cNvPr id="792" name="图片 791"/>
          <p:cNvPicPr/>
          <p:nvPr/>
        </p:nvPicPr>
        <p:blipFill>
          <a:blip r:embed="rId10"/>
          <a:stretch/>
        </p:blipFill>
        <p:spPr>
          <a:xfrm>
            <a:off x="5908320" y="5214600"/>
            <a:ext cx="133200" cy="133200"/>
          </a:xfrm>
          <a:prstGeom prst="rect">
            <a:avLst/>
          </a:prstGeom>
          <a:noFill/>
          <a:ln w="0">
            <a:noFill/>
          </a:ln>
        </p:spPr>
      </p:pic>
      <p:sp>
        <p:nvSpPr>
          <p:cNvPr id="793" name="文本框 792"/>
          <p:cNvSpPr txBox="1"/>
          <p:nvPr/>
        </p:nvSpPr>
        <p:spPr>
          <a:xfrm>
            <a:off x="6108840" y="470484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控制生成内容的随机性，较低值使输出更确定</a:t>
            </a:r>
            <a:endParaRPr lang="en-US" sz="920" b="0" u="none" strike="noStrike">
              <a:solidFill>
                <a:srgbClr val="000000"/>
              </a:solidFill>
              <a:effectLst/>
              <a:uFillTx/>
              <a:latin typeface="Times New Roman"/>
            </a:endParaRPr>
          </a:p>
        </p:txBody>
      </p:sp>
      <p:sp>
        <p:nvSpPr>
          <p:cNvPr id="794" name="文本框 793"/>
          <p:cNvSpPr txBox="1"/>
          <p:nvPr/>
        </p:nvSpPr>
        <p:spPr>
          <a:xfrm>
            <a:off x="6108840" y="5215680"/>
            <a:ext cx="78372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top_p = 0.9</a:t>
            </a:r>
            <a:endParaRPr lang="en-US" sz="1050" b="0" u="none" strike="noStrike">
              <a:solidFill>
                <a:srgbClr val="000000"/>
              </a:solidFill>
              <a:effectLst/>
              <a:uFillTx/>
              <a:latin typeface="Times New Roman"/>
            </a:endParaRPr>
          </a:p>
        </p:txBody>
      </p:sp>
      <p:sp>
        <p:nvSpPr>
          <p:cNvPr id="795" name="任意多边形: 形状 794"/>
          <p:cNvSpPr/>
          <p:nvPr/>
        </p:nvSpPr>
        <p:spPr>
          <a:xfrm>
            <a:off x="401040" y="6250680"/>
            <a:ext cx="9894600" cy="1103400"/>
          </a:xfrm>
          <a:custGeom>
            <a:avLst/>
            <a:gdLst/>
            <a:ahLst/>
            <a:cxnLst/>
            <a:rect l="0" t="0" r="r" b="b"/>
            <a:pathLst>
              <a:path w="27485" h="3065">
                <a:moveTo>
                  <a:pt x="0" y="2879"/>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9"/>
                  <a:pt x="27392" y="24"/>
                  <a:pt x="27402" y="31"/>
                </a:cubicBezTo>
                <a:cubicBezTo>
                  <a:pt x="27413" y="38"/>
                  <a:pt x="27422" y="46"/>
                  <a:pt x="27431" y="54"/>
                </a:cubicBezTo>
                <a:cubicBezTo>
                  <a:pt x="27439" y="63"/>
                  <a:pt x="27447" y="72"/>
                  <a:pt x="27454" y="82"/>
                </a:cubicBezTo>
                <a:cubicBezTo>
                  <a:pt x="27460" y="93"/>
                  <a:pt x="27466" y="103"/>
                  <a:pt x="27471" y="115"/>
                </a:cubicBezTo>
                <a:cubicBezTo>
                  <a:pt x="27476" y="126"/>
                  <a:pt x="27479" y="137"/>
                  <a:pt x="27481" y="149"/>
                </a:cubicBezTo>
                <a:cubicBezTo>
                  <a:pt x="27484" y="161"/>
                  <a:pt x="27485" y="173"/>
                  <a:pt x="27485" y="186"/>
                </a:cubicBezTo>
                <a:lnTo>
                  <a:pt x="27485" y="2879"/>
                </a:lnTo>
                <a:cubicBezTo>
                  <a:pt x="27485" y="2891"/>
                  <a:pt x="27484" y="2904"/>
                  <a:pt x="27481" y="2916"/>
                </a:cubicBezTo>
                <a:cubicBezTo>
                  <a:pt x="27479" y="2927"/>
                  <a:pt x="27476" y="2939"/>
                  <a:pt x="27471" y="2950"/>
                </a:cubicBezTo>
                <a:cubicBezTo>
                  <a:pt x="27466" y="2962"/>
                  <a:pt x="27460" y="2972"/>
                  <a:pt x="27454" y="2982"/>
                </a:cubicBezTo>
                <a:cubicBezTo>
                  <a:pt x="27447" y="2993"/>
                  <a:pt x="27439" y="3002"/>
                  <a:pt x="27431" y="3011"/>
                </a:cubicBezTo>
                <a:cubicBezTo>
                  <a:pt x="27422" y="3019"/>
                  <a:pt x="27413" y="3027"/>
                  <a:pt x="27402" y="3034"/>
                </a:cubicBezTo>
                <a:cubicBezTo>
                  <a:pt x="27392" y="3040"/>
                  <a:pt x="27382" y="3046"/>
                  <a:pt x="27370" y="3051"/>
                </a:cubicBezTo>
                <a:cubicBezTo>
                  <a:pt x="27359" y="3056"/>
                  <a:pt x="27347" y="3059"/>
                  <a:pt x="27336" y="3061"/>
                </a:cubicBezTo>
                <a:cubicBezTo>
                  <a:pt x="27324" y="3064"/>
                  <a:pt x="27311" y="3065"/>
                  <a:pt x="27299" y="3065"/>
                </a:cubicBezTo>
                <a:lnTo>
                  <a:pt x="185" y="3065"/>
                </a:lnTo>
                <a:cubicBezTo>
                  <a:pt x="173" y="3065"/>
                  <a:pt x="161" y="3064"/>
                  <a:pt x="149" y="3061"/>
                </a:cubicBezTo>
                <a:cubicBezTo>
                  <a:pt x="137" y="3059"/>
                  <a:pt x="126" y="3056"/>
                  <a:pt x="114" y="3051"/>
                </a:cubicBezTo>
                <a:cubicBezTo>
                  <a:pt x="103" y="3046"/>
                  <a:pt x="92" y="3040"/>
                  <a:pt x="82" y="3034"/>
                </a:cubicBezTo>
                <a:cubicBezTo>
                  <a:pt x="72" y="3027"/>
                  <a:pt x="63" y="3019"/>
                  <a:pt x="54" y="3011"/>
                </a:cubicBezTo>
                <a:cubicBezTo>
                  <a:pt x="45" y="3002"/>
                  <a:pt x="38" y="2993"/>
                  <a:pt x="31" y="2982"/>
                </a:cubicBezTo>
                <a:cubicBezTo>
                  <a:pt x="24" y="2972"/>
                  <a:pt x="19" y="2962"/>
                  <a:pt x="14" y="2950"/>
                </a:cubicBezTo>
                <a:cubicBezTo>
                  <a:pt x="9" y="2939"/>
                  <a:pt x="6" y="2927"/>
                  <a:pt x="3" y="2916"/>
                </a:cubicBezTo>
                <a:cubicBezTo>
                  <a:pt x="1" y="2904"/>
                  <a:pt x="0" y="2891"/>
                  <a:pt x="0" y="287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96" name="图片 795"/>
          <p:cNvPicPr/>
          <p:nvPr/>
        </p:nvPicPr>
        <p:blipFill>
          <a:blip r:embed="rId11"/>
          <a:stretch/>
        </p:blipFill>
        <p:spPr>
          <a:xfrm>
            <a:off x="534960" y="6401160"/>
            <a:ext cx="200160" cy="200160"/>
          </a:xfrm>
          <a:prstGeom prst="rect">
            <a:avLst/>
          </a:prstGeom>
          <a:noFill/>
          <a:ln w="0">
            <a:noFill/>
          </a:ln>
        </p:spPr>
      </p:pic>
      <p:sp>
        <p:nvSpPr>
          <p:cNvPr id="797" name="文本框 796"/>
          <p:cNvSpPr txBox="1"/>
          <p:nvPr/>
        </p:nvSpPr>
        <p:spPr>
          <a:xfrm>
            <a:off x="6108840" y="540684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样本核采样的阈值，控制输出的多样性与专业性</a:t>
            </a:r>
            <a:endParaRPr lang="en-US" sz="920" b="0" u="none" strike="noStrike">
              <a:solidFill>
                <a:srgbClr val="000000"/>
              </a:solidFill>
              <a:effectLst/>
              <a:uFillTx/>
              <a:latin typeface="Times New Roman"/>
            </a:endParaRPr>
          </a:p>
        </p:txBody>
      </p:sp>
      <p:pic>
        <p:nvPicPr>
          <p:cNvPr id="798" name="图片 797"/>
          <p:cNvPicPr/>
          <p:nvPr/>
        </p:nvPicPr>
        <p:blipFill>
          <a:blip r:embed="rId12"/>
          <a:stretch/>
        </p:blipFill>
        <p:spPr>
          <a:xfrm>
            <a:off x="1646280" y="6752160"/>
            <a:ext cx="225360" cy="200160"/>
          </a:xfrm>
          <a:prstGeom prst="rect">
            <a:avLst/>
          </a:prstGeom>
          <a:noFill/>
          <a:ln w="0">
            <a:noFill/>
          </a:ln>
        </p:spPr>
      </p:pic>
      <p:sp>
        <p:nvSpPr>
          <p:cNvPr id="799" name="文本框 798"/>
          <p:cNvSpPr txBox="1"/>
          <p:nvPr/>
        </p:nvSpPr>
        <p:spPr>
          <a:xfrm>
            <a:off x="835560" y="641340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优化效果</a:t>
            </a:r>
            <a:endParaRPr lang="en-US" sz="1320" b="0" u="none" strike="noStrike">
              <a:solidFill>
                <a:srgbClr val="000000"/>
              </a:solidFill>
              <a:effectLst/>
              <a:uFillTx/>
              <a:latin typeface="Times New Roman"/>
            </a:endParaRPr>
          </a:p>
        </p:txBody>
      </p:sp>
      <p:pic>
        <p:nvPicPr>
          <p:cNvPr id="800" name="图片 799"/>
          <p:cNvPicPr/>
          <p:nvPr/>
        </p:nvPicPr>
        <p:blipFill>
          <a:blip r:embed="rId13"/>
          <a:stretch/>
        </p:blipFill>
        <p:spPr>
          <a:xfrm>
            <a:off x="4094640" y="6752160"/>
            <a:ext cx="200160" cy="200160"/>
          </a:xfrm>
          <a:prstGeom prst="rect">
            <a:avLst/>
          </a:prstGeom>
          <a:noFill/>
          <a:ln w="0">
            <a:noFill/>
          </a:ln>
        </p:spPr>
      </p:pic>
      <p:sp>
        <p:nvSpPr>
          <p:cNvPr id="801" name="文本框 800"/>
          <p:cNvSpPr txBox="1"/>
          <p:nvPr/>
        </p:nvSpPr>
        <p:spPr>
          <a:xfrm>
            <a:off x="1287000" y="70542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提高医学专业性</a:t>
            </a:r>
            <a:endParaRPr lang="en-US" sz="1050" b="0" u="none" strike="noStrike">
              <a:solidFill>
                <a:srgbClr val="000000"/>
              </a:solidFill>
              <a:effectLst/>
              <a:uFillTx/>
              <a:latin typeface="Times New Roman"/>
            </a:endParaRPr>
          </a:p>
        </p:txBody>
      </p:sp>
      <p:pic>
        <p:nvPicPr>
          <p:cNvPr id="802" name="图片 801"/>
          <p:cNvPicPr/>
          <p:nvPr/>
        </p:nvPicPr>
        <p:blipFill>
          <a:blip r:embed="rId14"/>
          <a:stretch/>
        </p:blipFill>
        <p:spPr>
          <a:xfrm>
            <a:off x="6535080" y="6752160"/>
            <a:ext cx="200160" cy="200160"/>
          </a:xfrm>
          <a:prstGeom prst="rect">
            <a:avLst/>
          </a:prstGeom>
          <a:noFill/>
          <a:ln w="0">
            <a:noFill/>
          </a:ln>
        </p:spPr>
      </p:pic>
      <p:sp>
        <p:nvSpPr>
          <p:cNvPr id="803" name="文本框 802"/>
          <p:cNvSpPr txBox="1"/>
          <p:nvPr/>
        </p:nvSpPr>
        <p:spPr>
          <a:xfrm>
            <a:off x="3727080" y="70542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增强回答精确度</a:t>
            </a:r>
            <a:endParaRPr lang="en-US" sz="1050" b="0" u="none" strike="noStrike">
              <a:solidFill>
                <a:srgbClr val="000000"/>
              </a:solidFill>
              <a:effectLst/>
              <a:uFillTx/>
              <a:latin typeface="Times New Roman"/>
            </a:endParaRPr>
          </a:p>
        </p:txBody>
      </p:sp>
      <p:pic>
        <p:nvPicPr>
          <p:cNvPr id="804" name="图片 803"/>
          <p:cNvPicPr/>
          <p:nvPr/>
        </p:nvPicPr>
        <p:blipFill>
          <a:blip r:embed="rId15"/>
          <a:stretch/>
        </p:blipFill>
        <p:spPr>
          <a:xfrm>
            <a:off x="8908200" y="6752160"/>
            <a:ext cx="200160" cy="200160"/>
          </a:xfrm>
          <a:prstGeom prst="rect">
            <a:avLst/>
          </a:prstGeom>
          <a:noFill/>
          <a:ln w="0">
            <a:noFill/>
          </a:ln>
        </p:spPr>
      </p:pic>
      <p:sp>
        <p:nvSpPr>
          <p:cNvPr id="805" name="文本框 804"/>
          <p:cNvSpPr txBox="1"/>
          <p:nvPr/>
        </p:nvSpPr>
        <p:spPr>
          <a:xfrm>
            <a:off x="6167160" y="70542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提升信息可靠性</a:t>
            </a:r>
            <a:endParaRPr lang="en-US" sz="1050" b="0" u="none" strike="noStrike">
              <a:solidFill>
                <a:srgbClr val="000000"/>
              </a:solidFill>
              <a:effectLst/>
              <a:uFillTx/>
              <a:latin typeface="Times New Roman"/>
            </a:endParaRPr>
          </a:p>
        </p:txBody>
      </p:sp>
      <p:sp>
        <p:nvSpPr>
          <p:cNvPr id="806" name="文本框 805"/>
          <p:cNvSpPr txBox="1"/>
          <p:nvPr/>
        </p:nvSpPr>
        <p:spPr>
          <a:xfrm>
            <a:off x="8607240" y="70542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优化阅读体验</a:t>
            </a:r>
            <a:endParaRPr lang="en-US" sz="1050" b="0" u="none" strike="noStrike">
              <a:solidFill>
                <a:srgbClr val="000000"/>
              </a:solidFill>
              <a:effectLst/>
              <a:uFillTx/>
              <a:latin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7" name="图片 806"/>
          <p:cNvPicPr/>
          <p:nvPr/>
        </p:nvPicPr>
        <p:blipFill>
          <a:blip r:embed="rId2"/>
          <a:stretch/>
        </p:blipFill>
        <p:spPr>
          <a:xfrm>
            <a:off x="0" y="0"/>
            <a:ext cx="10696320" cy="6567840"/>
          </a:xfrm>
          <a:prstGeom prst="rect">
            <a:avLst/>
          </a:prstGeom>
          <a:noFill/>
          <a:ln w="0">
            <a:noFill/>
          </a:ln>
        </p:spPr>
      </p:pic>
      <p:sp>
        <p:nvSpPr>
          <p:cNvPr id="808" name="文本框 807"/>
          <p:cNvSpPr txBox="1"/>
          <p:nvPr/>
        </p:nvSpPr>
        <p:spPr>
          <a:xfrm>
            <a:off x="334440" y="356040"/>
            <a:ext cx="210240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系统实现与测试</a:t>
            </a:r>
            <a:endParaRPr lang="en-US" sz="2370" b="0" u="none" strike="noStrike">
              <a:solidFill>
                <a:srgbClr val="000000"/>
              </a:solidFill>
              <a:effectLst/>
              <a:uFillTx/>
              <a:latin typeface="Times New Roman"/>
            </a:endParaRPr>
          </a:p>
        </p:txBody>
      </p:sp>
      <p:sp>
        <p:nvSpPr>
          <p:cNvPr id="809" name="任意多边形: 形状 808"/>
          <p:cNvSpPr/>
          <p:nvPr/>
        </p:nvSpPr>
        <p:spPr>
          <a:xfrm>
            <a:off x="334080" y="1203120"/>
            <a:ext cx="3142440" cy="2373840"/>
          </a:xfrm>
          <a:custGeom>
            <a:avLst/>
            <a:gdLst/>
            <a:ahLst/>
            <a:cxnLst/>
            <a:rect l="0" t="0" r="r" b="b"/>
            <a:pathLst>
              <a:path w="8729" h="6594">
                <a:moveTo>
                  <a:pt x="14" y="115"/>
                </a:moveTo>
                <a:cubicBezTo>
                  <a:pt x="24" y="92"/>
                  <a:pt x="37" y="72"/>
                  <a:pt x="54" y="55"/>
                </a:cubicBezTo>
                <a:cubicBezTo>
                  <a:pt x="72" y="37"/>
                  <a:pt x="92" y="24"/>
                  <a:pt x="115" y="14"/>
                </a:cubicBezTo>
                <a:cubicBezTo>
                  <a:pt x="137" y="5"/>
                  <a:pt x="161" y="0"/>
                  <a:pt x="186" y="0"/>
                </a:cubicBezTo>
                <a:lnTo>
                  <a:pt x="8543" y="0"/>
                </a:lnTo>
                <a:cubicBezTo>
                  <a:pt x="8568" y="0"/>
                  <a:pt x="8592" y="5"/>
                  <a:pt x="8614" y="14"/>
                </a:cubicBezTo>
                <a:cubicBezTo>
                  <a:pt x="8637" y="24"/>
                  <a:pt x="8657" y="37"/>
                  <a:pt x="8675" y="55"/>
                </a:cubicBezTo>
                <a:cubicBezTo>
                  <a:pt x="8692" y="72"/>
                  <a:pt x="8706" y="92"/>
                  <a:pt x="8715" y="115"/>
                </a:cubicBezTo>
                <a:cubicBezTo>
                  <a:pt x="8724" y="138"/>
                  <a:pt x="8729" y="161"/>
                  <a:pt x="8729" y="186"/>
                </a:cubicBezTo>
                <a:lnTo>
                  <a:pt x="8729" y="6407"/>
                </a:lnTo>
                <a:cubicBezTo>
                  <a:pt x="8729" y="6432"/>
                  <a:pt x="8724" y="6455"/>
                  <a:pt x="8715" y="6478"/>
                </a:cubicBezTo>
                <a:cubicBezTo>
                  <a:pt x="8706" y="6501"/>
                  <a:pt x="8692" y="6521"/>
                  <a:pt x="8675" y="6538"/>
                </a:cubicBezTo>
                <a:cubicBezTo>
                  <a:pt x="8657" y="6557"/>
                  <a:pt x="8637" y="6570"/>
                  <a:pt x="8614" y="6580"/>
                </a:cubicBezTo>
                <a:cubicBezTo>
                  <a:pt x="8592" y="6589"/>
                  <a:pt x="8568" y="6594"/>
                  <a:pt x="8543" y="6594"/>
                </a:cubicBezTo>
                <a:lnTo>
                  <a:pt x="186" y="6594"/>
                </a:lnTo>
                <a:cubicBezTo>
                  <a:pt x="161" y="6594"/>
                  <a:pt x="137" y="6589"/>
                  <a:pt x="115" y="6580"/>
                </a:cubicBezTo>
                <a:cubicBezTo>
                  <a:pt x="92" y="6570"/>
                  <a:pt x="72" y="6557"/>
                  <a:pt x="54" y="6538"/>
                </a:cubicBezTo>
                <a:cubicBezTo>
                  <a:pt x="37" y="6521"/>
                  <a:pt x="24" y="6501"/>
                  <a:pt x="14" y="6478"/>
                </a:cubicBezTo>
                <a:cubicBezTo>
                  <a:pt x="5" y="6455"/>
                  <a:pt x="0" y="6432"/>
                  <a:pt x="0" y="6407"/>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0" name="任意多边形: 形状 809"/>
          <p:cNvSpPr/>
          <p:nvPr/>
        </p:nvSpPr>
        <p:spPr>
          <a:xfrm>
            <a:off x="334080" y="1203120"/>
            <a:ext cx="3142440" cy="2373840"/>
          </a:xfrm>
          <a:custGeom>
            <a:avLst/>
            <a:gdLst/>
            <a:ahLst/>
            <a:cxnLst/>
            <a:rect l="0" t="0" r="r" b="b"/>
            <a:pathLst>
              <a:path w="8729" h="6594">
                <a:moveTo>
                  <a:pt x="0" y="6407"/>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8543" y="0"/>
                </a:lnTo>
                <a:cubicBezTo>
                  <a:pt x="8568" y="0"/>
                  <a:pt x="8592" y="5"/>
                  <a:pt x="8614" y="14"/>
                </a:cubicBezTo>
                <a:cubicBezTo>
                  <a:pt x="8637" y="24"/>
                  <a:pt x="8657" y="37"/>
                  <a:pt x="8675" y="55"/>
                </a:cubicBezTo>
                <a:cubicBezTo>
                  <a:pt x="8692" y="72"/>
                  <a:pt x="8706" y="92"/>
                  <a:pt x="8715" y="115"/>
                </a:cubicBezTo>
                <a:cubicBezTo>
                  <a:pt x="8724" y="138"/>
                  <a:pt x="8729" y="161"/>
                  <a:pt x="8729" y="186"/>
                </a:cubicBezTo>
                <a:lnTo>
                  <a:pt x="8729" y="6407"/>
                </a:lnTo>
                <a:cubicBezTo>
                  <a:pt x="8729" y="6432"/>
                  <a:pt x="8724" y="6455"/>
                  <a:pt x="8715" y="6478"/>
                </a:cubicBezTo>
                <a:cubicBezTo>
                  <a:pt x="8706" y="6501"/>
                  <a:pt x="8692" y="6521"/>
                  <a:pt x="8675" y="6538"/>
                </a:cubicBezTo>
                <a:cubicBezTo>
                  <a:pt x="8657" y="6557"/>
                  <a:pt x="8637" y="6570"/>
                  <a:pt x="8614" y="6580"/>
                </a:cubicBezTo>
                <a:cubicBezTo>
                  <a:pt x="8592" y="6589"/>
                  <a:pt x="8568" y="6594"/>
                  <a:pt x="8543" y="6594"/>
                </a:cubicBezTo>
                <a:lnTo>
                  <a:pt x="186" y="6594"/>
                </a:lnTo>
                <a:cubicBezTo>
                  <a:pt x="161" y="6594"/>
                  <a:pt x="137" y="6589"/>
                  <a:pt x="115" y="6580"/>
                </a:cubicBezTo>
                <a:cubicBezTo>
                  <a:pt x="92" y="6570"/>
                  <a:pt x="72" y="6557"/>
                  <a:pt x="54" y="6538"/>
                </a:cubicBezTo>
                <a:cubicBezTo>
                  <a:pt x="37" y="6521"/>
                  <a:pt x="24" y="6501"/>
                  <a:pt x="14" y="6478"/>
                </a:cubicBezTo>
                <a:cubicBezTo>
                  <a:pt x="5" y="6455"/>
                  <a:pt x="0" y="6432"/>
                  <a:pt x="0" y="6407"/>
                </a:cubicBezTo>
                <a:moveTo>
                  <a:pt x="46" y="186"/>
                </a:moveTo>
                <a:lnTo>
                  <a:pt x="46" y="6407"/>
                </a:lnTo>
                <a:cubicBezTo>
                  <a:pt x="46" y="6425"/>
                  <a:pt x="50" y="6443"/>
                  <a:pt x="57" y="6460"/>
                </a:cubicBezTo>
                <a:cubicBezTo>
                  <a:pt x="64" y="6477"/>
                  <a:pt x="74" y="6492"/>
                  <a:pt x="87" y="6505"/>
                </a:cubicBezTo>
                <a:cubicBezTo>
                  <a:pt x="100" y="6519"/>
                  <a:pt x="115" y="6529"/>
                  <a:pt x="132" y="6536"/>
                </a:cubicBezTo>
                <a:cubicBezTo>
                  <a:pt x="149" y="6543"/>
                  <a:pt x="167" y="6547"/>
                  <a:pt x="186" y="6547"/>
                </a:cubicBezTo>
                <a:lnTo>
                  <a:pt x="8543" y="6547"/>
                </a:lnTo>
                <a:cubicBezTo>
                  <a:pt x="8562" y="6547"/>
                  <a:pt x="8580" y="6543"/>
                  <a:pt x="8597" y="6536"/>
                </a:cubicBezTo>
                <a:cubicBezTo>
                  <a:pt x="8614" y="6529"/>
                  <a:pt x="8629" y="6519"/>
                  <a:pt x="8642" y="6505"/>
                </a:cubicBezTo>
                <a:cubicBezTo>
                  <a:pt x="8655" y="6492"/>
                  <a:pt x="8665" y="6477"/>
                  <a:pt x="8672" y="6460"/>
                </a:cubicBezTo>
                <a:cubicBezTo>
                  <a:pt x="8679" y="6443"/>
                  <a:pt x="8683" y="6425"/>
                  <a:pt x="8683" y="6407"/>
                </a:cubicBezTo>
                <a:lnTo>
                  <a:pt x="8683" y="186"/>
                </a:lnTo>
                <a:cubicBezTo>
                  <a:pt x="8683" y="167"/>
                  <a:pt x="8679" y="150"/>
                  <a:pt x="8672" y="133"/>
                </a:cubicBezTo>
                <a:cubicBezTo>
                  <a:pt x="8665" y="116"/>
                  <a:pt x="8655" y="100"/>
                  <a:pt x="8642" y="87"/>
                </a:cubicBezTo>
                <a:cubicBezTo>
                  <a:pt x="8629" y="74"/>
                  <a:pt x="8614" y="64"/>
                  <a:pt x="8597" y="57"/>
                </a:cubicBezTo>
                <a:cubicBezTo>
                  <a:pt x="8580" y="50"/>
                  <a:pt x="8562" y="47"/>
                  <a:pt x="8543" y="47"/>
                </a:cubicBezTo>
                <a:lnTo>
                  <a:pt x="186" y="47"/>
                </a:lnTo>
                <a:cubicBezTo>
                  <a:pt x="167" y="47"/>
                  <a:pt x="149" y="50"/>
                  <a:pt x="132" y="57"/>
                </a:cubicBezTo>
                <a:cubicBezTo>
                  <a:pt x="115" y="64"/>
                  <a:pt x="100" y="74"/>
                  <a:pt x="87" y="87"/>
                </a:cubicBezTo>
                <a:cubicBezTo>
                  <a:pt x="74" y="100"/>
                  <a:pt x="64" y="116"/>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1" name="任意多边形: 形状 810"/>
          <p:cNvSpPr/>
          <p:nvPr/>
        </p:nvSpPr>
        <p:spPr>
          <a:xfrm>
            <a:off x="334080" y="3710160"/>
            <a:ext cx="3142440" cy="1638360"/>
          </a:xfrm>
          <a:custGeom>
            <a:avLst/>
            <a:gdLst/>
            <a:ahLst/>
            <a:cxnLst/>
            <a:rect l="0" t="0" r="r" b="b"/>
            <a:pathLst>
              <a:path w="8729" h="4551">
                <a:moveTo>
                  <a:pt x="14" y="115"/>
                </a:moveTo>
                <a:cubicBezTo>
                  <a:pt x="24" y="92"/>
                  <a:pt x="37" y="72"/>
                  <a:pt x="54" y="54"/>
                </a:cubicBezTo>
                <a:cubicBezTo>
                  <a:pt x="72" y="37"/>
                  <a:pt x="92" y="24"/>
                  <a:pt x="115" y="14"/>
                </a:cubicBezTo>
                <a:cubicBezTo>
                  <a:pt x="137" y="5"/>
                  <a:pt x="161" y="0"/>
                  <a:pt x="186" y="0"/>
                </a:cubicBezTo>
                <a:lnTo>
                  <a:pt x="8543" y="0"/>
                </a:lnTo>
                <a:cubicBezTo>
                  <a:pt x="8568" y="0"/>
                  <a:pt x="8592" y="5"/>
                  <a:pt x="8614" y="14"/>
                </a:cubicBezTo>
                <a:cubicBezTo>
                  <a:pt x="8637" y="24"/>
                  <a:pt x="8657" y="37"/>
                  <a:pt x="8675" y="54"/>
                </a:cubicBezTo>
                <a:cubicBezTo>
                  <a:pt x="8692" y="72"/>
                  <a:pt x="8706" y="92"/>
                  <a:pt x="8715" y="115"/>
                </a:cubicBezTo>
                <a:cubicBezTo>
                  <a:pt x="8724" y="137"/>
                  <a:pt x="8729" y="161"/>
                  <a:pt x="8729" y="186"/>
                </a:cubicBezTo>
                <a:lnTo>
                  <a:pt x="8729" y="4365"/>
                </a:lnTo>
                <a:cubicBezTo>
                  <a:pt x="8729" y="4390"/>
                  <a:pt x="8724" y="4413"/>
                  <a:pt x="8715" y="4436"/>
                </a:cubicBezTo>
                <a:cubicBezTo>
                  <a:pt x="8706" y="4459"/>
                  <a:pt x="8692" y="4479"/>
                  <a:pt x="8675" y="4496"/>
                </a:cubicBezTo>
                <a:cubicBezTo>
                  <a:pt x="8657" y="4514"/>
                  <a:pt x="8637" y="4527"/>
                  <a:pt x="8614" y="4537"/>
                </a:cubicBezTo>
                <a:cubicBezTo>
                  <a:pt x="8592" y="4546"/>
                  <a:pt x="8568" y="4551"/>
                  <a:pt x="8543" y="4551"/>
                </a:cubicBezTo>
                <a:lnTo>
                  <a:pt x="186" y="4551"/>
                </a:lnTo>
                <a:cubicBezTo>
                  <a:pt x="161" y="4551"/>
                  <a:pt x="137" y="4546"/>
                  <a:pt x="115" y="4537"/>
                </a:cubicBezTo>
                <a:cubicBezTo>
                  <a:pt x="92" y="4527"/>
                  <a:pt x="72" y="4514"/>
                  <a:pt x="54" y="4496"/>
                </a:cubicBezTo>
                <a:cubicBezTo>
                  <a:pt x="37" y="4479"/>
                  <a:pt x="24" y="4459"/>
                  <a:pt x="14" y="4436"/>
                </a:cubicBezTo>
                <a:cubicBezTo>
                  <a:pt x="5" y="4413"/>
                  <a:pt x="0" y="4390"/>
                  <a:pt x="0" y="4365"/>
                </a:cubicBezTo>
                <a:lnTo>
                  <a:pt x="0" y="186"/>
                </a:lnTo>
                <a:cubicBezTo>
                  <a:pt x="0" y="161"/>
                  <a:pt x="5"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2" name="任意多边形: 形状 811"/>
          <p:cNvSpPr/>
          <p:nvPr/>
        </p:nvSpPr>
        <p:spPr>
          <a:xfrm>
            <a:off x="334080" y="3710160"/>
            <a:ext cx="3142440" cy="1638360"/>
          </a:xfrm>
          <a:custGeom>
            <a:avLst/>
            <a:gdLst/>
            <a:ahLst/>
            <a:cxnLst/>
            <a:rect l="0" t="0" r="r" b="b"/>
            <a:pathLst>
              <a:path w="8729" h="4551">
                <a:moveTo>
                  <a:pt x="0" y="4365"/>
                </a:moveTo>
                <a:lnTo>
                  <a:pt x="0" y="186"/>
                </a:lnTo>
                <a:cubicBezTo>
                  <a:pt x="0" y="161"/>
                  <a:pt x="5" y="137"/>
                  <a:pt x="14" y="115"/>
                </a:cubicBezTo>
                <a:cubicBezTo>
                  <a:pt x="24" y="92"/>
                  <a:pt x="37" y="72"/>
                  <a:pt x="54" y="54"/>
                </a:cubicBezTo>
                <a:cubicBezTo>
                  <a:pt x="72" y="37"/>
                  <a:pt x="92" y="24"/>
                  <a:pt x="115" y="14"/>
                </a:cubicBezTo>
                <a:cubicBezTo>
                  <a:pt x="137" y="5"/>
                  <a:pt x="161" y="0"/>
                  <a:pt x="186" y="0"/>
                </a:cubicBezTo>
                <a:lnTo>
                  <a:pt x="8543" y="0"/>
                </a:lnTo>
                <a:cubicBezTo>
                  <a:pt x="8568" y="0"/>
                  <a:pt x="8592" y="5"/>
                  <a:pt x="8614" y="14"/>
                </a:cubicBezTo>
                <a:cubicBezTo>
                  <a:pt x="8637" y="24"/>
                  <a:pt x="8657" y="37"/>
                  <a:pt x="8675" y="54"/>
                </a:cubicBezTo>
                <a:cubicBezTo>
                  <a:pt x="8692" y="72"/>
                  <a:pt x="8706" y="92"/>
                  <a:pt x="8715" y="115"/>
                </a:cubicBezTo>
                <a:cubicBezTo>
                  <a:pt x="8724" y="137"/>
                  <a:pt x="8729" y="161"/>
                  <a:pt x="8729" y="186"/>
                </a:cubicBezTo>
                <a:lnTo>
                  <a:pt x="8729" y="4365"/>
                </a:lnTo>
                <a:cubicBezTo>
                  <a:pt x="8729" y="4390"/>
                  <a:pt x="8724" y="4413"/>
                  <a:pt x="8715" y="4436"/>
                </a:cubicBezTo>
                <a:cubicBezTo>
                  <a:pt x="8706" y="4459"/>
                  <a:pt x="8692" y="4479"/>
                  <a:pt x="8675" y="4496"/>
                </a:cubicBezTo>
                <a:cubicBezTo>
                  <a:pt x="8657" y="4514"/>
                  <a:pt x="8637" y="4527"/>
                  <a:pt x="8614" y="4537"/>
                </a:cubicBezTo>
                <a:cubicBezTo>
                  <a:pt x="8592" y="4546"/>
                  <a:pt x="8568" y="4551"/>
                  <a:pt x="8543" y="4551"/>
                </a:cubicBezTo>
                <a:lnTo>
                  <a:pt x="186" y="4551"/>
                </a:lnTo>
                <a:cubicBezTo>
                  <a:pt x="161" y="4551"/>
                  <a:pt x="137" y="4546"/>
                  <a:pt x="115" y="4537"/>
                </a:cubicBezTo>
                <a:cubicBezTo>
                  <a:pt x="92" y="4527"/>
                  <a:pt x="72" y="4514"/>
                  <a:pt x="54" y="4496"/>
                </a:cubicBezTo>
                <a:cubicBezTo>
                  <a:pt x="37" y="4479"/>
                  <a:pt x="24" y="4459"/>
                  <a:pt x="14" y="4436"/>
                </a:cubicBezTo>
                <a:cubicBezTo>
                  <a:pt x="5" y="4413"/>
                  <a:pt x="0" y="4390"/>
                  <a:pt x="0" y="4365"/>
                </a:cubicBezTo>
                <a:moveTo>
                  <a:pt x="46" y="186"/>
                </a:moveTo>
                <a:lnTo>
                  <a:pt x="46" y="4365"/>
                </a:lnTo>
                <a:cubicBezTo>
                  <a:pt x="46" y="4384"/>
                  <a:pt x="50" y="4401"/>
                  <a:pt x="57" y="4418"/>
                </a:cubicBezTo>
                <a:cubicBezTo>
                  <a:pt x="64" y="4436"/>
                  <a:pt x="74" y="4451"/>
                  <a:pt x="87" y="4464"/>
                </a:cubicBezTo>
                <a:cubicBezTo>
                  <a:pt x="100" y="4477"/>
                  <a:pt x="115" y="4487"/>
                  <a:pt x="132" y="4494"/>
                </a:cubicBezTo>
                <a:cubicBezTo>
                  <a:pt x="149" y="4501"/>
                  <a:pt x="167" y="4504"/>
                  <a:pt x="186" y="4504"/>
                </a:cubicBezTo>
                <a:lnTo>
                  <a:pt x="8543" y="4504"/>
                </a:lnTo>
                <a:cubicBezTo>
                  <a:pt x="8562" y="4504"/>
                  <a:pt x="8580" y="4501"/>
                  <a:pt x="8597" y="4494"/>
                </a:cubicBezTo>
                <a:cubicBezTo>
                  <a:pt x="8614" y="4487"/>
                  <a:pt x="8629" y="4477"/>
                  <a:pt x="8642" y="4464"/>
                </a:cubicBezTo>
                <a:cubicBezTo>
                  <a:pt x="8655" y="4451"/>
                  <a:pt x="8665" y="4436"/>
                  <a:pt x="8672" y="4418"/>
                </a:cubicBezTo>
                <a:cubicBezTo>
                  <a:pt x="8679" y="4401"/>
                  <a:pt x="8683" y="4384"/>
                  <a:pt x="8683" y="4365"/>
                </a:cubicBezTo>
                <a:lnTo>
                  <a:pt x="8683" y="186"/>
                </a:lnTo>
                <a:cubicBezTo>
                  <a:pt x="8683" y="167"/>
                  <a:pt x="8679" y="150"/>
                  <a:pt x="8672" y="132"/>
                </a:cubicBezTo>
                <a:cubicBezTo>
                  <a:pt x="8665" y="115"/>
                  <a:pt x="8655" y="100"/>
                  <a:pt x="8642" y="87"/>
                </a:cubicBezTo>
                <a:cubicBezTo>
                  <a:pt x="8629" y="74"/>
                  <a:pt x="8614" y="64"/>
                  <a:pt x="8597" y="57"/>
                </a:cubicBezTo>
                <a:cubicBezTo>
                  <a:pt x="8580" y="50"/>
                  <a:pt x="8562" y="47"/>
                  <a:pt x="8543" y="47"/>
                </a:cubicBezTo>
                <a:lnTo>
                  <a:pt x="186" y="47"/>
                </a:lnTo>
                <a:cubicBezTo>
                  <a:pt x="167" y="47"/>
                  <a:pt x="149" y="50"/>
                  <a:pt x="132" y="57"/>
                </a:cubicBezTo>
                <a:cubicBezTo>
                  <a:pt x="115" y="64"/>
                  <a:pt x="100" y="74"/>
                  <a:pt x="87" y="87"/>
                </a:cubicBezTo>
                <a:cubicBezTo>
                  <a:pt x="74" y="100"/>
                  <a:pt x="64" y="115"/>
                  <a:pt x="57" y="132"/>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13" name="图片 812"/>
          <p:cNvPicPr/>
          <p:nvPr/>
        </p:nvPicPr>
        <p:blipFill>
          <a:blip r:embed="rId3"/>
          <a:stretch/>
        </p:blipFill>
        <p:spPr>
          <a:xfrm>
            <a:off x="484560" y="1387080"/>
            <a:ext cx="191880" cy="166680"/>
          </a:xfrm>
          <a:prstGeom prst="rect">
            <a:avLst/>
          </a:prstGeom>
          <a:noFill/>
          <a:ln w="0">
            <a:noFill/>
          </a:ln>
        </p:spPr>
      </p:pic>
      <p:sp>
        <p:nvSpPr>
          <p:cNvPr id="814" name="文本框 813"/>
          <p:cNvSpPr txBox="1"/>
          <p:nvPr/>
        </p:nvSpPr>
        <p:spPr>
          <a:xfrm>
            <a:off x="334440" y="797400"/>
            <a:ext cx="3466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完整医学</a:t>
            </a:r>
            <a:r>
              <a:rPr lang="en-US" sz="1320" b="0" u="none" strike="noStrike">
                <a:solidFill>
                  <a:srgbClr val="FFFFFF"/>
                </a:solidFill>
                <a:effectLst/>
                <a:uFillTx/>
                <a:latin typeface="NotoSansSC"/>
                <a:ea typeface="NotoSansSC"/>
              </a:rPr>
              <a:t>RAG</a:t>
            </a:r>
            <a:r>
              <a:rPr lang="zh-CN" sz="1320" b="0" u="none" strike="noStrike">
                <a:solidFill>
                  <a:srgbClr val="FFFFFF"/>
                </a:solidFill>
                <a:effectLst/>
                <a:uFillTx/>
                <a:latin typeface="NotoSansSC"/>
                <a:ea typeface="NotoSansSC"/>
              </a:rPr>
              <a:t>系统的实现代码架构与模块集成</a:t>
            </a:r>
            <a:endParaRPr lang="en-US" sz="1320" b="0" u="none" strike="noStrike">
              <a:solidFill>
                <a:srgbClr val="000000"/>
              </a:solidFill>
              <a:effectLst/>
              <a:uFillTx/>
              <a:latin typeface="Times New Roman"/>
            </a:endParaRPr>
          </a:p>
        </p:txBody>
      </p:sp>
      <p:sp>
        <p:nvSpPr>
          <p:cNvPr id="815" name="文本框 814"/>
          <p:cNvSpPr txBox="1"/>
          <p:nvPr/>
        </p:nvSpPr>
        <p:spPr>
          <a:xfrm>
            <a:off x="743760" y="138240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系统架构概览</a:t>
            </a:r>
            <a:endParaRPr lang="en-US" sz="1320" b="0" u="none" strike="noStrike">
              <a:solidFill>
                <a:srgbClr val="000000"/>
              </a:solidFill>
              <a:effectLst/>
              <a:uFillTx/>
              <a:latin typeface="Times New Roman"/>
            </a:endParaRPr>
          </a:p>
        </p:txBody>
      </p:sp>
      <p:sp>
        <p:nvSpPr>
          <p:cNvPr id="816" name="文本框 815"/>
          <p:cNvSpPr txBox="1"/>
          <p:nvPr/>
        </p:nvSpPr>
        <p:spPr>
          <a:xfrm>
            <a:off x="484560" y="1679760"/>
            <a:ext cx="30081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medical_rag_system.py</a:t>
            </a:r>
            <a:r>
              <a:rPr lang="zh-CN" sz="920" b="0" u="none" strike="noStrike">
                <a:solidFill>
                  <a:srgbClr val="FFFFFF"/>
                </a:solidFill>
                <a:effectLst/>
                <a:uFillTx/>
                <a:latin typeface="NotoSansSC"/>
                <a:ea typeface="NotoSansSC"/>
              </a:rPr>
              <a:t>实现了完整的医疗文献</a:t>
            </a:r>
            <a:r>
              <a:rPr lang="en-US" sz="920" b="0" u="none" strike="noStrike">
                <a:solidFill>
                  <a:srgbClr val="FFFFFF"/>
                </a:solidFill>
                <a:effectLst/>
                <a:uFillTx/>
                <a:latin typeface="NotoSansSC"/>
                <a:ea typeface="NotoSansSC"/>
              </a:rPr>
              <a:t>RAG</a:t>
            </a:r>
            <a:r>
              <a:rPr lang="zh-CN" sz="920" b="0" u="none" strike="noStrike">
                <a:solidFill>
                  <a:srgbClr val="FFFFFF"/>
                </a:solidFill>
                <a:effectLst/>
                <a:uFillTx/>
                <a:latin typeface="NotoSansSC"/>
                <a:ea typeface="NotoSansSC"/>
              </a:rPr>
              <a:t>系</a:t>
            </a:r>
            <a:endParaRPr lang="en-US" sz="920" b="0" u="none" strike="noStrike">
              <a:solidFill>
                <a:srgbClr val="000000"/>
              </a:solidFill>
              <a:effectLst/>
              <a:uFillTx/>
              <a:latin typeface="Times New Roman"/>
            </a:endParaRPr>
          </a:p>
        </p:txBody>
      </p:sp>
      <p:sp>
        <p:nvSpPr>
          <p:cNvPr id="817" name="任意多边形: 形状 816"/>
          <p:cNvSpPr/>
          <p:nvPr/>
        </p:nvSpPr>
        <p:spPr>
          <a:xfrm>
            <a:off x="509400" y="2164320"/>
            <a:ext cx="42480" cy="42120"/>
          </a:xfrm>
          <a:custGeom>
            <a:avLst/>
            <a:gdLst/>
            <a:ahLst/>
            <a:cxnLst/>
            <a:rect l="0" t="0" r="r" b="b"/>
            <a:pathLst>
              <a:path w="118" h="117">
                <a:moveTo>
                  <a:pt x="118" y="58"/>
                </a:moveTo>
                <a:cubicBezTo>
                  <a:pt x="118" y="65"/>
                  <a:pt x="116" y="73"/>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3"/>
                  <a:pt x="0" y="65"/>
                  <a:pt x="0" y="58"/>
                </a:cubicBezTo>
                <a:cubicBezTo>
                  <a:pt x="0" y="50"/>
                  <a:pt x="2" y="43"/>
                  <a:pt x="5" y="36"/>
                </a:cubicBezTo>
                <a:cubicBezTo>
                  <a:pt x="8" y="28"/>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8"/>
                  <a:pt x="113" y="36"/>
                </a:cubicBezTo>
                <a:cubicBezTo>
                  <a:pt x="116" y="43"/>
                  <a:pt x="118" y="50"/>
                  <a:pt x="118" y="58"/>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8" name="文本框 817"/>
          <p:cNvSpPr txBox="1"/>
          <p:nvPr/>
        </p:nvSpPr>
        <p:spPr>
          <a:xfrm>
            <a:off x="484560" y="184680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统，整合四大核心模块：</a:t>
            </a:r>
            <a:endParaRPr lang="en-US" sz="920" b="0" u="none" strike="noStrike">
              <a:solidFill>
                <a:srgbClr val="000000"/>
              </a:solidFill>
              <a:effectLst/>
              <a:uFillTx/>
              <a:latin typeface="Times New Roman"/>
            </a:endParaRPr>
          </a:p>
        </p:txBody>
      </p:sp>
      <p:sp>
        <p:nvSpPr>
          <p:cNvPr id="819" name="任意多边形: 形状 818"/>
          <p:cNvSpPr/>
          <p:nvPr/>
        </p:nvSpPr>
        <p:spPr>
          <a:xfrm>
            <a:off x="509400" y="239832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4"/>
                  <a:pt x="0" y="66"/>
                  <a:pt x="0" y="59"/>
                </a:cubicBezTo>
                <a:cubicBezTo>
                  <a:pt x="0" y="51"/>
                  <a:pt x="2" y="44"/>
                  <a:pt x="5" y="36"/>
                </a:cubicBezTo>
                <a:cubicBezTo>
                  <a:pt x="8" y="29"/>
                  <a:pt x="12" y="23"/>
                  <a:pt x="17" y="18"/>
                </a:cubicBezTo>
                <a:cubicBezTo>
                  <a:pt x="23" y="12"/>
                  <a:pt x="29" y="7"/>
                  <a:pt x="37" y="4"/>
                </a:cubicBezTo>
                <a:cubicBezTo>
                  <a:pt x="44" y="1"/>
                  <a:pt x="52" y="0"/>
                  <a:pt x="60" y="0"/>
                </a:cubicBezTo>
                <a:cubicBezTo>
                  <a:pt x="67" y="0"/>
                  <a:pt x="75" y="1"/>
                  <a:pt x="82" y="4"/>
                </a:cubicBezTo>
                <a:cubicBezTo>
                  <a:pt x="89" y="7"/>
                  <a:pt x="95" y="12"/>
                  <a:pt x="101" y="18"/>
                </a:cubicBezTo>
                <a:cubicBezTo>
                  <a:pt x="106" y="23"/>
                  <a:pt x="110" y="29"/>
                  <a:pt x="113" y="36"/>
                </a:cubicBezTo>
                <a:cubicBezTo>
                  <a:pt x="116" y="44"/>
                  <a:pt x="118" y="51"/>
                  <a:pt x="118" y="59"/>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0" name="文本框 819"/>
          <p:cNvSpPr txBox="1"/>
          <p:nvPr/>
        </p:nvSpPr>
        <p:spPr>
          <a:xfrm>
            <a:off x="651960" y="211428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数据准备与清洗模块</a:t>
            </a:r>
            <a:endParaRPr lang="en-US" sz="920" b="0" u="none" strike="noStrike">
              <a:solidFill>
                <a:srgbClr val="000000"/>
              </a:solidFill>
              <a:effectLst/>
              <a:uFillTx/>
              <a:latin typeface="Times New Roman"/>
            </a:endParaRPr>
          </a:p>
        </p:txBody>
      </p:sp>
      <p:sp>
        <p:nvSpPr>
          <p:cNvPr id="821" name="任意多边形: 形状 820"/>
          <p:cNvSpPr/>
          <p:nvPr/>
        </p:nvSpPr>
        <p:spPr>
          <a:xfrm>
            <a:off x="509400" y="263232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4"/>
                  <a:pt x="0" y="66"/>
                  <a:pt x="0" y="59"/>
                </a:cubicBezTo>
                <a:cubicBezTo>
                  <a:pt x="0" y="50"/>
                  <a:pt x="2" y="43"/>
                  <a:pt x="5" y="35"/>
                </a:cubicBezTo>
                <a:cubicBezTo>
                  <a:pt x="8" y="28"/>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8"/>
                  <a:pt x="113" y="35"/>
                </a:cubicBezTo>
                <a:cubicBezTo>
                  <a:pt x="116" y="43"/>
                  <a:pt x="118" y="50"/>
                  <a:pt x="118" y="59"/>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2" name="文本框 821"/>
          <p:cNvSpPr txBox="1"/>
          <p:nvPr/>
        </p:nvSpPr>
        <p:spPr>
          <a:xfrm>
            <a:off x="651960" y="234828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向量化与索引构建模块</a:t>
            </a:r>
            <a:endParaRPr lang="en-US" sz="920" b="0" u="none" strike="noStrike">
              <a:solidFill>
                <a:srgbClr val="000000"/>
              </a:solidFill>
              <a:effectLst/>
              <a:uFillTx/>
              <a:latin typeface="Times New Roman"/>
            </a:endParaRPr>
          </a:p>
        </p:txBody>
      </p:sp>
      <p:sp>
        <p:nvSpPr>
          <p:cNvPr id="823" name="任意多边形: 形状 822"/>
          <p:cNvSpPr/>
          <p:nvPr/>
        </p:nvSpPr>
        <p:spPr>
          <a:xfrm>
            <a:off x="509400" y="2866320"/>
            <a:ext cx="42480" cy="42120"/>
          </a:xfrm>
          <a:custGeom>
            <a:avLst/>
            <a:gdLst/>
            <a:ahLst/>
            <a:cxnLst/>
            <a:rect l="0" t="0" r="r" b="b"/>
            <a:pathLst>
              <a:path w="118" h="117">
                <a:moveTo>
                  <a:pt x="118" y="58"/>
                </a:moveTo>
                <a:cubicBezTo>
                  <a:pt x="118" y="65"/>
                  <a:pt x="116" y="73"/>
                  <a:pt x="113" y="80"/>
                </a:cubicBezTo>
                <a:cubicBezTo>
                  <a:pt x="110" y="87"/>
                  <a:pt x="106" y="93"/>
                  <a:pt x="101" y="99"/>
                </a:cubicBezTo>
                <a:cubicBezTo>
                  <a:pt x="95" y="105"/>
                  <a:pt x="89" y="109"/>
                  <a:pt x="82" y="112"/>
                </a:cubicBezTo>
                <a:cubicBezTo>
                  <a:pt x="75" y="115"/>
                  <a:pt x="67" y="117"/>
                  <a:pt x="60" y="117"/>
                </a:cubicBezTo>
                <a:cubicBezTo>
                  <a:pt x="52" y="117"/>
                  <a:pt x="44" y="115"/>
                  <a:pt x="37" y="112"/>
                </a:cubicBezTo>
                <a:cubicBezTo>
                  <a:pt x="29" y="109"/>
                  <a:pt x="23" y="105"/>
                  <a:pt x="17" y="99"/>
                </a:cubicBezTo>
                <a:cubicBezTo>
                  <a:pt x="12" y="93"/>
                  <a:pt x="8" y="87"/>
                  <a:pt x="5" y="80"/>
                </a:cubicBezTo>
                <a:cubicBezTo>
                  <a:pt x="2" y="73"/>
                  <a:pt x="0" y="65"/>
                  <a:pt x="0" y="58"/>
                </a:cubicBezTo>
                <a:cubicBezTo>
                  <a:pt x="0" y="50"/>
                  <a:pt x="2" y="43"/>
                  <a:pt x="5" y="35"/>
                </a:cubicBezTo>
                <a:cubicBezTo>
                  <a:pt x="8" y="28"/>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8"/>
                  <a:pt x="113" y="35"/>
                </a:cubicBezTo>
                <a:cubicBezTo>
                  <a:pt x="116" y="43"/>
                  <a:pt x="118" y="50"/>
                  <a:pt x="118" y="58"/>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4" name="文本框 823"/>
          <p:cNvSpPr txBox="1"/>
          <p:nvPr/>
        </p:nvSpPr>
        <p:spPr>
          <a:xfrm>
            <a:off x="651960" y="258228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检索模块</a:t>
            </a:r>
            <a:endParaRPr lang="en-US" sz="920" b="0" u="none" strike="noStrike">
              <a:solidFill>
                <a:srgbClr val="000000"/>
              </a:solidFill>
              <a:effectLst/>
              <a:uFillTx/>
              <a:latin typeface="Times New Roman"/>
            </a:endParaRPr>
          </a:p>
        </p:txBody>
      </p:sp>
      <p:sp>
        <p:nvSpPr>
          <p:cNvPr id="825" name="任意多边形: 形状 824"/>
          <p:cNvSpPr/>
          <p:nvPr/>
        </p:nvSpPr>
        <p:spPr>
          <a:xfrm>
            <a:off x="509400" y="310032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4"/>
                  <a:pt x="0" y="66"/>
                  <a:pt x="0" y="59"/>
                </a:cubicBezTo>
                <a:cubicBezTo>
                  <a:pt x="0" y="51"/>
                  <a:pt x="2" y="43"/>
                  <a:pt x="5" y="36"/>
                </a:cubicBezTo>
                <a:cubicBezTo>
                  <a:pt x="8" y="28"/>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8"/>
                  <a:pt x="113" y="36"/>
                </a:cubicBezTo>
                <a:cubicBezTo>
                  <a:pt x="116" y="43"/>
                  <a:pt x="118" y="51"/>
                  <a:pt x="118" y="59"/>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6" name="文本框 825"/>
          <p:cNvSpPr txBox="1"/>
          <p:nvPr/>
        </p:nvSpPr>
        <p:spPr>
          <a:xfrm>
            <a:off x="651960" y="281628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生成模块</a:t>
            </a:r>
            <a:endParaRPr lang="en-US" sz="920" b="0" u="none" strike="noStrike">
              <a:solidFill>
                <a:srgbClr val="000000"/>
              </a:solidFill>
              <a:effectLst/>
              <a:uFillTx/>
              <a:latin typeface="Times New Roman"/>
            </a:endParaRPr>
          </a:p>
        </p:txBody>
      </p:sp>
      <p:sp>
        <p:nvSpPr>
          <p:cNvPr id="827" name="任意多边形: 形状 826"/>
          <p:cNvSpPr/>
          <p:nvPr/>
        </p:nvSpPr>
        <p:spPr>
          <a:xfrm>
            <a:off x="509400" y="3334320"/>
            <a:ext cx="42480" cy="42120"/>
          </a:xfrm>
          <a:custGeom>
            <a:avLst/>
            <a:gdLst/>
            <a:ahLst/>
            <a:cxnLst/>
            <a:rect l="0" t="0" r="r" b="b"/>
            <a:pathLst>
              <a:path w="118" h="117">
                <a:moveTo>
                  <a:pt x="118" y="58"/>
                </a:moveTo>
                <a:cubicBezTo>
                  <a:pt x="118" y="65"/>
                  <a:pt x="116" y="73"/>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3"/>
                  <a:pt x="0" y="65"/>
                  <a:pt x="0" y="58"/>
                </a:cubicBezTo>
                <a:cubicBezTo>
                  <a:pt x="0" y="50"/>
                  <a:pt x="2" y="42"/>
                  <a:pt x="5" y="35"/>
                </a:cubicBezTo>
                <a:cubicBezTo>
                  <a:pt x="8" y="28"/>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8"/>
                  <a:pt x="113" y="35"/>
                </a:cubicBezTo>
                <a:cubicBezTo>
                  <a:pt x="116" y="42"/>
                  <a:pt x="118" y="50"/>
                  <a:pt x="118" y="58"/>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8" name="文本框 827"/>
          <p:cNvSpPr txBox="1"/>
          <p:nvPr/>
        </p:nvSpPr>
        <p:spPr>
          <a:xfrm>
            <a:off x="651960" y="305028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查询与回答集成模块</a:t>
            </a:r>
            <a:endParaRPr lang="en-US" sz="920" b="0" u="none" strike="noStrike">
              <a:solidFill>
                <a:srgbClr val="000000"/>
              </a:solidFill>
              <a:effectLst/>
              <a:uFillTx/>
              <a:latin typeface="Times New Roman"/>
            </a:endParaRPr>
          </a:p>
        </p:txBody>
      </p:sp>
      <p:pic>
        <p:nvPicPr>
          <p:cNvPr id="829" name="图片 828"/>
          <p:cNvPicPr/>
          <p:nvPr/>
        </p:nvPicPr>
        <p:blipFill>
          <a:blip r:embed="rId4"/>
          <a:stretch/>
        </p:blipFill>
        <p:spPr>
          <a:xfrm>
            <a:off x="484560" y="3894120"/>
            <a:ext cx="166680" cy="166680"/>
          </a:xfrm>
          <a:prstGeom prst="rect">
            <a:avLst/>
          </a:prstGeom>
          <a:noFill/>
          <a:ln w="0">
            <a:noFill/>
          </a:ln>
        </p:spPr>
      </p:pic>
      <p:sp>
        <p:nvSpPr>
          <p:cNvPr id="830" name="文本框 829"/>
          <p:cNvSpPr txBox="1"/>
          <p:nvPr/>
        </p:nvSpPr>
        <p:spPr>
          <a:xfrm>
            <a:off x="651960" y="328428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测试功能模块</a:t>
            </a:r>
            <a:endParaRPr lang="en-US" sz="920" b="0" u="none" strike="noStrike">
              <a:solidFill>
                <a:srgbClr val="000000"/>
              </a:solidFill>
              <a:effectLst/>
              <a:uFillTx/>
              <a:latin typeface="Times New Roman"/>
            </a:endParaRPr>
          </a:p>
        </p:txBody>
      </p:sp>
      <p:sp>
        <p:nvSpPr>
          <p:cNvPr id="831" name="文本框 830"/>
          <p:cNvSpPr txBox="1"/>
          <p:nvPr/>
        </p:nvSpPr>
        <p:spPr>
          <a:xfrm>
            <a:off x="718560" y="38894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测试方法</a:t>
            </a:r>
            <a:endParaRPr lang="en-US" sz="1320" b="0" u="none" strike="noStrike">
              <a:solidFill>
                <a:srgbClr val="000000"/>
              </a:solidFill>
              <a:effectLst/>
              <a:uFillTx/>
              <a:latin typeface="Times New Roman"/>
            </a:endParaRPr>
          </a:p>
        </p:txBody>
      </p:sp>
      <p:sp>
        <p:nvSpPr>
          <p:cNvPr id="832" name="任意多边形: 形状 831"/>
          <p:cNvSpPr/>
          <p:nvPr/>
        </p:nvSpPr>
        <p:spPr>
          <a:xfrm>
            <a:off x="509400" y="4503960"/>
            <a:ext cx="42480" cy="42120"/>
          </a:xfrm>
          <a:custGeom>
            <a:avLst/>
            <a:gdLst/>
            <a:ahLst/>
            <a:cxnLst/>
            <a:rect l="0" t="0" r="r" b="b"/>
            <a:pathLst>
              <a:path w="118" h="117">
                <a:moveTo>
                  <a:pt x="118" y="58"/>
                </a:moveTo>
                <a:cubicBezTo>
                  <a:pt x="118" y="66"/>
                  <a:pt x="116" y="73"/>
                  <a:pt x="113" y="82"/>
                </a:cubicBezTo>
                <a:cubicBezTo>
                  <a:pt x="110" y="89"/>
                  <a:pt x="106" y="95"/>
                  <a:pt x="101" y="100"/>
                </a:cubicBezTo>
                <a:cubicBezTo>
                  <a:pt x="95" y="106"/>
                  <a:pt x="89" y="110"/>
                  <a:pt x="82" y="113"/>
                </a:cubicBezTo>
                <a:cubicBezTo>
                  <a:pt x="75" y="116"/>
                  <a:pt x="67" y="117"/>
                  <a:pt x="60" y="117"/>
                </a:cubicBezTo>
                <a:cubicBezTo>
                  <a:pt x="52" y="117"/>
                  <a:pt x="44" y="116"/>
                  <a:pt x="37" y="113"/>
                </a:cubicBezTo>
                <a:cubicBezTo>
                  <a:pt x="29" y="110"/>
                  <a:pt x="23" y="106"/>
                  <a:pt x="17" y="100"/>
                </a:cubicBezTo>
                <a:cubicBezTo>
                  <a:pt x="12" y="95"/>
                  <a:pt x="8" y="89"/>
                  <a:pt x="5" y="82"/>
                </a:cubicBezTo>
                <a:cubicBezTo>
                  <a:pt x="2" y="73"/>
                  <a:pt x="0" y="66"/>
                  <a:pt x="0" y="58"/>
                </a:cubicBezTo>
                <a:cubicBezTo>
                  <a:pt x="0" y="51"/>
                  <a:pt x="2" y="43"/>
                  <a:pt x="5" y="36"/>
                </a:cubicBezTo>
                <a:cubicBezTo>
                  <a:pt x="8" y="29"/>
                  <a:pt x="12" y="23"/>
                  <a:pt x="17" y="17"/>
                </a:cubicBezTo>
                <a:cubicBezTo>
                  <a:pt x="23" y="12"/>
                  <a:pt x="29" y="8"/>
                  <a:pt x="37" y="5"/>
                </a:cubicBezTo>
                <a:cubicBezTo>
                  <a:pt x="44" y="2"/>
                  <a:pt x="52" y="0"/>
                  <a:pt x="60" y="0"/>
                </a:cubicBezTo>
                <a:cubicBezTo>
                  <a:pt x="67" y="0"/>
                  <a:pt x="75" y="2"/>
                  <a:pt x="82" y="5"/>
                </a:cubicBezTo>
                <a:cubicBezTo>
                  <a:pt x="89" y="8"/>
                  <a:pt x="95" y="12"/>
                  <a:pt x="101" y="17"/>
                </a:cubicBezTo>
                <a:cubicBezTo>
                  <a:pt x="106" y="23"/>
                  <a:pt x="110" y="29"/>
                  <a:pt x="113" y="36"/>
                </a:cubicBezTo>
                <a:cubicBezTo>
                  <a:pt x="116" y="43"/>
                  <a:pt x="118" y="51"/>
                  <a:pt x="118" y="58"/>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3" name="文本框 832"/>
          <p:cNvSpPr txBox="1"/>
          <p:nvPr/>
        </p:nvSpPr>
        <p:spPr>
          <a:xfrm>
            <a:off x="484560" y="4186800"/>
            <a:ext cx="2777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a:t>
            </a:r>
            <a:r>
              <a:rPr lang="en-US" sz="920" b="0" u="none" strike="noStrike">
                <a:solidFill>
                  <a:srgbClr val="FFFFFF"/>
                </a:solidFill>
                <a:effectLst/>
                <a:uFillTx/>
                <a:latin typeface="NotoSansSC"/>
                <a:ea typeface="NotoSansSC"/>
              </a:rPr>
              <a:t>test_medical_rag_system.py</a:t>
            </a:r>
            <a:r>
              <a:rPr lang="zh-CN" sz="920" b="0" u="none" strike="noStrike">
                <a:solidFill>
                  <a:srgbClr val="FFFFFF"/>
                </a:solidFill>
                <a:effectLst/>
                <a:uFillTx/>
                <a:latin typeface="NotoSansSC"/>
                <a:ea typeface="NotoSansSC"/>
              </a:rPr>
              <a:t>进行系统测试：</a:t>
            </a:r>
            <a:endParaRPr lang="en-US" sz="920" b="0" u="none" strike="noStrike">
              <a:solidFill>
                <a:srgbClr val="000000"/>
              </a:solidFill>
              <a:effectLst/>
              <a:uFillTx/>
              <a:latin typeface="Times New Roman"/>
            </a:endParaRPr>
          </a:p>
        </p:txBody>
      </p:sp>
      <p:sp>
        <p:nvSpPr>
          <p:cNvPr id="834" name="任意多边形: 形状 833"/>
          <p:cNvSpPr/>
          <p:nvPr/>
        </p:nvSpPr>
        <p:spPr>
          <a:xfrm>
            <a:off x="509400" y="4704480"/>
            <a:ext cx="42480" cy="42480"/>
          </a:xfrm>
          <a:custGeom>
            <a:avLst/>
            <a:gdLst/>
            <a:ahLst/>
            <a:cxnLst/>
            <a:rect l="0" t="0" r="r" b="b"/>
            <a:pathLst>
              <a:path w="118" h="118">
                <a:moveTo>
                  <a:pt x="118" y="58"/>
                </a:moveTo>
                <a:cubicBezTo>
                  <a:pt x="118" y="66"/>
                  <a:pt x="116" y="74"/>
                  <a:pt x="113" y="81"/>
                </a:cubicBezTo>
                <a:cubicBezTo>
                  <a:pt x="110" y="88"/>
                  <a:pt x="106" y="94"/>
                  <a:pt x="101" y="101"/>
                </a:cubicBezTo>
                <a:cubicBezTo>
                  <a:pt x="95" y="106"/>
                  <a:pt x="89" y="110"/>
                  <a:pt x="82" y="113"/>
                </a:cubicBezTo>
                <a:cubicBezTo>
                  <a:pt x="75" y="116"/>
                  <a:pt x="67" y="118"/>
                  <a:pt x="60" y="118"/>
                </a:cubicBezTo>
                <a:cubicBezTo>
                  <a:pt x="52" y="118"/>
                  <a:pt x="44" y="116"/>
                  <a:pt x="37" y="113"/>
                </a:cubicBezTo>
                <a:cubicBezTo>
                  <a:pt x="29" y="110"/>
                  <a:pt x="23" y="106"/>
                  <a:pt x="17" y="101"/>
                </a:cubicBezTo>
                <a:cubicBezTo>
                  <a:pt x="12" y="94"/>
                  <a:pt x="8" y="88"/>
                  <a:pt x="5" y="81"/>
                </a:cubicBezTo>
                <a:cubicBezTo>
                  <a:pt x="2" y="74"/>
                  <a:pt x="0" y="66"/>
                  <a:pt x="0" y="58"/>
                </a:cubicBezTo>
                <a:cubicBezTo>
                  <a:pt x="0" y="51"/>
                  <a:pt x="2" y="43"/>
                  <a:pt x="5" y="36"/>
                </a:cubicBezTo>
                <a:cubicBezTo>
                  <a:pt x="8" y="29"/>
                  <a:pt x="12" y="23"/>
                  <a:pt x="17" y="17"/>
                </a:cubicBezTo>
                <a:cubicBezTo>
                  <a:pt x="23" y="12"/>
                  <a:pt x="29" y="8"/>
                  <a:pt x="37" y="5"/>
                </a:cubicBezTo>
                <a:cubicBezTo>
                  <a:pt x="44" y="2"/>
                  <a:pt x="52" y="0"/>
                  <a:pt x="60" y="0"/>
                </a:cubicBezTo>
                <a:cubicBezTo>
                  <a:pt x="67" y="0"/>
                  <a:pt x="75" y="2"/>
                  <a:pt x="82" y="5"/>
                </a:cubicBezTo>
                <a:cubicBezTo>
                  <a:pt x="89" y="8"/>
                  <a:pt x="95" y="12"/>
                  <a:pt x="101" y="17"/>
                </a:cubicBezTo>
                <a:cubicBezTo>
                  <a:pt x="106" y="23"/>
                  <a:pt x="110" y="29"/>
                  <a:pt x="113" y="36"/>
                </a:cubicBezTo>
                <a:cubicBezTo>
                  <a:pt x="116" y="43"/>
                  <a:pt x="118" y="51"/>
                  <a:pt x="118" y="58"/>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5" name="文本框 834"/>
          <p:cNvSpPr txBox="1"/>
          <p:nvPr/>
        </p:nvSpPr>
        <p:spPr>
          <a:xfrm>
            <a:off x="651960" y="445428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设计多样化医学查询问题</a:t>
            </a:r>
            <a:endParaRPr lang="en-US" sz="920" b="0" u="none" strike="noStrike">
              <a:solidFill>
                <a:srgbClr val="000000"/>
              </a:solidFill>
              <a:effectLst/>
              <a:uFillTx/>
              <a:latin typeface="Times New Roman"/>
            </a:endParaRPr>
          </a:p>
        </p:txBody>
      </p:sp>
      <p:sp>
        <p:nvSpPr>
          <p:cNvPr id="836" name="任意多边形: 形状 835"/>
          <p:cNvSpPr/>
          <p:nvPr/>
        </p:nvSpPr>
        <p:spPr>
          <a:xfrm>
            <a:off x="509400" y="490536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4"/>
                  <a:pt x="0" y="66"/>
                  <a:pt x="0" y="59"/>
                </a:cubicBezTo>
                <a:cubicBezTo>
                  <a:pt x="0" y="51"/>
                  <a:pt x="2" y="43"/>
                  <a:pt x="5" y="36"/>
                </a:cubicBezTo>
                <a:cubicBezTo>
                  <a:pt x="8" y="29"/>
                  <a:pt x="12" y="23"/>
                  <a:pt x="17" y="18"/>
                </a:cubicBezTo>
                <a:cubicBezTo>
                  <a:pt x="23" y="12"/>
                  <a:pt x="29" y="8"/>
                  <a:pt x="37" y="5"/>
                </a:cubicBezTo>
                <a:cubicBezTo>
                  <a:pt x="44" y="1"/>
                  <a:pt x="52" y="0"/>
                  <a:pt x="60" y="0"/>
                </a:cubicBezTo>
                <a:cubicBezTo>
                  <a:pt x="67" y="0"/>
                  <a:pt x="75" y="1"/>
                  <a:pt x="82" y="5"/>
                </a:cubicBezTo>
                <a:cubicBezTo>
                  <a:pt x="89" y="8"/>
                  <a:pt x="95" y="12"/>
                  <a:pt x="101" y="18"/>
                </a:cubicBezTo>
                <a:cubicBezTo>
                  <a:pt x="106" y="23"/>
                  <a:pt x="110" y="29"/>
                  <a:pt x="113" y="36"/>
                </a:cubicBezTo>
                <a:cubicBezTo>
                  <a:pt x="116" y="43"/>
                  <a:pt x="118" y="51"/>
                  <a:pt x="118" y="59"/>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7" name="文本框 836"/>
          <p:cNvSpPr txBox="1"/>
          <p:nvPr/>
        </p:nvSpPr>
        <p:spPr>
          <a:xfrm>
            <a:off x="651960" y="465480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评估系统在不同医学领域的表现</a:t>
            </a:r>
            <a:endParaRPr lang="en-US" sz="920" b="0" u="none" strike="noStrike">
              <a:solidFill>
                <a:srgbClr val="000000"/>
              </a:solidFill>
              <a:effectLst/>
              <a:uFillTx/>
              <a:latin typeface="Times New Roman"/>
            </a:endParaRPr>
          </a:p>
        </p:txBody>
      </p:sp>
      <p:sp>
        <p:nvSpPr>
          <p:cNvPr id="838" name="任意多边形: 形状 837"/>
          <p:cNvSpPr/>
          <p:nvPr/>
        </p:nvSpPr>
        <p:spPr>
          <a:xfrm>
            <a:off x="509400" y="510588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9" y="109"/>
                  <a:pt x="82" y="112"/>
                </a:cubicBezTo>
                <a:cubicBezTo>
                  <a:pt x="75" y="115"/>
                  <a:pt x="67" y="117"/>
                  <a:pt x="60" y="117"/>
                </a:cubicBezTo>
                <a:cubicBezTo>
                  <a:pt x="52" y="117"/>
                  <a:pt x="44" y="115"/>
                  <a:pt x="37" y="112"/>
                </a:cubicBezTo>
                <a:cubicBezTo>
                  <a:pt x="29" y="109"/>
                  <a:pt x="23" y="105"/>
                  <a:pt x="17" y="100"/>
                </a:cubicBezTo>
                <a:cubicBezTo>
                  <a:pt x="12" y="94"/>
                  <a:pt x="8" y="88"/>
                  <a:pt x="5" y="81"/>
                </a:cubicBezTo>
                <a:cubicBezTo>
                  <a:pt x="2" y="74"/>
                  <a:pt x="0" y="66"/>
                  <a:pt x="0" y="59"/>
                </a:cubicBezTo>
                <a:cubicBezTo>
                  <a:pt x="0" y="51"/>
                  <a:pt x="2" y="44"/>
                  <a:pt x="5" y="36"/>
                </a:cubicBezTo>
                <a:cubicBezTo>
                  <a:pt x="8" y="29"/>
                  <a:pt x="12" y="22"/>
                  <a:pt x="17" y="17"/>
                </a:cubicBezTo>
                <a:cubicBezTo>
                  <a:pt x="23" y="11"/>
                  <a:pt x="29" y="7"/>
                  <a:pt x="37" y="4"/>
                </a:cubicBezTo>
                <a:cubicBezTo>
                  <a:pt x="44" y="1"/>
                  <a:pt x="52" y="0"/>
                  <a:pt x="60" y="0"/>
                </a:cubicBezTo>
                <a:cubicBezTo>
                  <a:pt x="67" y="0"/>
                  <a:pt x="75" y="1"/>
                  <a:pt x="82" y="4"/>
                </a:cubicBezTo>
                <a:cubicBezTo>
                  <a:pt x="89" y="7"/>
                  <a:pt x="95" y="11"/>
                  <a:pt x="101" y="17"/>
                </a:cubicBezTo>
                <a:cubicBezTo>
                  <a:pt x="106" y="22"/>
                  <a:pt x="110" y="29"/>
                  <a:pt x="113" y="36"/>
                </a:cubicBezTo>
                <a:cubicBezTo>
                  <a:pt x="116" y="44"/>
                  <a:pt x="118" y="51"/>
                  <a:pt x="118" y="59"/>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9" name="文本框 838"/>
          <p:cNvSpPr txBox="1"/>
          <p:nvPr/>
        </p:nvSpPr>
        <p:spPr>
          <a:xfrm>
            <a:off x="651960" y="485532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测试响应质量与专业性</a:t>
            </a:r>
            <a:endParaRPr lang="en-US" sz="920" b="0" u="none" strike="noStrike">
              <a:solidFill>
                <a:srgbClr val="000000"/>
              </a:solidFill>
              <a:effectLst/>
              <a:uFillTx/>
              <a:latin typeface="Times New Roman"/>
            </a:endParaRPr>
          </a:p>
        </p:txBody>
      </p:sp>
      <p:sp>
        <p:nvSpPr>
          <p:cNvPr id="840" name="任意多边形: 形状 839"/>
          <p:cNvSpPr/>
          <p:nvPr/>
        </p:nvSpPr>
        <p:spPr>
          <a:xfrm>
            <a:off x="3810600" y="1203120"/>
            <a:ext cx="3209040" cy="2005920"/>
          </a:xfrm>
          <a:custGeom>
            <a:avLst/>
            <a:gdLst/>
            <a:ahLst/>
            <a:cxnLst/>
            <a:rect l="0" t="0" r="r" b="b"/>
            <a:pathLst>
              <a:path w="8914" h="5572">
                <a:moveTo>
                  <a:pt x="0" y="5387"/>
                </a:moveTo>
                <a:lnTo>
                  <a:pt x="0" y="186"/>
                </a:lnTo>
                <a:cubicBezTo>
                  <a:pt x="0" y="161"/>
                  <a:pt x="4" y="138"/>
                  <a:pt x="14" y="115"/>
                </a:cubicBezTo>
                <a:cubicBezTo>
                  <a:pt x="23" y="92"/>
                  <a:pt x="37" y="72"/>
                  <a:pt x="54" y="55"/>
                </a:cubicBezTo>
                <a:cubicBezTo>
                  <a:pt x="71" y="37"/>
                  <a:pt x="92" y="24"/>
                  <a:pt x="114" y="14"/>
                </a:cubicBezTo>
                <a:cubicBezTo>
                  <a:pt x="137" y="5"/>
                  <a:pt x="161" y="0"/>
                  <a:pt x="185" y="0"/>
                </a:cubicBezTo>
                <a:lnTo>
                  <a:pt x="8729" y="0"/>
                </a:lnTo>
                <a:cubicBezTo>
                  <a:pt x="8753" y="0"/>
                  <a:pt x="8777" y="5"/>
                  <a:pt x="8800" y="14"/>
                </a:cubicBezTo>
                <a:cubicBezTo>
                  <a:pt x="8823" y="24"/>
                  <a:pt x="8843" y="37"/>
                  <a:pt x="8860" y="55"/>
                </a:cubicBezTo>
                <a:cubicBezTo>
                  <a:pt x="8877" y="72"/>
                  <a:pt x="8891" y="92"/>
                  <a:pt x="8900" y="115"/>
                </a:cubicBezTo>
                <a:cubicBezTo>
                  <a:pt x="8910" y="138"/>
                  <a:pt x="8914" y="161"/>
                  <a:pt x="8914" y="186"/>
                </a:cubicBezTo>
                <a:lnTo>
                  <a:pt x="8914" y="5387"/>
                </a:lnTo>
                <a:cubicBezTo>
                  <a:pt x="8914" y="5411"/>
                  <a:pt x="8910" y="5435"/>
                  <a:pt x="8900" y="5458"/>
                </a:cubicBezTo>
                <a:cubicBezTo>
                  <a:pt x="8891" y="5480"/>
                  <a:pt x="8877" y="5501"/>
                  <a:pt x="8860" y="5518"/>
                </a:cubicBezTo>
                <a:cubicBezTo>
                  <a:pt x="8843" y="5535"/>
                  <a:pt x="8823" y="5549"/>
                  <a:pt x="8800" y="5558"/>
                </a:cubicBezTo>
                <a:cubicBezTo>
                  <a:pt x="8777" y="5568"/>
                  <a:pt x="8753" y="5572"/>
                  <a:pt x="8729" y="5572"/>
                </a:cubicBezTo>
                <a:lnTo>
                  <a:pt x="185" y="5572"/>
                </a:lnTo>
                <a:cubicBezTo>
                  <a:pt x="161" y="5572"/>
                  <a:pt x="137" y="5568"/>
                  <a:pt x="114" y="5558"/>
                </a:cubicBezTo>
                <a:cubicBezTo>
                  <a:pt x="92" y="5549"/>
                  <a:pt x="71" y="5535"/>
                  <a:pt x="54" y="5518"/>
                </a:cubicBezTo>
                <a:cubicBezTo>
                  <a:pt x="37" y="5501"/>
                  <a:pt x="23" y="5480"/>
                  <a:pt x="14" y="5458"/>
                </a:cubicBezTo>
                <a:cubicBezTo>
                  <a:pt x="4" y="5435"/>
                  <a:pt x="0" y="5411"/>
                  <a:pt x="0" y="53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1" name="任意多边形: 形状 840"/>
          <p:cNvSpPr/>
          <p:nvPr/>
        </p:nvSpPr>
        <p:spPr>
          <a:xfrm>
            <a:off x="3810600" y="1203120"/>
            <a:ext cx="3209040" cy="2005920"/>
          </a:xfrm>
          <a:custGeom>
            <a:avLst/>
            <a:gdLst/>
            <a:ahLst/>
            <a:cxnLst/>
            <a:rect l="0" t="0" r="r" b="b"/>
            <a:pathLst>
              <a:path w="8914" h="5572">
                <a:moveTo>
                  <a:pt x="0" y="5387"/>
                </a:moveTo>
                <a:lnTo>
                  <a:pt x="0" y="186"/>
                </a:lnTo>
                <a:cubicBezTo>
                  <a:pt x="0" y="161"/>
                  <a:pt x="4" y="138"/>
                  <a:pt x="14" y="115"/>
                </a:cubicBezTo>
                <a:cubicBezTo>
                  <a:pt x="23" y="92"/>
                  <a:pt x="37" y="72"/>
                  <a:pt x="54" y="55"/>
                </a:cubicBezTo>
                <a:cubicBezTo>
                  <a:pt x="71" y="37"/>
                  <a:pt x="92" y="24"/>
                  <a:pt x="114" y="14"/>
                </a:cubicBezTo>
                <a:cubicBezTo>
                  <a:pt x="137" y="5"/>
                  <a:pt x="161" y="0"/>
                  <a:pt x="185" y="0"/>
                </a:cubicBezTo>
                <a:lnTo>
                  <a:pt x="8729" y="0"/>
                </a:lnTo>
                <a:cubicBezTo>
                  <a:pt x="8753" y="0"/>
                  <a:pt x="8777" y="5"/>
                  <a:pt x="8800" y="14"/>
                </a:cubicBezTo>
                <a:cubicBezTo>
                  <a:pt x="8823" y="24"/>
                  <a:pt x="8843" y="37"/>
                  <a:pt x="8860" y="55"/>
                </a:cubicBezTo>
                <a:cubicBezTo>
                  <a:pt x="8877" y="72"/>
                  <a:pt x="8891" y="92"/>
                  <a:pt x="8900" y="115"/>
                </a:cubicBezTo>
                <a:cubicBezTo>
                  <a:pt x="8910" y="138"/>
                  <a:pt x="8914" y="161"/>
                  <a:pt x="8914" y="186"/>
                </a:cubicBezTo>
                <a:lnTo>
                  <a:pt x="8914" y="5387"/>
                </a:lnTo>
                <a:cubicBezTo>
                  <a:pt x="8914" y="5411"/>
                  <a:pt x="8910" y="5435"/>
                  <a:pt x="8900" y="5458"/>
                </a:cubicBezTo>
                <a:cubicBezTo>
                  <a:pt x="8891" y="5480"/>
                  <a:pt x="8877" y="5501"/>
                  <a:pt x="8860" y="5518"/>
                </a:cubicBezTo>
                <a:cubicBezTo>
                  <a:pt x="8843" y="5535"/>
                  <a:pt x="8823" y="5549"/>
                  <a:pt x="8800" y="5558"/>
                </a:cubicBezTo>
                <a:cubicBezTo>
                  <a:pt x="8777" y="5568"/>
                  <a:pt x="8753" y="5572"/>
                  <a:pt x="8729" y="5572"/>
                </a:cubicBezTo>
                <a:lnTo>
                  <a:pt x="185" y="5572"/>
                </a:lnTo>
                <a:cubicBezTo>
                  <a:pt x="161" y="5572"/>
                  <a:pt x="137" y="5568"/>
                  <a:pt x="114" y="5558"/>
                </a:cubicBezTo>
                <a:cubicBezTo>
                  <a:pt x="92" y="5549"/>
                  <a:pt x="71" y="5535"/>
                  <a:pt x="54" y="5518"/>
                </a:cubicBezTo>
                <a:cubicBezTo>
                  <a:pt x="37" y="5501"/>
                  <a:pt x="23" y="5480"/>
                  <a:pt x="14" y="5458"/>
                </a:cubicBezTo>
                <a:cubicBezTo>
                  <a:pt x="4" y="5435"/>
                  <a:pt x="0" y="5411"/>
                  <a:pt x="0" y="5387"/>
                </a:cubicBezTo>
                <a:moveTo>
                  <a:pt x="46" y="186"/>
                </a:moveTo>
                <a:lnTo>
                  <a:pt x="46" y="5387"/>
                </a:lnTo>
                <a:cubicBezTo>
                  <a:pt x="46" y="5405"/>
                  <a:pt x="50" y="5423"/>
                  <a:pt x="57" y="5440"/>
                </a:cubicBezTo>
                <a:cubicBezTo>
                  <a:pt x="64" y="5457"/>
                  <a:pt x="74" y="5472"/>
                  <a:pt x="87" y="5485"/>
                </a:cubicBezTo>
                <a:cubicBezTo>
                  <a:pt x="100" y="5498"/>
                  <a:pt x="115" y="5508"/>
                  <a:pt x="132" y="5515"/>
                </a:cubicBezTo>
                <a:cubicBezTo>
                  <a:pt x="149" y="5522"/>
                  <a:pt x="167" y="5526"/>
                  <a:pt x="185" y="5526"/>
                </a:cubicBezTo>
                <a:lnTo>
                  <a:pt x="8729" y="5526"/>
                </a:lnTo>
                <a:cubicBezTo>
                  <a:pt x="8747" y="5526"/>
                  <a:pt x="8765" y="5522"/>
                  <a:pt x="8782" y="5515"/>
                </a:cubicBezTo>
                <a:cubicBezTo>
                  <a:pt x="8799" y="5508"/>
                  <a:pt x="8814" y="5498"/>
                  <a:pt x="8827" y="5485"/>
                </a:cubicBezTo>
                <a:cubicBezTo>
                  <a:pt x="8840" y="5472"/>
                  <a:pt x="8850" y="5457"/>
                  <a:pt x="8857" y="5440"/>
                </a:cubicBezTo>
                <a:cubicBezTo>
                  <a:pt x="8865" y="5423"/>
                  <a:pt x="8868" y="5405"/>
                  <a:pt x="8868" y="5387"/>
                </a:cubicBezTo>
                <a:lnTo>
                  <a:pt x="8868" y="186"/>
                </a:lnTo>
                <a:cubicBezTo>
                  <a:pt x="8868" y="167"/>
                  <a:pt x="8865" y="150"/>
                  <a:pt x="8857" y="133"/>
                </a:cubicBezTo>
                <a:cubicBezTo>
                  <a:pt x="8850" y="116"/>
                  <a:pt x="8840" y="100"/>
                  <a:pt x="8827" y="87"/>
                </a:cubicBezTo>
                <a:cubicBezTo>
                  <a:pt x="8814" y="74"/>
                  <a:pt x="8799" y="64"/>
                  <a:pt x="8782" y="57"/>
                </a:cubicBezTo>
                <a:cubicBezTo>
                  <a:pt x="8765" y="50"/>
                  <a:pt x="8747" y="47"/>
                  <a:pt x="8729" y="47"/>
                </a:cubicBezTo>
                <a:lnTo>
                  <a:pt x="185" y="47"/>
                </a:lnTo>
                <a:cubicBezTo>
                  <a:pt x="167" y="47"/>
                  <a:pt x="149" y="50"/>
                  <a:pt x="132" y="57"/>
                </a:cubicBezTo>
                <a:cubicBezTo>
                  <a:pt x="115" y="64"/>
                  <a:pt x="100" y="74"/>
                  <a:pt x="87" y="87"/>
                </a:cubicBezTo>
                <a:cubicBezTo>
                  <a:pt x="74" y="100"/>
                  <a:pt x="64" y="116"/>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42" name="图片 841"/>
          <p:cNvPicPr/>
          <p:nvPr/>
        </p:nvPicPr>
        <p:blipFill>
          <a:blip r:embed="rId5"/>
          <a:stretch/>
        </p:blipFill>
        <p:spPr>
          <a:xfrm>
            <a:off x="3927600" y="1362240"/>
            <a:ext cx="133200" cy="150120"/>
          </a:xfrm>
          <a:prstGeom prst="rect">
            <a:avLst/>
          </a:prstGeom>
          <a:noFill/>
          <a:ln w="0">
            <a:noFill/>
          </a:ln>
        </p:spPr>
      </p:pic>
      <p:sp>
        <p:nvSpPr>
          <p:cNvPr id="843" name="文本框 842"/>
          <p:cNvSpPr txBox="1"/>
          <p:nvPr/>
        </p:nvSpPr>
        <p:spPr>
          <a:xfrm>
            <a:off x="651960" y="505584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验证系统集成的完整性</a:t>
            </a:r>
            <a:endParaRPr lang="en-US" sz="920" b="0" u="none" strike="noStrike">
              <a:solidFill>
                <a:srgbClr val="000000"/>
              </a:solidFill>
              <a:effectLst/>
              <a:uFillTx/>
              <a:latin typeface="Times New Roman"/>
            </a:endParaRPr>
          </a:p>
        </p:txBody>
      </p:sp>
      <p:sp>
        <p:nvSpPr>
          <p:cNvPr id="844" name="任意多边形: 形状 843"/>
          <p:cNvSpPr/>
          <p:nvPr/>
        </p:nvSpPr>
        <p:spPr>
          <a:xfrm>
            <a:off x="3927600" y="1621080"/>
            <a:ext cx="2975040" cy="1002960"/>
          </a:xfrm>
          <a:custGeom>
            <a:avLst/>
            <a:gdLst/>
            <a:ahLst/>
            <a:cxnLst/>
            <a:rect l="0" t="0" r="r" b="b"/>
            <a:pathLst>
              <a:path w="8264" h="2786">
                <a:moveTo>
                  <a:pt x="0" y="2647"/>
                </a:moveTo>
                <a:lnTo>
                  <a:pt x="0" y="139"/>
                </a:lnTo>
                <a:cubicBezTo>
                  <a:pt x="0" y="101"/>
                  <a:pt x="13" y="68"/>
                  <a:pt x="40" y="41"/>
                </a:cubicBezTo>
                <a:cubicBezTo>
                  <a:pt x="68" y="13"/>
                  <a:pt x="100" y="0"/>
                  <a:pt x="139" y="0"/>
                </a:cubicBezTo>
                <a:lnTo>
                  <a:pt x="8125" y="0"/>
                </a:lnTo>
                <a:cubicBezTo>
                  <a:pt x="8164" y="0"/>
                  <a:pt x="8196" y="13"/>
                  <a:pt x="8224" y="41"/>
                </a:cubicBezTo>
                <a:cubicBezTo>
                  <a:pt x="8251" y="68"/>
                  <a:pt x="8264" y="101"/>
                  <a:pt x="8264" y="139"/>
                </a:cubicBezTo>
                <a:lnTo>
                  <a:pt x="8264" y="2647"/>
                </a:lnTo>
                <a:cubicBezTo>
                  <a:pt x="8264" y="2686"/>
                  <a:pt x="8251" y="2718"/>
                  <a:pt x="8224" y="2746"/>
                </a:cubicBezTo>
                <a:cubicBezTo>
                  <a:pt x="8196" y="2773"/>
                  <a:pt x="8164" y="2786"/>
                  <a:pt x="8125" y="2786"/>
                </a:cubicBezTo>
                <a:lnTo>
                  <a:pt x="139" y="2786"/>
                </a:lnTo>
                <a:cubicBezTo>
                  <a:pt x="100" y="2786"/>
                  <a:pt x="68" y="2773"/>
                  <a:pt x="40" y="2746"/>
                </a:cubicBezTo>
                <a:cubicBezTo>
                  <a:pt x="13" y="2718"/>
                  <a:pt x="0" y="2686"/>
                  <a:pt x="0" y="264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45" name="文本框 844"/>
          <p:cNvSpPr txBox="1"/>
          <p:nvPr/>
        </p:nvSpPr>
        <p:spPr>
          <a:xfrm>
            <a:off x="4128120" y="136476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数据准备模块</a:t>
            </a:r>
            <a:endParaRPr lang="en-US" sz="1180" b="0" u="none" strike="noStrike">
              <a:solidFill>
                <a:srgbClr val="000000"/>
              </a:solidFill>
              <a:effectLst/>
              <a:uFillTx/>
              <a:latin typeface="Times New Roman"/>
            </a:endParaRPr>
          </a:p>
        </p:txBody>
      </p:sp>
      <p:sp>
        <p:nvSpPr>
          <p:cNvPr id="846" name="文本框 845"/>
          <p:cNvSpPr txBox="1"/>
          <p:nvPr/>
        </p:nvSpPr>
        <p:spPr>
          <a:xfrm>
            <a:off x="3994560" y="1690920"/>
            <a:ext cx="18572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def load_medical_documents():</a:t>
            </a:r>
            <a:endParaRPr lang="en-US" sz="839" b="0" u="none" strike="noStrike">
              <a:solidFill>
                <a:srgbClr val="000000"/>
              </a:solidFill>
              <a:effectLst/>
              <a:uFillTx/>
              <a:latin typeface="Times New Roman"/>
            </a:endParaRPr>
          </a:p>
        </p:txBody>
      </p:sp>
      <p:sp>
        <p:nvSpPr>
          <p:cNvPr id="847" name="文本框 846"/>
          <p:cNvSpPr txBox="1"/>
          <p:nvPr/>
        </p:nvSpPr>
        <p:spPr>
          <a:xfrm>
            <a:off x="3994560" y="1824480"/>
            <a:ext cx="4489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a:t>
            </a:r>
            <a:endParaRPr lang="en-US" sz="839" b="0" u="none" strike="noStrike">
              <a:solidFill>
                <a:srgbClr val="000000"/>
              </a:solidFill>
              <a:effectLst/>
              <a:uFillTx/>
              <a:latin typeface="Times New Roman"/>
            </a:endParaRPr>
          </a:p>
        </p:txBody>
      </p:sp>
      <p:sp>
        <p:nvSpPr>
          <p:cNvPr id="848" name="文本框 847"/>
          <p:cNvSpPr txBox="1"/>
          <p:nvPr/>
        </p:nvSpPr>
        <p:spPr>
          <a:xfrm>
            <a:off x="4443840" y="1810800"/>
            <a:ext cx="1174320" cy="134640"/>
          </a:xfrm>
          <a:prstGeom prst="rect">
            <a:avLst/>
          </a:prstGeom>
          <a:noFill/>
          <a:ln w="0">
            <a:noFill/>
          </a:ln>
        </p:spPr>
        <p:txBody>
          <a:bodyPr wrap="none" lIns="0" tIns="0" rIns="0" bIns="0" anchor="t">
            <a:spAutoFit/>
          </a:bodyPr>
          <a:lstStyle/>
          <a:p>
            <a:r>
              <a:rPr lang="zh-CN" sz="839" b="0" u="none" strike="noStrike">
                <a:solidFill>
                  <a:srgbClr val="D1D5DB"/>
                </a:solidFill>
                <a:effectLst/>
                <a:uFillTx/>
                <a:latin typeface="WenQuanYiZenHei"/>
                <a:ea typeface="WenQuanYiZenHei"/>
              </a:rPr>
              <a:t>加载和准备医学文档数据</a:t>
            </a:r>
            <a:endParaRPr lang="en-US" sz="839" b="0" u="none" strike="noStrike">
              <a:solidFill>
                <a:srgbClr val="000000"/>
              </a:solidFill>
              <a:effectLst/>
              <a:uFillTx/>
              <a:latin typeface="Times New Roman"/>
            </a:endParaRPr>
          </a:p>
        </p:txBody>
      </p:sp>
      <p:sp>
        <p:nvSpPr>
          <p:cNvPr id="849" name="文本框 848"/>
          <p:cNvSpPr txBox="1"/>
          <p:nvPr/>
        </p:nvSpPr>
        <p:spPr>
          <a:xfrm>
            <a:off x="5638680" y="1824480"/>
            <a:ext cx="19260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a:t>
            </a:r>
            <a:endParaRPr lang="en-US" sz="839" b="0" u="none" strike="noStrike">
              <a:solidFill>
                <a:srgbClr val="000000"/>
              </a:solidFill>
              <a:effectLst/>
              <a:uFillTx/>
              <a:latin typeface="Times New Roman"/>
            </a:endParaRPr>
          </a:p>
        </p:txBody>
      </p:sp>
      <p:sp>
        <p:nvSpPr>
          <p:cNvPr id="850" name="文本框 849"/>
          <p:cNvSpPr txBox="1"/>
          <p:nvPr/>
        </p:nvSpPr>
        <p:spPr>
          <a:xfrm>
            <a:off x="3994560" y="1958400"/>
            <a:ext cx="3848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 </a:t>
            </a:r>
            <a:endParaRPr lang="en-US" sz="839" b="0" u="none" strike="noStrike">
              <a:solidFill>
                <a:srgbClr val="000000"/>
              </a:solidFill>
              <a:effectLst/>
              <a:uFillTx/>
              <a:latin typeface="Times New Roman"/>
            </a:endParaRPr>
          </a:p>
        </p:txBody>
      </p:sp>
      <p:sp>
        <p:nvSpPr>
          <p:cNvPr id="851" name="文本框 850"/>
          <p:cNvSpPr txBox="1"/>
          <p:nvPr/>
        </p:nvSpPr>
        <p:spPr>
          <a:xfrm>
            <a:off x="4379400" y="1944360"/>
            <a:ext cx="747360" cy="134640"/>
          </a:xfrm>
          <a:prstGeom prst="rect">
            <a:avLst/>
          </a:prstGeom>
          <a:noFill/>
          <a:ln w="0">
            <a:noFill/>
          </a:ln>
        </p:spPr>
        <p:txBody>
          <a:bodyPr wrap="none" lIns="0" tIns="0" rIns="0" bIns="0" anchor="t">
            <a:spAutoFit/>
          </a:bodyPr>
          <a:lstStyle/>
          <a:p>
            <a:r>
              <a:rPr lang="zh-CN" sz="839" b="0" u="none" strike="noStrike">
                <a:solidFill>
                  <a:srgbClr val="D1D5DB"/>
                </a:solidFill>
                <a:effectLst/>
                <a:uFillTx/>
                <a:latin typeface="WenQuanYiZenHei"/>
                <a:ea typeface="WenQuanYiZenHei"/>
              </a:rPr>
              <a:t>假设数据格式为</a:t>
            </a:r>
            <a:endParaRPr lang="en-US" sz="839" b="0" u="none" strike="noStrike">
              <a:solidFill>
                <a:srgbClr val="000000"/>
              </a:solidFill>
              <a:effectLst/>
              <a:uFillTx/>
              <a:latin typeface="Times New Roman"/>
            </a:endParaRPr>
          </a:p>
        </p:txBody>
      </p:sp>
      <p:sp>
        <p:nvSpPr>
          <p:cNvPr id="852" name="文本框 851"/>
          <p:cNvSpPr txBox="1"/>
          <p:nvPr/>
        </p:nvSpPr>
        <p:spPr>
          <a:xfrm>
            <a:off x="5140080" y="1958400"/>
            <a:ext cx="179316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[{'title': '...', 'abstract'</a:t>
            </a:r>
            <a:endParaRPr lang="en-US" sz="839" b="0" u="none" strike="noStrike">
              <a:solidFill>
                <a:srgbClr val="000000"/>
              </a:solidFill>
              <a:effectLst/>
              <a:uFillTx/>
              <a:latin typeface="Times New Roman"/>
            </a:endParaRPr>
          </a:p>
        </p:txBody>
      </p:sp>
      <p:sp>
        <p:nvSpPr>
          <p:cNvPr id="853" name="文本框 852"/>
          <p:cNvSpPr txBox="1"/>
          <p:nvPr/>
        </p:nvSpPr>
        <p:spPr>
          <a:xfrm>
            <a:off x="3994560" y="2091960"/>
            <a:ext cx="134496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documents = [...]</a:t>
            </a:r>
            <a:endParaRPr lang="en-US" sz="839" b="0" u="none" strike="noStrike">
              <a:solidFill>
                <a:srgbClr val="000000"/>
              </a:solidFill>
              <a:effectLst/>
              <a:uFillTx/>
              <a:latin typeface="Times New Roman"/>
            </a:endParaRPr>
          </a:p>
        </p:txBody>
      </p:sp>
      <p:sp>
        <p:nvSpPr>
          <p:cNvPr id="854" name="文本框 853"/>
          <p:cNvSpPr txBox="1"/>
          <p:nvPr/>
        </p:nvSpPr>
        <p:spPr>
          <a:xfrm>
            <a:off x="3994560" y="2225880"/>
            <a:ext cx="12812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return documents</a:t>
            </a:r>
            <a:endParaRPr lang="en-US" sz="839" b="0" u="none" strike="noStrike">
              <a:solidFill>
                <a:srgbClr val="000000"/>
              </a:solidFill>
              <a:effectLst/>
              <a:uFillTx/>
              <a:latin typeface="Times New Roman"/>
            </a:endParaRPr>
          </a:p>
        </p:txBody>
      </p:sp>
      <p:sp>
        <p:nvSpPr>
          <p:cNvPr id="855" name="文本框 854"/>
          <p:cNvSpPr txBox="1"/>
          <p:nvPr/>
        </p:nvSpPr>
        <p:spPr>
          <a:xfrm>
            <a:off x="3994560" y="2493000"/>
            <a:ext cx="134496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def clean_text(text):</a:t>
            </a:r>
            <a:endParaRPr lang="en-US" sz="839" b="0" u="none" strike="noStrike">
              <a:solidFill>
                <a:srgbClr val="000000"/>
              </a:solidFill>
              <a:effectLst/>
              <a:uFillTx/>
              <a:latin typeface="Times New Roman"/>
            </a:endParaRPr>
          </a:p>
        </p:txBody>
      </p:sp>
      <p:sp>
        <p:nvSpPr>
          <p:cNvPr id="856" name="任意多边形: 形状 855"/>
          <p:cNvSpPr/>
          <p:nvPr/>
        </p:nvSpPr>
        <p:spPr>
          <a:xfrm>
            <a:off x="7153200" y="1203120"/>
            <a:ext cx="3209400" cy="2005920"/>
          </a:xfrm>
          <a:custGeom>
            <a:avLst/>
            <a:gdLst/>
            <a:ahLst/>
            <a:cxnLst/>
            <a:rect l="0" t="0" r="r" b="b"/>
            <a:pathLst>
              <a:path w="8915" h="5572">
                <a:moveTo>
                  <a:pt x="0" y="5387"/>
                </a:moveTo>
                <a:lnTo>
                  <a:pt x="0" y="186"/>
                </a:lnTo>
                <a:cubicBezTo>
                  <a:pt x="0" y="161"/>
                  <a:pt x="5" y="138"/>
                  <a:pt x="14" y="115"/>
                </a:cubicBezTo>
                <a:cubicBezTo>
                  <a:pt x="23" y="92"/>
                  <a:pt x="37" y="72"/>
                  <a:pt x="54" y="55"/>
                </a:cubicBezTo>
                <a:cubicBezTo>
                  <a:pt x="72" y="37"/>
                  <a:pt x="92" y="24"/>
                  <a:pt x="115" y="14"/>
                </a:cubicBezTo>
                <a:cubicBezTo>
                  <a:pt x="137" y="5"/>
                  <a:pt x="161" y="0"/>
                  <a:pt x="186" y="0"/>
                </a:cubicBezTo>
                <a:lnTo>
                  <a:pt x="8729" y="0"/>
                </a:lnTo>
                <a:cubicBezTo>
                  <a:pt x="8754" y="0"/>
                  <a:pt x="8777" y="5"/>
                  <a:pt x="8800" y="14"/>
                </a:cubicBezTo>
                <a:cubicBezTo>
                  <a:pt x="8823" y="24"/>
                  <a:pt x="8843" y="37"/>
                  <a:pt x="8860" y="55"/>
                </a:cubicBezTo>
                <a:cubicBezTo>
                  <a:pt x="8878" y="72"/>
                  <a:pt x="8891" y="92"/>
                  <a:pt x="8901" y="115"/>
                </a:cubicBezTo>
                <a:cubicBezTo>
                  <a:pt x="8910" y="138"/>
                  <a:pt x="8915" y="161"/>
                  <a:pt x="8915" y="186"/>
                </a:cubicBezTo>
                <a:lnTo>
                  <a:pt x="8915" y="5387"/>
                </a:lnTo>
                <a:cubicBezTo>
                  <a:pt x="8915" y="5411"/>
                  <a:pt x="8910" y="5435"/>
                  <a:pt x="8901" y="5458"/>
                </a:cubicBezTo>
                <a:cubicBezTo>
                  <a:pt x="8891" y="5480"/>
                  <a:pt x="8878" y="5501"/>
                  <a:pt x="8860" y="5518"/>
                </a:cubicBezTo>
                <a:cubicBezTo>
                  <a:pt x="8843" y="5535"/>
                  <a:pt x="8823" y="5549"/>
                  <a:pt x="8800" y="5558"/>
                </a:cubicBezTo>
                <a:cubicBezTo>
                  <a:pt x="8777" y="5568"/>
                  <a:pt x="8754" y="5572"/>
                  <a:pt x="8729" y="5572"/>
                </a:cubicBezTo>
                <a:lnTo>
                  <a:pt x="186" y="5572"/>
                </a:lnTo>
                <a:cubicBezTo>
                  <a:pt x="161" y="5572"/>
                  <a:pt x="137" y="5568"/>
                  <a:pt x="115" y="5558"/>
                </a:cubicBezTo>
                <a:cubicBezTo>
                  <a:pt x="92" y="5549"/>
                  <a:pt x="72" y="5535"/>
                  <a:pt x="54" y="5518"/>
                </a:cubicBezTo>
                <a:cubicBezTo>
                  <a:pt x="37" y="5501"/>
                  <a:pt x="23" y="5480"/>
                  <a:pt x="14" y="5458"/>
                </a:cubicBezTo>
                <a:cubicBezTo>
                  <a:pt x="5" y="5435"/>
                  <a:pt x="0" y="5411"/>
                  <a:pt x="0" y="53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7" name="任意多边形: 形状 856"/>
          <p:cNvSpPr/>
          <p:nvPr/>
        </p:nvSpPr>
        <p:spPr>
          <a:xfrm>
            <a:off x="7153200" y="1203120"/>
            <a:ext cx="3209400" cy="2005920"/>
          </a:xfrm>
          <a:custGeom>
            <a:avLst/>
            <a:gdLst/>
            <a:ahLst/>
            <a:cxnLst/>
            <a:rect l="0" t="0" r="r" b="b"/>
            <a:pathLst>
              <a:path w="8915" h="5572">
                <a:moveTo>
                  <a:pt x="0" y="5387"/>
                </a:moveTo>
                <a:lnTo>
                  <a:pt x="0" y="186"/>
                </a:lnTo>
                <a:cubicBezTo>
                  <a:pt x="0" y="161"/>
                  <a:pt x="5" y="138"/>
                  <a:pt x="14" y="115"/>
                </a:cubicBezTo>
                <a:cubicBezTo>
                  <a:pt x="23" y="92"/>
                  <a:pt x="37" y="72"/>
                  <a:pt x="54" y="55"/>
                </a:cubicBezTo>
                <a:cubicBezTo>
                  <a:pt x="72" y="37"/>
                  <a:pt x="92" y="24"/>
                  <a:pt x="115" y="14"/>
                </a:cubicBezTo>
                <a:cubicBezTo>
                  <a:pt x="137" y="5"/>
                  <a:pt x="161" y="0"/>
                  <a:pt x="186" y="0"/>
                </a:cubicBezTo>
                <a:lnTo>
                  <a:pt x="8729" y="0"/>
                </a:lnTo>
                <a:cubicBezTo>
                  <a:pt x="8754" y="0"/>
                  <a:pt x="8777" y="5"/>
                  <a:pt x="8800" y="14"/>
                </a:cubicBezTo>
                <a:cubicBezTo>
                  <a:pt x="8823" y="24"/>
                  <a:pt x="8843" y="37"/>
                  <a:pt x="8860" y="55"/>
                </a:cubicBezTo>
                <a:cubicBezTo>
                  <a:pt x="8878" y="72"/>
                  <a:pt x="8891" y="92"/>
                  <a:pt x="8901" y="115"/>
                </a:cubicBezTo>
                <a:cubicBezTo>
                  <a:pt x="8910" y="138"/>
                  <a:pt x="8915" y="161"/>
                  <a:pt x="8915" y="186"/>
                </a:cubicBezTo>
                <a:lnTo>
                  <a:pt x="8915" y="5387"/>
                </a:lnTo>
                <a:cubicBezTo>
                  <a:pt x="8915" y="5411"/>
                  <a:pt x="8910" y="5435"/>
                  <a:pt x="8901" y="5458"/>
                </a:cubicBezTo>
                <a:cubicBezTo>
                  <a:pt x="8891" y="5480"/>
                  <a:pt x="8878" y="5501"/>
                  <a:pt x="8860" y="5518"/>
                </a:cubicBezTo>
                <a:cubicBezTo>
                  <a:pt x="8843" y="5535"/>
                  <a:pt x="8823" y="5549"/>
                  <a:pt x="8800" y="5558"/>
                </a:cubicBezTo>
                <a:cubicBezTo>
                  <a:pt x="8777" y="5568"/>
                  <a:pt x="8754" y="5572"/>
                  <a:pt x="8729" y="5572"/>
                </a:cubicBezTo>
                <a:lnTo>
                  <a:pt x="186" y="5572"/>
                </a:lnTo>
                <a:cubicBezTo>
                  <a:pt x="161" y="5572"/>
                  <a:pt x="137" y="5568"/>
                  <a:pt x="115" y="5558"/>
                </a:cubicBezTo>
                <a:cubicBezTo>
                  <a:pt x="92" y="5549"/>
                  <a:pt x="72" y="5535"/>
                  <a:pt x="54" y="5518"/>
                </a:cubicBezTo>
                <a:cubicBezTo>
                  <a:pt x="37" y="5501"/>
                  <a:pt x="23" y="5480"/>
                  <a:pt x="14" y="5458"/>
                </a:cubicBezTo>
                <a:cubicBezTo>
                  <a:pt x="5" y="5435"/>
                  <a:pt x="0" y="5411"/>
                  <a:pt x="0" y="5387"/>
                </a:cubicBezTo>
                <a:moveTo>
                  <a:pt x="46" y="186"/>
                </a:moveTo>
                <a:lnTo>
                  <a:pt x="46" y="5387"/>
                </a:lnTo>
                <a:cubicBezTo>
                  <a:pt x="46" y="5405"/>
                  <a:pt x="50" y="5423"/>
                  <a:pt x="57" y="5440"/>
                </a:cubicBezTo>
                <a:cubicBezTo>
                  <a:pt x="64" y="5457"/>
                  <a:pt x="74" y="5472"/>
                  <a:pt x="87" y="5485"/>
                </a:cubicBezTo>
                <a:cubicBezTo>
                  <a:pt x="100" y="5498"/>
                  <a:pt x="115" y="5508"/>
                  <a:pt x="132" y="5515"/>
                </a:cubicBezTo>
                <a:cubicBezTo>
                  <a:pt x="149" y="5522"/>
                  <a:pt x="167" y="5526"/>
                  <a:pt x="186" y="5526"/>
                </a:cubicBezTo>
                <a:lnTo>
                  <a:pt x="8729" y="5526"/>
                </a:lnTo>
                <a:cubicBezTo>
                  <a:pt x="8747" y="5526"/>
                  <a:pt x="8765" y="5522"/>
                  <a:pt x="8782" y="5515"/>
                </a:cubicBezTo>
                <a:cubicBezTo>
                  <a:pt x="8799" y="5508"/>
                  <a:pt x="8814" y="5498"/>
                  <a:pt x="8827" y="5485"/>
                </a:cubicBezTo>
                <a:cubicBezTo>
                  <a:pt x="8841" y="5472"/>
                  <a:pt x="8851" y="5457"/>
                  <a:pt x="8858" y="5440"/>
                </a:cubicBezTo>
                <a:cubicBezTo>
                  <a:pt x="8865" y="5423"/>
                  <a:pt x="8868" y="5405"/>
                  <a:pt x="8868" y="5387"/>
                </a:cubicBezTo>
                <a:lnTo>
                  <a:pt x="8868" y="186"/>
                </a:lnTo>
                <a:cubicBezTo>
                  <a:pt x="8868" y="167"/>
                  <a:pt x="8865" y="150"/>
                  <a:pt x="8858" y="133"/>
                </a:cubicBezTo>
                <a:cubicBezTo>
                  <a:pt x="8851" y="116"/>
                  <a:pt x="8841" y="100"/>
                  <a:pt x="8827" y="87"/>
                </a:cubicBezTo>
                <a:cubicBezTo>
                  <a:pt x="8814" y="74"/>
                  <a:pt x="8799" y="64"/>
                  <a:pt x="8782" y="57"/>
                </a:cubicBezTo>
                <a:cubicBezTo>
                  <a:pt x="8765" y="50"/>
                  <a:pt x="8747" y="47"/>
                  <a:pt x="8729" y="47"/>
                </a:cubicBezTo>
                <a:lnTo>
                  <a:pt x="186" y="47"/>
                </a:lnTo>
                <a:cubicBezTo>
                  <a:pt x="167" y="47"/>
                  <a:pt x="149" y="50"/>
                  <a:pt x="132" y="57"/>
                </a:cubicBezTo>
                <a:cubicBezTo>
                  <a:pt x="115" y="64"/>
                  <a:pt x="100" y="74"/>
                  <a:pt x="87" y="87"/>
                </a:cubicBezTo>
                <a:cubicBezTo>
                  <a:pt x="74" y="100"/>
                  <a:pt x="64" y="116"/>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58" name="图片 857"/>
          <p:cNvPicPr/>
          <p:nvPr/>
        </p:nvPicPr>
        <p:blipFill>
          <a:blip r:embed="rId6"/>
          <a:stretch/>
        </p:blipFill>
        <p:spPr>
          <a:xfrm>
            <a:off x="7270200" y="1362240"/>
            <a:ext cx="133200" cy="150120"/>
          </a:xfrm>
          <a:prstGeom prst="rect">
            <a:avLst/>
          </a:prstGeom>
          <a:noFill/>
          <a:ln w="0">
            <a:noFill/>
          </a:ln>
        </p:spPr>
      </p:pic>
      <p:sp>
        <p:nvSpPr>
          <p:cNvPr id="859" name="文本框 858"/>
          <p:cNvSpPr txBox="1"/>
          <p:nvPr/>
        </p:nvSpPr>
        <p:spPr>
          <a:xfrm>
            <a:off x="3927600" y="2973960"/>
            <a:ext cx="181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负责医学文献的加载、清理和标准化处理</a:t>
            </a:r>
            <a:endParaRPr lang="en-US" sz="790" b="0" u="none" strike="noStrike">
              <a:solidFill>
                <a:srgbClr val="000000"/>
              </a:solidFill>
              <a:effectLst/>
              <a:uFillTx/>
              <a:latin typeface="Times New Roman"/>
            </a:endParaRPr>
          </a:p>
        </p:txBody>
      </p:sp>
      <p:sp>
        <p:nvSpPr>
          <p:cNvPr id="860" name="任意多边形: 形状 859"/>
          <p:cNvSpPr/>
          <p:nvPr/>
        </p:nvSpPr>
        <p:spPr>
          <a:xfrm>
            <a:off x="7270200" y="1621080"/>
            <a:ext cx="2975400" cy="1002960"/>
          </a:xfrm>
          <a:custGeom>
            <a:avLst/>
            <a:gdLst/>
            <a:ahLst/>
            <a:cxnLst/>
            <a:rect l="0" t="0" r="r" b="b"/>
            <a:pathLst>
              <a:path w="8265" h="2786">
                <a:moveTo>
                  <a:pt x="41" y="41"/>
                </a:moveTo>
                <a:cubicBezTo>
                  <a:pt x="68" y="13"/>
                  <a:pt x="101" y="0"/>
                  <a:pt x="139" y="0"/>
                </a:cubicBezTo>
                <a:lnTo>
                  <a:pt x="8125" y="0"/>
                </a:lnTo>
                <a:cubicBezTo>
                  <a:pt x="8164" y="0"/>
                  <a:pt x="8197" y="13"/>
                  <a:pt x="8224" y="41"/>
                </a:cubicBezTo>
                <a:cubicBezTo>
                  <a:pt x="8251" y="68"/>
                  <a:pt x="8265" y="101"/>
                  <a:pt x="8265" y="139"/>
                </a:cubicBezTo>
                <a:lnTo>
                  <a:pt x="8265" y="2647"/>
                </a:lnTo>
                <a:cubicBezTo>
                  <a:pt x="8265" y="2686"/>
                  <a:pt x="8251" y="2718"/>
                  <a:pt x="8224" y="2746"/>
                </a:cubicBezTo>
                <a:cubicBezTo>
                  <a:pt x="8197" y="2773"/>
                  <a:pt x="8164" y="2786"/>
                  <a:pt x="8125" y="2786"/>
                </a:cubicBezTo>
                <a:lnTo>
                  <a:pt x="139" y="2786"/>
                </a:lnTo>
                <a:cubicBezTo>
                  <a:pt x="101" y="2786"/>
                  <a:pt x="68" y="2773"/>
                  <a:pt x="41" y="2746"/>
                </a:cubicBezTo>
                <a:cubicBezTo>
                  <a:pt x="13" y="2718"/>
                  <a:pt x="0" y="2686"/>
                  <a:pt x="0" y="2647"/>
                </a:cubicBezTo>
                <a:lnTo>
                  <a:pt x="0" y="139"/>
                </a:lnTo>
                <a:cubicBezTo>
                  <a:pt x="0" y="101"/>
                  <a:pt x="13" y="68"/>
                  <a:pt x="41" y="4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61" name="文本框 860"/>
          <p:cNvSpPr txBox="1"/>
          <p:nvPr/>
        </p:nvSpPr>
        <p:spPr>
          <a:xfrm>
            <a:off x="7470720" y="1364760"/>
            <a:ext cx="12078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向量化与索引模块</a:t>
            </a:r>
            <a:endParaRPr lang="en-US" sz="1180" b="0" u="none" strike="noStrike">
              <a:solidFill>
                <a:srgbClr val="000000"/>
              </a:solidFill>
              <a:effectLst/>
              <a:uFillTx/>
              <a:latin typeface="Times New Roman"/>
            </a:endParaRPr>
          </a:p>
        </p:txBody>
      </p:sp>
      <p:sp>
        <p:nvSpPr>
          <p:cNvPr id="862" name="文本框 861"/>
          <p:cNvSpPr txBox="1"/>
          <p:nvPr/>
        </p:nvSpPr>
        <p:spPr>
          <a:xfrm>
            <a:off x="7337160" y="169092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def generate_embeddings(documents, model, toke</a:t>
            </a:r>
            <a:endParaRPr lang="en-US" sz="839" b="0" u="none" strike="noStrike">
              <a:solidFill>
                <a:srgbClr val="000000"/>
              </a:solidFill>
              <a:effectLst/>
              <a:uFillTx/>
              <a:latin typeface="Times New Roman"/>
            </a:endParaRPr>
          </a:p>
        </p:txBody>
      </p:sp>
      <p:sp>
        <p:nvSpPr>
          <p:cNvPr id="863" name="文本框 862"/>
          <p:cNvSpPr txBox="1"/>
          <p:nvPr/>
        </p:nvSpPr>
        <p:spPr>
          <a:xfrm>
            <a:off x="7337160" y="1824480"/>
            <a:ext cx="4489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a:t>
            </a:r>
            <a:endParaRPr lang="en-US" sz="839" b="0" u="none" strike="noStrike">
              <a:solidFill>
                <a:srgbClr val="000000"/>
              </a:solidFill>
              <a:effectLst/>
              <a:uFillTx/>
              <a:latin typeface="Times New Roman"/>
            </a:endParaRPr>
          </a:p>
        </p:txBody>
      </p:sp>
      <p:sp>
        <p:nvSpPr>
          <p:cNvPr id="864" name="文本框 863"/>
          <p:cNvSpPr txBox="1"/>
          <p:nvPr/>
        </p:nvSpPr>
        <p:spPr>
          <a:xfrm>
            <a:off x="7786440" y="1810800"/>
            <a:ext cx="1707480" cy="134640"/>
          </a:xfrm>
          <a:prstGeom prst="rect">
            <a:avLst/>
          </a:prstGeom>
          <a:noFill/>
          <a:ln w="0">
            <a:noFill/>
          </a:ln>
        </p:spPr>
        <p:txBody>
          <a:bodyPr wrap="none" lIns="0" tIns="0" rIns="0" bIns="0" anchor="t">
            <a:spAutoFit/>
          </a:bodyPr>
          <a:lstStyle/>
          <a:p>
            <a:r>
              <a:rPr lang="zh-CN" sz="839" b="0" u="none" strike="noStrike">
                <a:solidFill>
                  <a:srgbClr val="D1D5DB"/>
                </a:solidFill>
                <a:effectLst/>
                <a:uFillTx/>
                <a:latin typeface="WenQuanYiZenHei"/>
                <a:ea typeface="WenQuanYiZenHei"/>
              </a:rPr>
              <a:t>使用生成模型将文档转换为向量嵌入</a:t>
            </a:r>
            <a:endParaRPr lang="en-US" sz="839" b="0" u="none" strike="noStrike">
              <a:solidFill>
                <a:srgbClr val="000000"/>
              </a:solidFill>
              <a:effectLst/>
              <a:uFillTx/>
              <a:latin typeface="Times New Roman"/>
            </a:endParaRPr>
          </a:p>
        </p:txBody>
      </p:sp>
      <p:sp>
        <p:nvSpPr>
          <p:cNvPr id="865" name="文本框 864"/>
          <p:cNvSpPr txBox="1"/>
          <p:nvPr/>
        </p:nvSpPr>
        <p:spPr>
          <a:xfrm>
            <a:off x="9524520" y="1824480"/>
            <a:ext cx="19260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a:t>
            </a:r>
            <a:endParaRPr lang="en-US" sz="839" b="0" u="none" strike="noStrike">
              <a:solidFill>
                <a:srgbClr val="000000"/>
              </a:solidFill>
              <a:effectLst/>
              <a:uFillTx/>
              <a:latin typeface="Times New Roman"/>
            </a:endParaRPr>
          </a:p>
        </p:txBody>
      </p:sp>
      <p:sp>
        <p:nvSpPr>
          <p:cNvPr id="866" name="文本框 865"/>
          <p:cNvSpPr txBox="1"/>
          <p:nvPr/>
        </p:nvSpPr>
        <p:spPr>
          <a:xfrm>
            <a:off x="7337160" y="1958400"/>
            <a:ext cx="121716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embeddings = []</a:t>
            </a:r>
            <a:endParaRPr lang="en-US" sz="839" b="0" u="none" strike="noStrike">
              <a:solidFill>
                <a:srgbClr val="000000"/>
              </a:solidFill>
              <a:effectLst/>
              <a:uFillTx/>
              <a:latin typeface="Times New Roman"/>
            </a:endParaRPr>
          </a:p>
        </p:txBody>
      </p:sp>
      <p:sp>
        <p:nvSpPr>
          <p:cNvPr id="867" name="文本框 866"/>
          <p:cNvSpPr txBox="1"/>
          <p:nvPr/>
        </p:nvSpPr>
        <p:spPr>
          <a:xfrm>
            <a:off x="7337160" y="2091960"/>
            <a:ext cx="160128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for doc in documents:</a:t>
            </a:r>
            <a:endParaRPr lang="en-US" sz="839" b="0" u="none" strike="noStrike">
              <a:solidFill>
                <a:srgbClr val="000000"/>
              </a:solidFill>
              <a:effectLst/>
              <a:uFillTx/>
              <a:latin typeface="Times New Roman"/>
            </a:endParaRPr>
          </a:p>
        </p:txBody>
      </p:sp>
      <p:sp>
        <p:nvSpPr>
          <p:cNvPr id="868" name="文本框 867"/>
          <p:cNvSpPr txBox="1"/>
          <p:nvPr/>
        </p:nvSpPr>
        <p:spPr>
          <a:xfrm>
            <a:off x="7337160" y="222588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text = f"{doc['title']} {doc['abstract</a:t>
            </a:r>
            <a:endParaRPr lang="en-US" sz="839" b="0" u="none" strike="noStrike">
              <a:solidFill>
                <a:srgbClr val="000000"/>
              </a:solidFill>
              <a:effectLst/>
              <a:uFillTx/>
              <a:latin typeface="Times New Roman"/>
            </a:endParaRPr>
          </a:p>
        </p:txBody>
      </p:sp>
      <p:sp>
        <p:nvSpPr>
          <p:cNvPr id="869" name="文本框 868"/>
          <p:cNvSpPr txBox="1"/>
          <p:nvPr/>
        </p:nvSpPr>
        <p:spPr>
          <a:xfrm>
            <a:off x="7337160" y="235944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inputs = tokenizer(text, return_tensor</a:t>
            </a:r>
            <a:endParaRPr lang="en-US" sz="839" b="0" u="none" strike="noStrike">
              <a:solidFill>
                <a:srgbClr val="000000"/>
              </a:solidFill>
              <a:effectLst/>
              <a:uFillTx/>
              <a:latin typeface="Times New Roman"/>
            </a:endParaRPr>
          </a:p>
        </p:txBody>
      </p:sp>
      <p:sp>
        <p:nvSpPr>
          <p:cNvPr id="870" name="文本框 869"/>
          <p:cNvSpPr txBox="1"/>
          <p:nvPr/>
        </p:nvSpPr>
        <p:spPr>
          <a:xfrm>
            <a:off x="7337160" y="249300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max_length=512, trun</a:t>
            </a:r>
            <a:endParaRPr lang="en-US" sz="839" b="0" u="none" strike="noStrike">
              <a:solidFill>
                <a:srgbClr val="000000"/>
              </a:solidFill>
              <a:effectLst/>
              <a:uFillTx/>
              <a:latin typeface="Times New Roman"/>
            </a:endParaRPr>
          </a:p>
        </p:txBody>
      </p:sp>
      <p:sp>
        <p:nvSpPr>
          <p:cNvPr id="871" name="任意多边形: 形状 870"/>
          <p:cNvSpPr/>
          <p:nvPr/>
        </p:nvSpPr>
        <p:spPr>
          <a:xfrm>
            <a:off x="3810600" y="3342600"/>
            <a:ext cx="3209040" cy="2005920"/>
          </a:xfrm>
          <a:custGeom>
            <a:avLst/>
            <a:gdLst/>
            <a:ahLst/>
            <a:cxnLst/>
            <a:rect l="0" t="0" r="r" b="b"/>
            <a:pathLst>
              <a:path w="8914" h="5572">
                <a:moveTo>
                  <a:pt x="0" y="5386"/>
                </a:moveTo>
                <a:lnTo>
                  <a:pt x="0" y="185"/>
                </a:lnTo>
                <a:cubicBezTo>
                  <a:pt x="0" y="161"/>
                  <a:pt x="4" y="137"/>
                  <a:pt x="14" y="114"/>
                </a:cubicBezTo>
                <a:cubicBezTo>
                  <a:pt x="23" y="92"/>
                  <a:pt x="37" y="72"/>
                  <a:pt x="54" y="54"/>
                </a:cubicBezTo>
                <a:cubicBezTo>
                  <a:pt x="71" y="37"/>
                  <a:pt x="92" y="23"/>
                  <a:pt x="114" y="14"/>
                </a:cubicBezTo>
                <a:cubicBezTo>
                  <a:pt x="137" y="4"/>
                  <a:pt x="161" y="0"/>
                  <a:pt x="185" y="0"/>
                </a:cubicBezTo>
                <a:lnTo>
                  <a:pt x="8729" y="0"/>
                </a:lnTo>
                <a:cubicBezTo>
                  <a:pt x="8753" y="0"/>
                  <a:pt x="8777" y="4"/>
                  <a:pt x="8800" y="14"/>
                </a:cubicBezTo>
                <a:cubicBezTo>
                  <a:pt x="8823" y="23"/>
                  <a:pt x="8843" y="37"/>
                  <a:pt x="8860" y="54"/>
                </a:cubicBezTo>
                <a:cubicBezTo>
                  <a:pt x="8877" y="72"/>
                  <a:pt x="8891" y="92"/>
                  <a:pt x="8900" y="114"/>
                </a:cubicBezTo>
                <a:cubicBezTo>
                  <a:pt x="8910" y="137"/>
                  <a:pt x="8914" y="161"/>
                  <a:pt x="8914" y="185"/>
                </a:cubicBezTo>
                <a:lnTo>
                  <a:pt x="8914" y="5386"/>
                </a:lnTo>
                <a:cubicBezTo>
                  <a:pt x="8914" y="5411"/>
                  <a:pt x="8910" y="5434"/>
                  <a:pt x="8900" y="5457"/>
                </a:cubicBezTo>
                <a:cubicBezTo>
                  <a:pt x="8891" y="5480"/>
                  <a:pt x="8877" y="5500"/>
                  <a:pt x="8860" y="5517"/>
                </a:cubicBezTo>
                <a:cubicBezTo>
                  <a:pt x="8843" y="5535"/>
                  <a:pt x="8823" y="5548"/>
                  <a:pt x="8800" y="5558"/>
                </a:cubicBezTo>
                <a:cubicBezTo>
                  <a:pt x="8777" y="5567"/>
                  <a:pt x="8753" y="5572"/>
                  <a:pt x="8729" y="5572"/>
                </a:cubicBezTo>
                <a:lnTo>
                  <a:pt x="185" y="5572"/>
                </a:lnTo>
                <a:cubicBezTo>
                  <a:pt x="161" y="5572"/>
                  <a:pt x="137" y="5567"/>
                  <a:pt x="114" y="5558"/>
                </a:cubicBezTo>
                <a:cubicBezTo>
                  <a:pt x="92" y="5548"/>
                  <a:pt x="71" y="5535"/>
                  <a:pt x="54" y="5517"/>
                </a:cubicBezTo>
                <a:cubicBezTo>
                  <a:pt x="37" y="5500"/>
                  <a:pt x="23" y="5480"/>
                  <a:pt x="14" y="5457"/>
                </a:cubicBezTo>
                <a:cubicBezTo>
                  <a:pt x="4" y="5434"/>
                  <a:pt x="0" y="5411"/>
                  <a:pt x="0" y="53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2" name="任意多边形: 形状 871"/>
          <p:cNvSpPr/>
          <p:nvPr/>
        </p:nvSpPr>
        <p:spPr>
          <a:xfrm>
            <a:off x="3810600" y="3342600"/>
            <a:ext cx="3209040" cy="2005920"/>
          </a:xfrm>
          <a:custGeom>
            <a:avLst/>
            <a:gdLst/>
            <a:ahLst/>
            <a:cxnLst/>
            <a:rect l="0" t="0" r="r" b="b"/>
            <a:pathLst>
              <a:path w="8914" h="5572">
                <a:moveTo>
                  <a:pt x="0" y="5386"/>
                </a:moveTo>
                <a:lnTo>
                  <a:pt x="0" y="185"/>
                </a:lnTo>
                <a:cubicBezTo>
                  <a:pt x="0" y="161"/>
                  <a:pt x="4" y="137"/>
                  <a:pt x="14" y="114"/>
                </a:cubicBezTo>
                <a:cubicBezTo>
                  <a:pt x="23" y="92"/>
                  <a:pt x="37" y="72"/>
                  <a:pt x="54" y="54"/>
                </a:cubicBezTo>
                <a:cubicBezTo>
                  <a:pt x="71" y="37"/>
                  <a:pt x="92" y="23"/>
                  <a:pt x="114" y="14"/>
                </a:cubicBezTo>
                <a:cubicBezTo>
                  <a:pt x="137" y="4"/>
                  <a:pt x="161" y="0"/>
                  <a:pt x="185" y="0"/>
                </a:cubicBezTo>
                <a:lnTo>
                  <a:pt x="8729" y="0"/>
                </a:lnTo>
                <a:cubicBezTo>
                  <a:pt x="8753" y="0"/>
                  <a:pt x="8777" y="4"/>
                  <a:pt x="8800" y="14"/>
                </a:cubicBezTo>
                <a:cubicBezTo>
                  <a:pt x="8823" y="23"/>
                  <a:pt x="8843" y="37"/>
                  <a:pt x="8860" y="54"/>
                </a:cubicBezTo>
                <a:cubicBezTo>
                  <a:pt x="8877" y="72"/>
                  <a:pt x="8891" y="92"/>
                  <a:pt x="8900" y="114"/>
                </a:cubicBezTo>
                <a:cubicBezTo>
                  <a:pt x="8910" y="137"/>
                  <a:pt x="8914" y="161"/>
                  <a:pt x="8914" y="185"/>
                </a:cubicBezTo>
                <a:lnTo>
                  <a:pt x="8914" y="5386"/>
                </a:lnTo>
                <a:cubicBezTo>
                  <a:pt x="8914" y="5411"/>
                  <a:pt x="8910" y="5434"/>
                  <a:pt x="8900" y="5457"/>
                </a:cubicBezTo>
                <a:cubicBezTo>
                  <a:pt x="8891" y="5480"/>
                  <a:pt x="8877" y="5500"/>
                  <a:pt x="8860" y="5517"/>
                </a:cubicBezTo>
                <a:cubicBezTo>
                  <a:pt x="8843" y="5535"/>
                  <a:pt x="8823" y="5548"/>
                  <a:pt x="8800" y="5558"/>
                </a:cubicBezTo>
                <a:cubicBezTo>
                  <a:pt x="8777" y="5567"/>
                  <a:pt x="8753" y="5572"/>
                  <a:pt x="8729" y="5572"/>
                </a:cubicBezTo>
                <a:lnTo>
                  <a:pt x="185" y="5572"/>
                </a:lnTo>
                <a:cubicBezTo>
                  <a:pt x="161" y="5572"/>
                  <a:pt x="137" y="5567"/>
                  <a:pt x="114" y="5558"/>
                </a:cubicBezTo>
                <a:cubicBezTo>
                  <a:pt x="92" y="5548"/>
                  <a:pt x="71" y="5535"/>
                  <a:pt x="54" y="5517"/>
                </a:cubicBezTo>
                <a:cubicBezTo>
                  <a:pt x="37" y="5500"/>
                  <a:pt x="23" y="5480"/>
                  <a:pt x="14" y="5457"/>
                </a:cubicBezTo>
                <a:cubicBezTo>
                  <a:pt x="4" y="5434"/>
                  <a:pt x="0" y="5411"/>
                  <a:pt x="0" y="5386"/>
                </a:cubicBezTo>
                <a:moveTo>
                  <a:pt x="46" y="185"/>
                </a:moveTo>
                <a:lnTo>
                  <a:pt x="46" y="5386"/>
                </a:lnTo>
                <a:cubicBezTo>
                  <a:pt x="46" y="5405"/>
                  <a:pt x="50" y="5422"/>
                  <a:pt x="57" y="5439"/>
                </a:cubicBezTo>
                <a:cubicBezTo>
                  <a:pt x="64" y="5457"/>
                  <a:pt x="74" y="5472"/>
                  <a:pt x="87" y="5485"/>
                </a:cubicBezTo>
                <a:cubicBezTo>
                  <a:pt x="100" y="5498"/>
                  <a:pt x="115" y="5508"/>
                  <a:pt x="132" y="5515"/>
                </a:cubicBezTo>
                <a:cubicBezTo>
                  <a:pt x="149" y="5522"/>
                  <a:pt x="167" y="5525"/>
                  <a:pt x="185" y="5525"/>
                </a:cubicBezTo>
                <a:lnTo>
                  <a:pt x="8729" y="5525"/>
                </a:lnTo>
                <a:cubicBezTo>
                  <a:pt x="8747" y="5525"/>
                  <a:pt x="8765" y="5522"/>
                  <a:pt x="8782" y="5515"/>
                </a:cubicBezTo>
                <a:cubicBezTo>
                  <a:pt x="8799" y="5508"/>
                  <a:pt x="8814" y="5498"/>
                  <a:pt x="8827" y="5485"/>
                </a:cubicBezTo>
                <a:cubicBezTo>
                  <a:pt x="8840" y="5472"/>
                  <a:pt x="8850" y="5457"/>
                  <a:pt x="8857" y="5439"/>
                </a:cubicBezTo>
                <a:cubicBezTo>
                  <a:pt x="8865" y="5422"/>
                  <a:pt x="8868" y="5405"/>
                  <a:pt x="8868" y="5386"/>
                </a:cubicBezTo>
                <a:lnTo>
                  <a:pt x="8868" y="185"/>
                </a:lnTo>
                <a:cubicBezTo>
                  <a:pt x="8868" y="167"/>
                  <a:pt x="8865" y="149"/>
                  <a:pt x="8857" y="132"/>
                </a:cubicBezTo>
                <a:cubicBezTo>
                  <a:pt x="8850" y="115"/>
                  <a:pt x="8840" y="100"/>
                  <a:pt x="8827" y="87"/>
                </a:cubicBezTo>
                <a:cubicBezTo>
                  <a:pt x="8814" y="74"/>
                  <a:pt x="8799" y="64"/>
                  <a:pt x="8782" y="57"/>
                </a:cubicBezTo>
                <a:cubicBezTo>
                  <a:pt x="8765" y="50"/>
                  <a:pt x="8747" y="46"/>
                  <a:pt x="8729" y="46"/>
                </a:cubicBezTo>
                <a:lnTo>
                  <a:pt x="185" y="46"/>
                </a:lnTo>
                <a:cubicBezTo>
                  <a:pt x="167" y="46"/>
                  <a:pt x="149" y="50"/>
                  <a:pt x="132" y="57"/>
                </a:cubicBezTo>
                <a:cubicBezTo>
                  <a:pt x="115" y="64"/>
                  <a:pt x="100" y="74"/>
                  <a:pt x="87" y="87"/>
                </a:cubicBezTo>
                <a:cubicBezTo>
                  <a:pt x="74" y="100"/>
                  <a:pt x="64" y="115"/>
                  <a:pt x="57" y="132"/>
                </a:cubicBezTo>
                <a:cubicBezTo>
                  <a:pt x="50" y="149"/>
                  <a:pt x="46" y="167"/>
                  <a:pt x="46"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73" name="图片 872"/>
          <p:cNvPicPr/>
          <p:nvPr/>
        </p:nvPicPr>
        <p:blipFill>
          <a:blip r:embed="rId7"/>
          <a:stretch/>
        </p:blipFill>
        <p:spPr>
          <a:xfrm>
            <a:off x="3927600" y="3501360"/>
            <a:ext cx="150120" cy="150120"/>
          </a:xfrm>
          <a:prstGeom prst="rect">
            <a:avLst/>
          </a:prstGeom>
          <a:noFill/>
          <a:ln w="0">
            <a:noFill/>
          </a:ln>
        </p:spPr>
      </p:pic>
      <p:sp>
        <p:nvSpPr>
          <p:cNvPr id="874" name="文本框 873"/>
          <p:cNvSpPr txBox="1"/>
          <p:nvPr/>
        </p:nvSpPr>
        <p:spPr>
          <a:xfrm>
            <a:off x="7270200" y="2973960"/>
            <a:ext cx="16099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实现文档向量化和高效检索索引构建</a:t>
            </a:r>
            <a:endParaRPr lang="en-US" sz="790" b="0" u="none" strike="noStrike">
              <a:solidFill>
                <a:srgbClr val="000000"/>
              </a:solidFill>
              <a:effectLst/>
              <a:uFillTx/>
              <a:latin typeface="Times New Roman"/>
            </a:endParaRPr>
          </a:p>
        </p:txBody>
      </p:sp>
      <p:sp>
        <p:nvSpPr>
          <p:cNvPr id="875" name="任意多边形: 形状 874"/>
          <p:cNvSpPr/>
          <p:nvPr/>
        </p:nvSpPr>
        <p:spPr>
          <a:xfrm>
            <a:off x="3927600" y="3760200"/>
            <a:ext cx="2975040" cy="1003320"/>
          </a:xfrm>
          <a:custGeom>
            <a:avLst/>
            <a:gdLst/>
            <a:ahLst/>
            <a:cxnLst/>
            <a:rect l="0" t="0" r="r" b="b"/>
            <a:pathLst>
              <a:path w="8264" h="2787">
                <a:moveTo>
                  <a:pt x="0" y="2648"/>
                </a:moveTo>
                <a:lnTo>
                  <a:pt x="0" y="140"/>
                </a:lnTo>
                <a:cubicBezTo>
                  <a:pt x="0" y="101"/>
                  <a:pt x="13" y="68"/>
                  <a:pt x="40" y="41"/>
                </a:cubicBezTo>
                <a:cubicBezTo>
                  <a:pt x="68" y="14"/>
                  <a:pt x="100" y="0"/>
                  <a:pt x="139" y="0"/>
                </a:cubicBezTo>
                <a:lnTo>
                  <a:pt x="8125" y="0"/>
                </a:lnTo>
                <a:cubicBezTo>
                  <a:pt x="8164" y="0"/>
                  <a:pt x="8196" y="14"/>
                  <a:pt x="8224" y="41"/>
                </a:cubicBezTo>
                <a:cubicBezTo>
                  <a:pt x="8251" y="68"/>
                  <a:pt x="8264" y="101"/>
                  <a:pt x="8264" y="140"/>
                </a:cubicBezTo>
                <a:lnTo>
                  <a:pt x="8264" y="2648"/>
                </a:lnTo>
                <a:cubicBezTo>
                  <a:pt x="8264" y="2686"/>
                  <a:pt x="8251" y="2719"/>
                  <a:pt x="8224" y="2746"/>
                </a:cubicBezTo>
                <a:cubicBezTo>
                  <a:pt x="8196" y="2773"/>
                  <a:pt x="8164" y="2787"/>
                  <a:pt x="8125" y="2787"/>
                </a:cubicBezTo>
                <a:lnTo>
                  <a:pt x="139" y="2787"/>
                </a:lnTo>
                <a:cubicBezTo>
                  <a:pt x="100" y="2787"/>
                  <a:pt x="68" y="2773"/>
                  <a:pt x="40" y="2746"/>
                </a:cubicBezTo>
                <a:cubicBezTo>
                  <a:pt x="13" y="2719"/>
                  <a:pt x="0" y="2686"/>
                  <a:pt x="0" y="264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76" name="文本框 875"/>
          <p:cNvSpPr txBox="1"/>
          <p:nvPr/>
        </p:nvSpPr>
        <p:spPr>
          <a:xfrm>
            <a:off x="4145040" y="35038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检索模块</a:t>
            </a:r>
            <a:endParaRPr lang="en-US" sz="1180" b="0" u="none" strike="noStrike">
              <a:solidFill>
                <a:srgbClr val="000000"/>
              </a:solidFill>
              <a:effectLst/>
              <a:uFillTx/>
              <a:latin typeface="Times New Roman"/>
            </a:endParaRPr>
          </a:p>
        </p:txBody>
      </p:sp>
      <p:sp>
        <p:nvSpPr>
          <p:cNvPr id="877" name="文本框 876"/>
          <p:cNvSpPr txBox="1"/>
          <p:nvPr/>
        </p:nvSpPr>
        <p:spPr>
          <a:xfrm>
            <a:off x="3994560" y="383004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def search_medical_documents(query, documents,</a:t>
            </a:r>
            <a:endParaRPr lang="en-US" sz="839" b="0" u="none" strike="noStrike">
              <a:solidFill>
                <a:srgbClr val="000000"/>
              </a:solidFill>
              <a:effectLst/>
              <a:uFillTx/>
              <a:latin typeface="Times New Roman"/>
            </a:endParaRPr>
          </a:p>
        </p:txBody>
      </p:sp>
      <p:sp>
        <p:nvSpPr>
          <p:cNvPr id="878" name="文本框 877"/>
          <p:cNvSpPr txBox="1"/>
          <p:nvPr/>
        </p:nvSpPr>
        <p:spPr>
          <a:xfrm>
            <a:off x="3994560" y="396396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tokenizer, index, </a:t>
            </a:r>
            <a:endParaRPr lang="en-US" sz="839" b="0" u="none" strike="noStrike">
              <a:solidFill>
                <a:srgbClr val="000000"/>
              </a:solidFill>
              <a:effectLst/>
              <a:uFillTx/>
              <a:latin typeface="Times New Roman"/>
            </a:endParaRPr>
          </a:p>
        </p:txBody>
      </p:sp>
      <p:sp>
        <p:nvSpPr>
          <p:cNvPr id="879" name="文本框 878"/>
          <p:cNvSpPr txBox="1"/>
          <p:nvPr/>
        </p:nvSpPr>
        <p:spPr>
          <a:xfrm>
            <a:off x="3994560" y="4097520"/>
            <a:ext cx="4489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a:t>
            </a:r>
            <a:endParaRPr lang="en-US" sz="839" b="0" u="none" strike="noStrike">
              <a:solidFill>
                <a:srgbClr val="000000"/>
              </a:solidFill>
              <a:effectLst/>
              <a:uFillTx/>
              <a:latin typeface="Times New Roman"/>
            </a:endParaRPr>
          </a:p>
        </p:txBody>
      </p:sp>
      <p:sp>
        <p:nvSpPr>
          <p:cNvPr id="880" name="文本框 879"/>
          <p:cNvSpPr txBox="1"/>
          <p:nvPr/>
        </p:nvSpPr>
        <p:spPr>
          <a:xfrm>
            <a:off x="4443840" y="4083840"/>
            <a:ext cx="2347560" cy="134640"/>
          </a:xfrm>
          <a:prstGeom prst="rect">
            <a:avLst/>
          </a:prstGeom>
          <a:noFill/>
          <a:ln w="0">
            <a:noFill/>
          </a:ln>
        </p:spPr>
        <p:txBody>
          <a:bodyPr wrap="none" lIns="0" tIns="0" rIns="0" bIns="0" anchor="t">
            <a:spAutoFit/>
          </a:bodyPr>
          <a:lstStyle/>
          <a:p>
            <a:r>
              <a:rPr lang="zh-CN" sz="839" b="0" u="none" strike="noStrike">
                <a:solidFill>
                  <a:srgbClr val="D1D5DB"/>
                </a:solidFill>
                <a:effectLst/>
                <a:uFillTx/>
                <a:latin typeface="WenQuanYiZenHei"/>
                <a:ea typeface="WenQuanYiZenHei"/>
              </a:rPr>
              <a:t>使用向量检索从医学文档中查找与查询相关的文档</a:t>
            </a:r>
            <a:endParaRPr lang="en-US" sz="839" b="0" u="none" strike="noStrike">
              <a:solidFill>
                <a:srgbClr val="000000"/>
              </a:solidFill>
              <a:effectLst/>
              <a:uFillTx/>
              <a:latin typeface="Times New Roman"/>
            </a:endParaRPr>
          </a:p>
        </p:txBody>
      </p:sp>
      <p:sp>
        <p:nvSpPr>
          <p:cNvPr id="881" name="文本框 880"/>
          <p:cNvSpPr txBox="1"/>
          <p:nvPr/>
        </p:nvSpPr>
        <p:spPr>
          <a:xfrm>
            <a:off x="6833880" y="4097520"/>
            <a:ext cx="10656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a:t>
            </a:r>
            <a:endParaRPr lang="en-US" sz="839" b="0" u="none" strike="noStrike">
              <a:solidFill>
                <a:srgbClr val="000000"/>
              </a:solidFill>
              <a:effectLst/>
              <a:uFillTx/>
              <a:latin typeface="Times New Roman"/>
            </a:endParaRPr>
          </a:p>
        </p:txBody>
      </p:sp>
      <p:sp>
        <p:nvSpPr>
          <p:cNvPr id="882" name="文本框 881"/>
          <p:cNvSpPr txBox="1"/>
          <p:nvPr/>
        </p:nvSpPr>
        <p:spPr>
          <a:xfrm>
            <a:off x="3994560" y="423144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inputs = tokenizer(query, return_tensors="</a:t>
            </a:r>
            <a:endParaRPr lang="en-US" sz="839" b="0" u="none" strike="noStrike">
              <a:solidFill>
                <a:srgbClr val="000000"/>
              </a:solidFill>
              <a:effectLst/>
              <a:uFillTx/>
              <a:latin typeface="Times New Roman"/>
            </a:endParaRPr>
          </a:p>
        </p:txBody>
      </p:sp>
      <p:sp>
        <p:nvSpPr>
          <p:cNvPr id="883" name="文本框 882"/>
          <p:cNvSpPr txBox="1"/>
          <p:nvPr/>
        </p:nvSpPr>
        <p:spPr>
          <a:xfrm>
            <a:off x="3994560" y="436500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max_length=512, truncati</a:t>
            </a:r>
            <a:endParaRPr lang="en-US" sz="839" b="0" u="none" strike="noStrike">
              <a:solidFill>
                <a:srgbClr val="000000"/>
              </a:solidFill>
              <a:effectLst/>
              <a:uFillTx/>
              <a:latin typeface="Times New Roman"/>
            </a:endParaRPr>
          </a:p>
        </p:txBody>
      </p:sp>
      <p:sp>
        <p:nvSpPr>
          <p:cNvPr id="884" name="文本框 883"/>
          <p:cNvSpPr txBox="1"/>
          <p:nvPr/>
        </p:nvSpPr>
        <p:spPr>
          <a:xfrm>
            <a:off x="3994560" y="449856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query_embedding = model(**inputs).last_hid</a:t>
            </a:r>
            <a:endParaRPr lang="en-US" sz="839" b="0" u="none" strike="noStrike">
              <a:solidFill>
                <a:srgbClr val="000000"/>
              </a:solidFill>
              <a:effectLst/>
              <a:uFillTx/>
              <a:latin typeface="Times New Roman"/>
            </a:endParaRPr>
          </a:p>
        </p:txBody>
      </p:sp>
      <p:sp>
        <p:nvSpPr>
          <p:cNvPr id="885" name="文本框 884"/>
          <p:cNvSpPr txBox="1"/>
          <p:nvPr/>
        </p:nvSpPr>
        <p:spPr>
          <a:xfrm>
            <a:off x="3994560" y="4632480"/>
            <a:ext cx="24332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.detach().numpy()</a:t>
            </a:r>
            <a:endParaRPr lang="en-US" sz="839" b="0" u="none" strike="noStrike">
              <a:solidFill>
                <a:srgbClr val="000000"/>
              </a:solidFill>
              <a:effectLst/>
              <a:uFillTx/>
              <a:latin typeface="Times New Roman"/>
            </a:endParaRPr>
          </a:p>
        </p:txBody>
      </p:sp>
      <p:sp>
        <p:nvSpPr>
          <p:cNvPr id="886" name="任意多边形: 形状 885"/>
          <p:cNvSpPr/>
          <p:nvPr/>
        </p:nvSpPr>
        <p:spPr>
          <a:xfrm>
            <a:off x="7153200" y="3342600"/>
            <a:ext cx="3209400" cy="2005920"/>
          </a:xfrm>
          <a:custGeom>
            <a:avLst/>
            <a:gdLst/>
            <a:ahLst/>
            <a:cxnLst/>
            <a:rect l="0" t="0" r="r" b="b"/>
            <a:pathLst>
              <a:path w="8915" h="5572">
                <a:moveTo>
                  <a:pt x="0" y="5386"/>
                </a:moveTo>
                <a:lnTo>
                  <a:pt x="0" y="185"/>
                </a:lnTo>
                <a:cubicBezTo>
                  <a:pt x="0" y="161"/>
                  <a:pt x="5" y="137"/>
                  <a:pt x="14" y="114"/>
                </a:cubicBezTo>
                <a:cubicBezTo>
                  <a:pt x="23" y="92"/>
                  <a:pt x="37" y="72"/>
                  <a:pt x="54" y="54"/>
                </a:cubicBezTo>
                <a:cubicBezTo>
                  <a:pt x="72" y="37"/>
                  <a:pt x="92" y="23"/>
                  <a:pt x="115" y="14"/>
                </a:cubicBezTo>
                <a:cubicBezTo>
                  <a:pt x="137" y="4"/>
                  <a:pt x="161" y="0"/>
                  <a:pt x="186" y="0"/>
                </a:cubicBezTo>
                <a:lnTo>
                  <a:pt x="8729" y="0"/>
                </a:lnTo>
                <a:cubicBezTo>
                  <a:pt x="8754" y="0"/>
                  <a:pt x="8777" y="4"/>
                  <a:pt x="8800" y="14"/>
                </a:cubicBezTo>
                <a:cubicBezTo>
                  <a:pt x="8823" y="23"/>
                  <a:pt x="8843" y="37"/>
                  <a:pt x="8860" y="54"/>
                </a:cubicBezTo>
                <a:cubicBezTo>
                  <a:pt x="8878" y="72"/>
                  <a:pt x="8891" y="92"/>
                  <a:pt x="8901" y="114"/>
                </a:cubicBezTo>
                <a:cubicBezTo>
                  <a:pt x="8910" y="137"/>
                  <a:pt x="8915" y="161"/>
                  <a:pt x="8915" y="185"/>
                </a:cubicBezTo>
                <a:lnTo>
                  <a:pt x="8915" y="5386"/>
                </a:lnTo>
                <a:cubicBezTo>
                  <a:pt x="8915" y="5411"/>
                  <a:pt x="8910" y="5434"/>
                  <a:pt x="8901" y="5457"/>
                </a:cubicBezTo>
                <a:cubicBezTo>
                  <a:pt x="8891" y="5480"/>
                  <a:pt x="8878" y="5500"/>
                  <a:pt x="8860" y="5517"/>
                </a:cubicBezTo>
                <a:cubicBezTo>
                  <a:pt x="8843" y="5535"/>
                  <a:pt x="8823" y="5548"/>
                  <a:pt x="8800" y="5558"/>
                </a:cubicBezTo>
                <a:cubicBezTo>
                  <a:pt x="8777" y="5567"/>
                  <a:pt x="8754" y="5572"/>
                  <a:pt x="8729" y="5572"/>
                </a:cubicBezTo>
                <a:lnTo>
                  <a:pt x="186" y="5572"/>
                </a:lnTo>
                <a:cubicBezTo>
                  <a:pt x="161" y="5572"/>
                  <a:pt x="137" y="5567"/>
                  <a:pt x="115" y="5558"/>
                </a:cubicBezTo>
                <a:cubicBezTo>
                  <a:pt x="92" y="5548"/>
                  <a:pt x="72" y="5535"/>
                  <a:pt x="54" y="5517"/>
                </a:cubicBezTo>
                <a:cubicBezTo>
                  <a:pt x="37" y="5500"/>
                  <a:pt x="23" y="5480"/>
                  <a:pt x="14" y="5457"/>
                </a:cubicBezTo>
                <a:cubicBezTo>
                  <a:pt x="5" y="5434"/>
                  <a:pt x="0" y="5411"/>
                  <a:pt x="0" y="538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87" name="任意多边形: 形状 886"/>
          <p:cNvSpPr/>
          <p:nvPr/>
        </p:nvSpPr>
        <p:spPr>
          <a:xfrm>
            <a:off x="7153200" y="3342600"/>
            <a:ext cx="3209400" cy="2005920"/>
          </a:xfrm>
          <a:custGeom>
            <a:avLst/>
            <a:gdLst/>
            <a:ahLst/>
            <a:cxnLst/>
            <a:rect l="0" t="0" r="r" b="b"/>
            <a:pathLst>
              <a:path w="8915" h="5572">
                <a:moveTo>
                  <a:pt x="0" y="5386"/>
                </a:moveTo>
                <a:lnTo>
                  <a:pt x="0" y="185"/>
                </a:lnTo>
                <a:cubicBezTo>
                  <a:pt x="0" y="161"/>
                  <a:pt x="5" y="137"/>
                  <a:pt x="14" y="114"/>
                </a:cubicBezTo>
                <a:cubicBezTo>
                  <a:pt x="23" y="92"/>
                  <a:pt x="37" y="72"/>
                  <a:pt x="54" y="54"/>
                </a:cubicBezTo>
                <a:cubicBezTo>
                  <a:pt x="72" y="37"/>
                  <a:pt x="92" y="23"/>
                  <a:pt x="115" y="14"/>
                </a:cubicBezTo>
                <a:cubicBezTo>
                  <a:pt x="137" y="4"/>
                  <a:pt x="161" y="0"/>
                  <a:pt x="186" y="0"/>
                </a:cubicBezTo>
                <a:lnTo>
                  <a:pt x="8729" y="0"/>
                </a:lnTo>
                <a:cubicBezTo>
                  <a:pt x="8754" y="0"/>
                  <a:pt x="8777" y="4"/>
                  <a:pt x="8800" y="14"/>
                </a:cubicBezTo>
                <a:cubicBezTo>
                  <a:pt x="8823" y="23"/>
                  <a:pt x="8843" y="37"/>
                  <a:pt x="8860" y="54"/>
                </a:cubicBezTo>
                <a:cubicBezTo>
                  <a:pt x="8878" y="72"/>
                  <a:pt x="8891" y="92"/>
                  <a:pt x="8901" y="114"/>
                </a:cubicBezTo>
                <a:cubicBezTo>
                  <a:pt x="8910" y="137"/>
                  <a:pt x="8915" y="161"/>
                  <a:pt x="8915" y="185"/>
                </a:cubicBezTo>
                <a:lnTo>
                  <a:pt x="8915" y="5386"/>
                </a:lnTo>
                <a:cubicBezTo>
                  <a:pt x="8915" y="5411"/>
                  <a:pt x="8910" y="5434"/>
                  <a:pt x="8901" y="5457"/>
                </a:cubicBezTo>
                <a:cubicBezTo>
                  <a:pt x="8891" y="5480"/>
                  <a:pt x="8878" y="5500"/>
                  <a:pt x="8860" y="5517"/>
                </a:cubicBezTo>
                <a:cubicBezTo>
                  <a:pt x="8843" y="5535"/>
                  <a:pt x="8823" y="5548"/>
                  <a:pt x="8800" y="5558"/>
                </a:cubicBezTo>
                <a:cubicBezTo>
                  <a:pt x="8777" y="5567"/>
                  <a:pt x="8754" y="5572"/>
                  <a:pt x="8729" y="5572"/>
                </a:cubicBezTo>
                <a:lnTo>
                  <a:pt x="186" y="5572"/>
                </a:lnTo>
                <a:cubicBezTo>
                  <a:pt x="161" y="5572"/>
                  <a:pt x="137" y="5567"/>
                  <a:pt x="115" y="5558"/>
                </a:cubicBezTo>
                <a:cubicBezTo>
                  <a:pt x="92" y="5548"/>
                  <a:pt x="72" y="5535"/>
                  <a:pt x="54" y="5517"/>
                </a:cubicBezTo>
                <a:cubicBezTo>
                  <a:pt x="37" y="5500"/>
                  <a:pt x="23" y="5480"/>
                  <a:pt x="14" y="5457"/>
                </a:cubicBezTo>
                <a:cubicBezTo>
                  <a:pt x="5" y="5434"/>
                  <a:pt x="0" y="5411"/>
                  <a:pt x="0" y="5386"/>
                </a:cubicBezTo>
                <a:moveTo>
                  <a:pt x="46" y="185"/>
                </a:moveTo>
                <a:lnTo>
                  <a:pt x="46" y="5386"/>
                </a:lnTo>
                <a:cubicBezTo>
                  <a:pt x="46" y="5405"/>
                  <a:pt x="50" y="5422"/>
                  <a:pt x="57" y="5439"/>
                </a:cubicBezTo>
                <a:cubicBezTo>
                  <a:pt x="64" y="5457"/>
                  <a:pt x="74" y="5472"/>
                  <a:pt x="87" y="5485"/>
                </a:cubicBezTo>
                <a:cubicBezTo>
                  <a:pt x="100" y="5498"/>
                  <a:pt x="115" y="5508"/>
                  <a:pt x="132" y="5515"/>
                </a:cubicBezTo>
                <a:cubicBezTo>
                  <a:pt x="149" y="5522"/>
                  <a:pt x="167" y="5525"/>
                  <a:pt x="186" y="5525"/>
                </a:cubicBezTo>
                <a:lnTo>
                  <a:pt x="8729" y="5525"/>
                </a:lnTo>
                <a:cubicBezTo>
                  <a:pt x="8747" y="5525"/>
                  <a:pt x="8765" y="5522"/>
                  <a:pt x="8782" y="5515"/>
                </a:cubicBezTo>
                <a:cubicBezTo>
                  <a:pt x="8799" y="5508"/>
                  <a:pt x="8814" y="5498"/>
                  <a:pt x="8827" y="5485"/>
                </a:cubicBezTo>
                <a:cubicBezTo>
                  <a:pt x="8841" y="5472"/>
                  <a:pt x="8851" y="5457"/>
                  <a:pt x="8858" y="5439"/>
                </a:cubicBezTo>
                <a:cubicBezTo>
                  <a:pt x="8865" y="5422"/>
                  <a:pt x="8868" y="5405"/>
                  <a:pt x="8868" y="5386"/>
                </a:cubicBezTo>
                <a:lnTo>
                  <a:pt x="8868" y="185"/>
                </a:lnTo>
                <a:cubicBezTo>
                  <a:pt x="8868" y="167"/>
                  <a:pt x="8865" y="149"/>
                  <a:pt x="8858" y="132"/>
                </a:cubicBezTo>
                <a:cubicBezTo>
                  <a:pt x="8851" y="115"/>
                  <a:pt x="8841" y="100"/>
                  <a:pt x="8827" y="87"/>
                </a:cubicBezTo>
                <a:cubicBezTo>
                  <a:pt x="8814" y="74"/>
                  <a:pt x="8799" y="64"/>
                  <a:pt x="8782" y="57"/>
                </a:cubicBezTo>
                <a:cubicBezTo>
                  <a:pt x="8765" y="50"/>
                  <a:pt x="8747" y="46"/>
                  <a:pt x="8729" y="46"/>
                </a:cubicBezTo>
                <a:lnTo>
                  <a:pt x="186" y="46"/>
                </a:lnTo>
                <a:cubicBezTo>
                  <a:pt x="167" y="46"/>
                  <a:pt x="149" y="50"/>
                  <a:pt x="132" y="57"/>
                </a:cubicBezTo>
                <a:cubicBezTo>
                  <a:pt x="115" y="64"/>
                  <a:pt x="100" y="74"/>
                  <a:pt x="87" y="87"/>
                </a:cubicBezTo>
                <a:cubicBezTo>
                  <a:pt x="74" y="100"/>
                  <a:pt x="64" y="115"/>
                  <a:pt x="57" y="132"/>
                </a:cubicBezTo>
                <a:cubicBezTo>
                  <a:pt x="50" y="149"/>
                  <a:pt x="46" y="167"/>
                  <a:pt x="46"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88" name="图片 887"/>
          <p:cNvPicPr/>
          <p:nvPr/>
        </p:nvPicPr>
        <p:blipFill>
          <a:blip r:embed="rId8"/>
          <a:stretch/>
        </p:blipFill>
        <p:spPr>
          <a:xfrm>
            <a:off x="7270200" y="3501360"/>
            <a:ext cx="150120" cy="150120"/>
          </a:xfrm>
          <a:prstGeom prst="rect">
            <a:avLst/>
          </a:prstGeom>
          <a:noFill/>
          <a:ln w="0">
            <a:noFill/>
          </a:ln>
        </p:spPr>
      </p:pic>
      <p:sp>
        <p:nvSpPr>
          <p:cNvPr id="889" name="文本框 888"/>
          <p:cNvSpPr txBox="1"/>
          <p:nvPr/>
        </p:nvSpPr>
        <p:spPr>
          <a:xfrm>
            <a:off x="3927600" y="5113080"/>
            <a:ext cx="15444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基于</a:t>
            </a:r>
            <a:r>
              <a:rPr lang="en-US" sz="790" b="0" u="none" strike="noStrike">
                <a:solidFill>
                  <a:srgbClr val="FFFFFF"/>
                </a:solidFill>
                <a:effectLst/>
                <a:uFillTx/>
                <a:latin typeface="NotoSansSC"/>
                <a:ea typeface="NotoSansSC"/>
              </a:rPr>
              <a:t>FAISS</a:t>
            </a:r>
            <a:r>
              <a:rPr lang="zh-CN" sz="790" b="0" u="none" strike="noStrike">
                <a:solidFill>
                  <a:srgbClr val="FFFFFF"/>
                </a:solidFill>
                <a:effectLst/>
                <a:uFillTx/>
                <a:latin typeface="NotoSansSC"/>
                <a:ea typeface="NotoSansSC"/>
              </a:rPr>
              <a:t>实现高效文献检索功能</a:t>
            </a:r>
            <a:endParaRPr lang="en-US" sz="790" b="0" u="none" strike="noStrike">
              <a:solidFill>
                <a:srgbClr val="000000"/>
              </a:solidFill>
              <a:effectLst/>
              <a:uFillTx/>
              <a:latin typeface="Times New Roman"/>
            </a:endParaRPr>
          </a:p>
        </p:txBody>
      </p:sp>
      <p:sp>
        <p:nvSpPr>
          <p:cNvPr id="890" name="任意多边形: 形状 889"/>
          <p:cNvSpPr/>
          <p:nvPr/>
        </p:nvSpPr>
        <p:spPr>
          <a:xfrm>
            <a:off x="7270200" y="3760200"/>
            <a:ext cx="2975400" cy="1003320"/>
          </a:xfrm>
          <a:custGeom>
            <a:avLst/>
            <a:gdLst/>
            <a:ahLst/>
            <a:cxnLst/>
            <a:rect l="0" t="0" r="r" b="b"/>
            <a:pathLst>
              <a:path w="8265" h="2787">
                <a:moveTo>
                  <a:pt x="41" y="41"/>
                </a:moveTo>
                <a:cubicBezTo>
                  <a:pt x="68" y="14"/>
                  <a:pt x="101" y="0"/>
                  <a:pt x="139" y="0"/>
                </a:cubicBezTo>
                <a:lnTo>
                  <a:pt x="8125" y="0"/>
                </a:lnTo>
                <a:cubicBezTo>
                  <a:pt x="8164" y="0"/>
                  <a:pt x="8197" y="14"/>
                  <a:pt x="8224" y="41"/>
                </a:cubicBezTo>
                <a:cubicBezTo>
                  <a:pt x="8251" y="68"/>
                  <a:pt x="8265" y="101"/>
                  <a:pt x="8265" y="140"/>
                </a:cubicBezTo>
                <a:lnTo>
                  <a:pt x="8265" y="2648"/>
                </a:lnTo>
                <a:cubicBezTo>
                  <a:pt x="8265" y="2686"/>
                  <a:pt x="8251" y="2719"/>
                  <a:pt x="8224" y="2746"/>
                </a:cubicBezTo>
                <a:cubicBezTo>
                  <a:pt x="8197" y="2773"/>
                  <a:pt x="8164" y="2787"/>
                  <a:pt x="8125" y="2787"/>
                </a:cubicBezTo>
                <a:lnTo>
                  <a:pt x="139" y="2787"/>
                </a:lnTo>
                <a:cubicBezTo>
                  <a:pt x="101" y="2787"/>
                  <a:pt x="68" y="2773"/>
                  <a:pt x="41" y="2746"/>
                </a:cubicBezTo>
                <a:cubicBezTo>
                  <a:pt x="13" y="2719"/>
                  <a:pt x="0" y="2686"/>
                  <a:pt x="0" y="2648"/>
                </a:cubicBezTo>
                <a:lnTo>
                  <a:pt x="0" y="140"/>
                </a:lnTo>
                <a:cubicBezTo>
                  <a:pt x="0" y="101"/>
                  <a:pt x="13" y="68"/>
                  <a:pt x="41" y="4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91" name="文本框 890"/>
          <p:cNvSpPr txBox="1"/>
          <p:nvPr/>
        </p:nvSpPr>
        <p:spPr>
          <a:xfrm>
            <a:off x="7487640" y="35038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生成模块</a:t>
            </a:r>
            <a:endParaRPr lang="en-US" sz="1180" b="0" u="none" strike="noStrike">
              <a:solidFill>
                <a:srgbClr val="000000"/>
              </a:solidFill>
              <a:effectLst/>
              <a:uFillTx/>
              <a:latin typeface="Times New Roman"/>
            </a:endParaRPr>
          </a:p>
        </p:txBody>
      </p:sp>
      <p:sp>
        <p:nvSpPr>
          <p:cNvPr id="892" name="文本框 891"/>
          <p:cNvSpPr txBox="1"/>
          <p:nvPr/>
        </p:nvSpPr>
        <p:spPr>
          <a:xfrm>
            <a:off x="7337160" y="3830040"/>
            <a:ext cx="28814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def generate_response(query, retrieved_docs):</a:t>
            </a:r>
            <a:endParaRPr lang="en-US" sz="839" b="0" u="none" strike="noStrike">
              <a:solidFill>
                <a:srgbClr val="000000"/>
              </a:solidFill>
              <a:effectLst/>
              <a:uFillTx/>
              <a:latin typeface="Times New Roman"/>
            </a:endParaRPr>
          </a:p>
        </p:txBody>
      </p:sp>
      <p:sp>
        <p:nvSpPr>
          <p:cNvPr id="893" name="文本框 892"/>
          <p:cNvSpPr txBox="1"/>
          <p:nvPr/>
        </p:nvSpPr>
        <p:spPr>
          <a:xfrm>
            <a:off x="7337160" y="3963960"/>
            <a:ext cx="4489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a:t>
            </a:r>
            <a:endParaRPr lang="en-US" sz="839" b="0" u="none" strike="noStrike">
              <a:solidFill>
                <a:srgbClr val="000000"/>
              </a:solidFill>
              <a:effectLst/>
              <a:uFillTx/>
              <a:latin typeface="Times New Roman"/>
            </a:endParaRPr>
          </a:p>
        </p:txBody>
      </p:sp>
      <p:sp>
        <p:nvSpPr>
          <p:cNvPr id="894" name="文本框 893"/>
          <p:cNvSpPr txBox="1"/>
          <p:nvPr/>
        </p:nvSpPr>
        <p:spPr>
          <a:xfrm>
            <a:off x="7786440" y="3949920"/>
            <a:ext cx="1280880" cy="134640"/>
          </a:xfrm>
          <a:prstGeom prst="rect">
            <a:avLst/>
          </a:prstGeom>
          <a:noFill/>
          <a:ln w="0">
            <a:noFill/>
          </a:ln>
        </p:spPr>
        <p:txBody>
          <a:bodyPr wrap="none" lIns="0" tIns="0" rIns="0" bIns="0" anchor="t">
            <a:spAutoFit/>
          </a:bodyPr>
          <a:lstStyle/>
          <a:p>
            <a:r>
              <a:rPr lang="zh-CN" sz="839" b="0" u="none" strike="noStrike">
                <a:solidFill>
                  <a:srgbClr val="D1D5DB"/>
                </a:solidFill>
                <a:effectLst/>
                <a:uFillTx/>
                <a:latin typeface="WenQuanYiZenHei"/>
                <a:ea typeface="WenQuanYiZenHei"/>
              </a:rPr>
              <a:t>使用生成模型回答医学问题</a:t>
            </a:r>
            <a:endParaRPr lang="en-US" sz="839" b="0" u="none" strike="noStrike">
              <a:solidFill>
                <a:srgbClr val="000000"/>
              </a:solidFill>
              <a:effectLst/>
              <a:uFillTx/>
              <a:latin typeface="Times New Roman"/>
            </a:endParaRPr>
          </a:p>
        </p:txBody>
      </p:sp>
      <p:sp>
        <p:nvSpPr>
          <p:cNvPr id="895" name="文本框 894"/>
          <p:cNvSpPr txBox="1"/>
          <p:nvPr/>
        </p:nvSpPr>
        <p:spPr>
          <a:xfrm>
            <a:off x="9090000" y="3963960"/>
            <a:ext cx="19260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a:t>
            </a:r>
            <a:endParaRPr lang="en-US" sz="839" b="0" u="none" strike="noStrike">
              <a:solidFill>
                <a:srgbClr val="000000"/>
              </a:solidFill>
              <a:effectLst/>
              <a:uFillTx/>
              <a:latin typeface="Times New Roman"/>
            </a:endParaRPr>
          </a:p>
        </p:txBody>
      </p:sp>
      <p:sp>
        <p:nvSpPr>
          <p:cNvPr id="896" name="文本框 895"/>
          <p:cNvSpPr txBox="1"/>
          <p:nvPr/>
        </p:nvSpPr>
        <p:spPr>
          <a:xfrm>
            <a:off x="7337160" y="409752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context = " ".join([f"Title: {doc['title']</a:t>
            </a:r>
            <a:endParaRPr lang="en-US" sz="839" b="0" u="none" strike="noStrike">
              <a:solidFill>
                <a:srgbClr val="000000"/>
              </a:solidFill>
              <a:effectLst/>
              <a:uFillTx/>
              <a:latin typeface="Times New Roman"/>
            </a:endParaRPr>
          </a:p>
        </p:txBody>
      </p:sp>
      <p:sp>
        <p:nvSpPr>
          <p:cNvPr id="897" name="文本框 896"/>
          <p:cNvSpPr txBox="1"/>
          <p:nvPr/>
        </p:nvSpPr>
        <p:spPr>
          <a:xfrm>
            <a:off x="7337160" y="423144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{doc['abstract']}" for </a:t>
            </a:r>
            <a:endParaRPr lang="en-US" sz="839" b="0" u="none" strike="noStrike">
              <a:solidFill>
                <a:srgbClr val="000000"/>
              </a:solidFill>
              <a:effectLst/>
              <a:uFillTx/>
              <a:latin typeface="Times New Roman"/>
            </a:endParaRPr>
          </a:p>
        </p:txBody>
      </p:sp>
      <p:sp>
        <p:nvSpPr>
          <p:cNvPr id="898" name="文本框 897"/>
          <p:cNvSpPr txBox="1"/>
          <p:nvPr/>
        </p:nvSpPr>
        <p:spPr>
          <a:xfrm>
            <a:off x="7337160" y="4365000"/>
            <a:ext cx="230544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prompt = (f"Question: {query}\n"</a:t>
            </a:r>
            <a:endParaRPr lang="en-US" sz="839" b="0" u="none" strike="noStrike">
              <a:solidFill>
                <a:srgbClr val="000000"/>
              </a:solidFill>
              <a:effectLst/>
              <a:uFillTx/>
              <a:latin typeface="Times New Roman"/>
            </a:endParaRPr>
          </a:p>
        </p:txBody>
      </p:sp>
      <p:sp>
        <p:nvSpPr>
          <p:cNvPr id="899" name="文本框 898"/>
          <p:cNvSpPr txBox="1"/>
          <p:nvPr/>
        </p:nvSpPr>
        <p:spPr>
          <a:xfrm>
            <a:off x="7337160" y="4498560"/>
            <a:ext cx="294552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f"Context: Below are relevant res</a:t>
            </a:r>
            <a:endParaRPr lang="en-US" sz="839" b="0" u="none" strike="noStrike">
              <a:solidFill>
                <a:srgbClr val="000000"/>
              </a:solidFill>
              <a:effectLst/>
              <a:uFillTx/>
              <a:latin typeface="Times New Roman"/>
            </a:endParaRPr>
          </a:p>
        </p:txBody>
      </p:sp>
      <p:sp>
        <p:nvSpPr>
          <p:cNvPr id="900" name="文本框 899"/>
          <p:cNvSpPr txBox="1"/>
          <p:nvPr/>
        </p:nvSpPr>
        <p:spPr>
          <a:xfrm>
            <a:off x="7337160" y="4632480"/>
            <a:ext cx="1729080" cy="120960"/>
          </a:xfrm>
          <a:prstGeom prst="rect">
            <a:avLst/>
          </a:prstGeom>
          <a:noFill/>
          <a:ln w="0">
            <a:noFill/>
          </a:ln>
        </p:spPr>
        <p:txBody>
          <a:bodyPr wrap="none" lIns="0" tIns="0" rIns="0" bIns="0" anchor="t">
            <a:spAutoFit/>
          </a:bodyPr>
          <a:lstStyle/>
          <a:p>
            <a:r>
              <a:rPr lang="en-US" sz="839" b="0" u="none" strike="noStrike">
                <a:solidFill>
                  <a:srgbClr val="D1D5DB"/>
                </a:solidFill>
                <a:effectLst/>
                <a:uFillTx/>
                <a:latin typeface="Courier New"/>
                <a:ea typeface="Courier New"/>
              </a:rPr>
              <a:t>             f"{context}\n"</a:t>
            </a:r>
            <a:endParaRPr lang="en-US" sz="839" b="0" u="none" strike="noStrike">
              <a:solidFill>
                <a:srgbClr val="000000"/>
              </a:solidFill>
              <a:effectLst/>
              <a:uFillTx/>
              <a:latin typeface="Times New Roman"/>
            </a:endParaRPr>
          </a:p>
        </p:txBody>
      </p:sp>
      <p:pic>
        <p:nvPicPr>
          <p:cNvPr id="901" name="图片 900"/>
          <p:cNvPicPr/>
          <p:nvPr/>
        </p:nvPicPr>
        <p:blipFill>
          <a:blip r:embed="rId9"/>
          <a:stretch/>
        </p:blipFill>
        <p:spPr>
          <a:xfrm>
            <a:off x="334440" y="5590800"/>
            <a:ext cx="191880" cy="150120"/>
          </a:xfrm>
          <a:prstGeom prst="rect">
            <a:avLst/>
          </a:prstGeom>
          <a:noFill/>
          <a:ln w="0">
            <a:noFill/>
          </a:ln>
        </p:spPr>
      </p:pic>
      <p:sp>
        <p:nvSpPr>
          <p:cNvPr id="902" name="文本框 901"/>
          <p:cNvSpPr txBox="1"/>
          <p:nvPr/>
        </p:nvSpPr>
        <p:spPr>
          <a:xfrm>
            <a:off x="7270200" y="5113080"/>
            <a:ext cx="14090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根据检索结果生成专业医学回答</a:t>
            </a:r>
            <a:endParaRPr lang="en-US" sz="790" b="0" u="none" strike="noStrike">
              <a:solidFill>
                <a:srgbClr val="000000"/>
              </a:solidFill>
              <a:effectLst/>
              <a:uFillTx/>
              <a:latin typeface="Times New Roman"/>
            </a:endParaRPr>
          </a:p>
        </p:txBody>
      </p:sp>
      <p:pic>
        <p:nvPicPr>
          <p:cNvPr id="903" name="图片 902"/>
          <p:cNvPicPr/>
          <p:nvPr/>
        </p:nvPicPr>
        <p:blipFill>
          <a:blip r:embed="rId10"/>
          <a:stretch/>
        </p:blipFill>
        <p:spPr>
          <a:xfrm>
            <a:off x="534960" y="5849640"/>
            <a:ext cx="200160" cy="200160"/>
          </a:xfrm>
          <a:prstGeom prst="rect">
            <a:avLst/>
          </a:prstGeom>
          <a:noFill/>
          <a:ln w="0">
            <a:noFill/>
          </a:ln>
        </p:spPr>
      </p:pic>
      <p:sp>
        <p:nvSpPr>
          <p:cNvPr id="904" name="文本框 903"/>
          <p:cNvSpPr txBox="1"/>
          <p:nvPr/>
        </p:nvSpPr>
        <p:spPr>
          <a:xfrm>
            <a:off x="593280" y="5592960"/>
            <a:ext cx="13586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系统集成与测试流程</a:t>
            </a:r>
            <a:endParaRPr lang="en-US" sz="1180" b="0" u="none" strike="noStrike">
              <a:solidFill>
                <a:srgbClr val="000000"/>
              </a:solidFill>
              <a:effectLst/>
              <a:uFillTx/>
              <a:latin typeface="Times New Roman"/>
            </a:endParaRPr>
          </a:p>
        </p:txBody>
      </p:sp>
      <p:pic>
        <p:nvPicPr>
          <p:cNvPr id="905" name="图片 904"/>
          <p:cNvPicPr/>
          <p:nvPr/>
        </p:nvPicPr>
        <p:blipFill>
          <a:blip r:embed="rId11"/>
          <a:stretch/>
        </p:blipFill>
        <p:spPr>
          <a:xfrm>
            <a:off x="1529280" y="5974920"/>
            <a:ext cx="116640" cy="133200"/>
          </a:xfrm>
          <a:prstGeom prst="rect">
            <a:avLst/>
          </a:prstGeom>
          <a:noFill/>
          <a:ln w="0">
            <a:noFill/>
          </a:ln>
        </p:spPr>
      </p:pic>
      <p:pic>
        <p:nvPicPr>
          <p:cNvPr id="906" name="图片 905"/>
          <p:cNvPicPr/>
          <p:nvPr/>
        </p:nvPicPr>
        <p:blipFill>
          <a:blip r:embed="rId12"/>
          <a:stretch/>
        </p:blipFill>
        <p:spPr>
          <a:xfrm>
            <a:off x="2457000" y="5849640"/>
            <a:ext cx="174960" cy="200160"/>
          </a:xfrm>
          <a:prstGeom prst="rect">
            <a:avLst/>
          </a:prstGeom>
          <a:noFill/>
          <a:ln w="0">
            <a:noFill/>
          </a:ln>
        </p:spPr>
      </p:pic>
      <p:sp>
        <p:nvSpPr>
          <p:cNvPr id="907" name="文本框 906"/>
          <p:cNvSpPr txBox="1"/>
          <p:nvPr/>
        </p:nvSpPr>
        <p:spPr>
          <a:xfrm>
            <a:off x="434520" y="61160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用户查询</a:t>
            </a:r>
            <a:endParaRPr lang="en-US" sz="790" b="0" u="none" strike="noStrike">
              <a:solidFill>
                <a:srgbClr val="000000"/>
              </a:solidFill>
              <a:effectLst/>
              <a:uFillTx/>
              <a:latin typeface="Times New Roman"/>
            </a:endParaRPr>
          </a:p>
        </p:txBody>
      </p:sp>
      <p:pic>
        <p:nvPicPr>
          <p:cNvPr id="908" name="图片 907"/>
          <p:cNvPicPr/>
          <p:nvPr/>
        </p:nvPicPr>
        <p:blipFill>
          <a:blip r:embed="rId11"/>
          <a:stretch/>
        </p:blipFill>
        <p:spPr>
          <a:xfrm>
            <a:off x="3434760" y="5974920"/>
            <a:ext cx="116640" cy="133200"/>
          </a:xfrm>
          <a:prstGeom prst="rect">
            <a:avLst/>
          </a:prstGeom>
          <a:noFill/>
          <a:ln w="0">
            <a:noFill/>
          </a:ln>
        </p:spPr>
      </p:pic>
      <p:pic>
        <p:nvPicPr>
          <p:cNvPr id="909" name="图片 908"/>
          <p:cNvPicPr/>
          <p:nvPr/>
        </p:nvPicPr>
        <p:blipFill>
          <a:blip r:embed="rId13"/>
          <a:stretch/>
        </p:blipFill>
        <p:spPr>
          <a:xfrm>
            <a:off x="4312080" y="5849640"/>
            <a:ext cx="174960" cy="200160"/>
          </a:xfrm>
          <a:prstGeom prst="rect">
            <a:avLst/>
          </a:prstGeom>
          <a:noFill/>
          <a:ln w="0">
            <a:noFill/>
          </a:ln>
        </p:spPr>
      </p:pic>
      <p:sp>
        <p:nvSpPr>
          <p:cNvPr id="910" name="文本框 909"/>
          <p:cNvSpPr txBox="1"/>
          <p:nvPr/>
        </p:nvSpPr>
        <p:spPr>
          <a:xfrm>
            <a:off x="2340000" y="61160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数据准备</a:t>
            </a:r>
            <a:endParaRPr lang="en-US" sz="790" b="0" u="none" strike="noStrike">
              <a:solidFill>
                <a:srgbClr val="000000"/>
              </a:solidFill>
              <a:effectLst/>
              <a:uFillTx/>
              <a:latin typeface="Times New Roman"/>
            </a:endParaRPr>
          </a:p>
        </p:txBody>
      </p:sp>
      <p:pic>
        <p:nvPicPr>
          <p:cNvPr id="911" name="图片 910"/>
          <p:cNvPicPr/>
          <p:nvPr/>
        </p:nvPicPr>
        <p:blipFill>
          <a:blip r:embed="rId11"/>
          <a:stretch/>
        </p:blipFill>
        <p:spPr>
          <a:xfrm>
            <a:off x="5239800" y="5974920"/>
            <a:ext cx="116640" cy="133200"/>
          </a:xfrm>
          <a:prstGeom prst="rect">
            <a:avLst/>
          </a:prstGeom>
          <a:noFill/>
          <a:ln w="0">
            <a:noFill/>
          </a:ln>
        </p:spPr>
      </p:pic>
      <p:pic>
        <p:nvPicPr>
          <p:cNvPr id="912" name="图片 911"/>
          <p:cNvPicPr/>
          <p:nvPr/>
        </p:nvPicPr>
        <p:blipFill>
          <a:blip r:embed="rId14"/>
          <a:stretch/>
        </p:blipFill>
        <p:spPr>
          <a:xfrm>
            <a:off x="6150600" y="5849640"/>
            <a:ext cx="200160" cy="200160"/>
          </a:xfrm>
          <a:prstGeom prst="rect">
            <a:avLst/>
          </a:prstGeom>
          <a:noFill/>
          <a:ln w="0">
            <a:noFill/>
          </a:ln>
        </p:spPr>
      </p:pic>
      <p:sp>
        <p:nvSpPr>
          <p:cNvPr id="913" name="文本框 912"/>
          <p:cNvSpPr txBox="1"/>
          <p:nvPr/>
        </p:nvSpPr>
        <p:spPr>
          <a:xfrm>
            <a:off x="4245120" y="6116040"/>
            <a:ext cx="3024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向量化</a:t>
            </a:r>
            <a:endParaRPr lang="en-US" sz="790" b="0" u="none" strike="noStrike">
              <a:solidFill>
                <a:srgbClr val="000000"/>
              </a:solidFill>
              <a:effectLst/>
              <a:uFillTx/>
              <a:latin typeface="Times New Roman"/>
            </a:endParaRPr>
          </a:p>
        </p:txBody>
      </p:sp>
      <p:pic>
        <p:nvPicPr>
          <p:cNvPr id="914" name="图片 913"/>
          <p:cNvPicPr/>
          <p:nvPr/>
        </p:nvPicPr>
        <p:blipFill>
          <a:blip r:embed="rId11"/>
          <a:stretch/>
        </p:blipFill>
        <p:spPr>
          <a:xfrm>
            <a:off x="7144920" y="5974920"/>
            <a:ext cx="116640" cy="133200"/>
          </a:xfrm>
          <a:prstGeom prst="rect">
            <a:avLst/>
          </a:prstGeom>
          <a:noFill/>
          <a:ln w="0">
            <a:noFill/>
          </a:ln>
        </p:spPr>
      </p:pic>
      <p:pic>
        <p:nvPicPr>
          <p:cNvPr id="915" name="图片 914"/>
          <p:cNvPicPr/>
          <p:nvPr/>
        </p:nvPicPr>
        <p:blipFill>
          <a:blip r:embed="rId15"/>
          <a:stretch/>
        </p:blipFill>
        <p:spPr>
          <a:xfrm>
            <a:off x="8055720" y="5849640"/>
            <a:ext cx="200160" cy="200160"/>
          </a:xfrm>
          <a:prstGeom prst="rect">
            <a:avLst/>
          </a:prstGeom>
          <a:noFill/>
          <a:ln w="0">
            <a:noFill/>
          </a:ln>
        </p:spPr>
      </p:pic>
      <p:sp>
        <p:nvSpPr>
          <p:cNvPr id="916" name="文本框 915"/>
          <p:cNvSpPr txBox="1"/>
          <p:nvPr/>
        </p:nvSpPr>
        <p:spPr>
          <a:xfrm>
            <a:off x="6050160" y="61160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文献检索</a:t>
            </a:r>
            <a:endParaRPr lang="en-US" sz="790" b="0" u="none" strike="noStrike">
              <a:solidFill>
                <a:srgbClr val="000000"/>
              </a:solidFill>
              <a:effectLst/>
              <a:uFillTx/>
              <a:latin typeface="Times New Roman"/>
            </a:endParaRPr>
          </a:p>
        </p:txBody>
      </p:sp>
      <p:pic>
        <p:nvPicPr>
          <p:cNvPr id="917" name="图片 916"/>
          <p:cNvPicPr/>
          <p:nvPr/>
        </p:nvPicPr>
        <p:blipFill>
          <a:blip r:embed="rId11"/>
          <a:stretch/>
        </p:blipFill>
        <p:spPr>
          <a:xfrm>
            <a:off x="9050400" y="5974920"/>
            <a:ext cx="116640" cy="133200"/>
          </a:xfrm>
          <a:prstGeom prst="rect">
            <a:avLst/>
          </a:prstGeom>
          <a:noFill/>
          <a:ln w="0">
            <a:noFill/>
          </a:ln>
        </p:spPr>
      </p:pic>
      <p:pic>
        <p:nvPicPr>
          <p:cNvPr id="918" name="图片 917"/>
          <p:cNvPicPr/>
          <p:nvPr/>
        </p:nvPicPr>
        <p:blipFill>
          <a:blip r:embed="rId16"/>
          <a:stretch/>
        </p:blipFill>
        <p:spPr>
          <a:xfrm>
            <a:off x="9977760" y="5849640"/>
            <a:ext cx="174960" cy="200160"/>
          </a:xfrm>
          <a:prstGeom prst="rect">
            <a:avLst/>
          </a:prstGeom>
          <a:noFill/>
          <a:ln w="0">
            <a:noFill/>
          </a:ln>
        </p:spPr>
      </p:pic>
      <p:sp>
        <p:nvSpPr>
          <p:cNvPr id="919" name="文本框 918"/>
          <p:cNvSpPr txBox="1"/>
          <p:nvPr/>
        </p:nvSpPr>
        <p:spPr>
          <a:xfrm>
            <a:off x="7955640" y="61160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回答生成</a:t>
            </a:r>
            <a:endParaRPr lang="en-US" sz="790" b="0" u="none" strike="noStrike">
              <a:solidFill>
                <a:srgbClr val="000000"/>
              </a:solidFill>
              <a:effectLst/>
              <a:uFillTx/>
              <a:latin typeface="Times New Roman"/>
            </a:endParaRPr>
          </a:p>
        </p:txBody>
      </p:sp>
      <p:sp>
        <p:nvSpPr>
          <p:cNvPr id="920" name="文本框 919"/>
          <p:cNvSpPr txBox="1"/>
          <p:nvPr/>
        </p:nvSpPr>
        <p:spPr>
          <a:xfrm>
            <a:off x="9860760" y="61160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结果输出</a:t>
            </a:r>
            <a:endParaRPr lang="en-US" sz="790" b="0" u="none" strike="noStrike">
              <a:solidFill>
                <a:srgbClr val="000000"/>
              </a:solidFill>
              <a:effectLst/>
              <a:uFillTx/>
              <a:latin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 name="图片 920"/>
          <p:cNvPicPr/>
          <p:nvPr/>
        </p:nvPicPr>
        <p:blipFill>
          <a:blip r:embed="rId2"/>
          <a:stretch/>
        </p:blipFill>
        <p:spPr>
          <a:xfrm>
            <a:off x="0" y="0"/>
            <a:ext cx="10696320" cy="7203240"/>
          </a:xfrm>
          <a:prstGeom prst="rect">
            <a:avLst/>
          </a:prstGeom>
          <a:noFill/>
          <a:ln w="0">
            <a:noFill/>
          </a:ln>
        </p:spPr>
      </p:pic>
      <p:sp>
        <p:nvSpPr>
          <p:cNvPr id="922" name="文本框 921"/>
          <p:cNvSpPr txBox="1"/>
          <p:nvPr/>
        </p:nvSpPr>
        <p:spPr>
          <a:xfrm>
            <a:off x="401040" y="422640"/>
            <a:ext cx="18021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系统测试结果</a:t>
            </a:r>
            <a:endParaRPr lang="en-US" sz="2370" b="0" u="none" strike="noStrike">
              <a:solidFill>
                <a:srgbClr val="000000"/>
              </a:solidFill>
              <a:effectLst/>
              <a:uFillTx/>
              <a:latin typeface="Times New Roman"/>
            </a:endParaRPr>
          </a:p>
        </p:txBody>
      </p:sp>
      <p:sp>
        <p:nvSpPr>
          <p:cNvPr id="923" name="任意多边形: 形状 922"/>
          <p:cNvSpPr/>
          <p:nvPr/>
        </p:nvSpPr>
        <p:spPr>
          <a:xfrm>
            <a:off x="401040" y="1337040"/>
            <a:ext cx="4847040" cy="1521000"/>
          </a:xfrm>
          <a:custGeom>
            <a:avLst/>
            <a:gdLst/>
            <a:ahLst/>
            <a:cxnLst/>
            <a:rect l="0" t="0" r="r" b="b"/>
            <a:pathLst>
              <a:path w="13464" h="4225">
                <a:moveTo>
                  <a:pt x="0" y="4040"/>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279" y="0"/>
                </a:lnTo>
                <a:cubicBezTo>
                  <a:pt x="13303" y="0"/>
                  <a:pt x="13327" y="4"/>
                  <a:pt x="13350" y="14"/>
                </a:cubicBezTo>
                <a:cubicBezTo>
                  <a:pt x="13372" y="23"/>
                  <a:pt x="13392" y="37"/>
                  <a:pt x="13410" y="54"/>
                </a:cubicBezTo>
                <a:cubicBezTo>
                  <a:pt x="13427" y="71"/>
                  <a:pt x="13441" y="91"/>
                  <a:pt x="13450" y="114"/>
                </a:cubicBezTo>
                <a:cubicBezTo>
                  <a:pt x="13460" y="137"/>
                  <a:pt x="13464" y="161"/>
                  <a:pt x="13464" y="185"/>
                </a:cubicBezTo>
                <a:lnTo>
                  <a:pt x="13464" y="4040"/>
                </a:lnTo>
                <a:cubicBezTo>
                  <a:pt x="13464" y="4064"/>
                  <a:pt x="13460" y="4088"/>
                  <a:pt x="13450" y="4111"/>
                </a:cubicBezTo>
                <a:cubicBezTo>
                  <a:pt x="13441" y="4133"/>
                  <a:pt x="13427" y="4154"/>
                  <a:pt x="13410" y="4171"/>
                </a:cubicBezTo>
                <a:cubicBezTo>
                  <a:pt x="13392" y="4188"/>
                  <a:pt x="13372" y="4202"/>
                  <a:pt x="13350" y="4211"/>
                </a:cubicBezTo>
                <a:cubicBezTo>
                  <a:pt x="13327" y="4221"/>
                  <a:pt x="13303" y="4225"/>
                  <a:pt x="13279" y="4225"/>
                </a:cubicBezTo>
                <a:lnTo>
                  <a:pt x="185" y="4225"/>
                </a:lnTo>
                <a:cubicBezTo>
                  <a:pt x="161" y="4225"/>
                  <a:pt x="137" y="4221"/>
                  <a:pt x="114" y="4211"/>
                </a:cubicBezTo>
                <a:cubicBezTo>
                  <a:pt x="92" y="4202"/>
                  <a:pt x="72" y="4188"/>
                  <a:pt x="54" y="4171"/>
                </a:cubicBezTo>
                <a:cubicBezTo>
                  <a:pt x="37" y="4154"/>
                  <a:pt x="23" y="4133"/>
                  <a:pt x="14" y="4111"/>
                </a:cubicBezTo>
                <a:cubicBezTo>
                  <a:pt x="4" y="4088"/>
                  <a:pt x="0" y="4064"/>
                  <a:pt x="0" y="404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4" name="任意多边形: 形状 923"/>
          <p:cNvSpPr/>
          <p:nvPr/>
        </p:nvSpPr>
        <p:spPr>
          <a:xfrm>
            <a:off x="401040" y="1337040"/>
            <a:ext cx="4847040" cy="1521000"/>
          </a:xfrm>
          <a:custGeom>
            <a:avLst/>
            <a:gdLst/>
            <a:ahLst/>
            <a:cxnLst/>
            <a:rect l="0" t="0" r="r" b="b"/>
            <a:pathLst>
              <a:path w="13464" h="4225">
                <a:moveTo>
                  <a:pt x="0" y="4040"/>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13279" y="0"/>
                </a:lnTo>
                <a:cubicBezTo>
                  <a:pt x="13303" y="0"/>
                  <a:pt x="13327" y="4"/>
                  <a:pt x="13350" y="14"/>
                </a:cubicBezTo>
                <a:cubicBezTo>
                  <a:pt x="13372" y="23"/>
                  <a:pt x="13392" y="37"/>
                  <a:pt x="13410" y="54"/>
                </a:cubicBezTo>
                <a:cubicBezTo>
                  <a:pt x="13427" y="71"/>
                  <a:pt x="13441" y="91"/>
                  <a:pt x="13450" y="114"/>
                </a:cubicBezTo>
                <a:cubicBezTo>
                  <a:pt x="13460" y="137"/>
                  <a:pt x="13464" y="161"/>
                  <a:pt x="13464" y="185"/>
                </a:cubicBezTo>
                <a:lnTo>
                  <a:pt x="13464" y="4040"/>
                </a:lnTo>
                <a:cubicBezTo>
                  <a:pt x="13464" y="4064"/>
                  <a:pt x="13460" y="4088"/>
                  <a:pt x="13450" y="4111"/>
                </a:cubicBezTo>
                <a:cubicBezTo>
                  <a:pt x="13441" y="4133"/>
                  <a:pt x="13427" y="4154"/>
                  <a:pt x="13410" y="4171"/>
                </a:cubicBezTo>
                <a:cubicBezTo>
                  <a:pt x="13392" y="4188"/>
                  <a:pt x="13372" y="4202"/>
                  <a:pt x="13350" y="4211"/>
                </a:cubicBezTo>
                <a:cubicBezTo>
                  <a:pt x="13327" y="4221"/>
                  <a:pt x="13303" y="4225"/>
                  <a:pt x="13279" y="4225"/>
                </a:cubicBezTo>
                <a:lnTo>
                  <a:pt x="185" y="4225"/>
                </a:lnTo>
                <a:cubicBezTo>
                  <a:pt x="161" y="4225"/>
                  <a:pt x="137" y="4221"/>
                  <a:pt x="114" y="4211"/>
                </a:cubicBezTo>
                <a:cubicBezTo>
                  <a:pt x="92" y="4202"/>
                  <a:pt x="72" y="4188"/>
                  <a:pt x="54" y="4171"/>
                </a:cubicBezTo>
                <a:cubicBezTo>
                  <a:pt x="37" y="4154"/>
                  <a:pt x="23" y="4133"/>
                  <a:pt x="14" y="4111"/>
                </a:cubicBezTo>
                <a:cubicBezTo>
                  <a:pt x="4" y="4088"/>
                  <a:pt x="0" y="4064"/>
                  <a:pt x="0" y="4040"/>
                </a:cubicBezTo>
                <a:moveTo>
                  <a:pt x="23" y="185"/>
                </a:moveTo>
                <a:lnTo>
                  <a:pt x="23" y="4040"/>
                </a:lnTo>
                <a:cubicBezTo>
                  <a:pt x="23" y="4050"/>
                  <a:pt x="24" y="4061"/>
                  <a:pt x="26" y="4071"/>
                </a:cubicBezTo>
                <a:cubicBezTo>
                  <a:pt x="28" y="4082"/>
                  <a:pt x="31" y="4092"/>
                  <a:pt x="35" y="4102"/>
                </a:cubicBezTo>
                <a:cubicBezTo>
                  <a:pt x="39" y="4112"/>
                  <a:pt x="44" y="4121"/>
                  <a:pt x="50" y="4130"/>
                </a:cubicBezTo>
                <a:cubicBezTo>
                  <a:pt x="56" y="4139"/>
                  <a:pt x="63" y="4147"/>
                  <a:pt x="71" y="4155"/>
                </a:cubicBezTo>
                <a:cubicBezTo>
                  <a:pt x="78" y="4162"/>
                  <a:pt x="86" y="4169"/>
                  <a:pt x="95" y="4175"/>
                </a:cubicBezTo>
                <a:cubicBezTo>
                  <a:pt x="104" y="4181"/>
                  <a:pt x="113" y="4186"/>
                  <a:pt x="123" y="4190"/>
                </a:cubicBezTo>
                <a:cubicBezTo>
                  <a:pt x="133" y="4194"/>
                  <a:pt x="143" y="4197"/>
                  <a:pt x="154" y="4199"/>
                </a:cubicBezTo>
                <a:cubicBezTo>
                  <a:pt x="164" y="4201"/>
                  <a:pt x="175" y="4202"/>
                  <a:pt x="185" y="4202"/>
                </a:cubicBezTo>
                <a:lnTo>
                  <a:pt x="13279" y="4202"/>
                </a:lnTo>
                <a:cubicBezTo>
                  <a:pt x="13289" y="4202"/>
                  <a:pt x="13300" y="4201"/>
                  <a:pt x="13310" y="4199"/>
                </a:cubicBezTo>
                <a:cubicBezTo>
                  <a:pt x="13321" y="4197"/>
                  <a:pt x="13331" y="4194"/>
                  <a:pt x="13341" y="4190"/>
                </a:cubicBezTo>
                <a:cubicBezTo>
                  <a:pt x="13351" y="4186"/>
                  <a:pt x="13360" y="4181"/>
                  <a:pt x="13369" y="4175"/>
                </a:cubicBezTo>
                <a:cubicBezTo>
                  <a:pt x="13378" y="4169"/>
                  <a:pt x="13386" y="4162"/>
                  <a:pt x="13393" y="4155"/>
                </a:cubicBezTo>
                <a:cubicBezTo>
                  <a:pt x="13401" y="4147"/>
                  <a:pt x="13408" y="4139"/>
                  <a:pt x="13414" y="4130"/>
                </a:cubicBezTo>
                <a:cubicBezTo>
                  <a:pt x="13420" y="4121"/>
                  <a:pt x="13425" y="4112"/>
                  <a:pt x="13429" y="4102"/>
                </a:cubicBezTo>
                <a:cubicBezTo>
                  <a:pt x="13433" y="4092"/>
                  <a:pt x="13436" y="4082"/>
                  <a:pt x="13438" y="4071"/>
                </a:cubicBezTo>
                <a:cubicBezTo>
                  <a:pt x="13440" y="4061"/>
                  <a:pt x="13441" y="4050"/>
                  <a:pt x="13441" y="4040"/>
                </a:cubicBezTo>
                <a:lnTo>
                  <a:pt x="13441" y="185"/>
                </a:lnTo>
                <a:cubicBezTo>
                  <a:pt x="13441" y="175"/>
                  <a:pt x="13440" y="164"/>
                  <a:pt x="13438" y="154"/>
                </a:cubicBezTo>
                <a:cubicBezTo>
                  <a:pt x="13436" y="143"/>
                  <a:pt x="13433" y="133"/>
                  <a:pt x="13429" y="123"/>
                </a:cubicBezTo>
                <a:cubicBezTo>
                  <a:pt x="13425" y="113"/>
                  <a:pt x="13420" y="104"/>
                  <a:pt x="13414" y="95"/>
                </a:cubicBezTo>
                <a:cubicBezTo>
                  <a:pt x="13408" y="86"/>
                  <a:pt x="13401" y="78"/>
                  <a:pt x="13393" y="70"/>
                </a:cubicBezTo>
                <a:cubicBezTo>
                  <a:pt x="13386" y="63"/>
                  <a:pt x="13378" y="56"/>
                  <a:pt x="13369" y="50"/>
                </a:cubicBezTo>
                <a:cubicBezTo>
                  <a:pt x="13360" y="44"/>
                  <a:pt x="13351" y="39"/>
                  <a:pt x="13341" y="35"/>
                </a:cubicBezTo>
                <a:cubicBezTo>
                  <a:pt x="13331" y="31"/>
                  <a:pt x="13321" y="28"/>
                  <a:pt x="13310" y="26"/>
                </a:cubicBezTo>
                <a:cubicBezTo>
                  <a:pt x="13300" y="24"/>
                  <a:pt x="13289" y="23"/>
                  <a:pt x="13279" y="23"/>
                </a:cubicBezTo>
                <a:lnTo>
                  <a:pt x="185"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5" name="任意多边形: 形状 924"/>
          <p:cNvSpPr/>
          <p:nvPr/>
        </p:nvSpPr>
        <p:spPr>
          <a:xfrm>
            <a:off x="576360" y="1512360"/>
            <a:ext cx="334800" cy="334800"/>
          </a:xfrm>
          <a:custGeom>
            <a:avLst/>
            <a:gdLst/>
            <a:ahLst/>
            <a:cxnLst/>
            <a:rect l="0" t="0" r="r" b="b"/>
            <a:pathLst>
              <a:path w="930" h="930">
                <a:moveTo>
                  <a:pt x="930" y="464"/>
                </a:moveTo>
                <a:cubicBezTo>
                  <a:pt x="930" y="495"/>
                  <a:pt x="927" y="525"/>
                  <a:pt x="921" y="555"/>
                </a:cubicBezTo>
                <a:cubicBezTo>
                  <a:pt x="915" y="585"/>
                  <a:pt x="906" y="614"/>
                  <a:pt x="894" y="642"/>
                </a:cubicBezTo>
                <a:cubicBezTo>
                  <a:pt x="883" y="670"/>
                  <a:pt x="868" y="697"/>
                  <a:pt x="851" y="722"/>
                </a:cubicBezTo>
                <a:cubicBezTo>
                  <a:pt x="835" y="748"/>
                  <a:pt x="815" y="771"/>
                  <a:pt x="794" y="793"/>
                </a:cubicBezTo>
                <a:cubicBezTo>
                  <a:pt x="772" y="814"/>
                  <a:pt x="749" y="833"/>
                  <a:pt x="723" y="850"/>
                </a:cubicBezTo>
                <a:cubicBezTo>
                  <a:pt x="697" y="867"/>
                  <a:pt x="670" y="882"/>
                  <a:pt x="642" y="893"/>
                </a:cubicBezTo>
                <a:cubicBezTo>
                  <a:pt x="614" y="906"/>
                  <a:pt x="585" y="915"/>
                  <a:pt x="555" y="921"/>
                </a:cubicBezTo>
                <a:cubicBezTo>
                  <a:pt x="525" y="927"/>
                  <a:pt x="495" y="930"/>
                  <a:pt x="464" y="930"/>
                </a:cubicBezTo>
                <a:cubicBezTo>
                  <a:pt x="434" y="930"/>
                  <a:pt x="404" y="927"/>
                  <a:pt x="374" y="921"/>
                </a:cubicBezTo>
                <a:cubicBezTo>
                  <a:pt x="344" y="915"/>
                  <a:pt x="315" y="906"/>
                  <a:pt x="287" y="893"/>
                </a:cubicBezTo>
                <a:cubicBezTo>
                  <a:pt x="259" y="882"/>
                  <a:pt x="232" y="867"/>
                  <a:pt x="207" y="850"/>
                </a:cubicBezTo>
                <a:cubicBezTo>
                  <a:pt x="181" y="833"/>
                  <a:pt x="158" y="814"/>
                  <a:pt x="136" y="793"/>
                </a:cubicBezTo>
                <a:cubicBezTo>
                  <a:pt x="115" y="771"/>
                  <a:pt x="95" y="748"/>
                  <a:pt x="78" y="722"/>
                </a:cubicBezTo>
                <a:cubicBezTo>
                  <a:pt x="62" y="697"/>
                  <a:pt x="47" y="670"/>
                  <a:pt x="36" y="642"/>
                </a:cubicBezTo>
                <a:cubicBezTo>
                  <a:pt x="24" y="614"/>
                  <a:pt x="15" y="585"/>
                  <a:pt x="9" y="555"/>
                </a:cubicBezTo>
                <a:cubicBezTo>
                  <a:pt x="3" y="525"/>
                  <a:pt x="0" y="495"/>
                  <a:pt x="0" y="464"/>
                </a:cubicBezTo>
                <a:cubicBezTo>
                  <a:pt x="0" y="434"/>
                  <a:pt x="3" y="404"/>
                  <a:pt x="9" y="374"/>
                </a:cubicBezTo>
                <a:cubicBezTo>
                  <a:pt x="15" y="344"/>
                  <a:pt x="24" y="315"/>
                  <a:pt x="36" y="287"/>
                </a:cubicBezTo>
                <a:cubicBezTo>
                  <a:pt x="47" y="258"/>
                  <a:pt x="62" y="232"/>
                  <a:pt x="78" y="206"/>
                </a:cubicBezTo>
                <a:cubicBezTo>
                  <a:pt x="95" y="181"/>
                  <a:pt x="115" y="158"/>
                  <a:pt x="136" y="136"/>
                </a:cubicBezTo>
                <a:cubicBezTo>
                  <a:pt x="158" y="114"/>
                  <a:pt x="181" y="95"/>
                  <a:pt x="207" y="78"/>
                </a:cubicBezTo>
                <a:cubicBezTo>
                  <a:pt x="232" y="61"/>
                  <a:pt x="259" y="47"/>
                  <a:pt x="287" y="35"/>
                </a:cubicBezTo>
                <a:cubicBezTo>
                  <a:pt x="315" y="24"/>
                  <a:pt x="344" y="15"/>
                  <a:pt x="374" y="9"/>
                </a:cubicBezTo>
                <a:cubicBezTo>
                  <a:pt x="404" y="3"/>
                  <a:pt x="434" y="0"/>
                  <a:pt x="464" y="0"/>
                </a:cubicBezTo>
                <a:cubicBezTo>
                  <a:pt x="495" y="0"/>
                  <a:pt x="525" y="3"/>
                  <a:pt x="555" y="9"/>
                </a:cubicBezTo>
                <a:cubicBezTo>
                  <a:pt x="585" y="15"/>
                  <a:pt x="614" y="24"/>
                  <a:pt x="642" y="35"/>
                </a:cubicBezTo>
                <a:cubicBezTo>
                  <a:pt x="670" y="47"/>
                  <a:pt x="697" y="61"/>
                  <a:pt x="723" y="78"/>
                </a:cubicBezTo>
                <a:cubicBezTo>
                  <a:pt x="749" y="95"/>
                  <a:pt x="772" y="114"/>
                  <a:pt x="794" y="136"/>
                </a:cubicBezTo>
                <a:cubicBezTo>
                  <a:pt x="815" y="158"/>
                  <a:pt x="835" y="181"/>
                  <a:pt x="851" y="206"/>
                </a:cubicBezTo>
                <a:cubicBezTo>
                  <a:pt x="868" y="232"/>
                  <a:pt x="883" y="258"/>
                  <a:pt x="894" y="287"/>
                </a:cubicBezTo>
                <a:cubicBezTo>
                  <a:pt x="906" y="315"/>
                  <a:pt x="915" y="344"/>
                  <a:pt x="921" y="374"/>
                </a:cubicBezTo>
                <a:cubicBezTo>
                  <a:pt x="927" y="404"/>
                  <a:pt x="930" y="434"/>
                  <a:pt x="930"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26" name="图片 925"/>
          <p:cNvPicPr/>
          <p:nvPr/>
        </p:nvPicPr>
        <p:blipFill>
          <a:blip r:embed="rId3"/>
          <a:stretch/>
        </p:blipFill>
        <p:spPr>
          <a:xfrm>
            <a:off x="660240" y="1596240"/>
            <a:ext cx="166680" cy="166680"/>
          </a:xfrm>
          <a:prstGeom prst="rect">
            <a:avLst/>
          </a:prstGeom>
          <a:noFill/>
          <a:ln w="0">
            <a:noFill/>
          </a:ln>
        </p:spPr>
      </p:pic>
      <p:sp>
        <p:nvSpPr>
          <p:cNvPr id="927" name="文本框 926"/>
          <p:cNvSpPr txBox="1"/>
          <p:nvPr/>
        </p:nvSpPr>
        <p:spPr>
          <a:xfrm>
            <a:off x="401040" y="864360"/>
            <a:ext cx="31860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针对不同类型医学查询的系统响应效果展示</a:t>
            </a:r>
            <a:endParaRPr lang="en-US" sz="1320" b="0" u="none" strike="noStrike">
              <a:solidFill>
                <a:srgbClr val="000000"/>
              </a:solidFill>
              <a:effectLst/>
              <a:uFillTx/>
              <a:latin typeface="Times New Roman"/>
            </a:endParaRPr>
          </a:p>
        </p:txBody>
      </p:sp>
      <p:sp>
        <p:nvSpPr>
          <p:cNvPr id="928" name="文本框 927"/>
          <p:cNvSpPr txBox="1"/>
          <p:nvPr/>
        </p:nvSpPr>
        <p:spPr>
          <a:xfrm>
            <a:off x="1011240" y="1607040"/>
            <a:ext cx="13586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癌症治疗的最新进展</a:t>
            </a:r>
            <a:endParaRPr lang="en-US" sz="1180" b="0" u="none" strike="noStrike">
              <a:solidFill>
                <a:srgbClr val="000000"/>
              </a:solidFill>
              <a:effectLst/>
              <a:uFillTx/>
              <a:latin typeface="Times New Roman"/>
            </a:endParaRPr>
          </a:p>
        </p:txBody>
      </p:sp>
      <p:sp>
        <p:nvSpPr>
          <p:cNvPr id="929" name="文本框 928"/>
          <p:cNvSpPr txBox="1"/>
          <p:nvPr/>
        </p:nvSpPr>
        <p:spPr>
          <a:xfrm>
            <a:off x="576720" y="1972080"/>
            <a:ext cx="187812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查询：癌症治疗的最新进展有哪些？</a:t>
            </a:r>
            <a:endParaRPr lang="en-US" sz="920" b="0" u="none" strike="noStrike">
              <a:solidFill>
                <a:srgbClr val="000000"/>
              </a:solidFill>
              <a:effectLst/>
              <a:uFillTx/>
              <a:latin typeface="Times New Roman"/>
            </a:endParaRPr>
          </a:p>
        </p:txBody>
      </p:sp>
      <p:sp>
        <p:nvSpPr>
          <p:cNvPr id="930" name="文本框 929"/>
          <p:cNvSpPr txBox="1"/>
          <p:nvPr/>
        </p:nvSpPr>
        <p:spPr>
          <a:xfrm>
            <a:off x="576720" y="2206080"/>
            <a:ext cx="452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最新的癌症治疗进展包括</a:t>
            </a:r>
            <a:r>
              <a:rPr lang="zh-CN" sz="920" b="0" u="none" strike="noStrike">
                <a:solidFill>
                  <a:srgbClr val="FF9900"/>
                </a:solidFill>
                <a:effectLst/>
                <a:uFillTx/>
                <a:latin typeface="NotoSansSC"/>
                <a:ea typeface="NotoSansSC"/>
              </a:rPr>
              <a:t>免疫疗法、基因疗法和靶向治疗</a:t>
            </a:r>
            <a:r>
              <a:rPr lang="zh-CN" sz="920" b="0" u="none" strike="noStrike">
                <a:solidFill>
                  <a:srgbClr val="FFFFFF"/>
                </a:solidFill>
                <a:effectLst/>
                <a:uFillTx/>
                <a:latin typeface="NotoSansSC"/>
                <a:ea typeface="NotoSansSC"/>
              </a:rPr>
              <a:t>。其中，</a:t>
            </a:r>
            <a:r>
              <a:rPr lang="en-US" sz="920" b="0" u="none" strike="noStrike">
                <a:solidFill>
                  <a:srgbClr val="FFFFFF"/>
                </a:solidFill>
                <a:effectLst/>
                <a:uFillTx/>
                <a:latin typeface="NotoSansSC"/>
                <a:ea typeface="NotoSansSC"/>
              </a:rPr>
              <a:t>CAR-T</a:t>
            </a:r>
            <a:r>
              <a:rPr lang="zh-CN" sz="920" b="0" u="none" strike="noStrike">
                <a:solidFill>
                  <a:srgbClr val="FFFFFF"/>
                </a:solidFill>
                <a:effectLst/>
                <a:uFillTx/>
                <a:latin typeface="NotoSansSC"/>
                <a:ea typeface="NotoSansSC"/>
              </a:rPr>
              <a:t>细胞疗法和检</a:t>
            </a:r>
            <a:endParaRPr lang="en-US" sz="920" b="0" u="none" strike="noStrike">
              <a:solidFill>
                <a:srgbClr val="000000"/>
              </a:solidFill>
              <a:effectLst/>
              <a:uFillTx/>
              <a:latin typeface="Times New Roman"/>
            </a:endParaRPr>
          </a:p>
        </p:txBody>
      </p:sp>
      <p:sp>
        <p:nvSpPr>
          <p:cNvPr id="931" name="文本框 930"/>
          <p:cNvSpPr txBox="1"/>
          <p:nvPr/>
        </p:nvSpPr>
        <p:spPr>
          <a:xfrm>
            <a:off x="576720" y="2373480"/>
            <a:ext cx="4460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查点抑制剂被广泛研究和应用，已在多种癌症类型中显示出显著效果。此外，个性化医</a:t>
            </a:r>
            <a:endParaRPr lang="en-US" sz="920" b="0" u="none" strike="noStrike">
              <a:solidFill>
                <a:srgbClr val="000000"/>
              </a:solidFill>
              <a:effectLst/>
              <a:uFillTx/>
              <a:latin typeface="Times New Roman"/>
            </a:endParaRPr>
          </a:p>
        </p:txBody>
      </p:sp>
      <p:sp>
        <p:nvSpPr>
          <p:cNvPr id="932" name="任意多边形: 形状 931"/>
          <p:cNvSpPr/>
          <p:nvPr/>
        </p:nvSpPr>
        <p:spPr>
          <a:xfrm>
            <a:off x="5448240" y="1337040"/>
            <a:ext cx="4847400" cy="1521000"/>
          </a:xfrm>
          <a:custGeom>
            <a:avLst/>
            <a:gdLst/>
            <a:ahLst/>
            <a:cxnLst/>
            <a:rect l="0" t="0" r="r" b="b"/>
            <a:pathLst>
              <a:path w="13465" h="4225">
                <a:moveTo>
                  <a:pt x="15" y="114"/>
                </a:moveTo>
                <a:cubicBezTo>
                  <a:pt x="24" y="91"/>
                  <a:pt x="37" y="71"/>
                  <a:pt x="55" y="54"/>
                </a:cubicBezTo>
                <a:cubicBezTo>
                  <a:pt x="72" y="37"/>
                  <a:pt x="92" y="23"/>
                  <a:pt x="115" y="14"/>
                </a:cubicBezTo>
                <a:cubicBezTo>
                  <a:pt x="138" y="4"/>
                  <a:pt x="161" y="0"/>
                  <a:pt x="186" y="0"/>
                </a:cubicBezTo>
                <a:lnTo>
                  <a:pt x="13279" y="0"/>
                </a:lnTo>
                <a:cubicBezTo>
                  <a:pt x="13304" y="0"/>
                  <a:pt x="13328" y="4"/>
                  <a:pt x="13350" y="14"/>
                </a:cubicBezTo>
                <a:cubicBezTo>
                  <a:pt x="13373" y="23"/>
                  <a:pt x="13393" y="37"/>
                  <a:pt x="13411" y="54"/>
                </a:cubicBezTo>
                <a:cubicBezTo>
                  <a:pt x="13428" y="71"/>
                  <a:pt x="13441" y="91"/>
                  <a:pt x="13451" y="114"/>
                </a:cubicBezTo>
                <a:cubicBezTo>
                  <a:pt x="13460" y="137"/>
                  <a:pt x="13465" y="161"/>
                  <a:pt x="13465" y="185"/>
                </a:cubicBezTo>
                <a:lnTo>
                  <a:pt x="13465" y="4040"/>
                </a:lnTo>
                <a:cubicBezTo>
                  <a:pt x="13465" y="4064"/>
                  <a:pt x="13460" y="4088"/>
                  <a:pt x="13451" y="4111"/>
                </a:cubicBezTo>
                <a:cubicBezTo>
                  <a:pt x="13441" y="4133"/>
                  <a:pt x="13428" y="4154"/>
                  <a:pt x="13411" y="4171"/>
                </a:cubicBezTo>
                <a:cubicBezTo>
                  <a:pt x="13393" y="4188"/>
                  <a:pt x="13373" y="4202"/>
                  <a:pt x="13350" y="4211"/>
                </a:cubicBezTo>
                <a:cubicBezTo>
                  <a:pt x="13328" y="4221"/>
                  <a:pt x="13304" y="4225"/>
                  <a:pt x="13279" y="4225"/>
                </a:cubicBezTo>
                <a:lnTo>
                  <a:pt x="186" y="4225"/>
                </a:lnTo>
                <a:cubicBezTo>
                  <a:pt x="161" y="4225"/>
                  <a:pt x="138" y="4221"/>
                  <a:pt x="115" y="4211"/>
                </a:cubicBezTo>
                <a:cubicBezTo>
                  <a:pt x="92" y="4202"/>
                  <a:pt x="72" y="4188"/>
                  <a:pt x="55" y="4171"/>
                </a:cubicBezTo>
                <a:cubicBezTo>
                  <a:pt x="37" y="4154"/>
                  <a:pt x="24" y="4133"/>
                  <a:pt x="15" y="4111"/>
                </a:cubicBezTo>
                <a:cubicBezTo>
                  <a:pt x="5" y="4088"/>
                  <a:pt x="0" y="4064"/>
                  <a:pt x="0" y="4040"/>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3" name="任意多边形: 形状 932"/>
          <p:cNvSpPr/>
          <p:nvPr/>
        </p:nvSpPr>
        <p:spPr>
          <a:xfrm>
            <a:off x="5448240" y="1337040"/>
            <a:ext cx="4847400" cy="1521000"/>
          </a:xfrm>
          <a:custGeom>
            <a:avLst/>
            <a:gdLst/>
            <a:ahLst/>
            <a:cxnLst/>
            <a:rect l="0" t="0" r="r" b="b"/>
            <a:pathLst>
              <a:path w="13465" h="4225">
                <a:moveTo>
                  <a:pt x="0" y="4040"/>
                </a:moveTo>
                <a:lnTo>
                  <a:pt x="0" y="185"/>
                </a:lnTo>
                <a:cubicBezTo>
                  <a:pt x="0" y="161"/>
                  <a:pt x="5" y="137"/>
                  <a:pt x="15" y="114"/>
                </a:cubicBezTo>
                <a:cubicBezTo>
                  <a:pt x="24" y="91"/>
                  <a:pt x="37" y="71"/>
                  <a:pt x="55" y="54"/>
                </a:cubicBezTo>
                <a:cubicBezTo>
                  <a:pt x="72" y="37"/>
                  <a:pt x="92" y="23"/>
                  <a:pt x="115" y="14"/>
                </a:cubicBezTo>
                <a:cubicBezTo>
                  <a:pt x="138" y="4"/>
                  <a:pt x="161" y="0"/>
                  <a:pt x="186" y="0"/>
                </a:cubicBezTo>
                <a:lnTo>
                  <a:pt x="13279" y="0"/>
                </a:lnTo>
                <a:cubicBezTo>
                  <a:pt x="13304" y="0"/>
                  <a:pt x="13328" y="4"/>
                  <a:pt x="13350" y="14"/>
                </a:cubicBezTo>
                <a:cubicBezTo>
                  <a:pt x="13373" y="23"/>
                  <a:pt x="13393" y="37"/>
                  <a:pt x="13411" y="54"/>
                </a:cubicBezTo>
                <a:cubicBezTo>
                  <a:pt x="13428" y="71"/>
                  <a:pt x="13441" y="91"/>
                  <a:pt x="13451" y="114"/>
                </a:cubicBezTo>
                <a:cubicBezTo>
                  <a:pt x="13460" y="137"/>
                  <a:pt x="13465" y="161"/>
                  <a:pt x="13465" y="185"/>
                </a:cubicBezTo>
                <a:lnTo>
                  <a:pt x="13465" y="4040"/>
                </a:lnTo>
                <a:cubicBezTo>
                  <a:pt x="13465" y="4064"/>
                  <a:pt x="13460" y="4088"/>
                  <a:pt x="13451" y="4111"/>
                </a:cubicBezTo>
                <a:cubicBezTo>
                  <a:pt x="13441" y="4133"/>
                  <a:pt x="13428" y="4154"/>
                  <a:pt x="13411" y="4171"/>
                </a:cubicBezTo>
                <a:cubicBezTo>
                  <a:pt x="13393" y="4188"/>
                  <a:pt x="13373" y="4202"/>
                  <a:pt x="13350" y="4211"/>
                </a:cubicBezTo>
                <a:cubicBezTo>
                  <a:pt x="13328" y="4221"/>
                  <a:pt x="13304" y="4225"/>
                  <a:pt x="13279" y="4225"/>
                </a:cubicBezTo>
                <a:lnTo>
                  <a:pt x="186" y="4225"/>
                </a:lnTo>
                <a:cubicBezTo>
                  <a:pt x="161" y="4225"/>
                  <a:pt x="138" y="4221"/>
                  <a:pt x="115" y="4211"/>
                </a:cubicBezTo>
                <a:cubicBezTo>
                  <a:pt x="92" y="4202"/>
                  <a:pt x="72" y="4188"/>
                  <a:pt x="55" y="4171"/>
                </a:cubicBezTo>
                <a:cubicBezTo>
                  <a:pt x="37" y="4154"/>
                  <a:pt x="24" y="4133"/>
                  <a:pt x="15" y="4111"/>
                </a:cubicBezTo>
                <a:cubicBezTo>
                  <a:pt x="5" y="4088"/>
                  <a:pt x="0" y="4064"/>
                  <a:pt x="0" y="4040"/>
                </a:cubicBezTo>
                <a:moveTo>
                  <a:pt x="24" y="185"/>
                </a:moveTo>
                <a:lnTo>
                  <a:pt x="24" y="4040"/>
                </a:lnTo>
                <a:cubicBezTo>
                  <a:pt x="24" y="4050"/>
                  <a:pt x="25" y="4061"/>
                  <a:pt x="27" y="4071"/>
                </a:cubicBezTo>
                <a:cubicBezTo>
                  <a:pt x="29" y="4082"/>
                  <a:pt x="32" y="4092"/>
                  <a:pt x="36" y="4102"/>
                </a:cubicBezTo>
                <a:cubicBezTo>
                  <a:pt x="40" y="4112"/>
                  <a:pt x="45" y="4121"/>
                  <a:pt x="51" y="4130"/>
                </a:cubicBezTo>
                <a:cubicBezTo>
                  <a:pt x="57" y="4139"/>
                  <a:pt x="64" y="4147"/>
                  <a:pt x="71" y="4155"/>
                </a:cubicBezTo>
                <a:cubicBezTo>
                  <a:pt x="79" y="4162"/>
                  <a:pt x="87" y="4169"/>
                  <a:pt x="96" y="4175"/>
                </a:cubicBezTo>
                <a:cubicBezTo>
                  <a:pt x="105" y="4181"/>
                  <a:pt x="114" y="4186"/>
                  <a:pt x="124" y="4190"/>
                </a:cubicBezTo>
                <a:cubicBezTo>
                  <a:pt x="134" y="4194"/>
                  <a:pt x="144" y="4197"/>
                  <a:pt x="154" y="4199"/>
                </a:cubicBezTo>
                <a:cubicBezTo>
                  <a:pt x="165" y="4201"/>
                  <a:pt x="175" y="4202"/>
                  <a:pt x="186" y="4202"/>
                </a:cubicBezTo>
                <a:lnTo>
                  <a:pt x="13279" y="4202"/>
                </a:lnTo>
                <a:cubicBezTo>
                  <a:pt x="13290" y="4202"/>
                  <a:pt x="13301" y="4201"/>
                  <a:pt x="13311" y="4199"/>
                </a:cubicBezTo>
                <a:cubicBezTo>
                  <a:pt x="13321" y="4197"/>
                  <a:pt x="13332" y="4194"/>
                  <a:pt x="13341" y="4190"/>
                </a:cubicBezTo>
                <a:cubicBezTo>
                  <a:pt x="13351" y="4186"/>
                  <a:pt x="13361" y="4181"/>
                  <a:pt x="13370" y="4175"/>
                </a:cubicBezTo>
                <a:cubicBezTo>
                  <a:pt x="13378" y="4169"/>
                  <a:pt x="13387" y="4162"/>
                  <a:pt x="13394" y="4155"/>
                </a:cubicBezTo>
                <a:cubicBezTo>
                  <a:pt x="13402" y="4147"/>
                  <a:pt x="13408" y="4139"/>
                  <a:pt x="13414" y="4130"/>
                </a:cubicBezTo>
                <a:cubicBezTo>
                  <a:pt x="13420" y="4121"/>
                  <a:pt x="13425" y="4112"/>
                  <a:pt x="13429" y="4102"/>
                </a:cubicBezTo>
                <a:cubicBezTo>
                  <a:pt x="13433" y="4092"/>
                  <a:pt x="13437" y="4082"/>
                  <a:pt x="13439" y="4071"/>
                </a:cubicBezTo>
                <a:cubicBezTo>
                  <a:pt x="13441" y="4061"/>
                  <a:pt x="13442" y="4050"/>
                  <a:pt x="13442" y="4040"/>
                </a:cubicBezTo>
                <a:lnTo>
                  <a:pt x="13442" y="185"/>
                </a:lnTo>
                <a:cubicBezTo>
                  <a:pt x="13442" y="175"/>
                  <a:pt x="13441" y="164"/>
                  <a:pt x="13439" y="154"/>
                </a:cubicBezTo>
                <a:cubicBezTo>
                  <a:pt x="13437" y="143"/>
                  <a:pt x="13433" y="133"/>
                  <a:pt x="13429" y="123"/>
                </a:cubicBezTo>
                <a:cubicBezTo>
                  <a:pt x="13425" y="113"/>
                  <a:pt x="13420" y="104"/>
                  <a:pt x="13414" y="95"/>
                </a:cubicBezTo>
                <a:cubicBezTo>
                  <a:pt x="13408" y="86"/>
                  <a:pt x="13402" y="78"/>
                  <a:pt x="13394" y="70"/>
                </a:cubicBezTo>
                <a:cubicBezTo>
                  <a:pt x="13387" y="63"/>
                  <a:pt x="13378" y="56"/>
                  <a:pt x="13370" y="50"/>
                </a:cubicBezTo>
                <a:cubicBezTo>
                  <a:pt x="13361" y="44"/>
                  <a:pt x="13351" y="39"/>
                  <a:pt x="13341" y="35"/>
                </a:cubicBezTo>
                <a:cubicBezTo>
                  <a:pt x="13332" y="31"/>
                  <a:pt x="13321" y="28"/>
                  <a:pt x="13311" y="26"/>
                </a:cubicBezTo>
                <a:cubicBezTo>
                  <a:pt x="13301" y="24"/>
                  <a:pt x="13290" y="23"/>
                  <a:pt x="13279" y="23"/>
                </a:cubicBezTo>
                <a:lnTo>
                  <a:pt x="186" y="23"/>
                </a:lnTo>
                <a:cubicBezTo>
                  <a:pt x="175" y="23"/>
                  <a:pt x="165" y="24"/>
                  <a:pt x="154" y="26"/>
                </a:cubicBezTo>
                <a:cubicBezTo>
                  <a:pt x="144" y="28"/>
                  <a:pt x="134" y="31"/>
                  <a:pt x="124" y="35"/>
                </a:cubicBezTo>
                <a:cubicBezTo>
                  <a:pt x="114" y="39"/>
                  <a:pt x="105" y="44"/>
                  <a:pt x="96" y="50"/>
                </a:cubicBezTo>
                <a:cubicBezTo>
                  <a:pt x="87" y="56"/>
                  <a:pt x="79" y="63"/>
                  <a:pt x="71" y="70"/>
                </a:cubicBezTo>
                <a:cubicBezTo>
                  <a:pt x="64" y="78"/>
                  <a:pt x="57" y="86"/>
                  <a:pt x="51" y="95"/>
                </a:cubicBezTo>
                <a:cubicBezTo>
                  <a:pt x="45" y="104"/>
                  <a:pt x="40" y="113"/>
                  <a:pt x="36" y="123"/>
                </a:cubicBezTo>
                <a:cubicBezTo>
                  <a:pt x="32" y="133"/>
                  <a:pt x="29" y="143"/>
                  <a:pt x="27" y="154"/>
                </a:cubicBezTo>
                <a:cubicBezTo>
                  <a:pt x="25" y="164"/>
                  <a:pt x="24" y="175"/>
                  <a:pt x="24"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4" name="任意多边形: 形状 933"/>
          <p:cNvSpPr/>
          <p:nvPr/>
        </p:nvSpPr>
        <p:spPr>
          <a:xfrm>
            <a:off x="5623920" y="1512360"/>
            <a:ext cx="334440" cy="334800"/>
          </a:xfrm>
          <a:custGeom>
            <a:avLst/>
            <a:gdLst/>
            <a:ahLst/>
            <a:cxnLst/>
            <a:rect l="0" t="0" r="r" b="b"/>
            <a:pathLst>
              <a:path w="929" h="930">
                <a:moveTo>
                  <a:pt x="929" y="464"/>
                </a:moveTo>
                <a:cubicBezTo>
                  <a:pt x="929" y="495"/>
                  <a:pt x="926" y="525"/>
                  <a:pt x="920" y="555"/>
                </a:cubicBezTo>
                <a:cubicBezTo>
                  <a:pt x="915" y="585"/>
                  <a:pt x="906" y="614"/>
                  <a:pt x="894" y="642"/>
                </a:cubicBezTo>
                <a:cubicBezTo>
                  <a:pt x="882" y="670"/>
                  <a:pt x="868" y="697"/>
                  <a:pt x="851" y="722"/>
                </a:cubicBezTo>
                <a:cubicBezTo>
                  <a:pt x="834" y="748"/>
                  <a:pt x="815" y="771"/>
                  <a:pt x="793" y="793"/>
                </a:cubicBezTo>
                <a:cubicBezTo>
                  <a:pt x="772" y="814"/>
                  <a:pt x="748" y="833"/>
                  <a:pt x="723" y="850"/>
                </a:cubicBezTo>
                <a:cubicBezTo>
                  <a:pt x="698" y="867"/>
                  <a:pt x="671" y="882"/>
                  <a:pt x="643" y="893"/>
                </a:cubicBezTo>
                <a:cubicBezTo>
                  <a:pt x="614" y="906"/>
                  <a:pt x="585" y="915"/>
                  <a:pt x="555" y="921"/>
                </a:cubicBezTo>
                <a:cubicBezTo>
                  <a:pt x="525" y="927"/>
                  <a:pt x="495" y="930"/>
                  <a:pt x="464" y="930"/>
                </a:cubicBezTo>
                <a:cubicBezTo>
                  <a:pt x="434" y="930"/>
                  <a:pt x="403" y="927"/>
                  <a:pt x="374" y="921"/>
                </a:cubicBezTo>
                <a:cubicBezTo>
                  <a:pt x="344" y="915"/>
                  <a:pt x="315" y="906"/>
                  <a:pt x="286" y="893"/>
                </a:cubicBezTo>
                <a:cubicBezTo>
                  <a:pt x="258" y="882"/>
                  <a:pt x="232" y="867"/>
                  <a:pt x="206" y="850"/>
                </a:cubicBezTo>
                <a:cubicBezTo>
                  <a:pt x="181" y="833"/>
                  <a:pt x="157" y="814"/>
                  <a:pt x="136" y="793"/>
                </a:cubicBezTo>
                <a:cubicBezTo>
                  <a:pt x="114" y="771"/>
                  <a:pt x="95" y="748"/>
                  <a:pt x="78" y="722"/>
                </a:cubicBezTo>
                <a:cubicBezTo>
                  <a:pt x="61" y="697"/>
                  <a:pt x="47" y="670"/>
                  <a:pt x="35" y="642"/>
                </a:cubicBezTo>
                <a:cubicBezTo>
                  <a:pt x="24" y="614"/>
                  <a:pt x="15" y="585"/>
                  <a:pt x="9" y="555"/>
                </a:cubicBezTo>
                <a:cubicBezTo>
                  <a:pt x="3" y="525"/>
                  <a:pt x="0" y="495"/>
                  <a:pt x="0" y="464"/>
                </a:cubicBezTo>
                <a:cubicBezTo>
                  <a:pt x="0" y="434"/>
                  <a:pt x="3" y="404"/>
                  <a:pt x="9" y="374"/>
                </a:cubicBezTo>
                <a:cubicBezTo>
                  <a:pt x="15" y="344"/>
                  <a:pt x="24" y="315"/>
                  <a:pt x="35" y="287"/>
                </a:cubicBezTo>
                <a:cubicBezTo>
                  <a:pt x="47" y="258"/>
                  <a:pt x="61" y="232"/>
                  <a:pt x="78" y="206"/>
                </a:cubicBezTo>
                <a:cubicBezTo>
                  <a:pt x="95" y="181"/>
                  <a:pt x="114" y="158"/>
                  <a:pt x="136" y="136"/>
                </a:cubicBezTo>
                <a:cubicBezTo>
                  <a:pt x="157" y="114"/>
                  <a:pt x="181" y="95"/>
                  <a:pt x="206" y="78"/>
                </a:cubicBezTo>
                <a:cubicBezTo>
                  <a:pt x="232" y="61"/>
                  <a:pt x="258" y="47"/>
                  <a:pt x="286" y="35"/>
                </a:cubicBezTo>
                <a:cubicBezTo>
                  <a:pt x="315" y="24"/>
                  <a:pt x="344" y="15"/>
                  <a:pt x="374" y="9"/>
                </a:cubicBezTo>
                <a:cubicBezTo>
                  <a:pt x="403" y="3"/>
                  <a:pt x="434" y="0"/>
                  <a:pt x="464" y="0"/>
                </a:cubicBezTo>
                <a:cubicBezTo>
                  <a:pt x="495" y="0"/>
                  <a:pt x="525" y="3"/>
                  <a:pt x="555" y="9"/>
                </a:cubicBezTo>
                <a:cubicBezTo>
                  <a:pt x="585" y="15"/>
                  <a:pt x="614" y="24"/>
                  <a:pt x="643" y="35"/>
                </a:cubicBezTo>
                <a:cubicBezTo>
                  <a:pt x="671" y="47"/>
                  <a:pt x="698" y="61"/>
                  <a:pt x="723" y="78"/>
                </a:cubicBezTo>
                <a:cubicBezTo>
                  <a:pt x="748" y="95"/>
                  <a:pt x="772" y="114"/>
                  <a:pt x="793" y="136"/>
                </a:cubicBezTo>
                <a:cubicBezTo>
                  <a:pt x="815" y="158"/>
                  <a:pt x="834" y="181"/>
                  <a:pt x="851" y="206"/>
                </a:cubicBezTo>
                <a:cubicBezTo>
                  <a:pt x="868" y="232"/>
                  <a:pt x="882" y="258"/>
                  <a:pt x="894" y="287"/>
                </a:cubicBezTo>
                <a:cubicBezTo>
                  <a:pt x="906" y="315"/>
                  <a:pt x="915" y="344"/>
                  <a:pt x="920" y="374"/>
                </a:cubicBezTo>
                <a:cubicBezTo>
                  <a:pt x="926" y="404"/>
                  <a:pt x="929" y="434"/>
                  <a:pt x="929"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35" name="图片 934"/>
          <p:cNvPicPr/>
          <p:nvPr/>
        </p:nvPicPr>
        <p:blipFill>
          <a:blip r:embed="rId4"/>
          <a:stretch/>
        </p:blipFill>
        <p:spPr>
          <a:xfrm>
            <a:off x="5707800" y="1596240"/>
            <a:ext cx="166680" cy="166680"/>
          </a:xfrm>
          <a:prstGeom prst="rect">
            <a:avLst/>
          </a:prstGeom>
          <a:noFill/>
          <a:ln w="0">
            <a:noFill/>
          </a:ln>
        </p:spPr>
      </p:pic>
      <p:sp>
        <p:nvSpPr>
          <p:cNvPr id="936" name="文本框 935"/>
          <p:cNvSpPr txBox="1"/>
          <p:nvPr/>
        </p:nvSpPr>
        <p:spPr>
          <a:xfrm>
            <a:off x="576720" y="2540520"/>
            <a:ext cx="27280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疗手段如基因编辑和癌症疫苗的应用也在不断推进</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937" name="文本框 936"/>
          <p:cNvSpPr txBox="1"/>
          <p:nvPr/>
        </p:nvSpPr>
        <p:spPr>
          <a:xfrm>
            <a:off x="6058440" y="1607040"/>
            <a:ext cx="15094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糖尿病的有效管理方法</a:t>
            </a:r>
            <a:endParaRPr lang="en-US" sz="1180" b="0" u="none" strike="noStrike">
              <a:solidFill>
                <a:srgbClr val="000000"/>
              </a:solidFill>
              <a:effectLst/>
              <a:uFillTx/>
              <a:latin typeface="Times New Roman"/>
            </a:endParaRPr>
          </a:p>
        </p:txBody>
      </p:sp>
      <p:sp>
        <p:nvSpPr>
          <p:cNvPr id="938" name="文本框 937"/>
          <p:cNvSpPr txBox="1"/>
          <p:nvPr/>
        </p:nvSpPr>
        <p:spPr>
          <a:xfrm>
            <a:off x="5623920" y="1972080"/>
            <a:ext cx="19954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查询：糖尿病的有效管理方法是什么？</a:t>
            </a:r>
            <a:endParaRPr lang="en-US" sz="920" b="0" u="none" strike="noStrike">
              <a:solidFill>
                <a:srgbClr val="000000"/>
              </a:solidFill>
              <a:effectLst/>
              <a:uFillTx/>
              <a:latin typeface="Times New Roman"/>
            </a:endParaRPr>
          </a:p>
        </p:txBody>
      </p:sp>
      <p:sp>
        <p:nvSpPr>
          <p:cNvPr id="939" name="文本框 938"/>
          <p:cNvSpPr txBox="1"/>
          <p:nvPr/>
        </p:nvSpPr>
        <p:spPr>
          <a:xfrm>
            <a:off x="5623920" y="2206080"/>
            <a:ext cx="4513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糖尿病管理的关键在于</a:t>
            </a:r>
            <a:r>
              <a:rPr lang="zh-CN" sz="920" b="0" u="none" strike="noStrike">
                <a:solidFill>
                  <a:srgbClr val="FF9900"/>
                </a:solidFill>
                <a:effectLst/>
                <a:uFillTx/>
                <a:latin typeface="NotoSansSC"/>
                <a:ea typeface="NotoSansSC"/>
              </a:rPr>
              <a:t>血糖监测、健康饮食和药物治疗</a:t>
            </a:r>
            <a:r>
              <a:rPr lang="zh-CN" sz="920" b="0" u="none" strike="noStrike">
                <a:solidFill>
                  <a:srgbClr val="FFFFFF"/>
                </a:solidFill>
                <a:effectLst/>
                <a:uFillTx/>
                <a:latin typeface="NotoSansSC"/>
                <a:ea typeface="NotoSansSC"/>
              </a:rPr>
              <a:t>。新型胰岛素制剂和</a:t>
            </a:r>
            <a:r>
              <a:rPr lang="en-US" sz="920" b="0" u="none" strike="noStrike">
                <a:solidFill>
                  <a:srgbClr val="FFFFFF"/>
                </a:solidFill>
                <a:effectLst/>
                <a:uFillTx/>
                <a:latin typeface="NotoSansSC"/>
                <a:ea typeface="NotoSansSC"/>
              </a:rPr>
              <a:t>GLP-1</a:t>
            </a:r>
            <a:r>
              <a:rPr lang="zh-CN" sz="920" b="0" u="none" strike="noStrike">
                <a:solidFill>
                  <a:srgbClr val="FFFFFF"/>
                </a:solidFill>
                <a:effectLst/>
                <a:uFillTx/>
                <a:latin typeface="NotoSansSC"/>
                <a:ea typeface="NotoSansSC"/>
              </a:rPr>
              <a:t>受体</a:t>
            </a:r>
            <a:endParaRPr lang="en-US" sz="920" b="0" u="none" strike="noStrike">
              <a:solidFill>
                <a:srgbClr val="000000"/>
              </a:solidFill>
              <a:effectLst/>
              <a:uFillTx/>
              <a:latin typeface="Times New Roman"/>
            </a:endParaRPr>
          </a:p>
        </p:txBody>
      </p:sp>
      <p:sp>
        <p:nvSpPr>
          <p:cNvPr id="940" name="文本框 939"/>
          <p:cNvSpPr txBox="1"/>
          <p:nvPr/>
        </p:nvSpPr>
        <p:spPr>
          <a:xfrm>
            <a:off x="5623920" y="2373480"/>
            <a:ext cx="4460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激动剂的使用，可以有效控制血糖水平。同时，结合运动和低碳水化合物饮食，患者可</a:t>
            </a:r>
            <a:endParaRPr lang="en-US" sz="920" b="0" u="none" strike="noStrike">
              <a:solidFill>
                <a:srgbClr val="000000"/>
              </a:solidFill>
              <a:effectLst/>
              <a:uFillTx/>
              <a:latin typeface="Times New Roman"/>
            </a:endParaRPr>
          </a:p>
        </p:txBody>
      </p:sp>
      <p:sp>
        <p:nvSpPr>
          <p:cNvPr id="941" name="任意多边形: 形状 940"/>
          <p:cNvSpPr/>
          <p:nvPr/>
        </p:nvSpPr>
        <p:spPr>
          <a:xfrm>
            <a:off x="401040" y="3058200"/>
            <a:ext cx="4847040" cy="1521360"/>
          </a:xfrm>
          <a:custGeom>
            <a:avLst/>
            <a:gdLst/>
            <a:ahLst/>
            <a:cxnLst/>
            <a:rect l="0" t="0" r="r" b="b"/>
            <a:pathLst>
              <a:path w="13464" h="4226">
                <a:moveTo>
                  <a:pt x="0" y="4041"/>
                </a:moveTo>
                <a:lnTo>
                  <a:pt x="0" y="186"/>
                </a:lnTo>
                <a:cubicBezTo>
                  <a:pt x="0" y="162"/>
                  <a:pt x="4" y="138"/>
                  <a:pt x="14" y="115"/>
                </a:cubicBezTo>
                <a:cubicBezTo>
                  <a:pt x="23" y="92"/>
                  <a:pt x="37" y="72"/>
                  <a:pt x="54" y="55"/>
                </a:cubicBezTo>
                <a:cubicBezTo>
                  <a:pt x="72" y="37"/>
                  <a:pt x="92" y="24"/>
                  <a:pt x="114" y="15"/>
                </a:cubicBezTo>
                <a:cubicBezTo>
                  <a:pt x="137" y="5"/>
                  <a:pt x="161" y="0"/>
                  <a:pt x="185" y="0"/>
                </a:cubicBezTo>
                <a:lnTo>
                  <a:pt x="13279" y="0"/>
                </a:lnTo>
                <a:cubicBezTo>
                  <a:pt x="13303" y="0"/>
                  <a:pt x="13327" y="5"/>
                  <a:pt x="13350" y="15"/>
                </a:cubicBezTo>
                <a:cubicBezTo>
                  <a:pt x="13372" y="24"/>
                  <a:pt x="13392" y="37"/>
                  <a:pt x="13410" y="55"/>
                </a:cubicBezTo>
                <a:cubicBezTo>
                  <a:pt x="13427" y="72"/>
                  <a:pt x="13441" y="92"/>
                  <a:pt x="13450" y="115"/>
                </a:cubicBezTo>
                <a:cubicBezTo>
                  <a:pt x="13460" y="138"/>
                  <a:pt x="13464" y="162"/>
                  <a:pt x="13464" y="186"/>
                </a:cubicBezTo>
                <a:lnTo>
                  <a:pt x="13464" y="4041"/>
                </a:lnTo>
                <a:cubicBezTo>
                  <a:pt x="13464" y="4065"/>
                  <a:pt x="13460" y="4089"/>
                  <a:pt x="13450" y="4112"/>
                </a:cubicBezTo>
                <a:cubicBezTo>
                  <a:pt x="13441" y="4134"/>
                  <a:pt x="13427" y="4154"/>
                  <a:pt x="13410" y="4172"/>
                </a:cubicBezTo>
                <a:cubicBezTo>
                  <a:pt x="13392" y="4189"/>
                  <a:pt x="13372" y="4203"/>
                  <a:pt x="13350" y="4212"/>
                </a:cubicBezTo>
                <a:cubicBezTo>
                  <a:pt x="13327" y="4222"/>
                  <a:pt x="13303" y="4226"/>
                  <a:pt x="13279" y="4226"/>
                </a:cubicBezTo>
                <a:lnTo>
                  <a:pt x="185" y="4226"/>
                </a:lnTo>
                <a:cubicBezTo>
                  <a:pt x="161" y="4226"/>
                  <a:pt x="137" y="4222"/>
                  <a:pt x="114" y="4212"/>
                </a:cubicBezTo>
                <a:cubicBezTo>
                  <a:pt x="92" y="4203"/>
                  <a:pt x="72" y="4189"/>
                  <a:pt x="54" y="4172"/>
                </a:cubicBezTo>
                <a:cubicBezTo>
                  <a:pt x="37" y="4154"/>
                  <a:pt x="23" y="4134"/>
                  <a:pt x="14" y="4112"/>
                </a:cubicBezTo>
                <a:cubicBezTo>
                  <a:pt x="4" y="4089"/>
                  <a:pt x="0" y="4065"/>
                  <a:pt x="0" y="404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42" name="任意多边形: 形状 941"/>
          <p:cNvSpPr/>
          <p:nvPr/>
        </p:nvSpPr>
        <p:spPr>
          <a:xfrm>
            <a:off x="401040" y="3058200"/>
            <a:ext cx="4847040" cy="1521360"/>
          </a:xfrm>
          <a:custGeom>
            <a:avLst/>
            <a:gdLst/>
            <a:ahLst/>
            <a:cxnLst/>
            <a:rect l="0" t="0" r="r" b="b"/>
            <a:pathLst>
              <a:path w="13464" h="4226">
                <a:moveTo>
                  <a:pt x="0" y="4041"/>
                </a:moveTo>
                <a:lnTo>
                  <a:pt x="0" y="186"/>
                </a:lnTo>
                <a:cubicBezTo>
                  <a:pt x="0" y="162"/>
                  <a:pt x="4" y="138"/>
                  <a:pt x="14" y="115"/>
                </a:cubicBezTo>
                <a:cubicBezTo>
                  <a:pt x="23" y="92"/>
                  <a:pt x="37" y="72"/>
                  <a:pt x="54" y="55"/>
                </a:cubicBezTo>
                <a:cubicBezTo>
                  <a:pt x="72" y="37"/>
                  <a:pt x="92" y="24"/>
                  <a:pt x="114" y="15"/>
                </a:cubicBezTo>
                <a:cubicBezTo>
                  <a:pt x="137" y="5"/>
                  <a:pt x="161" y="0"/>
                  <a:pt x="185" y="0"/>
                </a:cubicBezTo>
                <a:lnTo>
                  <a:pt x="13279" y="0"/>
                </a:lnTo>
                <a:cubicBezTo>
                  <a:pt x="13303" y="0"/>
                  <a:pt x="13327" y="5"/>
                  <a:pt x="13350" y="15"/>
                </a:cubicBezTo>
                <a:cubicBezTo>
                  <a:pt x="13372" y="24"/>
                  <a:pt x="13392" y="37"/>
                  <a:pt x="13410" y="55"/>
                </a:cubicBezTo>
                <a:cubicBezTo>
                  <a:pt x="13427" y="72"/>
                  <a:pt x="13441" y="92"/>
                  <a:pt x="13450" y="115"/>
                </a:cubicBezTo>
                <a:cubicBezTo>
                  <a:pt x="13460" y="138"/>
                  <a:pt x="13464" y="162"/>
                  <a:pt x="13464" y="186"/>
                </a:cubicBezTo>
                <a:lnTo>
                  <a:pt x="13464" y="4041"/>
                </a:lnTo>
                <a:cubicBezTo>
                  <a:pt x="13464" y="4065"/>
                  <a:pt x="13460" y="4089"/>
                  <a:pt x="13450" y="4112"/>
                </a:cubicBezTo>
                <a:cubicBezTo>
                  <a:pt x="13441" y="4134"/>
                  <a:pt x="13427" y="4154"/>
                  <a:pt x="13410" y="4172"/>
                </a:cubicBezTo>
                <a:cubicBezTo>
                  <a:pt x="13392" y="4189"/>
                  <a:pt x="13372" y="4203"/>
                  <a:pt x="13350" y="4212"/>
                </a:cubicBezTo>
                <a:cubicBezTo>
                  <a:pt x="13327" y="4222"/>
                  <a:pt x="13303" y="4226"/>
                  <a:pt x="13279" y="4226"/>
                </a:cubicBezTo>
                <a:lnTo>
                  <a:pt x="185" y="4226"/>
                </a:lnTo>
                <a:cubicBezTo>
                  <a:pt x="161" y="4226"/>
                  <a:pt x="137" y="4222"/>
                  <a:pt x="114" y="4212"/>
                </a:cubicBezTo>
                <a:cubicBezTo>
                  <a:pt x="92" y="4203"/>
                  <a:pt x="72" y="4189"/>
                  <a:pt x="54" y="4172"/>
                </a:cubicBezTo>
                <a:cubicBezTo>
                  <a:pt x="37" y="4154"/>
                  <a:pt x="23" y="4134"/>
                  <a:pt x="14" y="4112"/>
                </a:cubicBezTo>
                <a:cubicBezTo>
                  <a:pt x="4" y="4089"/>
                  <a:pt x="0" y="4065"/>
                  <a:pt x="0" y="4041"/>
                </a:cubicBezTo>
                <a:moveTo>
                  <a:pt x="23" y="186"/>
                </a:moveTo>
                <a:lnTo>
                  <a:pt x="23" y="4041"/>
                </a:lnTo>
                <a:cubicBezTo>
                  <a:pt x="23" y="4051"/>
                  <a:pt x="24" y="4062"/>
                  <a:pt x="26" y="4072"/>
                </a:cubicBezTo>
                <a:cubicBezTo>
                  <a:pt x="28" y="4083"/>
                  <a:pt x="31" y="4093"/>
                  <a:pt x="35" y="4103"/>
                </a:cubicBezTo>
                <a:cubicBezTo>
                  <a:pt x="39" y="4113"/>
                  <a:pt x="44" y="4122"/>
                  <a:pt x="50" y="4131"/>
                </a:cubicBezTo>
                <a:cubicBezTo>
                  <a:pt x="56" y="4140"/>
                  <a:pt x="63" y="4148"/>
                  <a:pt x="71" y="4155"/>
                </a:cubicBezTo>
                <a:cubicBezTo>
                  <a:pt x="78" y="4163"/>
                  <a:pt x="86" y="4170"/>
                  <a:pt x="95" y="4176"/>
                </a:cubicBezTo>
                <a:cubicBezTo>
                  <a:pt x="104" y="4182"/>
                  <a:pt x="113" y="4187"/>
                  <a:pt x="123" y="4191"/>
                </a:cubicBezTo>
                <a:cubicBezTo>
                  <a:pt x="133" y="4195"/>
                  <a:pt x="143" y="4198"/>
                  <a:pt x="154" y="4200"/>
                </a:cubicBezTo>
                <a:cubicBezTo>
                  <a:pt x="164" y="4202"/>
                  <a:pt x="175" y="4203"/>
                  <a:pt x="185" y="4203"/>
                </a:cubicBezTo>
                <a:lnTo>
                  <a:pt x="13279" y="4203"/>
                </a:lnTo>
                <a:cubicBezTo>
                  <a:pt x="13289" y="4203"/>
                  <a:pt x="13300" y="4202"/>
                  <a:pt x="13310" y="4200"/>
                </a:cubicBezTo>
                <a:cubicBezTo>
                  <a:pt x="13321" y="4198"/>
                  <a:pt x="13331" y="4195"/>
                  <a:pt x="13341" y="4191"/>
                </a:cubicBezTo>
                <a:cubicBezTo>
                  <a:pt x="13351" y="4187"/>
                  <a:pt x="13360" y="4182"/>
                  <a:pt x="13369" y="4176"/>
                </a:cubicBezTo>
                <a:cubicBezTo>
                  <a:pt x="13378" y="4170"/>
                  <a:pt x="13386" y="4163"/>
                  <a:pt x="13393" y="4155"/>
                </a:cubicBezTo>
                <a:cubicBezTo>
                  <a:pt x="13401" y="4148"/>
                  <a:pt x="13408" y="4140"/>
                  <a:pt x="13414" y="4131"/>
                </a:cubicBezTo>
                <a:cubicBezTo>
                  <a:pt x="13420" y="4122"/>
                  <a:pt x="13425" y="4113"/>
                  <a:pt x="13429" y="4103"/>
                </a:cubicBezTo>
                <a:cubicBezTo>
                  <a:pt x="13433" y="4093"/>
                  <a:pt x="13436" y="4083"/>
                  <a:pt x="13438" y="4072"/>
                </a:cubicBezTo>
                <a:cubicBezTo>
                  <a:pt x="13440" y="4062"/>
                  <a:pt x="13441" y="4051"/>
                  <a:pt x="13441" y="4041"/>
                </a:cubicBezTo>
                <a:lnTo>
                  <a:pt x="13441" y="186"/>
                </a:lnTo>
                <a:cubicBezTo>
                  <a:pt x="13441" y="176"/>
                  <a:pt x="13440" y="165"/>
                  <a:pt x="13438" y="154"/>
                </a:cubicBezTo>
                <a:cubicBezTo>
                  <a:pt x="13436" y="144"/>
                  <a:pt x="13433" y="134"/>
                  <a:pt x="13429" y="124"/>
                </a:cubicBezTo>
                <a:cubicBezTo>
                  <a:pt x="13425" y="114"/>
                  <a:pt x="13420" y="105"/>
                  <a:pt x="13414" y="96"/>
                </a:cubicBezTo>
                <a:cubicBezTo>
                  <a:pt x="13408" y="87"/>
                  <a:pt x="13401" y="79"/>
                  <a:pt x="13393" y="71"/>
                </a:cubicBezTo>
                <a:cubicBezTo>
                  <a:pt x="13386" y="64"/>
                  <a:pt x="13378" y="57"/>
                  <a:pt x="13369" y="51"/>
                </a:cubicBezTo>
                <a:cubicBezTo>
                  <a:pt x="13360" y="45"/>
                  <a:pt x="13351" y="40"/>
                  <a:pt x="13341" y="36"/>
                </a:cubicBezTo>
                <a:cubicBezTo>
                  <a:pt x="13331" y="32"/>
                  <a:pt x="13321" y="29"/>
                  <a:pt x="13310" y="27"/>
                </a:cubicBezTo>
                <a:cubicBezTo>
                  <a:pt x="13300" y="25"/>
                  <a:pt x="13289" y="24"/>
                  <a:pt x="13279" y="24"/>
                </a:cubicBezTo>
                <a:lnTo>
                  <a:pt x="185" y="24"/>
                </a:lnTo>
                <a:cubicBezTo>
                  <a:pt x="175" y="24"/>
                  <a:pt x="164" y="25"/>
                  <a:pt x="154" y="27"/>
                </a:cubicBezTo>
                <a:cubicBezTo>
                  <a:pt x="143" y="29"/>
                  <a:pt x="133" y="32"/>
                  <a:pt x="123" y="36"/>
                </a:cubicBezTo>
                <a:cubicBezTo>
                  <a:pt x="113" y="40"/>
                  <a:pt x="104" y="45"/>
                  <a:pt x="95" y="51"/>
                </a:cubicBezTo>
                <a:cubicBezTo>
                  <a:pt x="86" y="57"/>
                  <a:pt x="78" y="64"/>
                  <a:pt x="71" y="71"/>
                </a:cubicBezTo>
                <a:cubicBezTo>
                  <a:pt x="63" y="79"/>
                  <a:pt x="56" y="87"/>
                  <a:pt x="50" y="96"/>
                </a:cubicBezTo>
                <a:cubicBezTo>
                  <a:pt x="44" y="105"/>
                  <a:pt x="39" y="114"/>
                  <a:pt x="35" y="124"/>
                </a:cubicBezTo>
                <a:cubicBezTo>
                  <a:pt x="31" y="134"/>
                  <a:pt x="28" y="144"/>
                  <a:pt x="26" y="154"/>
                </a:cubicBezTo>
                <a:cubicBezTo>
                  <a:pt x="24" y="165"/>
                  <a:pt x="23" y="176"/>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43" name="任意多边形: 形状 942"/>
          <p:cNvSpPr/>
          <p:nvPr/>
        </p:nvSpPr>
        <p:spPr>
          <a:xfrm>
            <a:off x="576360" y="3233880"/>
            <a:ext cx="334800" cy="334440"/>
          </a:xfrm>
          <a:custGeom>
            <a:avLst/>
            <a:gdLst/>
            <a:ahLst/>
            <a:cxnLst/>
            <a:rect l="0" t="0" r="r" b="b"/>
            <a:pathLst>
              <a:path w="930" h="929">
                <a:moveTo>
                  <a:pt x="930" y="464"/>
                </a:moveTo>
                <a:cubicBezTo>
                  <a:pt x="930" y="495"/>
                  <a:pt x="927" y="525"/>
                  <a:pt x="921" y="555"/>
                </a:cubicBezTo>
                <a:cubicBezTo>
                  <a:pt x="915" y="585"/>
                  <a:pt x="906" y="614"/>
                  <a:pt x="894" y="642"/>
                </a:cubicBezTo>
                <a:cubicBezTo>
                  <a:pt x="883" y="670"/>
                  <a:pt x="868" y="697"/>
                  <a:pt x="851" y="722"/>
                </a:cubicBezTo>
                <a:cubicBezTo>
                  <a:pt x="835" y="747"/>
                  <a:pt x="815" y="772"/>
                  <a:pt x="794" y="793"/>
                </a:cubicBezTo>
                <a:cubicBezTo>
                  <a:pt x="772" y="815"/>
                  <a:pt x="749" y="834"/>
                  <a:pt x="723" y="851"/>
                </a:cubicBezTo>
                <a:cubicBezTo>
                  <a:pt x="697" y="868"/>
                  <a:pt x="670" y="882"/>
                  <a:pt x="642" y="894"/>
                </a:cubicBezTo>
                <a:cubicBezTo>
                  <a:pt x="614" y="906"/>
                  <a:pt x="585" y="915"/>
                  <a:pt x="555" y="921"/>
                </a:cubicBezTo>
                <a:cubicBezTo>
                  <a:pt x="525" y="926"/>
                  <a:pt x="495" y="929"/>
                  <a:pt x="464" y="929"/>
                </a:cubicBezTo>
                <a:cubicBezTo>
                  <a:pt x="434" y="929"/>
                  <a:pt x="404" y="926"/>
                  <a:pt x="374" y="921"/>
                </a:cubicBezTo>
                <a:cubicBezTo>
                  <a:pt x="344" y="915"/>
                  <a:pt x="315" y="906"/>
                  <a:pt x="287" y="894"/>
                </a:cubicBezTo>
                <a:cubicBezTo>
                  <a:pt x="259" y="882"/>
                  <a:pt x="232" y="868"/>
                  <a:pt x="207" y="851"/>
                </a:cubicBezTo>
                <a:cubicBezTo>
                  <a:pt x="181" y="834"/>
                  <a:pt x="158" y="815"/>
                  <a:pt x="136" y="793"/>
                </a:cubicBezTo>
                <a:cubicBezTo>
                  <a:pt x="115" y="772"/>
                  <a:pt x="95" y="747"/>
                  <a:pt x="78" y="722"/>
                </a:cubicBezTo>
                <a:cubicBezTo>
                  <a:pt x="62" y="697"/>
                  <a:pt x="47" y="670"/>
                  <a:pt x="36" y="642"/>
                </a:cubicBezTo>
                <a:cubicBezTo>
                  <a:pt x="24" y="614"/>
                  <a:pt x="15" y="585"/>
                  <a:pt x="9" y="555"/>
                </a:cubicBezTo>
                <a:cubicBezTo>
                  <a:pt x="3" y="525"/>
                  <a:pt x="0" y="495"/>
                  <a:pt x="0" y="464"/>
                </a:cubicBezTo>
                <a:cubicBezTo>
                  <a:pt x="0" y="434"/>
                  <a:pt x="3" y="404"/>
                  <a:pt x="9" y="374"/>
                </a:cubicBezTo>
                <a:cubicBezTo>
                  <a:pt x="15" y="344"/>
                  <a:pt x="24" y="315"/>
                  <a:pt x="36" y="287"/>
                </a:cubicBezTo>
                <a:cubicBezTo>
                  <a:pt x="47" y="258"/>
                  <a:pt x="62" y="232"/>
                  <a:pt x="78" y="206"/>
                </a:cubicBezTo>
                <a:cubicBezTo>
                  <a:pt x="95" y="181"/>
                  <a:pt x="115" y="157"/>
                  <a:pt x="136" y="136"/>
                </a:cubicBezTo>
                <a:cubicBezTo>
                  <a:pt x="158" y="114"/>
                  <a:pt x="181" y="95"/>
                  <a:pt x="207" y="78"/>
                </a:cubicBezTo>
                <a:cubicBezTo>
                  <a:pt x="232" y="61"/>
                  <a:pt x="259" y="47"/>
                  <a:pt x="287" y="35"/>
                </a:cubicBezTo>
                <a:cubicBezTo>
                  <a:pt x="315" y="24"/>
                  <a:pt x="344" y="15"/>
                  <a:pt x="374" y="9"/>
                </a:cubicBezTo>
                <a:cubicBezTo>
                  <a:pt x="404" y="3"/>
                  <a:pt x="434" y="0"/>
                  <a:pt x="464" y="0"/>
                </a:cubicBezTo>
                <a:cubicBezTo>
                  <a:pt x="495" y="0"/>
                  <a:pt x="525" y="3"/>
                  <a:pt x="555" y="9"/>
                </a:cubicBezTo>
                <a:cubicBezTo>
                  <a:pt x="585" y="15"/>
                  <a:pt x="614" y="24"/>
                  <a:pt x="642" y="35"/>
                </a:cubicBezTo>
                <a:cubicBezTo>
                  <a:pt x="670" y="47"/>
                  <a:pt x="697" y="61"/>
                  <a:pt x="723" y="78"/>
                </a:cubicBezTo>
                <a:cubicBezTo>
                  <a:pt x="749" y="95"/>
                  <a:pt x="772" y="114"/>
                  <a:pt x="794" y="136"/>
                </a:cubicBezTo>
                <a:cubicBezTo>
                  <a:pt x="815" y="157"/>
                  <a:pt x="835" y="181"/>
                  <a:pt x="851" y="206"/>
                </a:cubicBezTo>
                <a:cubicBezTo>
                  <a:pt x="868" y="232"/>
                  <a:pt x="883" y="258"/>
                  <a:pt x="894" y="287"/>
                </a:cubicBezTo>
                <a:cubicBezTo>
                  <a:pt x="906" y="315"/>
                  <a:pt x="915" y="344"/>
                  <a:pt x="921" y="374"/>
                </a:cubicBezTo>
                <a:cubicBezTo>
                  <a:pt x="927" y="404"/>
                  <a:pt x="930" y="434"/>
                  <a:pt x="930"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44" name="图片 943"/>
          <p:cNvPicPr/>
          <p:nvPr/>
        </p:nvPicPr>
        <p:blipFill>
          <a:blip r:embed="rId5"/>
          <a:stretch/>
        </p:blipFill>
        <p:spPr>
          <a:xfrm>
            <a:off x="651960" y="3317760"/>
            <a:ext cx="191880" cy="166680"/>
          </a:xfrm>
          <a:prstGeom prst="rect">
            <a:avLst/>
          </a:prstGeom>
          <a:noFill/>
          <a:ln w="0">
            <a:noFill/>
          </a:ln>
        </p:spPr>
      </p:pic>
      <p:sp>
        <p:nvSpPr>
          <p:cNvPr id="945" name="文本框 944"/>
          <p:cNvSpPr txBox="1"/>
          <p:nvPr/>
        </p:nvSpPr>
        <p:spPr>
          <a:xfrm>
            <a:off x="5623920" y="2540520"/>
            <a:ext cx="1672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在日常生活中更好地管理病情</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946" name="文本框 945"/>
          <p:cNvSpPr txBox="1"/>
          <p:nvPr/>
        </p:nvSpPr>
        <p:spPr>
          <a:xfrm>
            <a:off x="1011240" y="3328560"/>
            <a:ext cx="15094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心血管疾病的预防措施</a:t>
            </a:r>
            <a:endParaRPr lang="en-US" sz="1180" b="0" u="none" strike="noStrike">
              <a:solidFill>
                <a:srgbClr val="000000"/>
              </a:solidFill>
              <a:effectLst/>
              <a:uFillTx/>
              <a:latin typeface="Times New Roman"/>
            </a:endParaRPr>
          </a:p>
        </p:txBody>
      </p:sp>
      <p:sp>
        <p:nvSpPr>
          <p:cNvPr id="947" name="文本框 946"/>
          <p:cNvSpPr txBox="1"/>
          <p:nvPr/>
        </p:nvSpPr>
        <p:spPr>
          <a:xfrm>
            <a:off x="576720" y="3693600"/>
            <a:ext cx="19954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查询：心血管疾病的预防措施有哪些？</a:t>
            </a:r>
            <a:endParaRPr lang="en-US" sz="920" b="0" u="none" strike="noStrike">
              <a:solidFill>
                <a:srgbClr val="000000"/>
              </a:solidFill>
              <a:effectLst/>
              <a:uFillTx/>
              <a:latin typeface="Times New Roman"/>
            </a:endParaRPr>
          </a:p>
        </p:txBody>
      </p:sp>
      <p:sp>
        <p:nvSpPr>
          <p:cNvPr id="948" name="文本框 947"/>
          <p:cNvSpPr txBox="1"/>
          <p:nvPr/>
        </p:nvSpPr>
        <p:spPr>
          <a:xfrm>
            <a:off x="576720" y="3927600"/>
            <a:ext cx="4460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心血管疾病的预防包括</a:t>
            </a:r>
            <a:r>
              <a:rPr lang="zh-CN" sz="920" b="0" u="none" strike="noStrike">
                <a:solidFill>
                  <a:srgbClr val="FF9900"/>
                </a:solidFill>
                <a:effectLst/>
                <a:uFillTx/>
                <a:latin typeface="NotoSansSC"/>
                <a:ea typeface="NotoSansSC"/>
              </a:rPr>
              <a:t>定期锻炼、健康饮食、戒烟限酒和控制血压</a:t>
            </a:r>
            <a:r>
              <a:rPr lang="zh-CN" sz="920" b="0" u="none" strike="noStrike">
                <a:solidFill>
                  <a:srgbClr val="FFFFFF"/>
                </a:solidFill>
                <a:effectLst/>
                <a:uFillTx/>
                <a:latin typeface="NotoSansSC"/>
                <a:ea typeface="NotoSansSC"/>
              </a:rPr>
              <a:t>。饮食中减少盐分、</a:t>
            </a:r>
            <a:endParaRPr lang="en-US" sz="920" b="0" u="none" strike="noStrike">
              <a:solidFill>
                <a:srgbClr val="000000"/>
              </a:solidFill>
              <a:effectLst/>
              <a:uFillTx/>
              <a:latin typeface="Times New Roman"/>
            </a:endParaRPr>
          </a:p>
        </p:txBody>
      </p:sp>
      <p:sp>
        <p:nvSpPr>
          <p:cNvPr id="949" name="文本框 948"/>
          <p:cNvSpPr txBox="1"/>
          <p:nvPr/>
        </p:nvSpPr>
        <p:spPr>
          <a:xfrm>
            <a:off x="576720" y="4095000"/>
            <a:ext cx="4460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增加水果和蔬菜摄入，可以有效降低心血管疾病的风险。同时，合理的药物干预，如使</a:t>
            </a:r>
            <a:endParaRPr lang="en-US" sz="920" b="0" u="none" strike="noStrike">
              <a:solidFill>
                <a:srgbClr val="000000"/>
              </a:solidFill>
              <a:effectLst/>
              <a:uFillTx/>
              <a:latin typeface="Times New Roman"/>
            </a:endParaRPr>
          </a:p>
        </p:txBody>
      </p:sp>
      <p:sp>
        <p:nvSpPr>
          <p:cNvPr id="950" name="任意多边形: 形状 949"/>
          <p:cNvSpPr/>
          <p:nvPr/>
        </p:nvSpPr>
        <p:spPr>
          <a:xfrm>
            <a:off x="5448240" y="3058200"/>
            <a:ext cx="4847400" cy="1521360"/>
          </a:xfrm>
          <a:custGeom>
            <a:avLst/>
            <a:gdLst/>
            <a:ahLst/>
            <a:cxnLst/>
            <a:rect l="0" t="0" r="r" b="b"/>
            <a:pathLst>
              <a:path w="13465" h="4226">
                <a:moveTo>
                  <a:pt x="15" y="115"/>
                </a:moveTo>
                <a:cubicBezTo>
                  <a:pt x="24" y="92"/>
                  <a:pt x="37" y="72"/>
                  <a:pt x="55" y="55"/>
                </a:cubicBezTo>
                <a:cubicBezTo>
                  <a:pt x="72" y="37"/>
                  <a:pt x="92" y="24"/>
                  <a:pt x="115" y="15"/>
                </a:cubicBezTo>
                <a:cubicBezTo>
                  <a:pt x="138" y="5"/>
                  <a:pt x="161" y="0"/>
                  <a:pt x="186" y="0"/>
                </a:cubicBezTo>
                <a:lnTo>
                  <a:pt x="13279" y="0"/>
                </a:lnTo>
                <a:cubicBezTo>
                  <a:pt x="13304" y="0"/>
                  <a:pt x="13328" y="5"/>
                  <a:pt x="13350" y="15"/>
                </a:cubicBezTo>
                <a:cubicBezTo>
                  <a:pt x="13373" y="24"/>
                  <a:pt x="13393" y="37"/>
                  <a:pt x="13411" y="55"/>
                </a:cubicBezTo>
                <a:cubicBezTo>
                  <a:pt x="13428" y="72"/>
                  <a:pt x="13441" y="92"/>
                  <a:pt x="13451" y="115"/>
                </a:cubicBezTo>
                <a:cubicBezTo>
                  <a:pt x="13460" y="138"/>
                  <a:pt x="13465" y="162"/>
                  <a:pt x="13465" y="186"/>
                </a:cubicBezTo>
                <a:lnTo>
                  <a:pt x="13465" y="4041"/>
                </a:lnTo>
                <a:cubicBezTo>
                  <a:pt x="13465" y="4065"/>
                  <a:pt x="13460" y="4089"/>
                  <a:pt x="13451" y="4112"/>
                </a:cubicBezTo>
                <a:cubicBezTo>
                  <a:pt x="13441" y="4134"/>
                  <a:pt x="13428" y="4154"/>
                  <a:pt x="13411" y="4172"/>
                </a:cubicBezTo>
                <a:cubicBezTo>
                  <a:pt x="13393" y="4189"/>
                  <a:pt x="13373" y="4203"/>
                  <a:pt x="13350" y="4212"/>
                </a:cubicBezTo>
                <a:cubicBezTo>
                  <a:pt x="13328" y="4222"/>
                  <a:pt x="13304" y="4226"/>
                  <a:pt x="13279" y="4226"/>
                </a:cubicBezTo>
                <a:lnTo>
                  <a:pt x="186" y="4226"/>
                </a:lnTo>
                <a:cubicBezTo>
                  <a:pt x="161" y="4226"/>
                  <a:pt x="138" y="4222"/>
                  <a:pt x="115" y="4212"/>
                </a:cubicBezTo>
                <a:cubicBezTo>
                  <a:pt x="92" y="4203"/>
                  <a:pt x="72" y="4189"/>
                  <a:pt x="55" y="4172"/>
                </a:cubicBezTo>
                <a:cubicBezTo>
                  <a:pt x="37" y="4154"/>
                  <a:pt x="24" y="4134"/>
                  <a:pt x="15" y="4112"/>
                </a:cubicBezTo>
                <a:cubicBezTo>
                  <a:pt x="5" y="4089"/>
                  <a:pt x="0" y="4065"/>
                  <a:pt x="0" y="4041"/>
                </a:cubicBezTo>
                <a:lnTo>
                  <a:pt x="0" y="186"/>
                </a:lnTo>
                <a:cubicBezTo>
                  <a:pt x="0" y="161"/>
                  <a:pt x="5" y="138"/>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1" name="任意多边形: 形状 950"/>
          <p:cNvSpPr/>
          <p:nvPr/>
        </p:nvSpPr>
        <p:spPr>
          <a:xfrm>
            <a:off x="5448240" y="3058200"/>
            <a:ext cx="4847400" cy="1521360"/>
          </a:xfrm>
          <a:custGeom>
            <a:avLst/>
            <a:gdLst/>
            <a:ahLst/>
            <a:cxnLst/>
            <a:rect l="0" t="0" r="r" b="b"/>
            <a:pathLst>
              <a:path w="13465" h="4226">
                <a:moveTo>
                  <a:pt x="0" y="4041"/>
                </a:moveTo>
                <a:lnTo>
                  <a:pt x="0" y="186"/>
                </a:lnTo>
                <a:cubicBezTo>
                  <a:pt x="0" y="162"/>
                  <a:pt x="5" y="138"/>
                  <a:pt x="15" y="115"/>
                </a:cubicBezTo>
                <a:cubicBezTo>
                  <a:pt x="24" y="92"/>
                  <a:pt x="37" y="72"/>
                  <a:pt x="55" y="55"/>
                </a:cubicBezTo>
                <a:cubicBezTo>
                  <a:pt x="72" y="37"/>
                  <a:pt x="92" y="24"/>
                  <a:pt x="115" y="15"/>
                </a:cubicBezTo>
                <a:cubicBezTo>
                  <a:pt x="138" y="5"/>
                  <a:pt x="161" y="0"/>
                  <a:pt x="186" y="0"/>
                </a:cubicBezTo>
                <a:lnTo>
                  <a:pt x="13279" y="0"/>
                </a:lnTo>
                <a:cubicBezTo>
                  <a:pt x="13304" y="0"/>
                  <a:pt x="13328" y="5"/>
                  <a:pt x="13350" y="15"/>
                </a:cubicBezTo>
                <a:cubicBezTo>
                  <a:pt x="13373" y="24"/>
                  <a:pt x="13393" y="37"/>
                  <a:pt x="13411" y="55"/>
                </a:cubicBezTo>
                <a:cubicBezTo>
                  <a:pt x="13428" y="72"/>
                  <a:pt x="13441" y="92"/>
                  <a:pt x="13451" y="115"/>
                </a:cubicBezTo>
                <a:cubicBezTo>
                  <a:pt x="13460" y="138"/>
                  <a:pt x="13465" y="162"/>
                  <a:pt x="13465" y="186"/>
                </a:cubicBezTo>
                <a:lnTo>
                  <a:pt x="13465" y="4041"/>
                </a:lnTo>
                <a:cubicBezTo>
                  <a:pt x="13465" y="4065"/>
                  <a:pt x="13460" y="4089"/>
                  <a:pt x="13451" y="4112"/>
                </a:cubicBezTo>
                <a:cubicBezTo>
                  <a:pt x="13441" y="4134"/>
                  <a:pt x="13428" y="4154"/>
                  <a:pt x="13411" y="4172"/>
                </a:cubicBezTo>
                <a:cubicBezTo>
                  <a:pt x="13393" y="4189"/>
                  <a:pt x="13373" y="4203"/>
                  <a:pt x="13350" y="4212"/>
                </a:cubicBezTo>
                <a:cubicBezTo>
                  <a:pt x="13328" y="4222"/>
                  <a:pt x="13304" y="4226"/>
                  <a:pt x="13279" y="4226"/>
                </a:cubicBezTo>
                <a:lnTo>
                  <a:pt x="186" y="4226"/>
                </a:lnTo>
                <a:cubicBezTo>
                  <a:pt x="161" y="4226"/>
                  <a:pt x="138" y="4222"/>
                  <a:pt x="115" y="4212"/>
                </a:cubicBezTo>
                <a:cubicBezTo>
                  <a:pt x="92" y="4203"/>
                  <a:pt x="72" y="4189"/>
                  <a:pt x="55" y="4172"/>
                </a:cubicBezTo>
                <a:cubicBezTo>
                  <a:pt x="37" y="4154"/>
                  <a:pt x="24" y="4134"/>
                  <a:pt x="15" y="4112"/>
                </a:cubicBezTo>
                <a:cubicBezTo>
                  <a:pt x="5" y="4089"/>
                  <a:pt x="0" y="4065"/>
                  <a:pt x="0" y="4041"/>
                </a:cubicBezTo>
                <a:moveTo>
                  <a:pt x="24" y="186"/>
                </a:moveTo>
                <a:lnTo>
                  <a:pt x="24" y="4041"/>
                </a:lnTo>
                <a:cubicBezTo>
                  <a:pt x="24" y="4051"/>
                  <a:pt x="25" y="4062"/>
                  <a:pt x="27" y="4072"/>
                </a:cubicBezTo>
                <a:cubicBezTo>
                  <a:pt x="29" y="4083"/>
                  <a:pt x="32" y="4093"/>
                  <a:pt x="36" y="4103"/>
                </a:cubicBezTo>
                <a:cubicBezTo>
                  <a:pt x="40" y="4113"/>
                  <a:pt x="45" y="4122"/>
                  <a:pt x="51" y="4131"/>
                </a:cubicBezTo>
                <a:cubicBezTo>
                  <a:pt x="57" y="4140"/>
                  <a:pt x="64" y="4148"/>
                  <a:pt x="71" y="4155"/>
                </a:cubicBezTo>
                <a:cubicBezTo>
                  <a:pt x="79" y="4163"/>
                  <a:pt x="87" y="4170"/>
                  <a:pt x="96" y="4176"/>
                </a:cubicBezTo>
                <a:cubicBezTo>
                  <a:pt x="105" y="4182"/>
                  <a:pt x="114" y="4187"/>
                  <a:pt x="124" y="4191"/>
                </a:cubicBezTo>
                <a:cubicBezTo>
                  <a:pt x="134" y="4195"/>
                  <a:pt x="144" y="4198"/>
                  <a:pt x="154" y="4200"/>
                </a:cubicBezTo>
                <a:cubicBezTo>
                  <a:pt x="165" y="4202"/>
                  <a:pt x="175" y="4203"/>
                  <a:pt x="186" y="4203"/>
                </a:cubicBezTo>
                <a:lnTo>
                  <a:pt x="13279" y="4203"/>
                </a:lnTo>
                <a:cubicBezTo>
                  <a:pt x="13290" y="4203"/>
                  <a:pt x="13301" y="4202"/>
                  <a:pt x="13311" y="4200"/>
                </a:cubicBezTo>
                <a:cubicBezTo>
                  <a:pt x="13321" y="4198"/>
                  <a:pt x="13332" y="4195"/>
                  <a:pt x="13341" y="4191"/>
                </a:cubicBezTo>
                <a:cubicBezTo>
                  <a:pt x="13351" y="4187"/>
                  <a:pt x="13361" y="4182"/>
                  <a:pt x="13370" y="4176"/>
                </a:cubicBezTo>
                <a:cubicBezTo>
                  <a:pt x="13378" y="4170"/>
                  <a:pt x="13387" y="4163"/>
                  <a:pt x="13394" y="4155"/>
                </a:cubicBezTo>
                <a:cubicBezTo>
                  <a:pt x="13402" y="4148"/>
                  <a:pt x="13408" y="4140"/>
                  <a:pt x="13414" y="4131"/>
                </a:cubicBezTo>
                <a:cubicBezTo>
                  <a:pt x="13420" y="4122"/>
                  <a:pt x="13425" y="4113"/>
                  <a:pt x="13429" y="4103"/>
                </a:cubicBezTo>
                <a:cubicBezTo>
                  <a:pt x="13433" y="4093"/>
                  <a:pt x="13437" y="4083"/>
                  <a:pt x="13439" y="4072"/>
                </a:cubicBezTo>
                <a:cubicBezTo>
                  <a:pt x="13441" y="4062"/>
                  <a:pt x="13442" y="4051"/>
                  <a:pt x="13442" y="4041"/>
                </a:cubicBezTo>
                <a:lnTo>
                  <a:pt x="13442" y="186"/>
                </a:lnTo>
                <a:cubicBezTo>
                  <a:pt x="13442" y="176"/>
                  <a:pt x="13441" y="165"/>
                  <a:pt x="13439" y="154"/>
                </a:cubicBezTo>
                <a:cubicBezTo>
                  <a:pt x="13437" y="144"/>
                  <a:pt x="13433" y="134"/>
                  <a:pt x="13429" y="124"/>
                </a:cubicBezTo>
                <a:cubicBezTo>
                  <a:pt x="13425" y="114"/>
                  <a:pt x="13420" y="105"/>
                  <a:pt x="13414" y="96"/>
                </a:cubicBezTo>
                <a:cubicBezTo>
                  <a:pt x="13408" y="87"/>
                  <a:pt x="13402" y="79"/>
                  <a:pt x="13394" y="71"/>
                </a:cubicBezTo>
                <a:cubicBezTo>
                  <a:pt x="13387" y="64"/>
                  <a:pt x="13378" y="57"/>
                  <a:pt x="13370" y="51"/>
                </a:cubicBezTo>
                <a:cubicBezTo>
                  <a:pt x="13361" y="45"/>
                  <a:pt x="13351" y="40"/>
                  <a:pt x="13341" y="36"/>
                </a:cubicBezTo>
                <a:cubicBezTo>
                  <a:pt x="13332" y="32"/>
                  <a:pt x="13321" y="29"/>
                  <a:pt x="13311" y="27"/>
                </a:cubicBezTo>
                <a:cubicBezTo>
                  <a:pt x="13301" y="25"/>
                  <a:pt x="13290" y="24"/>
                  <a:pt x="13279" y="24"/>
                </a:cubicBezTo>
                <a:lnTo>
                  <a:pt x="186" y="24"/>
                </a:lnTo>
                <a:cubicBezTo>
                  <a:pt x="175" y="24"/>
                  <a:pt x="165" y="25"/>
                  <a:pt x="154" y="27"/>
                </a:cubicBezTo>
                <a:cubicBezTo>
                  <a:pt x="144" y="29"/>
                  <a:pt x="134" y="32"/>
                  <a:pt x="124" y="36"/>
                </a:cubicBezTo>
                <a:cubicBezTo>
                  <a:pt x="114" y="40"/>
                  <a:pt x="105" y="45"/>
                  <a:pt x="96" y="51"/>
                </a:cubicBezTo>
                <a:cubicBezTo>
                  <a:pt x="87" y="57"/>
                  <a:pt x="79" y="64"/>
                  <a:pt x="71" y="71"/>
                </a:cubicBezTo>
                <a:cubicBezTo>
                  <a:pt x="64" y="79"/>
                  <a:pt x="57" y="87"/>
                  <a:pt x="51" y="96"/>
                </a:cubicBezTo>
                <a:cubicBezTo>
                  <a:pt x="45" y="105"/>
                  <a:pt x="40" y="114"/>
                  <a:pt x="36" y="124"/>
                </a:cubicBezTo>
                <a:cubicBezTo>
                  <a:pt x="32" y="134"/>
                  <a:pt x="29" y="144"/>
                  <a:pt x="27" y="154"/>
                </a:cubicBezTo>
                <a:cubicBezTo>
                  <a:pt x="25" y="165"/>
                  <a:pt x="24" y="176"/>
                  <a:pt x="24"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2" name="任意多边形: 形状 951"/>
          <p:cNvSpPr/>
          <p:nvPr/>
        </p:nvSpPr>
        <p:spPr>
          <a:xfrm>
            <a:off x="5623920" y="3233880"/>
            <a:ext cx="334440" cy="334440"/>
          </a:xfrm>
          <a:custGeom>
            <a:avLst/>
            <a:gdLst/>
            <a:ahLst/>
            <a:cxnLst/>
            <a:rect l="0" t="0" r="r" b="b"/>
            <a:pathLst>
              <a:path w="929" h="929">
                <a:moveTo>
                  <a:pt x="929" y="464"/>
                </a:moveTo>
                <a:cubicBezTo>
                  <a:pt x="929" y="495"/>
                  <a:pt x="926" y="525"/>
                  <a:pt x="920" y="555"/>
                </a:cubicBezTo>
                <a:cubicBezTo>
                  <a:pt x="915" y="585"/>
                  <a:pt x="906" y="614"/>
                  <a:pt x="894" y="642"/>
                </a:cubicBezTo>
                <a:cubicBezTo>
                  <a:pt x="882" y="670"/>
                  <a:pt x="868" y="697"/>
                  <a:pt x="851" y="722"/>
                </a:cubicBezTo>
                <a:cubicBezTo>
                  <a:pt x="834" y="747"/>
                  <a:pt x="815" y="772"/>
                  <a:pt x="793" y="793"/>
                </a:cubicBezTo>
                <a:cubicBezTo>
                  <a:pt x="772" y="815"/>
                  <a:pt x="748" y="834"/>
                  <a:pt x="723" y="851"/>
                </a:cubicBezTo>
                <a:cubicBezTo>
                  <a:pt x="698" y="868"/>
                  <a:pt x="671" y="882"/>
                  <a:pt x="643" y="894"/>
                </a:cubicBezTo>
                <a:cubicBezTo>
                  <a:pt x="614" y="906"/>
                  <a:pt x="585" y="915"/>
                  <a:pt x="555" y="921"/>
                </a:cubicBezTo>
                <a:cubicBezTo>
                  <a:pt x="525" y="926"/>
                  <a:pt x="495" y="929"/>
                  <a:pt x="464" y="929"/>
                </a:cubicBezTo>
                <a:cubicBezTo>
                  <a:pt x="434" y="929"/>
                  <a:pt x="403" y="926"/>
                  <a:pt x="374" y="921"/>
                </a:cubicBezTo>
                <a:cubicBezTo>
                  <a:pt x="344" y="915"/>
                  <a:pt x="315" y="906"/>
                  <a:pt x="286" y="894"/>
                </a:cubicBezTo>
                <a:cubicBezTo>
                  <a:pt x="258" y="882"/>
                  <a:pt x="232" y="868"/>
                  <a:pt x="206" y="851"/>
                </a:cubicBezTo>
                <a:cubicBezTo>
                  <a:pt x="181" y="834"/>
                  <a:pt x="157" y="815"/>
                  <a:pt x="136" y="793"/>
                </a:cubicBezTo>
                <a:cubicBezTo>
                  <a:pt x="114" y="772"/>
                  <a:pt x="95" y="747"/>
                  <a:pt x="78" y="722"/>
                </a:cubicBezTo>
                <a:cubicBezTo>
                  <a:pt x="61" y="697"/>
                  <a:pt x="47" y="670"/>
                  <a:pt x="35" y="642"/>
                </a:cubicBezTo>
                <a:cubicBezTo>
                  <a:pt x="24" y="614"/>
                  <a:pt x="15" y="585"/>
                  <a:pt x="9" y="555"/>
                </a:cubicBezTo>
                <a:cubicBezTo>
                  <a:pt x="3" y="525"/>
                  <a:pt x="0" y="495"/>
                  <a:pt x="0" y="464"/>
                </a:cubicBezTo>
                <a:cubicBezTo>
                  <a:pt x="0" y="434"/>
                  <a:pt x="3" y="404"/>
                  <a:pt x="9" y="374"/>
                </a:cubicBezTo>
                <a:cubicBezTo>
                  <a:pt x="15" y="344"/>
                  <a:pt x="24" y="315"/>
                  <a:pt x="35" y="287"/>
                </a:cubicBezTo>
                <a:cubicBezTo>
                  <a:pt x="47" y="258"/>
                  <a:pt x="61" y="232"/>
                  <a:pt x="78" y="206"/>
                </a:cubicBezTo>
                <a:cubicBezTo>
                  <a:pt x="95" y="181"/>
                  <a:pt x="114" y="157"/>
                  <a:pt x="136" y="136"/>
                </a:cubicBezTo>
                <a:cubicBezTo>
                  <a:pt x="157" y="114"/>
                  <a:pt x="181" y="95"/>
                  <a:pt x="206" y="78"/>
                </a:cubicBezTo>
                <a:cubicBezTo>
                  <a:pt x="232" y="61"/>
                  <a:pt x="258" y="47"/>
                  <a:pt x="286" y="35"/>
                </a:cubicBezTo>
                <a:cubicBezTo>
                  <a:pt x="315" y="24"/>
                  <a:pt x="344" y="15"/>
                  <a:pt x="374" y="9"/>
                </a:cubicBezTo>
                <a:cubicBezTo>
                  <a:pt x="403" y="3"/>
                  <a:pt x="434" y="0"/>
                  <a:pt x="464" y="0"/>
                </a:cubicBezTo>
                <a:cubicBezTo>
                  <a:pt x="495" y="0"/>
                  <a:pt x="525" y="3"/>
                  <a:pt x="555" y="9"/>
                </a:cubicBezTo>
                <a:cubicBezTo>
                  <a:pt x="585" y="15"/>
                  <a:pt x="614" y="24"/>
                  <a:pt x="643" y="35"/>
                </a:cubicBezTo>
                <a:cubicBezTo>
                  <a:pt x="671" y="47"/>
                  <a:pt x="698" y="61"/>
                  <a:pt x="723" y="78"/>
                </a:cubicBezTo>
                <a:cubicBezTo>
                  <a:pt x="748" y="95"/>
                  <a:pt x="772" y="114"/>
                  <a:pt x="793" y="136"/>
                </a:cubicBezTo>
                <a:cubicBezTo>
                  <a:pt x="815" y="157"/>
                  <a:pt x="834" y="181"/>
                  <a:pt x="851" y="206"/>
                </a:cubicBezTo>
                <a:cubicBezTo>
                  <a:pt x="868" y="232"/>
                  <a:pt x="882" y="258"/>
                  <a:pt x="894" y="287"/>
                </a:cubicBezTo>
                <a:cubicBezTo>
                  <a:pt x="906" y="315"/>
                  <a:pt x="915" y="344"/>
                  <a:pt x="920" y="374"/>
                </a:cubicBezTo>
                <a:cubicBezTo>
                  <a:pt x="926" y="404"/>
                  <a:pt x="929" y="434"/>
                  <a:pt x="929"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53" name="图片 952"/>
          <p:cNvPicPr/>
          <p:nvPr/>
        </p:nvPicPr>
        <p:blipFill>
          <a:blip r:embed="rId6"/>
          <a:stretch/>
        </p:blipFill>
        <p:spPr>
          <a:xfrm>
            <a:off x="5707800" y="3317760"/>
            <a:ext cx="166680" cy="166680"/>
          </a:xfrm>
          <a:prstGeom prst="rect">
            <a:avLst/>
          </a:prstGeom>
          <a:noFill/>
          <a:ln w="0">
            <a:noFill/>
          </a:ln>
        </p:spPr>
      </p:pic>
      <p:sp>
        <p:nvSpPr>
          <p:cNvPr id="954" name="文本框 953"/>
          <p:cNvSpPr txBox="1"/>
          <p:nvPr/>
        </p:nvSpPr>
        <p:spPr>
          <a:xfrm>
            <a:off x="576720" y="4262040"/>
            <a:ext cx="1437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用他汀类药物控制胆固醇</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955" name="文本框 954"/>
          <p:cNvSpPr txBox="1"/>
          <p:nvPr/>
        </p:nvSpPr>
        <p:spPr>
          <a:xfrm>
            <a:off x="6058440" y="3328560"/>
            <a:ext cx="19620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免疫疗法在癌症治疗中的作用</a:t>
            </a:r>
            <a:endParaRPr lang="en-US" sz="1180" b="0" u="none" strike="noStrike">
              <a:solidFill>
                <a:srgbClr val="000000"/>
              </a:solidFill>
              <a:effectLst/>
              <a:uFillTx/>
              <a:latin typeface="Times New Roman"/>
            </a:endParaRPr>
          </a:p>
        </p:txBody>
      </p:sp>
      <p:sp>
        <p:nvSpPr>
          <p:cNvPr id="956" name="文本框 955"/>
          <p:cNvSpPr txBox="1"/>
          <p:nvPr/>
        </p:nvSpPr>
        <p:spPr>
          <a:xfrm>
            <a:off x="5623920" y="3693600"/>
            <a:ext cx="23475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查询：免疫疗法在癌症治疗中的作用是什么？</a:t>
            </a:r>
            <a:endParaRPr lang="en-US" sz="920" b="0" u="none" strike="noStrike">
              <a:solidFill>
                <a:srgbClr val="000000"/>
              </a:solidFill>
              <a:effectLst/>
              <a:uFillTx/>
              <a:latin typeface="Times New Roman"/>
            </a:endParaRPr>
          </a:p>
        </p:txBody>
      </p:sp>
      <p:sp>
        <p:nvSpPr>
          <p:cNvPr id="957" name="文本框 956"/>
          <p:cNvSpPr txBox="1"/>
          <p:nvPr/>
        </p:nvSpPr>
        <p:spPr>
          <a:xfrm>
            <a:off x="5623920" y="3927600"/>
            <a:ext cx="4478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免疫疗法通过</a:t>
            </a:r>
            <a:r>
              <a:rPr lang="zh-CN" sz="920" b="0" u="none" strike="noStrike">
                <a:solidFill>
                  <a:srgbClr val="FF9900"/>
                </a:solidFill>
                <a:effectLst/>
                <a:uFillTx/>
                <a:latin typeface="NotoSansSC"/>
                <a:ea typeface="NotoSansSC"/>
              </a:rPr>
              <a:t>激活患者的免疫系统</a:t>
            </a:r>
            <a:r>
              <a:rPr lang="zh-CN" sz="920" b="0" u="none" strike="noStrike">
                <a:solidFill>
                  <a:srgbClr val="FFFFFF"/>
                </a:solidFill>
                <a:effectLst/>
                <a:uFillTx/>
                <a:latin typeface="NotoSansSC"/>
                <a:ea typeface="NotoSansSC"/>
              </a:rPr>
              <a:t>来识别并攻击癌细胞。关键技术包括</a:t>
            </a:r>
            <a:r>
              <a:rPr lang="en-US" sz="920" b="0" u="none" strike="noStrike">
                <a:solidFill>
                  <a:srgbClr val="FFFFFF"/>
                </a:solidFill>
                <a:effectLst/>
                <a:uFillTx/>
                <a:latin typeface="NotoSansSC"/>
                <a:ea typeface="NotoSansSC"/>
              </a:rPr>
              <a:t>PD-1/PD-L1</a:t>
            </a:r>
            <a:r>
              <a:rPr lang="zh-CN" sz="920" b="0" u="none" strike="noStrike">
                <a:solidFill>
                  <a:srgbClr val="FFFFFF"/>
                </a:solidFill>
                <a:effectLst/>
                <a:uFillTx/>
                <a:latin typeface="NotoSansSC"/>
                <a:ea typeface="NotoSansSC"/>
              </a:rPr>
              <a:t>检</a:t>
            </a:r>
            <a:endParaRPr lang="en-US" sz="920" b="0" u="none" strike="noStrike">
              <a:solidFill>
                <a:srgbClr val="000000"/>
              </a:solidFill>
              <a:effectLst/>
              <a:uFillTx/>
              <a:latin typeface="Times New Roman"/>
            </a:endParaRPr>
          </a:p>
        </p:txBody>
      </p:sp>
      <p:sp>
        <p:nvSpPr>
          <p:cNvPr id="958" name="文本框 957"/>
          <p:cNvSpPr txBox="1"/>
          <p:nvPr/>
        </p:nvSpPr>
        <p:spPr>
          <a:xfrm>
            <a:off x="5623920" y="4095000"/>
            <a:ext cx="4526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查点抑制剂和</a:t>
            </a:r>
            <a:r>
              <a:rPr lang="en-US" sz="920" b="0" u="none" strike="noStrike">
                <a:solidFill>
                  <a:srgbClr val="FFFFFF"/>
                </a:solidFill>
                <a:effectLst/>
                <a:uFillTx/>
                <a:latin typeface="NotoSansSC"/>
                <a:ea typeface="NotoSansSC"/>
              </a:rPr>
              <a:t>CAR-T</a:t>
            </a:r>
            <a:r>
              <a:rPr lang="zh-CN" sz="920" b="0" u="none" strike="noStrike">
                <a:solidFill>
                  <a:srgbClr val="FFFFFF"/>
                </a:solidFill>
                <a:effectLst/>
                <a:uFillTx/>
                <a:latin typeface="NotoSansSC"/>
                <a:ea typeface="NotoSansSC"/>
              </a:rPr>
              <a:t>细胞疗法。检查点抑制剂通过解除免疫系统的抑制，使免疫细胞能</a:t>
            </a:r>
            <a:endParaRPr lang="en-US" sz="920" b="0" u="none" strike="noStrike">
              <a:solidFill>
                <a:srgbClr val="000000"/>
              </a:solidFill>
              <a:effectLst/>
              <a:uFillTx/>
              <a:latin typeface="Times New Roman"/>
            </a:endParaRPr>
          </a:p>
        </p:txBody>
      </p:sp>
      <p:sp>
        <p:nvSpPr>
          <p:cNvPr id="959" name="任意多边形: 形状 958"/>
          <p:cNvSpPr/>
          <p:nvPr/>
        </p:nvSpPr>
        <p:spPr>
          <a:xfrm>
            <a:off x="401040" y="4779720"/>
            <a:ext cx="4847040" cy="1655280"/>
          </a:xfrm>
          <a:custGeom>
            <a:avLst/>
            <a:gdLst/>
            <a:ahLst/>
            <a:cxnLst/>
            <a:rect l="0" t="0" r="r" b="b"/>
            <a:pathLst>
              <a:path w="13464" h="4598">
                <a:moveTo>
                  <a:pt x="0" y="4412"/>
                </a:moveTo>
                <a:lnTo>
                  <a:pt x="0" y="186"/>
                </a:lnTo>
                <a:cubicBezTo>
                  <a:pt x="0" y="161"/>
                  <a:pt x="4" y="138"/>
                  <a:pt x="14" y="115"/>
                </a:cubicBezTo>
                <a:cubicBezTo>
                  <a:pt x="23" y="92"/>
                  <a:pt x="37" y="72"/>
                  <a:pt x="54" y="55"/>
                </a:cubicBezTo>
                <a:cubicBezTo>
                  <a:pt x="72" y="37"/>
                  <a:pt x="92" y="24"/>
                  <a:pt x="114" y="15"/>
                </a:cubicBezTo>
                <a:cubicBezTo>
                  <a:pt x="137" y="5"/>
                  <a:pt x="161" y="0"/>
                  <a:pt x="185" y="0"/>
                </a:cubicBezTo>
                <a:lnTo>
                  <a:pt x="13279" y="0"/>
                </a:lnTo>
                <a:cubicBezTo>
                  <a:pt x="13303" y="0"/>
                  <a:pt x="13327" y="5"/>
                  <a:pt x="13350" y="15"/>
                </a:cubicBezTo>
                <a:cubicBezTo>
                  <a:pt x="13372" y="24"/>
                  <a:pt x="13392" y="37"/>
                  <a:pt x="13410" y="55"/>
                </a:cubicBezTo>
                <a:cubicBezTo>
                  <a:pt x="13427" y="72"/>
                  <a:pt x="13441" y="92"/>
                  <a:pt x="13450" y="115"/>
                </a:cubicBezTo>
                <a:cubicBezTo>
                  <a:pt x="13460" y="138"/>
                  <a:pt x="13464" y="161"/>
                  <a:pt x="13464" y="186"/>
                </a:cubicBezTo>
                <a:lnTo>
                  <a:pt x="13464" y="4412"/>
                </a:lnTo>
                <a:cubicBezTo>
                  <a:pt x="13464" y="4436"/>
                  <a:pt x="13460" y="4460"/>
                  <a:pt x="13450" y="4483"/>
                </a:cubicBezTo>
                <a:cubicBezTo>
                  <a:pt x="13441" y="4506"/>
                  <a:pt x="13427" y="4526"/>
                  <a:pt x="13410" y="4543"/>
                </a:cubicBezTo>
                <a:cubicBezTo>
                  <a:pt x="13392" y="4561"/>
                  <a:pt x="13372" y="4574"/>
                  <a:pt x="13350" y="4583"/>
                </a:cubicBezTo>
                <a:cubicBezTo>
                  <a:pt x="13327" y="4593"/>
                  <a:pt x="13303" y="4598"/>
                  <a:pt x="13279" y="4598"/>
                </a:cubicBezTo>
                <a:lnTo>
                  <a:pt x="185" y="4598"/>
                </a:lnTo>
                <a:cubicBezTo>
                  <a:pt x="161" y="4598"/>
                  <a:pt x="137" y="4593"/>
                  <a:pt x="114" y="4583"/>
                </a:cubicBezTo>
                <a:cubicBezTo>
                  <a:pt x="92" y="4574"/>
                  <a:pt x="72" y="4561"/>
                  <a:pt x="54" y="4543"/>
                </a:cubicBezTo>
                <a:cubicBezTo>
                  <a:pt x="37" y="4526"/>
                  <a:pt x="23" y="4506"/>
                  <a:pt x="14" y="4483"/>
                </a:cubicBezTo>
                <a:cubicBezTo>
                  <a:pt x="4" y="4460"/>
                  <a:pt x="0" y="4436"/>
                  <a:pt x="0" y="441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0" name="任意多边形: 形状 959"/>
          <p:cNvSpPr/>
          <p:nvPr/>
        </p:nvSpPr>
        <p:spPr>
          <a:xfrm>
            <a:off x="401040" y="4779720"/>
            <a:ext cx="4847040" cy="1655280"/>
          </a:xfrm>
          <a:custGeom>
            <a:avLst/>
            <a:gdLst/>
            <a:ahLst/>
            <a:cxnLst/>
            <a:rect l="0" t="0" r="r" b="b"/>
            <a:pathLst>
              <a:path w="13464" h="4598">
                <a:moveTo>
                  <a:pt x="0" y="4412"/>
                </a:moveTo>
                <a:lnTo>
                  <a:pt x="0" y="186"/>
                </a:lnTo>
                <a:cubicBezTo>
                  <a:pt x="0" y="161"/>
                  <a:pt x="4" y="138"/>
                  <a:pt x="14" y="115"/>
                </a:cubicBezTo>
                <a:cubicBezTo>
                  <a:pt x="23" y="92"/>
                  <a:pt x="37" y="72"/>
                  <a:pt x="54" y="55"/>
                </a:cubicBezTo>
                <a:cubicBezTo>
                  <a:pt x="72" y="37"/>
                  <a:pt x="92" y="24"/>
                  <a:pt x="114" y="15"/>
                </a:cubicBezTo>
                <a:cubicBezTo>
                  <a:pt x="137" y="5"/>
                  <a:pt x="161" y="0"/>
                  <a:pt x="185" y="0"/>
                </a:cubicBezTo>
                <a:lnTo>
                  <a:pt x="13279" y="0"/>
                </a:lnTo>
                <a:cubicBezTo>
                  <a:pt x="13303" y="0"/>
                  <a:pt x="13327" y="5"/>
                  <a:pt x="13350" y="15"/>
                </a:cubicBezTo>
                <a:cubicBezTo>
                  <a:pt x="13372" y="24"/>
                  <a:pt x="13392" y="37"/>
                  <a:pt x="13410" y="55"/>
                </a:cubicBezTo>
                <a:cubicBezTo>
                  <a:pt x="13427" y="72"/>
                  <a:pt x="13441" y="92"/>
                  <a:pt x="13450" y="115"/>
                </a:cubicBezTo>
                <a:cubicBezTo>
                  <a:pt x="13460" y="138"/>
                  <a:pt x="13464" y="161"/>
                  <a:pt x="13464" y="186"/>
                </a:cubicBezTo>
                <a:lnTo>
                  <a:pt x="13464" y="4412"/>
                </a:lnTo>
                <a:cubicBezTo>
                  <a:pt x="13464" y="4436"/>
                  <a:pt x="13460" y="4460"/>
                  <a:pt x="13450" y="4483"/>
                </a:cubicBezTo>
                <a:cubicBezTo>
                  <a:pt x="13441" y="4506"/>
                  <a:pt x="13427" y="4526"/>
                  <a:pt x="13410" y="4543"/>
                </a:cubicBezTo>
                <a:cubicBezTo>
                  <a:pt x="13392" y="4561"/>
                  <a:pt x="13372" y="4574"/>
                  <a:pt x="13350" y="4583"/>
                </a:cubicBezTo>
                <a:cubicBezTo>
                  <a:pt x="13327" y="4593"/>
                  <a:pt x="13303" y="4598"/>
                  <a:pt x="13279" y="4598"/>
                </a:cubicBezTo>
                <a:lnTo>
                  <a:pt x="185" y="4598"/>
                </a:lnTo>
                <a:cubicBezTo>
                  <a:pt x="161" y="4598"/>
                  <a:pt x="137" y="4593"/>
                  <a:pt x="114" y="4583"/>
                </a:cubicBezTo>
                <a:cubicBezTo>
                  <a:pt x="92" y="4574"/>
                  <a:pt x="72" y="4561"/>
                  <a:pt x="54" y="4543"/>
                </a:cubicBezTo>
                <a:cubicBezTo>
                  <a:pt x="37" y="4526"/>
                  <a:pt x="23" y="4506"/>
                  <a:pt x="14" y="4483"/>
                </a:cubicBezTo>
                <a:cubicBezTo>
                  <a:pt x="4" y="4460"/>
                  <a:pt x="0" y="4436"/>
                  <a:pt x="0" y="4412"/>
                </a:cubicBezTo>
                <a:moveTo>
                  <a:pt x="23" y="186"/>
                </a:moveTo>
                <a:lnTo>
                  <a:pt x="23" y="4412"/>
                </a:lnTo>
                <a:cubicBezTo>
                  <a:pt x="23" y="4423"/>
                  <a:pt x="24" y="4433"/>
                  <a:pt x="26" y="4444"/>
                </a:cubicBezTo>
                <a:cubicBezTo>
                  <a:pt x="28" y="4454"/>
                  <a:pt x="31" y="4464"/>
                  <a:pt x="35" y="4474"/>
                </a:cubicBezTo>
                <a:cubicBezTo>
                  <a:pt x="39" y="4484"/>
                  <a:pt x="44" y="4493"/>
                  <a:pt x="50" y="4502"/>
                </a:cubicBezTo>
                <a:cubicBezTo>
                  <a:pt x="56" y="4511"/>
                  <a:pt x="63" y="4519"/>
                  <a:pt x="71" y="4527"/>
                </a:cubicBezTo>
                <a:cubicBezTo>
                  <a:pt x="78" y="4534"/>
                  <a:pt x="86" y="4541"/>
                  <a:pt x="95" y="4547"/>
                </a:cubicBezTo>
                <a:cubicBezTo>
                  <a:pt x="104" y="4553"/>
                  <a:pt x="113" y="4558"/>
                  <a:pt x="123" y="4562"/>
                </a:cubicBezTo>
                <a:cubicBezTo>
                  <a:pt x="133" y="4566"/>
                  <a:pt x="143" y="4569"/>
                  <a:pt x="154" y="4571"/>
                </a:cubicBezTo>
                <a:cubicBezTo>
                  <a:pt x="164" y="4573"/>
                  <a:pt x="175" y="4574"/>
                  <a:pt x="185" y="4574"/>
                </a:cubicBezTo>
                <a:lnTo>
                  <a:pt x="13279" y="4574"/>
                </a:lnTo>
                <a:cubicBezTo>
                  <a:pt x="13289" y="4574"/>
                  <a:pt x="13300" y="4573"/>
                  <a:pt x="13310" y="4571"/>
                </a:cubicBezTo>
                <a:cubicBezTo>
                  <a:pt x="13321" y="4569"/>
                  <a:pt x="13331" y="4566"/>
                  <a:pt x="13341" y="4562"/>
                </a:cubicBezTo>
                <a:cubicBezTo>
                  <a:pt x="13351" y="4558"/>
                  <a:pt x="13360" y="4553"/>
                  <a:pt x="13369" y="4547"/>
                </a:cubicBezTo>
                <a:cubicBezTo>
                  <a:pt x="13378" y="4541"/>
                  <a:pt x="13386" y="4534"/>
                  <a:pt x="13393" y="4527"/>
                </a:cubicBezTo>
                <a:cubicBezTo>
                  <a:pt x="13401" y="4519"/>
                  <a:pt x="13408" y="4511"/>
                  <a:pt x="13414" y="4502"/>
                </a:cubicBezTo>
                <a:cubicBezTo>
                  <a:pt x="13420" y="4493"/>
                  <a:pt x="13425" y="4484"/>
                  <a:pt x="13429" y="4474"/>
                </a:cubicBezTo>
                <a:cubicBezTo>
                  <a:pt x="13433" y="4464"/>
                  <a:pt x="13436" y="4454"/>
                  <a:pt x="13438" y="4444"/>
                </a:cubicBezTo>
                <a:cubicBezTo>
                  <a:pt x="13440" y="4433"/>
                  <a:pt x="13441" y="4423"/>
                  <a:pt x="13441" y="4412"/>
                </a:cubicBezTo>
                <a:lnTo>
                  <a:pt x="13441" y="186"/>
                </a:lnTo>
                <a:cubicBezTo>
                  <a:pt x="13441" y="175"/>
                  <a:pt x="13440" y="165"/>
                  <a:pt x="13438" y="154"/>
                </a:cubicBezTo>
                <a:cubicBezTo>
                  <a:pt x="13436" y="144"/>
                  <a:pt x="13433" y="134"/>
                  <a:pt x="13429" y="124"/>
                </a:cubicBezTo>
                <a:cubicBezTo>
                  <a:pt x="13425" y="114"/>
                  <a:pt x="13420" y="105"/>
                  <a:pt x="13414" y="96"/>
                </a:cubicBezTo>
                <a:cubicBezTo>
                  <a:pt x="13408" y="87"/>
                  <a:pt x="13401" y="79"/>
                  <a:pt x="13393" y="71"/>
                </a:cubicBezTo>
                <a:cubicBezTo>
                  <a:pt x="13386" y="64"/>
                  <a:pt x="13378" y="57"/>
                  <a:pt x="13369" y="51"/>
                </a:cubicBezTo>
                <a:cubicBezTo>
                  <a:pt x="13360" y="45"/>
                  <a:pt x="13351" y="40"/>
                  <a:pt x="13341" y="36"/>
                </a:cubicBezTo>
                <a:cubicBezTo>
                  <a:pt x="13331" y="32"/>
                  <a:pt x="13321" y="29"/>
                  <a:pt x="13310" y="27"/>
                </a:cubicBezTo>
                <a:cubicBezTo>
                  <a:pt x="13300" y="25"/>
                  <a:pt x="13289" y="24"/>
                  <a:pt x="13279" y="24"/>
                </a:cubicBezTo>
                <a:lnTo>
                  <a:pt x="185" y="24"/>
                </a:lnTo>
                <a:cubicBezTo>
                  <a:pt x="175" y="24"/>
                  <a:pt x="164" y="25"/>
                  <a:pt x="154" y="27"/>
                </a:cubicBezTo>
                <a:cubicBezTo>
                  <a:pt x="143" y="29"/>
                  <a:pt x="133" y="32"/>
                  <a:pt x="123" y="36"/>
                </a:cubicBezTo>
                <a:cubicBezTo>
                  <a:pt x="113" y="40"/>
                  <a:pt x="104" y="45"/>
                  <a:pt x="95" y="51"/>
                </a:cubicBezTo>
                <a:cubicBezTo>
                  <a:pt x="86" y="57"/>
                  <a:pt x="78" y="64"/>
                  <a:pt x="71"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1" name="任意多边形: 形状 960"/>
          <p:cNvSpPr/>
          <p:nvPr/>
        </p:nvSpPr>
        <p:spPr>
          <a:xfrm>
            <a:off x="576360" y="4955400"/>
            <a:ext cx="334800" cy="334440"/>
          </a:xfrm>
          <a:custGeom>
            <a:avLst/>
            <a:gdLst/>
            <a:ahLst/>
            <a:cxnLst/>
            <a:rect l="0" t="0" r="r" b="b"/>
            <a:pathLst>
              <a:path w="930" h="929">
                <a:moveTo>
                  <a:pt x="930" y="464"/>
                </a:moveTo>
                <a:cubicBezTo>
                  <a:pt x="930" y="495"/>
                  <a:pt x="927" y="525"/>
                  <a:pt x="921" y="555"/>
                </a:cubicBezTo>
                <a:cubicBezTo>
                  <a:pt x="915" y="585"/>
                  <a:pt x="906" y="614"/>
                  <a:pt x="894" y="643"/>
                </a:cubicBezTo>
                <a:cubicBezTo>
                  <a:pt x="883" y="671"/>
                  <a:pt x="868" y="698"/>
                  <a:pt x="851" y="723"/>
                </a:cubicBezTo>
                <a:cubicBezTo>
                  <a:pt x="835" y="748"/>
                  <a:pt x="815" y="772"/>
                  <a:pt x="794" y="793"/>
                </a:cubicBezTo>
                <a:cubicBezTo>
                  <a:pt x="772" y="815"/>
                  <a:pt x="749" y="834"/>
                  <a:pt x="723" y="851"/>
                </a:cubicBezTo>
                <a:cubicBezTo>
                  <a:pt x="697" y="868"/>
                  <a:pt x="670" y="882"/>
                  <a:pt x="642" y="894"/>
                </a:cubicBezTo>
                <a:cubicBezTo>
                  <a:pt x="614" y="906"/>
                  <a:pt x="585" y="914"/>
                  <a:pt x="555" y="920"/>
                </a:cubicBezTo>
                <a:cubicBezTo>
                  <a:pt x="525" y="926"/>
                  <a:pt x="495" y="929"/>
                  <a:pt x="464" y="929"/>
                </a:cubicBezTo>
                <a:cubicBezTo>
                  <a:pt x="434" y="929"/>
                  <a:pt x="404" y="926"/>
                  <a:pt x="374" y="920"/>
                </a:cubicBezTo>
                <a:cubicBezTo>
                  <a:pt x="344" y="914"/>
                  <a:pt x="315" y="906"/>
                  <a:pt x="287" y="894"/>
                </a:cubicBezTo>
                <a:cubicBezTo>
                  <a:pt x="259" y="882"/>
                  <a:pt x="232" y="868"/>
                  <a:pt x="207" y="851"/>
                </a:cubicBezTo>
                <a:cubicBezTo>
                  <a:pt x="181" y="834"/>
                  <a:pt x="158" y="815"/>
                  <a:pt x="136" y="793"/>
                </a:cubicBezTo>
                <a:cubicBezTo>
                  <a:pt x="115" y="772"/>
                  <a:pt x="95" y="748"/>
                  <a:pt x="78" y="723"/>
                </a:cubicBezTo>
                <a:cubicBezTo>
                  <a:pt x="62" y="698"/>
                  <a:pt x="47" y="671"/>
                  <a:pt x="36" y="643"/>
                </a:cubicBezTo>
                <a:cubicBezTo>
                  <a:pt x="24" y="614"/>
                  <a:pt x="15" y="585"/>
                  <a:pt x="9" y="555"/>
                </a:cubicBezTo>
                <a:cubicBezTo>
                  <a:pt x="3" y="525"/>
                  <a:pt x="0" y="495"/>
                  <a:pt x="0" y="464"/>
                </a:cubicBezTo>
                <a:cubicBezTo>
                  <a:pt x="0" y="434"/>
                  <a:pt x="3" y="403"/>
                  <a:pt x="9" y="374"/>
                </a:cubicBezTo>
                <a:cubicBezTo>
                  <a:pt x="15" y="344"/>
                  <a:pt x="24" y="315"/>
                  <a:pt x="36" y="286"/>
                </a:cubicBezTo>
                <a:cubicBezTo>
                  <a:pt x="47" y="258"/>
                  <a:pt x="62" y="232"/>
                  <a:pt x="78" y="206"/>
                </a:cubicBezTo>
                <a:cubicBezTo>
                  <a:pt x="95" y="181"/>
                  <a:pt x="115" y="157"/>
                  <a:pt x="136" y="136"/>
                </a:cubicBezTo>
                <a:cubicBezTo>
                  <a:pt x="158" y="114"/>
                  <a:pt x="181" y="95"/>
                  <a:pt x="207" y="78"/>
                </a:cubicBezTo>
                <a:cubicBezTo>
                  <a:pt x="232" y="61"/>
                  <a:pt x="259" y="47"/>
                  <a:pt x="287" y="35"/>
                </a:cubicBezTo>
                <a:cubicBezTo>
                  <a:pt x="315" y="24"/>
                  <a:pt x="344" y="15"/>
                  <a:pt x="374" y="9"/>
                </a:cubicBezTo>
                <a:cubicBezTo>
                  <a:pt x="404" y="3"/>
                  <a:pt x="434" y="0"/>
                  <a:pt x="464" y="0"/>
                </a:cubicBezTo>
                <a:cubicBezTo>
                  <a:pt x="495" y="0"/>
                  <a:pt x="525" y="3"/>
                  <a:pt x="555" y="9"/>
                </a:cubicBezTo>
                <a:cubicBezTo>
                  <a:pt x="585" y="15"/>
                  <a:pt x="614" y="24"/>
                  <a:pt x="642" y="35"/>
                </a:cubicBezTo>
                <a:cubicBezTo>
                  <a:pt x="670" y="47"/>
                  <a:pt x="697" y="61"/>
                  <a:pt x="723" y="78"/>
                </a:cubicBezTo>
                <a:cubicBezTo>
                  <a:pt x="749" y="95"/>
                  <a:pt x="772" y="114"/>
                  <a:pt x="794" y="136"/>
                </a:cubicBezTo>
                <a:cubicBezTo>
                  <a:pt x="815" y="157"/>
                  <a:pt x="835" y="181"/>
                  <a:pt x="851" y="206"/>
                </a:cubicBezTo>
                <a:cubicBezTo>
                  <a:pt x="868" y="232"/>
                  <a:pt x="883" y="258"/>
                  <a:pt x="894" y="286"/>
                </a:cubicBezTo>
                <a:cubicBezTo>
                  <a:pt x="906" y="315"/>
                  <a:pt x="915" y="344"/>
                  <a:pt x="921" y="374"/>
                </a:cubicBezTo>
                <a:cubicBezTo>
                  <a:pt x="927" y="403"/>
                  <a:pt x="930" y="434"/>
                  <a:pt x="930"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62" name="图片 961"/>
          <p:cNvPicPr/>
          <p:nvPr/>
        </p:nvPicPr>
        <p:blipFill>
          <a:blip r:embed="rId7"/>
          <a:stretch/>
        </p:blipFill>
        <p:spPr>
          <a:xfrm>
            <a:off x="660240" y="5038920"/>
            <a:ext cx="166680" cy="166680"/>
          </a:xfrm>
          <a:prstGeom prst="rect">
            <a:avLst/>
          </a:prstGeom>
          <a:noFill/>
          <a:ln w="0">
            <a:noFill/>
          </a:ln>
        </p:spPr>
      </p:pic>
      <p:sp>
        <p:nvSpPr>
          <p:cNvPr id="963" name="文本框 962"/>
          <p:cNvSpPr txBox="1"/>
          <p:nvPr/>
        </p:nvSpPr>
        <p:spPr>
          <a:xfrm>
            <a:off x="5623920" y="4262040"/>
            <a:ext cx="1202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够更有效地攻击肿瘤</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964" name="文本框 963"/>
          <p:cNvSpPr txBox="1"/>
          <p:nvPr/>
        </p:nvSpPr>
        <p:spPr>
          <a:xfrm>
            <a:off x="1011240" y="5050080"/>
            <a:ext cx="15094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最新的高血压治疗方案</a:t>
            </a:r>
            <a:endParaRPr lang="en-US" sz="1180" b="0" u="none" strike="noStrike">
              <a:solidFill>
                <a:srgbClr val="000000"/>
              </a:solidFill>
              <a:effectLst/>
              <a:uFillTx/>
              <a:latin typeface="Times New Roman"/>
            </a:endParaRPr>
          </a:p>
        </p:txBody>
      </p:sp>
      <p:sp>
        <p:nvSpPr>
          <p:cNvPr id="965" name="文本框 964"/>
          <p:cNvSpPr txBox="1"/>
          <p:nvPr/>
        </p:nvSpPr>
        <p:spPr>
          <a:xfrm>
            <a:off x="576720" y="5415120"/>
            <a:ext cx="19954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查询：最新的高血压治疗方案有哪些？</a:t>
            </a:r>
            <a:endParaRPr lang="en-US" sz="920" b="0" u="none" strike="noStrike">
              <a:solidFill>
                <a:srgbClr val="000000"/>
              </a:solidFill>
              <a:effectLst/>
              <a:uFillTx/>
              <a:latin typeface="Times New Roman"/>
            </a:endParaRPr>
          </a:p>
        </p:txBody>
      </p:sp>
      <p:sp>
        <p:nvSpPr>
          <p:cNvPr id="966" name="文本框 965"/>
          <p:cNvSpPr txBox="1"/>
          <p:nvPr/>
        </p:nvSpPr>
        <p:spPr>
          <a:xfrm>
            <a:off x="576720" y="5649120"/>
            <a:ext cx="4522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高血压治疗的最新方案包括</a:t>
            </a:r>
            <a:r>
              <a:rPr lang="en-US" sz="920" b="0" u="none" strike="noStrike">
                <a:solidFill>
                  <a:srgbClr val="FF9900"/>
                </a:solidFill>
                <a:effectLst/>
                <a:uFillTx/>
                <a:latin typeface="NotoSansSC"/>
                <a:ea typeface="NotoSansSC"/>
              </a:rPr>
              <a:t>RAS</a:t>
            </a:r>
            <a:r>
              <a:rPr lang="zh-CN" sz="920" b="0" u="none" strike="noStrike">
                <a:solidFill>
                  <a:srgbClr val="FF9900"/>
                </a:solidFill>
                <a:effectLst/>
                <a:uFillTx/>
                <a:latin typeface="NotoSansSC"/>
                <a:ea typeface="NotoSansSC"/>
              </a:rPr>
              <a:t>抑制剂、钙通道阻滞剂和利尿剂</a:t>
            </a:r>
            <a:r>
              <a:rPr lang="zh-CN" sz="920" b="0" u="none" strike="noStrike">
                <a:solidFill>
                  <a:srgbClr val="FFFFFF"/>
                </a:solidFill>
                <a:effectLst/>
                <a:uFillTx/>
                <a:latin typeface="NotoSansSC"/>
                <a:ea typeface="NotoSansSC"/>
              </a:rPr>
              <a:t>的合理组合。此外，生</a:t>
            </a:r>
            <a:endParaRPr lang="en-US" sz="920" b="0" u="none" strike="noStrike">
              <a:solidFill>
                <a:srgbClr val="000000"/>
              </a:solidFill>
              <a:effectLst/>
              <a:uFillTx/>
              <a:latin typeface="Times New Roman"/>
            </a:endParaRPr>
          </a:p>
        </p:txBody>
      </p:sp>
      <p:sp>
        <p:nvSpPr>
          <p:cNvPr id="967" name="任意多边形: 形状 966"/>
          <p:cNvSpPr/>
          <p:nvPr/>
        </p:nvSpPr>
        <p:spPr>
          <a:xfrm>
            <a:off x="5448240" y="4779720"/>
            <a:ext cx="4847400" cy="1655280"/>
          </a:xfrm>
          <a:custGeom>
            <a:avLst/>
            <a:gdLst/>
            <a:ahLst/>
            <a:cxnLst/>
            <a:rect l="0" t="0" r="r" b="b"/>
            <a:pathLst>
              <a:path w="13465" h="4598">
                <a:moveTo>
                  <a:pt x="15" y="115"/>
                </a:moveTo>
                <a:cubicBezTo>
                  <a:pt x="24" y="92"/>
                  <a:pt x="37" y="72"/>
                  <a:pt x="55" y="55"/>
                </a:cubicBezTo>
                <a:cubicBezTo>
                  <a:pt x="72" y="37"/>
                  <a:pt x="92" y="24"/>
                  <a:pt x="115" y="15"/>
                </a:cubicBezTo>
                <a:cubicBezTo>
                  <a:pt x="138" y="5"/>
                  <a:pt x="161" y="0"/>
                  <a:pt x="186" y="0"/>
                </a:cubicBezTo>
                <a:lnTo>
                  <a:pt x="13279" y="0"/>
                </a:lnTo>
                <a:cubicBezTo>
                  <a:pt x="13304" y="0"/>
                  <a:pt x="13328" y="5"/>
                  <a:pt x="13350" y="15"/>
                </a:cubicBezTo>
                <a:cubicBezTo>
                  <a:pt x="13373" y="24"/>
                  <a:pt x="13393" y="37"/>
                  <a:pt x="13411" y="55"/>
                </a:cubicBezTo>
                <a:cubicBezTo>
                  <a:pt x="13428" y="72"/>
                  <a:pt x="13441" y="92"/>
                  <a:pt x="13451" y="115"/>
                </a:cubicBezTo>
                <a:cubicBezTo>
                  <a:pt x="13460" y="138"/>
                  <a:pt x="13465" y="161"/>
                  <a:pt x="13465" y="186"/>
                </a:cubicBezTo>
                <a:lnTo>
                  <a:pt x="13465" y="4412"/>
                </a:lnTo>
                <a:cubicBezTo>
                  <a:pt x="13465" y="4436"/>
                  <a:pt x="13460" y="4460"/>
                  <a:pt x="13451" y="4483"/>
                </a:cubicBezTo>
                <a:cubicBezTo>
                  <a:pt x="13441" y="4506"/>
                  <a:pt x="13428" y="4526"/>
                  <a:pt x="13411" y="4543"/>
                </a:cubicBezTo>
                <a:cubicBezTo>
                  <a:pt x="13393" y="4561"/>
                  <a:pt x="13373" y="4574"/>
                  <a:pt x="13350" y="4583"/>
                </a:cubicBezTo>
                <a:cubicBezTo>
                  <a:pt x="13328" y="4593"/>
                  <a:pt x="13304" y="4598"/>
                  <a:pt x="13279" y="4598"/>
                </a:cubicBezTo>
                <a:lnTo>
                  <a:pt x="186" y="4598"/>
                </a:lnTo>
                <a:cubicBezTo>
                  <a:pt x="161" y="4598"/>
                  <a:pt x="138" y="4593"/>
                  <a:pt x="115" y="4583"/>
                </a:cubicBezTo>
                <a:cubicBezTo>
                  <a:pt x="92" y="4574"/>
                  <a:pt x="72" y="4561"/>
                  <a:pt x="55" y="4543"/>
                </a:cubicBezTo>
                <a:cubicBezTo>
                  <a:pt x="37" y="4526"/>
                  <a:pt x="24" y="4506"/>
                  <a:pt x="15" y="4483"/>
                </a:cubicBezTo>
                <a:cubicBezTo>
                  <a:pt x="5" y="4460"/>
                  <a:pt x="0" y="4437"/>
                  <a:pt x="0" y="4412"/>
                </a:cubicBezTo>
                <a:lnTo>
                  <a:pt x="0" y="186"/>
                </a:lnTo>
                <a:cubicBezTo>
                  <a:pt x="0" y="161"/>
                  <a:pt x="5" y="138"/>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8" name="任意多边形: 形状 967"/>
          <p:cNvSpPr/>
          <p:nvPr/>
        </p:nvSpPr>
        <p:spPr>
          <a:xfrm>
            <a:off x="5448240" y="4779720"/>
            <a:ext cx="4847400" cy="1655280"/>
          </a:xfrm>
          <a:custGeom>
            <a:avLst/>
            <a:gdLst/>
            <a:ahLst/>
            <a:cxnLst/>
            <a:rect l="0" t="0" r="r" b="b"/>
            <a:pathLst>
              <a:path w="13465" h="4598">
                <a:moveTo>
                  <a:pt x="0" y="4412"/>
                </a:moveTo>
                <a:lnTo>
                  <a:pt x="0" y="186"/>
                </a:lnTo>
                <a:cubicBezTo>
                  <a:pt x="0" y="161"/>
                  <a:pt x="5" y="138"/>
                  <a:pt x="15" y="115"/>
                </a:cubicBezTo>
                <a:cubicBezTo>
                  <a:pt x="24" y="92"/>
                  <a:pt x="37" y="72"/>
                  <a:pt x="55" y="55"/>
                </a:cubicBezTo>
                <a:cubicBezTo>
                  <a:pt x="72" y="37"/>
                  <a:pt x="92" y="24"/>
                  <a:pt x="115" y="15"/>
                </a:cubicBezTo>
                <a:cubicBezTo>
                  <a:pt x="138" y="5"/>
                  <a:pt x="161" y="0"/>
                  <a:pt x="186" y="0"/>
                </a:cubicBezTo>
                <a:lnTo>
                  <a:pt x="13279" y="0"/>
                </a:lnTo>
                <a:cubicBezTo>
                  <a:pt x="13304" y="0"/>
                  <a:pt x="13328" y="5"/>
                  <a:pt x="13350" y="15"/>
                </a:cubicBezTo>
                <a:cubicBezTo>
                  <a:pt x="13373" y="24"/>
                  <a:pt x="13393" y="37"/>
                  <a:pt x="13411" y="55"/>
                </a:cubicBezTo>
                <a:cubicBezTo>
                  <a:pt x="13428" y="72"/>
                  <a:pt x="13441" y="92"/>
                  <a:pt x="13451" y="115"/>
                </a:cubicBezTo>
                <a:cubicBezTo>
                  <a:pt x="13460" y="138"/>
                  <a:pt x="13465" y="161"/>
                  <a:pt x="13465" y="186"/>
                </a:cubicBezTo>
                <a:lnTo>
                  <a:pt x="13465" y="4412"/>
                </a:lnTo>
                <a:cubicBezTo>
                  <a:pt x="13465" y="4436"/>
                  <a:pt x="13460" y="4460"/>
                  <a:pt x="13451" y="4483"/>
                </a:cubicBezTo>
                <a:cubicBezTo>
                  <a:pt x="13441" y="4506"/>
                  <a:pt x="13428" y="4526"/>
                  <a:pt x="13411" y="4543"/>
                </a:cubicBezTo>
                <a:cubicBezTo>
                  <a:pt x="13393" y="4561"/>
                  <a:pt x="13373" y="4574"/>
                  <a:pt x="13350" y="4583"/>
                </a:cubicBezTo>
                <a:cubicBezTo>
                  <a:pt x="13328" y="4593"/>
                  <a:pt x="13304" y="4598"/>
                  <a:pt x="13279" y="4598"/>
                </a:cubicBezTo>
                <a:lnTo>
                  <a:pt x="186" y="4598"/>
                </a:lnTo>
                <a:cubicBezTo>
                  <a:pt x="161" y="4598"/>
                  <a:pt x="138" y="4593"/>
                  <a:pt x="115" y="4583"/>
                </a:cubicBezTo>
                <a:cubicBezTo>
                  <a:pt x="92" y="4574"/>
                  <a:pt x="72" y="4561"/>
                  <a:pt x="55" y="4543"/>
                </a:cubicBezTo>
                <a:cubicBezTo>
                  <a:pt x="37" y="4526"/>
                  <a:pt x="24" y="4506"/>
                  <a:pt x="15" y="4483"/>
                </a:cubicBezTo>
                <a:cubicBezTo>
                  <a:pt x="5" y="4460"/>
                  <a:pt x="0" y="4436"/>
                  <a:pt x="0" y="4412"/>
                </a:cubicBezTo>
                <a:moveTo>
                  <a:pt x="24" y="186"/>
                </a:moveTo>
                <a:lnTo>
                  <a:pt x="24" y="4412"/>
                </a:lnTo>
                <a:cubicBezTo>
                  <a:pt x="24" y="4423"/>
                  <a:pt x="25" y="4433"/>
                  <a:pt x="27" y="4444"/>
                </a:cubicBezTo>
                <a:cubicBezTo>
                  <a:pt x="29" y="4454"/>
                  <a:pt x="32" y="4464"/>
                  <a:pt x="36" y="4474"/>
                </a:cubicBezTo>
                <a:cubicBezTo>
                  <a:pt x="40" y="4484"/>
                  <a:pt x="45" y="4493"/>
                  <a:pt x="51" y="4502"/>
                </a:cubicBezTo>
                <a:cubicBezTo>
                  <a:pt x="57" y="4511"/>
                  <a:pt x="64" y="4519"/>
                  <a:pt x="71" y="4527"/>
                </a:cubicBezTo>
                <a:cubicBezTo>
                  <a:pt x="79" y="4534"/>
                  <a:pt x="87" y="4541"/>
                  <a:pt x="96" y="4547"/>
                </a:cubicBezTo>
                <a:cubicBezTo>
                  <a:pt x="105" y="4553"/>
                  <a:pt x="114" y="4558"/>
                  <a:pt x="124" y="4562"/>
                </a:cubicBezTo>
                <a:cubicBezTo>
                  <a:pt x="134" y="4566"/>
                  <a:pt x="144" y="4569"/>
                  <a:pt x="154" y="4571"/>
                </a:cubicBezTo>
                <a:cubicBezTo>
                  <a:pt x="165" y="4573"/>
                  <a:pt x="175" y="4574"/>
                  <a:pt x="186" y="4574"/>
                </a:cubicBezTo>
                <a:lnTo>
                  <a:pt x="13279" y="4574"/>
                </a:lnTo>
                <a:cubicBezTo>
                  <a:pt x="13290" y="4574"/>
                  <a:pt x="13301" y="4573"/>
                  <a:pt x="13311" y="4571"/>
                </a:cubicBezTo>
                <a:cubicBezTo>
                  <a:pt x="13321" y="4569"/>
                  <a:pt x="13332" y="4566"/>
                  <a:pt x="13341" y="4562"/>
                </a:cubicBezTo>
                <a:cubicBezTo>
                  <a:pt x="13351" y="4558"/>
                  <a:pt x="13361" y="4553"/>
                  <a:pt x="13370" y="4547"/>
                </a:cubicBezTo>
                <a:cubicBezTo>
                  <a:pt x="13378" y="4541"/>
                  <a:pt x="13387" y="4534"/>
                  <a:pt x="13394" y="4527"/>
                </a:cubicBezTo>
                <a:cubicBezTo>
                  <a:pt x="13402" y="4519"/>
                  <a:pt x="13408" y="4511"/>
                  <a:pt x="13414" y="4502"/>
                </a:cubicBezTo>
                <a:cubicBezTo>
                  <a:pt x="13420" y="4493"/>
                  <a:pt x="13425" y="4484"/>
                  <a:pt x="13429" y="4474"/>
                </a:cubicBezTo>
                <a:cubicBezTo>
                  <a:pt x="13433" y="4464"/>
                  <a:pt x="13437" y="4454"/>
                  <a:pt x="13439" y="4444"/>
                </a:cubicBezTo>
                <a:cubicBezTo>
                  <a:pt x="13441" y="4433"/>
                  <a:pt x="13442" y="4423"/>
                  <a:pt x="13442" y="4412"/>
                </a:cubicBezTo>
                <a:lnTo>
                  <a:pt x="13442" y="186"/>
                </a:lnTo>
                <a:cubicBezTo>
                  <a:pt x="13442" y="175"/>
                  <a:pt x="13441" y="165"/>
                  <a:pt x="13439" y="154"/>
                </a:cubicBezTo>
                <a:cubicBezTo>
                  <a:pt x="13437" y="144"/>
                  <a:pt x="13433" y="134"/>
                  <a:pt x="13429" y="124"/>
                </a:cubicBezTo>
                <a:cubicBezTo>
                  <a:pt x="13425" y="114"/>
                  <a:pt x="13420" y="105"/>
                  <a:pt x="13414" y="96"/>
                </a:cubicBezTo>
                <a:cubicBezTo>
                  <a:pt x="13408" y="87"/>
                  <a:pt x="13402" y="79"/>
                  <a:pt x="13394" y="71"/>
                </a:cubicBezTo>
                <a:cubicBezTo>
                  <a:pt x="13387" y="64"/>
                  <a:pt x="13378" y="57"/>
                  <a:pt x="13370" y="51"/>
                </a:cubicBezTo>
                <a:cubicBezTo>
                  <a:pt x="13361" y="45"/>
                  <a:pt x="13351" y="40"/>
                  <a:pt x="13341" y="36"/>
                </a:cubicBezTo>
                <a:cubicBezTo>
                  <a:pt x="13332" y="32"/>
                  <a:pt x="13321" y="29"/>
                  <a:pt x="13311" y="27"/>
                </a:cubicBezTo>
                <a:cubicBezTo>
                  <a:pt x="13301" y="25"/>
                  <a:pt x="13290" y="24"/>
                  <a:pt x="13279" y="24"/>
                </a:cubicBezTo>
                <a:lnTo>
                  <a:pt x="186" y="24"/>
                </a:lnTo>
                <a:cubicBezTo>
                  <a:pt x="175" y="24"/>
                  <a:pt x="165" y="25"/>
                  <a:pt x="154" y="27"/>
                </a:cubicBezTo>
                <a:cubicBezTo>
                  <a:pt x="144" y="29"/>
                  <a:pt x="134" y="32"/>
                  <a:pt x="124" y="36"/>
                </a:cubicBezTo>
                <a:cubicBezTo>
                  <a:pt x="114" y="40"/>
                  <a:pt x="105" y="45"/>
                  <a:pt x="96" y="51"/>
                </a:cubicBezTo>
                <a:cubicBezTo>
                  <a:pt x="87" y="57"/>
                  <a:pt x="79" y="64"/>
                  <a:pt x="71" y="71"/>
                </a:cubicBezTo>
                <a:cubicBezTo>
                  <a:pt x="64" y="79"/>
                  <a:pt x="57" y="87"/>
                  <a:pt x="51" y="96"/>
                </a:cubicBezTo>
                <a:cubicBezTo>
                  <a:pt x="45" y="105"/>
                  <a:pt x="40" y="114"/>
                  <a:pt x="36" y="124"/>
                </a:cubicBezTo>
                <a:cubicBezTo>
                  <a:pt x="32" y="134"/>
                  <a:pt x="29" y="144"/>
                  <a:pt x="27" y="154"/>
                </a:cubicBezTo>
                <a:cubicBezTo>
                  <a:pt x="25" y="165"/>
                  <a:pt x="24" y="175"/>
                  <a:pt x="24"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9" name="任意多边形: 形状 968"/>
          <p:cNvSpPr/>
          <p:nvPr/>
        </p:nvSpPr>
        <p:spPr>
          <a:xfrm>
            <a:off x="5623920" y="4955400"/>
            <a:ext cx="334440" cy="334440"/>
          </a:xfrm>
          <a:custGeom>
            <a:avLst/>
            <a:gdLst/>
            <a:ahLst/>
            <a:cxnLst/>
            <a:rect l="0" t="0" r="r" b="b"/>
            <a:pathLst>
              <a:path w="929" h="929">
                <a:moveTo>
                  <a:pt x="929" y="464"/>
                </a:moveTo>
                <a:cubicBezTo>
                  <a:pt x="929" y="495"/>
                  <a:pt x="926" y="525"/>
                  <a:pt x="920" y="555"/>
                </a:cubicBezTo>
                <a:cubicBezTo>
                  <a:pt x="915" y="585"/>
                  <a:pt x="906" y="614"/>
                  <a:pt x="894" y="643"/>
                </a:cubicBezTo>
                <a:cubicBezTo>
                  <a:pt x="882" y="671"/>
                  <a:pt x="868" y="698"/>
                  <a:pt x="851" y="723"/>
                </a:cubicBezTo>
                <a:cubicBezTo>
                  <a:pt x="834" y="748"/>
                  <a:pt x="815" y="772"/>
                  <a:pt x="793" y="793"/>
                </a:cubicBezTo>
                <a:cubicBezTo>
                  <a:pt x="772" y="815"/>
                  <a:pt x="748" y="834"/>
                  <a:pt x="723" y="851"/>
                </a:cubicBezTo>
                <a:cubicBezTo>
                  <a:pt x="698" y="868"/>
                  <a:pt x="671" y="882"/>
                  <a:pt x="643" y="894"/>
                </a:cubicBezTo>
                <a:cubicBezTo>
                  <a:pt x="614" y="906"/>
                  <a:pt x="585" y="914"/>
                  <a:pt x="555" y="920"/>
                </a:cubicBezTo>
                <a:cubicBezTo>
                  <a:pt x="525" y="926"/>
                  <a:pt x="495" y="929"/>
                  <a:pt x="464" y="929"/>
                </a:cubicBezTo>
                <a:cubicBezTo>
                  <a:pt x="434" y="929"/>
                  <a:pt x="403" y="926"/>
                  <a:pt x="374" y="920"/>
                </a:cubicBezTo>
                <a:cubicBezTo>
                  <a:pt x="344" y="914"/>
                  <a:pt x="315" y="906"/>
                  <a:pt x="286" y="894"/>
                </a:cubicBezTo>
                <a:cubicBezTo>
                  <a:pt x="258" y="882"/>
                  <a:pt x="232" y="868"/>
                  <a:pt x="206" y="851"/>
                </a:cubicBezTo>
                <a:cubicBezTo>
                  <a:pt x="181" y="834"/>
                  <a:pt x="157" y="815"/>
                  <a:pt x="136" y="793"/>
                </a:cubicBezTo>
                <a:cubicBezTo>
                  <a:pt x="114" y="772"/>
                  <a:pt x="95" y="748"/>
                  <a:pt x="78" y="723"/>
                </a:cubicBezTo>
                <a:cubicBezTo>
                  <a:pt x="61" y="698"/>
                  <a:pt x="47" y="671"/>
                  <a:pt x="35" y="643"/>
                </a:cubicBezTo>
                <a:cubicBezTo>
                  <a:pt x="24" y="614"/>
                  <a:pt x="15" y="585"/>
                  <a:pt x="9" y="555"/>
                </a:cubicBezTo>
                <a:cubicBezTo>
                  <a:pt x="3" y="525"/>
                  <a:pt x="0" y="495"/>
                  <a:pt x="0" y="464"/>
                </a:cubicBezTo>
                <a:cubicBezTo>
                  <a:pt x="0" y="434"/>
                  <a:pt x="3" y="403"/>
                  <a:pt x="9" y="374"/>
                </a:cubicBezTo>
                <a:cubicBezTo>
                  <a:pt x="15" y="344"/>
                  <a:pt x="24" y="315"/>
                  <a:pt x="35" y="286"/>
                </a:cubicBezTo>
                <a:cubicBezTo>
                  <a:pt x="47" y="258"/>
                  <a:pt x="61" y="232"/>
                  <a:pt x="78" y="206"/>
                </a:cubicBezTo>
                <a:cubicBezTo>
                  <a:pt x="95" y="181"/>
                  <a:pt x="114" y="157"/>
                  <a:pt x="136" y="136"/>
                </a:cubicBezTo>
                <a:cubicBezTo>
                  <a:pt x="157" y="114"/>
                  <a:pt x="181" y="95"/>
                  <a:pt x="206" y="78"/>
                </a:cubicBezTo>
                <a:cubicBezTo>
                  <a:pt x="232" y="61"/>
                  <a:pt x="258" y="47"/>
                  <a:pt x="286" y="35"/>
                </a:cubicBezTo>
                <a:cubicBezTo>
                  <a:pt x="315" y="24"/>
                  <a:pt x="344" y="15"/>
                  <a:pt x="374" y="9"/>
                </a:cubicBezTo>
                <a:cubicBezTo>
                  <a:pt x="403" y="3"/>
                  <a:pt x="434" y="0"/>
                  <a:pt x="464" y="0"/>
                </a:cubicBezTo>
                <a:cubicBezTo>
                  <a:pt x="495" y="0"/>
                  <a:pt x="525" y="3"/>
                  <a:pt x="555" y="9"/>
                </a:cubicBezTo>
                <a:cubicBezTo>
                  <a:pt x="585" y="15"/>
                  <a:pt x="614" y="24"/>
                  <a:pt x="643" y="35"/>
                </a:cubicBezTo>
                <a:cubicBezTo>
                  <a:pt x="671" y="47"/>
                  <a:pt x="698" y="61"/>
                  <a:pt x="723" y="78"/>
                </a:cubicBezTo>
                <a:cubicBezTo>
                  <a:pt x="748" y="95"/>
                  <a:pt x="772" y="114"/>
                  <a:pt x="793" y="136"/>
                </a:cubicBezTo>
                <a:cubicBezTo>
                  <a:pt x="815" y="157"/>
                  <a:pt x="834" y="181"/>
                  <a:pt x="851" y="206"/>
                </a:cubicBezTo>
                <a:cubicBezTo>
                  <a:pt x="868" y="232"/>
                  <a:pt x="882" y="258"/>
                  <a:pt x="894" y="286"/>
                </a:cubicBezTo>
                <a:cubicBezTo>
                  <a:pt x="906" y="315"/>
                  <a:pt x="915" y="344"/>
                  <a:pt x="920" y="374"/>
                </a:cubicBezTo>
                <a:cubicBezTo>
                  <a:pt x="926" y="403"/>
                  <a:pt x="929" y="434"/>
                  <a:pt x="929" y="464"/>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70" name="图片 969"/>
          <p:cNvPicPr/>
          <p:nvPr/>
        </p:nvPicPr>
        <p:blipFill>
          <a:blip r:embed="rId8"/>
          <a:stretch/>
        </p:blipFill>
        <p:spPr>
          <a:xfrm>
            <a:off x="5707800" y="5038920"/>
            <a:ext cx="166680" cy="166680"/>
          </a:xfrm>
          <a:prstGeom prst="rect">
            <a:avLst/>
          </a:prstGeom>
          <a:noFill/>
          <a:ln w="0">
            <a:noFill/>
          </a:ln>
        </p:spPr>
      </p:pic>
      <p:sp>
        <p:nvSpPr>
          <p:cNvPr id="971" name="文本框 970"/>
          <p:cNvSpPr txBox="1"/>
          <p:nvPr/>
        </p:nvSpPr>
        <p:spPr>
          <a:xfrm>
            <a:off x="576720" y="5816160"/>
            <a:ext cx="437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活方式的改善，包括减少盐摄入、控制体重和适度锻炼，对血压控制具有显著帮助</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pic>
        <p:nvPicPr>
          <p:cNvPr id="972" name="图片 971"/>
          <p:cNvPicPr/>
          <p:nvPr/>
        </p:nvPicPr>
        <p:blipFill>
          <a:blip r:embed="rId9"/>
          <a:stretch/>
        </p:blipFill>
        <p:spPr>
          <a:xfrm>
            <a:off x="5623920" y="5415120"/>
            <a:ext cx="116640" cy="116640"/>
          </a:xfrm>
          <a:prstGeom prst="rect">
            <a:avLst/>
          </a:prstGeom>
          <a:noFill/>
          <a:ln w="0">
            <a:noFill/>
          </a:ln>
        </p:spPr>
      </p:pic>
      <p:sp>
        <p:nvSpPr>
          <p:cNvPr id="973" name="文本框 972"/>
          <p:cNvSpPr txBox="1"/>
          <p:nvPr/>
        </p:nvSpPr>
        <p:spPr>
          <a:xfrm>
            <a:off x="6058440" y="505008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系统性能评估</a:t>
            </a:r>
            <a:endParaRPr lang="en-US" sz="1180" b="0" u="none" strike="noStrike">
              <a:solidFill>
                <a:srgbClr val="000000"/>
              </a:solidFill>
              <a:effectLst/>
              <a:uFillTx/>
              <a:latin typeface="Times New Roman"/>
            </a:endParaRPr>
          </a:p>
        </p:txBody>
      </p:sp>
      <p:pic>
        <p:nvPicPr>
          <p:cNvPr id="974" name="图片 973"/>
          <p:cNvPicPr/>
          <p:nvPr/>
        </p:nvPicPr>
        <p:blipFill>
          <a:blip r:embed="rId9"/>
          <a:stretch/>
        </p:blipFill>
        <p:spPr>
          <a:xfrm>
            <a:off x="5623920" y="5649120"/>
            <a:ext cx="116640" cy="116640"/>
          </a:xfrm>
          <a:prstGeom prst="rect">
            <a:avLst/>
          </a:prstGeom>
          <a:noFill/>
          <a:ln w="0">
            <a:noFill/>
          </a:ln>
        </p:spPr>
      </p:pic>
      <p:sp>
        <p:nvSpPr>
          <p:cNvPr id="975" name="文本框 974"/>
          <p:cNvSpPr txBox="1"/>
          <p:nvPr/>
        </p:nvSpPr>
        <p:spPr>
          <a:xfrm>
            <a:off x="5807880" y="5415120"/>
            <a:ext cx="2230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回答准确性：医学专业内容与最新研究一致</a:t>
            </a:r>
            <a:endParaRPr lang="en-US" sz="920" b="0" u="none" strike="noStrike">
              <a:solidFill>
                <a:srgbClr val="000000"/>
              </a:solidFill>
              <a:effectLst/>
              <a:uFillTx/>
              <a:latin typeface="Times New Roman"/>
            </a:endParaRPr>
          </a:p>
        </p:txBody>
      </p:sp>
      <p:pic>
        <p:nvPicPr>
          <p:cNvPr id="976" name="图片 975"/>
          <p:cNvPicPr/>
          <p:nvPr/>
        </p:nvPicPr>
        <p:blipFill>
          <a:blip r:embed="rId9"/>
          <a:stretch/>
        </p:blipFill>
        <p:spPr>
          <a:xfrm>
            <a:off x="5623920" y="5883120"/>
            <a:ext cx="116640" cy="116640"/>
          </a:xfrm>
          <a:prstGeom prst="rect">
            <a:avLst/>
          </a:prstGeom>
          <a:noFill/>
          <a:ln w="0">
            <a:noFill/>
          </a:ln>
        </p:spPr>
      </p:pic>
      <p:sp>
        <p:nvSpPr>
          <p:cNvPr id="977" name="文本框 976"/>
          <p:cNvSpPr txBox="1"/>
          <p:nvPr/>
        </p:nvSpPr>
        <p:spPr>
          <a:xfrm>
            <a:off x="5807880" y="564912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响应速度：毫秒级别的检索速度，秒级回答生成</a:t>
            </a:r>
            <a:endParaRPr lang="en-US" sz="920" b="0" u="none" strike="noStrike">
              <a:solidFill>
                <a:srgbClr val="000000"/>
              </a:solidFill>
              <a:effectLst/>
              <a:uFillTx/>
              <a:latin typeface="Times New Roman"/>
            </a:endParaRPr>
          </a:p>
        </p:txBody>
      </p:sp>
      <p:pic>
        <p:nvPicPr>
          <p:cNvPr id="978" name="图片 977"/>
          <p:cNvPicPr/>
          <p:nvPr/>
        </p:nvPicPr>
        <p:blipFill>
          <a:blip r:embed="rId9"/>
          <a:stretch/>
        </p:blipFill>
        <p:spPr>
          <a:xfrm>
            <a:off x="5623920" y="6117120"/>
            <a:ext cx="116640" cy="116640"/>
          </a:xfrm>
          <a:prstGeom prst="rect">
            <a:avLst/>
          </a:prstGeom>
          <a:noFill/>
          <a:ln w="0">
            <a:noFill/>
          </a:ln>
        </p:spPr>
      </p:pic>
      <p:sp>
        <p:nvSpPr>
          <p:cNvPr id="979" name="文本框 978"/>
          <p:cNvSpPr txBox="1"/>
          <p:nvPr/>
        </p:nvSpPr>
        <p:spPr>
          <a:xfrm>
            <a:off x="5807880" y="588312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信息完整性：涵盖查询相关的关键医学信息点</a:t>
            </a:r>
            <a:endParaRPr lang="en-US" sz="920" b="0" u="none" strike="noStrike">
              <a:solidFill>
                <a:srgbClr val="000000"/>
              </a:solidFill>
              <a:effectLst/>
              <a:uFillTx/>
              <a:latin typeface="Times New Roman"/>
            </a:endParaRPr>
          </a:p>
        </p:txBody>
      </p:sp>
      <p:sp>
        <p:nvSpPr>
          <p:cNvPr id="980" name="文本框 979"/>
          <p:cNvSpPr txBox="1"/>
          <p:nvPr/>
        </p:nvSpPr>
        <p:spPr>
          <a:xfrm>
            <a:off x="5807880" y="611712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表述专业性：医学术语使用准确，叙述逻辑清晰</a:t>
            </a:r>
            <a:endParaRPr lang="en-US" sz="920" b="0" u="none" strike="noStrike">
              <a:solidFill>
                <a:srgbClr val="000000"/>
              </a:solidFill>
              <a:effectLst/>
              <a:uFillTx/>
              <a:latin typeface="Times New Roman"/>
            </a:endParaRPr>
          </a:p>
        </p:txBody>
      </p:sp>
      <p:sp>
        <p:nvSpPr>
          <p:cNvPr id="981" name="文本框 980"/>
          <p:cNvSpPr txBox="1"/>
          <p:nvPr/>
        </p:nvSpPr>
        <p:spPr>
          <a:xfrm>
            <a:off x="2364840" y="6660360"/>
            <a:ext cx="59853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测试结果表明，系统能够针对多种医学领域的查询提供专业、准确、易于理解的回答，满足不同用户的医学信息需求</a:t>
            </a:r>
            <a:endParaRPr lang="en-US" sz="920" b="0" u="none" strike="noStrike">
              <a:solidFill>
                <a:srgbClr val="000000"/>
              </a:solidFill>
              <a:effectLst/>
              <a:uFillTx/>
              <a:latin typeface="Times New Roman"/>
            </a:endParaRPr>
          </a:p>
        </p:txBody>
      </p:sp>
      <p:sp>
        <p:nvSpPr>
          <p:cNvPr id="982" name="文本框 981"/>
          <p:cNvSpPr txBox="1"/>
          <p:nvPr/>
        </p:nvSpPr>
        <p:spPr>
          <a:xfrm>
            <a:off x="10136520" y="6927840"/>
            <a:ext cx="413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NotoSansSC"/>
                <a:ea typeface="NotoSansSC"/>
              </a:rPr>
              <a:t>15 / 16</a:t>
            </a:r>
            <a:endParaRPr lang="en-US" sz="920" b="0" u="none" strike="noStrike">
              <a:solidFill>
                <a:srgbClr val="000000"/>
              </a:solidFill>
              <a:effectLst/>
              <a:uFillTx/>
              <a:latin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 name="图片 982"/>
          <p:cNvPicPr/>
          <p:nvPr/>
        </p:nvPicPr>
        <p:blipFill>
          <a:blip r:embed="rId2"/>
          <a:stretch/>
        </p:blipFill>
        <p:spPr>
          <a:xfrm>
            <a:off x="0" y="0"/>
            <a:ext cx="10696320" cy="6016320"/>
          </a:xfrm>
          <a:prstGeom prst="rect">
            <a:avLst/>
          </a:prstGeom>
          <a:noFill/>
          <a:ln w="0">
            <a:noFill/>
          </a:ln>
        </p:spPr>
      </p:pic>
      <p:sp>
        <p:nvSpPr>
          <p:cNvPr id="984" name="文本框 983"/>
          <p:cNvSpPr txBox="1"/>
          <p:nvPr/>
        </p:nvSpPr>
        <p:spPr>
          <a:xfrm>
            <a:off x="401040" y="422640"/>
            <a:ext cx="15019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总结与展望</a:t>
            </a:r>
            <a:endParaRPr lang="en-US" sz="2370" b="0" u="none" strike="noStrike">
              <a:solidFill>
                <a:srgbClr val="000000"/>
              </a:solidFill>
              <a:effectLst/>
              <a:uFillTx/>
              <a:latin typeface="Times New Roman"/>
            </a:endParaRPr>
          </a:p>
        </p:txBody>
      </p:sp>
      <p:pic>
        <p:nvPicPr>
          <p:cNvPr id="985" name="图片 984"/>
          <p:cNvPicPr/>
          <p:nvPr/>
        </p:nvPicPr>
        <p:blipFill>
          <a:blip r:embed="rId3"/>
          <a:stretch/>
        </p:blipFill>
        <p:spPr>
          <a:xfrm>
            <a:off x="401040" y="1404000"/>
            <a:ext cx="200160" cy="200160"/>
          </a:xfrm>
          <a:prstGeom prst="rect">
            <a:avLst/>
          </a:prstGeom>
          <a:noFill/>
          <a:ln w="0">
            <a:noFill/>
          </a:ln>
        </p:spPr>
      </p:pic>
      <p:sp>
        <p:nvSpPr>
          <p:cNvPr id="986" name="文本框 985"/>
          <p:cNvSpPr txBox="1"/>
          <p:nvPr/>
        </p:nvSpPr>
        <p:spPr>
          <a:xfrm>
            <a:off x="401040" y="897840"/>
            <a:ext cx="447264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基于</a:t>
            </a:r>
            <a:r>
              <a:rPr lang="en-US" sz="1320" b="0" u="none" strike="noStrike">
                <a:solidFill>
                  <a:srgbClr val="FFFFFF"/>
                </a:solidFill>
                <a:effectLst/>
                <a:uFillTx/>
                <a:latin typeface="NotoSansSC"/>
                <a:ea typeface="NotoSansSC"/>
              </a:rPr>
              <a:t>RAG</a:t>
            </a:r>
            <a:r>
              <a:rPr lang="zh-CN" sz="1320" b="0" u="none" strike="noStrike">
                <a:solidFill>
                  <a:srgbClr val="FFFFFF"/>
                </a:solidFill>
                <a:effectLst/>
                <a:uFillTx/>
                <a:latin typeface="NotoSansSC"/>
                <a:ea typeface="NotoSansSC"/>
              </a:rPr>
              <a:t>的医学文献检索与分析系统的价值与未来应用方向</a:t>
            </a:r>
            <a:endParaRPr lang="en-US" sz="1320" b="0" u="none" strike="noStrike">
              <a:solidFill>
                <a:srgbClr val="000000"/>
              </a:solidFill>
              <a:effectLst/>
              <a:uFillTx/>
              <a:latin typeface="Times New Roman"/>
            </a:endParaRPr>
          </a:p>
        </p:txBody>
      </p:sp>
      <p:sp>
        <p:nvSpPr>
          <p:cNvPr id="987" name="任意多边形: 形状 986"/>
          <p:cNvSpPr/>
          <p:nvPr/>
        </p:nvSpPr>
        <p:spPr>
          <a:xfrm>
            <a:off x="401040" y="1771560"/>
            <a:ext cx="3209400" cy="902880"/>
          </a:xfrm>
          <a:custGeom>
            <a:avLst/>
            <a:gdLst/>
            <a:ahLst/>
            <a:cxnLst/>
            <a:rect l="0" t="0" r="r" b="b"/>
            <a:pathLst>
              <a:path w="8915" h="2508">
                <a:moveTo>
                  <a:pt x="0" y="2322"/>
                </a:moveTo>
                <a:lnTo>
                  <a:pt x="0" y="185"/>
                </a:lnTo>
                <a:cubicBezTo>
                  <a:pt x="0" y="173"/>
                  <a:pt x="1" y="161"/>
                  <a:pt x="3" y="149"/>
                </a:cubicBezTo>
                <a:cubicBezTo>
                  <a:pt x="6" y="137"/>
                  <a:pt x="9" y="126"/>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8729" y="0"/>
                </a:lnTo>
                <a:cubicBezTo>
                  <a:pt x="8741" y="0"/>
                  <a:pt x="8753" y="1"/>
                  <a:pt x="8765" y="3"/>
                </a:cubicBezTo>
                <a:cubicBezTo>
                  <a:pt x="8777" y="6"/>
                  <a:pt x="8789" y="9"/>
                  <a:pt x="8800" y="14"/>
                </a:cubicBezTo>
                <a:cubicBezTo>
                  <a:pt x="8811" y="18"/>
                  <a:pt x="8822" y="24"/>
                  <a:pt x="8832" y="31"/>
                </a:cubicBezTo>
                <a:cubicBezTo>
                  <a:pt x="8842" y="38"/>
                  <a:pt x="8852" y="45"/>
                  <a:pt x="8860" y="54"/>
                </a:cubicBezTo>
                <a:cubicBezTo>
                  <a:pt x="8869" y="63"/>
                  <a:pt x="8876" y="72"/>
                  <a:pt x="8883" y="82"/>
                </a:cubicBezTo>
                <a:cubicBezTo>
                  <a:pt x="8890" y="92"/>
                  <a:pt x="8896" y="103"/>
                  <a:pt x="8900" y="114"/>
                </a:cubicBezTo>
                <a:cubicBezTo>
                  <a:pt x="8905" y="126"/>
                  <a:pt x="8909" y="137"/>
                  <a:pt x="8911" y="149"/>
                </a:cubicBezTo>
                <a:cubicBezTo>
                  <a:pt x="8913" y="161"/>
                  <a:pt x="8915" y="173"/>
                  <a:pt x="8915" y="185"/>
                </a:cubicBezTo>
                <a:lnTo>
                  <a:pt x="8915" y="2322"/>
                </a:lnTo>
                <a:cubicBezTo>
                  <a:pt x="8915" y="2334"/>
                  <a:pt x="8913" y="2346"/>
                  <a:pt x="8911" y="2358"/>
                </a:cubicBezTo>
                <a:cubicBezTo>
                  <a:pt x="8909" y="2370"/>
                  <a:pt x="8905" y="2382"/>
                  <a:pt x="8900" y="2393"/>
                </a:cubicBezTo>
                <a:cubicBezTo>
                  <a:pt x="8896" y="2404"/>
                  <a:pt x="8890" y="2415"/>
                  <a:pt x="8883" y="2425"/>
                </a:cubicBezTo>
                <a:cubicBezTo>
                  <a:pt x="8876" y="2435"/>
                  <a:pt x="8869" y="2445"/>
                  <a:pt x="8860" y="2453"/>
                </a:cubicBezTo>
                <a:cubicBezTo>
                  <a:pt x="8852" y="2462"/>
                  <a:pt x="8842" y="2470"/>
                  <a:pt x="8832" y="2476"/>
                </a:cubicBezTo>
                <a:cubicBezTo>
                  <a:pt x="8822" y="2483"/>
                  <a:pt x="8811" y="2489"/>
                  <a:pt x="8800" y="2494"/>
                </a:cubicBezTo>
                <a:cubicBezTo>
                  <a:pt x="8789" y="2498"/>
                  <a:pt x="8777" y="2502"/>
                  <a:pt x="8765" y="2504"/>
                </a:cubicBezTo>
                <a:cubicBezTo>
                  <a:pt x="8753" y="2506"/>
                  <a:pt x="8741" y="2508"/>
                  <a:pt x="8729" y="2508"/>
                </a:cubicBezTo>
                <a:lnTo>
                  <a:pt x="185" y="2508"/>
                </a:lnTo>
                <a:cubicBezTo>
                  <a:pt x="173" y="2508"/>
                  <a:pt x="161" y="2506"/>
                  <a:pt x="149" y="2504"/>
                </a:cubicBezTo>
                <a:cubicBezTo>
                  <a:pt x="137" y="2502"/>
                  <a:pt x="126" y="2498"/>
                  <a:pt x="114" y="2494"/>
                </a:cubicBezTo>
                <a:cubicBezTo>
                  <a:pt x="103" y="2489"/>
                  <a:pt x="92" y="2483"/>
                  <a:pt x="82" y="2476"/>
                </a:cubicBezTo>
                <a:cubicBezTo>
                  <a:pt x="72" y="2470"/>
                  <a:pt x="63" y="2462"/>
                  <a:pt x="54" y="2453"/>
                </a:cubicBezTo>
                <a:cubicBezTo>
                  <a:pt x="45" y="2445"/>
                  <a:pt x="38" y="2435"/>
                  <a:pt x="31" y="2425"/>
                </a:cubicBezTo>
                <a:cubicBezTo>
                  <a:pt x="24" y="2415"/>
                  <a:pt x="19" y="2404"/>
                  <a:pt x="14" y="2393"/>
                </a:cubicBezTo>
                <a:cubicBezTo>
                  <a:pt x="9" y="2382"/>
                  <a:pt x="6" y="2370"/>
                  <a:pt x="3" y="2358"/>
                </a:cubicBezTo>
                <a:cubicBezTo>
                  <a:pt x="1" y="2346"/>
                  <a:pt x="0" y="2334"/>
                  <a:pt x="0" y="23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88" name="图片 987"/>
          <p:cNvPicPr/>
          <p:nvPr/>
        </p:nvPicPr>
        <p:blipFill>
          <a:blip r:embed="rId4"/>
          <a:stretch/>
        </p:blipFill>
        <p:spPr>
          <a:xfrm>
            <a:off x="534960" y="1922040"/>
            <a:ext cx="225360" cy="200160"/>
          </a:xfrm>
          <a:prstGeom prst="rect">
            <a:avLst/>
          </a:prstGeom>
          <a:noFill/>
          <a:ln w="0">
            <a:noFill/>
          </a:ln>
        </p:spPr>
      </p:pic>
      <p:sp>
        <p:nvSpPr>
          <p:cNvPr id="989" name="文本框 988"/>
          <p:cNvSpPr txBox="1"/>
          <p:nvPr/>
        </p:nvSpPr>
        <p:spPr>
          <a:xfrm>
            <a:off x="702000" y="140148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系统价值总结</a:t>
            </a:r>
            <a:endParaRPr lang="en-US" sz="1580" b="0" u="none" strike="noStrike">
              <a:solidFill>
                <a:srgbClr val="000000"/>
              </a:solidFill>
              <a:effectLst/>
              <a:uFillTx/>
              <a:latin typeface="Times New Roman"/>
            </a:endParaRPr>
          </a:p>
        </p:txBody>
      </p:sp>
      <p:sp>
        <p:nvSpPr>
          <p:cNvPr id="990" name="文本框 989"/>
          <p:cNvSpPr txBox="1"/>
          <p:nvPr/>
        </p:nvSpPr>
        <p:spPr>
          <a:xfrm>
            <a:off x="860760" y="194976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高效检索能力</a:t>
            </a:r>
            <a:endParaRPr lang="en-US" sz="1180" b="0" u="none" strike="noStrike">
              <a:solidFill>
                <a:srgbClr val="000000"/>
              </a:solidFill>
              <a:effectLst/>
              <a:uFillTx/>
              <a:latin typeface="Times New Roman"/>
            </a:endParaRPr>
          </a:p>
        </p:txBody>
      </p:sp>
      <p:sp>
        <p:nvSpPr>
          <p:cNvPr id="991" name="文本框 990"/>
          <p:cNvSpPr txBox="1"/>
          <p:nvPr/>
        </p:nvSpPr>
        <p:spPr>
          <a:xfrm>
            <a:off x="534960" y="2231280"/>
            <a:ext cx="29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a:t>
            </a:r>
            <a:r>
              <a:rPr lang="en-US" sz="920" b="0" u="none" strike="noStrike">
                <a:solidFill>
                  <a:srgbClr val="FFFFFF"/>
                </a:solidFill>
                <a:effectLst/>
                <a:uFillTx/>
                <a:latin typeface="NotoSansSC"/>
                <a:ea typeface="NotoSansSC"/>
              </a:rPr>
              <a:t>FAISS</a:t>
            </a:r>
            <a:r>
              <a:rPr lang="zh-CN" sz="920" b="0" u="none" strike="noStrike">
                <a:solidFill>
                  <a:srgbClr val="FFFFFF"/>
                </a:solidFill>
                <a:effectLst/>
                <a:uFillTx/>
                <a:latin typeface="NotoSansSC"/>
                <a:ea typeface="NotoSansSC"/>
              </a:rPr>
              <a:t>向量检索技术，实现毫秒级响应，有效解决海</a:t>
            </a:r>
            <a:endParaRPr lang="en-US" sz="920" b="0" u="none" strike="noStrike">
              <a:solidFill>
                <a:srgbClr val="000000"/>
              </a:solidFill>
              <a:effectLst/>
              <a:uFillTx/>
              <a:latin typeface="Times New Roman"/>
            </a:endParaRPr>
          </a:p>
        </p:txBody>
      </p:sp>
      <p:sp>
        <p:nvSpPr>
          <p:cNvPr id="992" name="任意多边形: 形状 991"/>
          <p:cNvSpPr/>
          <p:nvPr/>
        </p:nvSpPr>
        <p:spPr>
          <a:xfrm>
            <a:off x="3743640" y="1771560"/>
            <a:ext cx="3209400" cy="902880"/>
          </a:xfrm>
          <a:custGeom>
            <a:avLst/>
            <a:gdLst/>
            <a:ahLst/>
            <a:cxnLst/>
            <a:rect l="0" t="0" r="r" b="b"/>
            <a:pathLst>
              <a:path w="8915" h="2508">
                <a:moveTo>
                  <a:pt x="0" y="2322"/>
                </a:moveTo>
                <a:lnTo>
                  <a:pt x="0" y="185"/>
                </a:lnTo>
                <a:cubicBezTo>
                  <a:pt x="0" y="173"/>
                  <a:pt x="1" y="161"/>
                  <a:pt x="4" y="149"/>
                </a:cubicBezTo>
                <a:cubicBezTo>
                  <a:pt x="6" y="137"/>
                  <a:pt x="9" y="126"/>
                  <a:pt x="14" y="114"/>
                </a:cubicBezTo>
                <a:cubicBezTo>
                  <a:pt x="19" y="103"/>
                  <a:pt x="24" y="92"/>
                  <a:pt x="31" y="82"/>
                </a:cubicBezTo>
                <a:cubicBezTo>
                  <a:pt x="38" y="72"/>
                  <a:pt x="46" y="63"/>
                  <a:pt x="54" y="54"/>
                </a:cubicBezTo>
                <a:cubicBezTo>
                  <a:pt x="63" y="45"/>
                  <a:pt x="72" y="38"/>
                  <a:pt x="82" y="31"/>
                </a:cubicBezTo>
                <a:cubicBezTo>
                  <a:pt x="93" y="24"/>
                  <a:pt x="103" y="18"/>
                  <a:pt x="115" y="14"/>
                </a:cubicBezTo>
                <a:cubicBezTo>
                  <a:pt x="126" y="9"/>
                  <a:pt x="137" y="6"/>
                  <a:pt x="149" y="3"/>
                </a:cubicBezTo>
                <a:cubicBezTo>
                  <a:pt x="161" y="1"/>
                  <a:pt x="173" y="0"/>
                  <a:pt x="186" y="0"/>
                </a:cubicBezTo>
                <a:lnTo>
                  <a:pt x="8729" y="0"/>
                </a:lnTo>
                <a:cubicBezTo>
                  <a:pt x="8741" y="0"/>
                  <a:pt x="8753" y="1"/>
                  <a:pt x="8765" y="3"/>
                </a:cubicBezTo>
                <a:cubicBezTo>
                  <a:pt x="8777" y="6"/>
                  <a:pt x="8789" y="9"/>
                  <a:pt x="8800" y="14"/>
                </a:cubicBezTo>
                <a:cubicBezTo>
                  <a:pt x="8811" y="18"/>
                  <a:pt x="8822" y="24"/>
                  <a:pt x="8832" y="31"/>
                </a:cubicBezTo>
                <a:cubicBezTo>
                  <a:pt x="8842" y="38"/>
                  <a:pt x="8852" y="45"/>
                  <a:pt x="8860" y="54"/>
                </a:cubicBezTo>
                <a:cubicBezTo>
                  <a:pt x="8869" y="63"/>
                  <a:pt x="8877" y="72"/>
                  <a:pt x="8883" y="82"/>
                </a:cubicBezTo>
                <a:cubicBezTo>
                  <a:pt x="8890" y="92"/>
                  <a:pt x="8896" y="103"/>
                  <a:pt x="8901" y="114"/>
                </a:cubicBezTo>
                <a:cubicBezTo>
                  <a:pt x="8905" y="126"/>
                  <a:pt x="8909" y="137"/>
                  <a:pt x="8911" y="149"/>
                </a:cubicBezTo>
                <a:cubicBezTo>
                  <a:pt x="8914" y="161"/>
                  <a:pt x="8915" y="173"/>
                  <a:pt x="8915" y="185"/>
                </a:cubicBezTo>
                <a:lnTo>
                  <a:pt x="8915" y="2322"/>
                </a:lnTo>
                <a:cubicBezTo>
                  <a:pt x="8915" y="2334"/>
                  <a:pt x="8914" y="2346"/>
                  <a:pt x="8911" y="2358"/>
                </a:cubicBezTo>
                <a:cubicBezTo>
                  <a:pt x="8909" y="2370"/>
                  <a:pt x="8905" y="2382"/>
                  <a:pt x="8901" y="2393"/>
                </a:cubicBezTo>
                <a:cubicBezTo>
                  <a:pt x="8896" y="2404"/>
                  <a:pt x="8890" y="2415"/>
                  <a:pt x="8883" y="2425"/>
                </a:cubicBezTo>
                <a:cubicBezTo>
                  <a:pt x="8877" y="2435"/>
                  <a:pt x="8869" y="2445"/>
                  <a:pt x="8860" y="2453"/>
                </a:cubicBezTo>
                <a:cubicBezTo>
                  <a:pt x="8852" y="2462"/>
                  <a:pt x="8842" y="2470"/>
                  <a:pt x="8832" y="2476"/>
                </a:cubicBezTo>
                <a:cubicBezTo>
                  <a:pt x="8822" y="2483"/>
                  <a:pt x="8811" y="2489"/>
                  <a:pt x="8800" y="2494"/>
                </a:cubicBezTo>
                <a:cubicBezTo>
                  <a:pt x="8789" y="2498"/>
                  <a:pt x="8777" y="2502"/>
                  <a:pt x="8765" y="2504"/>
                </a:cubicBezTo>
                <a:cubicBezTo>
                  <a:pt x="8753" y="2506"/>
                  <a:pt x="8741" y="2508"/>
                  <a:pt x="8729" y="2508"/>
                </a:cubicBezTo>
                <a:lnTo>
                  <a:pt x="186" y="2508"/>
                </a:lnTo>
                <a:cubicBezTo>
                  <a:pt x="173" y="2508"/>
                  <a:pt x="161" y="2506"/>
                  <a:pt x="149" y="2504"/>
                </a:cubicBezTo>
                <a:cubicBezTo>
                  <a:pt x="137" y="2502"/>
                  <a:pt x="126" y="2498"/>
                  <a:pt x="115" y="2494"/>
                </a:cubicBezTo>
                <a:cubicBezTo>
                  <a:pt x="103" y="2489"/>
                  <a:pt x="93" y="2483"/>
                  <a:pt x="82" y="2476"/>
                </a:cubicBezTo>
                <a:cubicBezTo>
                  <a:pt x="72" y="2470"/>
                  <a:pt x="63" y="2462"/>
                  <a:pt x="54" y="2453"/>
                </a:cubicBezTo>
                <a:cubicBezTo>
                  <a:pt x="46" y="2445"/>
                  <a:pt x="38" y="2435"/>
                  <a:pt x="31" y="2425"/>
                </a:cubicBezTo>
                <a:cubicBezTo>
                  <a:pt x="24" y="2415"/>
                  <a:pt x="19" y="2404"/>
                  <a:pt x="14" y="2393"/>
                </a:cubicBezTo>
                <a:cubicBezTo>
                  <a:pt x="9" y="2382"/>
                  <a:pt x="6" y="2370"/>
                  <a:pt x="4" y="2358"/>
                </a:cubicBezTo>
                <a:cubicBezTo>
                  <a:pt x="1" y="2346"/>
                  <a:pt x="0" y="2334"/>
                  <a:pt x="0" y="23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93" name="图片 992"/>
          <p:cNvPicPr/>
          <p:nvPr/>
        </p:nvPicPr>
        <p:blipFill>
          <a:blip r:embed="rId5"/>
          <a:stretch/>
        </p:blipFill>
        <p:spPr>
          <a:xfrm>
            <a:off x="3877560" y="1922040"/>
            <a:ext cx="200160" cy="200160"/>
          </a:xfrm>
          <a:prstGeom prst="rect">
            <a:avLst/>
          </a:prstGeom>
          <a:noFill/>
          <a:ln w="0">
            <a:noFill/>
          </a:ln>
        </p:spPr>
      </p:pic>
      <p:sp>
        <p:nvSpPr>
          <p:cNvPr id="994" name="文本框 993"/>
          <p:cNvSpPr txBox="1"/>
          <p:nvPr/>
        </p:nvSpPr>
        <p:spPr>
          <a:xfrm>
            <a:off x="534960" y="23983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量医学文献快速查询问题</a:t>
            </a:r>
            <a:endParaRPr lang="en-US" sz="920" b="0" u="none" strike="noStrike">
              <a:solidFill>
                <a:srgbClr val="000000"/>
              </a:solidFill>
              <a:effectLst/>
              <a:uFillTx/>
              <a:latin typeface="Times New Roman"/>
            </a:endParaRPr>
          </a:p>
        </p:txBody>
      </p:sp>
      <p:sp>
        <p:nvSpPr>
          <p:cNvPr id="995" name="文本框 994"/>
          <p:cNvSpPr txBox="1"/>
          <p:nvPr/>
        </p:nvSpPr>
        <p:spPr>
          <a:xfrm>
            <a:off x="4178520" y="194976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精准匹配技术</a:t>
            </a:r>
            <a:endParaRPr lang="en-US" sz="1180" b="0" u="none" strike="noStrike">
              <a:solidFill>
                <a:srgbClr val="000000"/>
              </a:solidFill>
              <a:effectLst/>
              <a:uFillTx/>
              <a:latin typeface="Times New Roman"/>
            </a:endParaRPr>
          </a:p>
        </p:txBody>
      </p:sp>
      <p:sp>
        <p:nvSpPr>
          <p:cNvPr id="996" name="文本框 995"/>
          <p:cNvSpPr txBox="1"/>
          <p:nvPr/>
        </p:nvSpPr>
        <p:spPr>
          <a:xfrm>
            <a:off x="3877560" y="223128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基于倒排索引和产品量化的优化索引结构，提高医学文献</a:t>
            </a:r>
            <a:endParaRPr lang="en-US" sz="920" b="0" u="none" strike="noStrike">
              <a:solidFill>
                <a:srgbClr val="000000"/>
              </a:solidFill>
              <a:effectLst/>
              <a:uFillTx/>
              <a:latin typeface="Times New Roman"/>
            </a:endParaRPr>
          </a:p>
        </p:txBody>
      </p:sp>
      <p:sp>
        <p:nvSpPr>
          <p:cNvPr id="997" name="任意多边形: 形状 996"/>
          <p:cNvSpPr/>
          <p:nvPr/>
        </p:nvSpPr>
        <p:spPr>
          <a:xfrm>
            <a:off x="7086240" y="1771560"/>
            <a:ext cx="3209400" cy="902880"/>
          </a:xfrm>
          <a:custGeom>
            <a:avLst/>
            <a:gdLst/>
            <a:ahLst/>
            <a:cxnLst/>
            <a:rect l="0" t="0" r="r" b="b"/>
            <a:pathLst>
              <a:path w="8915" h="2508">
                <a:moveTo>
                  <a:pt x="0" y="2322"/>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8729" y="0"/>
                </a:lnTo>
                <a:cubicBezTo>
                  <a:pt x="8741" y="0"/>
                  <a:pt x="8754" y="1"/>
                  <a:pt x="8766" y="3"/>
                </a:cubicBezTo>
                <a:cubicBezTo>
                  <a:pt x="8777" y="6"/>
                  <a:pt x="8789" y="9"/>
                  <a:pt x="8800" y="14"/>
                </a:cubicBezTo>
                <a:cubicBezTo>
                  <a:pt x="8812" y="18"/>
                  <a:pt x="8822" y="24"/>
                  <a:pt x="8832" y="31"/>
                </a:cubicBezTo>
                <a:cubicBezTo>
                  <a:pt x="8843" y="38"/>
                  <a:pt x="8852" y="45"/>
                  <a:pt x="8861" y="54"/>
                </a:cubicBezTo>
                <a:cubicBezTo>
                  <a:pt x="8869" y="63"/>
                  <a:pt x="8877" y="72"/>
                  <a:pt x="8884" y="82"/>
                </a:cubicBezTo>
                <a:cubicBezTo>
                  <a:pt x="8890" y="92"/>
                  <a:pt x="8896" y="103"/>
                  <a:pt x="8901" y="114"/>
                </a:cubicBezTo>
                <a:cubicBezTo>
                  <a:pt x="8906" y="126"/>
                  <a:pt x="8909" y="137"/>
                  <a:pt x="8911" y="149"/>
                </a:cubicBezTo>
                <a:cubicBezTo>
                  <a:pt x="8914" y="161"/>
                  <a:pt x="8915" y="173"/>
                  <a:pt x="8915" y="185"/>
                </a:cubicBezTo>
                <a:lnTo>
                  <a:pt x="8915" y="2322"/>
                </a:lnTo>
                <a:cubicBezTo>
                  <a:pt x="8915" y="2334"/>
                  <a:pt x="8914" y="2346"/>
                  <a:pt x="8911" y="2358"/>
                </a:cubicBezTo>
                <a:cubicBezTo>
                  <a:pt x="8909" y="2370"/>
                  <a:pt x="8906" y="2382"/>
                  <a:pt x="8901" y="2393"/>
                </a:cubicBezTo>
                <a:cubicBezTo>
                  <a:pt x="8896" y="2404"/>
                  <a:pt x="8890" y="2415"/>
                  <a:pt x="8884" y="2425"/>
                </a:cubicBezTo>
                <a:cubicBezTo>
                  <a:pt x="8877" y="2435"/>
                  <a:pt x="8869" y="2445"/>
                  <a:pt x="8861" y="2453"/>
                </a:cubicBezTo>
                <a:cubicBezTo>
                  <a:pt x="8852" y="2462"/>
                  <a:pt x="8843" y="2470"/>
                  <a:pt x="8832" y="2476"/>
                </a:cubicBezTo>
                <a:cubicBezTo>
                  <a:pt x="8822" y="2483"/>
                  <a:pt x="8812" y="2489"/>
                  <a:pt x="8800" y="2494"/>
                </a:cubicBezTo>
                <a:cubicBezTo>
                  <a:pt x="8789" y="2498"/>
                  <a:pt x="8777" y="2502"/>
                  <a:pt x="8766" y="2504"/>
                </a:cubicBezTo>
                <a:cubicBezTo>
                  <a:pt x="8754" y="2506"/>
                  <a:pt x="8741" y="2508"/>
                  <a:pt x="8729" y="2508"/>
                </a:cubicBezTo>
                <a:lnTo>
                  <a:pt x="186" y="2508"/>
                </a:lnTo>
                <a:cubicBezTo>
                  <a:pt x="174" y="2508"/>
                  <a:pt x="162" y="2506"/>
                  <a:pt x="150" y="2504"/>
                </a:cubicBezTo>
                <a:cubicBezTo>
                  <a:pt x="138" y="2502"/>
                  <a:pt x="126" y="2498"/>
                  <a:pt x="115" y="2494"/>
                </a:cubicBezTo>
                <a:cubicBezTo>
                  <a:pt x="104" y="2489"/>
                  <a:pt x="93" y="2483"/>
                  <a:pt x="83" y="2476"/>
                </a:cubicBezTo>
                <a:cubicBezTo>
                  <a:pt x="73" y="2470"/>
                  <a:pt x="63" y="2462"/>
                  <a:pt x="55" y="2453"/>
                </a:cubicBezTo>
                <a:cubicBezTo>
                  <a:pt x="46" y="2445"/>
                  <a:pt x="38" y="2435"/>
                  <a:pt x="31" y="2425"/>
                </a:cubicBezTo>
                <a:cubicBezTo>
                  <a:pt x="25" y="2415"/>
                  <a:pt x="19" y="2404"/>
                  <a:pt x="14" y="2393"/>
                </a:cubicBezTo>
                <a:cubicBezTo>
                  <a:pt x="10" y="2382"/>
                  <a:pt x="6" y="2370"/>
                  <a:pt x="4" y="2358"/>
                </a:cubicBezTo>
                <a:cubicBezTo>
                  <a:pt x="1" y="2346"/>
                  <a:pt x="0" y="2334"/>
                  <a:pt x="0" y="23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98" name="图片 997"/>
          <p:cNvPicPr/>
          <p:nvPr/>
        </p:nvPicPr>
        <p:blipFill>
          <a:blip r:embed="rId6"/>
          <a:stretch/>
        </p:blipFill>
        <p:spPr>
          <a:xfrm>
            <a:off x="7220160" y="1922040"/>
            <a:ext cx="200160" cy="200160"/>
          </a:xfrm>
          <a:prstGeom prst="rect">
            <a:avLst/>
          </a:prstGeom>
          <a:noFill/>
          <a:ln w="0">
            <a:noFill/>
          </a:ln>
        </p:spPr>
      </p:pic>
      <p:sp>
        <p:nvSpPr>
          <p:cNvPr id="999" name="文本框 998"/>
          <p:cNvSpPr txBox="1"/>
          <p:nvPr/>
        </p:nvSpPr>
        <p:spPr>
          <a:xfrm>
            <a:off x="3877560" y="239832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检索的精确度和专业性</a:t>
            </a:r>
            <a:endParaRPr lang="en-US" sz="920" b="0" u="none" strike="noStrike">
              <a:solidFill>
                <a:srgbClr val="000000"/>
              </a:solidFill>
              <a:effectLst/>
              <a:uFillTx/>
              <a:latin typeface="Times New Roman"/>
            </a:endParaRPr>
          </a:p>
        </p:txBody>
      </p:sp>
      <p:sp>
        <p:nvSpPr>
          <p:cNvPr id="1000" name="文本框 999"/>
          <p:cNvSpPr txBox="1"/>
          <p:nvPr/>
        </p:nvSpPr>
        <p:spPr>
          <a:xfrm>
            <a:off x="7521120" y="194976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专业生成能力</a:t>
            </a:r>
            <a:endParaRPr lang="en-US" sz="1180" b="0" u="none" strike="noStrike">
              <a:solidFill>
                <a:srgbClr val="000000"/>
              </a:solidFill>
              <a:effectLst/>
              <a:uFillTx/>
              <a:latin typeface="Times New Roman"/>
            </a:endParaRPr>
          </a:p>
        </p:txBody>
      </p:sp>
      <p:sp>
        <p:nvSpPr>
          <p:cNvPr id="1001" name="文本框 1000"/>
          <p:cNvSpPr txBox="1"/>
          <p:nvPr/>
        </p:nvSpPr>
        <p:spPr>
          <a:xfrm>
            <a:off x="7220160" y="2231280"/>
            <a:ext cx="281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通过优化提示词和参数调优，生成具有医学专业性的回</a:t>
            </a:r>
            <a:endParaRPr lang="en-US" sz="920" b="0" u="none" strike="noStrike">
              <a:solidFill>
                <a:srgbClr val="000000"/>
              </a:solidFill>
              <a:effectLst/>
              <a:uFillTx/>
              <a:latin typeface="Times New Roman"/>
            </a:endParaRPr>
          </a:p>
        </p:txBody>
      </p:sp>
      <p:pic>
        <p:nvPicPr>
          <p:cNvPr id="1002" name="图片 1001"/>
          <p:cNvPicPr/>
          <p:nvPr/>
        </p:nvPicPr>
        <p:blipFill>
          <a:blip r:embed="rId7"/>
          <a:stretch/>
        </p:blipFill>
        <p:spPr>
          <a:xfrm>
            <a:off x="401040" y="2975040"/>
            <a:ext cx="150120" cy="200160"/>
          </a:xfrm>
          <a:prstGeom prst="rect">
            <a:avLst/>
          </a:prstGeom>
          <a:noFill/>
          <a:ln w="0">
            <a:noFill/>
          </a:ln>
        </p:spPr>
      </p:pic>
      <p:sp>
        <p:nvSpPr>
          <p:cNvPr id="1003" name="文本框 1002"/>
          <p:cNvSpPr txBox="1"/>
          <p:nvPr/>
        </p:nvSpPr>
        <p:spPr>
          <a:xfrm>
            <a:off x="7220160" y="239832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答，为临床研究提供有效支持</a:t>
            </a:r>
            <a:endParaRPr lang="en-US" sz="920" b="0" u="none" strike="noStrike">
              <a:solidFill>
                <a:srgbClr val="000000"/>
              </a:solidFill>
              <a:effectLst/>
              <a:uFillTx/>
              <a:latin typeface="Times New Roman"/>
            </a:endParaRPr>
          </a:p>
        </p:txBody>
      </p:sp>
      <p:sp>
        <p:nvSpPr>
          <p:cNvPr id="1004" name="任意多边形: 形状 1003"/>
          <p:cNvSpPr/>
          <p:nvPr/>
        </p:nvSpPr>
        <p:spPr>
          <a:xfrm>
            <a:off x="401040" y="3342600"/>
            <a:ext cx="4847040" cy="1203480"/>
          </a:xfrm>
          <a:custGeom>
            <a:avLst/>
            <a:gdLst/>
            <a:ahLst/>
            <a:cxnLst/>
            <a:rect l="0" t="0" r="r" b="b"/>
            <a:pathLst>
              <a:path w="13464" h="3343">
                <a:moveTo>
                  <a:pt x="0" y="0"/>
                </a:moveTo>
                <a:lnTo>
                  <a:pt x="13464" y="0"/>
                </a:lnTo>
                <a:lnTo>
                  <a:pt x="13464" y="3343"/>
                </a:lnTo>
                <a:lnTo>
                  <a:pt x="0" y="3343"/>
                </a:lnTo>
                <a:lnTo>
                  <a:pt x="0" y="0"/>
                </a:lnTo>
                <a:close/>
              </a:path>
            </a:pathLst>
          </a:custGeom>
          <a:solidFill>
            <a:srgbClr val="4A90E2">
              <a:alpha val="15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05" name="任意多边形: 形状 1004"/>
          <p:cNvSpPr/>
          <p:nvPr/>
        </p:nvSpPr>
        <p:spPr>
          <a:xfrm>
            <a:off x="401040" y="3342600"/>
            <a:ext cx="25200" cy="1203480"/>
          </a:xfrm>
          <a:custGeom>
            <a:avLst/>
            <a:gdLst/>
            <a:ahLst/>
            <a:cxnLst/>
            <a:rect l="0" t="0" r="r" b="b"/>
            <a:pathLst>
              <a:path w="70" h="3343">
                <a:moveTo>
                  <a:pt x="0" y="0"/>
                </a:moveTo>
                <a:lnTo>
                  <a:pt x="70" y="0"/>
                </a:lnTo>
                <a:lnTo>
                  <a:pt x="70" y="3343"/>
                </a:lnTo>
                <a:lnTo>
                  <a:pt x="0" y="334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6" name="文本框 1005"/>
          <p:cNvSpPr txBox="1"/>
          <p:nvPr/>
        </p:nvSpPr>
        <p:spPr>
          <a:xfrm>
            <a:off x="651960" y="297288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未来发展展望</a:t>
            </a:r>
            <a:endParaRPr lang="en-US" sz="1580" b="0" u="none" strike="noStrike">
              <a:solidFill>
                <a:srgbClr val="000000"/>
              </a:solidFill>
              <a:effectLst/>
              <a:uFillTx/>
              <a:latin typeface="Times New Roman"/>
            </a:endParaRPr>
          </a:p>
        </p:txBody>
      </p:sp>
      <p:pic>
        <p:nvPicPr>
          <p:cNvPr id="1007" name="图片 1006"/>
          <p:cNvPicPr/>
          <p:nvPr/>
        </p:nvPicPr>
        <p:blipFill>
          <a:blip r:embed="rId8"/>
          <a:stretch/>
        </p:blipFill>
        <p:spPr>
          <a:xfrm>
            <a:off x="559800" y="3810600"/>
            <a:ext cx="133200" cy="133200"/>
          </a:xfrm>
          <a:prstGeom prst="rect">
            <a:avLst/>
          </a:prstGeom>
          <a:noFill/>
          <a:ln w="0">
            <a:noFill/>
          </a:ln>
        </p:spPr>
      </p:pic>
      <p:sp>
        <p:nvSpPr>
          <p:cNvPr id="1008" name="文本框 1007"/>
          <p:cNvSpPr txBox="1"/>
          <p:nvPr/>
        </p:nvSpPr>
        <p:spPr>
          <a:xfrm>
            <a:off x="559800" y="352080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技术优化方向</a:t>
            </a:r>
            <a:endParaRPr lang="en-US" sz="1180" b="0" u="none" strike="noStrike">
              <a:solidFill>
                <a:srgbClr val="000000"/>
              </a:solidFill>
              <a:effectLst/>
              <a:uFillTx/>
              <a:latin typeface="Times New Roman"/>
            </a:endParaRPr>
          </a:p>
        </p:txBody>
      </p:sp>
      <p:pic>
        <p:nvPicPr>
          <p:cNvPr id="1009" name="图片 1008"/>
          <p:cNvPicPr/>
          <p:nvPr/>
        </p:nvPicPr>
        <p:blipFill>
          <a:blip r:embed="rId8"/>
          <a:stretch/>
        </p:blipFill>
        <p:spPr>
          <a:xfrm>
            <a:off x="559800" y="4044600"/>
            <a:ext cx="133200" cy="133200"/>
          </a:xfrm>
          <a:prstGeom prst="rect">
            <a:avLst/>
          </a:prstGeom>
          <a:noFill/>
          <a:ln w="0">
            <a:noFill/>
          </a:ln>
        </p:spPr>
      </p:pic>
      <p:sp>
        <p:nvSpPr>
          <p:cNvPr id="1010" name="文本框 1009"/>
          <p:cNvSpPr txBox="1"/>
          <p:nvPr/>
        </p:nvSpPr>
        <p:spPr>
          <a:xfrm>
            <a:off x="760320" y="3802320"/>
            <a:ext cx="3286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多模态医疗数据整合，实现图像、文本和结构化数据的统一检索</a:t>
            </a:r>
            <a:endParaRPr lang="en-US" sz="920" b="0" u="none" strike="noStrike">
              <a:solidFill>
                <a:srgbClr val="000000"/>
              </a:solidFill>
              <a:effectLst/>
              <a:uFillTx/>
              <a:latin typeface="Times New Roman"/>
            </a:endParaRPr>
          </a:p>
        </p:txBody>
      </p:sp>
      <p:pic>
        <p:nvPicPr>
          <p:cNvPr id="1011" name="图片 1010"/>
          <p:cNvPicPr/>
          <p:nvPr/>
        </p:nvPicPr>
        <p:blipFill>
          <a:blip r:embed="rId8"/>
          <a:stretch/>
        </p:blipFill>
        <p:spPr>
          <a:xfrm>
            <a:off x="559800" y="4278600"/>
            <a:ext cx="133200" cy="133200"/>
          </a:xfrm>
          <a:prstGeom prst="rect">
            <a:avLst/>
          </a:prstGeom>
          <a:noFill/>
          <a:ln w="0">
            <a:noFill/>
          </a:ln>
        </p:spPr>
      </p:pic>
      <p:sp>
        <p:nvSpPr>
          <p:cNvPr id="1012" name="文本框 1011"/>
          <p:cNvSpPr txBox="1"/>
          <p:nvPr/>
        </p:nvSpPr>
        <p:spPr>
          <a:xfrm>
            <a:off x="760320" y="4036320"/>
            <a:ext cx="3051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针对医学专业术语的特定领域嵌入模型训练，提高检索精度</a:t>
            </a:r>
            <a:endParaRPr lang="en-US" sz="920" b="0" u="none" strike="noStrike">
              <a:solidFill>
                <a:srgbClr val="000000"/>
              </a:solidFill>
              <a:effectLst/>
              <a:uFillTx/>
              <a:latin typeface="Times New Roman"/>
            </a:endParaRPr>
          </a:p>
        </p:txBody>
      </p:sp>
      <p:sp>
        <p:nvSpPr>
          <p:cNvPr id="1013" name="任意多边形: 形状 1012"/>
          <p:cNvSpPr/>
          <p:nvPr/>
        </p:nvSpPr>
        <p:spPr>
          <a:xfrm>
            <a:off x="5448240" y="3342600"/>
            <a:ext cx="4847400" cy="1203480"/>
          </a:xfrm>
          <a:custGeom>
            <a:avLst/>
            <a:gdLst/>
            <a:ahLst/>
            <a:cxnLst/>
            <a:rect l="0" t="0" r="r" b="b"/>
            <a:pathLst>
              <a:path w="13465" h="3343">
                <a:moveTo>
                  <a:pt x="0" y="0"/>
                </a:moveTo>
                <a:lnTo>
                  <a:pt x="13465" y="0"/>
                </a:lnTo>
                <a:lnTo>
                  <a:pt x="13465" y="3343"/>
                </a:lnTo>
                <a:lnTo>
                  <a:pt x="0" y="3343"/>
                </a:lnTo>
                <a:lnTo>
                  <a:pt x="0" y="0"/>
                </a:lnTo>
                <a:close/>
              </a:path>
            </a:pathLst>
          </a:custGeom>
          <a:solidFill>
            <a:srgbClr val="4A90E2">
              <a:alpha val="15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14" name="任意多边形: 形状 1013"/>
          <p:cNvSpPr/>
          <p:nvPr/>
        </p:nvSpPr>
        <p:spPr>
          <a:xfrm>
            <a:off x="5448240" y="3342600"/>
            <a:ext cx="25560" cy="1203480"/>
          </a:xfrm>
          <a:custGeom>
            <a:avLst/>
            <a:gdLst/>
            <a:ahLst/>
            <a:cxnLst/>
            <a:rect l="0" t="0" r="r" b="b"/>
            <a:pathLst>
              <a:path w="71" h="3343">
                <a:moveTo>
                  <a:pt x="0" y="0"/>
                </a:moveTo>
                <a:lnTo>
                  <a:pt x="71" y="0"/>
                </a:lnTo>
                <a:lnTo>
                  <a:pt x="71" y="3343"/>
                </a:lnTo>
                <a:lnTo>
                  <a:pt x="0" y="334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5" name="文本框 1014"/>
          <p:cNvSpPr txBox="1"/>
          <p:nvPr/>
        </p:nvSpPr>
        <p:spPr>
          <a:xfrm>
            <a:off x="760320" y="4270320"/>
            <a:ext cx="281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引入知识图谱技术，增强医学实体关系理解和推理能力</a:t>
            </a:r>
            <a:endParaRPr lang="en-US" sz="920" b="0" u="none" strike="noStrike">
              <a:solidFill>
                <a:srgbClr val="000000"/>
              </a:solidFill>
              <a:effectLst/>
              <a:uFillTx/>
              <a:latin typeface="Times New Roman"/>
            </a:endParaRPr>
          </a:p>
        </p:txBody>
      </p:sp>
      <p:pic>
        <p:nvPicPr>
          <p:cNvPr id="1016" name="图片 1015"/>
          <p:cNvPicPr/>
          <p:nvPr/>
        </p:nvPicPr>
        <p:blipFill>
          <a:blip r:embed="rId8"/>
          <a:stretch/>
        </p:blipFill>
        <p:spPr>
          <a:xfrm>
            <a:off x="5607360" y="3810600"/>
            <a:ext cx="133200" cy="133200"/>
          </a:xfrm>
          <a:prstGeom prst="rect">
            <a:avLst/>
          </a:prstGeom>
          <a:noFill/>
          <a:ln w="0">
            <a:noFill/>
          </a:ln>
        </p:spPr>
      </p:pic>
      <p:sp>
        <p:nvSpPr>
          <p:cNvPr id="1017" name="文本框 1016"/>
          <p:cNvSpPr txBox="1"/>
          <p:nvPr/>
        </p:nvSpPr>
        <p:spPr>
          <a:xfrm>
            <a:off x="5607360" y="352080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应用场景拓展</a:t>
            </a:r>
            <a:endParaRPr lang="en-US" sz="1180" b="0" u="none" strike="noStrike">
              <a:solidFill>
                <a:srgbClr val="000000"/>
              </a:solidFill>
              <a:effectLst/>
              <a:uFillTx/>
              <a:latin typeface="Times New Roman"/>
            </a:endParaRPr>
          </a:p>
        </p:txBody>
      </p:sp>
      <p:pic>
        <p:nvPicPr>
          <p:cNvPr id="1018" name="图片 1017"/>
          <p:cNvPicPr/>
          <p:nvPr/>
        </p:nvPicPr>
        <p:blipFill>
          <a:blip r:embed="rId8"/>
          <a:stretch/>
        </p:blipFill>
        <p:spPr>
          <a:xfrm>
            <a:off x="5607360" y="4044600"/>
            <a:ext cx="133200" cy="133200"/>
          </a:xfrm>
          <a:prstGeom prst="rect">
            <a:avLst/>
          </a:prstGeom>
          <a:noFill/>
          <a:ln w="0">
            <a:noFill/>
          </a:ln>
        </p:spPr>
      </p:pic>
      <p:sp>
        <p:nvSpPr>
          <p:cNvPr id="1019" name="文本框 1018"/>
          <p:cNvSpPr txBox="1"/>
          <p:nvPr/>
        </p:nvSpPr>
        <p:spPr>
          <a:xfrm>
            <a:off x="5807880" y="380232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临床辅助诊断系统，支持医生快速获取最新医学研究证据</a:t>
            </a:r>
            <a:endParaRPr lang="en-US" sz="920" b="0" u="none" strike="noStrike">
              <a:solidFill>
                <a:srgbClr val="000000"/>
              </a:solidFill>
              <a:effectLst/>
              <a:uFillTx/>
              <a:latin typeface="Times New Roman"/>
            </a:endParaRPr>
          </a:p>
        </p:txBody>
      </p:sp>
      <p:pic>
        <p:nvPicPr>
          <p:cNvPr id="1020" name="图片 1019"/>
          <p:cNvPicPr/>
          <p:nvPr/>
        </p:nvPicPr>
        <p:blipFill>
          <a:blip r:embed="rId8"/>
          <a:stretch/>
        </p:blipFill>
        <p:spPr>
          <a:xfrm>
            <a:off x="5607360" y="4278600"/>
            <a:ext cx="133200" cy="133200"/>
          </a:xfrm>
          <a:prstGeom prst="rect">
            <a:avLst/>
          </a:prstGeom>
          <a:noFill/>
          <a:ln w="0">
            <a:noFill/>
          </a:ln>
        </p:spPr>
      </p:pic>
      <p:sp>
        <p:nvSpPr>
          <p:cNvPr id="1021" name="文本框 1020"/>
          <p:cNvSpPr txBox="1"/>
          <p:nvPr/>
        </p:nvSpPr>
        <p:spPr>
          <a:xfrm>
            <a:off x="5807880" y="4036320"/>
            <a:ext cx="31690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医学教育培训平台，为医学生提供精准的学习资料和案例分析</a:t>
            </a:r>
            <a:endParaRPr lang="en-US" sz="920" b="0" u="none" strike="noStrike">
              <a:solidFill>
                <a:srgbClr val="000000"/>
              </a:solidFill>
              <a:effectLst/>
              <a:uFillTx/>
              <a:latin typeface="Times New Roman"/>
            </a:endParaRPr>
          </a:p>
        </p:txBody>
      </p:sp>
      <p:sp>
        <p:nvSpPr>
          <p:cNvPr id="1022" name="任意多边形: 形状 1021"/>
          <p:cNvSpPr/>
          <p:nvPr/>
        </p:nvSpPr>
        <p:spPr>
          <a:xfrm>
            <a:off x="1938600" y="5181120"/>
            <a:ext cx="6827760" cy="434880"/>
          </a:xfrm>
          <a:custGeom>
            <a:avLst/>
            <a:gdLst/>
            <a:ahLst/>
            <a:cxnLst/>
            <a:rect l="0" t="0" r="r" b="b"/>
            <a:pathLst>
              <a:path w="18966" h="1208">
                <a:moveTo>
                  <a:pt x="0" y="1022"/>
                </a:moveTo>
                <a:lnTo>
                  <a:pt x="0" y="185"/>
                </a:lnTo>
                <a:cubicBezTo>
                  <a:pt x="0" y="173"/>
                  <a:pt x="1" y="161"/>
                  <a:pt x="3" y="149"/>
                </a:cubicBezTo>
                <a:cubicBezTo>
                  <a:pt x="6" y="137"/>
                  <a:pt x="9" y="125"/>
                  <a:pt x="14" y="114"/>
                </a:cubicBezTo>
                <a:cubicBezTo>
                  <a:pt x="19" y="103"/>
                  <a:pt x="24" y="92"/>
                  <a:pt x="31" y="82"/>
                </a:cubicBezTo>
                <a:cubicBezTo>
                  <a:pt x="38" y="72"/>
                  <a:pt x="46" y="63"/>
                  <a:pt x="54" y="54"/>
                </a:cubicBezTo>
                <a:cubicBezTo>
                  <a:pt x="63" y="45"/>
                  <a:pt x="72" y="38"/>
                  <a:pt x="82" y="31"/>
                </a:cubicBezTo>
                <a:cubicBezTo>
                  <a:pt x="93" y="24"/>
                  <a:pt x="103" y="18"/>
                  <a:pt x="115" y="14"/>
                </a:cubicBezTo>
                <a:cubicBezTo>
                  <a:pt x="126" y="9"/>
                  <a:pt x="137" y="6"/>
                  <a:pt x="149" y="3"/>
                </a:cubicBezTo>
                <a:cubicBezTo>
                  <a:pt x="161" y="1"/>
                  <a:pt x="173" y="0"/>
                  <a:pt x="186" y="0"/>
                </a:cubicBezTo>
                <a:lnTo>
                  <a:pt x="18780" y="0"/>
                </a:lnTo>
                <a:cubicBezTo>
                  <a:pt x="18792" y="0"/>
                  <a:pt x="18805" y="1"/>
                  <a:pt x="18817" y="3"/>
                </a:cubicBezTo>
                <a:cubicBezTo>
                  <a:pt x="18828" y="6"/>
                  <a:pt x="18840" y="9"/>
                  <a:pt x="18851" y="14"/>
                </a:cubicBezTo>
                <a:cubicBezTo>
                  <a:pt x="18863" y="18"/>
                  <a:pt x="18873" y="24"/>
                  <a:pt x="18883" y="31"/>
                </a:cubicBezTo>
                <a:cubicBezTo>
                  <a:pt x="18894" y="38"/>
                  <a:pt x="18903" y="45"/>
                  <a:pt x="18912" y="54"/>
                </a:cubicBezTo>
                <a:cubicBezTo>
                  <a:pt x="18920" y="63"/>
                  <a:pt x="18928" y="72"/>
                  <a:pt x="18935" y="82"/>
                </a:cubicBezTo>
                <a:cubicBezTo>
                  <a:pt x="18941" y="92"/>
                  <a:pt x="18947" y="103"/>
                  <a:pt x="18952" y="114"/>
                </a:cubicBezTo>
                <a:cubicBezTo>
                  <a:pt x="18957" y="125"/>
                  <a:pt x="18960" y="137"/>
                  <a:pt x="18962" y="149"/>
                </a:cubicBezTo>
                <a:cubicBezTo>
                  <a:pt x="18965" y="161"/>
                  <a:pt x="18966" y="173"/>
                  <a:pt x="18966" y="185"/>
                </a:cubicBezTo>
                <a:lnTo>
                  <a:pt x="18966" y="1022"/>
                </a:lnTo>
                <a:cubicBezTo>
                  <a:pt x="18966" y="1034"/>
                  <a:pt x="18965" y="1046"/>
                  <a:pt x="18962" y="1058"/>
                </a:cubicBezTo>
                <a:cubicBezTo>
                  <a:pt x="18960" y="1070"/>
                  <a:pt x="18957" y="1082"/>
                  <a:pt x="18952" y="1093"/>
                </a:cubicBezTo>
                <a:cubicBezTo>
                  <a:pt x="18947" y="1104"/>
                  <a:pt x="18941" y="1115"/>
                  <a:pt x="18935" y="1125"/>
                </a:cubicBezTo>
                <a:cubicBezTo>
                  <a:pt x="18928" y="1135"/>
                  <a:pt x="18920" y="1145"/>
                  <a:pt x="18912" y="1153"/>
                </a:cubicBezTo>
                <a:cubicBezTo>
                  <a:pt x="18903" y="1162"/>
                  <a:pt x="18894" y="1170"/>
                  <a:pt x="18883" y="1176"/>
                </a:cubicBezTo>
                <a:cubicBezTo>
                  <a:pt x="18873" y="1183"/>
                  <a:pt x="18863" y="1189"/>
                  <a:pt x="18851" y="1194"/>
                </a:cubicBezTo>
                <a:cubicBezTo>
                  <a:pt x="18840" y="1198"/>
                  <a:pt x="18828" y="1202"/>
                  <a:pt x="18817" y="1204"/>
                </a:cubicBezTo>
                <a:cubicBezTo>
                  <a:pt x="18805" y="1206"/>
                  <a:pt x="18792" y="1208"/>
                  <a:pt x="18780" y="1208"/>
                </a:cubicBezTo>
                <a:lnTo>
                  <a:pt x="186" y="1208"/>
                </a:lnTo>
                <a:cubicBezTo>
                  <a:pt x="173" y="1208"/>
                  <a:pt x="161" y="1206"/>
                  <a:pt x="149" y="1204"/>
                </a:cubicBezTo>
                <a:cubicBezTo>
                  <a:pt x="137" y="1202"/>
                  <a:pt x="126" y="1198"/>
                  <a:pt x="115" y="1194"/>
                </a:cubicBezTo>
                <a:cubicBezTo>
                  <a:pt x="103" y="1189"/>
                  <a:pt x="93" y="1183"/>
                  <a:pt x="82" y="1176"/>
                </a:cubicBezTo>
                <a:cubicBezTo>
                  <a:pt x="72" y="1170"/>
                  <a:pt x="63" y="1162"/>
                  <a:pt x="54" y="1153"/>
                </a:cubicBezTo>
                <a:cubicBezTo>
                  <a:pt x="46" y="1145"/>
                  <a:pt x="38" y="1135"/>
                  <a:pt x="31" y="1125"/>
                </a:cubicBezTo>
                <a:cubicBezTo>
                  <a:pt x="24" y="1115"/>
                  <a:pt x="19" y="1104"/>
                  <a:pt x="14" y="1093"/>
                </a:cubicBezTo>
                <a:cubicBezTo>
                  <a:pt x="9" y="1082"/>
                  <a:pt x="6" y="1070"/>
                  <a:pt x="3" y="1058"/>
                </a:cubicBezTo>
                <a:cubicBezTo>
                  <a:pt x="1" y="1046"/>
                  <a:pt x="0" y="1034"/>
                  <a:pt x="0" y="1022"/>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23" name="图片 1022"/>
          <p:cNvPicPr/>
          <p:nvPr/>
        </p:nvPicPr>
        <p:blipFill>
          <a:blip r:embed="rId9"/>
          <a:stretch/>
        </p:blipFill>
        <p:spPr>
          <a:xfrm>
            <a:off x="2039040" y="5331600"/>
            <a:ext cx="133200" cy="150120"/>
          </a:xfrm>
          <a:prstGeom prst="rect">
            <a:avLst/>
          </a:prstGeom>
          <a:noFill/>
          <a:ln w="0">
            <a:noFill/>
          </a:ln>
        </p:spPr>
      </p:pic>
      <p:sp>
        <p:nvSpPr>
          <p:cNvPr id="1024" name="文本框 1023"/>
          <p:cNvSpPr txBox="1"/>
          <p:nvPr/>
        </p:nvSpPr>
        <p:spPr>
          <a:xfrm>
            <a:off x="5807880" y="427032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药物研发与临床试验分析，加速新药研发与疗效评估流程</a:t>
            </a:r>
            <a:endParaRPr lang="en-US" sz="920" b="0" u="none" strike="noStrike">
              <a:solidFill>
                <a:srgbClr val="000000"/>
              </a:solidFill>
              <a:effectLst/>
              <a:uFillTx/>
              <a:latin typeface="Times New Roman"/>
            </a:endParaRPr>
          </a:p>
        </p:txBody>
      </p:sp>
      <p:pic>
        <p:nvPicPr>
          <p:cNvPr id="1025" name="图片 1024"/>
          <p:cNvPicPr/>
          <p:nvPr/>
        </p:nvPicPr>
        <p:blipFill>
          <a:blip r:embed="rId10"/>
          <a:stretch/>
        </p:blipFill>
        <p:spPr>
          <a:xfrm>
            <a:off x="8523720" y="5331600"/>
            <a:ext cx="141840" cy="150120"/>
          </a:xfrm>
          <a:prstGeom prst="rect">
            <a:avLst/>
          </a:prstGeom>
          <a:noFill/>
          <a:ln w="0">
            <a:noFill/>
          </a:ln>
        </p:spPr>
      </p:pic>
      <p:sp>
        <p:nvSpPr>
          <p:cNvPr id="1026" name="文本框 1025"/>
          <p:cNvSpPr txBox="1"/>
          <p:nvPr/>
        </p:nvSpPr>
        <p:spPr>
          <a:xfrm>
            <a:off x="2235240" y="5325840"/>
            <a:ext cx="6356520" cy="219960"/>
          </a:xfrm>
          <a:prstGeom prst="rect">
            <a:avLst/>
          </a:prstGeom>
          <a:noFill/>
          <a:ln w="0">
            <a:noFill/>
          </a:ln>
        </p:spPr>
        <p:txBody>
          <a:bodyPr wrap="none" lIns="0" tIns="0" rIns="0" bIns="0" anchor="t">
            <a:spAutoFit/>
          </a:bodyPr>
          <a:lstStyle/>
          <a:p>
            <a:r>
              <a:rPr lang="en-US" sz="1180" b="0" u="none" strike="noStrike">
                <a:solidFill>
                  <a:srgbClr val="FFFFFF"/>
                </a:solidFill>
                <a:effectLst/>
                <a:uFillTx/>
                <a:latin typeface="NotoSansSC"/>
                <a:ea typeface="NotoSansSC"/>
              </a:rPr>
              <a:t> 基于RAG</a:t>
            </a:r>
            <a:r>
              <a:rPr lang="zh-CN" sz="1180" b="0" u="none" strike="noStrike">
                <a:solidFill>
                  <a:srgbClr val="FFFFFF"/>
                </a:solidFill>
                <a:effectLst/>
                <a:uFillTx/>
                <a:latin typeface="NotoSansSC"/>
                <a:ea typeface="NotoSansSC"/>
              </a:rPr>
              <a:t>的医学文献检索与分析系统将持续优化，为医疗行业提供更高效、更精准的知识支持 </a:t>
            </a:r>
            <a:endParaRPr lang="en-US" sz="1180" b="0" u="none" strike="noStrike">
              <a:solidFill>
                <a:srgbClr val="000000"/>
              </a:solidFill>
              <a:effectLst/>
              <a:uFillTx/>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p:nvPr/>
        </p:nvPicPr>
        <p:blipFill>
          <a:blip r:embed="rId2"/>
          <a:stretch/>
        </p:blipFill>
        <p:spPr>
          <a:xfrm>
            <a:off x="0" y="0"/>
            <a:ext cx="10696320" cy="6016320"/>
          </a:xfrm>
          <a:prstGeom prst="rect">
            <a:avLst/>
          </a:prstGeom>
          <a:noFill/>
          <a:ln w="0">
            <a:noFill/>
          </a:ln>
        </p:spPr>
      </p:pic>
      <p:sp>
        <p:nvSpPr>
          <p:cNvPr id="39" name="文本框 38"/>
          <p:cNvSpPr txBox="1"/>
          <p:nvPr/>
        </p:nvSpPr>
        <p:spPr>
          <a:xfrm>
            <a:off x="401040" y="422640"/>
            <a:ext cx="120168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系统概述</a:t>
            </a:r>
            <a:endParaRPr lang="en-US" sz="2370" b="0" u="none" strike="noStrike">
              <a:solidFill>
                <a:srgbClr val="000000"/>
              </a:solidFill>
              <a:effectLst/>
              <a:uFillTx/>
              <a:latin typeface="Times New Roman"/>
            </a:endParaRPr>
          </a:p>
        </p:txBody>
      </p:sp>
      <p:sp>
        <p:nvSpPr>
          <p:cNvPr id="40" name="文本框 39"/>
          <p:cNvSpPr txBox="1"/>
          <p:nvPr/>
        </p:nvSpPr>
        <p:spPr>
          <a:xfrm>
            <a:off x="401040" y="897840"/>
            <a:ext cx="48621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医疗文献检索与分析系统架构设计，实现高效精准的医学信息查询</a:t>
            </a:r>
            <a:endParaRPr lang="en-US" sz="1320" b="0" u="none" strike="noStrike">
              <a:solidFill>
                <a:srgbClr val="000000"/>
              </a:solidFill>
              <a:effectLst/>
              <a:uFillTx/>
              <a:latin typeface="Times New Roman"/>
            </a:endParaRPr>
          </a:p>
        </p:txBody>
      </p:sp>
      <p:sp>
        <p:nvSpPr>
          <p:cNvPr id="41" name="任意多边形: 形状 40"/>
          <p:cNvSpPr/>
          <p:nvPr/>
        </p:nvSpPr>
        <p:spPr>
          <a:xfrm>
            <a:off x="935640" y="2406600"/>
            <a:ext cx="2139840" cy="1136880"/>
          </a:xfrm>
          <a:custGeom>
            <a:avLst/>
            <a:gdLst/>
            <a:ahLst/>
            <a:cxnLst/>
            <a:rect l="0" t="0" r="r" b="b"/>
            <a:pathLst>
              <a:path w="5944" h="3158">
                <a:moveTo>
                  <a:pt x="14" y="114"/>
                </a:moveTo>
                <a:cubicBezTo>
                  <a:pt x="24" y="92"/>
                  <a:pt x="37" y="72"/>
                  <a:pt x="55" y="54"/>
                </a:cubicBezTo>
                <a:cubicBezTo>
                  <a:pt x="72" y="37"/>
                  <a:pt x="92" y="23"/>
                  <a:pt x="115" y="14"/>
                </a:cubicBezTo>
                <a:cubicBezTo>
                  <a:pt x="138" y="5"/>
                  <a:pt x="161" y="0"/>
                  <a:pt x="186" y="0"/>
                </a:cubicBezTo>
                <a:lnTo>
                  <a:pt x="5758" y="0"/>
                </a:lnTo>
                <a:cubicBezTo>
                  <a:pt x="5783" y="0"/>
                  <a:pt x="5807" y="5"/>
                  <a:pt x="5829" y="14"/>
                </a:cubicBezTo>
                <a:cubicBezTo>
                  <a:pt x="5852" y="23"/>
                  <a:pt x="5872" y="37"/>
                  <a:pt x="5890" y="54"/>
                </a:cubicBezTo>
                <a:cubicBezTo>
                  <a:pt x="5907" y="72"/>
                  <a:pt x="5920" y="92"/>
                  <a:pt x="5930" y="114"/>
                </a:cubicBezTo>
                <a:cubicBezTo>
                  <a:pt x="5939" y="137"/>
                  <a:pt x="5944" y="161"/>
                  <a:pt x="5944" y="186"/>
                </a:cubicBezTo>
                <a:lnTo>
                  <a:pt x="5944" y="2972"/>
                </a:lnTo>
                <a:cubicBezTo>
                  <a:pt x="5944" y="2997"/>
                  <a:pt x="5939" y="3020"/>
                  <a:pt x="5930" y="3043"/>
                </a:cubicBezTo>
                <a:cubicBezTo>
                  <a:pt x="5920" y="3066"/>
                  <a:pt x="5907" y="3086"/>
                  <a:pt x="5890" y="3103"/>
                </a:cubicBezTo>
                <a:cubicBezTo>
                  <a:pt x="5872" y="3121"/>
                  <a:pt x="5852" y="3134"/>
                  <a:pt x="5829" y="3144"/>
                </a:cubicBezTo>
                <a:cubicBezTo>
                  <a:pt x="5807" y="3153"/>
                  <a:pt x="5783" y="3158"/>
                  <a:pt x="5758" y="3158"/>
                </a:cubicBezTo>
                <a:lnTo>
                  <a:pt x="186" y="3158"/>
                </a:lnTo>
                <a:cubicBezTo>
                  <a:pt x="161" y="3158"/>
                  <a:pt x="138" y="3153"/>
                  <a:pt x="115" y="3144"/>
                </a:cubicBezTo>
                <a:cubicBezTo>
                  <a:pt x="92" y="3134"/>
                  <a:pt x="72" y="3121"/>
                  <a:pt x="55" y="3103"/>
                </a:cubicBezTo>
                <a:cubicBezTo>
                  <a:pt x="37" y="3086"/>
                  <a:pt x="24" y="3066"/>
                  <a:pt x="14" y="3043"/>
                </a:cubicBezTo>
                <a:cubicBezTo>
                  <a:pt x="5" y="3020"/>
                  <a:pt x="0" y="2997"/>
                  <a:pt x="0" y="2972"/>
                </a:cubicBezTo>
                <a:lnTo>
                  <a:pt x="0" y="186"/>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 name="任意多边形: 形状 41"/>
          <p:cNvSpPr/>
          <p:nvPr/>
        </p:nvSpPr>
        <p:spPr>
          <a:xfrm>
            <a:off x="935640" y="2406600"/>
            <a:ext cx="2139840" cy="1136880"/>
          </a:xfrm>
          <a:custGeom>
            <a:avLst/>
            <a:gdLst/>
            <a:ahLst/>
            <a:cxnLst/>
            <a:rect l="0" t="0" r="r" b="b"/>
            <a:pathLst>
              <a:path w="5944" h="3158">
                <a:moveTo>
                  <a:pt x="0" y="2972"/>
                </a:moveTo>
                <a:lnTo>
                  <a:pt x="0" y="186"/>
                </a:lnTo>
                <a:cubicBezTo>
                  <a:pt x="0" y="161"/>
                  <a:pt x="5" y="137"/>
                  <a:pt x="14" y="114"/>
                </a:cubicBezTo>
                <a:cubicBezTo>
                  <a:pt x="24" y="92"/>
                  <a:pt x="37" y="72"/>
                  <a:pt x="55" y="54"/>
                </a:cubicBezTo>
                <a:cubicBezTo>
                  <a:pt x="72" y="37"/>
                  <a:pt x="92" y="23"/>
                  <a:pt x="115" y="14"/>
                </a:cubicBezTo>
                <a:cubicBezTo>
                  <a:pt x="138" y="5"/>
                  <a:pt x="161" y="0"/>
                  <a:pt x="186" y="0"/>
                </a:cubicBezTo>
                <a:lnTo>
                  <a:pt x="5758" y="0"/>
                </a:lnTo>
                <a:cubicBezTo>
                  <a:pt x="5783" y="0"/>
                  <a:pt x="5807" y="5"/>
                  <a:pt x="5829" y="14"/>
                </a:cubicBezTo>
                <a:cubicBezTo>
                  <a:pt x="5852" y="23"/>
                  <a:pt x="5872" y="37"/>
                  <a:pt x="5890" y="54"/>
                </a:cubicBezTo>
                <a:cubicBezTo>
                  <a:pt x="5907" y="72"/>
                  <a:pt x="5920" y="92"/>
                  <a:pt x="5930" y="114"/>
                </a:cubicBezTo>
                <a:cubicBezTo>
                  <a:pt x="5939" y="137"/>
                  <a:pt x="5944" y="161"/>
                  <a:pt x="5944" y="186"/>
                </a:cubicBezTo>
                <a:lnTo>
                  <a:pt x="5944" y="2972"/>
                </a:lnTo>
                <a:cubicBezTo>
                  <a:pt x="5944" y="2997"/>
                  <a:pt x="5939" y="3020"/>
                  <a:pt x="5930" y="3043"/>
                </a:cubicBezTo>
                <a:cubicBezTo>
                  <a:pt x="5920" y="3066"/>
                  <a:pt x="5907" y="3086"/>
                  <a:pt x="5890" y="3103"/>
                </a:cubicBezTo>
                <a:cubicBezTo>
                  <a:pt x="5872" y="3121"/>
                  <a:pt x="5852" y="3134"/>
                  <a:pt x="5829" y="3144"/>
                </a:cubicBezTo>
                <a:cubicBezTo>
                  <a:pt x="5807" y="3153"/>
                  <a:pt x="5783" y="3158"/>
                  <a:pt x="5758" y="3158"/>
                </a:cubicBezTo>
                <a:lnTo>
                  <a:pt x="186" y="3158"/>
                </a:lnTo>
                <a:cubicBezTo>
                  <a:pt x="161" y="3158"/>
                  <a:pt x="138" y="3153"/>
                  <a:pt x="115" y="3144"/>
                </a:cubicBezTo>
                <a:cubicBezTo>
                  <a:pt x="92" y="3134"/>
                  <a:pt x="72" y="3121"/>
                  <a:pt x="55" y="3103"/>
                </a:cubicBezTo>
                <a:cubicBezTo>
                  <a:pt x="37" y="3086"/>
                  <a:pt x="24" y="3066"/>
                  <a:pt x="14" y="3043"/>
                </a:cubicBezTo>
                <a:cubicBezTo>
                  <a:pt x="5" y="3020"/>
                  <a:pt x="0" y="2997"/>
                  <a:pt x="0" y="2972"/>
                </a:cubicBezTo>
                <a:moveTo>
                  <a:pt x="47" y="186"/>
                </a:moveTo>
                <a:lnTo>
                  <a:pt x="47" y="2972"/>
                </a:lnTo>
                <a:cubicBezTo>
                  <a:pt x="47" y="2991"/>
                  <a:pt x="50" y="3008"/>
                  <a:pt x="57" y="3025"/>
                </a:cubicBezTo>
                <a:cubicBezTo>
                  <a:pt x="64" y="3042"/>
                  <a:pt x="75" y="3058"/>
                  <a:pt x="88" y="3071"/>
                </a:cubicBezTo>
                <a:cubicBezTo>
                  <a:pt x="101" y="3084"/>
                  <a:pt x="116" y="3094"/>
                  <a:pt x="133" y="3101"/>
                </a:cubicBezTo>
                <a:cubicBezTo>
                  <a:pt x="150" y="3108"/>
                  <a:pt x="168" y="3111"/>
                  <a:pt x="186" y="3111"/>
                </a:cubicBezTo>
                <a:lnTo>
                  <a:pt x="5758" y="3111"/>
                </a:lnTo>
                <a:cubicBezTo>
                  <a:pt x="5777" y="3111"/>
                  <a:pt x="5794" y="3108"/>
                  <a:pt x="5811" y="3101"/>
                </a:cubicBezTo>
                <a:cubicBezTo>
                  <a:pt x="5829" y="3094"/>
                  <a:pt x="5844" y="3084"/>
                  <a:pt x="5857" y="3071"/>
                </a:cubicBezTo>
                <a:cubicBezTo>
                  <a:pt x="5870" y="3058"/>
                  <a:pt x="5880" y="3042"/>
                  <a:pt x="5887" y="3025"/>
                </a:cubicBezTo>
                <a:cubicBezTo>
                  <a:pt x="5894" y="3008"/>
                  <a:pt x="5897" y="2991"/>
                  <a:pt x="5897" y="2972"/>
                </a:cubicBezTo>
                <a:lnTo>
                  <a:pt x="5897" y="186"/>
                </a:lnTo>
                <a:cubicBezTo>
                  <a:pt x="5897" y="167"/>
                  <a:pt x="5894" y="149"/>
                  <a:pt x="5887" y="132"/>
                </a:cubicBezTo>
                <a:cubicBezTo>
                  <a:pt x="5880" y="115"/>
                  <a:pt x="5870" y="100"/>
                  <a:pt x="5857" y="87"/>
                </a:cubicBezTo>
                <a:cubicBezTo>
                  <a:pt x="5844" y="74"/>
                  <a:pt x="5829" y="64"/>
                  <a:pt x="5811" y="57"/>
                </a:cubicBezTo>
                <a:cubicBezTo>
                  <a:pt x="5794" y="50"/>
                  <a:pt x="5777" y="46"/>
                  <a:pt x="5758" y="46"/>
                </a:cubicBezTo>
                <a:lnTo>
                  <a:pt x="186" y="46"/>
                </a:lnTo>
                <a:cubicBezTo>
                  <a:pt x="168" y="46"/>
                  <a:pt x="150" y="50"/>
                  <a:pt x="133" y="57"/>
                </a:cubicBezTo>
                <a:cubicBezTo>
                  <a:pt x="116" y="64"/>
                  <a:pt x="101" y="74"/>
                  <a:pt x="88" y="87"/>
                </a:cubicBezTo>
                <a:cubicBezTo>
                  <a:pt x="75" y="100"/>
                  <a:pt x="64" y="115"/>
                  <a:pt x="57" y="132"/>
                </a:cubicBezTo>
                <a:cubicBezTo>
                  <a:pt x="50" y="149"/>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3" name="图片 42"/>
          <p:cNvPicPr/>
          <p:nvPr/>
        </p:nvPicPr>
        <p:blipFill>
          <a:blip r:embed="rId3"/>
          <a:stretch/>
        </p:blipFill>
        <p:spPr>
          <a:xfrm>
            <a:off x="1872000" y="2557080"/>
            <a:ext cx="267120" cy="300600"/>
          </a:xfrm>
          <a:prstGeom prst="rect">
            <a:avLst/>
          </a:prstGeom>
          <a:noFill/>
          <a:ln w="0">
            <a:noFill/>
          </a:ln>
        </p:spPr>
      </p:pic>
      <p:sp>
        <p:nvSpPr>
          <p:cNvPr id="44" name="文本框 43"/>
          <p:cNvSpPr txBox="1"/>
          <p:nvPr/>
        </p:nvSpPr>
        <p:spPr>
          <a:xfrm>
            <a:off x="2540520" y="5473800"/>
            <a:ext cx="57124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系统架构基于</a:t>
            </a:r>
            <a:r>
              <a:rPr lang="en-US" sz="920" b="0" u="none" strike="noStrike">
                <a:solidFill>
                  <a:srgbClr val="D1D5DB"/>
                </a:solidFill>
                <a:effectLst/>
                <a:uFillTx/>
                <a:latin typeface="NotoSansSC"/>
                <a:ea typeface="NotoSansSC"/>
              </a:rPr>
              <a:t>RAG</a:t>
            </a:r>
            <a:r>
              <a:rPr lang="zh-CN" sz="920" b="0" u="none" strike="noStrike">
                <a:solidFill>
                  <a:srgbClr val="D1D5DB"/>
                </a:solidFill>
                <a:effectLst/>
                <a:uFillTx/>
                <a:latin typeface="NotoSansSC"/>
                <a:ea typeface="NotoSansSC"/>
              </a:rPr>
              <a:t>（检索增强生成）技术，整合医学知识库与大语言模型，提供专业医学文献检索与分析服务</a:t>
            </a:r>
            <a:endParaRPr lang="en-US" sz="920" b="0" u="none" strike="noStrike">
              <a:solidFill>
                <a:srgbClr val="000000"/>
              </a:solidFill>
              <a:effectLst/>
              <a:uFillTx/>
              <a:latin typeface="Times New Roman"/>
            </a:endParaRPr>
          </a:p>
        </p:txBody>
      </p:sp>
      <p:sp>
        <p:nvSpPr>
          <p:cNvPr id="45" name="文本框 44"/>
          <p:cNvSpPr txBox="1"/>
          <p:nvPr/>
        </p:nvSpPr>
        <p:spPr>
          <a:xfrm>
            <a:off x="1671480" y="2986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用户查询</a:t>
            </a:r>
            <a:endParaRPr lang="en-US" sz="1320" b="0" u="none" strike="noStrike">
              <a:solidFill>
                <a:srgbClr val="000000"/>
              </a:solidFill>
              <a:effectLst/>
              <a:uFillTx/>
              <a:latin typeface="Times New Roman"/>
            </a:endParaRPr>
          </a:p>
        </p:txBody>
      </p:sp>
      <p:sp>
        <p:nvSpPr>
          <p:cNvPr id="46" name="任意多边形: 形状 45"/>
          <p:cNvSpPr/>
          <p:nvPr/>
        </p:nvSpPr>
        <p:spPr>
          <a:xfrm>
            <a:off x="7621200" y="2406600"/>
            <a:ext cx="2139480" cy="1136880"/>
          </a:xfrm>
          <a:custGeom>
            <a:avLst/>
            <a:gdLst/>
            <a:ahLst/>
            <a:cxnLst/>
            <a:rect l="0" t="0" r="r" b="b"/>
            <a:pathLst>
              <a:path w="5943" h="3158">
                <a:moveTo>
                  <a:pt x="14" y="114"/>
                </a:moveTo>
                <a:cubicBezTo>
                  <a:pt x="23" y="92"/>
                  <a:pt x="37" y="72"/>
                  <a:pt x="54" y="54"/>
                </a:cubicBezTo>
                <a:cubicBezTo>
                  <a:pt x="72" y="37"/>
                  <a:pt x="92" y="23"/>
                  <a:pt x="114" y="14"/>
                </a:cubicBezTo>
                <a:cubicBezTo>
                  <a:pt x="137" y="5"/>
                  <a:pt x="161" y="0"/>
                  <a:pt x="185" y="0"/>
                </a:cubicBezTo>
                <a:lnTo>
                  <a:pt x="5758" y="0"/>
                </a:lnTo>
                <a:cubicBezTo>
                  <a:pt x="5782" y="0"/>
                  <a:pt x="5806" y="5"/>
                  <a:pt x="5829" y="14"/>
                </a:cubicBezTo>
                <a:cubicBezTo>
                  <a:pt x="5851" y="23"/>
                  <a:pt x="5872" y="37"/>
                  <a:pt x="5889" y="54"/>
                </a:cubicBezTo>
                <a:cubicBezTo>
                  <a:pt x="5906" y="72"/>
                  <a:pt x="5920" y="92"/>
                  <a:pt x="5929" y="114"/>
                </a:cubicBezTo>
                <a:cubicBezTo>
                  <a:pt x="5939" y="137"/>
                  <a:pt x="5943" y="161"/>
                  <a:pt x="5943" y="186"/>
                </a:cubicBezTo>
                <a:lnTo>
                  <a:pt x="5943" y="2972"/>
                </a:lnTo>
                <a:cubicBezTo>
                  <a:pt x="5943" y="2997"/>
                  <a:pt x="5939" y="3020"/>
                  <a:pt x="5929" y="3043"/>
                </a:cubicBezTo>
                <a:cubicBezTo>
                  <a:pt x="5920" y="3066"/>
                  <a:pt x="5906" y="3086"/>
                  <a:pt x="5889" y="3103"/>
                </a:cubicBezTo>
                <a:cubicBezTo>
                  <a:pt x="5872" y="3121"/>
                  <a:pt x="5851" y="3134"/>
                  <a:pt x="5829" y="3144"/>
                </a:cubicBezTo>
                <a:cubicBezTo>
                  <a:pt x="5806" y="3153"/>
                  <a:pt x="5782" y="3158"/>
                  <a:pt x="5758" y="3158"/>
                </a:cubicBezTo>
                <a:lnTo>
                  <a:pt x="185" y="3158"/>
                </a:lnTo>
                <a:cubicBezTo>
                  <a:pt x="161" y="3158"/>
                  <a:pt x="137" y="3153"/>
                  <a:pt x="114" y="3144"/>
                </a:cubicBezTo>
                <a:cubicBezTo>
                  <a:pt x="92" y="3134"/>
                  <a:pt x="72" y="3121"/>
                  <a:pt x="54" y="3103"/>
                </a:cubicBezTo>
                <a:cubicBezTo>
                  <a:pt x="37" y="3086"/>
                  <a:pt x="23" y="3066"/>
                  <a:pt x="14" y="3043"/>
                </a:cubicBezTo>
                <a:cubicBezTo>
                  <a:pt x="5" y="3020"/>
                  <a:pt x="0" y="2997"/>
                  <a:pt x="0" y="2972"/>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 name="任意多边形: 形状 46"/>
          <p:cNvSpPr/>
          <p:nvPr/>
        </p:nvSpPr>
        <p:spPr>
          <a:xfrm>
            <a:off x="7621200" y="2406600"/>
            <a:ext cx="2139480" cy="1136880"/>
          </a:xfrm>
          <a:custGeom>
            <a:avLst/>
            <a:gdLst/>
            <a:ahLst/>
            <a:cxnLst/>
            <a:rect l="0" t="0" r="r" b="b"/>
            <a:pathLst>
              <a:path w="5943" h="3158">
                <a:moveTo>
                  <a:pt x="0" y="2972"/>
                </a:moveTo>
                <a:lnTo>
                  <a:pt x="0" y="186"/>
                </a:lnTo>
                <a:cubicBezTo>
                  <a:pt x="0" y="161"/>
                  <a:pt x="5" y="137"/>
                  <a:pt x="14" y="114"/>
                </a:cubicBezTo>
                <a:cubicBezTo>
                  <a:pt x="23" y="92"/>
                  <a:pt x="37" y="72"/>
                  <a:pt x="54" y="54"/>
                </a:cubicBezTo>
                <a:cubicBezTo>
                  <a:pt x="72" y="37"/>
                  <a:pt x="92" y="23"/>
                  <a:pt x="114" y="14"/>
                </a:cubicBezTo>
                <a:cubicBezTo>
                  <a:pt x="137" y="5"/>
                  <a:pt x="161" y="0"/>
                  <a:pt x="186" y="0"/>
                </a:cubicBezTo>
                <a:lnTo>
                  <a:pt x="5758" y="0"/>
                </a:lnTo>
                <a:cubicBezTo>
                  <a:pt x="5782" y="0"/>
                  <a:pt x="5806" y="5"/>
                  <a:pt x="5829" y="14"/>
                </a:cubicBezTo>
                <a:cubicBezTo>
                  <a:pt x="5851" y="23"/>
                  <a:pt x="5872" y="37"/>
                  <a:pt x="5889" y="54"/>
                </a:cubicBezTo>
                <a:cubicBezTo>
                  <a:pt x="5906" y="72"/>
                  <a:pt x="5920" y="92"/>
                  <a:pt x="5929" y="114"/>
                </a:cubicBezTo>
                <a:cubicBezTo>
                  <a:pt x="5939" y="137"/>
                  <a:pt x="5943" y="161"/>
                  <a:pt x="5943" y="186"/>
                </a:cubicBezTo>
                <a:lnTo>
                  <a:pt x="5943" y="2972"/>
                </a:lnTo>
                <a:cubicBezTo>
                  <a:pt x="5943" y="2997"/>
                  <a:pt x="5939" y="3020"/>
                  <a:pt x="5929" y="3043"/>
                </a:cubicBezTo>
                <a:cubicBezTo>
                  <a:pt x="5920" y="3066"/>
                  <a:pt x="5906" y="3086"/>
                  <a:pt x="5889" y="3103"/>
                </a:cubicBezTo>
                <a:cubicBezTo>
                  <a:pt x="5872" y="3121"/>
                  <a:pt x="5851" y="3134"/>
                  <a:pt x="5829" y="3144"/>
                </a:cubicBezTo>
                <a:cubicBezTo>
                  <a:pt x="5806" y="3153"/>
                  <a:pt x="5782" y="3158"/>
                  <a:pt x="5758" y="3158"/>
                </a:cubicBezTo>
                <a:lnTo>
                  <a:pt x="186" y="3158"/>
                </a:lnTo>
                <a:cubicBezTo>
                  <a:pt x="161" y="3158"/>
                  <a:pt x="137" y="3153"/>
                  <a:pt x="114" y="3144"/>
                </a:cubicBezTo>
                <a:cubicBezTo>
                  <a:pt x="92" y="3134"/>
                  <a:pt x="72" y="3121"/>
                  <a:pt x="54" y="3103"/>
                </a:cubicBezTo>
                <a:cubicBezTo>
                  <a:pt x="37" y="3086"/>
                  <a:pt x="23" y="3066"/>
                  <a:pt x="14" y="3043"/>
                </a:cubicBezTo>
                <a:cubicBezTo>
                  <a:pt x="5" y="3020"/>
                  <a:pt x="0" y="2997"/>
                  <a:pt x="0" y="2972"/>
                </a:cubicBezTo>
                <a:moveTo>
                  <a:pt x="46" y="186"/>
                </a:moveTo>
                <a:lnTo>
                  <a:pt x="46" y="2972"/>
                </a:lnTo>
                <a:cubicBezTo>
                  <a:pt x="46" y="2991"/>
                  <a:pt x="50" y="3008"/>
                  <a:pt x="57" y="3025"/>
                </a:cubicBezTo>
                <a:cubicBezTo>
                  <a:pt x="64" y="3042"/>
                  <a:pt x="74" y="3058"/>
                  <a:pt x="87" y="3071"/>
                </a:cubicBezTo>
                <a:cubicBezTo>
                  <a:pt x="100" y="3084"/>
                  <a:pt x="115" y="3094"/>
                  <a:pt x="132" y="3101"/>
                </a:cubicBezTo>
                <a:cubicBezTo>
                  <a:pt x="149" y="3108"/>
                  <a:pt x="167" y="3111"/>
                  <a:pt x="186" y="3111"/>
                </a:cubicBezTo>
                <a:lnTo>
                  <a:pt x="5758" y="3111"/>
                </a:lnTo>
                <a:cubicBezTo>
                  <a:pt x="5776" y="3111"/>
                  <a:pt x="5794" y="3108"/>
                  <a:pt x="5811" y="3101"/>
                </a:cubicBezTo>
                <a:cubicBezTo>
                  <a:pt x="5828" y="3094"/>
                  <a:pt x="5843" y="3084"/>
                  <a:pt x="5856" y="3071"/>
                </a:cubicBezTo>
                <a:cubicBezTo>
                  <a:pt x="5869" y="3058"/>
                  <a:pt x="5879" y="3042"/>
                  <a:pt x="5886" y="3025"/>
                </a:cubicBezTo>
                <a:cubicBezTo>
                  <a:pt x="5893" y="3008"/>
                  <a:pt x="5897" y="2991"/>
                  <a:pt x="5897" y="2972"/>
                </a:cubicBezTo>
                <a:lnTo>
                  <a:pt x="5897" y="186"/>
                </a:lnTo>
                <a:cubicBezTo>
                  <a:pt x="5897" y="167"/>
                  <a:pt x="5893" y="149"/>
                  <a:pt x="5886" y="132"/>
                </a:cubicBezTo>
                <a:cubicBezTo>
                  <a:pt x="5879" y="115"/>
                  <a:pt x="5869" y="100"/>
                  <a:pt x="5856" y="87"/>
                </a:cubicBezTo>
                <a:cubicBezTo>
                  <a:pt x="5843" y="74"/>
                  <a:pt x="5828" y="64"/>
                  <a:pt x="5811" y="57"/>
                </a:cubicBezTo>
                <a:cubicBezTo>
                  <a:pt x="5794" y="50"/>
                  <a:pt x="5776" y="46"/>
                  <a:pt x="5758" y="46"/>
                </a:cubicBezTo>
                <a:lnTo>
                  <a:pt x="186" y="46"/>
                </a:lnTo>
                <a:cubicBezTo>
                  <a:pt x="167" y="46"/>
                  <a:pt x="149" y="50"/>
                  <a:pt x="132" y="57"/>
                </a:cubicBezTo>
                <a:cubicBezTo>
                  <a:pt x="115" y="64"/>
                  <a:pt x="100" y="74"/>
                  <a:pt x="87" y="87"/>
                </a:cubicBezTo>
                <a:cubicBezTo>
                  <a:pt x="74" y="100"/>
                  <a:pt x="64" y="115"/>
                  <a:pt x="57" y="132"/>
                </a:cubicBezTo>
                <a:cubicBezTo>
                  <a:pt x="50" y="149"/>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8" name="图片 47"/>
          <p:cNvPicPr/>
          <p:nvPr/>
        </p:nvPicPr>
        <p:blipFill>
          <a:blip r:embed="rId4"/>
          <a:stretch/>
        </p:blipFill>
        <p:spPr>
          <a:xfrm>
            <a:off x="8557200" y="2557080"/>
            <a:ext cx="267120" cy="300600"/>
          </a:xfrm>
          <a:prstGeom prst="rect">
            <a:avLst/>
          </a:prstGeom>
          <a:noFill/>
          <a:ln w="0">
            <a:noFill/>
          </a:ln>
        </p:spPr>
      </p:pic>
      <p:sp>
        <p:nvSpPr>
          <p:cNvPr id="49" name="文本框 48"/>
          <p:cNvSpPr txBox="1"/>
          <p:nvPr/>
        </p:nvSpPr>
        <p:spPr>
          <a:xfrm>
            <a:off x="1654560" y="325080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医学问题输入</a:t>
            </a:r>
            <a:endParaRPr lang="en-US" sz="920" b="0" u="none" strike="noStrike">
              <a:solidFill>
                <a:srgbClr val="000000"/>
              </a:solidFill>
              <a:effectLst/>
              <a:uFillTx/>
              <a:latin typeface="Times New Roman"/>
            </a:endParaRPr>
          </a:p>
        </p:txBody>
      </p:sp>
      <p:sp>
        <p:nvSpPr>
          <p:cNvPr id="50" name="文本框 49"/>
          <p:cNvSpPr txBox="1"/>
          <p:nvPr/>
        </p:nvSpPr>
        <p:spPr>
          <a:xfrm>
            <a:off x="8356680" y="2986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专业回答</a:t>
            </a:r>
            <a:endParaRPr lang="en-US" sz="1320" b="0" u="none" strike="noStrike">
              <a:solidFill>
                <a:srgbClr val="000000"/>
              </a:solidFill>
              <a:effectLst/>
              <a:uFillTx/>
              <a:latin typeface="Times New Roman"/>
            </a:endParaRPr>
          </a:p>
        </p:txBody>
      </p:sp>
      <p:pic>
        <p:nvPicPr>
          <p:cNvPr id="51" name="图片 50"/>
          <p:cNvPicPr/>
          <p:nvPr/>
        </p:nvPicPr>
        <p:blipFill>
          <a:blip r:embed="rId5"/>
          <a:stretch/>
        </p:blipFill>
        <p:spPr>
          <a:xfrm>
            <a:off x="2699280" y="4863600"/>
            <a:ext cx="150120" cy="200160"/>
          </a:xfrm>
          <a:prstGeom prst="rect">
            <a:avLst/>
          </a:prstGeom>
          <a:noFill/>
          <a:ln w="0">
            <a:noFill/>
          </a:ln>
        </p:spPr>
      </p:pic>
      <p:sp>
        <p:nvSpPr>
          <p:cNvPr id="52" name="文本框 51"/>
          <p:cNvSpPr txBox="1"/>
          <p:nvPr/>
        </p:nvSpPr>
        <p:spPr>
          <a:xfrm>
            <a:off x="8164440" y="325080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高质量医学信息输出</a:t>
            </a:r>
            <a:endParaRPr lang="en-US" sz="920" b="0" u="none" strike="noStrike">
              <a:solidFill>
                <a:srgbClr val="000000"/>
              </a:solidFill>
              <a:effectLst/>
              <a:uFillTx/>
              <a:latin typeface="Times New Roman"/>
            </a:endParaRPr>
          </a:p>
        </p:txBody>
      </p:sp>
      <p:pic>
        <p:nvPicPr>
          <p:cNvPr id="53" name="图片 52"/>
          <p:cNvPicPr/>
          <p:nvPr/>
        </p:nvPicPr>
        <p:blipFill>
          <a:blip r:embed="rId6"/>
          <a:stretch/>
        </p:blipFill>
        <p:spPr>
          <a:xfrm>
            <a:off x="4520880" y="4863600"/>
            <a:ext cx="200160" cy="200160"/>
          </a:xfrm>
          <a:prstGeom prst="rect">
            <a:avLst/>
          </a:prstGeom>
          <a:noFill/>
          <a:ln w="0">
            <a:noFill/>
          </a:ln>
        </p:spPr>
      </p:pic>
      <p:sp>
        <p:nvSpPr>
          <p:cNvPr id="54" name="文本框 53"/>
          <p:cNvSpPr txBox="1"/>
          <p:nvPr/>
        </p:nvSpPr>
        <p:spPr>
          <a:xfrm>
            <a:off x="2916360" y="48981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高效响应</a:t>
            </a:r>
            <a:endParaRPr lang="en-US" sz="1050" b="0" u="none" strike="noStrike">
              <a:solidFill>
                <a:srgbClr val="000000"/>
              </a:solidFill>
              <a:effectLst/>
              <a:uFillTx/>
              <a:latin typeface="Times New Roman"/>
            </a:endParaRPr>
          </a:p>
        </p:txBody>
      </p:sp>
      <p:pic>
        <p:nvPicPr>
          <p:cNvPr id="55" name="图片 54"/>
          <p:cNvPicPr/>
          <p:nvPr/>
        </p:nvPicPr>
        <p:blipFill>
          <a:blip r:embed="rId7"/>
          <a:stretch/>
        </p:blipFill>
        <p:spPr>
          <a:xfrm>
            <a:off x="5857920" y="4863600"/>
            <a:ext cx="200160" cy="200160"/>
          </a:xfrm>
          <a:prstGeom prst="rect">
            <a:avLst/>
          </a:prstGeom>
          <a:noFill/>
          <a:ln w="0">
            <a:noFill/>
          </a:ln>
        </p:spPr>
      </p:pic>
      <p:sp>
        <p:nvSpPr>
          <p:cNvPr id="56" name="文本框 55"/>
          <p:cNvSpPr txBox="1"/>
          <p:nvPr/>
        </p:nvSpPr>
        <p:spPr>
          <a:xfrm>
            <a:off x="4788360" y="48981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精准匹配</a:t>
            </a:r>
            <a:endParaRPr lang="en-US" sz="1050" b="0" u="none" strike="noStrike">
              <a:solidFill>
                <a:srgbClr val="000000"/>
              </a:solidFill>
              <a:effectLst/>
              <a:uFillTx/>
              <a:latin typeface="Times New Roman"/>
            </a:endParaRPr>
          </a:p>
        </p:txBody>
      </p:sp>
      <p:pic>
        <p:nvPicPr>
          <p:cNvPr id="57" name="图片 56"/>
          <p:cNvPicPr/>
          <p:nvPr/>
        </p:nvPicPr>
        <p:blipFill>
          <a:blip r:embed="rId8"/>
          <a:stretch/>
        </p:blipFill>
        <p:spPr>
          <a:xfrm>
            <a:off x="7194960" y="4863600"/>
            <a:ext cx="200160" cy="200160"/>
          </a:xfrm>
          <a:prstGeom prst="rect">
            <a:avLst/>
          </a:prstGeom>
          <a:noFill/>
          <a:ln w="0">
            <a:noFill/>
          </a:ln>
        </p:spPr>
      </p:pic>
      <p:sp>
        <p:nvSpPr>
          <p:cNvPr id="58" name="文本框 57"/>
          <p:cNvSpPr txBox="1"/>
          <p:nvPr/>
        </p:nvSpPr>
        <p:spPr>
          <a:xfrm>
            <a:off x="6125400" y="48981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专业可靠</a:t>
            </a:r>
            <a:endParaRPr lang="en-US" sz="1050" b="0" u="none" strike="noStrike">
              <a:solidFill>
                <a:srgbClr val="000000"/>
              </a:solidFill>
              <a:effectLst/>
              <a:uFillTx/>
              <a:latin typeface="Times New Roman"/>
            </a:endParaRPr>
          </a:p>
        </p:txBody>
      </p:sp>
      <p:sp>
        <p:nvSpPr>
          <p:cNvPr id="59" name="任意多边形: 形状 58"/>
          <p:cNvSpPr/>
          <p:nvPr/>
        </p:nvSpPr>
        <p:spPr>
          <a:xfrm>
            <a:off x="3275640" y="2941200"/>
            <a:ext cx="401400" cy="67320"/>
          </a:xfrm>
          <a:custGeom>
            <a:avLst/>
            <a:gdLst/>
            <a:ahLst/>
            <a:cxnLst/>
            <a:rect l="0" t="0" r="r" b="b"/>
            <a:pathLst>
              <a:path w="1115" h="187">
                <a:moveTo>
                  <a:pt x="0" y="0"/>
                </a:moveTo>
                <a:lnTo>
                  <a:pt x="1115" y="0"/>
                </a:lnTo>
                <a:lnTo>
                  <a:pt x="1115" y="187"/>
                </a:lnTo>
                <a:lnTo>
                  <a:pt x="0" y="187"/>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 name="任意多边形: 形状 59"/>
          <p:cNvSpPr/>
          <p:nvPr/>
        </p:nvSpPr>
        <p:spPr>
          <a:xfrm>
            <a:off x="3743640" y="1554120"/>
            <a:ext cx="3209400" cy="2841840"/>
          </a:xfrm>
          <a:custGeom>
            <a:avLst/>
            <a:gdLst/>
            <a:ahLst/>
            <a:cxnLst/>
            <a:rect l="0" t="0" r="r" b="b"/>
            <a:pathLst>
              <a:path w="8915" h="7894">
                <a:moveTo>
                  <a:pt x="14" y="115"/>
                </a:moveTo>
                <a:cubicBezTo>
                  <a:pt x="24" y="92"/>
                  <a:pt x="37" y="72"/>
                  <a:pt x="54" y="55"/>
                </a:cubicBezTo>
                <a:cubicBezTo>
                  <a:pt x="72" y="37"/>
                  <a:pt x="92" y="24"/>
                  <a:pt x="115" y="14"/>
                </a:cubicBezTo>
                <a:cubicBezTo>
                  <a:pt x="137" y="5"/>
                  <a:pt x="161" y="0"/>
                  <a:pt x="186" y="0"/>
                </a:cubicBezTo>
                <a:lnTo>
                  <a:pt x="8729" y="0"/>
                </a:lnTo>
                <a:cubicBezTo>
                  <a:pt x="8754" y="0"/>
                  <a:pt x="8777" y="5"/>
                  <a:pt x="8800" y="14"/>
                </a:cubicBezTo>
                <a:cubicBezTo>
                  <a:pt x="8823" y="24"/>
                  <a:pt x="8843" y="37"/>
                  <a:pt x="8860" y="55"/>
                </a:cubicBezTo>
                <a:cubicBezTo>
                  <a:pt x="8878" y="72"/>
                  <a:pt x="8891" y="92"/>
                  <a:pt x="8901" y="115"/>
                </a:cubicBezTo>
                <a:cubicBezTo>
                  <a:pt x="8910" y="138"/>
                  <a:pt x="8915" y="161"/>
                  <a:pt x="8915" y="186"/>
                </a:cubicBezTo>
                <a:lnTo>
                  <a:pt x="8915" y="7708"/>
                </a:lnTo>
                <a:cubicBezTo>
                  <a:pt x="8915" y="7733"/>
                  <a:pt x="8910" y="7756"/>
                  <a:pt x="8901" y="7779"/>
                </a:cubicBezTo>
                <a:cubicBezTo>
                  <a:pt x="8891" y="7802"/>
                  <a:pt x="8878" y="7822"/>
                  <a:pt x="8860" y="7839"/>
                </a:cubicBezTo>
                <a:cubicBezTo>
                  <a:pt x="8843" y="7857"/>
                  <a:pt x="8823" y="7870"/>
                  <a:pt x="8800" y="7879"/>
                </a:cubicBezTo>
                <a:cubicBezTo>
                  <a:pt x="8777" y="7889"/>
                  <a:pt x="8754" y="7894"/>
                  <a:pt x="8729" y="7894"/>
                </a:cubicBezTo>
                <a:lnTo>
                  <a:pt x="186" y="7894"/>
                </a:lnTo>
                <a:cubicBezTo>
                  <a:pt x="161" y="7894"/>
                  <a:pt x="137" y="7889"/>
                  <a:pt x="115" y="7879"/>
                </a:cubicBezTo>
                <a:cubicBezTo>
                  <a:pt x="92" y="7870"/>
                  <a:pt x="72" y="7857"/>
                  <a:pt x="54" y="7839"/>
                </a:cubicBezTo>
                <a:cubicBezTo>
                  <a:pt x="37" y="7822"/>
                  <a:pt x="24" y="7802"/>
                  <a:pt x="14" y="7779"/>
                </a:cubicBezTo>
                <a:cubicBezTo>
                  <a:pt x="5" y="7756"/>
                  <a:pt x="0" y="7732"/>
                  <a:pt x="0" y="7708"/>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 name="任意多边形: 形状 60"/>
          <p:cNvSpPr/>
          <p:nvPr/>
        </p:nvSpPr>
        <p:spPr>
          <a:xfrm>
            <a:off x="3743640" y="1554120"/>
            <a:ext cx="3209400" cy="2841840"/>
          </a:xfrm>
          <a:custGeom>
            <a:avLst/>
            <a:gdLst/>
            <a:ahLst/>
            <a:cxnLst/>
            <a:rect l="0" t="0" r="r" b="b"/>
            <a:pathLst>
              <a:path w="8915" h="7894">
                <a:moveTo>
                  <a:pt x="0" y="7708"/>
                </a:moveTo>
                <a:lnTo>
                  <a:pt x="0" y="186"/>
                </a:lnTo>
                <a:cubicBezTo>
                  <a:pt x="0" y="161"/>
                  <a:pt x="5" y="138"/>
                  <a:pt x="14" y="115"/>
                </a:cubicBezTo>
                <a:cubicBezTo>
                  <a:pt x="24" y="92"/>
                  <a:pt x="37" y="72"/>
                  <a:pt x="54" y="55"/>
                </a:cubicBezTo>
                <a:cubicBezTo>
                  <a:pt x="72" y="37"/>
                  <a:pt x="92" y="24"/>
                  <a:pt x="115" y="14"/>
                </a:cubicBezTo>
                <a:cubicBezTo>
                  <a:pt x="137" y="5"/>
                  <a:pt x="161" y="0"/>
                  <a:pt x="186" y="0"/>
                </a:cubicBezTo>
                <a:lnTo>
                  <a:pt x="8729" y="0"/>
                </a:lnTo>
                <a:cubicBezTo>
                  <a:pt x="8754" y="0"/>
                  <a:pt x="8777" y="5"/>
                  <a:pt x="8800" y="14"/>
                </a:cubicBezTo>
                <a:cubicBezTo>
                  <a:pt x="8823" y="24"/>
                  <a:pt x="8843" y="37"/>
                  <a:pt x="8860" y="55"/>
                </a:cubicBezTo>
                <a:cubicBezTo>
                  <a:pt x="8878" y="72"/>
                  <a:pt x="8891" y="92"/>
                  <a:pt x="8901" y="115"/>
                </a:cubicBezTo>
                <a:cubicBezTo>
                  <a:pt x="8910" y="138"/>
                  <a:pt x="8915" y="161"/>
                  <a:pt x="8915" y="186"/>
                </a:cubicBezTo>
                <a:lnTo>
                  <a:pt x="8915" y="7708"/>
                </a:lnTo>
                <a:cubicBezTo>
                  <a:pt x="8915" y="7732"/>
                  <a:pt x="8910" y="7756"/>
                  <a:pt x="8901" y="7779"/>
                </a:cubicBezTo>
                <a:cubicBezTo>
                  <a:pt x="8891" y="7802"/>
                  <a:pt x="8878" y="7822"/>
                  <a:pt x="8860" y="7839"/>
                </a:cubicBezTo>
                <a:cubicBezTo>
                  <a:pt x="8843" y="7857"/>
                  <a:pt x="8823" y="7870"/>
                  <a:pt x="8800" y="7879"/>
                </a:cubicBezTo>
                <a:cubicBezTo>
                  <a:pt x="8777" y="7889"/>
                  <a:pt x="8754" y="7894"/>
                  <a:pt x="8729" y="7894"/>
                </a:cubicBezTo>
                <a:lnTo>
                  <a:pt x="186" y="7894"/>
                </a:lnTo>
                <a:cubicBezTo>
                  <a:pt x="161" y="7894"/>
                  <a:pt x="137" y="7889"/>
                  <a:pt x="115" y="7879"/>
                </a:cubicBezTo>
                <a:cubicBezTo>
                  <a:pt x="92" y="7870"/>
                  <a:pt x="72" y="7857"/>
                  <a:pt x="54" y="7839"/>
                </a:cubicBezTo>
                <a:cubicBezTo>
                  <a:pt x="37" y="7822"/>
                  <a:pt x="24" y="7802"/>
                  <a:pt x="14" y="7779"/>
                </a:cubicBezTo>
                <a:cubicBezTo>
                  <a:pt x="5" y="7756"/>
                  <a:pt x="0" y="7732"/>
                  <a:pt x="0" y="7708"/>
                </a:cubicBezTo>
                <a:moveTo>
                  <a:pt x="46" y="186"/>
                </a:moveTo>
                <a:lnTo>
                  <a:pt x="46" y="7708"/>
                </a:lnTo>
                <a:cubicBezTo>
                  <a:pt x="46" y="7726"/>
                  <a:pt x="50" y="7744"/>
                  <a:pt x="57" y="7761"/>
                </a:cubicBezTo>
                <a:cubicBezTo>
                  <a:pt x="64" y="7778"/>
                  <a:pt x="74" y="7793"/>
                  <a:pt x="87" y="7806"/>
                </a:cubicBezTo>
                <a:cubicBezTo>
                  <a:pt x="100" y="7819"/>
                  <a:pt x="115" y="7829"/>
                  <a:pt x="132" y="7837"/>
                </a:cubicBezTo>
                <a:cubicBezTo>
                  <a:pt x="149" y="7844"/>
                  <a:pt x="167" y="7847"/>
                  <a:pt x="186" y="7847"/>
                </a:cubicBezTo>
                <a:lnTo>
                  <a:pt x="8729" y="7847"/>
                </a:lnTo>
                <a:cubicBezTo>
                  <a:pt x="8748" y="7847"/>
                  <a:pt x="8765" y="7844"/>
                  <a:pt x="8782" y="7837"/>
                </a:cubicBezTo>
                <a:cubicBezTo>
                  <a:pt x="8799" y="7829"/>
                  <a:pt x="8814" y="7819"/>
                  <a:pt x="8828" y="7806"/>
                </a:cubicBezTo>
                <a:cubicBezTo>
                  <a:pt x="8841" y="7793"/>
                  <a:pt x="8851" y="7778"/>
                  <a:pt x="8858" y="7761"/>
                </a:cubicBezTo>
                <a:cubicBezTo>
                  <a:pt x="8865" y="7744"/>
                  <a:pt x="8868" y="7726"/>
                  <a:pt x="8868" y="7708"/>
                </a:cubicBezTo>
                <a:lnTo>
                  <a:pt x="8868" y="186"/>
                </a:lnTo>
                <a:cubicBezTo>
                  <a:pt x="8868" y="167"/>
                  <a:pt x="8865" y="150"/>
                  <a:pt x="8858" y="133"/>
                </a:cubicBezTo>
                <a:cubicBezTo>
                  <a:pt x="8851" y="115"/>
                  <a:pt x="8841" y="100"/>
                  <a:pt x="8828" y="87"/>
                </a:cubicBezTo>
                <a:cubicBezTo>
                  <a:pt x="8814" y="74"/>
                  <a:pt x="8799" y="64"/>
                  <a:pt x="8782" y="57"/>
                </a:cubicBezTo>
                <a:cubicBezTo>
                  <a:pt x="8765" y="50"/>
                  <a:pt x="8748" y="47"/>
                  <a:pt x="8729" y="47"/>
                </a:cubicBezTo>
                <a:lnTo>
                  <a:pt x="186" y="47"/>
                </a:lnTo>
                <a:cubicBezTo>
                  <a:pt x="167" y="47"/>
                  <a:pt x="149" y="50"/>
                  <a:pt x="132" y="57"/>
                </a:cubicBezTo>
                <a:cubicBezTo>
                  <a:pt x="115" y="64"/>
                  <a:pt x="100" y="74"/>
                  <a:pt x="87" y="87"/>
                </a:cubicBezTo>
                <a:cubicBezTo>
                  <a:pt x="74" y="100"/>
                  <a:pt x="64" y="115"/>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 name="文本框 61"/>
          <p:cNvSpPr txBox="1"/>
          <p:nvPr/>
        </p:nvSpPr>
        <p:spPr>
          <a:xfrm>
            <a:off x="7462440" y="48981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实时更新</a:t>
            </a:r>
            <a:endParaRPr lang="en-US" sz="1050" b="0" u="none" strike="noStrike">
              <a:solidFill>
                <a:srgbClr val="000000"/>
              </a:solidFill>
              <a:effectLst/>
              <a:uFillTx/>
              <a:latin typeface="Times New Roman"/>
            </a:endParaRPr>
          </a:p>
        </p:txBody>
      </p:sp>
      <p:sp>
        <p:nvSpPr>
          <p:cNvPr id="63" name="任意多边形: 形状 62"/>
          <p:cNvSpPr/>
          <p:nvPr/>
        </p:nvSpPr>
        <p:spPr>
          <a:xfrm>
            <a:off x="3960720" y="2206080"/>
            <a:ext cx="2774880" cy="568440"/>
          </a:xfrm>
          <a:custGeom>
            <a:avLst/>
            <a:gdLst/>
            <a:ahLst/>
            <a:cxnLst/>
            <a:rect l="0" t="0" r="r" b="b"/>
            <a:pathLst>
              <a:path w="7708" h="1579">
                <a:moveTo>
                  <a:pt x="15" y="114"/>
                </a:moveTo>
                <a:cubicBezTo>
                  <a:pt x="24" y="92"/>
                  <a:pt x="37" y="72"/>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2"/>
                  <a:pt x="7685" y="92"/>
                  <a:pt x="7694" y="114"/>
                </a:cubicBezTo>
                <a:cubicBezTo>
                  <a:pt x="7704" y="137"/>
                  <a:pt x="7708" y="161"/>
                  <a:pt x="7708" y="185"/>
                </a:cubicBezTo>
                <a:lnTo>
                  <a:pt x="7708" y="1394"/>
                </a:lnTo>
                <a:cubicBezTo>
                  <a:pt x="7708" y="1418"/>
                  <a:pt x="7704" y="1442"/>
                  <a:pt x="7694" y="1465"/>
                </a:cubicBezTo>
                <a:cubicBezTo>
                  <a:pt x="7685" y="1487"/>
                  <a:pt x="7671" y="1507"/>
                  <a:pt x="7654" y="1525"/>
                </a:cubicBezTo>
                <a:cubicBezTo>
                  <a:pt x="7636" y="1542"/>
                  <a:pt x="7616" y="1556"/>
                  <a:pt x="7594" y="1565"/>
                </a:cubicBezTo>
                <a:cubicBezTo>
                  <a:pt x="7571" y="1575"/>
                  <a:pt x="7547" y="1579"/>
                  <a:pt x="7523" y="1579"/>
                </a:cubicBezTo>
                <a:lnTo>
                  <a:pt x="186" y="1579"/>
                </a:lnTo>
                <a:cubicBezTo>
                  <a:pt x="162" y="1579"/>
                  <a:pt x="138" y="1575"/>
                  <a:pt x="115" y="1565"/>
                </a:cubicBezTo>
                <a:cubicBezTo>
                  <a:pt x="92" y="1556"/>
                  <a:pt x="72" y="1542"/>
                  <a:pt x="55" y="1525"/>
                </a:cubicBezTo>
                <a:cubicBezTo>
                  <a:pt x="37" y="1507"/>
                  <a:pt x="24" y="1487"/>
                  <a:pt x="15" y="1465"/>
                </a:cubicBezTo>
                <a:cubicBezTo>
                  <a:pt x="5" y="1442"/>
                  <a:pt x="0" y="1418"/>
                  <a:pt x="0" y="1394"/>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 name="任意多边形: 形状 63"/>
          <p:cNvSpPr/>
          <p:nvPr/>
        </p:nvSpPr>
        <p:spPr>
          <a:xfrm>
            <a:off x="3960720" y="2206080"/>
            <a:ext cx="2774880" cy="568440"/>
          </a:xfrm>
          <a:custGeom>
            <a:avLst/>
            <a:gdLst/>
            <a:ahLst/>
            <a:cxnLst/>
            <a:rect l="0" t="0" r="r" b="b"/>
            <a:pathLst>
              <a:path w="7708" h="1579">
                <a:moveTo>
                  <a:pt x="0" y="1394"/>
                </a:moveTo>
                <a:lnTo>
                  <a:pt x="0" y="185"/>
                </a:lnTo>
                <a:cubicBezTo>
                  <a:pt x="0" y="161"/>
                  <a:pt x="5" y="137"/>
                  <a:pt x="15" y="114"/>
                </a:cubicBezTo>
                <a:cubicBezTo>
                  <a:pt x="24" y="92"/>
                  <a:pt x="37" y="72"/>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2"/>
                  <a:pt x="7685" y="92"/>
                  <a:pt x="7694" y="114"/>
                </a:cubicBezTo>
                <a:cubicBezTo>
                  <a:pt x="7704" y="137"/>
                  <a:pt x="7708" y="161"/>
                  <a:pt x="7708" y="185"/>
                </a:cubicBezTo>
                <a:lnTo>
                  <a:pt x="7708" y="1394"/>
                </a:lnTo>
                <a:cubicBezTo>
                  <a:pt x="7708" y="1418"/>
                  <a:pt x="7704" y="1442"/>
                  <a:pt x="7694" y="1465"/>
                </a:cubicBezTo>
                <a:cubicBezTo>
                  <a:pt x="7685" y="1487"/>
                  <a:pt x="7671" y="1507"/>
                  <a:pt x="7654" y="1525"/>
                </a:cubicBezTo>
                <a:cubicBezTo>
                  <a:pt x="7636" y="1542"/>
                  <a:pt x="7616" y="1556"/>
                  <a:pt x="7594" y="1565"/>
                </a:cubicBezTo>
                <a:cubicBezTo>
                  <a:pt x="7571" y="1575"/>
                  <a:pt x="7547" y="1579"/>
                  <a:pt x="7523" y="1579"/>
                </a:cubicBezTo>
                <a:lnTo>
                  <a:pt x="186" y="1579"/>
                </a:lnTo>
                <a:cubicBezTo>
                  <a:pt x="162" y="1579"/>
                  <a:pt x="138" y="1575"/>
                  <a:pt x="115" y="1565"/>
                </a:cubicBezTo>
                <a:cubicBezTo>
                  <a:pt x="92" y="1556"/>
                  <a:pt x="72" y="1542"/>
                  <a:pt x="55" y="1525"/>
                </a:cubicBezTo>
                <a:cubicBezTo>
                  <a:pt x="37" y="1507"/>
                  <a:pt x="24" y="1487"/>
                  <a:pt x="15" y="1465"/>
                </a:cubicBezTo>
                <a:cubicBezTo>
                  <a:pt x="5" y="1442"/>
                  <a:pt x="0" y="1418"/>
                  <a:pt x="0" y="1394"/>
                </a:cubicBezTo>
                <a:moveTo>
                  <a:pt x="47" y="185"/>
                </a:moveTo>
                <a:lnTo>
                  <a:pt x="47" y="1394"/>
                </a:lnTo>
                <a:cubicBezTo>
                  <a:pt x="47" y="1412"/>
                  <a:pt x="50" y="1430"/>
                  <a:pt x="58" y="1447"/>
                </a:cubicBezTo>
                <a:cubicBezTo>
                  <a:pt x="65" y="1464"/>
                  <a:pt x="75" y="1479"/>
                  <a:pt x="88" y="1492"/>
                </a:cubicBezTo>
                <a:cubicBezTo>
                  <a:pt x="101" y="1505"/>
                  <a:pt x="116" y="1515"/>
                  <a:pt x="133" y="1522"/>
                </a:cubicBezTo>
                <a:cubicBezTo>
                  <a:pt x="150" y="1529"/>
                  <a:pt x="168" y="1533"/>
                  <a:pt x="186" y="1533"/>
                </a:cubicBezTo>
                <a:lnTo>
                  <a:pt x="7523" y="1533"/>
                </a:lnTo>
                <a:cubicBezTo>
                  <a:pt x="7541" y="1533"/>
                  <a:pt x="7559" y="1529"/>
                  <a:pt x="7576" y="1522"/>
                </a:cubicBezTo>
                <a:cubicBezTo>
                  <a:pt x="7593" y="1515"/>
                  <a:pt x="7608" y="1505"/>
                  <a:pt x="7621" y="1492"/>
                </a:cubicBezTo>
                <a:cubicBezTo>
                  <a:pt x="7634" y="1479"/>
                  <a:pt x="7644" y="1464"/>
                  <a:pt x="7651" y="1447"/>
                </a:cubicBezTo>
                <a:cubicBezTo>
                  <a:pt x="7658" y="1430"/>
                  <a:pt x="7662" y="1412"/>
                  <a:pt x="7662" y="1394"/>
                </a:cubicBezTo>
                <a:lnTo>
                  <a:pt x="7662" y="185"/>
                </a:lnTo>
                <a:cubicBezTo>
                  <a:pt x="7662" y="167"/>
                  <a:pt x="7658" y="149"/>
                  <a:pt x="7651" y="132"/>
                </a:cubicBezTo>
                <a:cubicBezTo>
                  <a:pt x="7644" y="115"/>
                  <a:pt x="7634" y="100"/>
                  <a:pt x="7621" y="87"/>
                </a:cubicBezTo>
                <a:cubicBezTo>
                  <a:pt x="7608" y="74"/>
                  <a:pt x="7593" y="64"/>
                  <a:pt x="7576" y="57"/>
                </a:cubicBezTo>
                <a:cubicBezTo>
                  <a:pt x="7559" y="50"/>
                  <a:pt x="7541" y="46"/>
                  <a:pt x="7523" y="46"/>
                </a:cubicBezTo>
                <a:lnTo>
                  <a:pt x="186" y="46"/>
                </a:lnTo>
                <a:cubicBezTo>
                  <a:pt x="168" y="46"/>
                  <a:pt x="150" y="50"/>
                  <a:pt x="133" y="57"/>
                </a:cubicBezTo>
                <a:cubicBezTo>
                  <a:pt x="116" y="64"/>
                  <a:pt x="101" y="74"/>
                  <a:pt x="88" y="87"/>
                </a:cubicBezTo>
                <a:cubicBezTo>
                  <a:pt x="75" y="100"/>
                  <a:pt x="65" y="115"/>
                  <a:pt x="58" y="132"/>
                </a:cubicBezTo>
                <a:cubicBezTo>
                  <a:pt x="50" y="149"/>
                  <a:pt x="47" y="167"/>
                  <a:pt x="47"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5" name="图片 64"/>
          <p:cNvPicPr/>
          <p:nvPr/>
        </p:nvPicPr>
        <p:blipFill>
          <a:blip r:embed="rId9"/>
          <a:stretch/>
        </p:blipFill>
        <p:spPr>
          <a:xfrm>
            <a:off x="4078080" y="2390040"/>
            <a:ext cx="174960" cy="200160"/>
          </a:xfrm>
          <a:prstGeom prst="rect">
            <a:avLst/>
          </a:prstGeom>
          <a:noFill/>
          <a:ln w="0">
            <a:noFill/>
          </a:ln>
        </p:spPr>
      </p:pic>
      <p:sp>
        <p:nvSpPr>
          <p:cNvPr id="66" name="文本框 65"/>
          <p:cNvSpPr txBox="1"/>
          <p:nvPr/>
        </p:nvSpPr>
        <p:spPr>
          <a:xfrm>
            <a:off x="4821840" y="1800360"/>
            <a:ext cx="1124640" cy="2440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RAG </a:t>
            </a:r>
            <a:r>
              <a:rPr lang="zh-CN" sz="1320" b="0" u="none" strike="noStrike">
                <a:solidFill>
                  <a:srgbClr val="FFFFFF"/>
                </a:solidFill>
                <a:effectLst/>
                <a:uFillTx/>
                <a:latin typeface="NotoSansSC"/>
                <a:ea typeface="NotoSansSC"/>
              </a:rPr>
              <a:t>系统核心</a:t>
            </a:r>
            <a:endParaRPr lang="en-US" sz="1320" b="0" u="none" strike="noStrike">
              <a:solidFill>
                <a:srgbClr val="000000"/>
              </a:solidFill>
              <a:effectLst/>
              <a:uFillTx/>
              <a:latin typeface="Times New Roman"/>
            </a:endParaRPr>
          </a:p>
        </p:txBody>
      </p:sp>
      <p:sp>
        <p:nvSpPr>
          <p:cNvPr id="67" name="文本框 66"/>
          <p:cNvSpPr txBox="1"/>
          <p:nvPr/>
        </p:nvSpPr>
        <p:spPr>
          <a:xfrm>
            <a:off x="4353840" y="23580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数据准备模块</a:t>
            </a:r>
            <a:endParaRPr lang="en-US" sz="1050" b="0" u="none" strike="noStrike">
              <a:solidFill>
                <a:srgbClr val="000000"/>
              </a:solidFill>
              <a:effectLst/>
              <a:uFillTx/>
              <a:latin typeface="Times New Roman"/>
            </a:endParaRPr>
          </a:p>
        </p:txBody>
      </p:sp>
      <p:sp>
        <p:nvSpPr>
          <p:cNvPr id="68" name="任意多边形: 形状 67"/>
          <p:cNvSpPr/>
          <p:nvPr/>
        </p:nvSpPr>
        <p:spPr>
          <a:xfrm>
            <a:off x="3960720" y="2908080"/>
            <a:ext cx="2774880" cy="568440"/>
          </a:xfrm>
          <a:custGeom>
            <a:avLst/>
            <a:gdLst/>
            <a:ahLst/>
            <a:cxnLst/>
            <a:rect l="0" t="0" r="r" b="b"/>
            <a:pathLst>
              <a:path w="7708" h="1579">
                <a:moveTo>
                  <a:pt x="15" y="114"/>
                </a:moveTo>
                <a:cubicBezTo>
                  <a:pt x="24" y="92"/>
                  <a:pt x="37" y="71"/>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1"/>
                  <a:pt x="7685" y="92"/>
                  <a:pt x="7694" y="114"/>
                </a:cubicBezTo>
                <a:cubicBezTo>
                  <a:pt x="7704" y="137"/>
                  <a:pt x="7708" y="161"/>
                  <a:pt x="7708" y="185"/>
                </a:cubicBezTo>
                <a:lnTo>
                  <a:pt x="7708" y="1393"/>
                </a:lnTo>
                <a:cubicBezTo>
                  <a:pt x="7708" y="1418"/>
                  <a:pt x="7704" y="1442"/>
                  <a:pt x="7694" y="1464"/>
                </a:cubicBezTo>
                <a:cubicBezTo>
                  <a:pt x="7685" y="1487"/>
                  <a:pt x="7671" y="1507"/>
                  <a:pt x="7654" y="1525"/>
                </a:cubicBezTo>
                <a:cubicBezTo>
                  <a:pt x="7636" y="1542"/>
                  <a:pt x="7616" y="1556"/>
                  <a:pt x="7594" y="1565"/>
                </a:cubicBezTo>
                <a:cubicBezTo>
                  <a:pt x="7571" y="1574"/>
                  <a:pt x="7547" y="1579"/>
                  <a:pt x="7523" y="1579"/>
                </a:cubicBezTo>
                <a:lnTo>
                  <a:pt x="186" y="1579"/>
                </a:lnTo>
                <a:cubicBezTo>
                  <a:pt x="162" y="1579"/>
                  <a:pt x="138" y="1574"/>
                  <a:pt x="115" y="1565"/>
                </a:cubicBezTo>
                <a:cubicBezTo>
                  <a:pt x="92" y="1556"/>
                  <a:pt x="72" y="1542"/>
                  <a:pt x="55" y="1525"/>
                </a:cubicBezTo>
                <a:cubicBezTo>
                  <a:pt x="37" y="1507"/>
                  <a:pt x="24" y="1487"/>
                  <a:pt x="15" y="1464"/>
                </a:cubicBezTo>
                <a:cubicBezTo>
                  <a:pt x="5" y="1442"/>
                  <a:pt x="0" y="1418"/>
                  <a:pt x="0" y="1393"/>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 name="任意多边形: 形状 68"/>
          <p:cNvSpPr/>
          <p:nvPr/>
        </p:nvSpPr>
        <p:spPr>
          <a:xfrm>
            <a:off x="3960720" y="2908080"/>
            <a:ext cx="2774880" cy="568440"/>
          </a:xfrm>
          <a:custGeom>
            <a:avLst/>
            <a:gdLst/>
            <a:ahLst/>
            <a:cxnLst/>
            <a:rect l="0" t="0" r="r" b="b"/>
            <a:pathLst>
              <a:path w="7708" h="1579">
                <a:moveTo>
                  <a:pt x="0" y="1393"/>
                </a:moveTo>
                <a:lnTo>
                  <a:pt x="0" y="185"/>
                </a:lnTo>
                <a:cubicBezTo>
                  <a:pt x="0" y="161"/>
                  <a:pt x="5" y="137"/>
                  <a:pt x="15" y="114"/>
                </a:cubicBezTo>
                <a:cubicBezTo>
                  <a:pt x="24" y="92"/>
                  <a:pt x="37" y="71"/>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1"/>
                  <a:pt x="7685" y="92"/>
                  <a:pt x="7694" y="114"/>
                </a:cubicBezTo>
                <a:cubicBezTo>
                  <a:pt x="7704" y="137"/>
                  <a:pt x="7708" y="161"/>
                  <a:pt x="7708" y="185"/>
                </a:cubicBezTo>
                <a:lnTo>
                  <a:pt x="7708" y="1393"/>
                </a:lnTo>
                <a:cubicBezTo>
                  <a:pt x="7708" y="1418"/>
                  <a:pt x="7704" y="1442"/>
                  <a:pt x="7694" y="1464"/>
                </a:cubicBezTo>
                <a:cubicBezTo>
                  <a:pt x="7685" y="1487"/>
                  <a:pt x="7671" y="1507"/>
                  <a:pt x="7654" y="1525"/>
                </a:cubicBezTo>
                <a:cubicBezTo>
                  <a:pt x="7636" y="1542"/>
                  <a:pt x="7616" y="1556"/>
                  <a:pt x="7594" y="1565"/>
                </a:cubicBezTo>
                <a:cubicBezTo>
                  <a:pt x="7571" y="1574"/>
                  <a:pt x="7547" y="1579"/>
                  <a:pt x="7523" y="1579"/>
                </a:cubicBezTo>
                <a:lnTo>
                  <a:pt x="186" y="1579"/>
                </a:lnTo>
                <a:cubicBezTo>
                  <a:pt x="162" y="1579"/>
                  <a:pt x="138" y="1574"/>
                  <a:pt x="115" y="1565"/>
                </a:cubicBezTo>
                <a:cubicBezTo>
                  <a:pt x="92" y="1556"/>
                  <a:pt x="72" y="1542"/>
                  <a:pt x="55" y="1525"/>
                </a:cubicBezTo>
                <a:cubicBezTo>
                  <a:pt x="37" y="1507"/>
                  <a:pt x="24" y="1487"/>
                  <a:pt x="15" y="1464"/>
                </a:cubicBezTo>
                <a:cubicBezTo>
                  <a:pt x="5" y="1442"/>
                  <a:pt x="0" y="1418"/>
                  <a:pt x="0" y="1393"/>
                </a:cubicBezTo>
                <a:moveTo>
                  <a:pt x="47" y="185"/>
                </a:moveTo>
                <a:lnTo>
                  <a:pt x="47" y="1393"/>
                </a:lnTo>
                <a:cubicBezTo>
                  <a:pt x="47" y="1412"/>
                  <a:pt x="50" y="1430"/>
                  <a:pt x="58" y="1447"/>
                </a:cubicBezTo>
                <a:cubicBezTo>
                  <a:pt x="65" y="1464"/>
                  <a:pt x="75" y="1479"/>
                  <a:pt x="88" y="1492"/>
                </a:cubicBezTo>
                <a:cubicBezTo>
                  <a:pt x="101" y="1505"/>
                  <a:pt x="116" y="1515"/>
                  <a:pt x="133" y="1522"/>
                </a:cubicBezTo>
                <a:cubicBezTo>
                  <a:pt x="150" y="1529"/>
                  <a:pt x="168" y="1533"/>
                  <a:pt x="186" y="1533"/>
                </a:cubicBezTo>
                <a:lnTo>
                  <a:pt x="7523" y="1533"/>
                </a:lnTo>
                <a:cubicBezTo>
                  <a:pt x="7541" y="1533"/>
                  <a:pt x="7559" y="1529"/>
                  <a:pt x="7576" y="1522"/>
                </a:cubicBezTo>
                <a:cubicBezTo>
                  <a:pt x="7593" y="1515"/>
                  <a:pt x="7608" y="1505"/>
                  <a:pt x="7621" y="1492"/>
                </a:cubicBezTo>
                <a:cubicBezTo>
                  <a:pt x="7634" y="1479"/>
                  <a:pt x="7644" y="1464"/>
                  <a:pt x="7651" y="1447"/>
                </a:cubicBezTo>
                <a:cubicBezTo>
                  <a:pt x="7658" y="1430"/>
                  <a:pt x="7662" y="1412"/>
                  <a:pt x="7662" y="1393"/>
                </a:cubicBezTo>
                <a:lnTo>
                  <a:pt x="7662" y="185"/>
                </a:lnTo>
                <a:cubicBezTo>
                  <a:pt x="7662" y="167"/>
                  <a:pt x="7658" y="149"/>
                  <a:pt x="7651" y="132"/>
                </a:cubicBezTo>
                <a:cubicBezTo>
                  <a:pt x="7644" y="115"/>
                  <a:pt x="7634" y="100"/>
                  <a:pt x="7621" y="87"/>
                </a:cubicBezTo>
                <a:cubicBezTo>
                  <a:pt x="7608" y="74"/>
                  <a:pt x="7593" y="64"/>
                  <a:pt x="7576" y="57"/>
                </a:cubicBezTo>
                <a:cubicBezTo>
                  <a:pt x="7559" y="50"/>
                  <a:pt x="7541" y="46"/>
                  <a:pt x="7523" y="46"/>
                </a:cubicBezTo>
                <a:lnTo>
                  <a:pt x="186" y="46"/>
                </a:lnTo>
                <a:cubicBezTo>
                  <a:pt x="168" y="46"/>
                  <a:pt x="150" y="50"/>
                  <a:pt x="133" y="57"/>
                </a:cubicBezTo>
                <a:cubicBezTo>
                  <a:pt x="116" y="64"/>
                  <a:pt x="101" y="74"/>
                  <a:pt x="88" y="87"/>
                </a:cubicBezTo>
                <a:cubicBezTo>
                  <a:pt x="75" y="100"/>
                  <a:pt x="65" y="115"/>
                  <a:pt x="58" y="132"/>
                </a:cubicBezTo>
                <a:cubicBezTo>
                  <a:pt x="50" y="149"/>
                  <a:pt x="47" y="167"/>
                  <a:pt x="47"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0" name="图片 69"/>
          <p:cNvPicPr/>
          <p:nvPr/>
        </p:nvPicPr>
        <p:blipFill>
          <a:blip r:embed="rId10"/>
          <a:stretch/>
        </p:blipFill>
        <p:spPr>
          <a:xfrm>
            <a:off x="4078080" y="3092040"/>
            <a:ext cx="200160" cy="200160"/>
          </a:xfrm>
          <a:prstGeom prst="rect">
            <a:avLst/>
          </a:prstGeom>
          <a:noFill/>
          <a:ln w="0">
            <a:noFill/>
          </a:ln>
        </p:spPr>
      </p:pic>
      <p:sp>
        <p:nvSpPr>
          <p:cNvPr id="71" name="文本框 70"/>
          <p:cNvSpPr txBox="1"/>
          <p:nvPr/>
        </p:nvSpPr>
        <p:spPr>
          <a:xfrm>
            <a:off x="4353840" y="2539440"/>
            <a:ext cx="15094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医学文献收集、清洗与知识库构建</a:t>
            </a:r>
            <a:endParaRPr lang="en-US" sz="790" b="0" u="none" strike="noStrike">
              <a:solidFill>
                <a:srgbClr val="000000"/>
              </a:solidFill>
              <a:effectLst/>
              <a:uFillTx/>
              <a:latin typeface="Times New Roman"/>
            </a:endParaRPr>
          </a:p>
        </p:txBody>
      </p:sp>
      <p:sp>
        <p:nvSpPr>
          <p:cNvPr id="72" name="文本框 71"/>
          <p:cNvSpPr txBox="1"/>
          <p:nvPr/>
        </p:nvSpPr>
        <p:spPr>
          <a:xfrm>
            <a:off x="4379040" y="30600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向量检索模块</a:t>
            </a:r>
            <a:endParaRPr lang="en-US" sz="1050" b="0" u="none" strike="noStrike">
              <a:solidFill>
                <a:srgbClr val="000000"/>
              </a:solidFill>
              <a:effectLst/>
              <a:uFillTx/>
              <a:latin typeface="Times New Roman"/>
            </a:endParaRPr>
          </a:p>
        </p:txBody>
      </p:sp>
      <p:sp>
        <p:nvSpPr>
          <p:cNvPr id="73" name="任意多边形: 形状 72"/>
          <p:cNvSpPr/>
          <p:nvPr/>
        </p:nvSpPr>
        <p:spPr>
          <a:xfrm>
            <a:off x="3960720" y="3610080"/>
            <a:ext cx="2774880" cy="568440"/>
          </a:xfrm>
          <a:custGeom>
            <a:avLst/>
            <a:gdLst/>
            <a:ahLst/>
            <a:cxnLst/>
            <a:rect l="0" t="0" r="r" b="b"/>
            <a:pathLst>
              <a:path w="7708" h="1579">
                <a:moveTo>
                  <a:pt x="15" y="114"/>
                </a:moveTo>
                <a:cubicBezTo>
                  <a:pt x="24" y="91"/>
                  <a:pt x="37" y="71"/>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1"/>
                  <a:pt x="7685" y="91"/>
                  <a:pt x="7694" y="114"/>
                </a:cubicBezTo>
                <a:cubicBezTo>
                  <a:pt x="7704" y="137"/>
                  <a:pt x="7708" y="161"/>
                  <a:pt x="7708" y="185"/>
                </a:cubicBezTo>
                <a:lnTo>
                  <a:pt x="7708" y="1393"/>
                </a:lnTo>
                <a:cubicBezTo>
                  <a:pt x="7708" y="1418"/>
                  <a:pt x="7704" y="1442"/>
                  <a:pt x="7694" y="1464"/>
                </a:cubicBezTo>
                <a:cubicBezTo>
                  <a:pt x="7685" y="1487"/>
                  <a:pt x="7671" y="1507"/>
                  <a:pt x="7654" y="1525"/>
                </a:cubicBezTo>
                <a:cubicBezTo>
                  <a:pt x="7636" y="1542"/>
                  <a:pt x="7616" y="1555"/>
                  <a:pt x="7594" y="1565"/>
                </a:cubicBezTo>
                <a:cubicBezTo>
                  <a:pt x="7571" y="1574"/>
                  <a:pt x="7547" y="1579"/>
                  <a:pt x="7523" y="1579"/>
                </a:cubicBezTo>
                <a:lnTo>
                  <a:pt x="186" y="1579"/>
                </a:lnTo>
                <a:cubicBezTo>
                  <a:pt x="162" y="1579"/>
                  <a:pt x="138" y="1574"/>
                  <a:pt x="115" y="1565"/>
                </a:cubicBezTo>
                <a:cubicBezTo>
                  <a:pt x="92" y="1555"/>
                  <a:pt x="72" y="1542"/>
                  <a:pt x="55" y="1525"/>
                </a:cubicBezTo>
                <a:cubicBezTo>
                  <a:pt x="37" y="1507"/>
                  <a:pt x="24" y="1487"/>
                  <a:pt x="15" y="1464"/>
                </a:cubicBezTo>
                <a:cubicBezTo>
                  <a:pt x="5" y="1442"/>
                  <a:pt x="0" y="1418"/>
                  <a:pt x="0" y="1393"/>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 name="任意多边形: 形状 73"/>
          <p:cNvSpPr/>
          <p:nvPr/>
        </p:nvSpPr>
        <p:spPr>
          <a:xfrm>
            <a:off x="3960720" y="3610080"/>
            <a:ext cx="2774880" cy="568440"/>
          </a:xfrm>
          <a:custGeom>
            <a:avLst/>
            <a:gdLst/>
            <a:ahLst/>
            <a:cxnLst/>
            <a:rect l="0" t="0" r="r" b="b"/>
            <a:pathLst>
              <a:path w="7708" h="1579">
                <a:moveTo>
                  <a:pt x="0" y="1393"/>
                </a:moveTo>
                <a:lnTo>
                  <a:pt x="0" y="185"/>
                </a:lnTo>
                <a:cubicBezTo>
                  <a:pt x="0" y="161"/>
                  <a:pt x="5" y="137"/>
                  <a:pt x="15" y="114"/>
                </a:cubicBezTo>
                <a:cubicBezTo>
                  <a:pt x="24" y="91"/>
                  <a:pt x="37" y="71"/>
                  <a:pt x="55" y="54"/>
                </a:cubicBezTo>
                <a:cubicBezTo>
                  <a:pt x="72" y="37"/>
                  <a:pt x="92" y="23"/>
                  <a:pt x="115" y="14"/>
                </a:cubicBezTo>
                <a:cubicBezTo>
                  <a:pt x="138" y="4"/>
                  <a:pt x="162" y="0"/>
                  <a:pt x="186" y="0"/>
                </a:cubicBezTo>
                <a:lnTo>
                  <a:pt x="7523" y="0"/>
                </a:lnTo>
                <a:cubicBezTo>
                  <a:pt x="7547" y="0"/>
                  <a:pt x="7571" y="4"/>
                  <a:pt x="7594" y="14"/>
                </a:cubicBezTo>
                <a:cubicBezTo>
                  <a:pt x="7616" y="23"/>
                  <a:pt x="7636" y="37"/>
                  <a:pt x="7654" y="54"/>
                </a:cubicBezTo>
                <a:cubicBezTo>
                  <a:pt x="7671" y="71"/>
                  <a:pt x="7685" y="91"/>
                  <a:pt x="7694" y="114"/>
                </a:cubicBezTo>
                <a:cubicBezTo>
                  <a:pt x="7704" y="137"/>
                  <a:pt x="7708" y="161"/>
                  <a:pt x="7708" y="185"/>
                </a:cubicBezTo>
                <a:lnTo>
                  <a:pt x="7708" y="1393"/>
                </a:lnTo>
                <a:cubicBezTo>
                  <a:pt x="7708" y="1418"/>
                  <a:pt x="7704" y="1442"/>
                  <a:pt x="7694" y="1464"/>
                </a:cubicBezTo>
                <a:cubicBezTo>
                  <a:pt x="7685" y="1487"/>
                  <a:pt x="7671" y="1507"/>
                  <a:pt x="7654" y="1525"/>
                </a:cubicBezTo>
                <a:cubicBezTo>
                  <a:pt x="7636" y="1542"/>
                  <a:pt x="7616" y="1555"/>
                  <a:pt x="7594" y="1565"/>
                </a:cubicBezTo>
                <a:cubicBezTo>
                  <a:pt x="7571" y="1574"/>
                  <a:pt x="7547" y="1579"/>
                  <a:pt x="7523" y="1579"/>
                </a:cubicBezTo>
                <a:lnTo>
                  <a:pt x="186" y="1579"/>
                </a:lnTo>
                <a:cubicBezTo>
                  <a:pt x="162" y="1579"/>
                  <a:pt x="138" y="1574"/>
                  <a:pt x="115" y="1565"/>
                </a:cubicBezTo>
                <a:cubicBezTo>
                  <a:pt x="92" y="1555"/>
                  <a:pt x="72" y="1542"/>
                  <a:pt x="55" y="1525"/>
                </a:cubicBezTo>
                <a:cubicBezTo>
                  <a:pt x="37" y="1507"/>
                  <a:pt x="24" y="1487"/>
                  <a:pt x="15" y="1464"/>
                </a:cubicBezTo>
                <a:cubicBezTo>
                  <a:pt x="5" y="1442"/>
                  <a:pt x="0" y="1418"/>
                  <a:pt x="0" y="1393"/>
                </a:cubicBezTo>
                <a:moveTo>
                  <a:pt x="47" y="185"/>
                </a:moveTo>
                <a:lnTo>
                  <a:pt x="47" y="1393"/>
                </a:lnTo>
                <a:cubicBezTo>
                  <a:pt x="47" y="1412"/>
                  <a:pt x="50" y="1430"/>
                  <a:pt x="58" y="1447"/>
                </a:cubicBezTo>
                <a:cubicBezTo>
                  <a:pt x="65" y="1464"/>
                  <a:pt x="75" y="1479"/>
                  <a:pt x="88" y="1492"/>
                </a:cubicBezTo>
                <a:cubicBezTo>
                  <a:pt x="101" y="1505"/>
                  <a:pt x="116" y="1515"/>
                  <a:pt x="133" y="1522"/>
                </a:cubicBezTo>
                <a:cubicBezTo>
                  <a:pt x="150" y="1529"/>
                  <a:pt x="168" y="1533"/>
                  <a:pt x="186" y="1533"/>
                </a:cubicBezTo>
                <a:lnTo>
                  <a:pt x="7523" y="1533"/>
                </a:lnTo>
                <a:cubicBezTo>
                  <a:pt x="7541" y="1533"/>
                  <a:pt x="7559" y="1529"/>
                  <a:pt x="7576" y="1522"/>
                </a:cubicBezTo>
                <a:cubicBezTo>
                  <a:pt x="7593" y="1515"/>
                  <a:pt x="7608" y="1505"/>
                  <a:pt x="7621" y="1492"/>
                </a:cubicBezTo>
                <a:cubicBezTo>
                  <a:pt x="7634" y="1479"/>
                  <a:pt x="7644" y="1464"/>
                  <a:pt x="7651" y="1447"/>
                </a:cubicBezTo>
                <a:cubicBezTo>
                  <a:pt x="7658" y="1430"/>
                  <a:pt x="7662" y="1412"/>
                  <a:pt x="7662" y="1393"/>
                </a:cubicBezTo>
                <a:lnTo>
                  <a:pt x="7662" y="185"/>
                </a:lnTo>
                <a:cubicBezTo>
                  <a:pt x="7662" y="167"/>
                  <a:pt x="7658" y="149"/>
                  <a:pt x="7651" y="132"/>
                </a:cubicBezTo>
                <a:cubicBezTo>
                  <a:pt x="7644" y="115"/>
                  <a:pt x="7634" y="100"/>
                  <a:pt x="7621" y="87"/>
                </a:cubicBezTo>
                <a:cubicBezTo>
                  <a:pt x="7608" y="74"/>
                  <a:pt x="7593" y="64"/>
                  <a:pt x="7576" y="57"/>
                </a:cubicBezTo>
                <a:cubicBezTo>
                  <a:pt x="7559" y="49"/>
                  <a:pt x="7541" y="46"/>
                  <a:pt x="7523" y="46"/>
                </a:cubicBezTo>
                <a:lnTo>
                  <a:pt x="186" y="46"/>
                </a:lnTo>
                <a:cubicBezTo>
                  <a:pt x="168" y="46"/>
                  <a:pt x="150" y="49"/>
                  <a:pt x="133" y="57"/>
                </a:cubicBezTo>
                <a:cubicBezTo>
                  <a:pt x="116" y="64"/>
                  <a:pt x="101" y="74"/>
                  <a:pt x="88" y="87"/>
                </a:cubicBezTo>
                <a:cubicBezTo>
                  <a:pt x="75" y="100"/>
                  <a:pt x="65" y="115"/>
                  <a:pt x="58" y="132"/>
                </a:cubicBezTo>
                <a:cubicBezTo>
                  <a:pt x="50" y="149"/>
                  <a:pt x="47" y="167"/>
                  <a:pt x="47"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5" name="图片 74"/>
          <p:cNvPicPr/>
          <p:nvPr/>
        </p:nvPicPr>
        <p:blipFill>
          <a:blip r:embed="rId11"/>
          <a:stretch/>
        </p:blipFill>
        <p:spPr>
          <a:xfrm>
            <a:off x="4078080" y="3794040"/>
            <a:ext cx="200160" cy="200160"/>
          </a:xfrm>
          <a:prstGeom prst="rect">
            <a:avLst/>
          </a:prstGeom>
          <a:noFill/>
          <a:ln w="0">
            <a:noFill/>
          </a:ln>
        </p:spPr>
      </p:pic>
      <p:sp>
        <p:nvSpPr>
          <p:cNvPr id="76" name="文本框 75"/>
          <p:cNvSpPr txBox="1"/>
          <p:nvPr/>
        </p:nvSpPr>
        <p:spPr>
          <a:xfrm>
            <a:off x="4379040" y="3241440"/>
            <a:ext cx="1414440" cy="1465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NotoSansSC"/>
                <a:ea typeface="NotoSansSC"/>
              </a:rPr>
              <a:t>FAISS</a:t>
            </a:r>
            <a:r>
              <a:rPr lang="zh-CN" sz="790" b="0" u="none" strike="noStrike">
                <a:solidFill>
                  <a:srgbClr val="FFFFFF"/>
                </a:solidFill>
                <a:effectLst/>
                <a:uFillTx/>
                <a:latin typeface="NotoSansSC"/>
                <a:ea typeface="NotoSansSC"/>
              </a:rPr>
              <a:t>高效索引、精准文献匹配</a:t>
            </a:r>
            <a:endParaRPr lang="en-US" sz="790" b="0" u="none" strike="noStrike">
              <a:solidFill>
                <a:srgbClr val="000000"/>
              </a:solidFill>
              <a:effectLst/>
              <a:uFillTx/>
              <a:latin typeface="Times New Roman"/>
            </a:endParaRPr>
          </a:p>
        </p:txBody>
      </p:sp>
      <p:sp>
        <p:nvSpPr>
          <p:cNvPr id="77" name="文本框 76"/>
          <p:cNvSpPr txBox="1"/>
          <p:nvPr/>
        </p:nvSpPr>
        <p:spPr>
          <a:xfrm>
            <a:off x="4379040" y="37616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生成模块</a:t>
            </a:r>
            <a:endParaRPr lang="en-US" sz="1050" b="0" u="none" strike="noStrike">
              <a:solidFill>
                <a:srgbClr val="000000"/>
              </a:solidFill>
              <a:effectLst/>
              <a:uFillTx/>
              <a:latin typeface="Times New Roman"/>
            </a:endParaRPr>
          </a:p>
        </p:txBody>
      </p:sp>
      <p:sp>
        <p:nvSpPr>
          <p:cNvPr id="78" name="任意多边形: 形状 77"/>
          <p:cNvSpPr/>
          <p:nvPr/>
        </p:nvSpPr>
        <p:spPr>
          <a:xfrm>
            <a:off x="7019280" y="2941200"/>
            <a:ext cx="401760" cy="67320"/>
          </a:xfrm>
          <a:custGeom>
            <a:avLst/>
            <a:gdLst/>
            <a:ahLst/>
            <a:cxnLst/>
            <a:rect l="0" t="0" r="r" b="b"/>
            <a:pathLst>
              <a:path w="1116" h="187">
                <a:moveTo>
                  <a:pt x="0" y="0"/>
                </a:moveTo>
                <a:lnTo>
                  <a:pt x="1116" y="0"/>
                </a:lnTo>
                <a:lnTo>
                  <a:pt x="1116" y="187"/>
                </a:lnTo>
                <a:lnTo>
                  <a:pt x="0" y="187"/>
                </a:lnTo>
                <a:lnTo>
                  <a:pt x="0" y="0"/>
                </a:ln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 name="文本框 78"/>
          <p:cNvSpPr txBox="1"/>
          <p:nvPr/>
        </p:nvSpPr>
        <p:spPr>
          <a:xfrm>
            <a:off x="4379040" y="3943080"/>
            <a:ext cx="15094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基于检索结果，生成专业医学回答</a:t>
            </a:r>
            <a:endParaRPr lang="en-US" sz="790" b="0" u="none" strike="noStrike">
              <a:solidFill>
                <a:srgbClr val="000000"/>
              </a:solidFill>
              <a:effectLst/>
              <a:uFillTx/>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p:nvPr/>
        </p:nvPicPr>
        <p:blipFill>
          <a:blip r:embed="rId2"/>
          <a:stretch/>
        </p:blipFill>
        <p:spPr>
          <a:xfrm>
            <a:off x="0" y="0"/>
            <a:ext cx="10696320" cy="6016320"/>
          </a:xfrm>
          <a:prstGeom prst="rect">
            <a:avLst/>
          </a:prstGeom>
          <a:noFill/>
          <a:ln w="0">
            <a:noFill/>
          </a:ln>
        </p:spPr>
      </p:pic>
      <p:sp>
        <p:nvSpPr>
          <p:cNvPr id="81" name="文本框 80"/>
          <p:cNvSpPr txBox="1"/>
          <p:nvPr/>
        </p:nvSpPr>
        <p:spPr>
          <a:xfrm>
            <a:off x="401040" y="422640"/>
            <a:ext cx="30031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医学文献检索需求分析</a:t>
            </a:r>
            <a:endParaRPr lang="en-US" sz="2370" b="0" u="none" strike="noStrike">
              <a:solidFill>
                <a:srgbClr val="000000"/>
              </a:solidFill>
              <a:effectLst/>
              <a:uFillTx/>
              <a:latin typeface="Times New Roman"/>
            </a:endParaRPr>
          </a:p>
        </p:txBody>
      </p:sp>
      <p:sp>
        <p:nvSpPr>
          <p:cNvPr id="82" name="任意多边形: 形状 81"/>
          <p:cNvSpPr/>
          <p:nvPr/>
        </p:nvSpPr>
        <p:spPr>
          <a:xfrm>
            <a:off x="417600" y="1370160"/>
            <a:ext cx="4830480" cy="1136880"/>
          </a:xfrm>
          <a:custGeom>
            <a:avLst/>
            <a:gdLst/>
            <a:ahLst/>
            <a:cxnLst/>
            <a:rect l="0" t="0" r="r" b="b"/>
            <a:pathLst>
              <a:path w="13418" h="3158">
                <a:moveTo>
                  <a:pt x="0" y="2973"/>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9"/>
                  <a:pt x="62" y="32"/>
                </a:cubicBezTo>
                <a:cubicBezTo>
                  <a:pt x="70" y="25"/>
                  <a:pt x="78" y="19"/>
                  <a:pt x="86" y="15"/>
                </a:cubicBezTo>
                <a:cubicBezTo>
                  <a:pt x="95" y="10"/>
                  <a:pt x="103" y="6"/>
                  <a:pt x="112" y="4"/>
                </a:cubicBezTo>
                <a:cubicBezTo>
                  <a:pt x="121" y="2"/>
                  <a:pt x="130" y="0"/>
                  <a:pt x="139" y="0"/>
                </a:cubicBezTo>
                <a:lnTo>
                  <a:pt x="13233" y="0"/>
                </a:lnTo>
                <a:cubicBezTo>
                  <a:pt x="13245" y="0"/>
                  <a:pt x="13257" y="2"/>
                  <a:pt x="13269" y="4"/>
                </a:cubicBezTo>
                <a:cubicBezTo>
                  <a:pt x="13281" y="6"/>
                  <a:pt x="13292" y="10"/>
                  <a:pt x="13304" y="15"/>
                </a:cubicBezTo>
                <a:cubicBezTo>
                  <a:pt x="13315" y="19"/>
                  <a:pt x="13326" y="25"/>
                  <a:pt x="13336" y="32"/>
                </a:cubicBezTo>
                <a:cubicBezTo>
                  <a:pt x="13346" y="39"/>
                  <a:pt x="13355" y="46"/>
                  <a:pt x="13364" y="55"/>
                </a:cubicBezTo>
                <a:cubicBezTo>
                  <a:pt x="13373" y="63"/>
                  <a:pt x="13380" y="73"/>
                  <a:pt x="13387" y="83"/>
                </a:cubicBezTo>
                <a:cubicBezTo>
                  <a:pt x="13394" y="93"/>
                  <a:pt x="13399" y="104"/>
                  <a:pt x="13404" y="115"/>
                </a:cubicBezTo>
                <a:cubicBezTo>
                  <a:pt x="13409" y="126"/>
                  <a:pt x="13412" y="138"/>
                  <a:pt x="13415" y="150"/>
                </a:cubicBezTo>
                <a:cubicBezTo>
                  <a:pt x="13417" y="162"/>
                  <a:pt x="13418" y="174"/>
                  <a:pt x="13418" y="186"/>
                </a:cubicBezTo>
                <a:lnTo>
                  <a:pt x="13418" y="2973"/>
                </a:lnTo>
                <a:cubicBezTo>
                  <a:pt x="13418" y="2985"/>
                  <a:pt x="13417" y="2997"/>
                  <a:pt x="13415" y="3009"/>
                </a:cubicBezTo>
                <a:cubicBezTo>
                  <a:pt x="13412" y="3021"/>
                  <a:pt x="13409" y="3033"/>
                  <a:pt x="13404" y="3044"/>
                </a:cubicBezTo>
                <a:cubicBezTo>
                  <a:pt x="13399" y="3055"/>
                  <a:pt x="13394" y="3066"/>
                  <a:pt x="13387" y="3076"/>
                </a:cubicBezTo>
                <a:cubicBezTo>
                  <a:pt x="13380" y="3086"/>
                  <a:pt x="13373" y="3095"/>
                  <a:pt x="13364" y="3104"/>
                </a:cubicBezTo>
                <a:cubicBezTo>
                  <a:pt x="13355" y="3113"/>
                  <a:pt x="13346" y="3120"/>
                  <a:pt x="13336" y="3127"/>
                </a:cubicBezTo>
                <a:cubicBezTo>
                  <a:pt x="13326" y="3134"/>
                  <a:pt x="13315" y="3140"/>
                  <a:pt x="13304" y="3144"/>
                </a:cubicBezTo>
                <a:cubicBezTo>
                  <a:pt x="13292" y="3149"/>
                  <a:pt x="13281" y="3152"/>
                  <a:pt x="13269" y="3155"/>
                </a:cubicBezTo>
                <a:cubicBezTo>
                  <a:pt x="13257" y="3157"/>
                  <a:pt x="13245" y="3158"/>
                  <a:pt x="13233" y="3158"/>
                </a:cubicBezTo>
                <a:lnTo>
                  <a:pt x="139" y="3158"/>
                </a:lnTo>
                <a:cubicBezTo>
                  <a:pt x="130" y="3158"/>
                  <a:pt x="121" y="3157"/>
                  <a:pt x="112" y="3155"/>
                </a:cubicBezTo>
                <a:cubicBezTo>
                  <a:pt x="103" y="3152"/>
                  <a:pt x="95" y="3149"/>
                  <a:pt x="86" y="3144"/>
                </a:cubicBezTo>
                <a:cubicBezTo>
                  <a:pt x="78" y="3140"/>
                  <a:pt x="70" y="3134"/>
                  <a:pt x="62" y="3127"/>
                </a:cubicBezTo>
                <a:cubicBezTo>
                  <a:pt x="54" y="3120"/>
                  <a:pt x="47" y="3113"/>
                  <a:pt x="41" y="3104"/>
                </a:cubicBezTo>
                <a:cubicBezTo>
                  <a:pt x="34" y="3095"/>
                  <a:pt x="29" y="3086"/>
                  <a:pt x="24" y="3076"/>
                </a:cubicBezTo>
                <a:cubicBezTo>
                  <a:pt x="19" y="3066"/>
                  <a:pt x="14" y="3055"/>
                  <a:pt x="11" y="3044"/>
                </a:cubicBezTo>
                <a:cubicBezTo>
                  <a:pt x="7" y="3033"/>
                  <a:pt x="5" y="3021"/>
                  <a:pt x="3" y="3009"/>
                </a:cubicBezTo>
                <a:cubicBezTo>
                  <a:pt x="1" y="2997"/>
                  <a:pt x="0" y="2985"/>
                  <a:pt x="0" y="29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 name="任意多边形: 形状 82"/>
          <p:cNvSpPr/>
          <p:nvPr/>
        </p:nvSpPr>
        <p:spPr>
          <a:xfrm>
            <a:off x="401040" y="1370160"/>
            <a:ext cx="66960" cy="1136880"/>
          </a:xfrm>
          <a:custGeom>
            <a:avLst/>
            <a:gdLst/>
            <a:ahLst/>
            <a:cxnLst/>
            <a:rect l="0" t="0" r="r" b="b"/>
            <a:pathLst>
              <a:path w="186" h="3158">
                <a:moveTo>
                  <a:pt x="0" y="0"/>
                </a:moveTo>
                <a:lnTo>
                  <a:pt x="186" y="0"/>
                </a:lnTo>
                <a:lnTo>
                  <a:pt x="186" y="3158"/>
                </a:lnTo>
                <a:lnTo>
                  <a:pt x="0" y="3158"/>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 name="任意多边形: 形状 83"/>
          <p:cNvSpPr/>
          <p:nvPr/>
        </p:nvSpPr>
        <p:spPr>
          <a:xfrm>
            <a:off x="568080" y="1504080"/>
            <a:ext cx="418320" cy="418320"/>
          </a:xfrm>
          <a:custGeom>
            <a:avLst/>
            <a:gdLst/>
            <a:ahLst/>
            <a:cxnLst/>
            <a:rect l="0" t="0" r="r" b="b"/>
            <a:pathLst>
              <a:path w="1162" h="1162">
                <a:moveTo>
                  <a:pt x="1162" y="580"/>
                </a:moveTo>
                <a:cubicBezTo>
                  <a:pt x="1162" y="599"/>
                  <a:pt x="1161" y="618"/>
                  <a:pt x="1159" y="637"/>
                </a:cubicBezTo>
                <a:cubicBezTo>
                  <a:pt x="1157" y="656"/>
                  <a:pt x="1154" y="675"/>
                  <a:pt x="1150" y="693"/>
                </a:cubicBezTo>
                <a:cubicBezTo>
                  <a:pt x="1147" y="712"/>
                  <a:pt x="1142" y="730"/>
                  <a:pt x="1137" y="749"/>
                </a:cubicBezTo>
                <a:cubicBezTo>
                  <a:pt x="1131" y="767"/>
                  <a:pt x="1125" y="785"/>
                  <a:pt x="1117" y="802"/>
                </a:cubicBezTo>
                <a:cubicBezTo>
                  <a:pt x="1110" y="820"/>
                  <a:pt x="1102" y="837"/>
                  <a:pt x="1093" y="854"/>
                </a:cubicBezTo>
                <a:cubicBezTo>
                  <a:pt x="1084" y="871"/>
                  <a:pt x="1074" y="887"/>
                  <a:pt x="1064" y="903"/>
                </a:cubicBezTo>
                <a:cubicBezTo>
                  <a:pt x="1053" y="918"/>
                  <a:pt x="1042" y="934"/>
                  <a:pt x="1030" y="948"/>
                </a:cubicBezTo>
                <a:cubicBezTo>
                  <a:pt x="1018" y="963"/>
                  <a:pt x="1005" y="977"/>
                  <a:pt x="992" y="991"/>
                </a:cubicBezTo>
                <a:cubicBezTo>
                  <a:pt x="978" y="1004"/>
                  <a:pt x="964" y="1017"/>
                  <a:pt x="949" y="1029"/>
                </a:cubicBezTo>
                <a:cubicBezTo>
                  <a:pt x="935" y="1041"/>
                  <a:pt x="920" y="1053"/>
                  <a:pt x="904" y="1064"/>
                </a:cubicBezTo>
                <a:cubicBezTo>
                  <a:pt x="888" y="1074"/>
                  <a:pt x="872" y="1084"/>
                  <a:pt x="855" y="1093"/>
                </a:cubicBezTo>
                <a:cubicBezTo>
                  <a:pt x="838" y="1102"/>
                  <a:pt x="821" y="1110"/>
                  <a:pt x="803" y="1117"/>
                </a:cubicBezTo>
                <a:cubicBezTo>
                  <a:pt x="786" y="1125"/>
                  <a:pt x="768" y="1131"/>
                  <a:pt x="750" y="1137"/>
                </a:cubicBezTo>
                <a:cubicBezTo>
                  <a:pt x="732" y="1142"/>
                  <a:pt x="713" y="1147"/>
                  <a:pt x="695" y="1150"/>
                </a:cubicBezTo>
                <a:cubicBezTo>
                  <a:pt x="676" y="1154"/>
                  <a:pt x="657" y="1157"/>
                  <a:pt x="638" y="1159"/>
                </a:cubicBezTo>
                <a:cubicBezTo>
                  <a:pt x="619" y="1161"/>
                  <a:pt x="600" y="1162"/>
                  <a:pt x="581" y="1162"/>
                </a:cubicBezTo>
                <a:cubicBezTo>
                  <a:pt x="562" y="1162"/>
                  <a:pt x="543" y="1161"/>
                  <a:pt x="524" y="1159"/>
                </a:cubicBezTo>
                <a:cubicBezTo>
                  <a:pt x="506" y="1157"/>
                  <a:pt x="487" y="1154"/>
                  <a:pt x="468" y="1150"/>
                </a:cubicBezTo>
                <a:cubicBezTo>
                  <a:pt x="449" y="1147"/>
                  <a:pt x="431" y="1142"/>
                  <a:pt x="413" y="1137"/>
                </a:cubicBezTo>
                <a:cubicBezTo>
                  <a:pt x="395" y="1131"/>
                  <a:pt x="377" y="1125"/>
                  <a:pt x="359" y="1117"/>
                </a:cubicBezTo>
                <a:cubicBezTo>
                  <a:pt x="342" y="1110"/>
                  <a:pt x="325" y="1102"/>
                  <a:pt x="308" y="1093"/>
                </a:cubicBezTo>
                <a:cubicBezTo>
                  <a:pt x="291" y="1084"/>
                  <a:pt x="275" y="1074"/>
                  <a:pt x="259" y="1064"/>
                </a:cubicBezTo>
                <a:cubicBezTo>
                  <a:pt x="243" y="1053"/>
                  <a:pt x="228" y="1041"/>
                  <a:pt x="213" y="1029"/>
                </a:cubicBezTo>
                <a:cubicBezTo>
                  <a:pt x="198" y="1017"/>
                  <a:pt x="184" y="1004"/>
                  <a:pt x="171" y="991"/>
                </a:cubicBezTo>
                <a:cubicBezTo>
                  <a:pt x="157" y="977"/>
                  <a:pt x="144" y="963"/>
                  <a:pt x="132" y="948"/>
                </a:cubicBezTo>
                <a:cubicBezTo>
                  <a:pt x="120" y="934"/>
                  <a:pt x="108" y="918"/>
                  <a:pt x="98" y="903"/>
                </a:cubicBezTo>
                <a:cubicBezTo>
                  <a:pt x="87" y="887"/>
                  <a:pt x="77" y="871"/>
                  <a:pt x="69" y="854"/>
                </a:cubicBezTo>
                <a:cubicBezTo>
                  <a:pt x="60" y="837"/>
                  <a:pt x="51" y="820"/>
                  <a:pt x="44" y="802"/>
                </a:cubicBezTo>
                <a:cubicBezTo>
                  <a:pt x="37" y="785"/>
                  <a:pt x="30" y="767"/>
                  <a:pt x="25" y="749"/>
                </a:cubicBezTo>
                <a:cubicBezTo>
                  <a:pt x="19" y="730"/>
                  <a:pt x="15" y="712"/>
                  <a:pt x="11" y="693"/>
                </a:cubicBezTo>
                <a:cubicBezTo>
                  <a:pt x="7" y="675"/>
                  <a:pt x="5" y="656"/>
                  <a:pt x="3" y="637"/>
                </a:cubicBezTo>
                <a:cubicBezTo>
                  <a:pt x="1" y="618"/>
                  <a:pt x="0" y="599"/>
                  <a:pt x="0" y="580"/>
                </a:cubicBezTo>
                <a:cubicBezTo>
                  <a:pt x="0" y="561"/>
                  <a:pt x="1" y="542"/>
                  <a:pt x="3" y="523"/>
                </a:cubicBezTo>
                <a:cubicBezTo>
                  <a:pt x="5" y="504"/>
                  <a:pt x="7" y="486"/>
                  <a:pt x="11" y="467"/>
                </a:cubicBezTo>
                <a:cubicBezTo>
                  <a:pt x="15" y="448"/>
                  <a:pt x="19" y="430"/>
                  <a:pt x="25" y="412"/>
                </a:cubicBezTo>
                <a:cubicBezTo>
                  <a:pt x="30" y="394"/>
                  <a:pt x="37" y="376"/>
                  <a:pt x="44" y="358"/>
                </a:cubicBezTo>
                <a:cubicBezTo>
                  <a:pt x="51" y="341"/>
                  <a:pt x="60" y="323"/>
                  <a:pt x="69" y="307"/>
                </a:cubicBezTo>
                <a:cubicBezTo>
                  <a:pt x="77" y="290"/>
                  <a:pt x="87" y="274"/>
                  <a:pt x="98" y="258"/>
                </a:cubicBezTo>
                <a:cubicBezTo>
                  <a:pt x="108" y="242"/>
                  <a:pt x="120" y="227"/>
                  <a:pt x="132" y="212"/>
                </a:cubicBezTo>
                <a:cubicBezTo>
                  <a:pt x="144" y="197"/>
                  <a:pt x="157" y="183"/>
                  <a:pt x="171" y="170"/>
                </a:cubicBezTo>
                <a:cubicBezTo>
                  <a:pt x="184" y="156"/>
                  <a:pt x="198" y="144"/>
                  <a:pt x="213" y="132"/>
                </a:cubicBezTo>
                <a:cubicBezTo>
                  <a:pt x="228" y="120"/>
                  <a:pt x="243" y="108"/>
                  <a:pt x="259" y="98"/>
                </a:cubicBezTo>
                <a:cubicBezTo>
                  <a:pt x="275" y="87"/>
                  <a:pt x="291" y="77"/>
                  <a:pt x="308" y="68"/>
                </a:cubicBezTo>
                <a:cubicBezTo>
                  <a:pt x="325" y="59"/>
                  <a:pt x="342" y="51"/>
                  <a:pt x="359" y="44"/>
                </a:cubicBezTo>
                <a:cubicBezTo>
                  <a:pt x="377" y="37"/>
                  <a:pt x="395" y="30"/>
                  <a:pt x="413" y="25"/>
                </a:cubicBezTo>
                <a:cubicBezTo>
                  <a:pt x="431" y="19"/>
                  <a:pt x="449" y="15"/>
                  <a:pt x="468" y="11"/>
                </a:cubicBezTo>
                <a:cubicBezTo>
                  <a:pt x="487" y="7"/>
                  <a:pt x="506" y="5"/>
                  <a:pt x="524" y="3"/>
                </a:cubicBezTo>
                <a:cubicBezTo>
                  <a:pt x="543" y="1"/>
                  <a:pt x="562" y="0"/>
                  <a:pt x="581" y="0"/>
                </a:cubicBezTo>
                <a:cubicBezTo>
                  <a:pt x="600" y="0"/>
                  <a:pt x="619" y="1"/>
                  <a:pt x="638" y="3"/>
                </a:cubicBezTo>
                <a:cubicBezTo>
                  <a:pt x="657" y="5"/>
                  <a:pt x="676" y="7"/>
                  <a:pt x="695" y="11"/>
                </a:cubicBezTo>
                <a:cubicBezTo>
                  <a:pt x="713" y="15"/>
                  <a:pt x="732" y="19"/>
                  <a:pt x="750" y="25"/>
                </a:cubicBezTo>
                <a:cubicBezTo>
                  <a:pt x="768" y="30"/>
                  <a:pt x="786" y="37"/>
                  <a:pt x="803" y="44"/>
                </a:cubicBezTo>
                <a:cubicBezTo>
                  <a:pt x="821" y="51"/>
                  <a:pt x="838" y="59"/>
                  <a:pt x="855" y="68"/>
                </a:cubicBezTo>
                <a:cubicBezTo>
                  <a:pt x="872" y="77"/>
                  <a:pt x="888" y="87"/>
                  <a:pt x="904" y="98"/>
                </a:cubicBezTo>
                <a:cubicBezTo>
                  <a:pt x="920" y="108"/>
                  <a:pt x="935" y="120"/>
                  <a:pt x="949" y="132"/>
                </a:cubicBezTo>
                <a:cubicBezTo>
                  <a:pt x="964" y="144"/>
                  <a:pt x="978" y="156"/>
                  <a:pt x="992" y="170"/>
                </a:cubicBezTo>
                <a:cubicBezTo>
                  <a:pt x="1005" y="183"/>
                  <a:pt x="1018" y="197"/>
                  <a:pt x="1030" y="212"/>
                </a:cubicBezTo>
                <a:cubicBezTo>
                  <a:pt x="1042" y="227"/>
                  <a:pt x="1053" y="242"/>
                  <a:pt x="1064" y="258"/>
                </a:cubicBezTo>
                <a:cubicBezTo>
                  <a:pt x="1074" y="274"/>
                  <a:pt x="1084" y="290"/>
                  <a:pt x="1093" y="307"/>
                </a:cubicBezTo>
                <a:cubicBezTo>
                  <a:pt x="1102" y="323"/>
                  <a:pt x="1110" y="341"/>
                  <a:pt x="1117" y="358"/>
                </a:cubicBezTo>
                <a:cubicBezTo>
                  <a:pt x="1125" y="376"/>
                  <a:pt x="1131" y="394"/>
                  <a:pt x="1137" y="412"/>
                </a:cubicBezTo>
                <a:cubicBezTo>
                  <a:pt x="1142" y="430"/>
                  <a:pt x="1147" y="448"/>
                  <a:pt x="1150" y="467"/>
                </a:cubicBezTo>
                <a:cubicBezTo>
                  <a:pt x="1154" y="486"/>
                  <a:pt x="1157" y="504"/>
                  <a:pt x="1159" y="523"/>
                </a:cubicBezTo>
                <a:cubicBezTo>
                  <a:pt x="1161" y="542"/>
                  <a:pt x="1162" y="561"/>
                  <a:pt x="1162" y="5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5" name="图片 84"/>
          <p:cNvPicPr/>
          <p:nvPr/>
        </p:nvPicPr>
        <p:blipFill>
          <a:blip r:embed="rId3"/>
          <a:stretch/>
        </p:blipFill>
        <p:spPr>
          <a:xfrm>
            <a:off x="668520" y="1612800"/>
            <a:ext cx="225360" cy="200160"/>
          </a:xfrm>
          <a:prstGeom prst="rect">
            <a:avLst/>
          </a:prstGeom>
          <a:noFill/>
          <a:ln w="0">
            <a:noFill/>
          </a:ln>
        </p:spPr>
      </p:pic>
      <p:sp>
        <p:nvSpPr>
          <p:cNvPr id="86" name="文本框 85"/>
          <p:cNvSpPr txBox="1"/>
          <p:nvPr/>
        </p:nvSpPr>
        <p:spPr>
          <a:xfrm>
            <a:off x="401040" y="897840"/>
            <a:ext cx="51976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深入理解用户对医学文献的不同检索需求，为系统设计提供针对性指导</a:t>
            </a:r>
            <a:endParaRPr lang="en-US" sz="1320" b="0" u="none" strike="noStrike">
              <a:solidFill>
                <a:srgbClr val="000000"/>
              </a:solidFill>
              <a:effectLst/>
              <a:uFillTx/>
              <a:latin typeface="Times New Roman"/>
            </a:endParaRPr>
          </a:p>
        </p:txBody>
      </p:sp>
      <p:sp>
        <p:nvSpPr>
          <p:cNvPr id="87" name="文本框 86"/>
          <p:cNvSpPr txBox="1"/>
          <p:nvPr/>
        </p:nvSpPr>
        <p:spPr>
          <a:xfrm>
            <a:off x="1119960" y="153288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疾病和症状</a:t>
            </a:r>
            <a:endParaRPr lang="en-US" sz="1320" b="0" u="none" strike="noStrike">
              <a:solidFill>
                <a:srgbClr val="000000"/>
              </a:solidFill>
              <a:effectLst/>
              <a:uFillTx/>
              <a:latin typeface="Times New Roman"/>
            </a:endParaRPr>
          </a:p>
        </p:txBody>
      </p:sp>
      <p:sp>
        <p:nvSpPr>
          <p:cNvPr id="88" name="文本框 87"/>
          <p:cNvSpPr txBox="1"/>
          <p:nvPr/>
        </p:nvSpPr>
        <p:spPr>
          <a:xfrm>
            <a:off x="1119960" y="1830240"/>
            <a:ext cx="3990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医疗专业人员和患者需要了解特定疾病的症状、诊断方法、发病机制及流行病</a:t>
            </a:r>
            <a:endParaRPr lang="en-US" sz="920" b="0" u="none" strike="noStrike">
              <a:solidFill>
                <a:srgbClr val="000000"/>
              </a:solidFill>
              <a:effectLst/>
              <a:uFillTx/>
              <a:latin typeface="Times New Roman"/>
            </a:endParaRPr>
          </a:p>
        </p:txBody>
      </p:sp>
      <p:pic>
        <p:nvPicPr>
          <p:cNvPr id="89" name="图片 88"/>
          <p:cNvPicPr/>
          <p:nvPr/>
        </p:nvPicPr>
        <p:blipFill>
          <a:blip r:embed="rId4"/>
          <a:stretch/>
        </p:blipFill>
        <p:spPr>
          <a:xfrm>
            <a:off x="1119960" y="2206080"/>
            <a:ext cx="116640" cy="133200"/>
          </a:xfrm>
          <a:prstGeom prst="rect">
            <a:avLst/>
          </a:prstGeom>
          <a:noFill/>
          <a:ln w="0">
            <a:noFill/>
          </a:ln>
        </p:spPr>
      </p:pic>
      <p:sp>
        <p:nvSpPr>
          <p:cNvPr id="90" name="文本框 89"/>
          <p:cNvSpPr txBox="1"/>
          <p:nvPr/>
        </p:nvSpPr>
        <p:spPr>
          <a:xfrm>
            <a:off x="1119960" y="1997280"/>
            <a:ext cx="352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学特征</a:t>
            </a:r>
            <a:endParaRPr lang="en-US" sz="920" b="0" u="none" strike="noStrike">
              <a:solidFill>
                <a:srgbClr val="000000"/>
              </a:solidFill>
              <a:effectLst/>
              <a:uFillTx/>
              <a:latin typeface="Times New Roman"/>
            </a:endParaRPr>
          </a:p>
        </p:txBody>
      </p:sp>
      <p:sp>
        <p:nvSpPr>
          <p:cNvPr id="91" name="任意多边形: 形状 90"/>
          <p:cNvSpPr/>
          <p:nvPr/>
        </p:nvSpPr>
        <p:spPr>
          <a:xfrm>
            <a:off x="5465160" y="1370160"/>
            <a:ext cx="4830480" cy="1136880"/>
          </a:xfrm>
          <a:custGeom>
            <a:avLst/>
            <a:gdLst/>
            <a:ahLst/>
            <a:cxnLst/>
            <a:rect l="0" t="0" r="r" b="b"/>
            <a:pathLst>
              <a:path w="13418" h="3158">
                <a:moveTo>
                  <a:pt x="0" y="2973"/>
                </a:moveTo>
                <a:lnTo>
                  <a:pt x="0" y="186"/>
                </a:lnTo>
                <a:cubicBezTo>
                  <a:pt x="0" y="174"/>
                  <a:pt x="1" y="162"/>
                  <a:pt x="3" y="150"/>
                </a:cubicBezTo>
                <a:cubicBezTo>
                  <a:pt x="4" y="138"/>
                  <a:pt x="7" y="126"/>
                  <a:pt x="10" y="115"/>
                </a:cubicBezTo>
                <a:cubicBezTo>
                  <a:pt x="14" y="104"/>
                  <a:pt x="18" y="93"/>
                  <a:pt x="23" y="83"/>
                </a:cubicBezTo>
                <a:cubicBezTo>
                  <a:pt x="28" y="73"/>
                  <a:pt x="34" y="63"/>
                  <a:pt x="41" y="55"/>
                </a:cubicBezTo>
                <a:cubicBezTo>
                  <a:pt x="47" y="46"/>
                  <a:pt x="54" y="39"/>
                  <a:pt x="62" y="32"/>
                </a:cubicBezTo>
                <a:cubicBezTo>
                  <a:pt x="69" y="25"/>
                  <a:pt x="77" y="19"/>
                  <a:pt x="86" y="15"/>
                </a:cubicBezTo>
                <a:cubicBezTo>
                  <a:pt x="94" y="10"/>
                  <a:pt x="103" y="6"/>
                  <a:pt x="112" y="4"/>
                </a:cubicBezTo>
                <a:cubicBezTo>
                  <a:pt x="121" y="2"/>
                  <a:pt x="130" y="0"/>
                  <a:pt x="139" y="0"/>
                </a:cubicBezTo>
                <a:lnTo>
                  <a:pt x="13232" y="0"/>
                </a:lnTo>
                <a:cubicBezTo>
                  <a:pt x="13244" y="0"/>
                  <a:pt x="13257" y="2"/>
                  <a:pt x="13269" y="4"/>
                </a:cubicBezTo>
                <a:cubicBezTo>
                  <a:pt x="13280" y="6"/>
                  <a:pt x="13292" y="10"/>
                  <a:pt x="13303" y="15"/>
                </a:cubicBezTo>
                <a:cubicBezTo>
                  <a:pt x="13315" y="19"/>
                  <a:pt x="13325" y="25"/>
                  <a:pt x="13335" y="32"/>
                </a:cubicBezTo>
                <a:cubicBezTo>
                  <a:pt x="13346" y="39"/>
                  <a:pt x="13355" y="46"/>
                  <a:pt x="13364" y="55"/>
                </a:cubicBezTo>
                <a:cubicBezTo>
                  <a:pt x="13372" y="63"/>
                  <a:pt x="13380" y="73"/>
                  <a:pt x="13387" y="83"/>
                </a:cubicBezTo>
                <a:cubicBezTo>
                  <a:pt x="13393" y="93"/>
                  <a:pt x="13399" y="104"/>
                  <a:pt x="13404" y="115"/>
                </a:cubicBezTo>
                <a:cubicBezTo>
                  <a:pt x="13409" y="126"/>
                  <a:pt x="13412" y="138"/>
                  <a:pt x="13414" y="150"/>
                </a:cubicBezTo>
                <a:cubicBezTo>
                  <a:pt x="13417" y="162"/>
                  <a:pt x="13418" y="174"/>
                  <a:pt x="13418" y="186"/>
                </a:cubicBezTo>
                <a:lnTo>
                  <a:pt x="13418" y="2973"/>
                </a:lnTo>
                <a:cubicBezTo>
                  <a:pt x="13418" y="2985"/>
                  <a:pt x="13417" y="2997"/>
                  <a:pt x="13414" y="3009"/>
                </a:cubicBezTo>
                <a:cubicBezTo>
                  <a:pt x="13412" y="3021"/>
                  <a:pt x="13409" y="3033"/>
                  <a:pt x="13404" y="3044"/>
                </a:cubicBezTo>
                <a:cubicBezTo>
                  <a:pt x="13399" y="3055"/>
                  <a:pt x="13393" y="3066"/>
                  <a:pt x="13387" y="3076"/>
                </a:cubicBezTo>
                <a:cubicBezTo>
                  <a:pt x="13380" y="3086"/>
                  <a:pt x="13372" y="3095"/>
                  <a:pt x="13364" y="3104"/>
                </a:cubicBezTo>
                <a:cubicBezTo>
                  <a:pt x="13355" y="3113"/>
                  <a:pt x="13346" y="3120"/>
                  <a:pt x="13335" y="3127"/>
                </a:cubicBezTo>
                <a:cubicBezTo>
                  <a:pt x="13325" y="3134"/>
                  <a:pt x="13315" y="3140"/>
                  <a:pt x="13303" y="3144"/>
                </a:cubicBezTo>
                <a:cubicBezTo>
                  <a:pt x="13292" y="3149"/>
                  <a:pt x="13280" y="3152"/>
                  <a:pt x="13269" y="3155"/>
                </a:cubicBezTo>
                <a:cubicBezTo>
                  <a:pt x="13257" y="3157"/>
                  <a:pt x="13244" y="3158"/>
                  <a:pt x="13232" y="3158"/>
                </a:cubicBezTo>
                <a:lnTo>
                  <a:pt x="139" y="3158"/>
                </a:lnTo>
                <a:cubicBezTo>
                  <a:pt x="130" y="3158"/>
                  <a:pt x="121" y="3157"/>
                  <a:pt x="112" y="3155"/>
                </a:cubicBezTo>
                <a:cubicBezTo>
                  <a:pt x="103" y="3152"/>
                  <a:pt x="94" y="3149"/>
                  <a:pt x="86" y="3144"/>
                </a:cubicBezTo>
                <a:cubicBezTo>
                  <a:pt x="77" y="3140"/>
                  <a:pt x="69" y="3134"/>
                  <a:pt x="62" y="3127"/>
                </a:cubicBezTo>
                <a:cubicBezTo>
                  <a:pt x="54" y="3120"/>
                  <a:pt x="47" y="3113"/>
                  <a:pt x="41" y="3104"/>
                </a:cubicBezTo>
                <a:cubicBezTo>
                  <a:pt x="34" y="3095"/>
                  <a:pt x="28" y="3086"/>
                  <a:pt x="23" y="3076"/>
                </a:cubicBezTo>
                <a:cubicBezTo>
                  <a:pt x="18" y="3066"/>
                  <a:pt x="14" y="3055"/>
                  <a:pt x="10" y="3044"/>
                </a:cubicBezTo>
                <a:cubicBezTo>
                  <a:pt x="7" y="3033"/>
                  <a:pt x="4" y="3021"/>
                  <a:pt x="3" y="3009"/>
                </a:cubicBezTo>
                <a:cubicBezTo>
                  <a:pt x="1" y="2997"/>
                  <a:pt x="0" y="2985"/>
                  <a:pt x="0" y="29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 name="任意多边形: 形状 91"/>
          <p:cNvSpPr/>
          <p:nvPr/>
        </p:nvSpPr>
        <p:spPr>
          <a:xfrm>
            <a:off x="5448240" y="137016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3" name="任意多边形: 形状 92"/>
          <p:cNvSpPr/>
          <p:nvPr/>
        </p:nvSpPr>
        <p:spPr>
          <a:xfrm>
            <a:off x="5615640" y="1504080"/>
            <a:ext cx="417960" cy="418320"/>
          </a:xfrm>
          <a:custGeom>
            <a:avLst/>
            <a:gdLst/>
            <a:ahLst/>
            <a:cxnLst/>
            <a:rect l="0" t="0" r="r" b="b"/>
            <a:pathLst>
              <a:path w="1161" h="1162">
                <a:moveTo>
                  <a:pt x="1161" y="580"/>
                </a:moveTo>
                <a:cubicBezTo>
                  <a:pt x="1161" y="599"/>
                  <a:pt x="1160" y="618"/>
                  <a:pt x="1159" y="637"/>
                </a:cubicBezTo>
                <a:cubicBezTo>
                  <a:pt x="1157" y="656"/>
                  <a:pt x="1154" y="675"/>
                  <a:pt x="1150" y="693"/>
                </a:cubicBezTo>
                <a:cubicBezTo>
                  <a:pt x="1146" y="712"/>
                  <a:pt x="1142" y="730"/>
                  <a:pt x="1136" y="749"/>
                </a:cubicBezTo>
                <a:cubicBezTo>
                  <a:pt x="1131" y="767"/>
                  <a:pt x="1124" y="785"/>
                  <a:pt x="1117" y="802"/>
                </a:cubicBezTo>
                <a:cubicBezTo>
                  <a:pt x="1110" y="820"/>
                  <a:pt x="1102" y="837"/>
                  <a:pt x="1093" y="854"/>
                </a:cubicBezTo>
                <a:cubicBezTo>
                  <a:pt x="1084" y="871"/>
                  <a:pt x="1074" y="887"/>
                  <a:pt x="1064" y="903"/>
                </a:cubicBezTo>
                <a:cubicBezTo>
                  <a:pt x="1053" y="918"/>
                  <a:pt x="1042" y="934"/>
                  <a:pt x="1030" y="948"/>
                </a:cubicBezTo>
                <a:cubicBezTo>
                  <a:pt x="1018" y="963"/>
                  <a:pt x="1005" y="977"/>
                  <a:pt x="991" y="991"/>
                </a:cubicBezTo>
                <a:cubicBezTo>
                  <a:pt x="978" y="1004"/>
                  <a:pt x="964" y="1017"/>
                  <a:pt x="949" y="1029"/>
                </a:cubicBezTo>
                <a:cubicBezTo>
                  <a:pt x="934" y="1041"/>
                  <a:pt x="919" y="1053"/>
                  <a:pt x="903" y="1064"/>
                </a:cubicBezTo>
                <a:cubicBezTo>
                  <a:pt x="888" y="1074"/>
                  <a:pt x="871" y="1084"/>
                  <a:pt x="855" y="1093"/>
                </a:cubicBezTo>
                <a:cubicBezTo>
                  <a:pt x="838" y="1102"/>
                  <a:pt x="821" y="1110"/>
                  <a:pt x="803" y="1117"/>
                </a:cubicBezTo>
                <a:cubicBezTo>
                  <a:pt x="786" y="1125"/>
                  <a:pt x="768" y="1131"/>
                  <a:pt x="749" y="1137"/>
                </a:cubicBezTo>
                <a:cubicBezTo>
                  <a:pt x="731" y="1142"/>
                  <a:pt x="713" y="1147"/>
                  <a:pt x="694" y="1150"/>
                </a:cubicBezTo>
                <a:cubicBezTo>
                  <a:pt x="676" y="1154"/>
                  <a:pt x="657" y="1157"/>
                  <a:pt x="638" y="1159"/>
                </a:cubicBezTo>
                <a:cubicBezTo>
                  <a:pt x="619" y="1161"/>
                  <a:pt x="600" y="1162"/>
                  <a:pt x="581" y="1162"/>
                </a:cubicBezTo>
                <a:cubicBezTo>
                  <a:pt x="562" y="1162"/>
                  <a:pt x="543" y="1161"/>
                  <a:pt x="524" y="1159"/>
                </a:cubicBezTo>
                <a:cubicBezTo>
                  <a:pt x="505" y="1157"/>
                  <a:pt x="486" y="1154"/>
                  <a:pt x="468" y="1150"/>
                </a:cubicBezTo>
                <a:cubicBezTo>
                  <a:pt x="449" y="1147"/>
                  <a:pt x="431" y="1142"/>
                  <a:pt x="413" y="1137"/>
                </a:cubicBezTo>
                <a:cubicBezTo>
                  <a:pt x="394" y="1131"/>
                  <a:pt x="376" y="1125"/>
                  <a:pt x="359" y="1117"/>
                </a:cubicBezTo>
                <a:cubicBezTo>
                  <a:pt x="341" y="1110"/>
                  <a:pt x="324" y="1102"/>
                  <a:pt x="307" y="1093"/>
                </a:cubicBezTo>
                <a:cubicBezTo>
                  <a:pt x="291" y="1084"/>
                  <a:pt x="274" y="1074"/>
                  <a:pt x="259" y="1064"/>
                </a:cubicBezTo>
                <a:cubicBezTo>
                  <a:pt x="243" y="1053"/>
                  <a:pt x="228" y="1041"/>
                  <a:pt x="213" y="1029"/>
                </a:cubicBezTo>
                <a:cubicBezTo>
                  <a:pt x="198" y="1017"/>
                  <a:pt x="184" y="1004"/>
                  <a:pt x="171" y="991"/>
                </a:cubicBezTo>
                <a:cubicBezTo>
                  <a:pt x="157" y="977"/>
                  <a:pt x="144" y="963"/>
                  <a:pt x="132" y="948"/>
                </a:cubicBezTo>
                <a:cubicBezTo>
                  <a:pt x="120" y="934"/>
                  <a:pt x="109" y="918"/>
                  <a:pt x="98" y="903"/>
                </a:cubicBezTo>
                <a:cubicBezTo>
                  <a:pt x="88" y="887"/>
                  <a:pt x="78" y="871"/>
                  <a:pt x="69" y="854"/>
                </a:cubicBezTo>
                <a:cubicBezTo>
                  <a:pt x="59" y="837"/>
                  <a:pt x="51" y="820"/>
                  <a:pt x="44" y="802"/>
                </a:cubicBezTo>
                <a:cubicBezTo>
                  <a:pt x="37" y="785"/>
                  <a:pt x="30" y="767"/>
                  <a:pt x="25" y="749"/>
                </a:cubicBezTo>
                <a:cubicBezTo>
                  <a:pt x="19" y="730"/>
                  <a:pt x="15" y="712"/>
                  <a:pt x="11" y="693"/>
                </a:cubicBezTo>
                <a:cubicBezTo>
                  <a:pt x="7" y="675"/>
                  <a:pt x="4" y="656"/>
                  <a:pt x="2" y="637"/>
                </a:cubicBezTo>
                <a:cubicBezTo>
                  <a:pt x="1" y="618"/>
                  <a:pt x="0" y="599"/>
                  <a:pt x="0" y="580"/>
                </a:cubicBezTo>
                <a:cubicBezTo>
                  <a:pt x="0" y="561"/>
                  <a:pt x="1" y="542"/>
                  <a:pt x="2" y="523"/>
                </a:cubicBezTo>
                <a:cubicBezTo>
                  <a:pt x="4" y="504"/>
                  <a:pt x="7" y="486"/>
                  <a:pt x="11" y="467"/>
                </a:cubicBezTo>
                <a:cubicBezTo>
                  <a:pt x="15" y="448"/>
                  <a:pt x="19" y="430"/>
                  <a:pt x="25" y="412"/>
                </a:cubicBezTo>
                <a:cubicBezTo>
                  <a:pt x="30" y="394"/>
                  <a:pt x="37" y="376"/>
                  <a:pt x="44" y="358"/>
                </a:cubicBezTo>
                <a:cubicBezTo>
                  <a:pt x="51" y="341"/>
                  <a:pt x="59" y="323"/>
                  <a:pt x="69" y="307"/>
                </a:cubicBezTo>
                <a:cubicBezTo>
                  <a:pt x="78" y="290"/>
                  <a:pt x="88" y="274"/>
                  <a:pt x="98" y="258"/>
                </a:cubicBezTo>
                <a:cubicBezTo>
                  <a:pt x="109" y="242"/>
                  <a:pt x="120" y="227"/>
                  <a:pt x="132" y="212"/>
                </a:cubicBezTo>
                <a:cubicBezTo>
                  <a:pt x="144" y="197"/>
                  <a:pt x="157" y="183"/>
                  <a:pt x="171" y="170"/>
                </a:cubicBezTo>
                <a:cubicBezTo>
                  <a:pt x="184" y="156"/>
                  <a:pt x="198" y="144"/>
                  <a:pt x="213" y="132"/>
                </a:cubicBezTo>
                <a:cubicBezTo>
                  <a:pt x="228" y="120"/>
                  <a:pt x="243" y="108"/>
                  <a:pt x="259" y="98"/>
                </a:cubicBezTo>
                <a:cubicBezTo>
                  <a:pt x="274" y="87"/>
                  <a:pt x="291" y="77"/>
                  <a:pt x="307" y="68"/>
                </a:cubicBezTo>
                <a:cubicBezTo>
                  <a:pt x="324" y="59"/>
                  <a:pt x="341" y="51"/>
                  <a:pt x="359" y="44"/>
                </a:cubicBezTo>
                <a:cubicBezTo>
                  <a:pt x="376" y="37"/>
                  <a:pt x="394" y="30"/>
                  <a:pt x="413" y="25"/>
                </a:cubicBezTo>
                <a:cubicBezTo>
                  <a:pt x="431" y="19"/>
                  <a:pt x="449" y="15"/>
                  <a:pt x="468" y="11"/>
                </a:cubicBezTo>
                <a:cubicBezTo>
                  <a:pt x="486" y="7"/>
                  <a:pt x="505" y="5"/>
                  <a:pt x="524" y="3"/>
                </a:cubicBezTo>
                <a:cubicBezTo>
                  <a:pt x="543" y="1"/>
                  <a:pt x="562" y="0"/>
                  <a:pt x="581" y="0"/>
                </a:cubicBezTo>
                <a:cubicBezTo>
                  <a:pt x="600" y="0"/>
                  <a:pt x="619" y="1"/>
                  <a:pt x="638" y="3"/>
                </a:cubicBezTo>
                <a:cubicBezTo>
                  <a:pt x="657" y="5"/>
                  <a:pt x="676" y="7"/>
                  <a:pt x="694" y="11"/>
                </a:cubicBezTo>
                <a:cubicBezTo>
                  <a:pt x="713" y="15"/>
                  <a:pt x="731" y="19"/>
                  <a:pt x="749" y="25"/>
                </a:cubicBezTo>
                <a:cubicBezTo>
                  <a:pt x="768" y="30"/>
                  <a:pt x="786" y="37"/>
                  <a:pt x="803" y="44"/>
                </a:cubicBezTo>
                <a:cubicBezTo>
                  <a:pt x="821" y="51"/>
                  <a:pt x="838" y="59"/>
                  <a:pt x="855" y="68"/>
                </a:cubicBezTo>
                <a:cubicBezTo>
                  <a:pt x="871" y="77"/>
                  <a:pt x="888" y="87"/>
                  <a:pt x="903" y="98"/>
                </a:cubicBezTo>
                <a:cubicBezTo>
                  <a:pt x="919" y="108"/>
                  <a:pt x="934" y="120"/>
                  <a:pt x="949" y="132"/>
                </a:cubicBezTo>
                <a:cubicBezTo>
                  <a:pt x="964" y="144"/>
                  <a:pt x="978" y="156"/>
                  <a:pt x="991" y="170"/>
                </a:cubicBezTo>
                <a:cubicBezTo>
                  <a:pt x="1005" y="183"/>
                  <a:pt x="1018" y="197"/>
                  <a:pt x="1030" y="212"/>
                </a:cubicBezTo>
                <a:cubicBezTo>
                  <a:pt x="1042" y="227"/>
                  <a:pt x="1053" y="242"/>
                  <a:pt x="1064" y="258"/>
                </a:cubicBezTo>
                <a:cubicBezTo>
                  <a:pt x="1074" y="274"/>
                  <a:pt x="1084" y="290"/>
                  <a:pt x="1093" y="307"/>
                </a:cubicBezTo>
                <a:cubicBezTo>
                  <a:pt x="1102" y="323"/>
                  <a:pt x="1110" y="341"/>
                  <a:pt x="1117" y="358"/>
                </a:cubicBezTo>
                <a:cubicBezTo>
                  <a:pt x="1124" y="376"/>
                  <a:pt x="1131" y="394"/>
                  <a:pt x="1136" y="412"/>
                </a:cubicBezTo>
                <a:cubicBezTo>
                  <a:pt x="1142" y="430"/>
                  <a:pt x="1146" y="448"/>
                  <a:pt x="1150" y="467"/>
                </a:cubicBezTo>
                <a:cubicBezTo>
                  <a:pt x="1154" y="486"/>
                  <a:pt x="1157" y="504"/>
                  <a:pt x="1159" y="523"/>
                </a:cubicBezTo>
                <a:cubicBezTo>
                  <a:pt x="1160" y="542"/>
                  <a:pt x="1161" y="561"/>
                  <a:pt x="1161" y="5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4" name="图片 93"/>
          <p:cNvPicPr/>
          <p:nvPr/>
        </p:nvPicPr>
        <p:blipFill>
          <a:blip r:embed="rId5"/>
          <a:stretch/>
        </p:blipFill>
        <p:spPr>
          <a:xfrm>
            <a:off x="5699160" y="1612800"/>
            <a:ext cx="250200" cy="200160"/>
          </a:xfrm>
          <a:prstGeom prst="rect">
            <a:avLst/>
          </a:prstGeom>
          <a:noFill/>
          <a:ln w="0">
            <a:noFill/>
          </a:ln>
        </p:spPr>
      </p:pic>
      <p:sp>
        <p:nvSpPr>
          <p:cNvPr id="95" name="文本框 94"/>
          <p:cNvSpPr txBox="1"/>
          <p:nvPr/>
        </p:nvSpPr>
        <p:spPr>
          <a:xfrm>
            <a:off x="1303560" y="2221920"/>
            <a:ext cx="15094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主要用户：医生、患者、研究人员</a:t>
            </a:r>
            <a:endParaRPr lang="en-US" sz="790" b="0" u="none" strike="noStrike">
              <a:solidFill>
                <a:srgbClr val="000000"/>
              </a:solidFill>
              <a:effectLst/>
              <a:uFillTx/>
              <a:latin typeface="Times New Roman"/>
            </a:endParaRPr>
          </a:p>
        </p:txBody>
      </p:sp>
      <p:sp>
        <p:nvSpPr>
          <p:cNvPr id="96" name="文本框 95"/>
          <p:cNvSpPr txBox="1"/>
          <p:nvPr/>
        </p:nvSpPr>
        <p:spPr>
          <a:xfrm>
            <a:off x="6167160" y="153288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治疗和管理方法</a:t>
            </a:r>
            <a:endParaRPr lang="en-US" sz="1320" b="0" u="none" strike="noStrike">
              <a:solidFill>
                <a:srgbClr val="000000"/>
              </a:solidFill>
              <a:effectLst/>
              <a:uFillTx/>
              <a:latin typeface="Times New Roman"/>
            </a:endParaRPr>
          </a:p>
        </p:txBody>
      </p:sp>
      <p:sp>
        <p:nvSpPr>
          <p:cNvPr id="97" name="文本框 96"/>
          <p:cNvSpPr txBox="1"/>
          <p:nvPr/>
        </p:nvSpPr>
        <p:spPr>
          <a:xfrm>
            <a:off x="6167160" y="1830240"/>
            <a:ext cx="3990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临床医生和研究人员关注治疗方案，包括药物、手术、康复等信息，以及治疗</a:t>
            </a:r>
            <a:endParaRPr lang="en-US" sz="920" b="0" u="none" strike="noStrike">
              <a:solidFill>
                <a:srgbClr val="000000"/>
              </a:solidFill>
              <a:effectLst/>
              <a:uFillTx/>
              <a:latin typeface="Times New Roman"/>
            </a:endParaRPr>
          </a:p>
        </p:txBody>
      </p:sp>
      <p:pic>
        <p:nvPicPr>
          <p:cNvPr id="98" name="图片 97"/>
          <p:cNvPicPr/>
          <p:nvPr/>
        </p:nvPicPr>
        <p:blipFill>
          <a:blip r:embed="rId6"/>
          <a:stretch/>
        </p:blipFill>
        <p:spPr>
          <a:xfrm>
            <a:off x="6167160" y="2206080"/>
            <a:ext cx="150120" cy="133200"/>
          </a:xfrm>
          <a:prstGeom prst="rect">
            <a:avLst/>
          </a:prstGeom>
          <a:noFill/>
          <a:ln w="0">
            <a:noFill/>
          </a:ln>
        </p:spPr>
      </p:pic>
      <p:sp>
        <p:nvSpPr>
          <p:cNvPr id="99" name="文本框 98"/>
          <p:cNvSpPr txBox="1"/>
          <p:nvPr/>
        </p:nvSpPr>
        <p:spPr>
          <a:xfrm>
            <a:off x="6167160" y="199728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效果与指南推荐</a:t>
            </a:r>
            <a:endParaRPr lang="en-US" sz="920" b="0" u="none" strike="noStrike">
              <a:solidFill>
                <a:srgbClr val="000000"/>
              </a:solidFill>
              <a:effectLst/>
              <a:uFillTx/>
              <a:latin typeface="Times New Roman"/>
            </a:endParaRPr>
          </a:p>
        </p:txBody>
      </p:sp>
      <p:sp>
        <p:nvSpPr>
          <p:cNvPr id="100" name="任意多边形: 形状 99"/>
          <p:cNvSpPr/>
          <p:nvPr/>
        </p:nvSpPr>
        <p:spPr>
          <a:xfrm>
            <a:off x="417600" y="2707560"/>
            <a:ext cx="4830480" cy="1136880"/>
          </a:xfrm>
          <a:custGeom>
            <a:avLst/>
            <a:gdLst/>
            <a:ahLst/>
            <a:cxnLst/>
            <a:rect l="0" t="0" r="r" b="b"/>
            <a:pathLst>
              <a:path w="13418" h="3158">
                <a:moveTo>
                  <a:pt x="0" y="2972"/>
                </a:moveTo>
                <a:lnTo>
                  <a:pt x="0" y="185"/>
                </a:lnTo>
                <a:cubicBezTo>
                  <a:pt x="0" y="173"/>
                  <a:pt x="1" y="161"/>
                  <a:pt x="3" y="149"/>
                </a:cubicBezTo>
                <a:cubicBezTo>
                  <a:pt x="5" y="137"/>
                  <a:pt x="7" y="125"/>
                  <a:pt x="11" y="114"/>
                </a:cubicBezTo>
                <a:cubicBezTo>
                  <a:pt x="14" y="103"/>
                  <a:pt x="19" y="92"/>
                  <a:pt x="24" y="82"/>
                </a:cubicBezTo>
                <a:cubicBezTo>
                  <a:pt x="29" y="72"/>
                  <a:pt x="34" y="63"/>
                  <a:pt x="41" y="54"/>
                </a:cubicBezTo>
                <a:cubicBezTo>
                  <a:pt x="47" y="45"/>
                  <a:pt x="54" y="38"/>
                  <a:pt x="62" y="31"/>
                </a:cubicBezTo>
                <a:cubicBezTo>
                  <a:pt x="70" y="24"/>
                  <a:pt x="78" y="18"/>
                  <a:pt x="86" y="14"/>
                </a:cubicBezTo>
                <a:cubicBezTo>
                  <a:pt x="95" y="9"/>
                  <a:pt x="103" y="5"/>
                  <a:pt x="112" y="3"/>
                </a:cubicBezTo>
                <a:cubicBezTo>
                  <a:pt x="121" y="1"/>
                  <a:pt x="130" y="0"/>
                  <a:pt x="139" y="0"/>
                </a:cubicBezTo>
                <a:lnTo>
                  <a:pt x="13233" y="0"/>
                </a:lnTo>
                <a:cubicBezTo>
                  <a:pt x="13245" y="0"/>
                  <a:pt x="13257" y="1"/>
                  <a:pt x="13269" y="3"/>
                </a:cubicBezTo>
                <a:cubicBezTo>
                  <a:pt x="13281" y="5"/>
                  <a:pt x="13292" y="9"/>
                  <a:pt x="13304" y="14"/>
                </a:cubicBezTo>
                <a:cubicBezTo>
                  <a:pt x="13315" y="18"/>
                  <a:pt x="13326" y="24"/>
                  <a:pt x="13336" y="31"/>
                </a:cubicBezTo>
                <a:cubicBezTo>
                  <a:pt x="13346" y="38"/>
                  <a:pt x="13355" y="45"/>
                  <a:pt x="13364" y="54"/>
                </a:cubicBezTo>
                <a:cubicBezTo>
                  <a:pt x="13373" y="63"/>
                  <a:pt x="13380" y="72"/>
                  <a:pt x="13387" y="82"/>
                </a:cubicBezTo>
                <a:cubicBezTo>
                  <a:pt x="13394" y="92"/>
                  <a:pt x="13399" y="103"/>
                  <a:pt x="13404" y="114"/>
                </a:cubicBezTo>
                <a:cubicBezTo>
                  <a:pt x="13409" y="125"/>
                  <a:pt x="13412" y="137"/>
                  <a:pt x="13415" y="149"/>
                </a:cubicBezTo>
                <a:cubicBezTo>
                  <a:pt x="13417" y="161"/>
                  <a:pt x="13418" y="173"/>
                  <a:pt x="13418" y="185"/>
                </a:cubicBezTo>
                <a:lnTo>
                  <a:pt x="13418" y="2972"/>
                </a:lnTo>
                <a:cubicBezTo>
                  <a:pt x="13418" y="2984"/>
                  <a:pt x="13417" y="2996"/>
                  <a:pt x="13415" y="3008"/>
                </a:cubicBezTo>
                <a:cubicBezTo>
                  <a:pt x="13412" y="3020"/>
                  <a:pt x="13409" y="3032"/>
                  <a:pt x="13404" y="3043"/>
                </a:cubicBezTo>
                <a:cubicBezTo>
                  <a:pt x="13399" y="3054"/>
                  <a:pt x="13394" y="3065"/>
                  <a:pt x="13387" y="3075"/>
                </a:cubicBezTo>
                <a:cubicBezTo>
                  <a:pt x="13380" y="3085"/>
                  <a:pt x="13373" y="3094"/>
                  <a:pt x="13364" y="3103"/>
                </a:cubicBezTo>
                <a:cubicBezTo>
                  <a:pt x="13355" y="3112"/>
                  <a:pt x="13346" y="3119"/>
                  <a:pt x="13336" y="3126"/>
                </a:cubicBezTo>
                <a:cubicBezTo>
                  <a:pt x="13326" y="3133"/>
                  <a:pt x="13315" y="3139"/>
                  <a:pt x="13304" y="3143"/>
                </a:cubicBezTo>
                <a:cubicBezTo>
                  <a:pt x="13292" y="3148"/>
                  <a:pt x="13281" y="3152"/>
                  <a:pt x="13269" y="3154"/>
                </a:cubicBezTo>
                <a:cubicBezTo>
                  <a:pt x="13257" y="3156"/>
                  <a:pt x="13245" y="3158"/>
                  <a:pt x="13233" y="3158"/>
                </a:cubicBezTo>
                <a:lnTo>
                  <a:pt x="139" y="3158"/>
                </a:lnTo>
                <a:cubicBezTo>
                  <a:pt x="130" y="3158"/>
                  <a:pt x="121" y="3156"/>
                  <a:pt x="112" y="3154"/>
                </a:cubicBezTo>
                <a:cubicBezTo>
                  <a:pt x="103" y="3152"/>
                  <a:pt x="95" y="3148"/>
                  <a:pt x="86" y="3143"/>
                </a:cubicBezTo>
                <a:cubicBezTo>
                  <a:pt x="78" y="3139"/>
                  <a:pt x="70" y="3133"/>
                  <a:pt x="62" y="3126"/>
                </a:cubicBezTo>
                <a:cubicBezTo>
                  <a:pt x="54" y="3119"/>
                  <a:pt x="47" y="3112"/>
                  <a:pt x="41" y="3103"/>
                </a:cubicBezTo>
                <a:cubicBezTo>
                  <a:pt x="34" y="3094"/>
                  <a:pt x="29" y="3085"/>
                  <a:pt x="24" y="3075"/>
                </a:cubicBezTo>
                <a:cubicBezTo>
                  <a:pt x="19" y="3065"/>
                  <a:pt x="14" y="3054"/>
                  <a:pt x="11" y="3043"/>
                </a:cubicBezTo>
                <a:cubicBezTo>
                  <a:pt x="7" y="3032"/>
                  <a:pt x="5" y="3020"/>
                  <a:pt x="3" y="3008"/>
                </a:cubicBezTo>
                <a:cubicBezTo>
                  <a:pt x="1" y="2996"/>
                  <a:pt x="0" y="2984"/>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 name="任意多边形: 形状 100"/>
          <p:cNvSpPr/>
          <p:nvPr/>
        </p:nvSpPr>
        <p:spPr>
          <a:xfrm>
            <a:off x="401040" y="2707560"/>
            <a:ext cx="66960" cy="1136880"/>
          </a:xfrm>
          <a:custGeom>
            <a:avLst/>
            <a:gdLst/>
            <a:ahLst/>
            <a:cxnLst/>
            <a:rect l="0" t="0" r="r" b="b"/>
            <a:pathLst>
              <a:path w="186" h="3158">
                <a:moveTo>
                  <a:pt x="0" y="0"/>
                </a:moveTo>
                <a:lnTo>
                  <a:pt x="186" y="0"/>
                </a:lnTo>
                <a:lnTo>
                  <a:pt x="186" y="3158"/>
                </a:lnTo>
                <a:lnTo>
                  <a:pt x="0" y="3158"/>
                </a:lnTo>
                <a:lnTo>
                  <a:pt x="0" y="0"/>
                </a:lnTo>
                <a:close/>
              </a:path>
            </a:pathLst>
          </a:custGeom>
          <a:solidFill>
            <a:srgbClr val="50C878"/>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 name="任意多边形: 形状 101"/>
          <p:cNvSpPr/>
          <p:nvPr/>
        </p:nvSpPr>
        <p:spPr>
          <a:xfrm>
            <a:off x="568080" y="2841120"/>
            <a:ext cx="418320" cy="418320"/>
          </a:xfrm>
          <a:custGeom>
            <a:avLst/>
            <a:gdLst/>
            <a:ahLst/>
            <a:cxnLst/>
            <a:rect l="0" t="0" r="r" b="b"/>
            <a:pathLst>
              <a:path w="1162" h="1162">
                <a:moveTo>
                  <a:pt x="1162" y="580"/>
                </a:moveTo>
                <a:cubicBezTo>
                  <a:pt x="1162" y="599"/>
                  <a:pt x="1161" y="618"/>
                  <a:pt x="1159" y="637"/>
                </a:cubicBezTo>
                <a:cubicBezTo>
                  <a:pt x="1157" y="656"/>
                  <a:pt x="1154" y="675"/>
                  <a:pt x="1150" y="693"/>
                </a:cubicBezTo>
                <a:cubicBezTo>
                  <a:pt x="1147" y="712"/>
                  <a:pt x="1142" y="731"/>
                  <a:pt x="1137" y="749"/>
                </a:cubicBezTo>
                <a:cubicBezTo>
                  <a:pt x="1131" y="767"/>
                  <a:pt x="1125" y="785"/>
                  <a:pt x="1117" y="802"/>
                </a:cubicBezTo>
                <a:cubicBezTo>
                  <a:pt x="1110" y="821"/>
                  <a:pt x="1102" y="838"/>
                  <a:pt x="1093" y="855"/>
                </a:cubicBezTo>
                <a:cubicBezTo>
                  <a:pt x="1084" y="872"/>
                  <a:pt x="1074" y="888"/>
                  <a:pt x="1064" y="904"/>
                </a:cubicBezTo>
                <a:cubicBezTo>
                  <a:pt x="1053" y="919"/>
                  <a:pt x="1042" y="935"/>
                  <a:pt x="1030" y="949"/>
                </a:cubicBezTo>
                <a:cubicBezTo>
                  <a:pt x="1018" y="964"/>
                  <a:pt x="1005" y="978"/>
                  <a:pt x="992" y="992"/>
                </a:cubicBezTo>
                <a:cubicBezTo>
                  <a:pt x="978" y="1005"/>
                  <a:pt x="964" y="1018"/>
                  <a:pt x="949" y="1030"/>
                </a:cubicBezTo>
                <a:cubicBezTo>
                  <a:pt x="935" y="1042"/>
                  <a:pt x="920" y="1053"/>
                  <a:pt x="904" y="1064"/>
                </a:cubicBezTo>
                <a:cubicBezTo>
                  <a:pt x="888" y="1074"/>
                  <a:pt x="872" y="1084"/>
                  <a:pt x="855" y="1093"/>
                </a:cubicBezTo>
                <a:cubicBezTo>
                  <a:pt x="838" y="1102"/>
                  <a:pt x="821" y="1110"/>
                  <a:pt x="803" y="1117"/>
                </a:cubicBezTo>
                <a:cubicBezTo>
                  <a:pt x="786" y="1125"/>
                  <a:pt x="768" y="1131"/>
                  <a:pt x="750" y="1137"/>
                </a:cubicBezTo>
                <a:cubicBezTo>
                  <a:pt x="732" y="1142"/>
                  <a:pt x="713" y="1147"/>
                  <a:pt x="695" y="1150"/>
                </a:cubicBezTo>
                <a:cubicBezTo>
                  <a:pt x="676" y="1154"/>
                  <a:pt x="657" y="1157"/>
                  <a:pt x="638" y="1159"/>
                </a:cubicBezTo>
                <a:cubicBezTo>
                  <a:pt x="619" y="1161"/>
                  <a:pt x="600" y="1162"/>
                  <a:pt x="581" y="1162"/>
                </a:cubicBezTo>
                <a:cubicBezTo>
                  <a:pt x="562" y="1162"/>
                  <a:pt x="543" y="1161"/>
                  <a:pt x="524" y="1159"/>
                </a:cubicBezTo>
                <a:cubicBezTo>
                  <a:pt x="506" y="1157"/>
                  <a:pt x="487" y="1154"/>
                  <a:pt x="468" y="1150"/>
                </a:cubicBezTo>
                <a:cubicBezTo>
                  <a:pt x="449" y="1147"/>
                  <a:pt x="431" y="1142"/>
                  <a:pt x="413" y="1137"/>
                </a:cubicBezTo>
                <a:cubicBezTo>
                  <a:pt x="395" y="1131"/>
                  <a:pt x="377" y="1125"/>
                  <a:pt x="359" y="1117"/>
                </a:cubicBezTo>
                <a:cubicBezTo>
                  <a:pt x="342" y="1110"/>
                  <a:pt x="325" y="1102"/>
                  <a:pt x="308" y="1093"/>
                </a:cubicBezTo>
                <a:cubicBezTo>
                  <a:pt x="291" y="1084"/>
                  <a:pt x="275" y="1074"/>
                  <a:pt x="259" y="1064"/>
                </a:cubicBezTo>
                <a:cubicBezTo>
                  <a:pt x="243" y="1053"/>
                  <a:pt x="228" y="1042"/>
                  <a:pt x="213" y="1030"/>
                </a:cubicBezTo>
                <a:cubicBezTo>
                  <a:pt x="198" y="1018"/>
                  <a:pt x="184" y="1005"/>
                  <a:pt x="171" y="992"/>
                </a:cubicBezTo>
                <a:cubicBezTo>
                  <a:pt x="157" y="978"/>
                  <a:pt x="144" y="964"/>
                  <a:pt x="132" y="949"/>
                </a:cubicBezTo>
                <a:cubicBezTo>
                  <a:pt x="120" y="935"/>
                  <a:pt x="108" y="919"/>
                  <a:pt x="98" y="904"/>
                </a:cubicBezTo>
                <a:cubicBezTo>
                  <a:pt x="87" y="888"/>
                  <a:pt x="77" y="872"/>
                  <a:pt x="69" y="855"/>
                </a:cubicBezTo>
                <a:cubicBezTo>
                  <a:pt x="60" y="838"/>
                  <a:pt x="51" y="821"/>
                  <a:pt x="44" y="802"/>
                </a:cubicBezTo>
                <a:cubicBezTo>
                  <a:pt x="37" y="785"/>
                  <a:pt x="30" y="767"/>
                  <a:pt x="25" y="749"/>
                </a:cubicBezTo>
                <a:cubicBezTo>
                  <a:pt x="19" y="731"/>
                  <a:pt x="15" y="712"/>
                  <a:pt x="11" y="693"/>
                </a:cubicBezTo>
                <a:cubicBezTo>
                  <a:pt x="7" y="675"/>
                  <a:pt x="5" y="656"/>
                  <a:pt x="3" y="637"/>
                </a:cubicBezTo>
                <a:cubicBezTo>
                  <a:pt x="1" y="618"/>
                  <a:pt x="0" y="599"/>
                  <a:pt x="0" y="580"/>
                </a:cubicBezTo>
                <a:cubicBezTo>
                  <a:pt x="0" y="561"/>
                  <a:pt x="1" y="542"/>
                  <a:pt x="3" y="523"/>
                </a:cubicBezTo>
                <a:cubicBezTo>
                  <a:pt x="5" y="504"/>
                  <a:pt x="7" y="486"/>
                  <a:pt x="11" y="467"/>
                </a:cubicBezTo>
                <a:cubicBezTo>
                  <a:pt x="15" y="448"/>
                  <a:pt x="19" y="430"/>
                  <a:pt x="25" y="412"/>
                </a:cubicBezTo>
                <a:cubicBezTo>
                  <a:pt x="30" y="394"/>
                  <a:pt x="37" y="376"/>
                  <a:pt x="44" y="358"/>
                </a:cubicBezTo>
                <a:cubicBezTo>
                  <a:pt x="51" y="341"/>
                  <a:pt x="60" y="323"/>
                  <a:pt x="69" y="307"/>
                </a:cubicBezTo>
                <a:cubicBezTo>
                  <a:pt x="77" y="290"/>
                  <a:pt x="87" y="274"/>
                  <a:pt x="98" y="258"/>
                </a:cubicBezTo>
                <a:cubicBezTo>
                  <a:pt x="108" y="242"/>
                  <a:pt x="120" y="227"/>
                  <a:pt x="132" y="212"/>
                </a:cubicBezTo>
                <a:cubicBezTo>
                  <a:pt x="144" y="197"/>
                  <a:pt x="157" y="183"/>
                  <a:pt x="171" y="170"/>
                </a:cubicBezTo>
                <a:cubicBezTo>
                  <a:pt x="184" y="156"/>
                  <a:pt x="198" y="144"/>
                  <a:pt x="213" y="132"/>
                </a:cubicBezTo>
                <a:cubicBezTo>
                  <a:pt x="228" y="120"/>
                  <a:pt x="243" y="108"/>
                  <a:pt x="259" y="98"/>
                </a:cubicBezTo>
                <a:cubicBezTo>
                  <a:pt x="275" y="87"/>
                  <a:pt x="291" y="77"/>
                  <a:pt x="308" y="68"/>
                </a:cubicBezTo>
                <a:cubicBezTo>
                  <a:pt x="325" y="60"/>
                  <a:pt x="342" y="51"/>
                  <a:pt x="359" y="44"/>
                </a:cubicBezTo>
                <a:cubicBezTo>
                  <a:pt x="377" y="37"/>
                  <a:pt x="395" y="30"/>
                  <a:pt x="413" y="25"/>
                </a:cubicBezTo>
                <a:cubicBezTo>
                  <a:pt x="431" y="19"/>
                  <a:pt x="449" y="15"/>
                  <a:pt x="468" y="11"/>
                </a:cubicBezTo>
                <a:cubicBezTo>
                  <a:pt x="487" y="7"/>
                  <a:pt x="506" y="5"/>
                  <a:pt x="524" y="3"/>
                </a:cubicBezTo>
                <a:cubicBezTo>
                  <a:pt x="543" y="1"/>
                  <a:pt x="562" y="0"/>
                  <a:pt x="581" y="0"/>
                </a:cubicBezTo>
                <a:cubicBezTo>
                  <a:pt x="600" y="0"/>
                  <a:pt x="619" y="1"/>
                  <a:pt x="638" y="3"/>
                </a:cubicBezTo>
                <a:cubicBezTo>
                  <a:pt x="657" y="5"/>
                  <a:pt x="676" y="7"/>
                  <a:pt x="695" y="11"/>
                </a:cubicBezTo>
                <a:cubicBezTo>
                  <a:pt x="713" y="15"/>
                  <a:pt x="732" y="19"/>
                  <a:pt x="750" y="25"/>
                </a:cubicBezTo>
                <a:cubicBezTo>
                  <a:pt x="768" y="30"/>
                  <a:pt x="786" y="37"/>
                  <a:pt x="803" y="44"/>
                </a:cubicBezTo>
                <a:cubicBezTo>
                  <a:pt x="821" y="51"/>
                  <a:pt x="838" y="60"/>
                  <a:pt x="855" y="68"/>
                </a:cubicBezTo>
                <a:cubicBezTo>
                  <a:pt x="872" y="77"/>
                  <a:pt x="888" y="87"/>
                  <a:pt x="904" y="98"/>
                </a:cubicBezTo>
                <a:cubicBezTo>
                  <a:pt x="920" y="108"/>
                  <a:pt x="935" y="120"/>
                  <a:pt x="949" y="132"/>
                </a:cubicBezTo>
                <a:cubicBezTo>
                  <a:pt x="964" y="144"/>
                  <a:pt x="978" y="156"/>
                  <a:pt x="992" y="170"/>
                </a:cubicBezTo>
                <a:cubicBezTo>
                  <a:pt x="1005" y="183"/>
                  <a:pt x="1018" y="197"/>
                  <a:pt x="1030" y="212"/>
                </a:cubicBezTo>
                <a:cubicBezTo>
                  <a:pt x="1042" y="227"/>
                  <a:pt x="1053" y="242"/>
                  <a:pt x="1064" y="258"/>
                </a:cubicBezTo>
                <a:cubicBezTo>
                  <a:pt x="1074" y="274"/>
                  <a:pt x="1084" y="290"/>
                  <a:pt x="1093" y="307"/>
                </a:cubicBezTo>
                <a:cubicBezTo>
                  <a:pt x="1102" y="323"/>
                  <a:pt x="1110" y="341"/>
                  <a:pt x="1117" y="358"/>
                </a:cubicBezTo>
                <a:cubicBezTo>
                  <a:pt x="1125" y="376"/>
                  <a:pt x="1131" y="394"/>
                  <a:pt x="1137" y="412"/>
                </a:cubicBezTo>
                <a:cubicBezTo>
                  <a:pt x="1142" y="430"/>
                  <a:pt x="1147" y="448"/>
                  <a:pt x="1150" y="467"/>
                </a:cubicBezTo>
                <a:cubicBezTo>
                  <a:pt x="1154" y="486"/>
                  <a:pt x="1157" y="504"/>
                  <a:pt x="1159" y="523"/>
                </a:cubicBezTo>
                <a:cubicBezTo>
                  <a:pt x="1161" y="542"/>
                  <a:pt x="1162" y="561"/>
                  <a:pt x="1162" y="5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3" name="图片 102"/>
          <p:cNvPicPr/>
          <p:nvPr/>
        </p:nvPicPr>
        <p:blipFill>
          <a:blip r:embed="rId7"/>
          <a:stretch/>
        </p:blipFill>
        <p:spPr>
          <a:xfrm>
            <a:off x="668520" y="2949840"/>
            <a:ext cx="225360" cy="200160"/>
          </a:xfrm>
          <a:prstGeom prst="rect">
            <a:avLst/>
          </a:prstGeom>
          <a:noFill/>
          <a:ln w="0">
            <a:noFill/>
          </a:ln>
        </p:spPr>
      </p:pic>
      <p:sp>
        <p:nvSpPr>
          <p:cNvPr id="104" name="文本框 103"/>
          <p:cNvSpPr txBox="1"/>
          <p:nvPr/>
        </p:nvSpPr>
        <p:spPr>
          <a:xfrm>
            <a:off x="6384600" y="2221920"/>
            <a:ext cx="14090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主要用户：临床医生、研究人员</a:t>
            </a:r>
            <a:endParaRPr lang="en-US" sz="790" b="0" u="none" strike="noStrike">
              <a:solidFill>
                <a:srgbClr val="000000"/>
              </a:solidFill>
              <a:effectLst/>
              <a:uFillTx/>
              <a:latin typeface="Times New Roman"/>
            </a:endParaRPr>
          </a:p>
        </p:txBody>
      </p:sp>
      <p:sp>
        <p:nvSpPr>
          <p:cNvPr id="105" name="文本框 104"/>
          <p:cNvSpPr txBox="1"/>
          <p:nvPr/>
        </p:nvSpPr>
        <p:spPr>
          <a:xfrm>
            <a:off x="1119960" y="286992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药物信息</a:t>
            </a:r>
            <a:endParaRPr lang="en-US" sz="1320" b="0" u="none" strike="noStrike">
              <a:solidFill>
                <a:srgbClr val="000000"/>
              </a:solidFill>
              <a:effectLst/>
              <a:uFillTx/>
              <a:latin typeface="Times New Roman"/>
            </a:endParaRPr>
          </a:p>
        </p:txBody>
      </p:sp>
      <p:sp>
        <p:nvSpPr>
          <p:cNvPr id="106" name="文本框 105"/>
          <p:cNvSpPr txBox="1"/>
          <p:nvPr/>
        </p:nvSpPr>
        <p:spPr>
          <a:xfrm>
            <a:off x="1119960" y="3167280"/>
            <a:ext cx="3990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药剂师和临床医生查询药物使用方法、药代动力学、剂量调整和不良反应等详</a:t>
            </a:r>
            <a:endParaRPr lang="en-US" sz="920" b="0" u="none" strike="noStrike">
              <a:solidFill>
                <a:srgbClr val="000000"/>
              </a:solidFill>
              <a:effectLst/>
              <a:uFillTx/>
              <a:latin typeface="Times New Roman"/>
            </a:endParaRPr>
          </a:p>
        </p:txBody>
      </p:sp>
      <p:pic>
        <p:nvPicPr>
          <p:cNvPr id="107" name="图片 106"/>
          <p:cNvPicPr/>
          <p:nvPr/>
        </p:nvPicPr>
        <p:blipFill>
          <a:blip r:embed="rId8"/>
          <a:stretch/>
        </p:blipFill>
        <p:spPr>
          <a:xfrm>
            <a:off x="1119960" y="3543120"/>
            <a:ext cx="116640" cy="133200"/>
          </a:xfrm>
          <a:prstGeom prst="rect">
            <a:avLst/>
          </a:prstGeom>
          <a:noFill/>
          <a:ln w="0">
            <a:noFill/>
          </a:ln>
        </p:spPr>
      </p:pic>
      <p:sp>
        <p:nvSpPr>
          <p:cNvPr id="108" name="文本框 107"/>
          <p:cNvSpPr txBox="1"/>
          <p:nvPr/>
        </p:nvSpPr>
        <p:spPr>
          <a:xfrm>
            <a:off x="1119960" y="3334320"/>
            <a:ext cx="352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细信息</a:t>
            </a:r>
            <a:endParaRPr lang="en-US" sz="920" b="0" u="none" strike="noStrike">
              <a:solidFill>
                <a:srgbClr val="000000"/>
              </a:solidFill>
              <a:effectLst/>
              <a:uFillTx/>
              <a:latin typeface="Times New Roman"/>
            </a:endParaRPr>
          </a:p>
        </p:txBody>
      </p:sp>
      <p:sp>
        <p:nvSpPr>
          <p:cNvPr id="109" name="任意多边形: 形状 108"/>
          <p:cNvSpPr/>
          <p:nvPr/>
        </p:nvSpPr>
        <p:spPr>
          <a:xfrm>
            <a:off x="5465160" y="2707560"/>
            <a:ext cx="4830480" cy="1136880"/>
          </a:xfrm>
          <a:custGeom>
            <a:avLst/>
            <a:gdLst/>
            <a:ahLst/>
            <a:cxnLst/>
            <a:rect l="0" t="0" r="r" b="b"/>
            <a:pathLst>
              <a:path w="13418" h="3158">
                <a:moveTo>
                  <a:pt x="0" y="2972"/>
                </a:moveTo>
                <a:lnTo>
                  <a:pt x="0" y="185"/>
                </a:lnTo>
                <a:cubicBezTo>
                  <a:pt x="0" y="173"/>
                  <a:pt x="1" y="161"/>
                  <a:pt x="3" y="149"/>
                </a:cubicBezTo>
                <a:cubicBezTo>
                  <a:pt x="4" y="137"/>
                  <a:pt x="7" y="125"/>
                  <a:pt x="10" y="114"/>
                </a:cubicBezTo>
                <a:cubicBezTo>
                  <a:pt x="14" y="103"/>
                  <a:pt x="18" y="92"/>
                  <a:pt x="23" y="82"/>
                </a:cubicBezTo>
                <a:cubicBezTo>
                  <a:pt x="28" y="72"/>
                  <a:pt x="34" y="63"/>
                  <a:pt x="41" y="54"/>
                </a:cubicBezTo>
                <a:cubicBezTo>
                  <a:pt x="47" y="45"/>
                  <a:pt x="54" y="38"/>
                  <a:pt x="62" y="31"/>
                </a:cubicBezTo>
                <a:cubicBezTo>
                  <a:pt x="69" y="24"/>
                  <a:pt x="77" y="18"/>
                  <a:pt x="86" y="14"/>
                </a:cubicBezTo>
                <a:cubicBezTo>
                  <a:pt x="94" y="9"/>
                  <a:pt x="103" y="5"/>
                  <a:pt x="112" y="3"/>
                </a:cubicBezTo>
                <a:cubicBezTo>
                  <a:pt x="121" y="1"/>
                  <a:pt x="130" y="0"/>
                  <a:pt x="139" y="0"/>
                </a:cubicBezTo>
                <a:lnTo>
                  <a:pt x="13232" y="0"/>
                </a:lnTo>
                <a:cubicBezTo>
                  <a:pt x="13244" y="0"/>
                  <a:pt x="13257" y="1"/>
                  <a:pt x="13269" y="3"/>
                </a:cubicBezTo>
                <a:cubicBezTo>
                  <a:pt x="13280" y="5"/>
                  <a:pt x="13292" y="9"/>
                  <a:pt x="13303" y="14"/>
                </a:cubicBezTo>
                <a:cubicBezTo>
                  <a:pt x="13315" y="18"/>
                  <a:pt x="13325" y="24"/>
                  <a:pt x="13335" y="31"/>
                </a:cubicBezTo>
                <a:cubicBezTo>
                  <a:pt x="13346" y="38"/>
                  <a:pt x="13355" y="45"/>
                  <a:pt x="13364" y="54"/>
                </a:cubicBezTo>
                <a:cubicBezTo>
                  <a:pt x="13372" y="63"/>
                  <a:pt x="13380" y="72"/>
                  <a:pt x="13387" y="82"/>
                </a:cubicBezTo>
                <a:cubicBezTo>
                  <a:pt x="13393" y="92"/>
                  <a:pt x="13399" y="103"/>
                  <a:pt x="13404" y="114"/>
                </a:cubicBezTo>
                <a:cubicBezTo>
                  <a:pt x="13409" y="125"/>
                  <a:pt x="13412" y="137"/>
                  <a:pt x="13414" y="149"/>
                </a:cubicBezTo>
                <a:cubicBezTo>
                  <a:pt x="13417" y="161"/>
                  <a:pt x="13418" y="173"/>
                  <a:pt x="13418" y="185"/>
                </a:cubicBezTo>
                <a:lnTo>
                  <a:pt x="13418" y="2972"/>
                </a:lnTo>
                <a:cubicBezTo>
                  <a:pt x="13418" y="2984"/>
                  <a:pt x="13417" y="2996"/>
                  <a:pt x="13414" y="3008"/>
                </a:cubicBezTo>
                <a:cubicBezTo>
                  <a:pt x="13412" y="3020"/>
                  <a:pt x="13409" y="3032"/>
                  <a:pt x="13404" y="3043"/>
                </a:cubicBezTo>
                <a:cubicBezTo>
                  <a:pt x="13399" y="3054"/>
                  <a:pt x="13393" y="3065"/>
                  <a:pt x="13387" y="3075"/>
                </a:cubicBezTo>
                <a:cubicBezTo>
                  <a:pt x="13380" y="3085"/>
                  <a:pt x="13372" y="3094"/>
                  <a:pt x="13364" y="3103"/>
                </a:cubicBezTo>
                <a:cubicBezTo>
                  <a:pt x="13355" y="3112"/>
                  <a:pt x="13346" y="3119"/>
                  <a:pt x="13335" y="3126"/>
                </a:cubicBezTo>
                <a:cubicBezTo>
                  <a:pt x="13325" y="3133"/>
                  <a:pt x="13315" y="3139"/>
                  <a:pt x="13303" y="3143"/>
                </a:cubicBezTo>
                <a:cubicBezTo>
                  <a:pt x="13292" y="3148"/>
                  <a:pt x="13280" y="3152"/>
                  <a:pt x="13269" y="3154"/>
                </a:cubicBezTo>
                <a:cubicBezTo>
                  <a:pt x="13257" y="3156"/>
                  <a:pt x="13244" y="3158"/>
                  <a:pt x="13232" y="3158"/>
                </a:cubicBezTo>
                <a:lnTo>
                  <a:pt x="139" y="3158"/>
                </a:lnTo>
                <a:cubicBezTo>
                  <a:pt x="130" y="3158"/>
                  <a:pt x="121" y="3156"/>
                  <a:pt x="112" y="3154"/>
                </a:cubicBezTo>
                <a:cubicBezTo>
                  <a:pt x="103" y="3152"/>
                  <a:pt x="94" y="3148"/>
                  <a:pt x="86" y="3143"/>
                </a:cubicBezTo>
                <a:cubicBezTo>
                  <a:pt x="77" y="3139"/>
                  <a:pt x="69" y="3133"/>
                  <a:pt x="62" y="3126"/>
                </a:cubicBezTo>
                <a:cubicBezTo>
                  <a:pt x="54" y="3119"/>
                  <a:pt x="47" y="3112"/>
                  <a:pt x="41" y="3103"/>
                </a:cubicBezTo>
                <a:cubicBezTo>
                  <a:pt x="34" y="3094"/>
                  <a:pt x="28" y="3085"/>
                  <a:pt x="23" y="3075"/>
                </a:cubicBezTo>
                <a:cubicBezTo>
                  <a:pt x="18" y="3065"/>
                  <a:pt x="14" y="3054"/>
                  <a:pt x="10" y="3043"/>
                </a:cubicBezTo>
                <a:cubicBezTo>
                  <a:pt x="7" y="3032"/>
                  <a:pt x="4" y="3020"/>
                  <a:pt x="3" y="3008"/>
                </a:cubicBezTo>
                <a:cubicBezTo>
                  <a:pt x="1" y="2996"/>
                  <a:pt x="0" y="2984"/>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0" name="任意多边形: 形状 109"/>
          <p:cNvSpPr/>
          <p:nvPr/>
        </p:nvSpPr>
        <p:spPr>
          <a:xfrm>
            <a:off x="5448240" y="270756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9370D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1" name="任意多边形: 形状 110"/>
          <p:cNvSpPr/>
          <p:nvPr/>
        </p:nvSpPr>
        <p:spPr>
          <a:xfrm>
            <a:off x="5615640" y="2841120"/>
            <a:ext cx="417960" cy="418320"/>
          </a:xfrm>
          <a:custGeom>
            <a:avLst/>
            <a:gdLst/>
            <a:ahLst/>
            <a:cxnLst/>
            <a:rect l="0" t="0" r="r" b="b"/>
            <a:pathLst>
              <a:path w="1161" h="1162">
                <a:moveTo>
                  <a:pt x="1161" y="580"/>
                </a:moveTo>
                <a:cubicBezTo>
                  <a:pt x="1161" y="599"/>
                  <a:pt x="1160" y="618"/>
                  <a:pt x="1159" y="637"/>
                </a:cubicBezTo>
                <a:cubicBezTo>
                  <a:pt x="1157" y="656"/>
                  <a:pt x="1154" y="675"/>
                  <a:pt x="1150" y="693"/>
                </a:cubicBezTo>
                <a:cubicBezTo>
                  <a:pt x="1146" y="712"/>
                  <a:pt x="1142" y="731"/>
                  <a:pt x="1136" y="749"/>
                </a:cubicBezTo>
                <a:cubicBezTo>
                  <a:pt x="1131" y="767"/>
                  <a:pt x="1124" y="785"/>
                  <a:pt x="1117" y="802"/>
                </a:cubicBezTo>
                <a:cubicBezTo>
                  <a:pt x="1110" y="821"/>
                  <a:pt x="1102" y="838"/>
                  <a:pt x="1093" y="855"/>
                </a:cubicBezTo>
                <a:cubicBezTo>
                  <a:pt x="1084" y="872"/>
                  <a:pt x="1074" y="888"/>
                  <a:pt x="1064" y="904"/>
                </a:cubicBezTo>
                <a:cubicBezTo>
                  <a:pt x="1053" y="919"/>
                  <a:pt x="1042" y="935"/>
                  <a:pt x="1030" y="949"/>
                </a:cubicBezTo>
                <a:cubicBezTo>
                  <a:pt x="1018" y="964"/>
                  <a:pt x="1005" y="978"/>
                  <a:pt x="991" y="992"/>
                </a:cubicBezTo>
                <a:cubicBezTo>
                  <a:pt x="978" y="1005"/>
                  <a:pt x="964" y="1018"/>
                  <a:pt x="949" y="1030"/>
                </a:cubicBezTo>
                <a:cubicBezTo>
                  <a:pt x="934" y="1042"/>
                  <a:pt x="919" y="1053"/>
                  <a:pt x="903" y="1064"/>
                </a:cubicBezTo>
                <a:cubicBezTo>
                  <a:pt x="888" y="1074"/>
                  <a:pt x="871" y="1084"/>
                  <a:pt x="855" y="1093"/>
                </a:cubicBezTo>
                <a:cubicBezTo>
                  <a:pt x="838" y="1102"/>
                  <a:pt x="821" y="1110"/>
                  <a:pt x="803" y="1117"/>
                </a:cubicBezTo>
                <a:cubicBezTo>
                  <a:pt x="786" y="1125"/>
                  <a:pt x="768" y="1131"/>
                  <a:pt x="749" y="1137"/>
                </a:cubicBezTo>
                <a:cubicBezTo>
                  <a:pt x="731" y="1142"/>
                  <a:pt x="713" y="1147"/>
                  <a:pt x="694" y="1150"/>
                </a:cubicBezTo>
                <a:cubicBezTo>
                  <a:pt x="676" y="1154"/>
                  <a:pt x="657" y="1157"/>
                  <a:pt x="638" y="1159"/>
                </a:cubicBezTo>
                <a:cubicBezTo>
                  <a:pt x="619" y="1161"/>
                  <a:pt x="600" y="1162"/>
                  <a:pt x="581" y="1162"/>
                </a:cubicBezTo>
                <a:cubicBezTo>
                  <a:pt x="562" y="1162"/>
                  <a:pt x="543" y="1161"/>
                  <a:pt x="524" y="1159"/>
                </a:cubicBezTo>
                <a:cubicBezTo>
                  <a:pt x="505" y="1157"/>
                  <a:pt x="486" y="1154"/>
                  <a:pt x="468" y="1150"/>
                </a:cubicBezTo>
                <a:cubicBezTo>
                  <a:pt x="449" y="1147"/>
                  <a:pt x="431" y="1142"/>
                  <a:pt x="413" y="1137"/>
                </a:cubicBezTo>
                <a:cubicBezTo>
                  <a:pt x="394" y="1131"/>
                  <a:pt x="376" y="1125"/>
                  <a:pt x="359" y="1117"/>
                </a:cubicBezTo>
                <a:cubicBezTo>
                  <a:pt x="341" y="1110"/>
                  <a:pt x="324" y="1102"/>
                  <a:pt x="307" y="1093"/>
                </a:cubicBezTo>
                <a:cubicBezTo>
                  <a:pt x="291" y="1084"/>
                  <a:pt x="274" y="1074"/>
                  <a:pt x="259" y="1064"/>
                </a:cubicBezTo>
                <a:cubicBezTo>
                  <a:pt x="243" y="1053"/>
                  <a:pt x="228" y="1042"/>
                  <a:pt x="213" y="1030"/>
                </a:cubicBezTo>
                <a:cubicBezTo>
                  <a:pt x="198" y="1018"/>
                  <a:pt x="184" y="1005"/>
                  <a:pt x="171" y="992"/>
                </a:cubicBezTo>
                <a:cubicBezTo>
                  <a:pt x="157" y="978"/>
                  <a:pt x="144" y="964"/>
                  <a:pt x="132" y="949"/>
                </a:cubicBezTo>
                <a:cubicBezTo>
                  <a:pt x="120" y="935"/>
                  <a:pt x="109" y="919"/>
                  <a:pt x="98" y="904"/>
                </a:cubicBezTo>
                <a:cubicBezTo>
                  <a:pt x="88" y="888"/>
                  <a:pt x="78" y="872"/>
                  <a:pt x="69" y="855"/>
                </a:cubicBezTo>
                <a:cubicBezTo>
                  <a:pt x="59" y="838"/>
                  <a:pt x="51" y="821"/>
                  <a:pt x="44" y="802"/>
                </a:cubicBezTo>
                <a:cubicBezTo>
                  <a:pt x="37" y="785"/>
                  <a:pt x="30" y="767"/>
                  <a:pt x="25" y="749"/>
                </a:cubicBezTo>
                <a:cubicBezTo>
                  <a:pt x="19" y="731"/>
                  <a:pt x="15" y="712"/>
                  <a:pt x="11" y="693"/>
                </a:cubicBezTo>
                <a:cubicBezTo>
                  <a:pt x="7" y="675"/>
                  <a:pt x="4" y="656"/>
                  <a:pt x="2" y="637"/>
                </a:cubicBezTo>
                <a:cubicBezTo>
                  <a:pt x="1" y="618"/>
                  <a:pt x="0" y="599"/>
                  <a:pt x="0" y="580"/>
                </a:cubicBezTo>
                <a:cubicBezTo>
                  <a:pt x="0" y="561"/>
                  <a:pt x="1" y="542"/>
                  <a:pt x="2" y="523"/>
                </a:cubicBezTo>
                <a:cubicBezTo>
                  <a:pt x="4" y="504"/>
                  <a:pt x="7" y="486"/>
                  <a:pt x="11" y="467"/>
                </a:cubicBezTo>
                <a:cubicBezTo>
                  <a:pt x="15" y="448"/>
                  <a:pt x="19" y="430"/>
                  <a:pt x="25" y="412"/>
                </a:cubicBezTo>
                <a:cubicBezTo>
                  <a:pt x="30" y="394"/>
                  <a:pt x="37" y="376"/>
                  <a:pt x="44" y="358"/>
                </a:cubicBezTo>
                <a:cubicBezTo>
                  <a:pt x="51" y="341"/>
                  <a:pt x="59" y="323"/>
                  <a:pt x="69" y="307"/>
                </a:cubicBezTo>
                <a:cubicBezTo>
                  <a:pt x="78" y="290"/>
                  <a:pt x="88" y="274"/>
                  <a:pt x="98" y="258"/>
                </a:cubicBezTo>
                <a:cubicBezTo>
                  <a:pt x="109" y="242"/>
                  <a:pt x="120" y="227"/>
                  <a:pt x="132" y="212"/>
                </a:cubicBezTo>
                <a:cubicBezTo>
                  <a:pt x="144" y="197"/>
                  <a:pt x="157" y="183"/>
                  <a:pt x="171" y="170"/>
                </a:cubicBezTo>
                <a:cubicBezTo>
                  <a:pt x="184" y="156"/>
                  <a:pt x="198" y="144"/>
                  <a:pt x="213" y="132"/>
                </a:cubicBezTo>
                <a:cubicBezTo>
                  <a:pt x="228" y="120"/>
                  <a:pt x="243" y="108"/>
                  <a:pt x="259" y="98"/>
                </a:cubicBezTo>
                <a:cubicBezTo>
                  <a:pt x="274" y="87"/>
                  <a:pt x="291" y="77"/>
                  <a:pt x="307" y="68"/>
                </a:cubicBezTo>
                <a:cubicBezTo>
                  <a:pt x="324" y="60"/>
                  <a:pt x="341" y="51"/>
                  <a:pt x="359" y="44"/>
                </a:cubicBezTo>
                <a:cubicBezTo>
                  <a:pt x="376" y="37"/>
                  <a:pt x="394" y="30"/>
                  <a:pt x="413" y="25"/>
                </a:cubicBezTo>
                <a:cubicBezTo>
                  <a:pt x="431" y="19"/>
                  <a:pt x="449" y="15"/>
                  <a:pt x="468" y="11"/>
                </a:cubicBezTo>
                <a:cubicBezTo>
                  <a:pt x="486" y="7"/>
                  <a:pt x="505" y="5"/>
                  <a:pt x="524" y="3"/>
                </a:cubicBezTo>
                <a:cubicBezTo>
                  <a:pt x="543" y="1"/>
                  <a:pt x="562" y="0"/>
                  <a:pt x="581" y="0"/>
                </a:cubicBezTo>
                <a:cubicBezTo>
                  <a:pt x="600" y="0"/>
                  <a:pt x="619" y="1"/>
                  <a:pt x="638" y="3"/>
                </a:cubicBezTo>
                <a:cubicBezTo>
                  <a:pt x="657" y="5"/>
                  <a:pt x="676" y="7"/>
                  <a:pt x="694" y="11"/>
                </a:cubicBezTo>
                <a:cubicBezTo>
                  <a:pt x="713" y="15"/>
                  <a:pt x="731" y="19"/>
                  <a:pt x="749" y="25"/>
                </a:cubicBezTo>
                <a:cubicBezTo>
                  <a:pt x="768" y="30"/>
                  <a:pt x="786" y="37"/>
                  <a:pt x="803" y="44"/>
                </a:cubicBezTo>
                <a:cubicBezTo>
                  <a:pt x="821" y="51"/>
                  <a:pt x="838" y="60"/>
                  <a:pt x="855" y="68"/>
                </a:cubicBezTo>
                <a:cubicBezTo>
                  <a:pt x="871" y="77"/>
                  <a:pt x="888" y="87"/>
                  <a:pt x="903" y="98"/>
                </a:cubicBezTo>
                <a:cubicBezTo>
                  <a:pt x="919" y="108"/>
                  <a:pt x="934" y="120"/>
                  <a:pt x="949" y="132"/>
                </a:cubicBezTo>
                <a:cubicBezTo>
                  <a:pt x="964" y="144"/>
                  <a:pt x="978" y="156"/>
                  <a:pt x="991" y="170"/>
                </a:cubicBezTo>
                <a:cubicBezTo>
                  <a:pt x="1005" y="183"/>
                  <a:pt x="1018" y="197"/>
                  <a:pt x="1030" y="212"/>
                </a:cubicBezTo>
                <a:cubicBezTo>
                  <a:pt x="1042" y="227"/>
                  <a:pt x="1053" y="242"/>
                  <a:pt x="1064" y="258"/>
                </a:cubicBezTo>
                <a:cubicBezTo>
                  <a:pt x="1074" y="274"/>
                  <a:pt x="1084" y="290"/>
                  <a:pt x="1093" y="307"/>
                </a:cubicBezTo>
                <a:cubicBezTo>
                  <a:pt x="1102" y="323"/>
                  <a:pt x="1110" y="341"/>
                  <a:pt x="1117" y="358"/>
                </a:cubicBezTo>
                <a:cubicBezTo>
                  <a:pt x="1124" y="376"/>
                  <a:pt x="1131" y="394"/>
                  <a:pt x="1136" y="412"/>
                </a:cubicBezTo>
                <a:cubicBezTo>
                  <a:pt x="1142" y="430"/>
                  <a:pt x="1146" y="448"/>
                  <a:pt x="1150" y="467"/>
                </a:cubicBezTo>
                <a:cubicBezTo>
                  <a:pt x="1154" y="486"/>
                  <a:pt x="1157" y="504"/>
                  <a:pt x="1159" y="523"/>
                </a:cubicBezTo>
                <a:cubicBezTo>
                  <a:pt x="1160" y="542"/>
                  <a:pt x="1161" y="561"/>
                  <a:pt x="1161" y="5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2" name="图片 111"/>
          <p:cNvPicPr/>
          <p:nvPr/>
        </p:nvPicPr>
        <p:blipFill>
          <a:blip r:embed="rId9"/>
          <a:stretch/>
        </p:blipFill>
        <p:spPr>
          <a:xfrm>
            <a:off x="5724360" y="2949840"/>
            <a:ext cx="200160" cy="200160"/>
          </a:xfrm>
          <a:prstGeom prst="rect">
            <a:avLst/>
          </a:prstGeom>
          <a:noFill/>
          <a:ln w="0">
            <a:noFill/>
          </a:ln>
        </p:spPr>
      </p:pic>
      <p:sp>
        <p:nvSpPr>
          <p:cNvPr id="113" name="文本框 112"/>
          <p:cNvSpPr txBox="1"/>
          <p:nvPr/>
        </p:nvSpPr>
        <p:spPr>
          <a:xfrm>
            <a:off x="1303560" y="3558960"/>
            <a:ext cx="13082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主要用户：药剂师、临床医生</a:t>
            </a:r>
            <a:endParaRPr lang="en-US" sz="790" b="0" u="none" strike="noStrike">
              <a:solidFill>
                <a:srgbClr val="000000"/>
              </a:solidFill>
              <a:effectLst/>
              <a:uFillTx/>
              <a:latin typeface="Times New Roman"/>
            </a:endParaRPr>
          </a:p>
        </p:txBody>
      </p:sp>
      <p:sp>
        <p:nvSpPr>
          <p:cNvPr id="114" name="文本框 113"/>
          <p:cNvSpPr txBox="1"/>
          <p:nvPr/>
        </p:nvSpPr>
        <p:spPr>
          <a:xfrm>
            <a:off x="6167160" y="286992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预防措施和保健</a:t>
            </a:r>
            <a:endParaRPr lang="en-US" sz="1320" b="0" u="none" strike="noStrike">
              <a:solidFill>
                <a:srgbClr val="000000"/>
              </a:solidFill>
              <a:effectLst/>
              <a:uFillTx/>
              <a:latin typeface="Times New Roman"/>
            </a:endParaRPr>
          </a:p>
        </p:txBody>
      </p:sp>
      <p:pic>
        <p:nvPicPr>
          <p:cNvPr id="115" name="图片 114"/>
          <p:cNvPicPr/>
          <p:nvPr/>
        </p:nvPicPr>
        <p:blipFill>
          <a:blip r:embed="rId10"/>
          <a:stretch/>
        </p:blipFill>
        <p:spPr>
          <a:xfrm>
            <a:off x="6167160" y="3376080"/>
            <a:ext cx="166680" cy="133200"/>
          </a:xfrm>
          <a:prstGeom prst="rect">
            <a:avLst/>
          </a:prstGeom>
          <a:noFill/>
          <a:ln w="0">
            <a:noFill/>
          </a:ln>
        </p:spPr>
      </p:pic>
      <p:sp>
        <p:nvSpPr>
          <p:cNvPr id="116" name="文本框 115"/>
          <p:cNvSpPr txBox="1"/>
          <p:nvPr/>
        </p:nvSpPr>
        <p:spPr>
          <a:xfrm>
            <a:off x="6167160" y="3167280"/>
            <a:ext cx="3638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公共卫生专家和健康教育工作者关注疾病预防、筛查和健康教育等内容</a:t>
            </a:r>
            <a:endParaRPr lang="en-US" sz="920" b="0" u="none" strike="noStrike">
              <a:solidFill>
                <a:srgbClr val="000000"/>
              </a:solidFill>
              <a:effectLst/>
              <a:uFillTx/>
              <a:latin typeface="Times New Roman"/>
            </a:endParaRPr>
          </a:p>
        </p:txBody>
      </p:sp>
      <p:sp>
        <p:nvSpPr>
          <p:cNvPr id="117" name="任意多边形: 形状 116"/>
          <p:cNvSpPr/>
          <p:nvPr/>
        </p:nvSpPr>
        <p:spPr>
          <a:xfrm>
            <a:off x="417600" y="4044600"/>
            <a:ext cx="4830480" cy="1136880"/>
          </a:xfrm>
          <a:custGeom>
            <a:avLst/>
            <a:gdLst/>
            <a:ahLst/>
            <a:cxnLst/>
            <a:rect l="0" t="0" r="r" b="b"/>
            <a:pathLst>
              <a:path w="13418" h="3158">
                <a:moveTo>
                  <a:pt x="0" y="2972"/>
                </a:moveTo>
                <a:lnTo>
                  <a:pt x="0" y="185"/>
                </a:lnTo>
                <a:cubicBezTo>
                  <a:pt x="0" y="173"/>
                  <a:pt x="1" y="161"/>
                  <a:pt x="3" y="149"/>
                </a:cubicBezTo>
                <a:cubicBezTo>
                  <a:pt x="5" y="137"/>
                  <a:pt x="7" y="126"/>
                  <a:pt x="11" y="114"/>
                </a:cubicBezTo>
                <a:cubicBezTo>
                  <a:pt x="14" y="103"/>
                  <a:pt x="19" y="92"/>
                  <a:pt x="24" y="82"/>
                </a:cubicBezTo>
                <a:cubicBezTo>
                  <a:pt x="29" y="72"/>
                  <a:pt x="34" y="63"/>
                  <a:pt x="41" y="54"/>
                </a:cubicBezTo>
                <a:cubicBezTo>
                  <a:pt x="47" y="45"/>
                  <a:pt x="54" y="38"/>
                  <a:pt x="62" y="31"/>
                </a:cubicBezTo>
                <a:cubicBezTo>
                  <a:pt x="70" y="24"/>
                  <a:pt x="78" y="18"/>
                  <a:pt x="86" y="14"/>
                </a:cubicBezTo>
                <a:cubicBezTo>
                  <a:pt x="95" y="9"/>
                  <a:pt x="103" y="6"/>
                  <a:pt x="112" y="3"/>
                </a:cubicBezTo>
                <a:cubicBezTo>
                  <a:pt x="121" y="1"/>
                  <a:pt x="130" y="0"/>
                  <a:pt x="139" y="0"/>
                </a:cubicBezTo>
                <a:lnTo>
                  <a:pt x="13233" y="0"/>
                </a:lnTo>
                <a:cubicBezTo>
                  <a:pt x="13245" y="0"/>
                  <a:pt x="13257" y="1"/>
                  <a:pt x="13269" y="3"/>
                </a:cubicBezTo>
                <a:cubicBezTo>
                  <a:pt x="13281" y="6"/>
                  <a:pt x="13292" y="9"/>
                  <a:pt x="13304" y="14"/>
                </a:cubicBezTo>
                <a:cubicBezTo>
                  <a:pt x="13315" y="18"/>
                  <a:pt x="13326" y="24"/>
                  <a:pt x="13336" y="31"/>
                </a:cubicBezTo>
                <a:cubicBezTo>
                  <a:pt x="13346" y="38"/>
                  <a:pt x="13355" y="45"/>
                  <a:pt x="13364" y="54"/>
                </a:cubicBezTo>
                <a:cubicBezTo>
                  <a:pt x="13373" y="63"/>
                  <a:pt x="13380" y="72"/>
                  <a:pt x="13387" y="82"/>
                </a:cubicBezTo>
                <a:cubicBezTo>
                  <a:pt x="13394" y="92"/>
                  <a:pt x="13399" y="103"/>
                  <a:pt x="13404" y="114"/>
                </a:cubicBezTo>
                <a:cubicBezTo>
                  <a:pt x="13409" y="126"/>
                  <a:pt x="13412" y="137"/>
                  <a:pt x="13415" y="149"/>
                </a:cubicBezTo>
                <a:cubicBezTo>
                  <a:pt x="13417" y="161"/>
                  <a:pt x="13418" y="173"/>
                  <a:pt x="13418" y="185"/>
                </a:cubicBezTo>
                <a:lnTo>
                  <a:pt x="13418" y="2972"/>
                </a:lnTo>
                <a:cubicBezTo>
                  <a:pt x="13418" y="2984"/>
                  <a:pt x="13417" y="2996"/>
                  <a:pt x="13415" y="3008"/>
                </a:cubicBezTo>
                <a:cubicBezTo>
                  <a:pt x="13412" y="3020"/>
                  <a:pt x="13409" y="3032"/>
                  <a:pt x="13404" y="3043"/>
                </a:cubicBezTo>
                <a:cubicBezTo>
                  <a:pt x="13399" y="3054"/>
                  <a:pt x="13394" y="3065"/>
                  <a:pt x="13387" y="3075"/>
                </a:cubicBezTo>
                <a:cubicBezTo>
                  <a:pt x="13380" y="3085"/>
                  <a:pt x="13373" y="3095"/>
                  <a:pt x="13364" y="3103"/>
                </a:cubicBezTo>
                <a:cubicBezTo>
                  <a:pt x="13355" y="3112"/>
                  <a:pt x="13346" y="3120"/>
                  <a:pt x="13336" y="3126"/>
                </a:cubicBezTo>
                <a:cubicBezTo>
                  <a:pt x="13326" y="3133"/>
                  <a:pt x="13315" y="3139"/>
                  <a:pt x="13304" y="3143"/>
                </a:cubicBezTo>
                <a:cubicBezTo>
                  <a:pt x="13292" y="3148"/>
                  <a:pt x="13281" y="3152"/>
                  <a:pt x="13269" y="3154"/>
                </a:cubicBezTo>
                <a:cubicBezTo>
                  <a:pt x="13257" y="3156"/>
                  <a:pt x="13245" y="3158"/>
                  <a:pt x="13233" y="3158"/>
                </a:cubicBezTo>
                <a:lnTo>
                  <a:pt x="139" y="3158"/>
                </a:lnTo>
                <a:cubicBezTo>
                  <a:pt x="130" y="3158"/>
                  <a:pt x="121" y="3156"/>
                  <a:pt x="112" y="3154"/>
                </a:cubicBezTo>
                <a:cubicBezTo>
                  <a:pt x="103" y="3152"/>
                  <a:pt x="95" y="3148"/>
                  <a:pt x="86" y="3143"/>
                </a:cubicBezTo>
                <a:cubicBezTo>
                  <a:pt x="78" y="3139"/>
                  <a:pt x="70" y="3133"/>
                  <a:pt x="62" y="3126"/>
                </a:cubicBezTo>
                <a:cubicBezTo>
                  <a:pt x="54" y="3120"/>
                  <a:pt x="47" y="3112"/>
                  <a:pt x="41" y="3103"/>
                </a:cubicBezTo>
                <a:cubicBezTo>
                  <a:pt x="34" y="3095"/>
                  <a:pt x="29" y="3085"/>
                  <a:pt x="24" y="3075"/>
                </a:cubicBezTo>
                <a:cubicBezTo>
                  <a:pt x="19" y="3065"/>
                  <a:pt x="14" y="3054"/>
                  <a:pt x="11" y="3043"/>
                </a:cubicBezTo>
                <a:cubicBezTo>
                  <a:pt x="7" y="3032"/>
                  <a:pt x="5" y="3020"/>
                  <a:pt x="3" y="3008"/>
                </a:cubicBezTo>
                <a:cubicBezTo>
                  <a:pt x="1" y="2996"/>
                  <a:pt x="0" y="2984"/>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8" name="任意多边形: 形状 117"/>
          <p:cNvSpPr/>
          <p:nvPr/>
        </p:nvSpPr>
        <p:spPr>
          <a:xfrm>
            <a:off x="401040" y="4044600"/>
            <a:ext cx="66960" cy="1136880"/>
          </a:xfrm>
          <a:custGeom>
            <a:avLst/>
            <a:gdLst/>
            <a:ahLst/>
            <a:cxnLst/>
            <a:rect l="0" t="0" r="r" b="b"/>
            <a:pathLst>
              <a:path w="186" h="3158">
                <a:moveTo>
                  <a:pt x="0" y="0"/>
                </a:moveTo>
                <a:lnTo>
                  <a:pt x="186" y="0"/>
                </a:lnTo>
                <a:lnTo>
                  <a:pt x="186" y="3158"/>
                </a:lnTo>
                <a:lnTo>
                  <a:pt x="0" y="3158"/>
                </a:lnTo>
                <a:lnTo>
                  <a:pt x="0" y="0"/>
                </a:lnTo>
                <a:close/>
              </a:path>
            </a:pathLst>
          </a:custGeom>
          <a:solidFill>
            <a:srgbClr val="FF6B6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9" name="任意多边形: 形状 118"/>
          <p:cNvSpPr/>
          <p:nvPr/>
        </p:nvSpPr>
        <p:spPr>
          <a:xfrm>
            <a:off x="568080" y="4178160"/>
            <a:ext cx="418320" cy="418320"/>
          </a:xfrm>
          <a:custGeom>
            <a:avLst/>
            <a:gdLst/>
            <a:ahLst/>
            <a:cxnLst/>
            <a:rect l="0" t="0" r="r" b="b"/>
            <a:pathLst>
              <a:path w="1162" h="1162">
                <a:moveTo>
                  <a:pt x="1162" y="581"/>
                </a:moveTo>
                <a:cubicBezTo>
                  <a:pt x="1162" y="600"/>
                  <a:pt x="1161" y="619"/>
                  <a:pt x="1159" y="638"/>
                </a:cubicBezTo>
                <a:cubicBezTo>
                  <a:pt x="1157" y="657"/>
                  <a:pt x="1154" y="676"/>
                  <a:pt x="1150" y="695"/>
                </a:cubicBezTo>
                <a:cubicBezTo>
                  <a:pt x="1147" y="713"/>
                  <a:pt x="1142" y="732"/>
                  <a:pt x="1137" y="750"/>
                </a:cubicBezTo>
                <a:cubicBezTo>
                  <a:pt x="1131" y="768"/>
                  <a:pt x="1125" y="786"/>
                  <a:pt x="1117" y="803"/>
                </a:cubicBezTo>
                <a:cubicBezTo>
                  <a:pt x="1110" y="821"/>
                  <a:pt x="1102" y="838"/>
                  <a:pt x="1093" y="855"/>
                </a:cubicBezTo>
                <a:cubicBezTo>
                  <a:pt x="1084" y="872"/>
                  <a:pt x="1074" y="888"/>
                  <a:pt x="1064" y="904"/>
                </a:cubicBezTo>
                <a:cubicBezTo>
                  <a:pt x="1053" y="920"/>
                  <a:pt x="1042" y="935"/>
                  <a:pt x="1030" y="950"/>
                </a:cubicBezTo>
                <a:cubicBezTo>
                  <a:pt x="1018" y="964"/>
                  <a:pt x="1005" y="978"/>
                  <a:pt x="992" y="992"/>
                </a:cubicBezTo>
                <a:cubicBezTo>
                  <a:pt x="978" y="1005"/>
                  <a:pt x="964" y="1018"/>
                  <a:pt x="949" y="1030"/>
                </a:cubicBezTo>
                <a:cubicBezTo>
                  <a:pt x="935" y="1042"/>
                  <a:pt x="920" y="1053"/>
                  <a:pt x="904" y="1064"/>
                </a:cubicBezTo>
                <a:cubicBezTo>
                  <a:pt x="888" y="1074"/>
                  <a:pt x="872" y="1084"/>
                  <a:pt x="855" y="1093"/>
                </a:cubicBezTo>
                <a:cubicBezTo>
                  <a:pt x="838" y="1102"/>
                  <a:pt x="821" y="1110"/>
                  <a:pt x="803" y="1118"/>
                </a:cubicBezTo>
                <a:cubicBezTo>
                  <a:pt x="786" y="1125"/>
                  <a:pt x="768" y="1131"/>
                  <a:pt x="750" y="1137"/>
                </a:cubicBezTo>
                <a:cubicBezTo>
                  <a:pt x="732" y="1142"/>
                  <a:pt x="713" y="1147"/>
                  <a:pt x="695" y="1151"/>
                </a:cubicBezTo>
                <a:cubicBezTo>
                  <a:pt x="676" y="1154"/>
                  <a:pt x="657" y="1157"/>
                  <a:pt x="638" y="1159"/>
                </a:cubicBezTo>
                <a:cubicBezTo>
                  <a:pt x="619" y="1161"/>
                  <a:pt x="600" y="1162"/>
                  <a:pt x="581" y="1162"/>
                </a:cubicBezTo>
                <a:cubicBezTo>
                  <a:pt x="562" y="1162"/>
                  <a:pt x="543" y="1161"/>
                  <a:pt x="524" y="1159"/>
                </a:cubicBezTo>
                <a:cubicBezTo>
                  <a:pt x="506" y="1157"/>
                  <a:pt x="487" y="1154"/>
                  <a:pt x="468" y="1151"/>
                </a:cubicBezTo>
                <a:cubicBezTo>
                  <a:pt x="449" y="1147"/>
                  <a:pt x="431" y="1142"/>
                  <a:pt x="413" y="1137"/>
                </a:cubicBezTo>
                <a:cubicBezTo>
                  <a:pt x="395" y="1131"/>
                  <a:pt x="377" y="1125"/>
                  <a:pt x="359" y="1118"/>
                </a:cubicBezTo>
                <a:cubicBezTo>
                  <a:pt x="342" y="1110"/>
                  <a:pt x="325" y="1102"/>
                  <a:pt x="308" y="1093"/>
                </a:cubicBezTo>
                <a:cubicBezTo>
                  <a:pt x="291" y="1084"/>
                  <a:pt x="275" y="1074"/>
                  <a:pt x="259" y="1064"/>
                </a:cubicBezTo>
                <a:cubicBezTo>
                  <a:pt x="243" y="1053"/>
                  <a:pt x="228" y="1042"/>
                  <a:pt x="213" y="1030"/>
                </a:cubicBezTo>
                <a:cubicBezTo>
                  <a:pt x="198" y="1018"/>
                  <a:pt x="184" y="1005"/>
                  <a:pt x="171" y="992"/>
                </a:cubicBezTo>
                <a:cubicBezTo>
                  <a:pt x="157" y="978"/>
                  <a:pt x="144" y="964"/>
                  <a:pt x="132" y="950"/>
                </a:cubicBezTo>
                <a:cubicBezTo>
                  <a:pt x="120" y="935"/>
                  <a:pt x="108" y="920"/>
                  <a:pt x="98" y="904"/>
                </a:cubicBezTo>
                <a:cubicBezTo>
                  <a:pt x="87" y="888"/>
                  <a:pt x="77" y="872"/>
                  <a:pt x="69" y="855"/>
                </a:cubicBezTo>
                <a:cubicBezTo>
                  <a:pt x="60" y="838"/>
                  <a:pt x="51" y="821"/>
                  <a:pt x="44" y="803"/>
                </a:cubicBezTo>
                <a:cubicBezTo>
                  <a:pt x="37" y="786"/>
                  <a:pt x="30" y="768"/>
                  <a:pt x="25" y="750"/>
                </a:cubicBezTo>
                <a:cubicBezTo>
                  <a:pt x="19" y="732"/>
                  <a:pt x="15" y="713"/>
                  <a:pt x="11" y="695"/>
                </a:cubicBezTo>
                <a:cubicBezTo>
                  <a:pt x="7" y="676"/>
                  <a:pt x="5" y="657"/>
                  <a:pt x="3" y="638"/>
                </a:cubicBezTo>
                <a:cubicBezTo>
                  <a:pt x="1" y="619"/>
                  <a:pt x="0" y="600"/>
                  <a:pt x="0" y="581"/>
                </a:cubicBezTo>
                <a:cubicBezTo>
                  <a:pt x="0" y="561"/>
                  <a:pt x="1" y="542"/>
                  <a:pt x="3" y="523"/>
                </a:cubicBezTo>
                <a:cubicBezTo>
                  <a:pt x="5" y="505"/>
                  <a:pt x="7" y="486"/>
                  <a:pt x="11" y="467"/>
                </a:cubicBezTo>
                <a:cubicBezTo>
                  <a:pt x="15" y="448"/>
                  <a:pt x="19" y="430"/>
                  <a:pt x="25" y="412"/>
                </a:cubicBezTo>
                <a:cubicBezTo>
                  <a:pt x="30" y="394"/>
                  <a:pt x="37" y="376"/>
                  <a:pt x="44" y="358"/>
                </a:cubicBezTo>
                <a:cubicBezTo>
                  <a:pt x="51" y="341"/>
                  <a:pt x="60" y="324"/>
                  <a:pt x="69" y="307"/>
                </a:cubicBezTo>
                <a:cubicBezTo>
                  <a:pt x="77" y="290"/>
                  <a:pt x="87" y="274"/>
                  <a:pt x="98" y="258"/>
                </a:cubicBezTo>
                <a:cubicBezTo>
                  <a:pt x="108" y="242"/>
                  <a:pt x="120" y="227"/>
                  <a:pt x="132" y="212"/>
                </a:cubicBezTo>
                <a:cubicBezTo>
                  <a:pt x="144" y="198"/>
                  <a:pt x="157" y="183"/>
                  <a:pt x="171" y="170"/>
                </a:cubicBezTo>
                <a:cubicBezTo>
                  <a:pt x="184" y="157"/>
                  <a:pt x="198" y="144"/>
                  <a:pt x="213" y="132"/>
                </a:cubicBezTo>
                <a:cubicBezTo>
                  <a:pt x="228" y="120"/>
                  <a:pt x="243" y="108"/>
                  <a:pt x="259" y="98"/>
                </a:cubicBezTo>
                <a:cubicBezTo>
                  <a:pt x="275" y="87"/>
                  <a:pt x="291" y="78"/>
                  <a:pt x="308" y="69"/>
                </a:cubicBezTo>
                <a:cubicBezTo>
                  <a:pt x="325" y="60"/>
                  <a:pt x="342" y="51"/>
                  <a:pt x="359" y="44"/>
                </a:cubicBezTo>
                <a:cubicBezTo>
                  <a:pt x="377" y="37"/>
                  <a:pt x="395" y="31"/>
                  <a:pt x="413" y="25"/>
                </a:cubicBezTo>
                <a:cubicBezTo>
                  <a:pt x="431" y="19"/>
                  <a:pt x="449" y="15"/>
                  <a:pt x="468" y="11"/>
                </a:cubicBezTo>
                <a:cubicBezTo>
                  <a:pt x="487" y="7"/>
                  <a:pt x="506" y="5"/>
                  <a:pt x="524" y="3"/>
                </a:cubicBezTo>
                <a:cubicBezTo>
                  <a:pt x="543" y="1"/>
                  <a:pt x="562" y="0"/>
                  <a:pt x="581" y="0"/>
                </a:cubicBezTo>
                <a:cubicBezTo>
                  <a:pt x="600" y="0"/>
                  <a:pt x="619" y="1"/>
                  <a:pt x="638" y="3"/>
                </a:cubicBezTo>
                <a:cubicBezTo>
                  <a:pt x="657" y="5"/>
                  <a:pt x="676" y="7"/>
                  <a:pt x="695" y="11"/>
                </a:cubicBezTo>
                <a:cubicBezTo>
                  <a:pt x="713" y="15"/>
                  <a:pt x="732" y="19"/>
                  <a:pt x="750" y="25"/>
                </a:cubicBezTo>
                <a:cubicBezTo>
                  <a:pt x="768" y="31"/>
                  <a:pt x="786" y="37"/>
                  <a:pt x="803" y="44"/>
                </a:cubicBezTo>
                <a:cubicBezTo>
                  <a:pt x="821" y="51"/>
                  <a:pt x="838" y="60"/>
                  <a:pt x="855" y="69"/>
                </a:cubicBezTo>
                <a:cubicBezTo>
                  <a:pt x="872" y="78"/>
                  <a:pt x="888" y="87"/>
                  <a:pt x="904" y="98"/>
                </a:cubicBezTo>
                <a:cubicBezTo>
                  <a:pt x="920" y="108"/>
                  <a:pt x="935" y="120"/>
                  <a:pt x="949" y="132"/>
                </a:cubicBezTo>
                <a:cubicBezTo>
                  <a:pt x="964" y="144"/>
                  <a:pt x="978" y="157"/>
                  <a:pt x="992" y="170"/>
                </a:cubicBezTo>
                <a:cubicBezTo>
                  <a:pt x="1005" y="183"/>
                  <a:pt x="1018" y="198"/>
                  <a:pt x="1030" y="212"/>
                </a:cubicBezTo>
                <a:cubicBezTo>
                  <a:pt x="1042" y="227"/>
                  <a:pt x="1053" y="242"/>
                  <a:pt x="1064" y="258"/>
                </a:cubicBezTo>
                <a:cubicBezTo>
                  <a:pt x="1074" y="274"/>
                  <a:pt x="1084" y="290"/>
                  <a:pt x="1093" y="307"/>
                </a:cubicBezTo>
                <a:cubicBezTo>
                  <a:pt x="1102" y="324"/>
                  <a:pt x="1110" y="341"/>
                  <a:pt x="1117" y="358"/>
                </a:cubicBezTo>
                <a:cubicBezTo>
                  <a:pt x="1125" y="376"/>
                  <a:pt x="1131" y="394"/>
                  <a:pt x="1137" y="412"/>
                </a:cubicBezTo>
                <a:cubicBezTo>
                  <a:pt x="1142" y="430"/>
                  <a:pt x="1147" y="448"/>
                  <a:pt x="1150" y="467"/>
                </a:cubicBezTo>
                <a:cubicBezTo>
                  <a:pt x="1154" y="486"/>
                  <a:pt x="1157" y="505"/>
                  <a:pt x="1159" y="523"/>
                </a:cubicBezTo>
                <a:cubicBezTo>
                  <a:pt x="1161" y="542"/>
                  <a:pt x="1162" y="561"/>
                  <a:pt x="1162" y="58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0" name="图片 119"/>
          <p:cNvPicPr/>
          <p:nvPr/>
        </p:nvPicPr>
        <p:blipFill>
          <a:blip r:embed="rId11"/>
          <a:stretch/>
        </p:blipFill>
        <p:spPr>
          <a:xfrm>
            <a:off x="693720" y="4286880"/>
            <a:ext cx="174960" cy="200160"/>
          </a:xfrm>
          <a:prstGeom prst="rect">
            <a:avLst/>
          </a:prstGeom>
          <a:noFill/>
          <a:ln w="0">
            <a:noFill/>
          </a:ln>
        </p:spPr>
      </p:pic>
      <p:sp>
        <p:nvSpPr>
          <p:cNvPr id="121" name="文本框 120"/>
          <p:cNvSpPr txBox="1"/>
          <p:nvPr/>
        </p:nvSpPr>
        <p:spPr>
          <a:xfrm>
            <a:off x="6401160" y="3391560"/>
            <a:ext cx="181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主要用户：公共卫生专家、健康教育人员</a:t>
            </a:r>
            <a:endParaRPr lang="en-US" sz="790" b="0" u="none" strike="noStrike">
              <a:solidFill>
                <a:srgbClr val="000000"/>
              </a:solidFill>
              <a:effectLst/>
              <a:uFillTx/>
              <a:latin typeface="Times New Roman"/>
            </a:endParaRPr>
          </a:p>
        </p:txBody>
      </p:sp>
      <p:sp>
        <p:nvSpPr>
          <p:cNvPr id="122" name="文本框 121"/>
          <p:cNvSpPr txBox="1"/>
          <p:nvPr/>
        </p:nvSpPr>
        <p:spPr>
          <a:xfrm>
            <a:off x="1119960" y="420696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文献总结和综述</a:t>
            </a:r>
            <a:endParaRPr lang="en-US" sz="1320" b="0" u="none" strike="noStrike">
              <a:solidFill>
                <a:srgbClr val="000000"/>
              </a:solidFill>
              <a:effectLst/>
              <a:uFillTx/>
              <a:latin typeface="Times New Roman"/>
            </a:endParaRPr>
          </a:p>
        </p:txBody>
      </p:sp>
      <p:sp>
        <p:nvSpPr>
          <p:cNvPr id="123" name="文本框 122"/>
          <p:cNvSpPr txBox="1"/>
          <p:nvPr/>
        </p:nvSpPr>
        <p:spPr>
          <a:xfrm>
            <a:off x="1119960" y="4504320"/>
            <a:ext cx="3990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研究人员需要系统总结特定领域的已有研究，形成文献综述或报告，了解研究</a:t>
            </a:r>
            <a:endParaRPr lang="en-US" sz="920" b="0" u="none" strike="noStrike">
              <a:solidFill>
                <a:srgbClr val="000000"/>
              </a:solidFill>
              <a:effectLst/>
              <a:uFillTx/>
              <a:latin typeface="Times New Roman"/>
            </a:endParaRPr>
          </a:p>
        </p:txBody>
      </p:sp>
      <p:pic>
        <p:nvPicPr>
          <p:cNvPr id="124" name="图片 123"/>
          <p:cNvPicPr/>
          <p:nvPr/>
        </p:nvPicPr>
        <p:blipFill>
          <a:blip r:embed="rId12"/>
          <a:stretch/>
        </p:blipFill>
        <p:spPr>
          <a:xfrm>
            <a:off x="1119960" y="4880160"/>
            <a:ext cx="133200" cy="133200"/>
          </a:xfrm>
          <a:prstGeom prst="rect">
            <a:avLst/>
          </a:prstGeom>
          <a:noFill/>
          <a:ln w="0">
            <a:noFill/>
          </a:ln>
        </p:spPr>
      </p:pic>
      <p:sp>
        <p:nvSpPr>
          <p:cNvPr id="125" name="文本框 124"/>
          <p:cNvSpPr txBox="1"/>
          <p:nvPr/>
        </p:nvSpPr>
        <p:spPr>
          <a:xfrm>
            <a:off x="1119960" y="467136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现状</a:t>
            </a:r>
            <a:endParaRPr lang="en-US" sz="920" b="0" u="none" strike="noStrike">
              <a:solidFill>
                <a:srgbClr val="000000"/>
              </a:solidFill>
              <a:effectLst/>
              <a:uFillTx/>
              <a:latin typeface="Times New Roman"/>
            </a:endParaRPr>
          </a:p>
        </p:txBody>
      </p:sp>
      <p:sp>
        <p:nvSpPr>
          <p:cNvPr id="126" name="任意多边形: 形状 125"/>
          <p:cNvSpPr/>
          <p:nvPr/>
        </p:nvSpPr>
        <p:spPr>
          <a:xfrm>
            <a:off x="5465160" y="4044600"/>
            <a:ext cx="4830480" cy="1136880"/>
          </a:xfrm>
          <a:custGeom>
            <a:avLst/>
            <a:gdLst/>
            <a:ahLst/>
            <a:cxnLst/>
            <a:rect l="0" t="0" r="r" b="b"/>
            <a:pathLst>
              <a:path w="13418" h="3158">
                <a:moveTo>
                  <a:pt x="0" y="2972"/>
                </a:moveTo>
                <a:lnTo>
                  <a:pt x="0" y="185"/>
                </a:lnTo>
                <a:cubicBezTo>
                  <a:pt x="0" y="173"/>
                  <a:pt x="1" y="161"/>
                  <a:pt x="3" y="149"/>
                </a:cubicBezTo>
                <a:cubicBezTo>
                  <a:pt x="4" y="137"/>
                  <a:pt x="7" y="126"/>
                  <a:pt x="10" y="114"/>
                </a:cubicBezTo>
                <a:cubicBezTo>
                  <a:pt x="14" y="103"/>
                  <a:pt x="18" y="92"/>
                  <a:pt x="23" y="82"/>
                </a:cubicBezTo>
                <a:cubicBezTo>
                  <a:pt x="28" y="72"/>
                  <a:pt x="34" y="63"/>
                  <a:pt x="41" y="54"/>
                </a:cubicBezTo>
                <a:cubicBezTo>
                  <a:pt x="47" y="45"/>
                  <a:pt x="54" y="38"/>
                  <a:pt x="62" y="31"/>
                </a:cubicBezTo>
                <a:cubicBezTo>
                  <a:pt x="69" y="24"/>
                  <a:pt x="77" y="18"/>
                  <a:pt x="86" y="14"/>
                </a:cubicBezTo>
                <a:cubicBezTo>
                  <a:pt x="94" y="9"/>
                  <a:pt x="103" y="6"/>
                  <a:pt x="112" y="3"/>
                </a:cubicBezTo>
                <a:cubicBezTo>
                  <a:pt x="121" y="1"/>
                  <a:pt x="130" y="0"/>
                  <a:pt x="139" y="0"/>
                </a:cubicBezTo>
                <a:lnTo>
                  <a:pt x="13232" y="0"/>
                </a:lnTo>
                <a:cubicBezTo>
                  <a:pt x="13244" y="0"/>
                  <a:pt x="13257" y="1"/>
                  <a:pt x="13269" y="3"/>
                </a:cubicBezTo>
                <a:cubicBezTo>
                  <a:pt x="13280" y="6"/>
                  <a:pt x="13292" y="9"/>
                  <a:pt x="13303" y="14"/>
                </a:cubicBezTo>
                <a:cubicBezTo>
                  <a:pt x="13315" y="18"/>
                  <a:pt x="13325" y="24"/>
                  <a:pt x="13335" y="31"/>
                </a:cubicBezTo>
                <a:cubicBezTo>
                  <a:pt x="13346" y="38"/>
                  <a:pt x="13355" y="45"/>
                  <a:pt x="13364" y="54"/>
                </a:cubicBezTo>
                <a:cubicBezTo>
                  <a:pt x="13372" y="63"/>
                  <a:pt x="13380" y="72"/>
                  <a:pt x="13387" y="82"/>
                </a:cubicBezTo>
                <a:cubicBezTo>
                  <a:pt x="13393" y="92"/>
                  <a:pt x="13399" y="103"/>
                  <a:pt x="13404" y="114"/>
                </a:cubicBezTo>
                <a:cubicBezTo>
                  <a:pt x="13409" y="126"/>
                  <a:pt x="13412" y="137"/>
                  <a:pt x="13414" y="149"/>
                </a:cubicBezTo>
                <a:cubicBezTo>
                  <a:pt x="13417" y="161"/>
                  <a:pt x="13418" y="173"/>
                  <a:pt x="13418" y="185"/>
                </a:cubicBezTo>
                <a:lnTo>
                  <a:pt x="13418" y="2972"/>
                </a:lnTo>
                <a:cubicBezTo>
                  <a:pt x="13418" y="2984"/>
                  <a:pt x="13417" y="2996"/>
                  <a:pt x="13414" y="3008"/>
                </a:cubicBezTo>
                <a:cubicBezTo>
                  <a:pt x="13412" y="3020"/>
                  <a:pt x="13409" y="3032"/>
                  <a:pt x="13404" y="3043"/>
                </a:cubicBezTo>
                <a:cubicBezTo>
                  <a:pt x="13399" y="3054"/>
                  <a:pt x="13393" y="3065"/>
                  <a:pt x="13387" y="3075"/>
                </a:cubicBezTo>
                <a:cubicBezTo>
                  <a:pt x="13380" y="3085"/>
                  <a:pt x="13372" y="3095"/>
                  <a:pt x="13364" y="3103"/>
                </a:cubicBezTo>
                <a:cubicBezTo>
                  <a:pt x="13355" y="3112"/>
                  <a:pt x="13346" y="3120"/>
                  <a:pt x="13335" y="3126"/>
                </a:cubicBezTo>
                <a:cubicBezTo>
                  <a:pt x="13325" y="3133"/>
                  <a:pt x="13315" y="3139"/>
                  <a:pt x="13303" y="3143"/>
                </a:cubicBezTo>
                <a:cubicBezTo>
                  <a:pt x="13292" y="3148"/>
                  <a:pt x="13280" y="3152"/>
                  <a:pt x="13269" y="3154"/>
                </a:cubicBezTo>
                <a:cubicBezTo>
                  <a:pt x="13257" y="3156"/>
                  <a:pt x="13244" y="3158"/>
                  <a:pt x="13232" y="3158"/>
                </a:cubicBezTo>
                <a:lnTo>
                  <a:pt x="139" y="3158"/>
                </a:lnTo>
                <a:cubicBezTo>
                  <a:pt x="130" y="3158"/>
                  <a:pt x="121" y="3156"/>
                  <a:pt x="112" y="3154"/>
                </a:cubicBezTo>
                <a:cubicBezTo>
                  <a:pt x="103" y="3152"/>
                  <a:pt x="94" y="3148"/>
                  <a:pt x="86" y="3143"/>
                </a:cubicBezTo>
                <a:cubicBezTo>
                  <a:pt x="77" y="3139"/>
                  <a:pt x="69" y="3133"/>
                  <a:pt x="62" y="3126"/>
                </a:cubicBezTo>
                <a:cubicBezTo>
                  <a:pt x="54" y="3120"/>
                  <a:pt x="47" y="3112"/>
                  <a:pt x="41" y="3103"/>
                </a:cubicBezTo>
                <a:cubicBezTo>
                  <a:pt x="34" y="3095"/>
                  <a:pt x="28" y="3085"/>
                  <a:pt x="23" y="3075"/>
                </a:cubicBezTo>
                <a:cubicBezTo>
                  <a:pt x="18" y="3065"/>
                  <a:pt x="14" y="3054"/>
                  <a:pt x="10" y="3043"/>
                </a:cubicBezTo>
                <a:cubicBezTo>
                  <a:pt x="7" y="3032"/>
                  <a:pt x="4" y="3020"/>
                  <a:pt x="3" y="3008"/>
                </a:cubicBezTo>
                <a:cubicBezTo>
                  <a:pt x="1" y="2996"/>
                  <a:pt x="0" y="2984"/>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7" name="任意多边形: 形状 126"/>
          <p:cNvSpPr/>
          <p:nvPr/>
        </p:nvSpPr>
        <p:spPr>
          <a:xfrm>
            <a:off x="5448240" y="4044600"/>
            <a:ext cx="67320" cy="1136880"/>
          </a:xfrm>
          <a:custGeom>
            <a:avLst/>
            <a:gdLst/>
            <a:ahLst/>
            <a:cxnLst/>
            <a:rect l="0" t="0" r="r" b="b"/>
            <a:pathLst>
              <a:path w="187" h="3158">
                <a:moveTo>
                  <a:pt x="0" y="0"/>
                </a:moveTo>
                <a:lnTo>
                  <a:pt x="187" y="0"/>
                </a:lnTo>
                <a:lnTo>
                  <a:pt x="187" y="3158"/>
                </a:lnTo>
                <a:lnTo>
                  <a:pt x="0" y="3158"/>
                </a:lnTo>
                <a:lnTo>
                  <a:pt x="0" y="0"/>
                </a:lnTo>
                <a:close/>
              </a:path>
            </a:pathLst>
          </a:custGeom>
          <a:solidFill>
            <a:srgbClr val="FFD7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8" name="任意多边形: 形状 127"/>
          <p:cNvSpPr/>
          <p:nvPr/>
        </p:nvSpPr>
        <p:spPr>
          <a:xfrm>
            <a:off x="5615640" y="4178160"/>
            <a:ext cx="417960" cy="418320"/>
          </a:xfrm>
          <a:custGeom>
            <a:avLst/>
            <a:gdLst/>
            <a:ahLst/>
            <a:cxnLst/>
            <a:rect l="0" t="0" r="r" b="b"/>
            <a:pathLst>
              <a:path w="1161" h="1162">
                <a:moveTo>
                  <a:pt x="1161" y="581"/>
                </a:moveTo>
                <a:cubicBezTo>
                  <a:pt x="1161" y="600"/>
                  <a:pt x="1160" y="619"/>
                  <a:pt x="1159" y="638"/>
                </a:cubicBezTo>
                <a:cubicBezTo>
                  <a:pt x="1157" y="657"/>
                  <a:pt x="1154" y="676"/>
                  <a:pt x="1150" y="695"/>
                </a:cubicBezTo>
                <a:cubicBezTo>
                  <a:pt x="1146" y="713"/>
                  <a:pt x="1142" y="732"/>
                  <a:pt x="1136" y="750"/>
                </a:cubicBezTo>
                <a:cubicBezTo>
                  <a:pt x="1131" y="768"/>
                  <a:pt x="1124" y="786"/>
                  <a:pt x="1117" y="803"/>
                </a:cubicBezTo>
                <a:cubicBezTo>
                  <a:pt x="1110" y="821"/>
                  <a:pt x="1102" y="838"/>
                  <a:pt x="1093" y="855"/>
                </a:cubicBezTo>
                <a:cubicBezTo>
                  <a:pt x="1084" y="872"/>
                  <a:pt x="1074" y="888"/>
                  <a:pt x="1064" y="904"/>
                </a:cubicBezTo>
                <a:cubicBezTo>
                  <a:pt x="1053" y="920"/>
                  <a:pt x="1042" y="935"/>
                  <a:pt x="1030" y="950"/>
                </a:cubicBezTo>
                <a:cubicBezTo>
                  <a:pt x="1018" y="964"/>
                  <a:pt x="1005" y="978"/>
                  <a:pt x="991" y="992"/>
                </a:cubicBezTo>
                <a:cubicBezTo>
                  <a:pt x="978" y="1005"/>
                  <a:pt x="964" y="1018"/>
                  <a:pt x="949" y="1030"/>
                </a:cubicBezTo>
                <a:cubicBezTo>
                  <a:pt x="934" y="1042"/>
                  <a:pt x="919" y="1053"/>
                  <a:pt x="903" y="1064"/>
                </a:cubicBezTo>
                <a:cubicBezTo>
                  <a:pt x="888" y="1074"/>
                  <a:pt x="871" y="1084"/>
                  <a:pt x="855" y="1093"/>
                </a:cubicBezTo>
                <a:cubicBezTo>
                  <a:pt x="838" y="1102"/>
                  <a:pt x="821" y="1110"/>
                  <a:pt x="803" y="1118"/>
                </a:cubicBezTo>
                <a:cubicBezTo>
                  <a:pt x="786" y="1125"/>
                  <a:pt x="768" y="1131"/>
                  <a:pt x="749" y="1137"/>
                </a:cubicBezTo>
                <a:cubicBezTo>
                  <a:pt x="731" y="1142"/>
                  <a:pt x="713" y="1147"/>
                  <a:pt x="694" y="1151"/>
                </a:cubicBezTo>
                <a:cubicBezTo>
                  <a:pt x="676" y="1154"/>
                  <a:pt x="657" y="1157"/>
                  <a:pt x="638" y="1159"/>
                </a:cubicBezTo>
                <a:cubicBezTo>
                  <a:pt x="619" y="1161"/>
                  <a:pt x="600" y="1162"/>
                  <a:pt x="581" y="1162"/>
                </a:cubicBezTo>
                <a:cubicBezTo>
                  <a:pt x="562" y="1162"/>
                  <a:pt x="543" y="1161"/>
                  <a:pt x="524" y="1159"/>
                </a:cubicBezTo>
                <a:cubicBezTo>
                  <a:pt x="505" y="1157"/>
                  <a:pt x="486" y="1154"/>
                  <a:pt x="468" y="1151"/>
                </a:cubicBezTo>
                <a:cubicBezTo>
                  <a:pt x="449" y="1147"/>
                  <a:pt x="431" y="1142"/>
                  <a:pt x="413" y="1137"/>
                </a:cubicBezTo>
                <a:cubicBezTo>
                  <a:pt x="394" y="1131"/>
                  <a:pt x="376" y="1125"/>
                  <a:pt x="359" y="1118"/>
                </a:cubicBezTo>
                <a:cubicBezTo>
                  <a:pt x="341" y="1110"/>
                  <a:pt x="324" y="1102"/>
                  <a:pt x="307" y="1093"/>
                </a:cubicBezTo>
                <a:cubicBezTo>
                  <a:pt x="291" y="1084"/>
                  <a:pt x="274" y="1074"/>
                  <a:pt x="259" y="1064"/>
                </a:cubicBezTo>
                <a:cubicBezTo>
                  <a:pt x="243" y="1053"/>
                  <a:pt x="228" y="1042"/>
                  <a:pt x="213" y="1030"/>
                </a:cubicBezTo>
                <a:cubicBezTo>
                  <a:pt x="198" y="1018"/>
                  <a:pt x="184" y="1005"/>
                  <a:pt x="171" y="992"/>
                </a:cubicBezTo>
                <a:cubicBezTo>
                  <a:pt x="157" y="978"/>
                  <a:pt x="144" y="964"/>
                  <a:pt x="132" y="950"/>
                </a:cubicBezTo>
                <a:cubicBezTo>
                  <a:pt x="120" y="935"/>
                  <a:pt x="109" y="920"/>
                  <a:pt x="98" y="904"/>
                </a:cubicBezTo>
                <a:cubicBezTo>
                  <a:pt x="88" y="888"/>
                  <a:pt x="78" y="872"/>
                  <a:pt x="69" y="855"/>
                </a:cubicBezTo>
                <a:cubicBezTo>
                  <a:pt x="59" y="838"/>
                  <a:pt x="51" y="821"/>
                  <a:pt x="44" y="803"/>
                </a:cubicBezTo>
                <a:cubicBezTo>
                  <a:pt x="37" y="786"/>
                  <a:pt x="30" y="768"/>
                  <a:pt x="25" y="750"/>
                </a:cubicBezTo>
                <a:cubicBezTo>
                  <a:pt x="19" y="732"/>
                  <a:pt x="15" y="713"/>
                  <a:pt x="11" y="695"/>
                </a:cubicBezTo>
                <a:cubicBezTo>
                  <a:pt x="7" y="676"/>
                  <a:pt x="4" y="657"/>
                  <a:pt x="2" y="638"/>
                </a:cubicBezTo>
                <a:cubicBezTo>
                  <a:pt x="1" y="619"/>
                  <a:pt x="0" y="600"/>
                  <a:pt x="0" y="581"/>
                </a:cubicBezTo>
                <a:cubicBezTo>
                  <a:pt x="0" y="561"/>
                  <a:pt x="1" y="542"/>
                  <a:pt x="2" y="523"/>
                </a:cubicBezTo>
                <a:cubicBezTo>
                  <a:pt x="4" y="505"/>
                  <a:pt x="7" y="486"/>
                  <a:pt x="11" y="467"/>
                </a:cubicBezTo>
                <a:cubicBezTo>
                  <a:pt x="15" y="448"/>
                  <a:pt x="19" y="430"/>
                  <a:pt x="25" y="412"/>
                </a:cubicBezTo>
                <a:cubicBezTo>
                  <a:pt x="30" y="394"/>
                  <a:pt x="37" y="376"/>
                  <a:pt x="44" y="358"/>
                </a:cubicBezTo>
                <a:cubicBezTo>
                  <a:pt x="51" y="341"/>
                  <a:pt x="59" y="324"/>
                  <a:pt x="69" y="307"/>
                </a:cubicBezTo>
                <a:cubicBezTo>
                  <a:pt x="78" y="290"/>
                  <a:pt x="88" y="274"/>
                  <a:pt x="98" y="258"/>
                </a:cubicBezTo>
                <a:cubicBezTo>
                  <a:pt x="109" y="242"/>
                  <a:pt x="120" y="227"/>
                  <a:pt x="132" y="212"/>
                </a:cubicBezTo>
                <a:cubicBezTo>
                  <a:pt x="144" y="198"/>
                  <a:pt x="157" y="183"/>
                  <a:pt x="171" y="170"/>
                </a:cubicBezTo>
                <a:cubicBezTo>
                  <a:pt x="184" y="157"/>
                  <a:pt x="198" y="144"/>
                  <a:pt x="213" y="132"/>
                </a:cubicBezTo>
                <a:cubicBezTo>
                  <a:pt x="228" y="120"/>
                  <a:pt x="243" y="108"/>
                  <a:pt x="259" y="98"/>
                </a:cubicBezTo>
                <a:cubicBezTo>
                  <a:pt x="274" y="87"/>
                  <a:pt x="291" y="78"/>
                  <a:pt x="307" y="69"/>
                </a:cubicBezTo>
                <a:cubicBezTo>
                  <a:pt x="324" y="60"/>
                  <a:pt x="341" y="51"/>
                  <a:pt x="359" y="44"/>
                </a:cubicBezTo>
                <a:cubicBezTo>
                  <a:pt x="376" y="37"/>
                  <a:pt x="394" y="31"/>
                  <a:pt x="413" y="25"/>
                </a:cubicBezTo>
                <a:cubicBezTo>
                  <a:pt x="431" y="19"/>
                  <a:pt x="449" y="15"/>
                  <a:pt x="468" y="11"/>
                </a:cubicBezTo>
                <a:cubicBezTo>
                  <a:pt x="486" y="7"/>
                  <a:pt x="505" y="5"/>
                  <a:pt x="524" y="3"/>
                </a:cubicBezTo>
                <a:cubicBezTo>
                  <a:pt x="543" y="1"/>
                  <a:pt x="562" y="0"/>
                  <a:pt x="581" y="0"/>
                </a:cubicBezTo>
                <a:cubicBezTo>
                  <a:pt x="600" y="0"/>
                  <a:pt x="619" y="1"/>
                  <a:pt x="638" y="3"/>
                </a:cubicBezTo>
                <a:cubicBezTo>
                  <a:pt x="657" y="5"/>
                  <a:pt x="676" y="7"/>
                  <a:pt x="694" y="11"/>
                </a:cubicBezTo>
                <a:cubicBezTo>
                  <a:pt x="713" y="15"/>
                  <a:pt x="731" y="19"/>
                  <a:pt x="749" y="25"/>
                </a:cubicBezTo>
                <a:cubicBezTo>
                  <a:pt x="768" y="31"/>
                  <a:pt x="786" y="37"/>
                  <a:pt x="803" y="44"/>
                </a:cubicBezTo>
                <a:cubicBezTo>
                  <a:pt x="821" y="51"/>
                  <a:pt x="838" y="60"/>
                  <a:pt x="855" y="69"/>
                </a:cubicBezTo>
                <a:cubicBezTo>
                  <a:pt x="871" y="78"/>
                  <a:pt x="888" y="87"/>
                  <a:pt x="903" y="98"/>
                </a:cubicBezTo>
                <a:cubicBezTo>
                  <a:pt x="919" y="108"/>
                  <a:pt x="934" y="120"/>
                  <a:pt x="949" y="132"/>
                </a:cubicBezTo>
                <a:cubicBezTo>
                  <a:pt x="964" y="144"/>
                  <a:pt x="978" y="157"/>
                  <a:pt x="991" y="170"/>
                </a:cubicBezTo>
                <a:cubicBezTo>
                  <a:pt x="1005" y="183"/>
                  <a:pt x="1018" y="198"/>
                  <a:pt x="1030" y="212"/>
                </a:cubicBezTo>
                <a:cubicBezTo>
                  <a:pt x="1042" y="227"/>
                  <a:pt x="1053" y="242"/>
                  <a:pt x="1064" y="258"/>
                </a:cubicBezTo>
                <a:cubicBezTo>
                  <a:pt x="1074" y="274"/>
                  <a:pt x="1084" y="290"/>
                  <a:pt x="1093" y="307"/>
                </a:cubicBezTo>
                <a:cubicBezTo>
                  <a:pt x="1102" y="324"/>
                  <a:pt x="1110" y="341"/>
                  <a:pt x="1117" y="358"/>
                </a:cubicBezTo>
                <a:cubicBezTo>
                  <a:pt x="1124" y="376"/>
                  <a:pt x="1131" y="394"/>
                  <a:pt x="1136" y="412"/>
                </a:cubicBezTo>
                <a:cubicBezTo>
                  <a:pt x="1142" y="430"/>
                  <a:pt x="1146" y="448"/>
                  <a:pt x="1150" y="467"/>
                </a:cubicBezTo>
                <a:cubicBezTo>
                  <a:pt x="1154" y="486"/>
                  <a:pt x="1157" y="505"/>
                  <a:pt x="1159" y="523"/>
                </a:cubicBezTo>
                <a:cubicBezTo>
                  <a:pt x="1160" y="542"/>
                  <a:pt x="1161" y="561"/>
                  <a:pt x="1161" y="58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9" name="图片 128"/>
          <p:cNvPicPr/>
          <p:nvPr/>
        </p:nvPicPr>
        <p:blipFill>
          <a:blip r:embed="rId13"/>
          <a:stretch/>
        </p:blipFill>
        <p:spPr>
          <a:xfrm>
            <a:off x="5740920" y="4286880"/>
            <a:ext cx="174960" cy="200160"/>
          </a:xfrm>
          <a:prstGeom prst="rect">
            <a:avLst/>
          </a:prstGeom>
          <a:noFill/>
          <a:ln w="0">
            <a:noFill/>
          </a:ln>
        </p:spPr>
      </p:pic>
      <p:sp>
        <p:nvSpPr>
          <p:cNvPr id="130" name="文本框 129"/>
          <p:cNvSpPr txBox="1"/>
          <p:nvPr/>
        </p:nvSpPr>
        <p:spPr>
          <a:xfrm>
            <a:off x="1320480" y="4896000"/>
            <a:ext cx="14090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主要用户：研究人员、科研团队</a:t>
            </a:r>
            <a:endParaRPr lang="en-US" sz="790" b="0" u="none" strike="noStrike">
              <a:solidFill>
                <a:srgbClr val="000000"/>
              </a:solidFill>
              <a:effectLst/>
              <a:uFillTx/>
              <a:latin typeface="Times New Roman"/>
            </a:endParaRPr>
          </a:p>
        </p:txBody>
      </p:sp>
      <p:sp>
        <p:nvSpPr>
          <p:cNvPr id="131" name="文本框 130"/>
          <p:cNvSpPr txBox="1"/>
          <p:nvPr/>
        </p:nvSpPr>
        <p:spPr>
          <a:xfrm>
            <a:off x="6167160" y="420696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其他辅助信息</a:t>
            </a:r>
            <a:endParaRPr lang="en-US" sz="1320" b="0" u="none" strike="noStrike">
              <a:solidFill>
                <a:srgbClr val="000000"/>
              </a:solidFill>
              <a:effectLst/>
              <a:uFillTx/>
              <a:latin typeface="Times New Roman"/>
            </a:endParaRPr>
          </a:p>
        </p:txBody>
      </p:sp>
      <p:pic>
        <p:nvPicPr>
          <p:cNvPr id="132" name="图片 131"/>
          <p:cNvPicPr/>
          <p:nvPr/>
        </p:nvPicPr>
        <p:blipFill>
          <a:blip r:embed="rId14"/>
          <a:stretch/>
        </p:blipFill>
        <p:spPr>
          <a:xfrm>
            <a:off x="6167160" y="4713120"/>
            <a:ext cx="133200" cy="133200"/>
          </a:xfrm>
          <a:prstGeom prst="rect">
            <a:avLst/>
          </a:prstGeom>
          <a:noFill/>
          <a:ln w="0">
            <a:noFill/>
          </a:ln>
        </p:spPr>
      </p:pic>
      <p:sp>
        <p:nvSpPr>
          <p:cNvPr id="133" name="文本框 132"/>
          <p:cNvSpPr txBox="1"/>
          <p:nvPr/>
        </p:nvSpPr>
        <p:spPr>
          <a:xfrm>
            <a:off x="6167160" y="4504320"/>
            <a:ext cx="3990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包括基因与蛋白质相关研究、医学影像解读、病例分析等专业领域的信息需求</a:t>
            </a:r>
            <a:endParaRPr lang="en-US" sz="920" b="0" u="none" strike="noStrike">
              <a:solidFill>
                <a:srgbClr val="000000"/>
              </a:solidFill>
              <a:effectLst/>
              <a:uFillTx/>
              <a:latin typeface="Times New Roman"/>
            </a:endParaRPr>
          </a:p>
        </p:txBody>
      </p:sp>
      <p:sp>
        <p:nvSpPr>
          <p:cNvPr id="134" name="文本框 133"/>
          <p:cNvSpPr txBox="1"/>
          <p:nvPr/>
        </p:nvSpPr>
        <p:spPr>
          <a:xfrm>
            <a:off x="6367680" y="4728600"/>
            <a:ext cx="20124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主要用户：医学研究者、影像专家、分析专家</a:t>
            </a:r>
            <a:endParaRPr lang="en-US" sz="790" b="0" u="none" strike="noStrike">
              <a:solidFill>
                <a:srgbClr val="000000"/>
              </a:solidFill>
              <a:effectLst/>
              <a:uFillTx/>
              <a:latin typeface="Times New Roman"/>
            </a:endParaRPr>
          </a:p>
        </p:txBody>
      </p:sp>
      <p:sp>
        <p:nvSpPr>
          <p:cNvPr id="135" name="文本框 134"/>
          <p:cNvSpPr txBox="1"/>
          <p:nvPr/>
        </p:nvSpPr>
        <p:spPr>
          <a:xfrm>
            <a:off x="2657520" y="5473800"/>
            <a:ext cx="53985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通过深入分析不同用户群体的检索需求，系统可以针对性地优化检索和生成模块，提供更精准的医学信息</a:t>
            </a:r>
            <a:endParaRPr lang="en-US" sz="920" b="0" u="none" strike="noStrike">
              <a:solidFill>
                <a:srgbClr val="000000"/>
              </a:solidFill>
              <a:effectLst/>
              <a:uFillTx/>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图片 135"/>
          <p:cNvPicPr/>
          <p:nvPr/>
        </p:nvPicPr>
        <p:blipFill>
          <a:blip r:embed="rId2"/>
          <a:stretch/>
        </p:blipFill>
        <p:spPr>
          <a:xfrm>
            <a:off x="0" y="0"/>
            <a:ext cx="10696320" cy="6016320"/>
          </a:xfrm>
          <a:prstGeom prst="rect">
            <a:avLst/>
          </a:prstGeom>
          <a:noFill/>
          <a:ln w="0">
            <a:noFill/>
          </a:ln>
        </p:spPr>
      </p:pic>
      <p:sp>
        <p:nvSpPr>
          <p:cNvPr id="137" name="文本框 136"/>
          <p:cNvSpPr txBox="1"/>
          <p:nvPr/>
        </p:nvSpPr>
        <p:spPr>
          <a:xfrm>
            <a:off x="401040" y="422640"/>
            <a:ext cx="18021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用户需求类别</a:t>
            </a:r>
            <a:endParaRPr lang="en-US" sz="2370" b="0" u="none" strike="noStrike">
              <a:solidFill>
                <a:srgbClr val="000000"/>
              </a:solidFill>
              <a:effectLst/>
              <a:uFillTx/>
              <a:latin typeface="Times New Roman"/>
            </a:endParaRPr>
          </a:p>
        </p:txBody>
      </p:sp>
      <p:sp>
        <p:nvSpPr>
          <p:cNvPr id="138" name="任意多边形: 形状 137"/>
          <p:cNvSpPr/>
          <p:nvPr/>
        </p:nvSpPr>
        <p:spPr>
          <a:xfrm>
            <a:off x="401040" y="1236600"/>
            <a:ext cx="3167280" cy="1905840"/>
          </a:xfrm>
          <a:custGeom>
            <a:avLst/>
            <a:gdLst/>
            <a:ahLst/>
            <a:cxnLst/>
            <a:rect l="0" t="0" r="r" b="b"/>
            <a:pathLst>
              <a:path w="8798" h="5294">
                <a:moveTo>
                  <a:pt x="0" y="5108"/>
                </a:moveTo>
                <a:lnTo>
                  <a:pt x="0" y="186"/>
                </a:lnTo>
                <a:cubicBezTo>
                  <a:pt x="0" y="161"/>
                  <a:pt x="4" y="137"/>
                  <a:pt x="14" y="115"/>
                </a:cubicBezTo>
                <a:cubicBezTo>
                  <a:pt x="23" y="92"/>
                  <a:pt x="37" y="72"/>
                  <a:pt x="54" y="54"/>
                </a:cubicBezTo>
                <a:cubicBezTo>
                  <a:pt x="72" y="37"/>
                  <a:pt x="92" y="24"/>
                  <a:pt x="114" y="14"/>
                </a:cubicBezTo>
                <a:cubicBezTo>
                  <a:pt x="137" y="5"/>
                  <a:pt x="161" y="0"/>
                  <a:pt x="185" y="0"/>
                </a:cubicBezTo>
                <a:lnTo>
                  <a:pt x="8613" y="0"/>
                </a:lnTo>
                <a:cubicBezTo>
                  <a:pt x="8637" y="0"/>
                  <a:pt x="8661" y="5"/>
                  <a:pt x="8684" y="14"/>
                </a:cubicBezTo>
                <a:cubicBezTo>
                  <a:pt x="8707" y="24"/>
                  <a:pt x="8727" y="37"/>
                  <a:pt x="8744" y="54"/>
                </a:cubicBezTo>
                <a:cubicBezTo>
                  <a:pt x="8761" y="72"/>
                  <a:pt x="8775" y="92"/>
                  <a:pt x="8784" y="115"/>
                </a:cubicBezTo>
                <a:cubicBezTo>
                  <a:pt x="8794" y="137"/>
                  <a:pt x="8798" y="161"/>
                  <a:pt x="8798" y="186"/>
                </a:cubicBezTo>
                <a:lnTo>
                  <a:pt x="8798" y="5108"/>
                </a:lnTo>
                <a:cubicBezTo>
                  <a:pt x="8798" y="5133"/>
                  <a:pt x="8794" y="5156"/>
                  <a:pt x="8784" y="5179"/>
                </a:cubicBezTo>
                <a:cubicBezTo>
                  <a:pt x="8775" y="5202"/>
                  <a:pt x="8761" y="5222"/>
                  <a:pt x="8744" y="5239"/>
                </a:cubicBezTo>
                <a:cubicBezTo>
                  <a:pt x="8727" y="5257"/>
                  <a:pt x="8707" y="5270"/>
                  <a:pt x="8684" y="5279"/>
                </a:cubicBezTo>
                <a:cubicBezTo>
                  <a:pt x="8661" y="5289"/>
                  <a:pt x="8637" y="5294"/>
                  <a:pt x="8613" y="5294"/>
                </a:cubicBezTo>
                <a:lnTo>
                  <a:pt x="185" y="5294"/>
                </a:lnTo>
                <a:cubicBezTo>
                  <a:pt x="161" y="5294"/>
                  <a:pt x="137" y="5289"/>
                  <a:pt x="114" y="5279"/>
                </a:cubicBezTo>
                <a:cubicBezTo>
                  <a:pt x="92" y="5270"/>
                  <a:pt x="72" y="5257"/>
                  <a:pt x="54" y="5239"/>
                </a:cubicBezTo>
                <a:cubicBezTo>
                  <a:pt x="37" y="5222"/>
                  <a:pt x="23" y="5202"/>
                  <a:pt x="14" y="5179"/>
                </a:cubicBezTo>
                <a:cubicBezTo>
                  <a:pt x="4" y="5156"/>
                  <a:pt x="0" y="5133"/>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9" name="任意多边形: 形状 138"/>
          <p:cNvSpPr/>
          <p:nvPr/>
        </p:nvSpPr>
        <p:spPr>
          <a:xfrm>
            <a:off x="401040" y="1236600"/>
            <a:ext cx="3167280" cy="1905840"/>
          </a:xfrm>
          <a:custGeom>
            <a:avLst/>
            <a:gdLst/>
            <a:ahLst/>
            <a:cxnLst/>
            <a:rect l="0" t="0" r="r" b="b"/>
            <a:pathLst>
              <a:path w="8798" h="5294">
                <a:moveTo>
                  <a:pt x="0" y="5108"/>
                </a:moveTo>
                <a:lnTo>
                  <a:pt x="0" y="186"/>
                </a:lnTo>
                <a:cubicBezTo>
                  <a:pt x="0" y="161"/>
                  <a:pt x="4" y="137"/>
                  <a:pt x="14" y="115"/>
                </a:cubicBezTo>
                <a:cubicBezTo>
                  <a:pt x="23" y="92"/>
                  <a:pt x="37" y="72"/>
                  <a:pt x="54" y="54"/>
                </a:cubicBezTo>
                <a:cubicBezTo>
                  <a:pt x="72" y="37"/>
                  <a:pt x="92" y="24"/>
                  <a:pt x="114" y="14"/>
                </a:cubicBezTo>
                <a:cubicBezTo>
                  <a:pt x="137" y="5"/>
                  <a:pt x="161" y="0"/>
                  <a:pt x="185" y="0"/>
                </a:cubicBezTo>
                <a:lnTo>
                  <a:pt x="8613" y="0"/>
                </a:lnTo>
                <a:cubicBezTo>
                  <a:pt x="8637" y="0"/>
                  <a:pt x="8661" y="5"/>
                  <a:pt x="8684" y="14"/>
                </a:cubicBezTo>
                <a:cubicBezTo>
                  <a:pt x="8707" y="24"/>
                  <a:pt x="8727" y="37"/>
                  <a:pt x="8744" y="54"/>
                </a:cubicBezTo>
                <a:cubicBezTo>
                  <a:pt x="8761" y="72"/>
                  <a:pt x="8775" y="92"/>
                  <a:pt x="8784" y="115"/>
                </a:cubicBezTo>
                <a:cubicBezTo>
                  <a:pt x="8794" y="137"/>
                  <a:pt x="8798" y="161"/>
                  <a:pt x="8798" y="186"/>
                </a:cubicBezTo>
                <a:lnTo>
                  <a:pt x="8798" y="5108"/>
                </a:lnTo>
                <a:cubicBezTo>
                  <a:pt x="8798" y="5133"/>
                  <a:pt x="8794" y="5156"/>
                  <a:pt x="8784" y="5179"/>
                </a:cubicBezTo>
                <a:cubicBezTo>
                  <a:pt x="8775" y="5202"/>
                  <a:pt x="8761" y="5222"/>
                  <a:pt x="8744" y="5239"/>
                </a:cubicBezTo>
                <a:cubicBezTo>
                  <a:pt x="8727" y="5257"/>
                  <a:pt x="8707" y="5270"/>
                  <a:pt x="8684" y="5279"/>
                </a:cubicBezTo>
                <a:cubicBezTo>
                  <a:pt x="8661" y="5289"/>
                  <a:pt x="8637" y="5294"/>
                  <a:pt x="8613" y="5294"/>
                </a:cubicBezTo>
                <a:lnTo>
                  <a:pt x="185" y="5294"/>
                </a:lnTo>
                <a:cubicBezTo>
                  <a:pt x="161" y="5294"/>
                  <a:pt x="137" y="5289"/>
                  <a:pt x="114" y="5279"/>
                </a:cubicBezTo>
                <a:cubicBezTo>
                  <a:pt x="92" y="5270"/>
                  <a:pt x="72" y="5257"/>
                  <a:pt x="54" y="5239"/>
                </a:cubicBezTo>
                <a:cubicBezTo>
                  <a:pt x="37" y="5222"/>
                  <a:pt x="23" y="5202"/>
                  <a:pt x="14" y="5179"/>
                </a:cubicBezTo>
                <a:cubicBezTo>
                  <a:pt x="4" y="5156"/>
                  <a:pt x="0" y="5133"/>
                  <a:pt x="0" y="5108"/>
                </a:cubicBezTo>
                <a:moveTo>
                  <a:pt x="23" y="186"/>
                </a:moveTo>
                <a:lnTo>
                  <a:pt x="23" y="5108"/>
                </a:lnTo>
                <a:cubicBezTo>
                  <a:pt x="23" y="5119"/>
                  <a:pt x="24" y="5129"/>
                  <a:pt x="26" y="5140"/>
                </a:cubicBezTo>
                <a:cubicBezTo>
                  <a:pt x="28" y="5150"/>
                  <a:pt x="31" y="5160"/>
                  <a:pt x="35" y="5170"/>
                </a:cubicBezTo>
                <a:cubicBezTo>
                  <a:pt x="39" y="5180"/>
                  <a:pt x="44" y="5189"/>
                  <a:pt x="50" y="5198"/>
                </a:cubicBezTo>
                <a:cubicBezTo>
                  <a:pt x="56" y="5207"/>
                  <a:pt x="63" y="5215"/>
                  <a:pt x="71" y="5223"/>
                </a:cubicBezTo>
                <a:cubicBezTo>
                  <a:pt x="78" y="5230"/>
                  <a:pt x="86" y="5237"/>
                  <a:pt x="95" y="5243"/>
                </a:cubicBezTo>
                <a:cubicBezTo>
                  <a:pt x="104" y="5249"/>
                  <a:pt x="113" y="5254"/>
                  <a:pt x="123" y="5258"/>
                </a:cubicBezTo>
                <a:cubicBezTo>
                  <a:pt x="133" y="5262"/>
                  <a:pt x="143" y="5265"/>
                  <a:pt x="154" y="5267"/>
                </a:cubicBezTo>
                <a:cubicBezTo>
                  <a:pt x="164" y="5269"/>
                  <a:pt x="175" y="5270"/>
                  <a:pt x="185" y="5270"/>
                </a:cubicBezTo>
                <a:lnTo>
                  <a:pt x="8613" y="5270"/>
                </a:lnTo>
                <a:cubicBezTo>
                  <a:pt x="8623" y="5270"/>
                  <a:pt x="8634" y="5269"/>
                  <a:pt x="8644" y="5267"/>
                </a:cubicBezTo>
                <a:cubicBezTo>
                  <a:pt x="8655" y="5265"/>
                  <a:pt x="8665" y="5262"/>
                  <a:pt x="8675" y="5258"/>
                </a:cubicBezTo>
                <a:cubicBezTo>
                  <a:pt x="8685" y="5254"/>
                  <a:pt x="8694" y="5249"/>
                  <a:pt x="8703" y="5243"/>
                </a:cubicBezTo>
                <a:cubicBezTo>
                  <a:pt x="8712" y="5237"/>
                  <a:pt x="8720" y="5230"/>
                  <a:pt x="8728" y="5223"/>
                </a:cubicBezTo>
                <a:cubicBezTo>
                  <a:pt x="8735" y="5215"/>
                  <a:pt x="8742" y="5207"/>
                  <a:pt x="8748" y="5198"/>
                </a:cubicBezTo>
                <a:cubicBezTo>
                  <a:pt x="8754" y="5189"/>
                  <a:pt x="8759" y="5180"/>
                  <a:pt x="8763" y="5170"/>
                </a:cubicBezTo>
                <a:cubicBezTo>
                  <a:pt x="8767" y="5160"/>
                  <a:pt x="8770" y="5150"/>
                  <a:pt x="8772" y="5140"/>
                </a:cubicBezTo>
                <a:cubicBezTo>
                  <a:pt x="8774" y="5129"/>
                  <a:pt x="8775" y="5119"/>
                  <a:pt x="8775" y="5108"/>
                </a:cubicBezTo>
                <a:lnTo>
                  <a:pt x="8775" y="186"/>
                </a:lnTo>
                <a:cubicBezTo>
                  <a:pt x="8775" y="175"/>
                  <a:pt x="8774" y="164"/>
                  <a:pt x="8772" y="154"/>
                </a:cubicBezTo>
                <a:cubicBezTo>
                  <a:pt x="8770" y="144"/>
                  <a:pt x="8767" y="133"/>
                  <a:pt x="8763" y="124"/>
                </a:cubicBezTo>
                <a:cubicBezTo>
                  <a:pt x="8759" y="114"/>
                  <a:pt x="8754" y="104"/>
                  <a:pt x="8748" y="95"/>
                </a:cubicBezTo>
                <a:cubicBezTo>
                  <a:pt x="8742" y="87"/>
                  <a:pt x="8735" y="78"/>
                  <a:pt x="8728" y="71"/>
                </a:cubicBezTo>
                <a:cubicBezTo>
                  <a:pt x="8720" y="63"/>
                  <a:pt x="8712" y="57"/>
                  <a:pt x="8703" y="51"/>
                </a:cubicBezTo>
                <a:cubicBezTo>
                  <a:pt x="8694" y="45"/>
                  <a:pt x="8685" y="40"/>
                  <a:pt x="8675" y="36"/>
                </a:cubicBezTo>
                <a:cubicBezTo>
                  <a:pt x="8665" y="32"/>
                  <a:pt x="8655" y="28"/>
                  <a:pt x="8644" y="26"/>
                </a:cubicBezTo>
                <a:cubicBezTo>
                  <a:pt x="8634" y="24"/>
                  <a:pt x="8623" y="23"/>
                  <a:pt x="8613" y="23"/>
                </a:cubicBezTo>
                <a:lnTo>
                  <a:pt x="185" y="23"/>
                </a:lnTo>
                <a:cubicBezTo>
                  <a:pt x="175" y="23"/>
                  <a:pt x="164" y="24"/>
                  <a:pt x="154" y="26"/>
                </a:cubicBezTo>
                <a:cubicBezTo>
                  <a:pt x="143" y="28"/>
                  <a:pt x="133" y="32"/>
                  <a:pt x="123" y="36"/>
                </a:cubicBezTo>
                <a:cubicBezTo>
                  <a:pt x="113" y="40"/>
                  <a:pt x="104" y="45"/>
                  <a:pt x="95" y="51"/>
                </a:cubicBezTo>
                <a:cubicBezTo>
                  <a:pt x="86" y="57"/>
                  <a:pt x="78" y="63"/>
                  <a:pt x="71" y="71"/>
                </a:cubicBezTo>
                <a:cubicBezTo>
                  <a:pt x="63" y="78"/>
                  <a:pt x="56" y="87"/>
                  <a:pt x="50" y="95"/>
                </a:cubicBezTo>
                <a:cubicBezTo>
                  <a:pt x="44" y="104"/>
                  <a:pt x="39" y="114"/>
                  <a:pt x="35" y="124"/>
                </a:cubicBezTo>
                <a:cubicBezTo>
                  <a:pt x="31" y="133"/>
                  <a:pt x="28" y="144"/>
                  <a:pt x="26" y="154"/>
                </a:cubicBezTo>
                <a:cubicBezTo>
                  <a:pt x="24" y="164"/>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0" name="任意多边形: 形状 139"/>
          <p:cNvSpPr/>
          <p:nvPr/>
        </p:nvSpPr>
        <p:spPr>
          <a:xfrm>
            <a:off x="576360" y="1412280"/>
            <a:ext cx="501840" cy="501480"/>
          </a:xfrm>
          <a:custGeom>
            <a:avLst/>
            <a:gdLst/>
            <a:ahLst/>
            <a:cxnLst/>
            <a:rect l="0" t="0" r="r" b="b"/>
            <a:pathLst>
              <a:path w="1394" h="1393">
                <a:moveTo>
                  <a:pt x="1394" y="696"/>
                </a:moveTo>
                <a:cubicBezTo>
                  <a:pt x="1394" y="719"/>
                  <a:pt x="1393" y="741"/>
                  <a:pt x="1391" y="764"/>
                </a:cubicBezTo>
                <a:cubicBezTo>
                  <a:pt x="1388" y="787"/>
                  <a:pt x="1385" y="809"/>
                  <a:pt x="1381" y="832"/>
                </a:cubicBezTo>
                <a:cubicBezTo>
                  <a:pt x="1376" y="854"/>
                  <a:pt x="1371" y="876"/>
                  <a:pt x="1364" y="898"/>
                </a:cubicBezTo>
                <a:cubicBezTo>
                  <a:pt x="1357" y="920"/>
                  <a:pt x="1350" y="941"/>
                  <a:pt x="1341" y="963"/>
                </a:cubicBezTo>
                <a:cubicBezTo>
                  <a:pt x="1332" y="984"/>
                  <a:pt x="1323" y="1005"/>
                  <a:pt x="1312" y="1025"/>
                </a:cubicBezTo>
                <a:cubicBezTo>
                  <a:pt x="1301" y="1045"/>
                  <a:pt x="1289" y="1065"/>
                  <a:pt x="1277" y="1084"/>
                </a:cubicBezTo>
                <a:cubicBezTo>
                  <a:pt x="1264" y="1103"/>
                  <a:pt x="1250" y="1121"/>
                  <a:pt x="1236" y="1139"/>
                </a:cubicBezTo>
                <a:cubicBezTo>
                  <a:pt x="1221" y="1156"/>
                  <a:pt x="1206" y="1173"/>
                  <a:pt x="1190" y="1189"/>
                </a:cubicBezTo>
                <a:cubicBezTo>
                  <a:pt x="1174" y="1205"/>
                  <a:pt x="1157" y="1221"/>
                  <a:pt x="1139" y="1235"/>
                </a:cubicBezTo>
                <a:cubicBezTo>
                  <a:pt x="1122" y="1250"/>
                  <a:pt x="1103" y="1263"/>
                  <a:pt x="1084" y="1276"/>
                </a:cubicBezTo>
                <a:cubicBezTo>
                  <a:pt x="1066" y="1289"/>
                  <a:pt x="1046" y="1300"/>
                  <a:pt x="1026" y="1311"/>
                </a:cubicBezTo>
                <a:cubicBezTo>
                  <a:pt x="1006" y="1322"/>
                  <a:pt x="985" y="1332"/>
                  <a:pt x="964" y="1340"/>
                </a:cubicBezTo>
                <a:cubicBezTo>
                  <a:pt x="943" y="1349"/>
                  <a:pt x="922" y="1357"/>
                  <a:pt x="900" y="1363"/>
                </a:cubicBezTo>
                <a:cubicBezTo>
                  <a:pt x="878" y="1370"/>
                  <a:pt x="856" y="1375"/>
                  <a:pt x="833" y="1380"/>
                </a:cubicBezTo>
                <a:cubicBezTo>
                  <a:pt x="811" y="1384"/>
                  <a:pt x="789" y="1388"/>
                  <a:pt x="766" y="1390"/>
                </a:cubicBezTo>
                <a:cubicBezTo>
                  <a:pt x="743" y="1392"/>
                  <a:pt x="720" y="1393"/>
                  <a:pt x="698" y="1393"/>
                </a:cubicBezTo>
                <a:cubicBezTo>
                  <a:pt x="675" y="1393"/>
                  <a:pt x="652" y="1392"/>
                  <a:pt x="629" y="1390"/>
                </a:cubicBezTo>
                <a:cubicBezTo>
                  <a:pt x="607" y="1388"/>
                  <a:pt x="584" y="1384"/>
                  <a:pt x="562" y="1380"/>
                </a:cubicBezTo>
                <a:cubicBezTo>
                  <a:pt x="539" y="1375"/>
                  <a:pt x="517" y="1370"/>
                  <a:pt x="495" y="1363"/>
                </a:cubicBezTo>
                <a:cubicBezTo>
                  <a:pt x="473" y="1357"/>
                  <a:pt x="451" y="1349"/>
                  <a:pt x="430" y="1340"/>
                </a:cubicBezTo>
                <a:cubicBezTo>
                  <a:pt x="409" y="1332"/>
                  <a:pt x="388" y="1322"/>
                  <a:pt x="368" y="1311"/>
                </a:cubicBezTo>
                <a:cubicBezTo>
                  <a:pt x="348" y="1300"/>
                  <a:pt x="329" y="1289"/>
                  <a:pt x="310" y="1276"/>
                </a:cubicBezTo>
                <a:cubicBezTo>
                  <a:pt x="291" y="1263"/>
                  <a:pt x="272" y="1250"/>
                  <a:pt x="255" y="1235"/>
                </a:cubicBezTo>
                <a:cubicBezTo>
                  <a:pt x="237" y="1221"/>
                  <a:pt x="220" y="1205"/>
                  <a:pt x="204" y="1189"/>
                </a:cubicBezTo>
                <a:cubicBezTo>
                  <a:pt x="188" y="1173"/>
                  <a:pt x="173" y="1156"/>
                  <a:pt x="158" y="1139"/>
                </a:cubicBezTo>
                <a:cubicBezTo>
                  <a:pt x="144" y="1121"/>
                  <a:pt x="130" y="1103"/>
                  <a:pt x="118" y="1084"/>
                </a:cubicBezTo>
                <a:cubicBezTo>
                  <a:pt x="105" y="1065"/>
                  <a:pt x="93" y="1045"/>
                  <a:pt x="82" y="1025"/>
                </a:cubicBezTo>
                <a:cubicBezTo>
                  <a:pt x="72" y="1005"/>
                  <a:pt x="62" y="984"/>
                  <a:pt x="53" y="963"/>
                </a:cubicBezTo>
                <a:cubicBezTo>
                  <a:pt x="44" y="941"/>
                  <a:pt x="37" y="920"/>
                  <a:pt x="30" y="898"/>
                </a:cubicBezTo>
                <a:cubicBezTo>
                  <a:pt x="24" y="876"/>
                  <a:pt x="18" y="854"/>
                  <a:pt x="14" y="832"/>
                </a:cubicBezTo>
                <a:cubicBezTo>
                  <a:pt x="9" y="809"/>
                  <a:pt x="6" y="787"/>
                  <a:pt x="4" y="764"/>
                </a:cubicBezTo>
                <a:cubicBezTo>
                  <a:pt x="1" y="741"/>
                  <a:pt x="0" y="719"/>
                  <a:pt x="0" y="696"/>
                </a:cubicBezTo>
                <a:cubicBezTo>
                  <a:pt x="0" y="673"/>
                  <a:pt x="1" y="650"/>
                  <a:pt x="4" y="628"/>
                </a:cubicBezTo>
                <a:cubicBezTo>
                  <a:pt x="6" y="605"/>
                  <a:pt x="9" y="582"/>
                  <a:pt x="14" y="560"/>
                </a:cubicBezTo>
                <a:cubicBezTo>
                  <a:pt x="18" y="538"/>
                  <a:pt x="24" y="516"/>
                  <a:pt x="30" y="494"/>
                </a:cubicBezTo>
                <a:cubicBezTo>
                  <a:pt x="37" y="472"/>
                  <a:pt x="44" y="450"/>
                  <a:pt x="53" y="429"/>
                </a:cubicBezTo>
                <a:cubicBezTo>
                  <a:pt x="62" y="408"/>
                  <a:pt x="72" y="388"/>
                  <a:pt x="82" y="368"/>
                </a:cubicBezTo>
                <a:cubicBezTo>
                  <a:pt x="93" y="348"/>
                  <a:pt x="105" y="328"/>
                  <a:pt x="118" y="309"/>
                </a:cubicBezTo>
                <a:cubicBezTo>
                  <a:pt x="130" y="290"/>
                  <a:pt x="144" y="272"/>
                  <a:pt x="158" y="254"/>
                </a:cubicBezTo>
                <a:cubicBezTo>
                  <a:pt x="173" y="236"/>
                  <a:pt x="188" y="220"/>
                  <a:pt x="204" y="203"/>
                </a:cubicBezTo>
                <a:cubicBezTo>
                  <a:pt x="220" y="187"/>
                  <a:pt x="237" y="172"/>
                  <a:pt x="255" y="158"/>
                </a:cubicBezTo>
                <a:cubicBezTo>
                  <a:pt x="272" y="143"/>
                  <a:pt x="291" y="130"/>
                  <a:pt x="310" y="117"/>
                </a:cubicBezTo>
                <a:cubicBezTo>
                  <a:pt x="329" y="104"/>
                  <a:pt x="348" y="92"/>
                  <a:pt x="368" y="82"/>
                </a:cubicBezTo>
                <a:cubicBezTo>
                  <a:pt x="388" y="71"/>
                  <a:pt x="409" y="61"/>
                  <a:pt x="430" y="53"/>
                </a:cubicBezTo>
                <a:cubicBezTo>
                  <a:pt x="451" y="44"/>
                  <a:pt x="473" y="36"/>
                  <a:pt x="495" y="29"/>
                </a:cubicBezTo>
                <a:cubicBezTo>
                  <a:pt x="517" y="23"/>
                  <a:pt x="539" y="17"/>
                  <a:pt x="562" y="13"/>
                </a:cubicBezTo>
                <a:cubicBezTo>
                  <a:pt x="584" y="8"/>
                  <a:pt x="607" y="5"/>
                  <a:pt x="629" y="3"/>
                </a:cubicBezTo>
                <a:cubicBezTo>
                  <a:pt x="652" y="1"/>
                  <a:pt x="675" y="0"/>
                  <a:pt x="698" y="0"/>
                </a:cubicBezTo>
                <a:cubicBezTo>
                  <a:pt x="720" y="0"/>
                  <a:pt x="743" y="1"/>
                  <a:pt x="766" y="3"/>
                </a:cubicBezTo>
                <a:cubicBezTo>
                  <a:pt x="789" y="5"/>
                  <a:pt x="811" y="8"/>
                  <a:pt x="833" y="13"/>
                </a:cubicBezTo>
                <a:cubicBezTo>
                  <a:pt x="856" y="17"/>
                  <a:pt x="878" y="23"/>
                  <a:pt x="900" y="29"/>
                </a:cubicBezTo>
                <a:cubicBezTo>
                  <a:pt x="922" y="36"/>
                  <a:pt x="943" y="44"/>
                  <a:pt x="964" y="53"/>
                </a:cubicBezTo>
                <a:cubicBezTo>
                  <a:pt x="985" y="61"/>
                  <a:pt x="1006" y="71"/>
                  <a:pt x="1026" y="82"/>
                </a:cubicBezTo>
                <a:cubicBezTo>
                  <a:pt x="1046" y="92"/>
                  <a:pt x="1066" y="104"/>
                  <a:pt x="1084" y="117"/>
                </a:cubicBezTo>
                <a:cubicBezTo>
                  <a:pt x="1103" y="130"/>
                  <a:pt x="1122" y="143"/>
                  <a:pt x="1139" y="158"/>
                </a:cubicBezTo>
                <a:cubicBezTo>
                  <a:pt x="1157" y="172"/>
                  <a:pt x="1174" y="187"/>
                  <a:pt x="1190" y="203"/>
                </a:cubicBezTo>
                <a:cubicBezTo>
                  <a:pt x="1206" y="220"/>
                  <a:pt x="1221" y="236"/>
                  <a:pt x="1236" y="254"/>
                </a:cubicBezTo>
                <a:cubicBezTo>
                  <a:pt x="1250" y="272"/>
                  <a:pt x="1264" y="290"/>
                  <a:pt x="1277" y="309"/>
                </a:cubicBezTo>
                <a:cubicBezTo>
                  <a:pt x="1289" y="328"/>
                  <a:pt x="1301" y="348"/>
                  <a:pt x="1312" y="368"/>
                </a:cubicBezTo>
                <a:cubicBezTo>
                  <a:pt x="1323" y="388"/>
                  <a:pt x="1332" y="408"/>
                  <a:pt x="1341" y="429"/>
                </a:cubicBezTo>
                <a:cubicBezTo>
                  <a:pt x="1350" y="450"/>
                  <a:pt x="1357" y="472"/>
                  <a:pt x="1364" y="494"/>
                </a:cubicBezTo>
                <a:cubicBezTo>
                  <a:pt x="1371" y="516"/>
                  <a:pt x="1376" y="538"/>
                  <a:pt x="1381" y="560"/>
                </a:cubicBezTo>
                <a:cubicBezTo>
                  <a:pt x="1385" y="582"/>
                  <a:pt x="1388" y="605"/>
                  <a:pt x="1391" y="628"/>
                </a:cubicBezTo>
                <a:cubicBezTo>
                  <a:pt x="1393" y="650"/>
                  <a:pt x="1394" y="673"/>
                  <a:pt x="1394" y="696"/>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1" name="图片 140"/>
          <p:cNvPicPr/>
          <p:nvPr/>
        </p:nvPicPr>
        <p:blipFill>
          <a:blip r:embed="rId3"/>
          <a:stretch/>
        </p:blipFill>
        <p:spPr>
          <a:xfrm>
            <a:off x="718560" y="1562760"/>
            <a:ext cx="225360" cy="200160"/>
          </a:xfrm>
          <a:prstGeom prst="rect">
            <a:avLst/>
          </a:prstGeom>
          <a:noFill/>
          <a:ln w="0">
            <a:noFill/>
          </a:ln>
        </p:spPr>
      </p:pic>
      <p:sp>
        <p:nvSpPr>
          <p:cNvPr id="142" name="文本框 141"/>
          <p:cNvSpPr txBox="1"/>
          <p:nvPr/>
        </p:nvSpPr>
        <p:spPr>
          <a:xfrm>
            <a:off x="401040" y="830880"/>
            <a:ext cx="40240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医学文献检索系统针对六大类用户需求优化检索与回答</a:t>
            </a:r>
            <a:endParaRPr lang="en-US" sz="1320" b="0" u="none" strike="noStrike">
              <a:solidFill>
                <a:srgbClr val="000000"/>
              </a:solidFill>
              <a:effectLst/>
              <a:uFillTx/>
              <a:latin typeface="Times New Roman"/>
            </a:endParaRPr>
          </a:p>
        </p:txBody>
      </p:sp>
      <p:sp>
        <p:nvSpPr>
          <p:cNvPr id="143" name="文本框 142"/>
          <p:cNvSpPr txBox="1"/>
          <p:nvPr/>
        </p:nvSpPr>
        <p:spPr>
          <a:xfrm>
            <a:off x="1211760" y="144108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疾病和症状</a:t>
            </a:r>
            <a:endParaRPr lang="en-US" sz="1320" b="0" u="none" strike="noStrike">
              <a:solidFill>
                <a:srgbClr val="000000"/>
              </a:solidFill>
              <a:effectLst/>
              <a:uFillTx/>
              <a:latin typeface="Times New Roman"/>
            </a:endParaRPr>
          </a:p>
        </p:txBody>
      </p:sp>
      <p:pic>
        <p:nvPicPr>
          <p:cNvPr id="144" name="图片 143"/>
          <p:cNvPicPr/>
          <p:nvPr/>
        </p:nvPicPr>
        <p:blipFill>
          <a:blip r:embed="rId4"/>
          <a:stretch/>
        </p:blipFill>
        <p:spPr>
          <a:xfrm>
            <a:off x="576720" y="2364840"/>
            <a:ext cx="124920" cy="100080"/>
          </a:xfrm>
          <a:prstGeom prst="rect">
            <a:avLst/>
          </a:prstGeom>
          <a:noFill/>
          <a:ln w="0">
            <a:noFill/>
          </a:ln>
        </p:spPr>
      </p:pic>
      <p:sp>
        <p:nvSpPr>
          <p:cNvPr id="145" name="文本框 144"/>
          <p:cNvSpPr txBox="1"/>
          <p:nvPr/>
        </p:nvSpPr>
        <p:spPr>
          <a:xfrm>
            <a:off x="576720" y="210600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检索某种疾病的症状、诊断标准、发病机制等信息</a:t>
            </a:r>
            <a:endParaRPr lang="en-US" sz="920" b="0" u="none" strike="noStrike">
              <a:solidFill>
                <a:srgbClr val="000000"/>
              </a:solidFill>
              <a:effectLst/>
              <a:uFillTx/>
              <a:latin typeface="Times New Roman"/>
            </a:endParaRPr>
          </a:p>
        </p:txBody>
      </p:sp>
      <p:pic>
        <p:nvPicPr>
          <p:cNvPr id="146" name="图片 145"/>
          <p:cNvPicPr/>
          <p:nvPr/>
        </p:nvPicPr>
        <p:blipFill>
          <a:blip r:embed="rId5"/>
          <a:stretch/>
        </p:blipFill>
        <p:spPr>
          <a:xfrm>
            <a:off x="576720" y="2532240"/>
            <a:ext cx="100080" cy="100080"/>
          </a:xfrm>
          <a:prstGeom prst="rect">
            <a:avLst/>
          </a:prstGeom>
          <a:noFill/>
          <a:ln w="0">
            <a:noFill/>
          </a:ln>
        </p:spPr>
      </p:pic>
      <p:sp>
        <p:nvSpPr>
          <p:cNvPr id="147" name="文本框 146"/>
          <p:cNvSpPr txBox="1"/>
          <p:nvPr/>
        </p:nvSpPr>
        <p:spPr>
          <a:xfrm>
            <a:off x="768960" y="2363760"/>
            <a:ext cx="10065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医生、患者、研究人员</a:t>
            </a:r>
            <a:endParaRPr lang="en-US" sz="790" b="0" u="none" strike="noStrike">
              <a:solidFill>
                <a:srgbClr val="000000"/>
              </a:solidFill>
              <a:effectLst/>
              <a:uFillTx/>
              <a:latin typeface="Times New Roman"/>
            </a:endParaRPr>
          </a:p>
        </p:txBody>
      </p:sp>
      <p:sp>
        <p:nvSpPr>
          <p:cNvPr id="148" name="任意多边形: 形状 147"/>
          <p:cNvSpPr/>
          <p:nvPr/>
        </p:nvSpPr>
        <p:spPr>
          <a:xfrm>
            <a:off x="3768840" y="1236600"/>
            <a:ext cx="3159000" cy="1905840"/>
          </a:xfrm>
          <a:custGeom>
            <a:avLst/>
            <a:gdLst/>
            <a:ahLst/>
            <a:cxnLst/>
            <a:rect l="0" t="0" r="r" b="b"/>
            <a:pathLst>
              <a:path w="8775" h="5294">
                <a:moveTo>
                  <a:pt x="0" y="5108"/>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8589" y="0"/>
                </a:lnTo>
                <a:cubicBezTo>
                  <a:pt x="8614" y="0"/>
                  <a:pt x="8638" y="5"/>
                  <a:pt x="8660" y="14"/>
                </a:cubicBezTo>
                <a:cubicBezTo>
                  <a:pt x="8683" y="24"/>
                  <a:pt x="8703" y="37"/>
                  <a:pt x="8721" y="54"/>
                </a:cubicBezTo>
                <a:cubicBezTo>
                  <a:pt x="8738" y="72"/>
                  <a:pt x="8752" y="92"/>
                  <a:pt x="8761" y="115"/>
                </a:cubicBezTo>
                <a:cubicBezTo>
                  <a:pt x="8770" y="137"/>
                  <a:pt x="8775" y="161"/>
                  <a:pt x="8775" y="186"/>
                </a:cubicBezTo>
                <a:lnTo>
                  <a:pt x="8775" y="5108"/>
                </a:lnTo>
                <a:cubicBezTo>
                  <a:pt x="8775" y="5133"/>
                  <a:pt x="8770" y="5156"/>
                  <a:pt x="8761" y="5179"/>
                </a:cubicBezTo>
                <a:cubicBezTo>
                  <a:pt x="8752" y="5202"/>
                  <a:pt x="8738" y="5222"/>
                  <a:pt x="8721" y="5239"/>
                </a:cubicBezTo>
                <a:cubicBezTo>
                  <a:pt x="8703" y="5257"/>
                  <a:pt x="8683" y="5270"/>
                  <a:pt x="8660" y="5279"/>
                </a:cubicBezTo>
                <a:cubicBezTo>
                  <a:pt x="8638" y="5289"/>
                  <a:pt x="8614" y="5294"/>
                  <a:pt x="8589" y="5294"/>
                </a:cubicBezTo>
                <a:lnTo>
                  <a:pt x="185" y="5294"/>
                </a:lnTo>
                <a:cubicBezTo>
                  <a:pt x="161" y="5294"/>
                  <a:pt x="137" y="5289"/>
                  <a:pt x="114" y="5279"/>
                </a:cubicBezTo>
                <a:cubicBezTo>
                  <a:pt x="91" y="5270"/>
                  <a:pt x="71" y="5257"/>
                  <a:pt x="54" y="5239"/>
                </a:cubicBezTo>
                <a:cubicBezTo>
                  <a:pt x="37" y="5222"/>
                  <a:pt x="23" y="5202"/>
                  <a:pt x="14" y="5179"/>
                </a:cubicBezTo>
                <a:cubicBezTo>
                  <a:pt x="4" y="5156"/>
                  <a:pt x="0" y="5133"/>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9" name="任意多边形: 形状 148"/>
          <p:cNvSpPr/>
          <p:nvPr/>
        </p:nvSpPr>
        <p:spPr>
          <a:xfrm>
            <a:off x="3768840" y="1236600"/>
            <a:ext cx="3159000" cy="1905840"/>
          </a:xfrm>
          <a:custGeom>
            <a:avLst/>
            <a:gdLst/>
            <a:ahLst/>
            <a:cxnLst/>
            <a:rect l="0" t="0" r="r" b="b"/>
            <a:pathLst>
              <a:path w="8775" h="5294">
                <a:moveTo>
                  <a:pt x="0" y="5108"/>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8589" y="0"/>
                </a:lnTo>
                <a:cubicBezTo>
                  <a:pt x="8614" y="0"/>
                  <a:pt x="8638" y="5"/>
                  <a:pt x="8660" y="14"/>
                </a:cubicBezTo>
                <a:cubicBezTo>
                  <a:pt x="8683" y="24"/>
                  <a:pt x="8703" y="37"/>
                  <a:pt x="8721" y="54"/>
                </a:cubicBezTo>
                <a:cubicBezTo>
                  <a:pt x="8738" y="72"/>
                  <a:pt x="8752" y="92"/>
                  <a:pt x="8761" y="115"/>
                </a:cubicBezTo>
                <a:cubicBezTo>
                  <a:pt x="8770" y="137"/>
                  <a:pt x="8775" y="161"/>
                  <a:pt x="8775" y="186"/>
                </a:cubicBezTo>
                <a:lnTo>
                  <a:pt x="8775" y="5108"/>
                </a:lnTo>
                <a:cubicBezTo>
                  <a:pt x="8775" y="5133"/>
                  <a:pt x="8770" y="5156"/>
                  <a:pt x="8761" y="5179"/>
                </a:cubicBezTo>
                <a:cubicBezTo>
                  <a:pt x="8752" y="5202"/>
                  <a:pt x="8738" y="5222"/>
                  <a:pt x="8721" y="5239"/>
                </a:cubicBezTo>
                <a:cubicBezTo>
                  <a:pt x="8703" y="5257"/>
                  <a:pt x="8683" y="5270"/>
                  <a:pt x="8660" y="5279"/>
                </a:cubicBezTo>
                <a:cubicBezTo>
                  <a:pt x="8638" y="5289"/>
                  <a:pt x="8614" y="5294"/>
                  <a:pt x="8589" y="5294"/>
                </a:cubicBezTo>
                <a:lnTo>
                  <a:pt x="185" y="5294"/>
                </a:lnTo>
                <a:cubicBezTo>
                  <a:pt x="161" y="5294"/>
                  <a:pt x="137" y="5289"/>
                  <a:pt x="114" y="5279"/>
                </a:cubicBezTo>
                <a:cubicBezTo>
                  <a:pt x="91" y="5270"/>
                  <a:pt x="71" y="5257"/>
                  <a:pt x="54" y="5239"/>
                </a:cubicBezTo>
                <a:cubicBezTo>
                  <a:pt x="37" y="5222"/>
                  <a:pt x="23" y="5202"/>
                  <a:pt x="14" y="5179"/>
                </a:cubicBezTo>
                <a:cubicBezTo>
                  <a:pt x="4" y="5156"/>
                  <a:pt x="0" y="5133"/>
                  <a:pt x="0" y="5108"/>
                </a:cubicBezTo>
                <a:moveTo>
                  <a:pt x="23" y="186"/>
                </a:moveTo>
                <a:lnTo>
                  <a:pt x="23" y="5108"/>
                </a:lnTo>
                <a:cubicBezTo>
                  <a:pt x="23" y="5119"/>
                  <a:pt x="24" y="5129"/>
                  <a:pt x="26" y="5140"/>
                </a:cubicBezTo>
                <a:cubicBezTo>
                  <a:pt x="28" y="5150"/>
                  <a:pt x="31" y="5160"/>
                  <a:pt x="35" y="5170"/>
                </a:cubicBezTo>
                <a:cubicBezTo>
                  <a:pt x="39" y="5180"/>
                  <a:pt x="44" y="5189"/>
                  <a:pt x="50" y="5198"/>
                </a:cubicBezTo>
                <a:cubicBezTo>
                  <a:pt x="56" y="5207"/>
                  <a:pt x="63" y="5215"/>
                  <a:pt x="70" y="5223"/>
                </a:cubicBezTo>
                <a:cubicBezTo>
                  <a:pt x="78" y="5230"/>
                  <a:pt x="86" y="5237"/>
                  <a:pt x="95" y="5243"/>
                </a:cubicBezTo>
                <a:cubicBezTo>
                  <a:pt x="104" y="5249"/>
                  <a:pt x="113" y="5254"/>
                  <a:pt x="123" y="5258"/>
                </a:cubicBezTo>
                <a:cubicBezTo>
                  <a:pt x="133" y="5262"/>
                  <a:pt x="143" y="5265"/>
                  <a:pt x="154" y="5267"/>
                </a:cubicBezTo>
                <a:cubicBezTo>
                  <a:pt x="164" y="5269"/>
                  <a:pt x="175" y="5270"/>
                  <a:pt x="185" y="5270"/>
                </a:cubicBezTo>
                <a:lnTo>
                  <a:pt x="8589" y="5270"/>
                </a:lnTo>
                <a:cubicBezTo>
                  <a:pt x="8600" y="5270"/>
                  <a:pt x="8611" y="5269"/>
                  <a:pt x="8621" y="5267"/>
                </a:cubicBezTo>
                <a:cubicBezTo>
                  <a:pt x="8632" y="5265"/>
                  <a:pt x="8642" y="5262"/>
                  <a:pt x="8652" y="5258"/>
                </a:cubicBezTo>
                <a:cubicBezTo>
                  <a:pt x="8661" y="5254"/>
                  <a:pt x="8671" y="5249"/>
                  <a:pt x="8680" y="5243"/>
                </a:cubicBezTo>
                <a:cubicBezTo>
                  <a:pt x="8689" y="5237"/>
                  <a:pt x="8697" y="5230"/>
                  <a:pt x="8704" y="5223"/>
                </a:cubicBezTo>
                <a:cubicBezTo>
                  <a:pt x="8712" y="5215"/>
                  <a:pt x="8719" y="5207"/>
                  <a:pt x="8725" y="5198"/>
                </a:cubicBezTo>
                <a:cubicBezTo>
                  <a:pt x="8730" y="5189"/>
                  <a:pt x="8735" y="5180"/>
                  <a:pt x="8740" y="5170"/>
                </a:cubicBezTo>
                <a:cubicBezTo>
                  <a:pt x="8744" y="5160"/>
                  <a:pt x="8747" y="5150"/>
                  <a:pt x="8749" y="5140"/>
                </a:cubicBezTo>
                <a:cubicBezTo>
                  <a:pt x="8751" y="5129"/>
                  <a:pt x="8752" y="5119"/>
                  <a:pt x="8752" y="5108"/>
                </a:cubicBezTo>
                <a:lnTo>
                  <a:pt x="8752" y="186"/>
                </a:lnTo>
                <a:cubicBezTo>
                  <a:pt x="8752" y="175"/>
                  <a:pt x="8751" y="164"/>
                  <a:pt x="8749" y="154"/>
                </a:cubicBezTo>
                <a:cubicBezTo>
                  <a:pt x="8747" y="144"/>
                  <a:pt x="8744" y="133"/>
                  <a:pt x="8740" y="124"/>
                </a:cubicBezTo>
                <a:cubicBezTo>
                  <a:pt x="8735" y="114"/>
                  <a:pt x="8730" y="104"/>
                  <a:pt x="8725" y="95"/>
                </a:cubicBezTo>
                <a:cubicBezTo>
                  <a:pt x="8719" y="87"/>
                  <a:pt x="8712" y="78"/>
                  <a:pt x="8704" y="71"/>
                </a:cubicBezTo>
                <a:cubicBezTo>
                  <a:pt x="8697" y="63"/>
                  <a:pt x="8689" y="57"/>
                  <a:pt x="8680" y="51"/>
                </a:cubicBezTo>
                <a:cubicBezTo>
                  <a:pt x="8671" y="45"/>
                  <a:pt x="8661" y="40"/>
                  <a:pt x="8652" y="36"/>
                </a:cubicBezTo>
                <a:cubicBezTo>
                  <a:pt x="8642" y="32"/>
                  <a:pt x="8632" y="28"/>
                  <a:pt x="8621" y="26"/>
                </a:cubicBezTo>
                <a:cubicBezTo>
                  <a:pt x="8611" y="24"/>
                  <a:pt x="8600" y="23"/>
                  <a:pt x="8589" y="23"/>
                </a:cubicBezTo>
                <a:lnTo>
                  <a:pt x="185" y="23"/>
                </a:lnTo>
                <a:cubicBezTo>
                  <a:pt x="175" y="23"/>
                  <a:pt x="164" y="24"/>
                  <a:pt x="154" y="26"/>
                </a:cubicBezTo>
                <a:cubicBezTo>
                  <a:pt x="143" y="28"/>
                  <a:pt x="133" y="32"/>
                  <a:pt x="123" y="36"/>
                </a:cubicBezTo>
                <a:cubicBezTo>
                  <a:pt x="113" y="40"/>
                  <a:pt x="104" y="45"/>
                  <a:pt x="95" y="51"/>
                </a:cubicBezTo>
                <a:cubicBezTo>
                  <a:pt x="86" y="57"/>
                  <a:pt x="78" y="63"/>
                  <a:pt x="70" y="71"/>
                </a:cubicBezTo>
                <a:cubicBezTo>
                  <a:pt x="63" y="78"/>
                  <a:pt x="56" y="87"/>
                  <a:pt x="50" y="95"/>
                </a:cubicBezTo>
                <a:cubicBezTo>
                  <a:pt x="44" y="104"/>
                  <a:pt x="39" y="114"/>
                  <a:pt x="35" y="124"/>
                </a:cubicBezTo>
                <a:cubicBezTo>
                  <a:pt x="31" y="133"/>
                  <a:pt x="28" y="144"/>
                  <a:pt x="26" y="154"/>
                </a:cubicBezTo>
                <a:cubicBezTo>
                  <a:pt x="24" y="164"/>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0" name="任意多边形: 形状 149"/>
          <p:cNvSpPr/>
          <p:nvPr/>
        </p:nvSpPr>
        <p:spPr>
          <a:xfrm>
            <a:off x="3944160" y="1412280"/>
            <a:ext cx="501840" cy="501480"/>
          </a:xfrm>
          <a:custGeom>
            <a:avLst/>
            <a:gdLst/>
            <a:ahLst/>
            <a:cxnLst/>
            <a:rect l="0" t="0" r="r" b="b"/>
            <a:pathLst>
              <a:path w="1394" h="1393">
                <a:moveTo>
                  <a:pt x="1394" y="696"/>
                </a:moveTo>
                <a:cubicBezTo>
                  <a:pt x="1394" y="719"/>
                  <a:pt x="1393" y="741"/>
                  <a:pt x="1390" y="764"/>
                </a:cubicBezTo>
                <a:cubicBezTo>
                  <a:pt x="1388" y="787"/>
                  <a:pt x="1385" y="809"/>
                  <a:pt x="1380" y="832"/>
                </a:cubicBezTo>
                <a:cubicBezTo>
                  <a:pt x="1376" y="854"/>
                  <a:pt x="1370" y="876"/>
                  <a:pt x="1364" y="898"/>
                </a:cubicBezTo>
                <a:cubicBezTo>
                  <a:pt x="1357" y="920"/>
                  <a:pt x="1350" y="941"/>
                  <a:pt x="1341" y="963"/>
                </a:cubicBezTo>
                <a:cubicBezTo>
                  <a:pt x="1332" y="984"/>
                  <a:pt x="1322" y="1005"/>
                  <a:pt x="1312" y="1025"/>
                </a:cubicBezTo>
                <a:cubicBezTo>
                  <a:pt x="1301" y="1045"/>
                  <a:pt x="1289" y="1065"/>
                  <a:pt x="1276" y="1084"/>
                </a:cubicBezTo>
                <a:cubicBezTo>
                  <a:pt x="1264" y="1103"/>
                  <a:pt x="1250" y="1121"/>
                  <a:pt x="1236" y="1139"/>
                </a:cubicBezTo>
                <a:cubicBezTo>
                  <a:pt x="1221" y="1156"/>
                  <a:pt x="1206" y="1173"/>
                  <a:pt x="1190" y="1189"/>
                </a:cubicBezTo>
                <a:cubicBezTo>
                  <a:pt x="1174" y="1205"/>
                  <a:pt x="1157" y="1221"/>
                  <a:pt x="1139" y="1235"/>
                </a:cubicBezTo>
                <a:cubicBezTo>
                  <a:pt x="1122" y="1250"/>
                  <a:pt x="1103" y="1263"/>
                  <a:pt x="1084" y="1276"/>
                </a:cubicBezTo>
                <a:cubicBezTo>
                  <a:pt x="1065" y="1289"/>
                  <a:pt x="1046" y="1300"/>
                  <a:pt x="1026" y="1311"/>
                </a:cubicBezTo>
                <a:cubicBezTo>
                  <a:pt x="1006" y="1322"/>
                  <a:pt x="985" y="1332"/>
                  <a:pt x="964" y="1340"/>
                </a:cubicBezTo>
                <a:cubicBezTo>
                  <a:pt x="943" y="1349"/>
                  <a:pt x="921" y="1357"/>
                  <a:pt x="900" y="1363"/>
                </a:cubicBezTo>
                <a:cubicBezTo>
                  <a:pt x="878" y="1370"/>
                  <a:pt x="855" y="1375"/>
                  <a:pt x="832" y="1380"/>
                </a:cubicBezTo>
                <a:cubicBezTo>
                  <a:pt x="810" y="1384"/>
                  <a:pt x="787" y="1388"/>
                  <a:pt x="765" y="1390"/>
                </a:cubicBezTo>
                <a:cubicBezTo>
                  <a:pt x="742" y="1392"/>
                  <a:pt x="719" y="1393"/>
                  <a:pt x="696" y="1393"/>
                </a:cubicBezTo>
                <a:cubicBezTo>
                  <a:pt x="674" y="1393"/>
                  <a:pt x="651" y="1392"/>
                  <a:pt x="628" y="1390"/>
                </a:cubicBezTo>
                <a:cubicBezTo>
                  <a:pt x="605" y="1388"/>
                  <a:pt x="583" y="1384"/>
                  <a:pt x="561" y="1380"/>
                </a:cubicBezTo>
                <a:cubicBezTo>
                  <a:pt x="538" y="1375"/>
                  <a:pt x="516" y="1370"/>
                  <a:pt x="494" y="1363"/>
                </a:cubicBezTo>
                <a:cubicBezTo>
                  <a:pt x="472" y="1357"/>
                  <a:pt x="451" y="1349"/>
                  <a:pt x="430" y="1340"/>
                </a:cubicBezTo>
                <a:cubicBezTo>
                  <a:pt x="409" y="1332"/>
                  <a:pt x="388" y="1322"/>
                  <a:pt x="368" y="1311"/>
                </a:cubicBezTo>
                <a:cubicBezTo>
                  <a:pt x="348" y="1300"/>
                  <a:pt x="329" y="1289"/>
                  <a:pt x="310" y="1276"/>
                </a:cubicBezTo>
                <a:cubicBezTo>
                  <a:pt x="291" y="1263"/>
                  <a:pt x="272" y="1250"/>
                  <a:pt x="255" y="1235"/>
                </a:cubicBezTo>
                <a:cubicBezTo>
                  <a:pt x="237" y="1221"/>
                  <a:pt x="220" y="1205"/>
                  <a:pt x="204" y="1189"/>
                </a:cubicBezTo>
                <a:cubicBezTo>
                  <a:pt x="188" y="1173"/>
                  <a:pt x="173" y="1156"/>
                  <a:pt x="158" y="1139"/>
                </a:cubicBezTo>
                <a:cubicBezTo>
                  <a:pt x="144" y="1121"/>
                  <a:pt x="130" y="1103"/>
                  <a:pt x="117" y="1084"/>
                </a:cubicBezTo>
                <a:cubicBezTo>
                  <a:pt x="105" y="1065"/>
                  <a:pt x="93" y="1045"/>
                  <a:pt x="82" y="1025"/>
                </a:cubicBezTo>
                <a:cubicBezTo>
                  <a:pt x="72" y="1005"/>
                  <a:pt x="62" y="984"/>
                  <a:pt x="53" y="963"/>
                </a:cubicBezTo>
                <a:cubicBezTo>
                  <a:pt x="44" y="941"/>
                  <a:pt x="37" y="920"/>
                  <a:pt x="30" y="898"/>
                </a:cubicBezTo>
                <a:cubicBezTo>
                  <a:pt x="23" y="876"/>
                  <a:pt x="18" y="854"/>
                  <a:pt x="13" y="832"/>
                </a:cubicBezTo>
                <a:cubicBezTo>
                  <a:pt x="9" y="809"/>
                  <a:pt x="6" y="787"/>
                  <a:pt x="3" y="764"/>
                </a:cubicBezTo>
                <a:cubicBezTo>
                  <a:pt x="1" y="741"/>
                  <a:pt x="0" y="719"/>
                  <a:pt x="0" y="696"/>
                </a:cubicBezTo>
                <a:cubicBezTo>
                  <a:pt x="0" y="673"/>
                  <a:pt x="1" y="650"/>
                  <a:pt x="3" y="628"/>
                </a:cubicBezTo>
                <a:cubicBezTo>
                  <a:pt x="6" y="605"/>
                  <a:pt x="9" y="582"/>
                  <a:pt x="13" y="560"/>
                </a:cubicBezTo>
                <a:cubicBezTo>
                  <a:pt x="18" y="538"/>
                  <a:pt x="23" y="516"/>
                  <a:pt x="30" y="494"/>
                </a:cubicBezTo>
                <a:cubicBezTo>
                  <a:pt x="37" y="472"/>
                  <a:pt x="44" y="450"/>
                  <a:pt x="53" y="429"/>
                </a:cubicBezTo>
                <a:cubicBezTo>
                  <a:pt x="62" y="408"/>
                  <a:pt x="72" y="388"/>
                  <a:pt x="82" y="368"/>
                </a:cubicBezTo>
                <a:cubicBezTo>
                  <a:pt x="93" y="348"/>
                  <a:pt x="105" y="328"/>
                  <a:pt x="117" y="309"/>
                </a:cubicBezTo>
                <a:cubicBezTo>
                  <a:pt x="130" y="290"/>
                  <a:pt x="144" y="272"/>
                  <a:pt x="158" y="254"/>
                </a:cubicBezTo>
                <a:cubicBezTo>
                  <a:pt x="173" y="236"/>
                  <a:pt x="188" y="220"/>
                  <a:pt x="204" y="203"/>
                </a:cubicBezTo>
                <a:cubicBezTo>
                  <a:pt x="220" y="187"/>
                  <a:pt x="237" y="172"/>
                  <a:pt x="255" y="158"/>
                </a:cubicBezTo>
                <a:cubicBezTo>
                  <a:pt x="272" y="143"/>
                  <a:pt x="291" y="130"/>
                  <a:pt x="310" y="117"/>
                </a:cubicBezTo>
                <a:cubicBezTo>
                  <a:pt x="329" y="104"/>
                  <a:pt x="348" y="92"/>
                  <a:pt x="368" y="82"/>
                </a:cubicBezTo>
                <a:cubicBezTo>
                  <a:pt x="388" y="71"/>
                  <a:pt x="409" y="61"/>
                  <a:pt x="430" y="53"/>
                </a:cubicBezTo>
                <a:cubicBezTo>
                  <a:pt x="451" y="44"/>
                  <a:pt x="472" y="36"/>
                  <a:pt x="494" y="29"/>
                </a:cubicBezTo>
                <a:cubicBezTo>
                  <a:pt x="516" y="23"/>
                  <a:pt x="538" y="17"/>
                  <a:pt x="561" y="13"/>
                </a:cubicBezTo>
                <a:cubicBezTo>
                  <a:pt x="583" y="8"/>
                  <a:pt x="605" y="5"/>
                  <a:pt x="628" y="3"/>
                </a:cubicBezTo>
                <a:cubicBezTo>
                  <a:pt x="651" y="1"/>
                  <a:pt x="674" y="0"/>
                  <a:pt x="696" y="0"/>
                </a:cubicBezTo>
                <a:cubicBezTo>
                  <a:pt x="719" y="0"/>
                  <a:pt x="742" y="1"/>
                  <a:pt x="765" y="3"/>
                </a:cubicBezTo>
                <a:cubicBezTo>
                  <a:pt x="787" y="5"/>
                  <a:pt x="810" y="8"/>
                  <a:pt x="832" y="13"/>
                </a:cubicBezTo>
                <a:cubicBezTo>
                  <a:pt x="855" y="17"/>
                  <a:pt x="878" y="23"/>
                  <a:pt x="900" y="29"/>
                </a:cubicBezTo>
                <a:cubicBezTo>
                  <a:pt x="921" y="36"/>
                  <a:pt x="943" y="44"/>
                  <a:pt x="964" y="53"/>
                </a:cubicBezTo>
                <a:cubicBezTo>
                  <a:pt x="985" y="61"/>
                  <a:pt x="1006" y="71"/>
                  <a:pt x="1026" y="82"/>
                </a:cubicBezTo>
                <a:cubicBezTo>
                  <a:pt x="1046" y="92"/>
                  <a:pt x="1065" y="104"/>
                  <a:pt x="1084" y="117"/>
                </a:cubicBezTo>
                <a:cubicBezTo>
                  <a:pt x="1103" y="130"/>
                  <a:pt x="1122" y="143"/>
                  <a:pt x="1139" y="158"/>
                </a:cubicBezTo>
                <a:cubicBezTo>
                  <a:pt x="1157" y="172"/>
                  <a:pt x="1174" y="187"/>
                  <a:pt x="1190" y="203"/>
                </a:cubicBezTo>
                <a:cubicBezTo>
                  <a:pt x="1206" y="220"/>
                  <a:pt x="1221" y="236"/>
                  <a:pt x="1236" y="254"/>
                </a:cubicBezTo>
                <a:cubicBezTo>
                  <a:pt x="1250" y="272"/>
                  <a:pt x="1264" y="290"/>
                  <a:pt x="1276" y="309"/>
                </a:cubicBezTo>
                <a:cubicBezTo>
                  <a:pt x="1289" y="328"/>
                  <a:pt x="1301" y="348"/>
                  <a:pt x="1312" y="368"/>
                </a:cubicBezTo>
                <a:cubicBezTo>
                  <a:pt x="1322" y="388"/>
                  <a:pt x="1332" y="408"/>
                  <a:pt x="1341" y="429"/>
                </a:cubicBezTo>
                <a:cubicBezTo>
                  <a:pt x="1350" y="450"/>
                  <a:pt x="1357" y="472"/>
                  <a:pt x="1364" y="494"/>
                </a:cubicBezTo>
                <a:cubicBezTo>
                  <a:pt x="1370" y="516"/>
                  <a:pt x="1376" y="538"/>
                  <a:pt x="1380" y="560"/>
                </a:cubicBezTo>
                <a:cubicBezTo>
                  <a:pt x="1385" y="582"/>
                  <a:pt x="1388" y="605"/>
                  <a:pt x="1390" y="628"/>
                </a:cubicBezTo>
                <a:cubicBezTo>
                  <a:pt x="1393" y="650"/>
                  <a:pt x="1394" y="673"/>
                  <a:pt x="1394" y="696"/>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51" name="图片 150"/>
          <p:cNvPicPr/>
          <p:nvPr/>
        </p:nvPicPr>
        <p:blipFill>
          <a:blip r:embed="rId6"/>
          <a:stretch/>
        </p:blipFill>
        <p:spPr>
          <a:xfrm>
            <a:off x="4069800" y="1562760"/>
            <a:ext cx="250200" cy="200160"/>
          </a:xfrm>
          <a:prstGeom prst="rect">
            <a:avLst/>
          </a:prstGeom>
          <a:noFill/>
          <a:ln w="0">
            <a:noFill/>
          </a:ln>
        </p:spPr>
      </p:pic>
      <p:sp>
        <p:nvSpPr>
          <p:cNvPr id="152" name="文本框 151"/>
          <p:cNvSpPr txBox="1"/>
          <p:nvPr/>
        </p:nvSpPr>
        <p:spPr>
          <a:xfrm>
            <a:off x="743760" y="2530800"/>
            <a:ext cx="181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快速提供疾病特征、诊断方法和相关研究</a:t>
            </a:r>
            <a:endParaRPr lang="en-US" sz="790" b="0" u="none" strike="noStrike">
              <a:solidFill>
                <a:srgbClr val="000000"/>
              </a:solidFill>
              <a:effectLst/>
              <a:uFillTx/>
              <a:latin typeface="Times New Roman"/>
            </a:endParaRPr>
          </a:p>
        </p:txBody>
      </p:sp>
      <p:sp>
        <p:nvSpPr>
          <p:cNvPr id="153" name="文本框 152"/>
          <p:cNvSpPr txBox="1"/>
          <p:nvPr/>
        </p:nvSpPr>
        <p:spPr>
          <a:xfrm>
            <a:off x="4576680" y="144108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治疗和管理方法</a:t>
            </a:r>
            <a:endParaRPr lang="en-US" sz="1320" b="0" u="none" strike="noStrike">
              <a:solidFill>
                <a:srgbClr val="000000"/>
              </a:solidFill>
              <a:effectLst/>
              <a:uFillTx/>
              <a:latin typeface="Times New Roman"/>
            </a:endParaRPr>
          </a:p>
        </p:txBody>
      </p:sp>
      <p:pic>
        <p:nvPicPr>
          <p:cNvPr id="154" name="图片 153"/>
          <p:cNvPicPr/>
          <p:nvPr/>
        </p:nvPicPr>
        <p:blipFill>
          <a:blip r:embed="rId7"/>
          <a:stretch/>
        </p:blipFill>
        <p:spPr>
          <a:xfrm>
            <a:off x="3944520" y="2364840"/>
            <a:ext cx="124920" cy="100080"/>
          </a:xfrm>
          <a:prstGeom prst="rect">
            <a:avLst/>
          </a:prstGeom>
          <a:noFill/>
          <a:ln w="0">
            <a:noFill/>
          </a:ln>
        </p:spPr>
      </p:pic>
      <p:sp>
        <p:nvSpPr>
          <p:cNvPr id="155" name="文本框 154"/>
          <p:cNvSpPr txBox="1"/>
          <p:nvPr/>
        </p:nvSpPr>
        <p:spPr>
          <a:xfrm>
            <a:off x="3941640" y="2106000"/>
            <a:ext cx="281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获取关于治疗方案、手术、药物疗效、不良反应的信息</a:t>
            </a:r>
            <a:endParaRPr lang="en-US" sz="920" b="0" u="none" strike="noStrike">
              <a:solidFill>
                <a:srgbClr val="000000"/>
              </a:solidFill>
              <a:effectLst/>
              <a:uFillTx/>
              <a:latin typeface="Times New Roman"/>
            </a:endParaRPr>
          </a:p>
        </p:txBody>
      </p:sp>
      <p:pic>
        <p:nvPicPr>
          <p:cNvPr id="156" name="图片 155"/>
          <p:cNvPicPr/>
          <p:nvPr/>
        </p:nvPicPr>
        <p:blipFill>
          <a:blip r:embed="rId8"/>
          <a:stretch/>
        </p:blipFill>
        <p:spPr>
          <a:xfrm>
            <a:off x="3944520" y="2532240"/>
            <a:ext cx="100080" cy="100080"/>
          </a:xfrm>
          <a:prstGeom prst="rect">
            <a:avLst/>
          </a:prstGeom>
          <a:noFill/>
          <a:ln w="0">
            <a:noFill/>
          </a:ln>
        </p:spPr>
      </p:pic>
      <p:sp>
        <p:nvSpPr>
          <p:cNvPr id="157" name="文本框 156"/>
          <p:cNvSpPr txBox="1"/>
          <p:nvPr/>
        </p:nvSpPr>
        <p:spPr>
          <a:xfrm>
            <a:off x="4133520" y="2363760"/>
            <a:ext cx="9061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临床医生、研究人员</a:t>
            </a:r>
            <a:endParaRPr lang="en-US" sz="790" b="0" u="none" strike="noStrike">
              <a:solidFill>
                <a:srgbClr val="000000"/>
              </a:solidFill>
              <a:effectLst/>
              <a:uFillTx/>
              <a:latin typeface="Times New Roman"/>
            </a:endParaRPr>
          </a:p>
        </p:txBody>
      </p:sp>
      <p:sp>
        <p:nvSpPr>
          <p:cNvPr id="158" name="任意多边形: 形状 157"/>
          <p:cNvSpPr/>
          <p:nvPr/>
        </p:nvSpPr>
        <p:spPr>
          <a:xfrm>
            <a:off x="7128000" y="1236600"/>
            <a:ext cx="3167640" cy="1905840"/>
          </a:xfrm>
          <a:custGeom>
            <a:avLst/>
            <a:gdLst/>
            <a:ahLst/>
            <a:cxnLst/>
            <a:rect l="0" t="0" r="r" b="b"/>
            <a:pathLst>
              <a:path w="8799" h="5294">
                <a:moveTo>
                  <a:pt x="0" y="5108"/>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613" y="0"/>
                </a:lnTo>
                <a:cubicBezTo>
                  <a:pt x="8638" y="0"/>
                  <a:pt x="8662" y="5"/>
                  <a:pt x="8684" y="14"/>
                </a:cubicBezTo>
                <a:cubicBezTo>
                  <a:pt x="8707" y="24"/>
                  <a:pt x="8727" y="37"/>
                  <a:pt x="8745" y="54"/>
                </a:cubicBezTo>
                <a:cubicBezTo>
                  <a:pt x="8762" y="72"/>
                  <a:pt x="8775" y="92"/>
                  <a:pt x="8785" y="115"/>
                </a:cubicBezTo>
                <a:cubicBezTo>
                  <a:pt x="8794" y="137"/>
                  <a:pt x="8799" y="161"/>
                  <a:pt x="8799" y="186"/>
                </a:cubicBezTo>
                <a:lnTo>
                  <a:pt x="8799" y="5108"/>
                </a:lnTo>
                <a:cubicBezTo>
                  <a:pt x="8799" y="5133"/>
                  <a:pt x="8794" y="5156"/>
                  <a:pt x="8785" y="5179"/>
                </a:cubicBezTo>
                <a:cubicBezTo>
                  <a:pt x="8775" y="5202"/>
                  <a:pt x="8762" y="5222"/>
                  <a:pt x="8745" y="5239"/>
                </a:cubicBezTo>
                <a:cubicBezTo>
                  <a:pt x="8727" y="5257"/>
                  <a:pt x="8707" y="5270"/>
                  <a:pt x="8684" y="5279"/>
                </a:cubicBezTo>
                <a:cubicBezTo>
                  <a:pt x="8662" y="5289"/>
                  <a:pt x="8638" y="5294"/>
                  <a:pt x="8613" y="5294"/>
                </a:cubicBezTo>
                <a:lnTo>
                  <a:pt x="186" y="5294"/>
                </a:lnTo>
                <a:cubicBezTo>
                  <a:pt x="161" y="5294"/>
                  <a:pt x="138" y="5289"/>
                  <a:pt x="115" y="5279"/>
                </a:cubicBezTo>
                <a:cubicBezTo>
                  <a:pt x="92" y="5270"/>
                  <a:pt x="72" y="5257"/>
                  <a:pt x="55" y="5239"/>
                </a:cubicBezTo>
                <a:cubicBezTo>
                  <a:pt x="37" y="5222"/>
                  <a:pt x="24" y="5202"/>
                  <a:pt x="14" y="5179"/>
                </a:cubicBezTo>
                <a:cubicBezTo>
                  <a:pt x="5" y="5156"/>
                  <a:pt x="0" y="5133"/>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9" name="任意多边形: 形状 158"/>
          <p:cNvSpPr/>
          <p:nvPr/>
        </p:nvSpPr>
        <p:spPr>
          <a:xfrm>
            <a:off x="7128000" y="1236600"/>
            <a:ext cx="3167640" cy="1905840"/>
          </a:xfrm>
          <a:custGeom>
            <a:avLst/>
            <a:gdLst/>
            <a:ahLst/>
            <a:cxnLst/>
            <a:rect l="0" t="0" r="r" b="b"/>
            <a:pathLst>
              <a:path w="8799" h="5294">
                <a:moveTo>
                  <a:pt x="0" y="5108"/>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8613" y="0"/>
                </a:lnTo>
                <a:cubicBezTo>
                  <a:pt x="8638" y="0"/>
                  <a:pt x="8662" y="5"/>
                  <a:pt x="8684" y="14"/>
                </a:cubicBezTo>
                <a:cubicBezTo>
                  <a:pt x="8707" y="24"/>
                  <a:pt x="8727" y="37"/>
                  <a:pt x="8745" y="54"/>
                </a:cubicBezTo>
                <a:cubicBezTo>
                  <a:pt x="8762" y="72"/>
                  <a:pt x="8775" y="92"/>
                  <a:pt x="8785" y="115"/>
                </a:cubicBezTo>
                <a:cubicBezTo>
                  <a:pt x="8794" y="137"/>
                  <a:pt x="8799" y="161"/>
                  <a:pt x="8799" y="186"/>
                </a:cubicBezTo>
                <a:lnTo>
                  <a:pt x="8799" y="5108"/>
                </a:lnTo>
                <a:cubicBezTo>
                  <a:pt x="8799" y="5133"/>
                  <a:pt x="8794" y="5156"/>
                  <a:pt x="8785" y="5179"/>
                </a:cubicBezTo>
                <a:cubicBezTo>
                  <a:pt x="8775" y="5202"/>
                  <a:pt x="8762" y="5222"/>
                  <a:pt x="8745" y="5239"/>
                </a:cubicBezTo>
                <a:cubicBezTo>
                  <a:pt x="8727" y="5257"/>
                  <a:pt x="8707" y="5270"/>
                  <a:pt x="8684" y="5279"/>
                </a:cubicBezTo>
                <a:cubicBezTo>
                  <a:pt x="8662" y="5289"/>
                  <a:pt x="8638" y="5294"/>
                  <a:pt x="8613" y="5294"/>
                </a:cubicBezTo>
                <a:lnTo>
                  <a:pt x="186" y="5294"/>
                </a:lnTo>
                <a:cubicBezTo>
                  <a:pt x="161" y="5294"/>
                  <a:pt x="138" y="5289"/>
                  <a:pt x="115" y="5279"/>
                </a:cubicBezTo>
                <a:cubicBezTo>
                  <a:pt x="92" y="5270"/>
                  <a:pt x="72" y="5257"/>
                  <a:pt x="55" y="5239"/>
                </a:cubicBezTo>
                <a:cubicBezTo>
                  <a:pt x="37" y="5222"/>
                  <a:pt x="24" y="5202"/>
                  <a:pt x="14" y="5179"/>
                </a:cubicBezTo>
                <a:cubicBezTo>
                  <a:pt x="5" y="5156"/>
                  <a:pt x="0" y="5133"/>
                  <a:pt x="0" y="5108"/>
                </a:cubicBezTo>
                <a:moveTo>
                  <a:pt x="23" y="186"/>
                </a:moveTo>
                <a:lnTo>
                  <a:pt x="23" y="5108"/>
                </a:lnTo>
                <a:cubicBezTo>
                  <a:pt x="23" y="5119"/>
                  <a:pt x="24" y="5129"/>
                  <a:pt x="27" y="5140"/>
                </a:cubicBezTo>
                <a:cubicBezTo>
                  <a:pt x="29" y="5150"/>
                  <a:pt x="32" y="5160"/>
                  <a:pt x="36" y="5170"/>
                </a:cubicBezTo>
                <a:cubicBezTo>
                  <a:pt x="40" y="5180"/>
                  <a:pt x="45" y="5189"/>
                  <a:pt x="51" y="5198"/>
                </a:cubicBezTo>
                <a:cubicBezTo>
                  <a:pt x="57" y="5207"/>
                  <a:pt x="63" y="5215"/>
                  <a:pt x="71" y="5223"/>
                </a:cubicBezTo>
                <a:cubicBezTo>
                  <a:pt x="79" y="5230"/>
                  <a:pt x="87" y="5237"/>
                  <a:pt x="96" y="5243"/>
                </a:cubicBezTo>
                <a:cubicBezTo>
                  <a:pt x="105" y="5249"/>
                  <a:pt x="114" y="5254"/>
                  <a:pt x="124" y="5258"/>
                </a:cubicBezTo>
                <a:cubicBezTo>
                  <a:pt x="134" y="5262"/>
                  <a:pt x="144" y="5265"/>
                  <a:pt x="154" y="5267"/>
                </a:cubicBezTo>
                <a:cubicBezTo>
                  <a:pt x="165" y="5269"/>
                  <a:pt x="175" y="5270"/>
                  <a:pt x="186" y="5270"/>
                </a:cubicBezTo>
                <a:lnTo>
                  <a:pt x="8613" y="5270"/>
                </a:lnTo>
                <a:cubicBezTo>
                  <a:pt x="8624" y="5270"/>
                  <a:pt x="8635" y="5269"/>
                  <a:pt x="8645" y="5267"/>
                </a:cubicBezTo>
                <a:cubicBezTo>
                  <a:pt x="8655" y="5265"/>
                  <a:pt x="8666" y="5262"/>
                  <a:pt x="8675" y="5258"/>
                </a:cubicBezTo>
                <a:cubicBezTo>
                  <a:pt x="8685" y="5254"/>
                  <a:pt x="8695" y="5249"/>
                  <a:pt x="8704" y="5243"/>
                </a:cubicBezTo>
                <a:cubicBezTo>
                  <a:pt x="8712" y="5237"/>
                  <a:pt x="8721" y="5230"/>
                  <a:pt x="8728" y="5223"/>
                </a:cubicBezTo>
                <a:cubicBezTo>
                  <a:pt x="8736" y="5215"/>
                  <a:pt x="8742" y="5207"/>
                  <a:pt x="8748" y="5198"/>
                </a:cubicBezTo>
                <a:cubicBezTo>
                  <a:pt x="8754" y="5189"/>
                  <a:pt x="8759" y="5180"/>
                  <a:pt x="8763" y="5170"/>
                </a:cubicBezTo>
                <a:cubicBezTo>
                  <a:pt x="8767" y="5160"/>
                  <a:pt x="8771" y="5150"/>
                  <a:pt x="8773" y="5140"/>
                </a:cubicBezTo>
                <a:cubicBezTo>
                  <a:pt x="8775" y="5129"/>
                  <a:pt x="8776" y="5119"/>
                  <a:pt x="8776" y="5108"/>
                </a:cubicBezTo>
                <a:lnTo>
                  <a:pt x="8776" y="186"/>
                </a:lnTo>
                <a:cubicBezTo>
                  <a:pt x="8776" y="175"/>
                  <a:pt x="8775" y="164"/>
                  <a:pt x="8773" y="154"/>
                </a:cubicBezTo>
                <a:cubicBezTo>
                  <a:pt x="8771" y="144"/>
                  <a:pt x="8767" y="133"/>
                  <a:pt x="8763" y="124"/>
                </a:cubicBezTo>
                <a:cubicBezTo>
                  <a:pt x="8759" y="114"/>
                  <a:pt x="8754" y="104"/>
                  <a:pt x="8748" y="95"/>
                </a:cubicBezTo>
                <a:cubicBezTo>
                  <a:pt x="8742" y="87"/>
                  <a:pt x="8736" y="78"/>
                  <a:pt x="8728" y="71"/>
                </a:cubicBezTo>
                <a:cubicBezTo>
                  <a:pt x="8721" y="63"/>
                  <a:pt x="8712" y="57"/>
                  <a:pt x="8704" y="51"/>
                </a:cubicBezTo>
                <a:cubicBezTo>
                  <a:pt x="8695" y="45"/>
                  <a:pt x="8685" y="40"/>
                  <a:pt x="8675" y="36"/>
                </a:cubicBezTo>
                <a:cubicBezTo>
                  <a:pt x="8666" y="32"/>
                  <a:pt x="8655" y="28"/>
                  <a:pt x="8645" y="26"/>
                </a:cubicBezTo>
                <a:cubicBezTo>
                  <a:pt x="8635" y="24"/>
                  <a:pt x="8624" y="23"/>
                  <a:pt x="8613" y="23"/>
                </a:cubicBezTo>
                <a:lnTo>
                  <a:pt x="186" y="23"/>
                </a:lnTo>
                <a:cubicBezTo>
                  <a:pt x="175" y="23"/>
                  <a:pt x="165" y="24"/>
                  <a:pt x="154" y="26"/>
                </a:cubicBezTo>
                <a:cubicBezTo>
                  <a:pt x="144" y="28"/>
                  <a:pt x="134" y="32"/>
                  <a:pt x="124" y="36"/>
                </a:cubicBezTo>
                <a:cubicBezTo>
                  <a:pt x="114" y="40"/>
                  <a:pt x="105" y="45"/>
                  <a:pt x="96" y="51"/>
                </a:cubicBezTo>
                <a:cubicBezTo>
                  <a:pt x="87" y="57"/>
                  <a:pt x="79" y="63"/>
                  <a:pt x="71" y="71"/>
                </a:cubicBezTo>
                <a:cubicBezTo>
                  <a:pt x="63" y="78"/>
                  <a:pt x="57" y="87"/>
                  <a:pt x="51" y="95"/>
                </a:cubicBezTo>
                <a:cubicBezTo>
                  <a:pt x="45" y="104"/>
                  <a:pt x="40" y="114"/>
                  <a:pt x="36" y="124"/>
                </a:cubicBezTo>
                <a:cubicBezTo>
                  <a:pt x="32" y="133"/>
                  <a:pt x="29" y="144"/>
                  <a:pt x="27" y="154"/>
                </a:cubicBezTo>
                <a:cubicBezTo>
                  <a:pt x="24" y="164"/>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0" name="任意多边形: 形状 159"/>
          <p:cNvSpPr/>
          <p:nvPr/>
        </p:nvSpPr>
        <p:spPr>
          <a:xfrm>
            <a:off x="7303680" y="1412280"/>
            <a:ext cx="501480" cy="501480"/>
          </a:xfrm>
          <a:custGeom>
            <a:avLst/>
            <a:gdLst/>
            <a:ahLst/>
            <a:cxnLst/>
            <a:rect l="0" t="0" r="r" b="b"/>
            <a:pathLst>
              <a:path w="1393" h="1393">
                <a:moveTo>
                  <a:pt x="1393" y="696"/>
                </a:moveTo>
                <a:cubicBezTo>
                  <a:pt x="1393" y="719"/>
                  <a:pt x="1392" y="741"/>
                  <a:pt x="1390" y="764"/>
                </a:cubicBezTo>
                <a:cubicBezTo>
                  <a:pt x="1388" y="787"/>
                  <a:pt x="1385" y="809"/>
                  <a:pt x="1380" y="832"/>
                </a:cubicBezTo>
                <a:cubicBezTo>
                  <a:pt x="1376" y="854"/>
                  <a:pt x="1370" y="876"/>
                  <a:pt x="1364" y="898"/>
                </a:cubicBezTo>
                <a:cubicBezTo>
                  <a:pt x="1357" y="920"/>
                  <a:pt x="1349" y="941"/>
                  <a:pt x="1340" y="963"/>
                </a:cubicBezTo>
                <a:cubicBezTo>
                  <a:pt x="1332" y="984"/>
                  <a:pt x="1322" y="1005"/>
                  <a:pt x="1311" y="1025"/>
                </a:cubicBezTo>
                <a:cubicBezTo>
                  <a:pt x="1301" y="1045"/>
                  <a:pt x="1289" y="1065"/>
                  <a:pt x="1275" y="1084"/>
                </a:cubicBezTo>
                <a:cubicBezTo>
                  <a:pt x="1262" y="1103"/>
                  <a:pt x="1249" y="1121"/>
                  <a:pt x="1234" y="1139"/>
                </a:cubicBezTo>
                <a:cubicBezTo>
                  <a:pt x="1220" y="1156"/>
                  <a:pt x="1205" y="1173"/>
                  <a:pt x="1189" y="1189"/>
                </a:cubicBezTo>
                <a:cubicBezTo>
                  <a:pt x="1172" y="1205"/>
                  <a:pt x="1156" y="1221"/>
                  <a:pt x="1138" y="1235"/>
                </a:cubicBezTo>
                <a:cubicBezTo>
                  <a:pt x="1120" y="1250"/>
                  <a:pt x="1102" y="1263"/>
                  <a:pt x="1083" y="1276"/>
                </a:cubicBezTo>
                <a:cubicBezTo>
                  <a:pt x="1064" y="1289"/>
                  <a:pt x="1044" y="1300"/>
                  <a:pt x="1024" y="1311"/>
                </a:cubicBezTo>
                <a:cubicBezTo>
                  <a:pt x="1004" y="1322"/>
                  <a:pt x="984" y="1332"/>
                  <a:pt x="963" y="1340"/>
                </a:cubicBezTo>
                <a:cubicBezTo>
                  <a:pt x="942" y="1349"/>
                  <a:pt x="920" y="1357"/>
                  <a:pt x="898" y="1363"/>
                </a:cubicBezTo>
                <a:cubicBezTo>
                  <a:pt x="876" y="1370"/>
                  <a:pt x="854" y="1375"/>
                  <a:pt x="832" y="1380"/>
                </a:cubicBezTo>
                <a:cubicBezTo>
                  <a:pt x="810" y="1384"/>
                  <a:pt x="787" y="1388"/>
                  <a:pt x="764" y="1390"/>
                </a:cubicBezTo>
                <a:cubicBezTo>
                  <a:pt x="742" y="1392"/>
                  <a:pt x="719" y="1393"/>
                  <a:pt x="696" y="1393"/>
                </a:cubicBezTo>
                <a:cubicBezTo>
                  <a:pt x="673" y="1393"/>
                  <a:pt x="651" y="1392"/>
                  <a:pt x="628" y="1390"/>
                </a:cubicBezTo>
                <a:cubicBezTo>
                  <a:pt x="605" y="1388"/>
                  <a:pt x="583" y="1384"/>
                  <a:pt x="560" y="1380"/>
                </a:cubicBezTo>
                <a:cubicBezTo>
                  <a:pt x="538" y="1375"/>
                  <a:pt x="516" y="1370"/>
                  <a:pt x="494" y="1363"/>
                </a:cubicBezTo>
                <a:cubicBezTo>
                  <a:pt x="472" y="1357"/>
                  <a:pt x="451" y="1349"/>
                  <a:pt x="430" y="1340"/>
                </a:cubicBezTo>
                <a:cubicBezTo>
                  <a:pt x="409" y="1332"/>
                  <a:pt x="388" y="1322"/>
                  <a:pt x="368" y="1311"/>
                </a:cubicBezTo>
                <a:cubicBezTo>
                  <a:pt x="348" y="1300"/>
                  <a:pt x="328" y="1289"/>
                  <a:pt x="309" y="1276"/>
                </a:cubicBezTo>
                <a:cubicBezTo>
                  <a:pt x="290" y="1263"/>
                  <a:pt x="272" y="1250"/>
                  <a:pt x="254" y="1235"/>
                </a:cubicBezTo>
                <a:cubicBezTo>
                  <a:pt x="237" y="1221"/>
                  <a:pt x="220" y="1205"/>
                  <a:pt x="204" y="1189"/>
                </a:cubicBezTo>
                <a:cubicBezTo>
                  <a:pt x="188" y="1173"/>
                  <a:pt x="172" y="1156"/>
                  <a:pt x="158" y="1139"/>
                </a:cubicBezTo>
                <a:cubicBezTo>
                  <a:pt x="143" y="1121"/>
                  <a:pt x="130" y="1103"/>
                  <a:pt x="117" y="1084"/>
                </a:cubicBezTo>
                <a:cubicBezTo>
                  <a:pt x="104" y="1065"/>
                  <a:pt x="93" y="1045"/>
                  <a:pt x="82" y="1025"/>
                </a:cubicBezTo>
                <a:cubicBezTo>
                  <a:pt x="71" y="1005"/>
                  <a:pt x="61" y="984"/>
                  <a:pt x="53" y="963"/>
                </a:cubicBezTo>
                <a:cubicBezTo>
                  <a:pt x="44" y="941"/>
                  <a:pt x="36" y="920"/>
                  <a:pt x="30" y="898"/>
                </a:cubicBezTo>
                <a:cubicBezTo>
                  <a:pt x="23" y="876"/>
                  <a:pt x="18" y="854"/>
                  <a:pt x="13" y="832"/>
                </a:cubicBezTo>
                <a:cubicBezTo>
                  <a:pt x="9" y="809"/>
                  <a:pt x="5" y="787"/>
                  <a:pt x="3" y="764"/>
                </a:cubicBezTo>
                <a:cubicBezTo>
                  <a:pt x="1" y="741"/>
                  <a:pt x="0" y="719"/>
                  <a:pt x="0" y="696"/>
                </a:cubicBezTo>
                <a:cubicBezTo>
                  <a:pt x="0" y="673"/>
                  <a:pt x="1" y="650"/>
                  <a:pt x="3" y="628"/>
                </a:cubicBezTo>
                <a:cubicBezTo>
                  <a:pt x="5" y="605"/>
                  <a:pt x="9" y="582"/>
                  <a:pt x="13" y="560"/>
                </a:cubicBezTo>
                <a:cubicBezTo>
                  <a:pt x="18" y="538"/>
                  <a:pt x="23" y="516"/>
                  <a:pt x="30" y="494"/>
                </a:cubicBezTo>
                <a:cubicBezTo>
                  <a:pt x="36" y="472"/>
                  <a:pt x="44" y="450"/>
                  <a:pt x="53" y="429"/>
                </a:cubicBezTo>
                <a:cubicBezTo>
                  <a:pt x="61" y="408"/>
                  <a:pt x="71" y="388"/>
                  <a:pt x="82" y="368"/>
                </a:cubicBezTo>
                <a:cubicBezTo>
                  <a:pt x="93" y="348"/>
                  <a:pt x="104" y="328"/>
                  <a:pt x="117" y="309"/>
                </a:cubicBezTo>
                <a:cubicBezTo>
                  <a:pt x="130" y="290"/>
                  <a:pt x="143" y="272"/>
                  <a:pt x="158" y="254"/>
                </a:cubicBezTo>
                <a:cubicBezTo>
                  <a:pt x="172" y="236"/>
                  <a:pt x="188" y="220"/>
                  <a:pt x="204" y="203"/>
                </a:cubicBezTo>
                <a:cubicBezTo>
                  <a:pt x="220" y="187"/>
                  <a:pt x="237" y="172"/>
                  <a:pt x="254" y="158"/>
                </a:cubicBezTo>
                <a:cubicBezTo>
                  <a:pt x="272" y="143"/>
                  <a:pt x="290" y="130"/>
                  <a:pt x="309" y="117"/>
                </a:cubicBezTo>
                <a:cubicBezTo>
                  <a:pt x="328" y="104"/>
                  <a:pt x="348" y="92"/>
                  <a:pt x="368" y="82"/>
                </a:cubicBezTo>
                <a:cubicBezTo>
                  <a:pt x="388" y="71"/>
                  <a:pt x="409" y="61"/>
                  <a:pt x="430" y="53"/>
                </a:cubicBezTo>
                <a:cubicBezTo>
                  <a:pt x="451" y="44"/>
                  <a:pt x="472" y="36"/>
                  <a:pt x="494" y="29"/>
                </a:cubicBezTo>
                <a:cubicBezTo>
                  <a:pt x="516" y="23"/>
                  <a:pt x="538" y="17"/>
                  <a:pt x="560" y="13"/>
                </a:cubicBezTo>
                <a:cubicBezTo>
                  <a:pt x="583" y="8"/>
                  <a:pt x="605" y="5"/>
                  <a:pt x="628" y="3"/>
                </a:cubicBezTo>
                <a:cubicBezTo>
                  <a:pt x="651" y="1"/>
                  <a:pt x="673" y="0"/>
                  <a:pt x="696" y="0"/>
                </a:cubicBezTo>
                <a:cubicBezTo>
                  <a:pt x="719" y="0"/>
                  <a:pt x="742" y="1"/>
                  <a:pt x="764" y="3"/>
                </a:cubicBezTo>
                <a:cubicBezTo>
                  <a:pt x="787" y="5"/>
                  <a:pt x="810" y="8"/>
                  <a:pt x="832" y="13"/>
                </a:cubicBezTo>
                <a:cubicBezTo>
                  <a:pt x="854" y="17"/>
                  <a:pt x="876" y="23"/>
                  <a:pt x="898" y="29"/>
                </a:cubicBezTo>
                <a:cubicBezTo>
                  <a:pt x="920" y="36"/>
                  <a:pt x="942" y="44"/>
                  <a:pt x="963" y="53"/>
                </a:cubicBezTo>
                <a:cubicBezTo>
                  <a:pt x="984" y="61"/>
                  <a:pt x="1004" y="71"/>
                  <a:pt x="1024" y="82"/>
                </a:cubicBezTo>
                <a:cubicBezTo>
                  <a:pt x="1044" y="92"/>
                  <a:pt x="1064" y="104"/>
                  <a:pt x="1083" y="117"/>
                </a:cubicBezTo>
                <a:cubicBezTo>
                  <a:pt x="1102" y="130"/>
                  <a:pt x="1120" y="143"/>
                  <a:pt x="1138" y="158"/>
                </a:cubicBezTo>
                <a:cubicBezTo>
                  <a:pt x="1156" y="172"/>
                  <a:pt x="1172" y="187"/>
                  <a:pt x="1189" y="203"/>
                </a:cubicBezTo>
                <a:cubicBezTo>
                  <a:pt x="1205" y="220"/>
                  <a:pt x="1220" y="236"/>
                  <a:pt x="1234" y="254"/>
                </a:cubicBezTo>
                <a:cubicBezTo>
                  <a:pt x="1249" y="272"/>
                  <a:pt x="1262" y="290"/>
                  <a:pt x="1275" y="309"/>
                </a:cubicBezTo>
                <a:cubicBezTo>
                  <a:pt x="1289" y="328"/>
                  <a:pt x="1301" y="348"/>
                  <a:pt x="1311" y="368"/>
                </a:cubicBezTo>
                <a:cubicBezTo>
                  <a:pt x="1322" y="388"/>
                  <a:pt x="1332" y="408"/>
                  <a:pt x="1340" y="429"/>
                </a:cubicBezTo>
                <a:cubicBezTo>
                  <a:pt x="1349" y="450"/>
                  <a:pt x="1357" y="472"/>
                  <a:pt x="1364" y="494"/>
                </a:cubicBezTo>
                <a:cubicBezTo>
                  <a:pt x="1370" y="516"/>
                  <a:pt x="1376" y="538"/>
                  <a:pt x="1380" y="560"/>
                </a:cubicBezTo>
                <a:cubicBezTo>
                  <a:pt x="1385" y="582"/>
                  <a:pt x="1388" y="605"/>
                  <a:pt x="1390" y="628"/>
                </a:cubicBezTo>
                <a:cubicBezTo>
                  <a:pt x="1392" y="650"/>
                  <a:pt x="1393" y="673"/>
                  <a:pt x="1393" y="696"/>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1" name="图片 160"/>
          <p:cNvPicPr/>
          <p:nvPr/>
        </p:nvPicPr>
        <p:blipFill>
          <a:blip r:embed="rId9"/>
          <a:stretch/>
        </p:blipFill>
        <p:spPr>
          <a:xfrm>
            <a:off x="7445880" y="1562760"/>
            <a:ext cx="225360" cy="200160"/>
          </a:xfrm>
          <a:prstGeom prst="rect">
            <a:avLst/>
          </a:prstGeom>
          <a:noFill/>
          <a:ln w="0">
            <a:noFill/>
          </a:ln>
        </p:spPr>
      </p:pic>
      <p:sp>
        <p:nvSpPr>
          <p:cNvPr id="162" name="文本框 161"/>
          <p:cNvSpPr txBox="1"/>
          <p:nvPr/>
        </p:nvSpPr>
        <p:spPr>
          <a:xfrm>
            <a:off x="4108680" y="2530800"/>
            <a:ext cx="17107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提供治疗推荐、效果对比和不良反应等</a:t>
            </a:r>
            <a:endParaRPr lang="en-US" sz="790" b="0" u="none" strike="noStrike">
              <a:solidFill>
                <a:srgbClr val="000000"/>
              </a:solidFill>
              <a:effectLst/>
              <a:uFillTx/>
              <a:latin typeface="Times New Roman"/>
            </a:endParaRPr>
          </a:p>
        </p:txBody>
      </p:sp>
      <p:sp>
        <p:nvSpPr>
          <p:cNvPr id="163" name="文本框 162"/>
          <p:cNvSpPr txBox="1"/>
          <p:nvPr/>
        </p:nvSpPr>
        <p:spPr>
          <a:xfrm>
            <a:off x="7941600" y="14410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药物信息</a:t>
            </a:r>
            <a:endParaRPr lang="en-US" sz="1320" b="0" u="none" strike="noStrike">
              <a:solidFill>
                <a:srgbClr val="000000"/>
              </a:solidFill>
              <a:effectLst/>
              <a:uFillTx/>
              <a:latin typeface="Times New Roman"/>
            </a:endParaRPr>
          </a:p>
        </p:txBody>
      </p:sp>
      <p:pic>
        <p:nvPicPr>
          <p:cNvPr id="164" name="图片 163"/>
          <p:cNvPicPr/>
          <p:nvPr/>
        </p:nvPicPr>
        <p:blipFill>
          <a:blip r:embed="rId4"/>
          <a:stretch/>
        </p:blipFill>
        <p:spPr>
          <a:xfrm>
            <a:off x="7303680" y="2364840"/>
            <a:ext cx="124920" cy="100080"/>
          </a:xfrm>
          <a:prstGeom prst="rect">
            <a:avLst/>
          </a:prstGeom>
          <a:noFill/>
          <a:ln w="0">
            <a:noFill/>
          </a:ln>
        </p:spPr>
      </p:pic>
      <p:sp>
        <p:nvSpPr>
          <p:cNvPr id="165" name="文本框 164"/>
          <p:cNvSpPr txBox="1"/>
          <p:nvPr/>
        </p:nvSpPr>
        <p:spPr>
          <a:xfrm>
            <a:off x="7306560" y="2106000"/>
            <a:ext cx="281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查询药物的使用说明、剂量、不良反应、药物相互作用</a:t>
            </a:r>
            <a:endParaRPr lang="en-US" sz="920" b="0" u="none" strike="noStrike">
              <a:solidFill>
                <a:srgbClr val="000000"/>
              </a:solidFill>
              <a:effectLst/>
              <a:uFillTx/>
              <a:latin typeface="Times New Roman"/>
            </a:endParaRPr>
          </a:p>
        </p:txBody>
      </p:sp>
      <p:pic>
        <p:nvPicPr>
          <p:cNvPr id="166" name="图片 165"/>
          <p:cNvPicPr/>
          <p:nvPr/>
        </p:nvPicPr>
        <p:blipFill>
          <a:blip r:embed="rId5"/>
          <a:stretch/>
        </p:blipFill>
        <p:spPr>
          <a:xfrm>
            <a:off x="7303680" y="2532240"/>
            <a:ext cx="100080" cy="100080"/>
          </a:xfrm>
          <a:prstGeom prst="rect">
            <a:avLst/>
          </a:prstGeom>
          <a:noFill/>
          <a:ln w="0">
            <a:noFill/>
          </a:ln>
        </p:spPr>
      </p:pic>
      <p:sp>
        <p:nvSpPr>
          <p:cNvPr id="167" name="文本框 166"/>
          <p:cNvSpPr txBox="1"/>
          <p:nvPr/>
        </p:nvSpPr>
        <p:spPr>
          <a:xfrm>
            <a:off x="7498800" y="2363760"/>
            <a:ext cx="8053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药剂师、临床医生</a:t>
            </a:r>
            <a:endParaRPr lang="en-US" sz="790" b="0" u="none" strike="noStrike">
              <a:solidFill>
                <a:srgbClr val="000000"/>
              </a:solidFill>
              <a:effectLst/>
              <a:uFillTx/>
              <a:latin typeface="Times New Roman"/>
            </a:endParaRPr>
          </a:p>
        </p:txBody>
      </p:sp>
      <p:sp>
        <p:nvSpPr>
          <p:cNvPr id="168" name="任意多边形: 形状 167"/>
          <p:cNvSpPr/>
          <p:nvPr/>
        </p:nvSpPr>
        <p:spPr>
          <a:xfrm>
            <a:off x="401040" y="3342600"/>
            <a:ext cx="3167280" cy="1905480"/>
          </a:xfrm>
          <a:custGeom>
            <a:avLst/>
            <a:gdLst/>
            <a:ahLst/>
            <a:cxnLst/>
            <a:rect l="0" t="0" r="r" b="b"/>
            <a:pathLst>
              <a:path w="8798" h="5293">
                <a:moveTo>
                  <a:pt x="0" y="5108"/>
                </a:moveTo>
                <a:lnTo>
                  <a:pt x="0" y="185"/>
                </a:lnTo>
                <a:cubicBezTo>
                  <a:pt x="0" y="161"/>
                  <a:pt x="4" y="137"/>
                  <a:pt x="14" y="114"/>
                </a:cubicBezTo>
                <a:cubicBezTo>
                  <a:pt x="23" y="92"/>
                  <a:pt x="37" y="72"/>
                  <a:pt x="54" y="54"/>
                </a:cubicBezTo>
                <a:cubicBezTo>
                  <a:pt x="72" y="37"/>
                  <a:pt x="92" y="23"/>
                  <a:pt x="114" y="14"/>
                </a:cubicBezTo>
                <a:cubicBezTo>
                  <a:pt x="137" y="4"/>
                  <a:pt x="161" y="0"/>
                  <a:pt x="185" y="0"/>
                </a:cubicBezTo>
                <a:lnTo>
                  <a:pt x="8613" y="0"/>
                </a:lnTo>
                <a:cubicBezTo>
                  <a:pt x="8637" y="0"/>
                  <a:pt x="8661" y="4"/>
                  <a:pt x="8684" y="14"/>
                </a:cubicBezTo>
                <a:cubicBezTo>
                  <a:pt x="8707" y="23"/>
                  <a:pt x="8727" y="37"/>
                  <a:pt x="8744" y="54"/>
                </a:cubicBezTo>
                <a:cubicBezTo>
                  <a:pt x="8761" y="72"/>
                  <a:pt x="8775" y="92"/>
                  <a:pt x="8784" y="114"/>
                </a:cubicBezTo>
                <a:cubicBezTo>
                  <a:pt x="8794" y="137"/>
                  <a:pt x="8798" y="161"/>
                  <a:pt x="8798" y="185"/>
                </a:cubicBezTo>
                <a:lnTo>
                  <a:pt x="8798" y="5108"/>
                </a:lnTo>
                <a:cubicBezTo>
                  <a:pt x="8798" y="5132"/>
                  <a:pt x="8794" y="5156"/>
                  <a:pt x="8784" y="5179"/>
                </a:cubicBezTo>
                <a:cubicBezTo>
                  <a:pt x="8775" y="5201"/>
                  <a:pt x="8761" y="5221"/>
                  <a:pt x="8744" y="5239"/>
                </a:cubicBezTo>
                <a:cubicBezTo>
                  <a:pt x="8727" y="5256"/>
                  <a:pt x="8707" y="5270"/>
                  <a:pt x="8684" y="5279"/>
                </a:cubicBezTo>
                <a:cubicBezTo>
                  <a:pt x="8661" y="5289"/>
                  <a:pt x="8637" y="5293"/>
                  <a:pt x="8613" y="5293"/>
                </a:cubicBezTo>
                <a:lnTo>
                  <a:pt x="185" y="5293"/>
                </a:lnTo>
                <a:cubicBezTo>
                  <a:pt x="161" y="5293"/>
                  <a:pt x="137" y="5289"/>
                  <a:pt x="114" y="5279"/>
                </a:cubicBezTo>
                <a:cubicBezTo>
                  <a:pt x="92" y="5270"/>
                  <a:pt x="72" y="5256"/>
                  <a:pt x="54" y="5239"/>
                </a:cubicBezTo>
                <a:cubicBezTo>
                  <a:pt x="37" y="5221"/>
                  <a:pt x="23" y="5201"/>
                  <a:pt x="14" y="5179"/>
                </a:cubicBezTo>
                <a:cubicBezTo>
                  <a:pt x="4" y="5156"/>
                  <a:pt x="0" y="5132"/>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9" name="任意多边形: 形状 168"/>
          <p:cNvSpPr/>
          <p:nvPr/>
        </p:nvSpPr>
        <p:spPr>
          <a:xfrm>
            <a:off x="401040" y="3342600"/>
            <a:ext cx="3167280" cy="1905480"/>
          </a:xfrm>
          <a:custGeom>
            <a:avLst/>
            <a:gdLst/>
            <a:ahLst/>
            <a:cxnLst/>
            <a:rect l="0" t="0" r="r" b="b"/>
            <a:pathLst>
              <a:path w="8798" h="5293">
                <a:moveTo>
                  <a:pt x="0" y="5108"/>
                </a:moveTo>
                <a:lnTo>
                  <a:pt x="0" y="185"/>
                </a:lnTo>
                <a:cubicBezTo>
                  <a:pt x="0" y="161"/>
                  <a:pt x="4" y="137"/>
                  <a:pt x="14" y="114"/>
                </a:cubicBezTo>
                <a:cubicBezTo>
                  <a:pt x="23" y="92"/>
                  <a:pt x="37" y="72"/>
                  <a:pt x="54" y="54"/>
                </a:cubicBezTo>
                <a:cubicBezTo>
                  <a:pt x="72" y="37"/>
                  <a:pt x="92" y="23"/>
                  <a:pt x="114" y="14"/>
                </a:cubicBezTo>
                <a:cubicBezTo>
                  <a:pt x="137" y="4"/>
                  <a:pt x="161" y="0"/>
                  <a:pt x="185" y="0"/>
                </a:cubicBezTo>
                <a:lnTo>
                  <a:pt x="8613" y="0"/>
                </a:lnTo>
                <a:cubicBezTo>
                  <a:pt x="8637" y="0"/>
                  <a:pt x="8661" y="4"/>
                  <a:pt x="8684" y="14"/>
                </a:cubicBezTo>
                <a:cubicBezTo>
                  <a:pt x="8707" y="23"/>
                  <a:pt x="8727" y="37"/>
                  <a:pt x="8744" y="54"/>
                </a:cubicBezTo>
                <a:cubicBezTo>
                  <a:pt x="8761" y="72"/>
                  <a:pt x="8775" y="92"/>
                  <a:pt x="8784" y="114"/>
                </a:cubicBezTo>
                <a:cubicBezTo>
                  <a:pt x="8794" y="137"/>
                  <a:pt x="8798" y="161"/>
                  <a:pt x="8798" y="185"/>
                </a:cubicBezTo>
                <a:lnTo>
                  <a:pt x="8798" y="5108"/>
                </a:lnTo>
                <a:cubicBezTo>
                  <a:pt x="8798" y="5132"/>
                  <a:pt x="8794" y="5156"/>
                  <a:pt x="8784" y="5179"/>
                </a:cubicBezTo>
                <a:cubicBezTo>
                  <a:pt x="8775" y="5201"/>
                  <a:pt x="8761" y="5221"/>
                  <a:pt x="8744" y="5239"/>
                </a:cubicBezTo>
                <a:cubicBezTo>
                  <a:pt x="8727" y="5256"/>
                  <a:pt x="8707" y="5270"/>
                  <a:pt x="8684" y="5279"/>
                </a:cubicBezTo>
                <a:cubicBezTo>
                  <a:pt x="8661" y="5289"/>
                  <a:pt x="8637" y="5293"/>
                  <a:pt x="8613" y="5293"/>
                </a:cubicBezTo>
                <a:lnTo>
                  <a:pt x="185" y="5293"/>
                </a:lnTo>
                <a:cubicBezTo>
                  <a:pt x="161" y="5293"/>
                  <a:pt x="137" y="5289"/>
                  <a:pt x="114" y="5279"/>
                </a:cubicBezTo>
                <a:cubicBezTo>
                  <a:pt x="92" y="5270"/>
                  <a:pt x="72" y="5256"/>
                  <a:pt x="54" y="5239"/>
                </a:cubicBezTo>
                <a:cubicBezTo>
                  <a:pt x="37" y="5221"/>
                  <a:pt x="23" y="5201"/>
                  <a:pt x="14" y="5179"/>
                </a:cubicBezTo>
                <a:cubicBezTo>
                  <a:pt x="4" y="5156"/>
                  <a:pt x="0" y="5132"/>
                  <a:pt x="0" y="5108"/>
                </a:cubicBezTo>
                <a:moveTo>
                  <a:pt x="23" y="185"/>
                </a:moveTo>
                <a:lnTo>
                  <a:pt x="23" y="5108"/>
                </a:lnTo>
                <a:cubicBezTo>
                  <a:pt x="23" y="5118"/>
                  <a:pt x="24" y="5129"/>
                  <a:pt x="26" y="5139"/>
                </a:cubicBezTo>
                <a:cubicBezTo>
                  <a:pt x="28" y="5150"/>
                  <a:pt x="31" y="5160"/>
                  <a:pt x="35" y="5170"/>
                </a:cubicBezTo>
                <a:cubicBezTo>
                  <a:pt x="39" y="5180"/>
                  <a:pt x="44" y="5189"/>
                  <a:pt x="50" y="5198"/>
                </a:cubicBezTo>
                <a:cubicBezTo>
                  <a:pt x="56" y="5207"/>
                  <a:pt x="63" y="5215"/>
                  <a:pt x="71" y="5222"/>
                </a:cubicBezTo>
                <a:cubicBezTo>
                  <a:pt x="78" y="5230"/>
                  <a:pt x="86" y="5237"/>
                  <a:pt x="95" y="5243"/>
                </a:cubicBezTo>
                <a:cubicBezTo>
                  <a:pt x="104" y="5249"/>
                  <a:pt x="113" y="5254"/>
                  <a:pt x="123" y="5258"/>
                </a:cubicBezTo>
                <a:cubicBezTo>
                  <a:pt x="133" y="5262"/>
                  <a:pt x="143" y="5265"/>
                  <a:pt x="154" y="5267"/>
                </a:cubicBezTo>
                <a:cubicBezTo>
                  <a:pt x="164" y="5269"/>
                  <a:pt x="175" y="5270"/>
                  <a:pt x="185" y="5270"/>
                </a:cubicBezTo>
                <a:lnTo>
                  <a:pt x="8613" y="5270"/>
                </a:lnTo>
                <a:cubicBezTo>
                  <a:pt x="8623" y="5270"/>
                  <a:pt x="8634" y="5269"/>
                  <a:pt x="8644" y="5267"/>
                </a:cubicBezTo>
                <a:cubicBezTo>
                  <a:pt x="8655" y="5265"/>
                  <a:pt x="8665" y="5262"/>
                  <a:pt x="8675" y="5258"/>
                </a:cubicBezTo>
                <a:cubicBezTo>
                  <a:pt x="8685" y="5254"/>
                  <a:pt x="8694" y="5249"/>
                  <a:pt x="8703" y="5243"/>
                </a:cubicBezTo>
                <a:cubicBezTo>
                  <a:pt x="8712" y="5237"/>
                  <a:pt x="8720" y="5230"/>
                  <a:pt x="8728" y="5222"/>
                </a:cubicBezTo>
                <a:cubicBezTo>
                  <a:pt x="8735" y="5215"/>
                  <a:pt x="8742" y="5207"/>
                  <a:pt x="8748" y="5198"/>
                </a:cubicBezTo>
                <a:cubicBezTo>
                  <a:pt x="8754" y="5189"/>
                  <a:pt x="8759" y="5180"/>
                  <a:pt x="8763" y="5170"/>
                </a:cubicBezTo>
                <a:cubicBezTo>
                  <a:pt x="8767" y="5160"/>
                  <a:pt x="8770" y="5150"/>
                  <a:pt x="8772" y="5139"/>
                </a:cubicBezTo>
                <a:cubicBezTo>
                  <a:pt x="8774" y="5129"/>
                  <a:pt x="8775" y="5118"/>
                  <a:pt x="8775" y="5108"/>
                </a:cubicBezTo>
                <a:lnTo>
                  <a:pt x="8775" y="185"/>
                </a:lnTo>
                <a:cubicBezTo>
                  <a:pt x="8775" y="175"/>
                  <a:pt x="8774" y="164"/>
                  <a:pt x="8772" y="154"/>
                </a:cubicBezTo>
                <a:cubicBezTo>
                  <a:pt x="8770" y="143"/>
                  <a:pt x="8767" y="133"/>
                  <a:pt x="8763" y="123"/>
                </a:cubicBezTo>
                <a:cubicBezTo>
                  <a:pt x="8759" y="113"/>
                  <a:pt x="8754" y="104"/>
                  <a:pt x="8748" y="95"/>
                </a:cubicBezTo>
                <a:cubicBezTo>
                  <a:pt x="8742" y="86"/>
                  <a:pt x="8735" y="78"/>
                  <a:pt x="8728" y="71"/>
                </a:cubicBezTo>
                <a:cubicBezTo>
                  <a:pt x="8720" y="63"/>
                  <a:pt x="8712" y="56"/>
                  <a:pt x="8703" y="50"/>
                </a:cubicBezTo>
                <a:cubicBezTo>
                  <a:pt x="8694" y="44"/>
                  <a:pt x="8685" y="39"/>
                  <a:pt x="8675" y="35"/>
                </a:cubicBezTo>
                <a:cubicBezTo>
                  <a:pt x="8665" y="31"/>
                  <a:pt x="8655" y="28"/>
                  <a:pt x="8644" y="26"/>
                </a:cubicBezTo>
                <a:cubicBezTo>
                  <a:pt x="8634" y="24"/>
                  <a:pt x="8623" y="23"/>
                  <a:pt x="8613" y="23"/>
                </a:cubicBezTo>
                <a:lnTo>
                  <a:pt x="185" y="23"/>
                </a:lnTo>
                <a:cubicBezTo>
                  <a:pt x="175" y="23"/>
                  <a:pt x="164" y="24"/>
                  <a:pt x="154" y="26"/>
                </a:cubicBezTo>
                <a:cubicBezTo>
                  <a:pt x="143" y="28"/>
                  <a:pt x="133" y="31"/>
                  <a:pt x="123" y="35"/>
                </a:cubicBezTo>
                <a:cubicBezTo>
                  <a:pt x="113" y="39"/>
                  <a:pt x="104" y="44"/>
                  <a:pt x="95" y="50"/>
                </a:cubicBezTo>
                <a:cubicBezTo>
                  <a:pt x="86" y="56"/>
                  <a:pt x="78" y="63"/>
                  <a:pt x="71" y="71"/>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0" name="任意多边形: 形状 169"/>
          <p:cNvSpPr/>
          <p:nvPr/>
        </p:nvSpPr>
        <p:spPr>
          <a:xfrm>
            <a:off x="576360" y="3517920"/>
            <a:ext cx="501840" cy="501840"/>
          </a:xfrm>
          <a:custGeom>
            <a:avLst/>
            <a:gdLst/>
            <a:ahLst/>
            <a:cxnLst/>
            <a:rect l="0" t="0" r="r" b="b"/>
            <a:pathLst>
              <a:path w="1394" h="1394">
                <a:moveTo>
                  <a:pt x="1394" y="698"/>
                </a:moveTo>
                <a:cubicBezTo>
                  <a:pt x="1394" y="720"/>
                  <a:pt x="1393" y="743"/>
                  <a:pt x="1391" y="766"/>
                </a:cubicBezTo>
                <a:cubicBezTo>
                  <a:pt x="1388" y="789"/>
                  <a:pt x="1385" y="811"/>
                  <a:pt x="1381" y="833"/>
                </a:cubicBezTo>
                <a:cubicBezTo>
                  <a:pt x="1376" y="856"/>
                  <a:pt x="1371" y="878"/>
                  <a:pt x="1364" y="900"/>
                </a:cubicBezTo>
                <a:cubicBezTo>
                  <a:pt x="1357" y="922"/>
                  <a:pt x="1350" y="943"/>
                  <a:pt x="1341" y="964"/>
                </a:cubicBezTo>
                <a:cubicBezTo>
                  <a:pt x="1332" y="985"/>
                  <a:pt x="1323" y="1006"/>
                  <a:pt x="1312" y="1026"/>
                </a:cubicBezTo>
                <a:cubicBezTo>
                  <a:pt x="1301" y="1046"/>
                  <a:pt x="1289" y="1066"/>
                  <a:pt x="1277" y="1084"/>
                </a:cubicBezTo>
                <a:cubicBezTo>
                  <a:pt x="1264" y="1103"/>
                  <a:pt x="1250" y="1122"/>
                  <a:pt x="1236" y="1139"/>
                </a:cubicBezTo>
                <a:cubicBezTo>
                  <a:pt x="1221" y="1157"/>
                  <a:pt x="1206" y="1174"/>
                  <a:pt x="1190" y="1190"/>
                </a:cubicBezTo>
                <a:cubicBezTo>
                  <a:pt x="1174" y="1206"/>
                  <a:pt x="1157" y="1221"/>
                  <a:pt x="1139" y="1236"/>
                </a:cubicBezTo>
                <a:cubicBezTo>
                  <a:pt x="1122" y="1250"/>
                  <a:pt x="1103" y="1264"/>
                  <a:pt x="1084" y="1277"/>
                </a:cubicBezTo>
                <a:cubicBezTo>
                  <a:pt x="1066" y="1289"/>
                  <a:pt x="1046" y="1301"/>
                  <a:pt x="1026" y="1312"/>
                </a:cubicBezTo>
                <a:cubicBezTo>
                  <a:pt x="1006" y="1323"/>
                  <a:pt x="985" y="1332"/>
                  <a:pt x="964" y="1341"/>
                </a:cubicBezTo>
                <a:cubicBezTo>
                  <a:pt x="943" y="1350"/>
                  <a:pt x="922" y="1357"/>
                  <a:pt x="900" y="1364"/>
                </a:cubicBezTo>
                <a:cubicBezTo>
                  <a:pt x="878" y="1371"/>
                  <a:pt x="856" y="1376"/>
                  <a:pt x="833" y="1381"/>
                </a:cubicBezTo>
                <a:cubicBezTo>
                  <a:pt x="811" y="1385"/>
                  <a:pt x="789" y="1388"/>
                  <a:pt x="766" y="1391"/>
                </a:cubicBezTo>
                <a:cubicBezTo>
                  <a:pt x="743" y="1393"/>
                  <a:pt x="720" y="1394"/>
                  <a:pt x="698" y="1394"/>
                </a:cubicBezTo>
                <a:cubicBezTo>
                  <a:pt x="675" y="1394"/>
                  <a:pt x="652" y="1393"/>
                  <a:pt x="629" y="1391"/>
                </a:cubicBezTo>
                <a:cubicBezTo>
                  <a:pt x="607" y="1388"/>
                  <a:pt x="584" y="1385"/>
                  <a:pt x="562" y="1381"/>
                </a:cubicBezTo>
                <a:cubicBezTo>
                  <a:pt x="539" y="1376"/>
                  <a:pt x="517" y="1371"/>
                  <a:pt x="495" y="1364"/>
                </a:cubicBezTo>
                <a:cubicBezTo>
                  <a:pt x="473" y="1357"/>
                  <a:pt x="451" y="1350"/>
                  <a:pt x="430" y="1341"/>
                </a:cubicBezTo>
                <a:cubicBezTo>
                  <a:pt x="409" y="1332"/>
                  <a:pt x="388" y="1323"/>
                  <a:pt x="368" y="1312"/>
                </a:cubicBezTo>
                <a:cubicBezTo>
                  <a:pt x="348" y="1301"/>
                  <a:pt x="329" y="1289"/>
                  <a:pt x="310" y="1277"/>
                </a:cubicBezTo>
                <a:cubicBezTo>
                  <a:pt x="291" y="1264"/>
                  <a:pt x="272" y="1250"/>
                  <a:pt x="255" y="1236"/>
                </a:cubicBezTo>
                <a:cubicBezTo>
                  <a:pt x="237" y="1221"/>
                  <a:pt x="220" y="1206"/>
                  <a:pt x="204" y="1190"/>
                </a:cubicBezTo>
                <a:cubicBezTo>
                  <a:pt x="188" y="1174"/>
                  <a:pt x="173" y="1157"/>
                  <a:pt x="158" y="1139"/>
                </a:cubicBezTo>
                <a:cubicBezTo>
                  <a:pt x="144" y="1122"/>
                  <a:pt x="130" y="1103"/>
                  <a:pt x="118" y="1084"/>
                </a:cubicBezTo>
                <a:cubicBezTo>
                  <a:pt x="105" y="1066"/>
                  <a:pt x="93" y="1046"/>
                  <a:pt x="82" y="1026"/>
                </a:cubicBezTo>
                <a:cubicBezTo>
                  <a:pt x="72" y="1006"/>
                  <a:pt x="62" y="985"/>
                  <a:pt x="53" y="964"/>
                </a:cubicBezTo>
                <a:cubicBezTo>
                  <a:pt x="44" y="943"/>
                  <a:pt x="37" y="922"/>
                  <a:pt x="30" y="900"/>
                </a:cubicBezTo>
                <a:cubicBezTo>
                  <a:pt x="24" y="878"/>
                  <a:pt x="18" y="856"/>
                  <a:pt x="14" y="833"/>
                </a:cubicBezTo>
                <a:cubicBezTo>
                  <a:pt x="9" y="811"/>
                  <a:pt x="6" y="789"/>
                  <a:pt x="4" y="766"/>
                </a:cubicBezTo>
                <a:cubicBezTo>
                  <a:pt x="1" y="743"/>
                  <a:pt x="0" y="720"/>
                  <a:pt x="0" y="698"/>
                </a:cubicBezTo>
                <a:cubicBezTo>
                  <a:pt x="0" y="675"/>
                  <a:pt x="1" y="651"/>
                  <a:pt x="4" y="628"/>
                </a:cubicBezTo>
                <a:cubicBezTo>
                  <a:pt x="6" y="606"/>
                  <a:pt x="9" y="583"/>
                  <a:pt x="14" y="561"/>
                </a:cubicBezTo>
                <a:cubicBezTo>
                  <a:pt x="18" y="538"/>
                  <a:pt x="24" y="516"/>
                  <a:pt x="30" y="494"/>
                </a:cubicBezTo>
                <a:cubicBezTo>
                  <a:pt x="37" y="473"/>
                  <a:pt x="44" y="451"/>
                  <a:pt x="53" y="430"/>
                </a:cubicBezTo>
                <a:cubicBezTo>
                  <a:pt x="62" y="409"/>
                  <a:pt x="72" y="388"/>
                  <a:pt x="82" y="368"/>
                </a:cubicBezTo>
                <a:cubicBezTo>
                  <a:pt x="93" y="348"/>
                  <a:pt x="105" y="329"/>
                  <a:pt x="118" y="310"/>
                </a:cubicBezTo>
                <a:cubicBezTo>
                  <a:pt x="130" y="291"/>
                  <a:pt x="144" y="272"/>
                  <a:pt x="158" y="255"/>
                </a:cubicBezTo>
                <a:cubicBezTo>
                  <a:pt x="173" y="237"/>
                  <a:pt x="188" y="220"/>
                  <a:pt x="204" y="204"/>
                </a:cubicBezTo>
                <a:cubicBezTo>
                  <a:pt x="220" y="188"/>
                  <a:pt x="237" y="173"/>
                  <a:pt x="255" y="158"/>
                </a:cubicBezTo>
                <a:cubicBezTo>
                  <a:pt x="272" y="144"/>
                  <a:pt x="291" y="130"/>
                  <a:pt x="310" y="118"/>
                </a:cubicBezTo>
                <a:cubicBezTo>
                  <a:pt x="329" y="105"/>
                  <a:pt x="348" y="93"/>
                  <a:pt x="368" y="82"/>
                </a:cubicBezTo>
                <a:cubicBezTo>
                  <a:pt x="388" y="72"/>
                  <a:pt x="409" y="62"/>
                  <a:pt x="430" y="53"/>
                </a:cubicBezTo>
                <a:cubicBezTo>
                  <a:pt x="451" y="44"/>
                  <a:pt x="473" y="37"/>
                  <a:pt x="495" y="30"/>
                </a:cubicBezTo>
                <a:cubicBezTo>
                  <a:pt x="517" y="24"/>
                  <a:pt x="539" y="18"/>
                  <a:pt x="562" y="14"/>
                </a:cubicBezTo>
                <a:cubicBezTo>
                  <a:pt x="584" y="9"/>
                  <a:pt x="607" y="6"/>
                  <a:pt x="629" y="4"/>
                </a:cubicBezTo>
                <a:cubicBezTo>
                  <a:pt x="652" y="1"/>
                  <a:pt x="675" y="0"/>
                  <a:pt x="698" y="0"/>
                </a:cubicBezTo>
                <a:cubicBezTo>
                  <a:pt x="720" y="0"/>
                  <a:pt x="743" y="1"/>
                  <a:pt x="766" y="4"/>
                </a:cubicBezTo>
                <a:cubicBezTo>
                  <a:pt x="789" y="6"/>
                  <a:pt x="811" y="9"/>
                  <a:pt x="833" y="14"/>
                </a:cubicBezTo>
                <a:cubicBezTo>
                  <a:pt x="856" y="18"/>
                  <a:pt x="878" y="24"/>
                  <a:pt x="900" y="30"/>
                </a:cubicBezTo>
                <a:cubicBezTo>
                  <a:pt x="922" y="37"/>
                  <a:pt x="943" y="44"/>
                  <a:pt x="964" y="53"/>
                </a:cubicBezTo>
                <a:cubicBezTo>
                  <a:pt x="985" y="62"/>
                  <a:pt x="1006" y="72"/>
                  <a:pt x="1026" y="82"/>
                </a:cubicBezTo>
                <a:cubicBezTo>
                  <a:pt x="1046" y="93"/>
                  <a:pt x="1066" y="105"/>
                  <a:pt x="1084" y="118"/>
                </a:cubicBezTo>
                <a:cubicBezTo>
                  <a:pt x="1103" y="130"/>
                  <a:pt x="1122" y="144"/>
                  <a:pt x="1139" y="158"/>
                </a:cubicBezTo>
                <a:cubicBezTo>
                  <a:pt x="1157" y="173"/>
                  <a:pt x="1174" y="188"/>
                  <a:pt x="1190" y="204"/>
                </a:cubicBezTo>
                <a:cubicBezTo>
                  <a:pt x="1206" y="220"/>
                  <a:pt x="1221" y="237"/>
                  <a:pt x="1236" y="255"/>
                </a:cubicBezTo>
                <a:cubicBezTo>
                  <a:pt x="1250" y="272"/>
                  <a:pt x="1264" y="291"/>
                  <a:pt x="1277" y="310"/>
                </a:cubicBezTo>
                <a:cubicBezTo>
                  <a:pt x="1289" y="329"/>
                  <a:pt x="1301" y="348"/>
                  <a:pt x="1312" y="368"/>
                </a:cubicBezTo>
                <a:cubicBezTo>
                  <a:pt x="1323" y="388"/>
                  <a:pt x="1332" y="409"/>
                  <a:pt x="1341" y="430"/>
                </a:cubicBezTo>
                <a:cubicBezTo>
                  <a:pt x="1350" y="451"/>
                  <a:pt x="1357" y="473"/>
                  <a:pt x="1364" y="494"/>
                </a:cubicBezTo>
                <a:cubicBezTo>
                  <a:pt x="1371" y="516"/>
                  <a:pt x="1376" y="538"/>
                  <a:pt x="1381" y="561"/>
                </a:cubicBezTo>
                <a:cubicBezTo>
                  <a:pt x="1385" y="583"/>
                  <a:pt x="1388" y="606"/>
                  <a:pt x="1391" y="628"/>
                </a:cubicBezTo>
                <a:cubicBezTo>
                  <a:pt x="1393" y="651"/>
                  <a:pt x="1394" y="675"/>
                  <a:pt x="1394" y="69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1" name="图片 170"/>
          <p:cNvPicPr/>
          <p:nvPr/>
        </p:nvPicPr>
        <p:blipFill>
          <a:blip r:embed="rId10"/>
          <a:stretch/>
        </p:blipFill>
        <p:spPr>
          <a:xfrm>
            <a:off x="727200" y="3668760"/>
            <a:ext cx="200160" cy="200160"/>
          </a:xfrm>
          <a:prstGeom prst="rect">
            <a:avLst/>
          </a:prstGeom>
          <a:noFill/>
          <a:ln w="0">
            <a:noFill/>
          </a:ln>
        </p:spPr>
      </p:pic>
      <p:sp>
        <p:nvSpPr>
          <p:cNvPr id="172" name="文本框 171"/>
          <p:cNvSpPr txBox="1"/>
          <p:nvPr/>
        </p:nvSpPr>
        <p:spPr>
          <a:xfrm>
            <a:off x="7473600" y="2530800"/>
            <a:ext cx="19119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精确返回药物剂量、药代动力学和使用禁忌</a:t>
            </a:r>
            <a:endParaRPr lang="en-US" sz="790" b="0" u="none" strike="noStrike">
              <a:solidFill>
                <a:srgbClr val="000000"/>
              </a:solidFill>
              <a:effectLst/>
              <a:uFillTx/>
              <a:latin typeface="Times New Roman"/>
            </a:endParaRPr>
          </a:p>
        </p:txBody>
      </p:sp>
      <p:sp>
        <p:nvSpPr>
          <p:cNvPr id="173" name="文本框 172"/>
          <p:cNvSpPr txBox="1"/>
          <p:nvPr/>
        </p:nvSpPr>
        <p:spPr>
          <a:xfrm>
            <a:off x="1211760" y="354708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预防措施和保健</a:t>
            </a:r>
            <a:endParaRPr lang="en-US" sz="1320" b="0" u="none" strike="noStrike">
              <a:solidFill>
                <a:srgbClr val="000000"/>
              </a:solidFill>
              <a:effectLst/>
              <a:uFillTx/>
              <a:latin typeface="Times New Roman"/>
            </a:endParaRPr>
          </a:p>
        </p:txBody>
      </p:sp>
      <p:pic>
        <p:nvPicPr>
          <p:cNvPr id="174" name="图片 173"/>
          <p:cNvPicPr/>
          <p:nvPr/>
        </p:nvPicPr>
        <p:blipFill>
          <a:blip r:embed="rId4"/>
          <a:stretch/>
        </p:blipFill>
        <p:spPr>
          <a:xfrm>
            <a:off x="576720" y="4470840"/>
            <a:ext cx="124920" cy="100080"/>
          </a:xfrm>
          <a:prstGeom prst="rect">
            <a:avLst/>
          </a:prstGeom>
          <a:noFill/>
          <a:ln w="0">
            <a:noFill/>
          </a:ln>
        </p:spPr>
      </p:pic>
      <p:sp>
        <p:nvSpPr>
          <p:cNvPr id="175" name="文本框 174"/>
          <p:cNvSpPr txBox="1"/>
          <p:nvPr/>
        </p:nvSpPr>
        <p:spPr>
          <a:xfrm>
            <a:off x="576720" y="421200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提供预防策略、筛查建议和健康教育相关信息</a:t>
            </a:r>
            <a:endParaRPr lang="en-US" sz="920" b="0" u="none" strike="noStrike">
              <a:solidFill>
                <a:srgbClr val="000000"/>
              </a:solidFill>
              <a:effectLst/>
              <a:uFillTx/>
              <a:latin typeface="Times New Roman"/>
            </a:endParaRPr>
          </a:p>
        </p:txBody>
      </p:sp>
      <p:pic>
        <p:nvPicPr>
          <p:cNvPr id="176" name="图片 175"/>
          <p:cNvPicPr/>
          <p:nvPr/>
        </p:nvPicPr>
        <p:blipFill>
          <a:blip r:embed="rId5"/>
          <a:stretch/>
        </p:blipFill>
        <p:spPr>
          <a:xfrm>
            <a:off x="576720" y="4637880"/>
            <a:ext cx="100080" cy="100080"/>
          </a:xfrm>
          <a:prstGeom prst="rect">
            <a:avLst/>
          </a:prstGeom>
          <a:noFill/>
          <a:ln w="0">
            <a:noFill/>
          </a:ln>
        </p:spPr>
      </p:pic>
      <p:sp>
        <p:nvSpPr>
          <p:cNvPr id="177" name="文本框 176"/>
          <p:cNvSpPr txBox="1"/>
          <p:nvPr/>
        </p:nvSpPr>
        <p:spPr>
          <a:xfrm>
            <a:off x="768960" y="4469760"/>
            <a:ext cx="13082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公共卫生专家、健康教育人员</a:t>
            </a:r>
            <a:endParaRPr lang="en-US" sz="790" b="0" u="none" strike="noStrike">
              <a:solidFill>
                <a:srgbClr val="000000"/>
              </a:solidFill>
              <a:effectLst/>
              <a:uFillTx/>
              <a:latin typeface="Times New Roman"/>
            </a:endParaRPr>
          </a:p>
        </p:txBody>
      </p:sp>
      <p:sp>
        <p:nvSpPr>
          <p:cNvPr id="178" name="任意多边形: 形状 177"/>
          <p:cNvSpPr/>
          <p:nvPr/>
        </p:nvSpPr>
        <p:spPr>
          <a:xfrm>
            <a:off x="3768840" y="3342600"/>
            <a:ext cx="3159000" cy="1905480"/>
          </a:xfrm>
          <a:custGeom>
            <a:avLst/>
            <a:gdLst/>
            <a:ahLst/>
            <a:cxnLst/>
            <a:rect l="0" t="0" r="r" b="b"/>
            <a:pathLst>
              <a:path w="8775" h="5293">
                <a:moveTo>
                  <a:pt x="0" y="5108"/>
                </a:moveTo>
                <a:lnTo>
                  <a:pt x="0" y="185"/>
                </a:lnTo>
                <a:cubicBezTo>
                  <a:pt x="0" y="161"/>
                  <a:pt x="4" y="137"/>
                  <a:pt x="14" y="114"/>
                </a:cubicBezTo>
                <a:cubicBezTo>
                  <a:pt x="23" y="92"/>
                  <a:pt x="37" y="72"/>
                  <a:pt x="54" y="54"/>
                </a:cubicBezTo>
                <a:cubicBezTo>
                  <a:pt x="71" y="37"/>
                  <a:pt x="91" y="23"/>
                  <a:pt x="114" y="14"/>
                </a:cubicBezTo>
                <a:cubicBezTo>
                  <a:pt x="137" y="4"/>
                  <a:pt x="161" y="0"/>
                  <a:pt x="185" y="0"/>
                </a:cubicBezTo>
                <a:lnTo>
                  <a:pt x="8589" y="0"/>
                </a:lnTo>
                <a:cubicBezTo>
                  <a:pt x="8614" y="0"/>
                  <a:pt x="8638" y="4"/>
                  <a:pt x="8660" y="14"/>
                </a:cubicBezTo>
                <a:cubicBezTo>
                  <a:pt x="8683" y="23"/>
                  <a:pt x="8703" y="37"/>
                  <a:pt x="8721" y="54"/>
                </a:cubicBezTo>
                <a:cubicBezTo>
                  <a:pt x="8738" y="72"/>
                  <a:pt x="8752" y="92"/>
                  <a:pt x="8761" y="114"/>
                </a:cubicBezTo>
                <a:cubicBezTo>
                  <a:pt x="8770" y="137"/>
                  <a:pt x="8775" y="161"/>
                  <a:pt x="8775" y="185"/>
                </a:cubicBezTo>
                <a:lnTo>
                  <a:pt x="8775" y="5108"/>
                </a:lnTo>
                <a:cubicBezTo>
                  <a:pt x="8775" y="5132"/>
                  <a:pt x="8770" y="5156"/>
                  <a:pt x="8761" y="5179"/>
                </a:cubicBezTo>
                <a:cubicBezTo>
                  <a:pt x="8752" y="5201"/>
                  <a:pt x="8738" y="5221"/>
                  <a:pt x="8721" y="5239"/>
                </a:cubicBezTo>
                <a:cubicBezTo>
                  <a:pt x="8703" y="5256"/>
                  <a:pt x="8683" y="5270"/>
                  <a:pt x="8660" y="5279"/>
                </a:cubicBezTo>
                <a:cubicBezTo>
                  <a:pt x="8638" y="5289"/>
                  <a:pt x="8614" y="5293"/>
                  <a:pt x="8589" y="5293"/>
                </a:cubicBezTo>
                <a:lnTo>
                  <a:pt x="185" y="5293"/>
                </a:lnTo>
                <a:cubicBezTo>
                  <a:pt x="161" y="5293"/>
                  <a:pt x="137" y="5289"/>
                  <a:pt x="114" y="5279"/>
                </a:cubicBezTo>
                <a:cubicBezTo>
                  <a:pt x="91" y="5270"/>
                  <a:pt x="71" y="5256"/>
                  <a:pt x="54" y="5239"/>
                </a:cubicBezTo>
                <a:cubicBezTo>
                  <a:pt x="37" y="5221"/>
                  <a:pt x="23" y="5201"/>
                  <a:pt x="14" y="5179"/>
                </a:cubicBezTo>
                <a:cubicBezTo>
                  <a:pt x="4" y="5156"/>
                  <a:pt x="0" y="5132"/>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9" name="任意多边形: 形状 178"/>
          <p:cNvSpPr/>
          <p:nvPr/>
        </p:nvSpPr>
        <p:spPr>
          <a:xfrm>
            <a:off x="3768840" y="3342600"/>
            <a:ext cx="3159000" cy="1905480"/>
          </a:xfrm>
          <a:custGeom>
            <a:avLst/>
            <a:gdLst/>
            <a:ahLst/>
            <a:cxnLst/>
            <a:rect l="0" t="0" r="r" b="b"/>
            <a:pathLst>
              <a:path w="8775" h="5293">
                <a:moveTo>
                  <a:pt x="0" y="5108"/>
                </a:moveTo>
                <a:lnTo>
                  <a:pt x="0" y="185"/>
                </a:lnTo>
                <a:cubicBezTo>
                  <a:pt x="0" y="161"/>
                  <a:pt x="4" y="137"/>
                  <a:pt x="14" y="114"/>
                </a:cubicBezTo>
                <a:cubicBezTo>
                  <a:pt x="23" y="92"/>
                  <a:pt x="37" y="72"/>
                  <a:pt x="54" y="54"/>
                </a:cubicBezTo>
                <a:cubicBezTo>
                  <a:pt x="71" y="37"/>
                  <a:pt x="91" y="23"/>
                  <a:pt x="114" y="14"/>
                </a:cubicBezTo>
                <a:cubicBezTo>
                  <a:pt x="137" y="4"/>
                  <a:pt x="161" y="0"/>
                  <a:pt x="185" y="0"/>
                </a:cubicBezTo>
                <a:lnTo>
                  <a:pt x="8589" y="0"/>
                </a:lnTo>
                <a:cubicBezTo>
                  <a:pt x="8614" y="0"/>
                  <a:pt x="8638" y="4"/>
                  <a:pt x="8660" y="14"/>
                </a:cubicBezTo>
                <a:cubicBezTo>
                  <a:pt x="8683" y="23"/>
                  <a:pt x="8703" y="37"/>
                  <a:pt x="8721" y="54"/>
                </a:cubicBezTo>
                <a:cubicBezTo>
                  <a:pt x="8738" y="72"/>
                  <a:pt x="8752" y="92"/>
                  <a:pt x="8761" y="114"/>
                </a:cubicBezTo>
                <a:cubicBezTo>
                  <a:pt x="8770" y="137"/>
                  <a:pt x="8775" y="161"/>
                  <a:pt x="8775" y="185"/>
                </a:cubicBezTo>
                <a:lnTo>
                  <a:pt x="8775" y="5108"/>
                </a:lnTo>
                <a:cubicBezTo>
                  <a:pt x="8775" y="5132"/>
                  <a:pt x="8770" y="5156"/>
                  <a:pt x="8761" y="5179"/>
                </a:cubicBezTo>
                <a:cubicBezTo>
                  <a:pt x="8752" y="5201"/>
                  <a:pt x="8738" y="5221"/>
                  <a:pt x="8721" y="5239"/>
                </a:cubicBezTo>
                <a:cubicBezTo>
                  <a:pt x="8703" y="5256"/>
                  <a:pt x="8683" y="5270"/>
                  <a:pt x="8660" y="5279"/>
                </a:cubicBezTo>
                <a:cubicBezTo>
                  <a:pt x="8638" y="5289"/>
                  <a:pt x="8614" y="5293"/>
                  <a:pt x="8589" y="5293"/>
                </a:cubicBezTo>
                <a:lnTo>
                  <a:pt x="185" y="5293"/>
                </a:lnTo>
                <a:cubicBezTo>
                  <a:pt x="161" y="5293"/>
                  <a:pt x="137" y="5289"/>
                  <a:pt x="114" y="5279"/>
                </a:cubicBezTo>
                <a:cubicBezTo>
                  <a:pt x="91" y="5270"/>
                  <a:pt x="71" y="5256"/>
                  <a:pt x="54" y="5239"/>
                </a:cubicBezTo>
                <a:cubicBezTo>
                  <a:pt x="37" y="5221"/>
                  <a:pt x="23" y="5201"/>
                  <a:pt x="14" y="5179"/>
                </a:cubicBezTo>
                <a:cubicBezTo>
                  <a:pt x="4" y="5156"/>
                  <a:pt x="0" y="5132"/>
                  <a:pt x="0" y="5108"/>
                </a:cubicBezTo>
                <a:moveTo>
                  <a:pt x="23" y="185"/>
                </a:moveTo>
                <a:lnTo>
                  <a:pt x="23" y="5108"/>
                </a:lnTo>
                <a:cubicBezTo>
                  <a:pt x="23" y="5118"/>
                  <a:pt x="24" y="5129"/>
                  <a:pt x="26" y="5139"/>
                </a:cubicBezTo>
                <a:cubicBezTo>
                  <a:pt x="28" y="5150"/>
                  <a:pt x="31" y="5160"/>
                  <a:pt x="35" y="5170"/>
                </a:cubicBezTo>
                <a:cubicBezTo>
                  <a:pt x="39" y="5180"/>
                  <a:pt x="44" y="5189"/>
                  <a:pt x="50" y="5198"/>
                </a:cubicBezTo>
                <a:cubicBezTo>
                  <a:pt x="56" y="5207"/>
                  <a:pt x="63" y="5215"/>
                  <a:pt x="70" y="5222"/>
                </a:cubicBezTo>
                <a:cubicBezTo>
                  <a:pt x="78" y="5230"/>
                  <a:pt x="86" y="5237"/>
                  <a:pt x="95" y="5243"/>
                </a:cubicBezTo>
                <a:cubicBezTo>
                  <a:pt x="104" y="5249"/>
                  <a:pt x="113" y="5254"/>
                  <a:pt x="123" y="5258"/>
                </a:cubicBezTo>
                <a:cubicBezTo>
                  <a:pt x="133" y="5262"/>
                  <a:pt x="143" y="5265"/>
                  <a:pt x="154" y="5267"/>
                </a:cubicBezTo>
                <a:cubicBezTo>
                  <a:pt x="164" y="5269"/>
                  <a:pt x="175" y="5270"/>
                  <a:pt x="185" y="5270"/>
                </a:cubicBezTo>
                <a:lnTo>
                  <a:pt x="8589" y="5270"/>
                </a:lnTo>
                <a:cubicBezTo>
                  <a:pt x="8600" y="5270"/>
                  <a:pt x="8611" y="5269"/>
                  <a:pt x="8621" y="5267"/>
                </a:cubicBezTo>
                <a:cubicBezTo>
                  <a:pt x="8632" y="5265"/>
                  <a:pt x="8642" y="5262"/>
                  <a:pt x="8652" y="5258"/>
                </a:cubicBezTo>
                <a:cubicBezTo>
                  <a:pt x="8661" y="5254"/>
                  <a:pt x="8671" y="5249"/>
                  <a:pt x="8680" y="5243"/>
                </a:cubicBezTo>
                <a:cubicBezTo>
                  <a:pt x="8689" y="5237"/>
                  <a:pt x="8697" y="5230"/>
                  <a:pt x="8704" y="5222"/>
                </a:cubicBezTo>
                <a:cubicBezTo>
                  <a:pt x="8712" y="5215"/>
                  <a:pt x="8719" y="5207"/>
                  <a:pt x="8725" y="5198"/>
                </a:cubicBezTo>
                <a:cubicBezTo>
                  <a:pt x="8730" y="5189"/>
                  <a:pt x="8735" y="5180"/>
                  <a:pt x="8740" y="5170"/>
                </a:cubicBezTo>
                <a:cubicBezTo>
                  <a:pt x="8744" y="5160"/>
                  <a:pt x="8747" y="5150"/>
                  <a:pt x="8749" y="5139"/>
                </a:cubicBezTo>
                <a:cubicBezTo>
                  <a:pt x="8751" y="5129"/>
                  <a:pt x="8752" y="5118"/>
                  <a:pt x="8752" y="5108"/>
                </a:cubicBezTo>
                <a:lnTo>
                  <a:pt x="8752" y="185"/>
                </a:lnTo>
                <a:cubicBezTo>
                  <a:pt x="8752" y="175"/>
                  <a:pt x="8751" y="164"/>
                  <a:pt x="8749" y="154"/>
                </a:cubicBezTo>
                <a:cubicBezTo>
                  <a:pt x="8747" y="143"/>
                  <a:pt x="8744" y="133"/>
                  <a:pt x="8740" y="123"/>
                </a:cubicBezTo>
                <a:cubicBezTo>
                  <a:pt x="8735" y="113"/>
                  <a:pt x="8730" y="104"/>
                  <a:pt x="8725" y="95"/>
                </a:cubicBezTo>
                <a:cubicBezTo>
                  <a:pt x="8719" y="86"/>
                  <a:pt x="8712" y="78"/>
                  <a:pt x="8704" y="71"/>
                </a:cubicBezTo>
                <a:cubicBezTo>
                  <a:pt x="8697" y="63"/>
                  <a:pt x="8689" y="56"/>
                  <a:pt x="8680" y="50"/>
                </a:cubicBezTo>
                <a:cubicBezTo>
                  <a:pt x="8671" y="44"/>
                  <a:pt x="8661" y="39"/>
                  <a:pt x="8652" y="35"/>
                </a:cubicBezTo>
                <a:cubicBezTo>
                  <a:pt x="8642" y="31"/>
                  <a:pt x="8632" y="28"/>
                  <a:pt x="8621" y="26"/>
                </a:cubicBezTo>
                <a:cubicBezTo>
                  <a:pt x="8611" y="24"/>
                  <a:pt x="8600" y="23"/>
                  <a:pt x="8589" y="23"/>
                </a:cubicBezTo>
                <a:lnTo>
                  <a:pt x="185" y="23"/>
                </a:lnTo>
                <a:cubicBezTo>
                  <a:pt x="175" y="23"/>
                  <a:pt x="164" y="24"/>
                  <a:pt x="154" y="26"/>
                </a:cubicBezTo>
                <a:cubicBezTo>
                  <a:pt x="143" y="28"/>
                  <a:pt x="133" y="31"/>
                  <a:pt x="123" y="35"/>
                </a:cubicBezTo>
                <a:cubicBezTo>
                  <a:pt x="113" y="39"/>
                  <a:pt x="104" y="44"/>
                  <a:pt x="95" y="50"/>
                </a:cubicBezTo>
                <a:cubicBezTo>
                  <a:pt x="86" y="56"/>
                  <a:pt x="78" y="63"/>
                  <a:pt x="70" y="71"/>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0" name="任意多边形: 形状 179"/>
          <p:cNvSpPr/>
          <p:nvPr/>
        </p:nvSpPr>
        <p:spPr>
          <a:xfrm>
            <a:off x="3944160" y="3517920"/>
            <a:ext cx="501840" cy="501840"/>
          </a:xfrm>
          <a:custGeom>
            <a:avLst/>
            <a:gdLst/>
            <a:ahLst/>
            <a:cxnLst/>
            <a:rect l="0" t="0" r="r" b="b"/>
            <a:pathLst>
              <a:path w="1394" h="1394">
                <a:moveTo>
                  <a:pt x="1394" y="698"/>
                </a:moveTo>
                <a:cubicBezTo>
                  <a:pt x="1394" y="720"/>
                  <a:pt x="1393" y="743"/>
                  <a:pt x="1390" y="766"/>
                </a:cubicBezTo>
                <a:cubicBezTo>
                  <a:pt x="1388" y="789"/>
                  <a:pt x="1385" y="811"/>
                  <a:pt x="1380" y="833"/>
                </a:cubicBezTo>
                <a:cubicBezTo>
                  <a:pt x="1376" y="856"/>
                  <a:pt x="1370" y="878"/>
                  <a:pt x="1364" y="900"/>
                </a:cubicBezTo>
                <a:cubicBezTo>
                  <a:pt x="1357" y="922"/>
                  <a:pt x="1350" y="943"/>
                  <a:pt x="1341" y="964"/>
                </a:cubicBezTo>
                <a:cubicBezTo>
                  <a:pt x="1332" y="985"/>
                  <a:pt x="1322" y="1006"/>
                  <a:pt x="1312" y="1026"/>
                </a:cubicBezTo>
                <a:cubicBezTo>
                  <a:pt x="1301" y="1046"/>
                  <a:pt x="1289" y="1066"/>
                  <a:pt x="1276" y="1084"/>
                </a:cubicBezTo>
                <a:cubicBezTo>
                  <a:pt x="1264" y="1103"/>
                  <a:pt x="1250" y="1122"/>
                  <a:pt x="1236" y="1139"/>
                </a:cubicBezTo>
                <a:cubicBezTo>
                  <a:pt x="1221" y="1157"/>
                  <a:pt x="1206" y="1174"/>
                  <a:pt x="1190" y="1190"/>
                </a:cubicBezTo>
                <a:cubicBezTo>
                  <a:pt x="1174" y="1206"/>
                  <a:pt x="1157" y="1221"/>
                  <a:pt x="1139" y="1236"/>
                </a:cubicBezTo>
                <a:cubicBezTo>
                  <a:pt x="1122" y="1250"/>
                  <a:pt x="1103" y="1264"/>
                  <a:pt x="1084" y="1277"/>
                </a:cubicBezTo>
                <a:cubicBezTo>
                  <a:pt x="1065" y="1289"/>
                  <a:pt x="1046" y="1301"/>
                  <a:pt x="1026" y="1312"/>
                </a:cubicBezTo>
                <a:cubicBezTo>
                  <a:pt x="1006" y="1323"/>
                  <a:pt x="985" y="1332"/>
                  <a:pt x="964" y="1341"/>
                </a:cubicBezTo>
                <a:cubicBezTo>
                  <a:pt x="943" y="1350"/>
                  <a:pt x="921" y="1357"/>
                  <a:pt x="900" y="1364"/>
                </a:cubicBezTo>
                <a:cubicBezTo>
                  <a:pt x="878" y="1371"/>
                  <a:pt x="855" y="1376"/>
                  <a:pt x="832" y="1381"/>
                </a:cubicBezTo>
                <a:cubicBezTo>
                  <a:pt x="810" y="1385"/>
                  <a:pt x="787" y="1388"/>
                  <a:pt x="765" y="1391"/>
                </a:cubicBezTo>
                <a:cubicBezTo>
                  <a:pt x="742" y="1393"/>
                  <a:pt x="719" y="1394"/>
                  <a:pt x="696" y="1394"/>
                </a:cubicBezTo>
                <a:cubicBezTo>
                  <a:pt x="674" y="1394"/>
                  <a:pt x="651" y="1393"/>
                  <a:pt x="628" y="1391"/>
                </a:cubicBezTo>
                <a:cubicBezTo>
                  <a:pt x="605" y="1388"/>
                  <a:pt x="583" y="1385"/>
                  <a:pt x="561" y="1381"/>
                </a:cubicBezTo>
                <a:cubicBezTo>
                  <a:pt x="538" y="1376"/>
                  <a:pt x="516" y="1371"/>
                  <a:pt x="494" y="1364"/>
                </a:cubicBezTo>
                <a:cubicBezTo>
                  <a:pt x="472" y="1357"/>
                  <a:pt x="451" y="1350"/>
                  <a:pt x="430" y="1341"/>
                </a:cubicBezTo>
                <a:cubicBezTo>
                  <a:pt x="409" y="1332"/>
                  <a:pt x="388" y="1323"/>
                  <a:pt x="368" y="1312"/>
                </a:cubicBezTo>
                <a:cubicBezTo>
                  <a:pt x="348" y="1301"/>
                  <a:pt x="329" y="1289"/>
                  <a:pt x="310" y="1277"/>
                </a:cubicBezTo>
                <a:cubicBezTo>
                  <a:pt x="291" y="1264"/>
                  <a:pt x="272" y="1250"/>
                  <a:pt x="255" y="1236"/>
                </a:cubicBezTo>
                <a:cubicBezTo>
                  <a:pt x="237" y="1221"/>
                  <a:pt x="220" y="1206"/>
                  <a:pt x="204" y="1190"/>
                </a:cubicBezTo>
                <a:cubicBezTo>
                  <a:pt x="188" y="1174"/>
                  <a:pt x="173" y="1157"/>
                  <a:pt x="158" y="1139"/>
                </a:cubicBezTo>
                <a:cubicBezTo>
                  <a:pt x="144" y="1122"/>
                  <a:pt x="130" y="1103"/>
                  <a:pt x="117" y="1084"/>
                </a:cubicBezTo>
                <a:cubicBezTo>
                  <a:pt x="105" y="1066"/>
                  <a:pt x="93" y="1046"/>
                  <a:pt x="82" y="1026"/>
                </a:cubicBezTo>
                <a:cubicBezTo>
                  <a:pt x="72" y="1006"/>
                  <a:pt x="62" y="985"/>
                  <a:pt x="53" y="964"/>
                </a:cubicBezTo>
                <a:cubicBezTo>
                  <a:pt x="44" y="943"/>
                  <a:pt x="37" y="922"/>
                  <a:pt x="30" y="900"/>
                </a:cubicBezTo>
                <a:cubicBezTo>
                  <a:pt x="23" y="878"/>
                  <a:pt x="18" y="856"/>
                  <a:pt x="13" y="833"/>
                </a:cubicBezTo>
                <a:cubicBezTo>
                  <a:pt x="9" y="811"/>
                  <a:pt x="6" y="789"/>
                  <a:pt x="3" y="766"/>
                </a:cubicBezTo>
                <a:cubicBezTo>
                  <a:pt x="1" y="743"/>
                  <a:pt x="0" y="720"/>
                  <a:pt x="0" y="698"/>
                </a:cubicBezTo>
                <a:cubicBezTo>
                  <a:pt x="0" y="675"/>
                  <a:pt x="1" y="651"/>
                  <a:pt x="3" y="628"/>
                </a:cubicBezTo>
                <a:cubicBezTo>
                  <a:pt x="6" y="606"/>
                  <a:pt x="9" y="583"/>
                  <a:pt x="13" y="561"/>
                </a:cubicBezTo>
                <a:cubicBezTo>
                  <a:pt x="18" y="538"/>
                  <a:pt x="23" y="516"/>
                  <a:pt x="30" y="494"/>
                </a:cubicBezTo>
                <a:cubicBezTo>
                  <a:pt x="37" y="473"/>
                  <a:pt x="44" y="451"/>
                  <a:pt x="53" y="430"/>
                </a:cubicBezTo>
                <a:cubicBezTo>
                  <a:pt x="62" y="409"/>
                  <a:pt x="72" y="388"/>
                  <a:pt x="82" y="368"/>
                </a:cubicBezTo>
                <a:cubicBezTo>
                  <a:pt x="93" y="348"/>
                  <a:pt x="105" y="329"/>
                  <a:pt x="117" y="310"/>
                </a:cubicBezTo>
                <a:cubicBezTo>
                  <a:pt x="130" y="291"/>
                  <a:pt x="144" y="272"/>
                  <a:pt x="158" y="255"/>
                </a:cubicBezTo>
                <a:cubicBezTo>
                  <a:pt x="173" y="237"/>
                  <a:pt x="188" y="220"/>
                  <a:pt x="204" y="204"/>
                </a:cubicBezTo>
                <a:cubicBezTo>
                  <a:pt x="220" y="188"/>
                  <a:pt x="237" y="173"/>
                  <a:pt x="255" y="158"/>
                </a:cubicBezTo>
                <a:cubicBezTo>
                  <a:pt x="272" y="144"/>
                  <a:pt x="291" y="130"/>
                  <a:pt x="310" y="118"/>
                </a:cubicBezTo>
                <a:cubicBezTo>
                  <a:pt x="329" y="105"/>
                  <a:pt x="348" y="93"/>
                  <a:pt x="368" y="82"/>
                </a:cubicBezTo>
                <a:cubicBezTo>
                  <a:pt x="388" y="72"/>
                  <a:pt x="409" y="62"/>
                  <a:pt x="430" y="53"/>
                </a:cubicBezTo>
                <a:cubicBezTo>
                  <a:pt x="451" y="44"/>
                  <a:pt x="472" y="37"/>
                  <a:pt x="494" y="30"/>
                </a:cubicBezTo>
                <a:cubicBezTo>
                  <a:pt x="516" y="24"/>
                  <a:pt x="538" y="18"/>
                  <a:pt x="561" y="14"/>
                </a:cubicBezTo>
                <a:cubicBezTo>
                  <a:pt x="583" y="9"/>
                  <a:pt x="605" y="6"/>
                  <a:pt x="628" y="4"/>
                </a:cubicBezTo>
                <a:cubicBezTo>
                  <a:pt x="651" y="1"/>
                  <a:pt x="674" y="0"/>
                  <a:pt x="696" y="0"/>
                </a:cubicBezTo>
                <a:cubicBezTo>
                  <a:pt x="719" y="0"/>
                  <a:pt x="742" y="1"/>
                  <a:pt x="765" y="4"/>
                </a:cubicBezTo>
                <a:cubicBezTo>
                  <a:pt x="787" y="6"/>
                  <a:pt x="810" y="9"/>
                  <a:pt x="832" y="14"/>
                </a:cubicBezTo>
                <a:cubicBezTo>
                  <a:pt x="855" y="18"/>
                  <a:pt x="878" y="24"/>
                  <a:pt x="900" y="30"/>
                </a:cubicBezTo>
                <a:cubicBezTo>
                  <a:pt x="921" y="37"/>
                  <a:pt x="943" y="44"/>
                  <a:pt x="964" y="53"/>
                </a:cubicBezTo>
                <a:cubicBezTo>
                  <a:pt x="985" y="62"/>
                  <a:pt x="1006" y="72"/>
                  <a:pt x="1026" y="82"/>
                </a:cubicBezTo>
                <a:cubicBezTo>
                  <a:pt x="1046" y="93"/>
                  <a:pt x="1065" y="105"/>
                  <a:pt x="1084" y="118"/>
                </a:cubicBezTo>
                <a:cubicBezTo>
                  <a:pt x="1103" y="130"/>
                  <a:pt x="1122"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2" y="368"/>
                </a:cubicBezTo>
                <a:cubicBezTo>
                  <a:pt x="1322" y="388"/>
                  <a:pt x="1332" y="409"/>
                  <a:pt x="1341" y="430"/>
                </a:cubicBezTo>
                <a:cubicBezTo>
                  <a:pt x="1350" y="451"/>
                  <a:pt x="1357" y="473"/>
                  <a:pt x="1364" y="494"/>
                </a:cubicBezTo>
                <a:cubicBezTo>
                  <a:pt x="1370" y="516"/>
                  <a:pt x="1376" y="538"/>
                  <a:pt x="1380" y="561"/>
                </a:cubicBezTo>
                <a:cubicBezTo>
                  <a:pt x="1385" y="583"/>
                  <a:pt x="1388" y="606"/>
                  <a:pt x="1390" y="628"/>
                </a:cubicBezTo>
                <a:cubicBezTo>
                  <a:pt x="1393" y="651"/>
                  <a:pt x="1394" y="675"/>
                  <a:pt x="1394" y="69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1" name="图片 180"/>
          <p:cNvPicPr/>
          <p:nvPr/>
        </p:nvPicPr>
        <p:blipFill>
          <a:blip r:embed="rId11"/>
          <a:stretch/>
        </p:blipFill>
        <p:spPr>
          <a:xfrm>
            <a:off x="4103280" y="3668760"/>
            <a:ext cx="174960" cy="200160"/>
          </a:xfrm>
          <a:prstGeom prst="rect">
            <a:avLst/>
          </a:prstGeom>
          <a:noFill/>
          <a:ln w="0">
            <a:noFill/>
          </a:ln>
        </p:spPr>
      </p:pic>
      <p:sp>
        <p:nvSpPr>
          <p:cNvPr id="182" name="文本框 181"/>
          <p:cNvSpPr txBox="1"/>
          <p:nvPr/>
        </p:nvSpPr>
        <p:spPr>
          <a:xfrm>
            <a:off x="743760" y="4636800"/>
            <a:ext cx="181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展示最新的健康管理建议和公共卫生数据</a:t>
            </a:r>
            <a:endParaRPr lang="en-US" sz="790" b="0" u="none" strike="noStrike">
              <a:solidFill>
                <a:srgbClr val="000000"/>
              </a:solidFill>
              <a:effectLst/>
              <a:uFillTx/>
              <a:latin typeface="Times New Roman"/>
            </a:endParaRPr>
          </a:p>
        </p:txBody>
      </p:sp>
      <p:sp>
        <p:nvSpPr>
          <p:cNvPr id="183" name="文本框 182"/>
          <p:cNvSpPr txBox="1"/>
          <p:nvPr/>
        </p:nvSpPr>
        <p:spPr>
          <a:xfrm>
            <a:off x="4576680" y="354708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文献总结和综述</a:t>
            </a:r>
            <a:endParaRPr lang="en-US" sz="1320" b="0" u="none" strike="noStrike">
              <a:solidFill>
                <a:srgbClr val="000000"/>
              </a:solidFill>
              <a:effectLst/>
              <a:uFillTx/>
              <a:latin typeface="Times New Roman"/>
            </a:endParaRPr>
          </a:p>
        </p:txBody>
      </p:sp>
      <p:pic>
        <p:nvPicPr>
          <p:cNvPr id="184" name="图片 183"/>
          <p:cNvPicPr/>
          <p:nvPr/>
        </p:nvPicPr>
        <p:blipFill>
          <a:blip r:embed="rId7"/>
          <a:stretch/>
        </p:blipFill>
        <p:spPr>
          <a:xfrm>
            <a:off x="3944520" y="4470840"/>
            <a:ext cx="124920" cy="100080"/>
          </a:xfrm>
          <a:prstGeom prst="rect">
            <a:avLst/>
          </a:prstGeom>
          <a:noFill/>
          <a:ln w="0">
            <a:noFill/>
          </a:ln>
        </p:spPr>
      </p:pic>
      <p:sp>
        <p:nvSpPr>
          <p:cNvPr id="185" name="文本框 184"/>
          <p:cNvSpPr txBox="1"/>
          <p:nvPr/>
        </p:nvSpPr>
        <p:spPr>
          <a:xfrm>
            <a:off x="3941640" y="4212000"/>
            <a:ext cx="1995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汇总特定领域的文献，生成总结与归纳</a:t>
            </a:r>
            <a:endParaRPr lang="en-US" sz="920" b="0" u="none" strike="noStrike">
              <a:solidFill>
                <a:srgbClr val="000000"/>
              </a:solidFill>
              <a:effectLst/>
              <a:uFillTx/>
              <a:latin typeface="Times New Roman"/>
            </a:endParaRPr>
          </a:p>
        </p:txBody>
      </p:sp>
      <p:pic>
        <p:nvPicPr>
          <p:cNvPr id="186" name="图片 185"/>
          <p:cNvPicPr/>
          <p:nvPr/>
        </p:nvPicPr>
        <p:blipFill>
          <a:blip r:embed="rId8"/>
          <a:stretch/>
        </p:blipFill>
        <p:spPr>
          <a:xfrm>
            <a:off x="3944520" y="4637880"/>
            <a:ext cx="100080" cy="100080"/>
          </a:xfrm>
          <a:prstGeom prst="rect">
            <a:avLst/>
          </a:prstGeom>
          <a:noFill/>
          <a:ln w="0">
            <a:noFill/>
          </a:ln>
        </p:spPr>
      </p:pic>
      <p:sp>
        <p:nvSpPr>
          <p:cNvPr id="187" name="文本框 186"/>
          <p:cNvSpPr txBox="1"/>
          <p:nvPr/>
        </p:nvSpPr>
        <p:spPr>
          <a:xfrm>
            <a:off x="4133520" y="4469760"/>
            <a:ext cx="9061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研究人员、科研团队</a:t>
            </a:r>
            <a:endParaRPr lang="en-US" sz="790" b="0" u="none" strike="noStrike">
              <a:solidFill>
                <a:srgbClr val="000000"/>
              </a:solidFill>
              <a:effectLst/>
              <a:uFillTx/>
              <a:latin typeface="Times New Roman"/>
            </a:endParaRPr>
          </a:p>
        </p:txBody>
      </p:sp>
      <p:sp>
        <p:nvSpPr>
          <p:cNvPr id="188" name="任意多边形: 形状 187"/>
          <p:cNvSpPr/>
          <p:nvPr/>
        </p:nvSpPr>
        <p:spPr>
          <a:xfrm>
            <a:off x="7128000" y="3342600"/>
            <a:ext cx="3167640" cy="1905480"/>
          </a:xfrm>
          <a:custGeom>
            <a:avLst/>
            <a:gdLst/>
            <a:ahLst/>
            <a:cxnLst/>
            <a:rect l="0" t="0" r="r" b="b"/>
            <a:pathLst>
              <a:path w="8799" h="5293">
                <a:moveTo>
                  <a:pt x="0" y="5108"/>
                </a:moveTo>
                <a:lnTo>
                  <a:pt x="0" y="185"/>
                </a:lnTo>
                <a:cubicBezTo>
                  <a:pt x="0" y="161"/>
                  <a:pt x="5" y="137"/>
                  <a:pt x="14" y="114"/>
                </a:cubicBezTo>
                <a:cubicBezTo>
                  <a:pt x="24" y="92"/>
                  <a:pt x="37" y="72"/>
                  <a:pt x="55" y="54"/>
                </a:cubicBezTo>
                <a:cubicBezTo>
                  <a:pt x="72" y="37"/>
                  <a:pt x="92" y="23"/>
                  <a:pt x="115" y="14"/>
                </a:cubicBezTo>
                <a:cubicBezTo>
                  <a:pt x="138" y="4"/>
                  <a:pt x="161" y="0"/>
                  <a:pt x="186" y="0"/>
                </a:cubicBezTo>
                <a:lnTo>
                  <a:pt x="8613" y="0"/>
                </a:lnTo>
                <a:cubicBezTo>
                  <a:pt x="8638" y="0"/>
                  <a:pt x="8662" y="4"/>
                  <a:pt x="8684" y="14"/>
                </a:cubicBezTo>
                <a:cubicBezTo>
                  <a:pt x="8707" y="23"/>
                  <a:pt x="8727" y="37"/>
                  <a:pt x="8745" y="54"/>
                </a:cubicBezTo>
                <a:cubicBezTo>
                  <a:pt x="8762" y="72"/>
                  <a:pt x="8775" y="92"/>
                  <a:pt x="8785" y="114"/>
                </a:cubicBezTo>
                <a:cubicBezTo>
                  <a:pt x="8794" y="137"/>
                  <a:pt x="8799" y="161"/>
                  <a:pt x="8799" y="185"/>
                </a:cubicBezTo>
                <a:lnTo>
                  <a:pt x="8799" y="5108"/>
                </a:lnTo>
                <a:cubicBezTo>
                  <a:pt x="8799" y="5132"/>
                  <a:pt x="8794" y="5156"/>
                  <a:pt x="8785" y="5179"/>
                </a:cubicBezTo>
                <a:cubicBezTo>
                  <a:pt x="8775" y="5201"/>
                  <a:pt x="8762" y="5221"/>
                  <a:pt x="8745" y="5239"/>
                </a:cubicBezTo>
                <a:cubicBezTo>
                  <a:pt x="8727" y="5256"/>
                  <a:pt x="8707" y="5270"/>
                  <a:pt x="8684" y="5279"/>
                </a:cubicBezTo>
                <a:cubicBezTo>
                  <a:pt x="8662" y="5289"/>
                  <a:pt x="8638" y="5293"/>
                  <a:pt x="8613" y="5293"/>
                </a:cubicBezTo>
                <a:lnTo>
                  <a:pt x="186" y="5293"/>
                </a:lnTo>
                <a:cubicBezTo>
                  <a:pt x="161" y="5293"/>
                  <a:pt x="138" y="5289"/>
                  <a:pt x="115" y="5279"/>
                </a:cubicBezTo>
                <a:cubicBezTo>
                  <a:pt x="92" y="5270"/>
                  <a:pt x="72" y="5256"/>
                  <a:pt x="55" y="5239"/>
                </a:cubicBezTo>
                <a:cubicBezTo>
                  <a:pt x="37" y="5221"/>
                  <a:pt x="24" y="5201"/>
                  <a:pt x="14" y="5179"/>
                </a:cubicBezTo>
                <a:cubicBezTo>
                  <a:pt x="5" y="5156"/>
                  <a:pt x="0" y="5132"/>
                  <a:pt x="0" y="51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9" name="任意多边形: 形状 188"/>
          <p:cNvSpPr/>
          <p:nvPr/>
        </p:nvSpPr>
        <p:spPr>
          <a:xfrm>
            <a:off x="7128000" y="3342600"/>
            <a:ext cx="3167640" cy="1905480"/>
          </a:xfrm>
          <a:custGeom>
            <a:avLst/>
            <a:gdLst/>
            <a:ahLst/>
            <a:cxnLst/>
            <a:rect l="0" t="0" r="r" b="b"/>
            <a:pathLst>
              <a:path w="8799" h="5293">
                <a:moveTo>
                  <a:pt x="0" y="5108"/>
                </a:moveTo>
                <a:lnTo>
                  <a:pt x="0" y="185"/>
                </a:lnTo>
                <a:cubicBezTo>
                  <a:pt x="0" y="161"/>
                  <a:pt x="5" y="137"/>
                  <a:pt x="14" y="114"/>
                </a:cubicBezTo>
                <a:cubicBezTo>
                  <a:pt x="24" y="92"/>
                  <a:pt x="37" y="72"/>
                  <a:pt x="55" y="54"/>
                </a:cubicBezTo>
                <a:cubicBezTo>
                  <a:pt x="72" y="37"/>
                  <a:pt x="92" y="23"/>
                  <a:pt x="115" y="14"/>
                </a:cubicBezTo>
                <a:cubicBezTo>
                  <a:pt x="138" y="4"/>
                  <a:pt x="161" y="0"/>
                  <a:pt x="186" y="0"/>
                </a:cubicBezTo>
                <a:lnTo>
                  <a:pt x="8613" y="0"/>
                </a:lnTo>
                <a:cubicBezTo>
                  <a:pt x="8638" y="0"/>
                  <a:pt x="8662" y="4"/>
                  <a:pt x="8684" y="14"/>
                </a:cubicBezTo>
                <a:cubicBezTo>
                  <a:pt x="8707" y="23"/>
                  <a:pt x="8727" y="37"/>
                  <a:pt x="8745" y="54"/>
                </a:cubicBezTo>
                <a:cubicBezTo>
                  <a:pt x="8762" y="72"/>
                  <a:pt x="8775" y="92"/>
                  <a:pt x="8785" y="114"/>
                </a:cubicBezTo>
                <a:cubicBezTo>
                  <a:pt x="8794" y="137"/>
                  <a:pt x="8799" y="161"/>
                  <a:pt x="8799" y="185"/>
                </a:cubicBezTo>
                <a:lnTo>
                  <a:pt x="8799" y="5108"/>
                </a:lnTo>
                <a:cubicBezTo>
                  <a:pt x="8799" y="5132"/>
                  <a:pt x="8794" y="5156"/>
                  <a:pt x="8785" y="5179"/>
                </a:cubicBezTo>
                <a:cubicBezTo>
                  <a:pt x="8775" y="5201"/>
                  <a:pt x="8762" y="5221"/>
                  <a:pt x="8745" y="5239"/>
                </a:cubicBezTo>
                <a:cubicBezTo>
                  <a:pt x="8727" y="5256"/>
                  <a:pt x="8707" y="5270"/>
                  <a:pt x="8684" y="5279"/>
                </a:cubicBezTo>
                <a:cubicBezTo>
                  <a:pt x="8662" y="5289"/>
                  <a:pt x="8638" y="5293"/>
                  <a:pt x="8613" y="5293"/>
                </a:cubicBezTo>
                <a:lnTo>
                  <a:pt x="186" y="5293"/>
                </a:lnTo>
                <a:cubicBezTo>
                  <a:pt x="161" y="5293"/>
                  <a:pt x="138" y="5289"/>
                  <a:pt x="115" y="5279"/>
                </a:cubicBezTo>
                <a:cubicBezTo>
                  <a:pt x="92" y="5270"/>
                  <a:pt x="72" y="5256"/>
                  <a:pt x="55" y="5239"/>
                </a:cubicBezTo>
                <a:cubicBezTo>
                  <a:pt x="37" y="5221"/>
                  <a:pt x="24" y="5201"/>
                  <a:pt x="14" y="5179"/>
                </a:cubicBezTo>
                <a:cubicBezTo>
                  <a:pt x="5" y="5156"/>
                  <a:pt x="0" y="5132"/>
                  <a:pt x="0" y="5108"/>
                </a:cubicBezTo>
                <a:moveTo>
                  <a:pt x="23" y="185"/>
                </a:moveTo>
                <a:lnTo>
                  <a:pt x="23" y="5108"/>
                </a:lnTo>
                <a:cubicBezTo>
                  <a:pt x="23" y="5118"/>
                  <a:pt x="24" y="5129"/>
                  <a:pt x="27" y="5139"/>
                </a:cubicBezTo>
                <a:cubicBezTo>
                  <a:pt x="29" y="5150"/>
                  <a:pt x="32" y="5160"/>
                  <a:pt x="36" y="5170"/>
                </a:cubicBezTo>
                <a:cubicBezTo>
                  <a:pt x="40" y="5180"/>
                  <a:pt x="45" y="5189"/>
                  <a:pt x="51" y="5198"/>
                </a:cubicBezTo>
                <a:cubicBezTo>
                  <a:pt x="57" y="5207"/>
                  <a:pt x="63" y="5215"/>
                  <a:pt x="71" y="5222"/>
                </a:cubicBezTo>
                <a:cubicBezTo>
                  <a:pt x="79" y="5230"/>
                  <a:pt x="87" y="5237"/>
                  <a:pt x="96" y="5243"/>
                </a:cubicBezTo>
                <a:cubicBezTo>
                  <a:pt x="105" y="5249"/>
                  <a:pt x="114" y="5254"/>
                  <a:pt x="124" y="5258"/>
                </a:cubicBezTo>
                <a:cubicBezTo>
                  <a:pt x="134" y="5262"/>
                  <a:pt x="144" y="5265"/>
                  <a:pt x="154" y="5267"/>
                </a:cubicBezTo>
                <a:cubicBezTo>
                  <a:pt x="165" y="5269"/>
                  <a:pt x="175" y="5270"/>
                  <a:pt x="186" y="5270"/>
                </a:cubicBezTo>
                <a:lnTo>
                  <a:pt x="8613" y="5270"/>
                </a:lnTo>
                <a:cubicBezTo>
                  <a:pt x="8624" y="5270"/>
                  <a:pt x="8635" y="5269"/>
                  <a:pt x="8645" y="5267"/>
                </a:cubicBezTo>
                <a:cubicBezTo>
                  <a:pt x="8655" y="5265"/>
                  <a:pt x="8666" y="5262"/>
                  <a:pt x="8675" y="5258"/>
                </a:cubicBezTo>
                <a:cubicBezTo>
                  <a:pt x="8685" y="5254"/>
                  <a:pt x="8695" y="5249"/>
                  <a:pt x="8704" y="5243"/>
                </a:cubicBezTo>
                <a:cubicBezTo>
                  <a:pt x="8712" y="5237"/>
                  <a:pt x="8721" y="5230"/>
                  <a:pt x="8728" y="5222"/>
                </a:cubicBezTo>
                <a:cubicBezTo>
                  <a:pt x="8736" y="5215"/>
                  <a:pt x="8742" y="5207"/>
                  <a:pt x="8748" y="5198"/>
                </a:cubicBezTo>
                <a:cubicBezTo>
                  <a:pt x="8754" y="5189"/>
                  <a:pt x="8759" y="5180"/>
                  <a:pt x="8763" y="5170"/>
                </a:cubicBezTo>
                <a:cubicBezTo>
                  <a:pt x="8767" y="5160"/>
                  <a:pt x="8771" y="5150"/>
                  <a:pt x="8773" y="5139"/>
                </a:cubicBezTo>
                <a:cubicBezTo>
                  <a:pt x="8775" y="5129"/>
                  <a:pt x="8776" y="5118"/>
                  <a:pt x="8776" y="5108"/>
                </a:cubicBezTo>
                <a:lnTo>
                  <a:pt x="8776" y="185"/>
                </a:lnTo>
                <a:cubicBezTo>
                  <a:pt x="8776" y="175"/>
                  <a:pt x="8775" y="164"/>
                  <a:pt x="8773" y="154"/>
                </a:cubicBezTo>
                <a:cubicBezTo>
                  <a:pt x="8771" y="143"/>
                  <a:pt x="8767" y="133"/>
                  <a:pt x="8763" y="123"/>
                </a:cubicBezTo>
                <a:cubicBezTo>
                  <a:pt x="8759" y="113"/>
                  <a:pt x="8754" y="104"/>
                  <a:pt x="8748" y="95"/>
                </a:cubicBezTo>
                <a:cubicBezTo>
                  <a:pt x="8742" y="86"/>
                  <a:pt x="8736" y="78"/>
                  <a:pt x="8728" y="71"/>
                </a:cubicBezTo>
                <a:cubicBezTo>
                  <a:pt x="8721" y="63"/>
                  <a:pt x="8712" y="56"/>
                  <a:pt x="8704" y="50"/>
                </a:cubicBezTo>
                <a:cubicBezTo>
                  <a:pt x="8695" y="44"/>
                  <a:pt x="8685" y="39"/>
                  <a:pt x="8675" y="35"/>
                </a:cubicBezTo>
                <a:cubicBezTo>
                  <a:pt x="8666" y="31"/>
                  <a:pt x="8655" y="28"/>
                  <a:pt x="8645" y="26"/>
                </a:cubicBezTo>
                <a:cubicBezTo>
                  <a:pt x="8635" y="24"/>
                  <a:pt x="8624" y="23"/>
                  <a:pt x="8613" y="23"/>
                </a:cubicBezTo>
                <a:lnTo>
                  <a:pt x="186" y="23"/>
                </a:lnTo>
                <a:cubicBezTo>
                  <a:pt x="175" y="23"/>
                  <a:pt x="165" y="24"/>
                  <a:pt x="154" y="26"/>
                </a:cubicBezTo>
                <a:cubicBezTo>
                  <a:pt x="144" y="28"/>
                  <a:pt x="134" y="31"/>
                  <a:pt x="124" y="35"/>
                </a:cubicBezTo>
                <a:cubicBezTo>
                  <a:pt x="114" y="39"/>
                  <a:pt x="105" y="44"/>
                  <a:pt x="96" y="50"/>
                </a:cubicBezTo>
                <a:cubicBezTo>
                  <a:pt x="87" y="56"/>
                  <a:pt x="79" y="63"/>
                  <a:pt x="71" y="71"/>
                </a:cubicBezTo>
                <a:cubicBezTo>
                  <a:pt x="63" y="78"/>
                  <a:pt x="57" y="86"/>
                  <a:pt x="51" y="95"/>
                </a:cubicBezTo>
                <a:cubicBezTo>
                  <a:pt x="45" y="104"/>
                  <a:pt x="40" y="113"/>
                  <a:pt x="36" y="123"/>
                </a:cubicBezTo>
                <a:cubicBezTo>
                  <a:pt x="32" y="133"/>
                  <a:pt x="29" y="143"/>
                  <a:pt x="27"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0" name="任意多边形: 形状 189"/>
          <p:cNvSpPr/>
          <p:nvPr/>
        </p:nvSpPr>
        <p:spPr>
          <a:xfrm>
            <a:off x="7303680" y="3517920"/>
            <a:ext cx="501480" cy="501840"/>
          </a:xfrm>
          <a:custGeom>
            <a:avLst/>
            <a:gdLst/>
            <a:ahLst/>
            <a:cxnLst/>
            <a:rect l="0" t="0" r="r" b="b"/>
            <a:pathLst>
              <a:path w="1393" h="1394">
                <a:moveTo>
                  <a:pt x="1393" y="698"/>
                </a:moveTo>
                <a:cubicBezTo>
                  <a:pt x="1393" y="720"/>
                  <a:pt x="1392" y="743"/>
                  <a:pt x="1390" y="766"/>
                </a:cubicBezTo>
                <a:cubicBezTo>
                  <a:pt x="1388" y="789"/>
                  <a:pt x="1385" y="811"/>
                  <a:pt x="1380" y="833"/>
                </a:cubicBezTo>
                <a:cubicBezTo>
                  <a:pt x="1376" y="856"/>
                  <a:pt x="1370" y="878"/>
                  <a:pt x="1364" y="900"/>
                </a:cubicBezTo>
                <a:cubicBezTo>
                  <a:pt x="1357" y="922"/>
                  <a:pt x="1349" y="943"/>
                  <a:pt x="1340" y="964"/>
                </a:cubicBezTo>
                <a:cubicBezTo>
                  <a:pt x="1332" y="985"/>
                  <a:pt x="1322" y="1006"/>
                  <a:pt x="1311" y="1026"/>
                </a:cubicBezTo>
                <a:cubicBezTo>
                  <a:pt x="1301" y="1046"/>
                  <a:pt x="1289" y="1066"/>
                  <a:pt x="1275" y="1084"/>
                </a:cubicBezTo>
                <a:cubicBezTo>
                  <a:pt x="1262" y="1103"/>
                  <a:pt x="1249" y="1122"/>
                  <a:pt x="1234" y="1139"/>
                </a:cubicBezTo>
                <a:cubicBezTo>
                  <a:pt x="1220" y="1157"/>
                  <a:pt x="1205" y="1174"/>
                  <a:pt x="1189" y="1190"/>
                </a:cubicBezTo>
                <a:cubicBezTo>
                  <a:pt x="1172" y="1206"/>
                  <a:pt x="1156" y="1221"/>
                  <a:pt x="1138" y="1236"/>
                </a:cubicBezTo>
                <a:cubicBezTo>
                  <a:pt x="1120" y="1250"/>
                  <a:pt x="1102" y="1264"/>
                  <a:pt x="1083" y="1277"/>
                </a:cubicBezTo>
                <a:cubicBezTo>
                  <a:pt x="1064" y="1289"/>
                  <a:pt x="1044" y="1301"/>
                  <a:pt x="1024" y="1312"/>
                </a:cubicBezTo>
                <a:cubicBezTo>
                  <a:pt x="1004" y="1323"/>
                  <a:pt x="984" y="1332"/>
                  <a:pt x="963" y="1341"/>
                </a:cubicBezTo>
                <a:cubicBezTo>
                  <a:pt x="942" y="1350"/>
                  <a:pt x="920" y="1357"/>
                  <a:pt x="898" y="1364"/>
                </a:cubicBezTo>
                <a:cubicBezTo>
                  <a:pt x="876" y="1371"/>
                  <a:pt x="854" y="1376"/>
                  <a:pt x="832" y="1381"/>
                </a:cubicBezTo>
                <a:cubicBezTo>
                  <a:pt x="810" y="1385"/>
                  <a:pt x="787" y="1388"/>
                  <a:pt x="764" y="1391"/>
                </a:cubicBezTo>
                <a:cubicBezTo>
                  <a:pt x="742" y="1393"/>
                  <a:pt x="719" y="1394"/>
                  <a:pt x="696" y="1394"/>
                </a:cubicBezTo>
                <a:cubicBezTo>
                  <a:pt x="673" y="1394"/>
                  <a:pt x="651" y="1393"/>
                  <a:pt x="628" y="1391"/>
                </a:cubicBezTo>
                <a:cubicBezTo>
                  <a:pt x="605" y="1388"/>
                  <a:pt x="583" y="1385"/>
                  <a:pt x="560" y="1381"/>
                </a:cubicBezTo>
                <a:cubicBezTo>
                  <a:pt x="538" y="1376"/>
                  <a:pt x="516" y="1371"/>
                  <a:pt x="494" y="1364"/>
                </a:cubicBezTo>
                <a:cubicBezTo>
                  <a:pt x="472" y="1357"/>
                  <a:pt x="451" y="1350"/>
                  <a:pt x="430" y="1341"/>
                </a:cubicBezTo>
                <a:cubicBezTo>
                  <a:pt x="409" y="1332"/>
                  <a:pt x="388" y="1323"/>
                  <a:pt x="368" y="1312"/>
                </a:cubicBezTo>
                <a:cubicBezTo>
                  <a:pt x="348" y="1301"/>
                  <a:pt x="328" y="1289"/>
                  <a:pt x="309" y="1277"/>
                </a:cubicBezTo>
                <a:cubicBezTo>
                  <a:pt x="290" y="1264"/>
                  <a:pt x="272" y="1250"/>
                  <a:pt x="254" y="1236"/>
                </a:cubicBezTo>
                <a:cubicBezTo>
                  <a:pt x="237" y="1221"/>
                  <a:pt x="220" y="1206"/>
                  <a:pt x="204" y="1190"/>
                </a:cubicBezTo>
                <a:cubicBezTo>
                  <a:pt x="188" y="1174"/>
                  <a:pt x="172" y="1157"/>
                  <a:pt x="158" y="1139"/>
                </a:cubicBezTo>
                <a:cubicBezTo>
                  <a:pt x="143" y="1122"/>
                  <a:pt x="130" y="1103"/>
                  <a:pt x="117" y="1084"/>
                </a:cubicBezTo>
                <a:cubicBezTo>
                  <a:pt x="104" y="1066"/>
                  <a:pt x="93" y="1046"/>
                  <a:pt x="82" y="1026"/>
                </a:cubicBezTo>
                <a:cubicBezTo>
                  <a:pt x="71" y="1006"/>
                  <a:pt x="61" y="985"/>
                  <a:pt x="53" y="964"/>
                </a:cubicBezTo>
                <a:cubicBezTo>
                  <a:pt x="44" y="943"/>
                  <a:pt x="36" y="922"/>
                  <a:pt x="30" y="900"/>
                </a:cubicBezTo>
                <a:cubicBezTo>
                  <a:pt x="23" y="878"/>
                  <a:pt x="18" y="856"/>
                  <a:pt x="13" y="833"/>
                </a:cubicBezTo>
                <a:cubicBezTo>
                  <a:pt x="9" y="811"/>
                  <a:pt x="5" y="789"/>
                  <a:pt x="3" y="766"/>
                </a:cubicBezTo>
                <a:cubicBezTo>
                  <a:pt x="1" y="743"/>
                  <a:pt x="0" y="720"/>
                  <a:pt x="0" y="698"/>
                </a:cubicBezTo>
                <a:cubicBezTo>
                  <a:pt x="0" y="675"/>
                  <a:pt x="1" y="651"/>
                  <a:pt x="3" y="628"/>
                </a:cubicBezTo>
                <a:cubicBezTo>
                  <a:pt x="5" y="606"/>
                  <a:pt x="9" y="583"/>
                  <a:pt x="13" y="561"/>
                </a:cubicBezTo>
                <a:cubicBezTo>
                  <a:pt x="18" y="538"/>
                  <a:pt x="23" y="516"/>
                  <a:pt x="30" y="494"/>
                </a:cubicBezTo>
                <a:cubicBezTo>
                  <a:pt x="36" y="473"/>
                  <a:pt x="44" y="451"/>
                  <a:pt x="53" y="430"/>
                </a:cubicBezTo>
                <a:cubicBezTo>
                  <a:pt x="61" y="409"/>
                  <a:pt x="71" y="388"/>
                  <a:pt x="82" y="368"/>
                </a:cubicBezTo>
                <a:cubicBezTo>
                  <a:pt x="93" y="348"/>
                  <a:pt x="104" y="329"/>
                  <a:pt x="117" y="310"/>
                </a:cubicBezTo>
                <a:cubicBezTo>
                  <a:pt x="130" y="291"/>
                  <a:pt x="143" y="272"/>
                  <a:pt x="158" y="255"/>
                </a:cubicBezTo>
                <a:cubicBezTo>
                  <a:pt x="172" y="237"/>
                  <a:pt x="188" y="220"/>
                  <a:pt x="204" y="204"/>
                </a:cubicBezTo>
                <a:cubicBezTo>
                  <a:pt x="220" y="188"/>
                  <a:pt x="237" y="173"/>
                  <a:pt x="254" y="158"/>
                </a:cubicBezTo>
                <a:cubicBezTo>
                  <a:pt x="272" y="144"/>
                  <a:pt x="290" y="130"/>
                  <a:pt x="309" y="118"/>
                </a:cubicBezTo>
                <a:cubicBezTo>
                  <a:pt x="328" y="105"/>
                  <a:pt x="348" y="93"/>
                  <a:pt x="368" y="82"/>
                </a:cubicBezTo>
                <a:cubicBezTo>
                  <a:pt x="388" y="72"/>
                  <a:pt x="409" y="62"/>
                  <a:pt x="430" y="53"/>
                </a:cubicBezTo>
                <a:cubicBezTo>
                  <a:pt x="451" y="44"/>
                  <a:pt x="472" y="37"/>
                  <a:pt x="494" y="30"/>
                </a:cubicBezTo>
                <a:cubicBezTo>
                  <a:pt x="516" y="24"/>
                  <a:pt x="538" y="18"/>
                  <a:pt x="560" y="14"/>
                </a:cubicBezTo>
                <a:cubicBezTo>
                  <a:pt x="583" y="9"/>
                  <a:pt x="605" y="6"/>
                  <a:pt x="628" y="4"/>
                </a:cubicBezTo>
                <a:cubicBezTo>
                  <a:pt x="651" y="1"/>
                  <a:pt x="673" y="0"/>
                  <a:pt x="696" y="0"/>
                </a:cubicBezTo>
                <a:cubicBezTo>
                  <a:pt x="719" y="0"/>
                  <a:pt x="742" y="1"/>
                  <a:pt x="764" y="4"/>
                </a:cubicBezTo>
                <a:cubicBezTo>
                  <a:pt x="787" y="6"/>
                  <a:pt x="810" y="9"/>
                  <a:pt x="832" y="14"/>
                </a:cubicBezTo>
                <a:cubicBezTo>
                  <a:pt x="854" y="18"/>
                  <a:pt x="876" y="24"/>
                  <a:pt x="898" y="30"/>
                </a:cubicBezTo>
                <a:cubicBezTo>
                  <a:pt x="920" y="37"/>
                  <a:pt x="942" y="44"/>
                  <a:pt x="963" y="53"/>
                </a:cubicBezTo>
                <a:cubicBezTo>
                  <a:pt x="984" y="62"/>
                  <a:pt x="1004" y="72"/>
                  <a:pt x="1024" y="82"/>
                </a:cubicBezTo>
                <a:cubicBezTo>
                  <a:pt x="1044" y="93"/>
                  <a:pt x="1064" y="105"/>
                  <a:pt x="1083" y="118"/>
                </a:cubicBezTo>
                <a:cubicBezTo>
                  <a:pt x="1102" y="130"/>
                  <a:pt x="1120" y="144"/>
                  <a:pt x="1138" y="158"/>
                </a:cubicBezTo>
                <a:cubicBezTo>
                  <a:pt x="1156" y="173"/>
                  <a:pt x="1172" y="188"/>
                  <a:pt x="1189" y="204"/>
                </a:cubicBezTo>
                <a:cubicBezTo>
                  <a:pt x="1205" y="220"/>
                  <a:pt x="1220" y="237"/>
                  <a:pt x="1234" y="255"/>
                </a:cubicBezTo>
                <a:cubicBezTo>
                  <a:pt x="1249" y="272"/>
                  <a:pt x="1262" y="291"/>
                  <a:pt x="1275" y="310"/>
                </a:cubicBezTo>
                <a:cubicBezTo>
                  <a:pt x="1289" y="329"/>
                  <a:pt x="1301" y="348"/>
                  <a:pt x="1311" y="368"/>
                </a:cubicBezTo>
                <a:cubicBezTo>
                  <a:pt x="1322" y="388"/>
                  <a:pt x="1332" y="409"/>
                  <a:pt x="1340" y="430"/>
                </a:cubicBezTo>
                <a:cubicBezTo>
                  <a:pt x="1349" y="451"/>
                  <a:pt x="1357" y="473"/>
                  <a:pt x="1364" y="494"/>
                </a:cubicBezTo>
                <a:cubicBezTo>
                  <a:pt x="1370" y="516"/>
                  <a:pt x="1376" y="538"/>
                  <a:pt x="1380" y="561"/>
                </a:cubicBezTo>
                <a:cubicBezTo>
                  <a:pt x="1385" y="583"/>
                  <a:pt x="1388" y="606"/>
                  <a:pt x="1390" y="628"/>
                </a:cubicBezTo>
                <a:cubicBezTo>
                  <a:pt x="1392" y="651"/>
                  <a:pt x="1393" y="675"/>
                  <a:pt x="1393" y="69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91" name="图片 190"/>
          <p:cNvPicPr/>
          <p:nvPr/>
        </p:nvPicPr>
        <p:blipFill>
          <a:blip r:embed="rId12"/>
          <a:stretch/>
        </p:blipFill>
        <p:spPr>
          <a:xfrm>
            <a:off x="7470720" y="3668760"/>
            <a:ext cx="174960" cy="200160"/>
          </a:xfrm>
          <a:prstGeom prst="rect">
            <a:avLst/>
          </a:prstGeom>
          <a:noFill/>
          <a:ln w="0">
            <a:noFill/>
          </a:ln>
        </p:spPr>
      </p:pic>
      <p:sp>
        <p:nvSpPr>
          <p:cNvPr id="192" name="文本框 191"/>
          <p:cNvSpPr txBox="1"/>
          <p:nvPr/>
        </p:nvSpPr>
        <p:spPr>
          <a:xfrm>
            <a:off x="4108680" y="4636800"/>
            <a:ext cx="16099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支持多文献聚合分析，展示综述结果</a:t>
            </a:r>
            <a:endParaRPr lang="en-US" sz="790" b="0" u="none" strike="noStrike">
              <a:solidFill>
                <a:srgbClr val="000000"/>
              </a:solidFill>
              <a:effectLst/>
              <a:uFillTx/>
              <a:latin typeface="Times New Roman"/>
            </a:endParaRPr>
          </a:p>
        </p:txBody>
      </p:sp>
      <p:sp>
        <p:nvSpPr>
          <p:cNvPr id="193" name="文本框 192"/>
          <p:cNvSpPr txBox="1"/>
          <p:nvPr/>
        </p:nvSpPr>
        <p:spPr>
          <a:xfrm>
            <a:off x="7941600" y="35470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其他辅助信息</a:t>
            </a:r>
            <a:endParaRPr lang="en-US" sz="1320" b="0" u="none" strike="noStrike">
              <a:solidFill>
                <a:srgbClr val="000000"/>
              </a:solidFill>
              <a:effectLst/>
              <a:uFillTx/>
              <a:latin typeface="Times New Roman"/>
            </a:endParaRPr>
          </a:p>
        </p:txBody>
      </p:sp>
      <p:pic>
        <p:nvPicPr>
          <p:cNvPr id="194" name="图片 193"/>
          <p:cNvPicPr/>
          <p:nvPr/>
        </p:nvPicPr>
        <p:blipFill>
          <a:blip r:embed="rId4"/>
          <a:stretch/>
        </p:blipFill>
        <p:spPr>
          <a:xfrm>
            <a:off x="7303680" y="4470840"/>
            <a:ext cx="124920" cy="100080"/>
          </a:xfrm>
          <a:prstGeom prst="rect">
            <a:avLst/>
          </a:prstGeom>
          <a:noFill/>
          <a:ln w="0">
            <a:noFill/>
          </a:ln>
        </p:spPr>
      </p:pic>
      <p:sp>
        <p:nvSpPr>
          <p:cNvPr id="195" name="文本框 194"/>
          <p:cNvSpPr txBox="1"/>
          <p:nvPr/>
        </p:nvSpPr>
        <p:spPr>
          <a:xfrm>
            <a:off x="7306560" y="4212000"/>
            <a:ext cx="2112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基因与蛋白质研究、医学影像和病例分析</a:t>
            </a:r>
            <a:endParaRPr lang="en-US" sz="920" b="0" u="none" strike="noStrike">
              <a:solidFill>
                <a:srgbClr val="000000"/>
              </a:solidFill>
              <a:effectLst/>
              <a:uFillTx/>
              <a:latin typeface="Times New Roman"/>
            </a:endParaRPr>
          </a:p>
        </p:txBody>
      </p:sp>
      <p:pic>
        <p:nvPicPr>
          <p:cNvPr id="196" name="图片 195"/>
          <p:cNvPicPr/>
          <p:nvPr/>
        </p:nvPicPr>
        <p:blipFill>
          <a:blip r:embed="rId5"/>
          <a:stretch/>
        </p:blipFill>
        <p:spPr>
          <a:xfrm>
            <a:off x="7303680" y="4637880"/>
            <a:ext cx="100080" cy="100080"/>
          </a:xfrm>
          <a:prstGeom prst="rect">
            <a:avLst/>
          </a:prstGeom>
          <a:noFill/>
          <a:ln w="0">
            <a:noFill/>
          </a:ln>
        </p:spPr>
      </p:pic>
      <p:sp>
        <p:nvSpPr>
          <p:cNvPr id="197" name="文本框 196"/>
          <p:cNvSpPr txBox="1"/>
          <p:nvPr/>
        </p:nvSpPr>
        <p:spPr>
          <a:xfrm>
            <a:off x="7498800" y="4469760"/>
            <a:ext cx="18111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医学研究者、放射科医生、病例分析专家</a:t>
            </a:r>
            <a:endParaRPr lang="en-US" sz="790" b="0" u="none" strike="noStrike">
              <a:solidFill>
                <a:srgbClr val="000000"/>
              </a:solidFill>
              <a:effectLst/>
              <a:uFillTx/>
              <a:latin typeface="Times New Roman"/>
            </a:endParaRPr>
          </a:p>
        </p:txBody>
      </p:sp>
      <p:sp>
        <p:nvSpPr>
          <p:cNvPr id="198" name="文本框 197"/>
          <p:cNvSpPr txBox="1"/>
          <p:nvPr/>
        </p:nvSpPr>
        <p:spPr>
          <a:xfrm>
            <a:off x="7473600" y="4636800"/>
            <a:ext cx="169668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提供基因</a:t>
            </a:r>
            <a:r>
              <a:rPr lang="en-US" sz="790" b="0" u="none" strike="noStrike">
                <a:solidFill>
                  <a:srgbClr val="FFFFFF"/>
                </a:solidFill>
                <a:effectLst/>
                <a:uFillTx/>
                <a:latin typeface="NotoSansSC"/>
                <a:ea typeface="NotoSansSC"/>
              </a:rPr>
              <a:t>/</a:t>
            </a:r>
            <a:r>
              <a:rPr lang="zh-CN" sz="790" b="0" u="none" strike="noStrike">
                <a:solidFill>
                  <a:srgbClr val="FFFFFF"/>
                </a:solidFill>
                <a:effectLst/>
                <a:uFillTx/>
                <a:latin typeface="NotoSansSC"/>
                <a:ea typeface="NotoSansSC"/>
              </a:rPr>
              <a:t>蛋白质信息与影像分析支持</a:t>
            </a:r>
            <a:endParaRPr lang="en-US" sz="790" b="0" u="none" strike="noStrike">
              <a:solidFill>
                <a:srgbClr val="000000"/>
              </a:solidFill>
              <a:effectLst/>
              <a:uFillTx/>
              <a:latin typeface="Times New Roman"/>
            </a:endParaRPr>
          </a:p>
        </p:txBody>
      </p:sp>
      <p:sp>
        <p:nvSpPr>
          <p:cNvPr id="199" name="文本框 198"/>
          <p:cNvSpPr txBox="1"/>
          <p:nvPr/>
        </p:nvSpPr>
        <p:spPr>
          <a:xfrm>
            <a:off x="3300840" y="5473800"/>
            <a:ext cx="41079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系统根据不同用户需求类型优化检索策略，确保高效、精准的医学信息检索体验</a:t>
            </a:r>
            <a:endParaRPr lang="en-US" sz="920" b="0" u="none" strike="noStrike">
              <a:solidFill>
                <a:srgbClr val="000000"/>
              </a:solidFill>
              <a:effectLst/>
              <a:uFillTx/>
              <a:latin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图片 199"/>
          <p:cNvPicPr/>
          <p:nvPr/>
        </p:nvPicPr>
        <p:blipFill>
          <a:blip r:embed="rId2"/>
          <a:stretch/>
        </p:blipFill>
        <p:spPr>
          <a:xfrm>
            <a:off x="0" y="0"/>
            <a:ext cx="10696320" cy="6517800"/>
          </a:xfrm>
          <a:prstGeom prst="rect">
            <a:avLst/>
          </a:prstGeom>
          <a:noFill/>
          <a:ln w="0">
            <a:noFill/>
          </a:ln>
        </p:spPr>
      </p:pic>
      <p:sp>
        <p:nvSpPr>
          <p:cNvPr id="201" name="文本框 200"/>
          <p:cNvSpPr txBox="1"/>
          <p:nvPr/>
        </p:nvSpPr>
        <p:spPr>
          <a:xfrm>
            <a:off x="401040" y="422640"/>
            <a:ext cx="210240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数据收集与清洗</a:t>
            </a:r>
            <a:endParaRPr lang="en-US" sz="2370" b="0" u="none" strike="noStrike">
              <a:solidFill>
                <a:srgbClr val="000000"/>
              </a:solidFill>
              <a:effectLst/>
              <a:uFillTx/>
              <a:latin typeface="Times New Roman"/>
            </a:endParaRPr>
          </a:p>
        </p:txBody>
      </p:sp>
      <p:sp>
        <p:nvSpPr>
          <p:cNvPr id="202" name="任意多边形: 形状 201"/>
          <p:cNvSpPr/>
          <p:nvPr/>
        </p:nvSpPr>
        <p:spPr>
          <a:xfrm>
            <a:off x="417600" y="1738080"/>
            <a:ext cx="4730400" cy="869400"/>
          </a:xfrm>
          <a:custGeom>
            <a:avLst/>
            <a:gdLst/>
            <a:ahLst/>
            <a:cxnLst/>
            <a:rect l="0" t="0" r="r" b="b"/>
            <a:pathLst>
              <a:path w="13140" h="2415">
                <a:moveTo>
                  <a:pt x="0" y="2415"/>
                </a:moveTo>
                <a:lnTo>
                  <a:pt x="0" y="0"/>
                </a:lnTo>
                <a:lnTo>
                  <a:pt x="12954" y="0"/>
                </a:lnTo>
                <a:cubicBezTo>
                  <a:pt x="12966" y="0"/>
                  <a:pt x="12978" y="1"/>
                  <a:pt x="12990" y="3"/>
                </a:cubicBezTo>
                <a:cubicBezTo>
                  <a:pt x="13002" y="6"/>
                  <a:pt x="13014" y="9"/>
                  <a:pt x="13025" y="14"/>
                </a:cubicBezTo>
                <a:cubicBezTo>
                  <a:pt x="13036" y="19"/>
                  <a:pt x="13047" y="24"/>
                  <a:pt x="13057" y="31"/>
                </a:cubicBezTo>
                <a:cubicBezTo>
                  <a:pt x="13067" y="38"/>
                  <a:pt x="13077" y="46"/>
                  <a:pt x="13085" y="54"/>
                </a:cubicBezTo>
                <a:cubicBezTo>
                  <a:pt x="13094" y="63"/>
                  <a:pt x="13102" y="72"/>
                  <a:pt x="13108" y="82"/>
                </a:cubicBezTo>
                <a:cubicBezTo>
                  <a:pt x="13115" y="92"/>
                  <a:pt x="13121" y="103"/>
                  <a:pt x="13126" y="114"/>
                </a:cubicBezTo>
                <a:cubicBezTo>
                  <a:pt x="13130" y="126"/>
                  <a:pt x="13134" y="137"/>
                  <a:pt x="13136" y="149"/>
                </a:cubicBezTo>
                <a:cubicBezTo>
                  <a:pt x="13139" y="161"/>
                  <a:pt x="13140" y="173"/>
                  <a:pt x="13140" y="186"/>
                </a:cubicBezTo>
                <a:lnTo>
                  <a:pt x="13140" y="2229"/>
                </a:lnTo>
                <a:cubicBezTo>
                  <a:pt x="13140" y="2241"/>
                  <a:pt x="13139" y="2254"/>
                  <a:pt x="13136" y="2265"/>
                </a:cubicBezTo>
                <a:cubicBezTo>
                  <a:pt x="13134" y="2277"/>
                  <a:pt x="13130" y="2289"/>
                  <a:pt x="13126" y="2300"/>
                </a:cubicBezTo>
                <a:cubicBezTo>
                  <a:pt x="13121" y="2312"/>
                  <a:pt x="13115" y="2322"/>
                  <a:pt x="13108" y="2332"/>
                </a:cubicBezTo>
                <a:cubicBezTo>
                  <a:pt x="13102" y="2343"/>
                  <a:pt x="13094" y="2352"/>
                  <a:pt x="13085" y="2361"/>
                </a:cubicBezTo>
                <a:cubicBezTo>
                  <a:pt x="13077" y="2369"/>
                  <a:pt x="13067" y="2377"/>
                  <a:pt x="13057" y="2384"/>
                </a:cubicBezTo>
                <a:cubicBezTo>
                  <a:pt x="13047" y="2390"/>
                  <a:pt x="13036" y="2396"/>
                  <a:pt x="13025" y="2401"/>
                </a:cubicBezTo>
                <a:cubicBezTo>
                  <a:pt x="13014" y="2406"/>
                  <a:pt x="13002" y="2409"/>
                  <a:pt x="12990" y="2411"/>
                </a:cubicBezTo>
                <a:cubicBezTo>
                  <a:pt x="12978" y="2414"/>
                  <a:pt x="12966" y="2415"/>
                  <a:pt x="12954"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3" name="任意多边形: 形状 202"/>
          <p:cNvSpPr/>
          <p:nvPr/>
        </p:nvSpPr>
        <p:spPr>
          <a:xfrm>
            <a:off x="401040" y="173808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4" name="任意多边形: 形状 203"/>
          <p:cNvSpPr/>
          <p:nvPr/>
        </p:nvSpPr>
        <p:spPr>
          <a:xfrm>
            <a:off x="417600" y="2740680"/>
            <a:ext cx="4730400" cy="869760"/>
          </a:xfrm>
          <a:custGeom>
            <a:avLst/>
            <a:gdLst/>
            <a:ahLst/>
            <a:cxnLst/>
            <a:rect l="0" t="0" r="r" b="b"/>
            <a:pathLst>
              <a:path w="13140" h="2416">
                <a:moveTo>
                  <a:pt x="0" y="2416"/>
                </a:moveTo>
                <a:lnTo>
                  <a:pt x="0" y="0"/>
                </a:lnTo>
                <a:lnTo>
                  <a:pt x="12954" y="0"/>
                </a:lnTo>
                <a:cubicBezTo>
                  <a:pt x="12966" y="0"/>
                  <a:pt x="12978" y="2"/>
                  <a:pt x="12990" y="4"/>
                </a:cubicBezTo>
                <a:cubicBezTo>
                  <a:pt x="13002" y="6"/>
                  <a:pt x="13014" y="10"/>
                  <a:pt x="13025" y="15"/>
                </a:cubicBezTo>
                <a:cubicBezTo>
                  <a:pt x="13036" y="19"/>
                  <a:pt x="13047" y="25"/>
                  <a:pt x="13057" y="32"/>
                </a:cubicBezTo>
                <a:cubicBezTo>
                  <a:pt x="13067" y="38"/>
                  <a:pt x="13077" y="46"/>
                  <a:pt x="13085" y="55"/>
                </a:cubicBezTo>
                <a:cubicBezTo>
                  <a:pt x="13094" y="63"/>
                  <a:pt x="13102" y="73"/>
                  <a:pt x="13108" y="83"/>
                </a:cubicBezTo>
                <a:cubicBezTo>
                  <a:pt x="13115" y="93"/>
                  <a:pt x="13121" y="104"/>
                  <a:pt x="13126" y="115"/>
                </a:cubicBezTo>
                <a:cubicBezTo>
                  <a:pt x="13130" y="126"/>
                  <a:pt x="13134" y="138"/>
                  <a:pt x="13136" y="150"/>
                </a:cubicBezTo>
                <a:cubicBezTo>
                  <a:pt x="13139" y="162"/>
                  <a:pt x="13140" y="174"/>
                  <a:pt x="13140" y="186"/>
                </a:cubicBezTo>
                <a:lnTo>
                  <a:pt x="13140" y="2230"/>
                </a:lnTo>
                <a:cubicBezTo>
                  <a:pt x="13140" y="2242"/>
                  <a:pt x="13139" y="2254"/>
                  <a:pt x="13136" y="2266"/>
                </a:cubicBezTo>
                <a:cubicBezTo>
                  <a:pt x="13134" y="2278"/>
                  <a:pt x="13130" y="2290"/>
                  <a:pt x="13126" y="2301"/>
                </a:cubicBezTo>
                <a:cubicBezTo>
                  <a:pt x="13121" y="2312"/>
                  <a:pt x="13115" y="2323"/>
                  <a:pt x="13108" y="2333"/>
                </a:cubicBezTo>
                <a:cubicBezTo>
                  <a:pt x="13102" y="2343"/>
                  <a:pt x="13094" y="2353"/>
                  <a:pt x="13085" y="2361"/>
                </a:cubicBezTo>
                <a:cubicBezTo>
                  <a:pt x="13077" y="2370"/>
                  <a:pt x="13067" y="2377"/>
                  <a:pt x="13057" y="2384"/>
                </a:cubicBezTo>
                <a:cubicBezTo>
                  <a:pt x="13047" y="2391"/>
                  <a:pt x="13036" y="2397"/>
                  <a:pt x="13025" y="2401"/>
                </a:cubicBezTo>
                <a:cubicBezTo>
                  <a:pt x="13014" y="2406"/>
                  <a:pt x="13002" y="2410"/>
                  <a:pt x="12990" y="2412"/>
                </a:cubicBezTo>
                <a:cubicBezTo>
                  <a:pt x="12978" y="2414"/>
                  <a:pt x="12966" y="2416"/>
                  <a:pt x="12954" y="2416"/>
                </a:cubicBezTo>
                <a:lnTo>
                  <a:pt x="0" y="2416"/>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5" name="任意多边形: 形状 204"/>
          <p:cNvSpPr/>
          <p:nvPr/>
        </p:nvSpPr>
        <p:spPr>
          <a:xfrm>
            <a:off x="401040" y="2740680"/>
            <a:ext cx="33840" cy="869760"/>
          </a:xfrm>
          <a:custGeom>
            <a:avLst/>
            <a:gdLst/>
            <a:ahLst/>
            <a:cxnLst/>
            <a:rect l="0" t="0" r="r" b="b"/>
            <a:pathLst>
              <a:path w="94" h="2416">
                <a:moveTo>
                  <a:pt x="0" y="0"/>
                </a:moveTo>
                <a:lnTo>
                  <a:pt x="94" y="0"/>
                </a:lnTo>
                <a:lnTo>
                  <a:pt x="94" y="2416"/>
                </a:lnTo>
                <a:lnTo>
                  <a:pt x="0" y="2416"/>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6" name="任意多边形: 形状 205"/>
          <p:cNvSpPr/>
          <p:nvPr/>
        </p:nvSpPr>
        <p:spPr>
          <a:xfrm>
            <a:off x="417600" y="3743640"/>
            <a:ext cx="4730400" cy="869400"/>
          </a:xfrm>
          <a:custGeom>
            <a:avLst/>
            <a:gdLst/>
            <a:ahLst/>
            <a:cxnLst/>
            <a:rect l="0" t="0" r="r" b="b"/>
            <a:pathLst>
              <a:path w="13140" h="2415">
                <a:moveTo>
                  <a:pt x="0" y="2415"/>
                </a:moveTo>
                <a:lnTo>
                  <a:pt x="0" y="0"/>
                </a:lnTo>
                <a:lnTo>
                  <a:pt x="12954" y="0"/>
                </a:lnTo>
                <a:cubicBezTo>
                  <a:pt x="12966" y="0"/>
                  <a:pt x="12978" y="1"/>
                  <a:pt x="12990" y="4"/>
                </a:cubicBezTo>
                <a:cubicBezTo>
                  <a:pt x="13002" y="6"/>
                  <a:pt x="13014" y="9"/>
                  <a:pt x="13025" y="14"/>
                </a:cubicBezTo>
                <a:cubicBezTo>
                  <a:pt x="13036" y="19"/>
                  <a:pt x="13047" y="24"/>
                  <a:pt x="13057" y="31"/>
                </a:cubicBezTo>
                <a:cubicBezTo>
                  <a:pt x="13067" y="38"/>
                  <a:pt x="13077" y="46"/>
                  <a:pt x="13085" y="54"/>
                </a:cubicBezTo>
                <a:cubicBezTo>
                  <a:pt x="13094" y="63"/>
                  <a:pt x="13102" y="72"/>
                  <a:pt x="13108" y="82"/>
                </a:cubicBezTo>
                <a:cubicBezTo>
                  <a:pt x="13115" y="93"/>
                  <a:pt x="13121" y="103"/>
                  <a:pt x="13126" y="115"/>
                </a:cubicBezTo>
                <a:cubicBezTo>
                  <a:pt x="13130" y="126"/>
                  <a:pt x="13134" y="137"/>
                  <a:pt x="13136" y="149"/>
                </a:cubicBezTo>
                <a:cubicBezTo>
                  <a:pt x="13139" y="161"/>
                  <a:pt x="13140" y="173"/>
                  <a:pt x="13140" y="186"/>
                </a:cubicBezTo>
                <a:lnTo>
                  <a:pt x="13140" y="2229"/>
                </a:lnTo>
                <a:cubicBezTo>
                  <a:pt x="13140" y="2242"/>
                  <a:pt x="13139" y="2254"/>
                  <a:pt x="13136" y="2266"/>
                </a:cubicBezTo>
                <a:cubicBezTo>
                  <a:pt x="13134" y="2278"/>
                  <a:pt x="13130" y="2289"/>
                  <a:pt x="13126" y="2300"/>
                </a:cubicBezTo>
                <a:cubicBezTo>
                  <a:pt x="13121" y="2312"/>
                  <a:pt x="13115" y="2322"/>
                  <a:pt x="13108" y="2333"/>
                </a:cubicBezTo>
                <a:cubicBezTo>
                  <a:pt x="13102" y="2343"/>
                  <a:pt x="13094" y="2352"/>
                  <a:pt x="13085" y="2361"/>
                </a:cubicBezTo>
                <a:cubicBezTo>
                  <a:pt x="13077" y="2369"/>
                  <a:pt x="13067" y="2377"/>
                  <a:pt x="13057" y="2384"/>
                </a:cubicBezTo>
                <a:cubicBezTo>
                  <a:pt x="13047" y="2391"/>
                  <a:pt x="13036" y="2396"/>
                  <a:pt x="13025" y="2401"/>
                </a:cubicBezTo>
                <a:cubicBezTo>
                  <a:pt x="13014" y="2406"/>
                  <a:pt x="13002" y="2409"/>
                  <a:pt x="12990" y="2412"/>
                </a:cubicBezTo>
                <a:cubicBezTo>
                  <a:pt x="12978" y="2414"/>
                  <a:pt x="12966" y="2415"/>
                  <a:pt x="12954"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7" name="任意多边形: 形状 206"/>
          <p:cNvSpPr/>
          <p:nvPr/>
        </p:nvSpPr>
        <p:spPr>
          <a:xfrm>
            <a:off x="401040" y="3743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 name="任意多边形: 形状 207"/>
          <p:cNvSpPr/>
          <p:nvPr/>
        </p:nvSpPr>
        <p:spPr>
          <a:xfrm>
            <a:off x="417600" y="4746600"/>
            <a:ext cx="4730400" cy="869400"/>
          </a:xfrm>
          <a:custGeom>
            <a:avLst/>
            <a:gdLst/>
            <a:ahLst/>
            <a:cxnLst/>
            <a:rect l="0" t="0" r="r" b="b"/>
            <a:pathLst>
              <a:path w="13140" h="2415">
                <a:moveTo>
                  <a:pt x="0" y="2415"/>
                </a:moveTo>
                <a:lnTo>
                  <a:pt x="0" y="0"/>
                </a:lnTo>
                <a:lnTo>
                  <a:pt x="12954" y="0"/>
                </a:lnTo>
                <a:cubicBezTo>
                  <a:pt x="12966" y="0"/>
                  <a:pt x="12978" y="1"/>
                  <a:pt x="12990" y="3"/>
                </a:cubicBezTo>
                <a:cubicBezTo>
                  <a:pt x="13002" y="5"/>
                  <a:pt x="13014" y="9"/>
                  <a:pt x="13025" y="14"/>
                </a:cubicBezTo>
                <a:cubicBezTo>
                  <a:pt x="13036" y="18"/>
                  <a:pt x="13047" y="24"/>
                  <a:pt x="13057" y="31"/>
                </a:cubicBezTo>
                <a:cubicBezTo>
                  <a:pt x="13067" y="38"/>
                  <a:pt x="13077" y="45"/>
                  <a:pt x="13085" y="54"/>
                </a:cubicBezTo>
                <a:cubicBezTo>
                  <a:pt x="13094" y="63"/>
                  <a:pt x="13102" y="72"/>
                  <a:pt x="13108" y="82"/>
                </a:cubicBezTo>
                <a:cubicBezTo>
                  <a:pt x="13115" y="93"/>
                  <a:pt x="13121" y="104"/>
                  <a:pt x="13126" y="115"/>
                </a:cubicBezTo>
                <a:cubicBezTo>
                  <a:pt x="13130" y="126"/>
                  <a:pt x="13134" y="138"/>
                  <a:pt x="13136" y="150"/>
                </a:cubicBezTo>
                <a:cubicBezTo>
                  <a:pt x="13139" y="162"/>
                  <a:pt x="13140" y="174"/>
                  <a:pt x="13140" y="186"/>
                </a:cubicBezTo>
                <a:lnTo>
                  <a:pt x="13140" y="2229"/>
                </a:lnTo>
                <a:cubicBezTo>
                  <a:pt x="13140" y="2241"/>
                  <a:pt x="13139" y="2253"/>
                  <a:pt x="13136" y="2265"/>
                </a:cubicBezTo>
                <a:cubicBezTo>
                  <a:pt x="13134" y="2277"/>
                  <a:pt x="13130" y="2289"/>
                  <a:pt x="13126" y="2300"/>
                </a:cubicBezTo>
                <a:cubicBezTo>
                  <a:pt x="13121" y="2311"/>
                  <a:pt x="13115" y="2322"/>
                  <a:pt x="13108" y="2332"/>
                </a:cubicBezTo>
                <a:cubicBezTo>
                  <a:pt x="13102" y="2342"/>
                  <a:pt x="13094" y="2352"/>
                  <a:pt x="13085" y="2360"/>
                </a:cubicBezTo>
                <a:cubicBezTo>
                  <a:pt x="13077" y="2369"/>
                  <a:pt x="13067" y="2377"/>
                  <a:pt x="13057" y="2383"/>
                </a:cubicBezTo>
                <a:cubicBezTo>
                  <a:pt x="13047" y="2390"/>
                  <a:pt x="13036" y="2396"/>
                  <a:pt x="13025" y="2401"/>
                </a:cubicBezTo>
                <a:cubicBezTo>
                  <a:pt x="13014" y="2405"/>
                  <a:pt x="13002" y="2409"/>
                  <a:pt x="12990" y="2411"/>
                </a:cubicBezTo>
                <a:cubicBezTo>
                  <a:pt x="12978" y="2413"/>
                  <a:pt x="12966" y="2415"/>
                  <a:pt x="12954"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 name="任意多边形: 形状 208"/>
          <p:cNvSpPr/>
          <p:nvPr/>
        </p:nvSpPr>
        <p:spPr>
          <a:xfrm>
            <a:off x="401040" y="474660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0" name="图片 209"/>
          <p:cNvPicPr/>
          <p:nvPr/>
        </p:nvPicPr>
        <p:blipFill>
          <a:blip r:embed="rId3"/>
          <a:stretch/>
        </p:blipFill>
        <p:spPr>
          <a:xfrm>
            <a:off x="401040" y="1370520"/>
            <a:ext cx="174960" cy="200160"/>
          </a:xfrm>
          <a:prstGeom prst="rect">
            <a:avLst/>
          </a:prstGeom>
          <a:noFill/>
          <a:ln w="0">
            <a:noFill/>
          </a:ln>
        </p:spPr>
      </p:pic>
      <p:sp>
        <p:nvSpPr>
          <p:cNvPr id="211" name="文本框 210"/>
          <p:cNvSpPr txBox="1"/>
          <p:nvPr/>
        </p:nvSpPr>
        <p:spPr>
          <a:xfrm>
            <a:off x="401040" y="864360"/>
            <a:ext cx="2515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构建高质量医学知识库的关键步骤</a:t>
            </a:r>
            <a:endParaRPr lang="en-US" sz="1320" b="0" u="none" strike="noStrike">
              <a:solidFill>
                <a:srgbClr val="000000"/>
              </a:solidFill>
              <a:effectLst/>
              <a:uFillTx/>
              <a:latin typeface="Times New Roman"/>
            </a:endParaRPr>
          </a:p>
        </p:txBody>
      </p:sp>
      <p:sp>
        <p:nvSpPr>
          <p:cNvPr id="212" name="任意多边形: 形状 211"/>
          <p:cNvSpPr/>
          <p:nvPr/>
        </p:nvSpPr>
        <p:spPr>
          <a:xfrm>
            <a:off x="568080" y="1871640"/>
            <a:ext cx="367920" cy="401400"/>
          </a:xfrm>
          <a:custGeom>
            <a:avLst/>
            <a:gdLst/>
            <a:ahLst/>
            <a:cxnLst/>
            <a:rect l="0" t="0" r="r" b="b"/>
            <a:pathLst>
              <a:path w="1022" h="1115">
                <a:moveTo>
                  <a:pt x="1022" y="557"/>
                </a:moveTo>
                <a:cubicBezTo>
                  <a:pt x="1022" y="594"/>
                  <a:pt x="1019" y="630"/>
                  <a:pt x="1013" y="666"/>
                </a:cubicBezTo>
                <a:cubicBezTo>
                  <a:pt x="1006" y="702"/>
                  <a:pt x="996" y="737"/>
                  <a:pt x="983" y="771"/>
                </a:cubicBezTo>
                <a:cubicBezTo>
                  <a:pt x="970" y="804"/>
                  <a:pt x="954" y="836"/>
                  <a:pt x="935" y="867"/>
                </a:cubicBezTo>
                <a:cubicBezTo>
                  <a:pt x="917" y="897"/>
                  <a:pt x="895" y="925"/>
                  <a:pt x="872" y="952"/>
                </a:cubicBezTo>
                <a:cubicBezTo>
                  <a:pt x="848" y="978"/>
                  <a:pt x="822" y="1001"/>
                  <a:pt x="794" y="1022"/>
                </a:cubicBezTo>
                <a:cubicBezTo>
                  <a:pt x="767" y="1042"/>
                  <a:pt x="737" y="1059"/>
                  <a:pt x="706" y="1073"/>
                </a:cubicBezTo>
                <a:cubicBezTo>
                  <a:pt x="675" y="1087"/>
                  <a:pt x="643" y="1098"/>
                  <a:pt x="610" y="1105"/>
                </a:cubicBezTo>
                <a:cubicBezTo>
                  <a:pt x="577" y="1112"/>
                  <a:pt x="544" y="1115"/>
                  <a:pt x="511" y="1115"/>
                </a:cubicBezTo>
                <a:cubicBezTo>
                  <a:pt x="477" y="1115"/>
                  <a:pt x="444" y="1112"/>
                  <a:pt x="411" y="1105"/>
                </a:cubicBezTo>
                <a:cubicBezTo>
                  <a:pt x="378" y="1098"/>
                  <a:pt x="346" y="1087"/>
                  <a:pt x="315" y="1073"/>
                </a:cubicBezTo>
                <a:cubicBezTo>
                  <a:pt x="284" y="1059"/>
                  <a:pt x="255" y="1042"/>
                  <a:pt x="227" y="1022"/>
                </a:cubicBezTo>
                <a:cubicBezTo>
                  <a:pt x="199" y="1001"/>
                  <a:pt x="173" y="978"/>
                  <a:pt x="150" y="952"/>
                </a:cubicBezTo>
                <a:cubicBezTo>
                  <a:pt x="126" y="925"/>
                  <a:pt x="105" y="897"/>
                  <a:pt x="86" y="867"/>
                </a:cubicBezTo>
                <a:cubicBezTo>
                  <a:pt x="67" y="836"/>
                  <a:pt x="52" y="804"/>
                  <a:pt x="39" y="771"/>
                </a:cubicBezTo>
                <a:cubicBezTo>
                  <a:pt x="26" y="737"/>
                  <a:pt x="16" y="702"/>
                  <a:pt x="10" y="666"/>
                </a:cubicBezTo>
                <a:cubicBezTo>
                  <a:pt x="3" y="630"/>
                  <a:pt x="0" y="594"/>
                  <a:pt x="0" y="557"/>
                </a:cubicBezTo>
                <a:cubicBezTo>
                  <a:pt x="0" y="521"/>
                  <a:pt x="3" y="485"/>
                  <a:pt x="10" y="449"/>
                </a:cubicBezTo>
                <a:cubicBezTo>
                  <a:pt x="16" y="413"/>
                  <a:pt x="26" y="378"/>
                  <a:pt x="39" y="344"/>
                </a:cubicBezTo>
                <a:cubicBezTo>
                  <a:pt x="52" y="310"/>
                  <a:pt x="67" y="278"/>
                  <a:pt x="86" y="248"/>
                </a:cubicBezTo>
                <a:cubicBezTo>
                  <a:pt x="105" y="217"/>
                  <a:pt x="126" y="189"/>
                  <a:pt x="150" y="163"/>
                </a:cubicBezTo>
                <a:cubicBezTo>
                  <a:pt x="173" y="138"/>
                  <a:pt x="199" y="114"/>
                  <a:pt x="227" y="94"/>
                </a:cubicBezTo>
                <a:cubicBezTo>
                  <a:pt x="255" y="74"/>
                  <a:pt x="284" y="57"/>
                  <a:pt x="315" y="43"/>
                </a:cubicBezTo>
                <a:cubicBezTo>
                  <a:pt x="346" y="29"/>
                  <a:pt x="378" y="18"/>
                  <a:pt x="411" y="11"/>
                </a:cubicBezTo>
                <a:cubicBezTo>
                  <a:pt x="444" y="4"/>
                  <a:pt x="477" y="0"/>
                  <a:pt x="511" y="0"/>
                </a:cubicBezTo>
                <a:cubicBezTo>
                  <a:pt x="544" y="0"/>
                  <a:pt x="577" y="4"/>
                  <a:pt x="610" y="11"/>
                </a:cubicBezTo>
                <a:cubicBezTo>
                  <a:pt x="643" y="18"/>
                  <a:pt x="675" y="29"/>
                  <a:pt x="706" y="43"/>
                </a:cubicBezTo>
                <a:cubicBezTo>
                  <a:pt x="737" y="57"/>
                  <a:pt x="767" y="74"/>
                  <a:pt x="794" y="94"/>
                </a:cubicBezTo>
                <a:cubicBezTo>
                  <a:pt x="822" y="114"/>
                  <a:pt x="848" y="138"/>
                  <a:pt x="872" y="163"/>
                </a:cubicBezTo>
                <a:cubicBezTo>
                  <a:pt x="895" y="189"/>
                  <a:pt x="917" y="217"/>
                  <a:pt x="935" y="248"/>
                </a:cubicBezTo>
                <a:cubicBezTo>
                  <a:pt x="954" y="278"/>
                  <a:pt x="970" y="310"/>
                  <a:pt x="983" y="344"/>
                </a:cubicBezTo>
                <a:cubicBezTo>
                  <a:pt x="996" y="378"/>
                  <a:pt x="1006" y="413"/>
                  <a:pt x="1013" y="449"/>
                </a:cubicBezTo>
                <a:cubicBezTo>
                  <a:pt x="1019" y="485"/>
                  <a:pt x="1022" y="521"/>
                  <a:pt x="1022" y="55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3" name="图片 212"/>
          <p:cNvPicPr/>
          <p:nvPr/>
        </p:nvPicPr>
        <p:blipFill>
          <a:blip r:embed="rId4"/>
          <a:stretch/>
        </p:blipFill>
        <p:spPr>
          <a:xfrm>
            <a:off x="668520" y="1989000"/>
            <a:ext cx="166680" cy="166680"/>
          </a:xfrm>
          <a:prstGeom prst="rect">
            <a:avLst/>
          </a:prstGeom>
          <a:noFill/>
          <a:ln w="0">
            <a:noFill/>
          </a:ln>
        </p:spPr>
      </p:pic>
      <p:sp>
        <p:nvSpPr>
          <p:cNvPr id="214" name="文本框 213"/>
          <p:cNvSpPr txBox="1"/>
          <p:nvPr/>
        </p:nvSpPr>
        <p:spPr>
          <a:xfrm>
            <a:off x="676800" y="136836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数据收集原则</a:t>
            </a:r>
            <a:endParaRPr lang="en-US" sz="1580" b="0" u="none" strike="noStrike">
              <a:solidFill>
                <a:srgbClr val="000000"/>
              </a:solidFill>
              <a:effectLst/>
              <a:uFillTx/>
              <a:latin typeface="Times New Roman"/>
            </a:endParaRPr>
          </a:p>
        </p:txBody>
      </p:sp>
      <p:sp>
        <p:nvSpPr>
          <p:cNvPr id="215" name="文本框 214"/>
          <p:cNvSpPr txBox="1"/>
          <p:nvPr/>
        </p:nvSpPr>
        <p:spPr>
          <a:xfrm>
            <a:off x="1069560" y="1916280"/>
            <a:ext cx="4532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权威性</a:t>
            </a:r>
            <a:endParaRPr lang="en-US" sz="1180" b="0" u="none" strike="noStrike">
              <a:solidFill>
                <a:srgbClr val="000000"/>
              </a:solidFill>
              <a:effectLst/>
              <a:uFillTx/>
              <a:latin typeface="Times New Roman"/>
            </a:endParaRPr>
          </a:p>
        </p:txBody>
      </p:sp>
      <p:sp>
        <p:nvSpPr>
          <p:cNvPr id="216" name="文本框 215"/>
          <p:cNvSpPr txBox="1"/>
          <p:nvPr/>
        </p:nvSpPr>
        <p:spPr>
          <a:xfrm>
            <a:off x="1069560" y="2164320"/>
            <a:ext cx="3521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确保数据来源权威，优先选择权威机构或知名期刊数据库的数据，如</a:t>
            </a:r>
            <a:endParaRPr lang="en-US" sz="920" b="0" u="none" strike="noStrike">
              <a:solidFill>
                <a:srgbClr val="000000"/>
              </a:solidFill>
              <a:effectLst/>
              <a:uFillTx/>
              <a:latin typeface="Times New Roman"/>
            </a:endParaRPr>
          </a:p>
        </p:txBody>
      </p:sp>
      <p:sp>
        <p:nvSpPr>
          <p:cNvPr id="217" name="任意多边形: 形状 216"/>
          <p:cNvSpPr/>
          <p:nvPr/>
        </p:nvSpPr>
        <p:spPr>
          <a:xfrm>
            <a:off x="568080" y="2874600"/>
            <a:ext cx="367920" cy="401400"/>
          </a:xfrm>
          <a:custGeom>
            <a:avLst/>
            <a:gdLst/>
            <a:ahLst/>
            <a:cxnLst/>
            <a:rect l="0" t="0" r="r" b="b"/>
            <a:pathLst>
              <a:path w="1022" h="1115">
                <a:moveTo>
                  <a:pt x="1022" y="558"/>
                </a:moveTo>
                <a:cubicBezTo>
                  <a:pt x="1022" y="594"/>
                  <a:pt x="1019" y="631"/>
                  <a:pt x="1013" y="667"/>
                </a:cubicBezTo>
                <a:cubicBezTo>
                  <a:pt x="1006" y="702"/>
                  <a:pt x="996" y="737"/>
                  <a:pt x="983" y="771"/>
                </a:cubicBezTo>
                <a:cubicBezTo>
                  <a:pt x="970" y="805"/>
                  <a:pt x="954" y="837"/>
                  <a:pt x="935" y="867"/>
                </a:cubicBezTo>
                <a:cubicBezTo>
                  <a:pt x="917" y="898"/>
                  <a:pt x="895" y="926"/>
                  <a:pt x="872" y="952"/>
                </a:cubicBezTo>
                <a:cubicBezTo>
                  <a:pt x="848" y="978"/>
                  <a:pt x="822" y="1001"/>
                  <a:pt x="794" y="1021"/>
                </a:cubicBezTo>
                <a:cubicBezTo>
                  <a:pt x="767" y="1041"/>
                  <a:pt x="737" y="1059"/>
                  <a:pt x="706" y="1073"/>
                </a:cubicBezTo>
                <a:cubicBezTo>
                  <a:pt x="675" y="1087"/>
                  <a:pt x="643" y="1097"/>
                  <a:pt x="610" y="1104"/>
                </a:cubicBezTo>
                <a:cubicBezTo>
                  <a:pt x="577" y="1111"/>
                  <a:pt x="544" y="1115"/>
                  <a:pt x="511" y="1115"/>
                </a:cubicBezTo>
                <a:cubicBezTo>
                  <a:pt x="477" y="1115"/>
                  <a:pt x="444" y="1111"/>
                  <a:pt x="411" y="1104"/>
                </a:cubicBezTo>
                <a:cubicBezTo>
                  <a:pt x="378" y="1097"/>
                  <a:pt x="346" y="1087"/>
                  <a:pt x="315" y="1073"/>
                </a:cubicBezTo>
                <a:cubicBezTo>
                  <a:pt x="284" y="1059"/>
                  <a:pt x="255" y="1041"/>
                  <a:pt x="227" y="1021"/>
                </a:cubicBezTo>
                <a:cubicBezTo>
                  <a:pt x="199" y="1001"/>
                  <a:pt x="173" y="978"/>
                  <a:pt x="150" y="952"/>
                </a:cubicBezTo>
                <a:cubicBezTo>
                  <a:pt x="126" y="926"/>
                  <a:pt x="105" y="898"/>
                  <a:pt x="86" y="867"/>
                </a:cubicBezTo>
                <a:cubicBezTo>
                  <a:pt x="67" y="837"/>
                  <a:pt x="52" y="805"/>
                  <a:pt x="39" y="771"/>
                </a:cubicBezTo>
                <a:cubicBezTo>
                  <a:pt x="26" y="737"/>
                  <a:pt x="16" y="702"/>
                  <a:pt x="10" y="667"/>
                </a:cubicBezTo>
                <a:cubicBezTo>
                  <a:pt x="3" y="631"/>
                  <a:pt x="0" y="594"/>
                  <a:pt x="0" y="558"/>
                </a:cubicBezTo>
                <a:cubicBezTo>
                  <a:pt x="0" y="521"/>
                  <a:pt x="3" y="485"/>
                  <a:pt x="10" y="449"/>
                </a:cubicBezTo>
                <a:cubicBezTo>
                  <a:pt x="16" y="413"/>
                  <a:pt x="26" y="379"/>
                  <a:pt x="39" y="344"/>
                </a:cubicBezTo>
                <a:cubicBezTo>
                  <a:pt x="52" y="310"/>
                  <a:pt x="67" y="278"/>
                  <a:pt x="86" y="247"/>
                </a:cubicBezTo>
                <a:cubicBezTo>
                  <a:pt x="105" y="217"/>
                  <a:pt x="126" y="189"/>
                  <a:pt x="150" y="163"/>
                </a:cubicBezTo>
                <a:cubicBezTo>
                  <a:pt x="173" y="137"/>
                  <a:pt x="199" y="114"/>
                  <a:pt x="227" y="94"/>
                </a:cubicBezTo>
                <a:cubicBezTo>
                  <a:pt x="255" y="73"/>
                  <a:pt x="284" y="56"/>
                  <a:pt x="315" y="42"/>
                </a:cubicBezTo>
                <a:cubicBezTo>
                  <a:pt x="346" y="28"/>
                  <a:pt x="378" y="18"/>
                  <a:pt x="411" y="10"/>
                </a:cubicBezTo>
                <a:cubicBezTo>
                  <a:pt x="444" y="3"/>
                  <a:pt x="477" y="0"/>
                  <a:pt x="511" y="0"/>
                </a:cubicBezTo>
                <a:cubicBezTo>
                  <a:pt x="544" y="0"/>
                  <a:pt x="577" y="3"/>
                  <a:pt x="610" y="10"/>
                </a:cubicBezTo>
                <a:cubicBezTo>
                  <a:pt x="643" y="18"/>
                  <a:pt x="675" y="28"/>
                  <a:pt x="706" y="42"/>
                </a:cubicBezTo>
                <a:cubicBezTo>
                  <a:pt x="737" y="56"/>
                  <a:pt x="767" y="73"/>
                  <a:pt x="794" y="94"/>
                </a:cubicBezTo>
                <a:cubicBezTo>
                  <a:pt x="822" y="114"/>
                  <a:pt x="848" y="137"/>
                  <a:pt x="872" y="163"/>
                </a:cubicBezTo>
                <a:cubicBezTo>
                  <a:pt x="895" y="189"/>
                  <a:pt x="917" y="217"/>
                  <a:pt x="935" y="247"/>
                </a:cubicBezTo>
                <a:cubicBezTo>
                  <a:pt x="954" y="278"/>
                  <a:pt x="970" y="310"/>
                  <a:pt x="983" y="344"/>
                </a:cubicBezTo>
                <a:cubicBezTo>
                  <a:pt x="996" y="379"/>
                  <a:pt x="1006" y="413"/>
                  <a:pt x="1013" y="449"/>
                </a:cubicBezTo>
                <a:cubicBezTo>
                  <a:pt x="1019" y="485"/>
                  <a:pt x="1022" y="521"/>
                  <a:pt x="1022" y="55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8" name="图片 217"/>
          <p:cNvPicPr/>
          <p:nvPr/>
        </p:nvPicPr>
        <p:blipFill>
          <a:blip r:embed="rId5"/>
          <a:stretch/>
        </p:blipFill>
        <p:spPr>
          <a:xfrm>
            <a:off x="668520" y="2991600"/>
            <a:ext cx="166680" cy="166680"/>
          </a:xfrm>
          <a:prstGeom prst="rect">
            <a:avLst/>
          </a:prstGeom>
          <a:noFill/>
          <a:ln w="0">
            <a:noFill/>
          </a:ln>
        </p:spPr>
      </p:pic>
      <p:sp>
        <p:nvSpPr>
          <p:cNvPr id="219" name="文本框 218"/>
          <p:cNvSpPr txBox="1"/>
          <p:nvPr/>
        </p:nvSpPr>
        <p:spPr>
          <a:xfrm>
            <a:off x="1069560" y="2331720"/>
            <a:ext cx="24958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PubMed</a:t>
            </a:r>
            <a:r>
              <a:rPr lang="zh-CN" sz="920" b="0" u="none" strike="noStrike">
                <a:solidFill>
                  <a:srgbClr val="FFFFFF"/>
                </a:solidFill>
                <a:effectLst/>
                <a:uFillTx/>
                <a:latin typeface="NotoSansSC"/>
                <a:ea typeface="NotoSansSC"/>
              </a:rPr>
              <a:t>、</a:t>
            </a:r>
            <a:r>
              <a:rPr lang="en-US" sz="920" b="0" u="none" strike="noStrike">
                <a:solidFill>
                  <a:srgbClr val="FFFFFF"/>
                </a:solidFill>
                <a:effectLst/>
                <a:uFillTx/>
                <a:latin typeface="NotoSansSC"/>
                <a:ea typeface="NotoSansSC"/>
              </a:rPr>
              <a:t>WHO</a:t>
            </a:r>
            <a:r>
              <a:rPr lang="zh-CN" sz="920" b="0" u="none" strike="noStrike">
                <a:solidFill>
                  <a:srgbClr val="FFFFFF"/>
                </a:solidFill>
                <a:effectLst/>
                <a:uFillTx/>
                <a:latin typeface="NotoSansSC"/>
                <a:ea typeface="NotoSansSC"/>
              </a:rPr>
              <a:t>数据库等，确保数据的科学性</a:t>
            </a:r>
            <a:endParaRPr lang="en-US" sz="920" b="0" u="none" strike="noStrike">
              <a:solidFill>
                <a:srgbClr val="000000"/>
              </a:solidFill>
              <a:effectLst/>
              <a:uFillTx/>
              <a:latin typeface="Times New Roman"/>
            </a:endParaRPr>
          </a:p>
        </p:txBody>
      </p:sp>
      <p:sp>
        <p:nvSpPr>
          <p:cNvPr id="220" name="文本框 219"/>
          <p:cNvSpPr txBox="1"/>
          <p:nvPr/>
        </p:nvSpPr>
        <p:spPr>
          <a:xfrm>
            <a:off x="1069560" y="2918880"/>
            <a:ext cx="4532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全面性</a:t>
            </a:r>
            <a:endParaRPr lang="en-US" sz="1180" b="0" u="none" strike="noStrike">
              <a:solidFill>
                <a:srgbClr val="000000"/>
              </a:solidFill>
              <a:effectLst/>
              <a:uFillTx/>
              <a:latin typeface="Times New Roman"/>
            </a:endParaRPr>
          </a:p>
        </p:txBody>
      </p:sp>
      <p:sp>
        <p:nvSpPr>
          <p:cNvPr id="221" name="文本框 220"/>
          <p:cNvSpPr txBox="1"/>
          <p:nvPr/>
        </p:nvSpPr>
        <p:spPr>
          <a:xfrm>
            <a:off x="1069560" y="316728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数据应涵盖不同领域的医学内容，包括疾病、治疗、药物、预防、公共卫生</a:t>
            </a:r>
            <a:endParaRPr lang="en-US" sz="920" b="0" u="none" strike="noStrike">
              <a:solidFill>
                <a:srgbClr val="000000"/>
              </a:solidFill>
              <a:effectLst/>
              <a:uFillTx/>
              <a:latin typeface="Times New Roman"/>
            </a:endParaRPr>
          </a:p>
        </p:txBody>
      </p:sp>
      <p:sp>
        <p:nvSpPr>
          <p:cNvPr id="222" name="任意多边形: 形状 221"/>
          <p:cNvSpPr/>
          <p:nvPr/>
        </p:nvSpPr>
        <p:spPr>
          <a:xfrm>
            <a:off x="568080" y="3877200"/>
            <a:ext cx="367920" cy="401760"/>
          </a:xfrm>
          <a:custGeom>
            <a:avLst/>
            <a:gdLst/>
            <a:ahLst/>
            <a:cxnLst/>
            <a:rect l="0" t="0" r="r" b="b"/>
            <a:pathLst>
              <a:path w="1022" h="1116">
                <a:moveTo>
                  <a:pt x="1022" y="557"/>
                </a:moveTo>
                <a:cubicBezTo>
                  <a:pt x="1022" y="594"/>
                  <a:pt x="1019" y="630"/>
                  <a:pt x="1013" y="666"/>
                </a:cubicBezTo>
                <a:cubicBezTo>
                  <a:pt x="1006" y="702"/>
                  <a:pt x="996" y="737"/>
                  <a:pt x="983" y="771"/>
                </a:cubicBezTo>
                <a:cubicBezTo>
                  <a:pt x="970" y="804"/>
                  <a:pt x="954" y="837"/>
                  <a:pt x="935" y="867"/>
                </a:cubicBezTo>
                <a:cubicBezTo>
                  <a:pt x="917" y="897"/>
                  <a:pt x="895" y="926"/>
                  <a:pt x="872" y="952"/>
                </a:cubicBezTo>
                <a:cubicBezTo>
                  <a:pt x="848" y="978"/>
                  <a:pt x="822" y="1001"/>
                  <a:pt x="794" y="1022"/>
                </a:cubicBezTo>
                <a:cubicBezTo>
                  <a:pt x="767" y="1042"/>
                  <a:pt x="737" y="1059"/>
                  <a:pt x="706" y="1073"/>
                </a:cubicBezTo>
                <a:cubicBezTo>
                  <a:pt x="675" y="1087"/>
                  <a:pt x="643" y="1098"/>
                  <a:pt x="610" y="1105"/>
                </a:cubicBezTo>
                <a:cubicBezTo>
                  <a:pt x="577" y="1112"/>
                  <a:pt x="544" y="1116"/>
                  <a:pt x="511" y="1116"/>
                </a:cubicBezTo>
                <a:cubicBezTo>
                  <a:pt x="477" y="1116"/>
                  <a:pt x="444" y="1112"/>
                  <a:pt x="411" y="1105"/>
                </a:cubicBezTo>
                <a:cubicBezTo>
                  <a:pt x="378" y="1098"/>
                  <a:pt x="346" y="1087"/>
                  <a:pt x="315" y="1073"/>
                </a:cubicBezTo>
                <a:cubicBezTo>
                  <a:pt x="284" y="1059"/>
                  <a:pt x="255" y="1042"/>
                  <a:pt x="227" y="1022"/>
                </a:cubicBezTo>
                <a:cubicBezTo>
                  <a:pt x="199" y="1001"/>
                  <a:pt x="173" y="978"/>
                  <a:pt x="150" y="952"/>
                </a:cubicBezTo>
                <a:cubicBezTo>
                  <a:pt x="126" y="926"/>
                  <a:pt x="105" y="897"/>
                  <a:pt x="86" y="867"/>
                </a:cubicBezTo>
                <a:cubicBezTo>
                  <a:pt x="67" y="837"/>
                  <a:pt x="52" y="804"/>
                  <a:pt x="39" y="771"/>
                </a:cubicBezTo>
                <a:cubicBezTo>
                  <a:pt x="26" y="737"/>
                  <a:pt x="16" y="702"/>
                  <a:pt x="10" y="666"/>
                </a:cubicBezTo>
                <a:cubicBezTo>
                  <a:pt x="3" y="630"/>
                  <a:pt x="0" y="594"/>
                  <a:pt x="0" y="557"/>
                </a:cubicBezTo>
                <a:cubicBezTo>
                  <a:pt x="0" y="521"/>
                  <a:pt x="3" y="485"/>
                  <a:pt x="10" y="449"/>
                </a:cubicBezTo>
                <a:cubicBezTo>
                  <a:pt x="16" y="413"/>
                  <a:pt x="26" y="378"/>
                  <a:pt x="39" y="344"/>
                </a:cubicBezTo>
                <a:cubicBezTo>
                  <a:pt x="52" y="310"/>
                  <a:pt x="67" y="278"/>
                  <a:pt x="86" y="248"/>
                </a:cubicBezTo>
                <a:cubicBezTo>
                  <a:pt x="105" y="218"/>
                  <a:pt x="126" y="189"/>
                  <a:pt x="150" y="164"/>
                </a:cubicBezTo>
                <a:cubicBezTo>
                  <a:pt x="173" y="138"/>
                  <a:pt x="199" y="115"/>
                  <a:pt x="227" y="94"/>
                </a:cubicBezTo>
                <a:cubicBezTo>
                  <a:pt x="255" y="74"/>
                  <a:pt x="284" y="57"/>
                  <a:pt x="315" y="43"/>
                </a:cubicBezTo>
                <a:cubicBezTo>
                  <a:pt x="346" y="29"/>
                  <a:pt x="378" y="18"/>
                  <a:pt x="411" y="11"/>
                </a:cubicBezTo>
                <a:cubicBezTo>
                  <a:pt x="444" y="4"/>
                  <a:pt x="477" y="0"/>
                  <a:pt x="511" y="0"/>
                </a:cubicBezTo>
                <a:cubicBezTo>
                  <a:pt x="544" y="0"/>
                  <a:pt x="577" y="4"/>
                  <a:pt x="610" y="11"/>
                </a:cubicBezTo>
                <a:cubicBezTo>
                  <a:pt x="643" y="18"/>
                  <a:pt x="675" y="29"/>
                  <a:pt x="706" y="43"/>
                </a:cubicBezTo>
                <a:cubicBezTo>
                  <a:pt x="737" y="57"/>
                  <a:pt x="767" y="74"/>
                  <a:pt x="794" y="94"/>
                </a:cubicBezTo>
                <a:cubicBezTo>
                  <a:pt x="822" y="115"/>
                  <a:pt x="848" y="138"/>
                  <a:pt x="872" y="164"/>
                </a:cubicBezTo>
                <a:cubicBezTo>
                  <a:pt x="895" y="189"/>
                  <a:pt x="917" y="218"/>
                  <a:pt x="935" y="248"/>
                </a:cubicBezTo>
                <a:cubicBezTo>
                  <a:pt x="954" y="278"/>
                  <a:pt x="970" y="310"/>
                  <a:pt x="983" y="344"/>
                </a:cubicBezTo>
                <a:cubicBezTo>
                  <a:pt x="996" y="378"/>
                  <a:pt x="1006" y="413"/>
                  <a:pt x="1013" y="449"/>
                </a:cubicBezTo>
                <a:cubicBezTo>
                  <a:pt x="1019" y="485"/>
                  <a:pt x="1022" y="521"/>
                  <a:pt x="1022" y="55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3" name="图片 222"/>
          <p:cNvPicPr/>
          <p:nvPr/>
        </p:nvPicPr>
        <p:blipFill>
          <a:blip r:embed="rId6"/>
          <a:stretch/>
        </p:blipFill>
        <p:spPr>
          <a:xfrm>
            <a:off x="668520" y="3994560"/>
            <a:ext cx="166680" cy="166680"/>
          </a:xfrm>
          <a:prstGeom prst="rect">
            <a:avLst/>
          </a:prstGeom>
          <a:noFill/>
          <a:ln w="0">
            <a:noFill/>
          </a:ln>
        </p:spPr>
      </p:pic>
      <p:sp>
        <p:nvSpPr>
          <p:cNvPr id="224" name="文本框 223"/>
          <p:cNvSpPr txBox="1"/>
          <p:nvPr/>
        </p:nvSpPr>
        <p:spPr>
          <a:xfrm>
            <a:off x="1069560" y="33343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等，以满足不同查询需求</a:t>
            </a:r>
            <a:endParaRPr lang="en-US" sz="920" b="0" u="none" strike="noStrike">
              <a:solidFill>
                <a:srgbClr val="000000"/>
              </a:solidFill>
              <a:effectLst/>
              <a:uFillTx/>
              <a:latin typeface="Times New Roman"/>
            </a:endParaRPr>
          </a:p>
        </p:txBody>
      </p:sp>
      <p:sp>
        <p:nvSpPr>
          <p:cNvPr id="225" name="文本框 224"/>
          <p:cNvSpPr txBox="1"/>
          <p:nvPr/>
        </p:nvSpPr>
        <p:spPr>
          <a:xfrm>
            <a:off x="1069560" y="3921840"/>
            <a:ext cx="4532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实时性</a:t>
            </a:r>
            <a:endParaRPr lang="en-US" sz="1180" b="0" u="none" strike="noStrike">
              <a:solidFill>
                <a:srgbClr val="000000"/>
              </a:solidFill>
              <a:effectLst/>
              <a:uFillTx/>
              <a:latin typeface="Times New Roman"/>
            </a:endParaRPr>
          </a:p>
        </p:txBody>
      </p:sp>
      <p:sp>
        <p:nvSpPr>
          <p:cNvPr id="226" name="文本框 225"/>
          <p:cNvSpPr txBox="1"/>
          <p:nvPr/>
        </p:nvSpPr>
        <p:spPr>
          <a:xfrm>
            <a:off x="1069560" y="417024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医学研究和治疗方案随时在更新，选择提供实时数据更新的来源，确保知识</a:t>
            </a:r>
            <a:endParaRPr lang="en-US" sz="920" b="0" u="none" strike="noStrike">
              <a:solidFill>
                <a:srgbClr val="000000"/>
              </a:solidFill>
              <a:effectLst/>
              <a:uFillTx/>
              <a:latin typeface="Times New Roman"/>
            </a:endParaRPr>
          </a:p>
        </p:txBody>
      </p:sp>
      <p:sp>
        <p:nvSpPr>
          <p:cNvPr id="227" name="任意多边形: 形状 226"/>
          <p:cNvSpPr/>
          <p:nvPr/>
        </p:nvSpPr>
        <p:spPr>
          <a:xfrm>
            <a:off x="568080" y="4880160"/>
            <a:ext cx="409680" cy="401400"/>
          </a:xfrm>
          <a:custGeom>
            <a:avLst/>
            <a:gdLst/>
            <a:ahLst/>
            <a:cxnLst/>
            <a:rect l="0" t="0" r="r" b="b"/>
            <a:pathLst>
              <a:path w="1138" h="1115">
                <a:moveTo>
                  <a:pt x="1138" y="558"/>
                </a:moveTo>
                <a:cubicBezTo>
                  <a:pt x="1138" y="576"/>
                  <a:pt x="1138" y="594"/>
                  <a:pt x="1136" y="613"/>
                </a:cubicBezTo>
                <a:cubicBezTo>
                  <a:pt x="1134" y="631"/>
                  <a:pt x="1131" y="649"/>
                  <a:pt x="1127" y="667"/>
                </a:cubicBezTo>
                <a:cubicBezTo>
                  <a:pt x="1124" y="685"/>
                  <a:pt x="1119" y="702"/>
                  <a:pt x="1114" y="720"/>
                </a:cubicBezTo>
                <a:cubicBezTo>
                  <a:pt x="1109" y="737"/>
                  <a:pt x="1102" y="754"/>
                  <a:pt x="1095" y="771"/>
                </a:cubicBezTo>
                <a:cubicBezTo>
                  <a:pt x="1088" y="788"/>
                  <a:pt x="1080" y="805"/>
                  <a:pt x="1071" y="821"/>
                </a:cubicBezTo>
                <a:cubicBezTo>
                  <a:pt x="1062" y="837"/>
                  <a:pt x="1053" y="852"/>
                  <a:pt x="1043" y="868"/>
                </a:cubicBezTo>
                <a:cubicBezTo>
                  <a:pt x="1032" y="883"/>
                  <a:pt x="1021" y="897"/>
                  <a:pt x="1009" y="911"/>
                </a:cubicBezTo>
                <a:cubicBezTo>
                  <a:pt x="998" y="926"/>
                  <a:pt x="985" y="939"/>
                  <a:pt x="972" y="952"/>
                </a:cubicBezTo>
                <a:cubicBezTo>
                  <a:pt x="959" y="965"/>
                  <a:pt x="945" y="977"/>
                  <a:pt x="930" y="989"/>
                </a:cubicBezTo>
                <a:cubicBezTo>
                  <a:pt x="916" y="1000"/>
                  <a:pt x="901" y="1011"/>
                  <a:pt x="886" y="1021"/>
                </a:cubicBezTo>
                <a:cubicBezTo>
                  <a:pt x="870" y="1031"/>
                  <a:pt x="854" y="1041"/>
                  <a:pt x="838" y="1049"/>
                </a:cubicBezTo>
                <a:cubicBezTo>
                  <a:pt x="821" y="1058"/>
                  <a:pt x="805" y="1066"/>
                  <a:pt x="787" y="1073"/>
                </a:cubicBezTo>
                <a:cubicBezTo>
                  <a:pt x="770" y="1080"/>
                  <a:pt x="753" y="1086"/>
                  <a:pt x="735" y="1091"/>
                </a:cubicBezTo>
                <a:cubicBezTo>
                  <a:pt x="717" y="1096"/>
                  <a:pt x="699" y="1101"/>
                  <a:pt x="681" y="1104"/>
                </a:cubicBezTo>
                <a:cubicBezTo>
                  <a:pt x="662" y="1108"/>
                  <a:pt x="644" y="1111"/>
                  <a:pt x="625" y="1112"/>
                </a:cubicBezTo>
                <a:cubicBezTo>
                  <a:pt x="607" y="1114"/>
                  <a:pt x="588" y="1115"/>
                  <a:pt x="570" y="1115"/>
                </a:cubicBezTo>
                <a:cubicBezTo>
                  <a:pt x="551" y="1115"/>
                  <a:pt x="532" y="1114"/>
                  <a:pt x="514" y="1112"/>
                </a:cubicBezTo>
                <a:cubicBezTo>
                  <a:pt x="495" y="1111"/>
                  <a:pt x="477" y="1108"/>
                  <a:pt x="459" y="1104"/>
                </a:cubicBezTo>
                <a:cubicBezTo>
                  <a:pt x="440" y="1101"/>
                  <a:pt x="422" y="1096"/>
                  <a:pt x="405" y="1091"/>
                </a:cubicBezTo>
                <a:cubicBezTo>
                  <a:pt x="387" y="1086"/>
                  <a:pt x="369" y="1080"/>
                  <a:pt x="352" y="1073"/>
                </a:cubicBezTo>
                <a:cubicBezTo>
                  <a:pt x="335" y="1066"/>
                  <a:pt x="318" y="1058"/>
                  <a:pt x="302" y="1049"/>
                </a:cubicBezTo>
                <a:cubicBezTo>
                  <a:pt x="285" y="1041"/>
                  <a:pt x="269" y="1031"/>
                  <a:pt x="254" y="1021"/>
                </a:cubicBezTo>
                <a:cubicBezTo>
                  <a:pt x="238" y="1011"/>
                  <a:pt x="223" y="1000"/>
                  <a:pt x="209" y="989"/>
                </a:cubicBezTo>
                <a:cubicBezTo>
                  <a:pt x="195" y="977"/>
                  <a:pt x="181" y="965"/>
                  <a:pt x="168" y="952"/>
                </a:cubicBezTo>
                <a:cubicBezTo>
                  <a:pt x="154" y="939"/>
                  <a:pt x="142" y="926"/>
                  <a:pt x="130" y="911"/>
                </a:cubicBezTo>
                <a:cubicBezTo>
                  <a:pt x="117" y="897"/>
                  <a:pt x="106" y="883"/>
                  <a:pt x="96" y="868"/>
                </a:cubicBezTo>
                <a:cubicBezTo>
                  <a:pt x="85" y="852"/>
                  <a:pt x="76" y="837"/>
                  <a:pt x="67" y="821"/>
                </a:cubicBezTo>
                <a:cubicBezTo>
                  <a:pt x="58" y="805"/>
                  <a:pt x="50" y="788"/>
                  <a:pt x="43" y="771"/>
                </a:cubicBezTo>
                <a:cubicBezTo>
                  <a:pt x="36" y="754"/>
                  <a:pt x="30" y="737"/>
                  <a:pt x="24" y="720"/>
                </a:cubicBezTo>
                <a:cubicBezTo>
                  <a:pt x="19" y="702"/>
                  <a:pt x="15" y="685"/>
                  <a:pt x="11" y="667"/>
                </a:cubicBezTo>
                <a:cubicBezTo>
                  <a:pt x="7" y="649"/>
                  <a:pt x="5" y="631"/>
                  <a:pt x="3" y="613"/>
                </a:cubicBezTo>
                <a:cubicBezTo>
                  <a:pt x="1" y="594"/>
                  <a:pt x="0" y="576"/>
                  <a:pt x="0" y="558"/>
                </a:cubicBezTo>
                <a:cubicBezTo>
                  <a:pt x="0" y="540"/>
                  <a:pt x="1" y="522"/>
                  <a:pt x="3" y="503"/>
                </a:cubicBezTo>
                <a:cubicBezTo>
                  <a:pt x="5" y="485"/>
                  <a:pt x="7" y="467"/>
                  <a:pt x="11" y="449"/>
                </a:cubicBezTo>
                <a:cubicBezTo>
                  <a:pt x="15" y="431"/>
                  <a:pt x="19" y="414"/>
                  <a:pt x="24" y="396"/>
                </a:cubicBezTo>
                <a:cubicBezTo>
                  <a:pt x="30" y="379"/>
                  <a:pt x="36" y="361"/>
                  <a:pt x="43" y="344"/>
                </a:cubicBezTo>
                <a:cubicBezTo>
                  <a:pt x="50" y="327"/>
                  <a:pt x="58" y="311"/>
                  <a:pt x="67" y="294"/>
                </a:cubicBezTo>
                <a:cubicBezTo>
                  <a:pt x="76" y="278"/>
                  <a:pt x="85" y="263"/>
                  <a:pt x="96" y="248"/>
                </a:cubicBezTo>
                <a:cubicBezTo>
                  <a:pt x="106" y="232"/>
                  <a:pt x="117" y="218"/>
                  <a:pt x="130" y="204"/>
                </a:cubicBezTo>
                <a:cubicBezTo>
                  <a:pt x="142" y="190"/>
                  <a:pt x="154" y="176"/>
                  <a:pt x="168" y="163"/>
                </a:cubicBezTo>
                <a:cubicBezTo>
                  <a:pt x="181" y="150"/>
                  <a:pt x="195" y="138"/>
                  <a:pt x="209" y="126"/>
                </a:cubicBezTo>
                <a:cubicBezTo>
                  <a:pt x="223" y="115"/>
                  <a:pt x="238" y="104"/>
                  <a:pt x="254" y="94"/>
                </a:cubicBezTo>
                <a:cubicBezTo>
                  <a:pt x="269" y="84"/>
                  <a:pt x="285" y="74"/>
                  <a:pt x="302" y="66"/>
                </a:cubicBezTo>
                <a:cubicBezTo>
                  <a:pt x="318" y="57"/>
                  <a:pt x="335" y="49"/>
                  <a:pt x="352" y="42"/>
                </a:cubicBezTo>
                <a:cubicBezTo>
                  <a:pt x="369" y="35"/>
                  <a:pt x="387" y="29"/>
                  <a:pt x="405" y="24"/>
                </a:cubicBezTo>
                <a:cubicBezTo>
                  <a:pt x="422" y="19"/>
                  <a:pt x="440" y="14"/>
                  <a:pt x="459" y="11"/>
                </a:cubicBezTo>
                <a:cubicBezTo>
                  <a:pt x="477" y="7"/>
                  <a:pt x="495" y="4"/>
                  <a:pt x="514" y="3"/>
                </a:cubicBezTo>
                <a:cubicBezTo>
                  <a:pt x="532" y="1"/>
                  <a:pt x="551" y="0"/>
                  <a:pt x="570" y="0"/>
                </a:cubicBezTo>
                <a:cubicBezTo>
                  <a:pt x="588" y="0"/>
                  <a:pt x="607" y="1"/>
                  <a:pt x="625" y="3"/>
                </a:cubicBezTo>
                <a:cubicBezTo>
                  <a:pt x="644" y="4"/>
                  <a:pt x="662" y="7"/>
                  <a:pt x="681" y="11"/>
                </a:cubicBezTo>
                <a:cubicBezTo>
                  <a:pt x="699" y="14"/>
                  <a:pt x="717" y="19"/>
                  <a:pt x="735" y="24"/>
                </a:cubicBezTo>
                <a:cubicBezTo>
                  <a:pt x="753" y="29"/>
                  <a:pt x="770" y="35"/>
                  <a:pt x="787" y="42"/>
                </a:cubicBezTo>
                <a:cubicBezTo>
                  <a:pt x="805" y="49"/>
                  <a:pt x="821" y="57"/>
                  <a:pt x="838" y="66"/>
                </a:cubicBezTo>
                <a:cubicBezTo>
                  <a:pt x="854" y="74"/>
                  <a:pt x="870" y="84"/>
                  <a:pt x="886" y="94"/>
                </a:cubicBezTo>
                <a:cubicBezTo>
                  <a:pt x="901" y="104"/>
                  <a:pt x="916" y="115"/>
                  <a:pt x="930" y="126"/>
                </a:cubicBezTo>
                <a:cubicBezTo>
                  <a:pt x="945" y="138"/>
                  <a:pt x="959" y="150"/>
                  <a:pt x="972" y="163"/>
                </a:cubicBezTo>
                <a:cubicBezTo>
                  <a:pt x="985" y="176"/>
                  <a:pt x="998" y="190"/>
                  <a:pt x="1009" y="204"/>
                </a:cubicBezTo>
                <a:cubicBezTo>
                  <a:pt x="1021" y="218"/>
                  <a:pt x="1032" y="232"/>
                  <a:pt x="1043" y="248"/>
                </a:cubicBezTo>
                <a:cubicBezTo>
                  <a:pt x="1053" y="263"/>
                  <a:pt x="1062" y="278"/>
                  <a:pt x="1071" y="294"/>
                </a:cubicBezTo>
                <a:cubicBezTo>
                  <a:pt x="1080" y="311"/>
                  <a:pt x="1088" y="327"/>
                  <a:pt x="1095" y="344"/>
                </a:cubicBezTo>
                <a:cubicBezTo>
                  <a:pt x="1102" y="361"/>
                  <a:pt x="1109" y="379"/>
                  <a:pt x="1114" y="396"/>
                </a:cubicBezTo>
                <a:cubicBezTo>
                  <a:pt x="1119" y="414"/>
                  <a:pt x="1124" y="431"/>
                  <a:pt x="1127" y="449"/>
                </a:cubicBezTo>
                <a:cubicBezTo>
                  <a:pt x="1131" y="467"/>
                  <a:pt x="1134" y="485"/>
                  <a:pt x="1136" y="503"/>
                </a:cubicBezTo>
                <a:cubicBezTo>
                  <a:pt x="1138" y="522"/>
                  <a:pt x="1138" y="540"/>
                  <a:pt x="1138" y="55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8" name="图片 227"/>
          <p:cNvPicPr/>
          <p:nvPr/>
        </p:nvPicPr>
        <p:blipFill>
          <a:blip r:embed="rId7"/>
          <a:stretch/>
        </p:blipFill>
        <p:spPr>
          <a:xfrm>
            <a:off x="668520" y="4997160"/>
            <a:ext cx="208440" cy="166680"/>
          </a:xfrm>
          <a:prstGeom prst="rect">
            <a:avLst/>
          </a:prstGeom>
          <a:noFill/>
          <a:ln w="0">
            <a:noFill/>
          </a:ln>
        </p:spPr>
      </p:pic>
      <p:sp>
        <p:nvSpPr>
          <p:cNvPr id="229" name="文本框 228"/>
          <p:cNvSpPr txBox="1"/>
          <p:nvPr/>
        </p:nvSpPr>
        <p:spPr>
          <a:xfrm>
            <a:off x="1069560" y="433728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库中的内容是最新的</a:t>
            </a:r>
            <a:endParaRPr lang="en-US" sz="920" b="0" u="none" strike="noStrike">
              <a:solidFill>
                <a:srgbClr val="000000"/>
              </a:solidFill>
              <a:effectLst/>
              <a:uFillTx/>
              <a:latin typeface="Times New Roman"/>
            </a:endParaRPr>
          </a:p>
        </p:txBody>
      </p:sp>
      <p:sp>
        <p:nvSpPr>
          <p:cNvPr id="230" name="文本框 229"/>
          <p:cNvSpPr txBox="1"/>
          <p:nvPr/>
        </p:nvSpPr>
        <p:spPr>
          <a:xfrm>
            <a:off x="1111320" y="4924440"/>
            <a:ext cx="755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多语言支持</a:t>
            </a:r>
            <a:endParaRPr lang="en-US" sz="1180" b="0" u="none" strike="noStrike">
              <a:solidFill>
                <a:srgbClr val="000000"/>
              </a:solidFill>
              <a:effectLst/>
              <a:uFillTx/>
              <a:latin typeface="Times New Roman"/>
            </a:endParaRPr>
          </a:p>
        </p:txBody>
      </p:sp>
      <p:sp>
        <p:nvSpPr>
          <p:cNvPr id="231" name="文本框 230"/>
          <p:cNvSpPr txBox="1"/>
          <p:nvPr/>
        </p:nvSpPr>
        <p:spPr>
          <a:xfrm>
            <a:off x="1111320" y="517284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全球医学知识库应具备多语言支持，特别是英语等主流语言，以支持多国研</a:t>
            </a:r>
            <a:endParaRPr lang="en-US" sz="920" b="0" u="none" strike="noStrike">
              <a:solidFill>
                <a:srgbClr val="000000"/>
              </a:solidFill>
              <a:effectLst/>
              <a:uFillTx/>
              <a:latin typeface="Times New Roman"/>
            </a:endParaRPr>
          </a:p>
        </p:txBody>
      </p:sp>
      <p:sp>
        <p:nvSpPr>
          <p:cNvPr id="232" name="任意多边形: 形状 231"/>
          <p:cNvSpPr/>
          <p:nvPr/>
        </p:nvSpPr>
        <p:spPr>
          <a:xfrm>
            <a:off x="5548680" y="1738080"/>
            <a:ext cx="4730400" cy="869400"/>
          </a:xfrm>
          <a:custGeom>
            <a:avLst/>
            <a:gdLst/>
            <a:ahLst/>
            <a:cxnLst/>
            <a:rect l="0" t="0" r="r" b="b"/>
            <a:pathLst>
              <a:path w="13140" h="2415">
                <a:moveTo>
                  <a:pt x="0" y="2229"/>
                </a:moveTo>
                <a:lnTo>
                  <a:pt x="0" y="186"/>
                </a:lnTo>
                <a:cubicBezTo>
                  <a:pt x="0" y="173"/>
                  <a:pt x="1" y="161"/>
                  <a:pt x="4" y="149"/>
                </a:cubicBezTo>
                <a:cubicBezTo>
                  <a:pt x="6" y="137"/>
                  <a:pt x="9" y="126"/>
                  <a:pt x="14" y="114"/>
                </a:cubicBezTo>
                <a:cubicBezTo>
                  <a:pt x="19" y="103"/>
                  <a:pt x="24" y="92"/>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140" y="0"/>
                </a:lnTo>
                <a:lnTo>
                  <a:pt x="13140" y="2415"/>
                </a:lnTo>
                <a:lnTo>
                  <a:pt x="186" y="2415"/>
                </a:lnTo>
                <a:cubicBezTo>
                  <a:pt x="173" y="2415"/>
                  <a:pt x="161" y="2414"/>
                  <a:pt x="149" y="2411"/>
                </a:cubicBezTo>
                <a:cubicBezTo>
                  <a:pt x="137" y="2409"/>
                  <a:pt x="126" y="2406"/>
                  <a:pt x="115" y="2401"/>
                </a:cubicBezTo>
                <a:cubicBezTo>
                  <a:pt x="103" y="2396"/>
                  <a:pt x="93" y="2390"/>
                  <a:pt x="83" y="2384"/>
                </a:cubicBezTo>
                <a:cubicBezTo>
                  <a:pt x="72" y="2377"/>
                  <a:pt x="63" y="2369"/>
                  <a:pt x="54" y="2361"/>
                </a:cubicBezTo>
                <a:cubicBezTo>
                  <a:pt x="46" y="2352"/>
                  <a:pt x="38" y="2343"/>
                  <a:pt x="31" y="2332"/>
                </a:cubicBezTo>
                <a:cubicBezTo>
                  <a:pt x="24" y="2322"/>
                  <a:pt x="19" y="2312"/>
                  <a:pt x="14" y="2300"/>
                </a:cubicBezTo>
                <a:cubicBezTo>
                  <a:pt x="9" y="2289"/>
                  <a:pt x="6" y="2277"/>
                  <a:pt x="4" y="2265"/>
                </a:cubicBezTo>
                <a:cubicBezTo>
                  <a:pt x="1" y="2254"/>
                  <a:pt x="0" y="2241"/>
                  <a:pt x="0" y="222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3" name="任意多边形: 形状 232"/>
          <p:cNvSpPr/>
          <p:nvPr/>
        </p:nvSpPr>
        <p:spPr>
          <a:xfrm>
            <a:off x="10261800" y="173808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4" name="任意多边形: 形状 233"/>
          <p:cNvSpPr/>
          <p:nvPr/>
        </p:nvSpPr>
        <p:spPr>
          <a:xfrm>
            <a:off x="5548680" y="2740680"/>
            <a:ext cx="4730400" cy="869760"/>
          </a:xfrm>
          <a:custGeom>
            <a:avLst/>
            <a:gdLst/>
            <a:ahLst/>
            <a:cxnLst/>
            <a:rect l="0" t="0" r="r" b="b"/>
            <a:pathLst>
              <a:path w="13140" h="2416">
                <a:moveTo>
                  <a:pt x="0" y="2230"/>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3" y="32"/>
                </a:cubicBezTo>
                <a:cubicBezTo>
                  <a:pt x="93" y="25"/>
                  <a:pt x="103" y="19"/>
                  <a:pt x="115" y="15"/>
                </a:cubicBezTo>
                <a:cubicBezTo>
                  <a:pt x="126" y="10"/>
                  <a:pt x="137" y="6"/>
                  <a:pt x="149" y="4"/>
                </a:cubicBezTo>
                <a:cubicBezTo>
                  <a:pt x="161" y="2"/>
                  <a:pt x="173" y="0"/>
                  <a:pt x="186" y="0"/>
                </a:cubicBezTo>
                <a:lnTo>
                  <a:pt x="13140" y="0"/>
                </a:lnTo>
                <a:lnTo>
                  <a:pt x="13140" y="2416"/>
                </a:lnTo>
                <a:lnTo>
                  <a:pt x="186" y="2416"/>
                </a:lnTo>
                <a:cubicBezTo>
                  <a:pt x="173" y="2416"/>
                  <a:pt x="161" y="2414"/>
                  <a:pt x="149" y="2412"/>
                </a:cubicBezTo>
                <a:cubicBezTo>
                  <a:pt x="137" y="2410"/>
                  <a:pt x="126" y="2406"/>
                  <a:pt x="115" y="2401"/>
                </a:cubicBezTo>
                <a:cubicBezTo>
                  <a:pt x="103" y="2397"/>
                  <a:pt x="93" y="2391"/>
                  <a:pt x="83" y="2384"/>
                </a:cubicBezTo>
                <a:cubicBezTo>
                  <a:pt x="72" y="2377"/>
                  <a:pt x="63" y="2370"/>
                  <a:pt x="54" y="2361"/>
                </a:cubicBezTo>
                <a:cubicBezTo>
                  <a:pt x="46" y="2353"/>
                  <a:pt x="38" y="2343"/>
                  <a:pt x="31" y="2333"/>
                </a:cubicBezTo>
                <a:cubicBezTo>
                  <a:pt x="24" y="2323"/>
                  <a:pt x="19" y="2312"/>
                  <a:pt x="14" y="2301"/>
                </a:cubicBezTo>
                <a:cubicBezTo>
                  <a:pt x="9" y="2290"/>
                  <a:pt x="6" y="2278"/>
                  <a:pt x="4" y="2266"/>
                </a:cubicBezTo>
                <a:cubicBezTo>
                  <a:pt x="1" y="2254"/>
                  <a:pt x="0" y="2242"/>
                  <a:pt x="0" y="223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5" name="任意多边形: 形状 234"/>
          <p:cNvSpPr/>
          <p:nvPr/>
        </p:nvSpPr>
        <p:spPr>
          <a:xfrm>
            <a:off x="10261800" y="2740680"/>
            <a:ext cx="33840" cy="869760"/>
          </a:xfrm>
          <a:custGeom>
            <a:avLst/>
            <a:gdLst/>
            <a:ahLst/>
            <a:cxnLst/>
            <a:rect l="0" t="0" r="r" b="b"/>
            <a:pathLst>
              <a:path w="94" h="2416">
                <a:moveTo>
                  <a:pt x="0" y="0"/>
                </a:moveTo>
                <a:lnTo>
                  <a:pt x="94" y="0"/>
                </a:lnTo>
                <a:lnTo>
                  <a:pt x="94" y="2416"/>
                </a:lnTo>
                <a:lnTo>
                  <a:pt x="0" y="2416"/>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6" name="任意多边形: 形状 235"/>
          <p:cNvSpPr/>
          <p:nvPr/>
        </p:nvSpPr>
        <p:spPr>
          <a:xfrm>
            <a:off x="5548680" y="3743640"/>
            <a:ext cx="4730400" cy="869400"/>
          </a:xfrm>
          <a:custGeom>
            <a:avLst/>
            <a:gdLst/>
            <a:ahLst/>
            <a:cxnLst/>
            <a:rect l="0" t="0" r="r" b="b"/>
            <a:pathLst>
              <a:path w="13140" h="2415">
                <a:moveTo>
                  <a:pt x="0" y="2229"/>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3" y="31"/>
                </a:cubicBezTo>
                <a:cubicBezTo>
                  <a:pt x="93" y="24"/>
                  <a:pt x="103" y="19"/>
                  <a:pt x="115" y="14"/>
                </a:cubicBezTo>
                <a:cubicBezTo>
                  <a:pt x="126" y="9"/>
                  <a:pt x="137" y="6"/>
                  <a:pt x="149" y="4"/>
                </a:cubicBezTo>
                <a:cubicBezTo>
                  <a:pt x="161" y="1"/>
                  <a:pt x="173" y="0"/>
                  <a:pt x="186" y="0"/>
                </a:cubicBezTo>
                <a:lnTo>
                  <a:pt x="13140" y="0"/>
                </a:lnTo>
                <a:lnTo>
                  <a:pt x="13140" y="2415"/>
                </a:lnTo>
                <a:lnTo>
                  <a:pt x="186" y="2415"/>
                </a:lnTo>
                <a:cubicBezTo>
                  <a:pt x="173" y="2415"/>
                  <a:pt x="161" y="2414"/>
                  <a:pt x="149" y="2412"/>
                </a:cubicBezTo>
                <a:cubicBezTo>
                  <a:pt x="137" y="2409"/>
                  <a:pt x="126" y="2406"/>
                  <a:pt x="115" y="2401"/>
                </a:cubicBezTo>
                <a:cubicBezTo>
                  <a:pt x="103" y="2396"/>
                  <a:pt x="93" y="2391"/>
                  <a:pt x="83" y="2384"/>
                </a:cubicBezTo>
                <a:cubicBezTo>
                  <a:pt x="72" y="2377"/>
                  <a:pt x="63" y="2369"/>
                  <a:pt x="54" y="2361"/>
                </a:cubicBezTo>
                <a:cubicBezTo>
                  <a:pt x="46" y="2352"/>
                  <a:pt x="38" y="2343"/>
                  <a:pt x="31" y="2333"/>
                </a:cubicBezTo>
                <a:cubicBezTo>
                  <a:pt x="24" y="2322"/>
                  <a:pt x="19" y="2312"/>
                  <a:pt x="14" y="2300"/>
                </a:cubicBezTo>
                <a:cubicBezTo>
                  <a:pt x="9" y="2289"/>
                  <a:pt x="6" y="2278"/>
                  <a:pt x="4" y="2266"/>
                </a:cubicBezTo>
                <a:cubicBezTo>
                  <a:pt x="1" y="2254"/>
                  <a:pt x="0" y="2242"/>
                  <a:pt x="0" y="222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7" name="任意多边形: 形状 236"/>
          <p:cNvSpPr/>
          <p:nvPr/>
        </p:nvSpPr>
        <p:spPr>
          <a:xfrm>
            <a:off x="10261800" y="3743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8" name="任意多边形: 形状 237"/>
          <p:cNvSpPr/>
          <p:nvPr/>
        </p:nvSpPr>
        <p:spPr>
          <a:xfrm>
            <a:off x="5548680" y="4746600"/>
            <a:ext cx="4730400" cy="869400"/>
          </a:xfrm>
          <a:custGeom>
            <a:avLst/>
            <a:gdLst/>
            <a:ahLst/>
            <a:cxnLst/>
            <a:rect l="0" t="0" r="r" b="b"/>
            <a:pathLst>
              <a:path w="13140" h="2415">
                <a:moveTo>
                  <a:pt x="0" y="2229"/>
                </a:moveTo>
                <a:lnTo>
                  <a:pt x="0" y="186"/>
                </a:lnTo>
                <a:cubicBezTo>
                  <a:pt x="0" y="174"/>
                  <a:pt x="1" y="162"/>
                  <a:pt x="4" y="150"/>
                </a:cubicBezTo>
                <a:cubicBezTo>
                  <a:pt x="6" y="138"/>
                  <a:pt x="9" y="126"/>
                  <a:pt x="14" y="115"/>
                </a:cubicBezTo>
                <a:cubicBezTo>
                  <a:pt x="19" y="104"/>
                  <a:pt x="24" y="93"/>
                  <a:pt x="31" y="82"/>
                </a:cubicBezTo>
                <a:cubicBezTo>
                  <a:pt x="38" y="72"/>
                  <a:pt x="46" y="63"/>
                  <a:pt x="54" y="54"/>
                </a:cubicBezTo>
                <a:cubicBezTo>
                  <a:pt x="63" y="45"/>
                  <a:pt x="72" y="38"/>
                  <a:pt x="83" y="31"/>
                </a:cubicBezTo>
                <a:cubicBezTo>
                  <a:pt x="93" y="24"/>
                  <a:pt x="103" y="18"/>
                  <a:pt x="115" y="14"/>
                </a:cubicBezTo>
                <a:cubicBezTo>
                  <a:pt x="126" y="9"/>
                  <a:pt x="137" y="5"/>
                  <a:pt x="149" y="3"/>
                </a:cubicBezTo>
                <a:cubicBezTo>
                  <a:pt x="161" y="1"/>
                  <a:pt x="173" y="0"/>
                  <a:pt x="186" y="0"/>
                </a:cubicBezTo>
                <a:lnTo>
                  <a:pt x="13140" y="0"/>
                </a:lnTo>
                <a:lnTo>
                  <a:pt x="13140" y="2415"/>
                </a:lnTo>
                <a:lnTo>
                  <a:pt x="186" y="2415"/>
                </a:lnTo>
                <a:cubicBezTo>
                  <a:pt x="173" y="2415"/>
                  <a:pt x="161" y="2413"/>
                  <a:pt x="149" y="2411"/>
                </a:cubicBezTo>
                <a:cubicBezTo>
                  <a:pt x="137" y="2409"/>
                  <a:pt x="126" y="2405"/>
                  <a:pt x="115" y="2401"/>
                </a:cubicBezTo>
                <a:cubicBezTo>
                  <a:pt x="103" y="2396"/>
                  <a:pt x="93" y="2390"/>
                  <a:pt x="83" y="2383"/>
                </a:cubicBezTo>
                <a:cubicBezTo>
                  <a:pt x="72" y="2377"/>
                  <a:pt x="63" y="2369"/>
                  <a:pt x="54" y="2360"/>
                </a:cubicBezTo>
                <a:cubicBezTo>
                  <a:pt x="46" y="2352"/>
                  <a:pt x="38" y="2342"/>
                  <a:pt x="31" y="2332"/>
                </a:cubicBezTo>
                <a:cubicBezTo>
                  <a:pt x="24" y="2322"/>
                  <a:pt x="19" y="2311"/>
                  <a:pt x="14" y="2300"/>
                </a:cubicBezTo>
                <a:cubicBezTo>
                  <a:pt x="9" y="2289"/>
                  <a:pt x="6" y="2277"/>
                  <a:pt x="4" y="2265"/>
                </a:cubicBezTo>
                <a:cubicBezTo>
                  <a:pt x="1" y="2253"/>
                  <a:pt x="0" y="2241"/>
                  <a:pt x="0" y="222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9" name="任意多边形: 形状 238"/>
          <p:cNvSpPr/>
          <p:nvPr/>
        </p:nvSpPr>
        <p:spPr>
          <a:xfrm>
            <a:off x="10261800" y="474660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40" name="图片 239"/>
          <p:cNvPicPr/>
          <p:nvPr/>
        </p:nvPicPr>
        <p:blipFill>
          <a:blip r:embed="rId8"/>
          <a:stretch/>
        </p:blipFill>
        <p:spPr>
          <a:xfrm>
            <a:off x="5548680" y="1370520"/>
            <a:ext cx="250200" cy="200160"/>
          </a:xfrm>
          <a:prstGeom prst="rect">
            <a:avLst/>
          </a:prstGeom>
          <a:noFill/>
          <a:ln w="0">
            <a:noFill/>
          </a:ln>
        </p:spPr>
      </p:pic>
      <p:sp>
        <p:nvSpPr>
          <p:cNvPr id="241" name="文本框 240"/>
          <p:cNvSpPr txBox="1"/>
          <p:nvPr/>
        </p:nvSpPr>
        <p:spPr>
          <a:xfrm>
            <a:off x="1111320" y="533988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究人员的使用需求</a:t>
            </a:r>
            <a:endParaRPr lang="en-US" sz="920" b="0" u="none" strike="noStrike">
              <a:solidFill>
                <a:srgbClr val="000000"/>
              </a:solidFill>
              <a:effectLst/>
              <a:uFillTx/>
              <a:latin typeface="Times New Roman"/>
            </a:endParaRPr>
          </a:p>
        </p:txBody>
      </p:sp>
      <p:sp>
        <p:nvSpPr>
          <p:cNvPr id="242" name="任意多边形: 形状 241"/>
          <p:cNvSpPr/>
          <p:nvPr/>
        </p:nvSpPr>
        <p:spPr>
          <a:xfrm>
            <a:off x="5682240" y="1871640"/>
            <a:ext cx="368280" cy="401400"/>
          </a:xfrm>
          <a:custGeom>
            <a:avLst/>
            <a:gdLst/>
            <a:ahLst/>
            <a:cxnLst/>
            <a:rect l="0" t="0" r="r" b="b"/>
            <a:pathLst>
              <a:path w="1023" h="1115">
                <a:moveTo>
                  <a:pt x="1023" y="557"/>
                </a:moveTo>
                <a:cubicBezTo>
                  <a:pt x="1023" y="594"/>
                  <a:pt x="1019" y="630"/>
                  <a:pt x="1013" y="666"/>
                </a:cubicBezTo>
                <a:cubicBezTo>
                  <a:pt x="1006" y="702"/>
                  <a:pt x="997" y="737"/>
                  <a:pt x="984" y="771"/>
                </a:cubicBezTo>
                <a:cubicBezTo>
                  <a:pt x="971" y="804"/>
                  <a:pt x="955" y="836"/>
                  <a:pt x="937" y="867"/>
                </a:cubicBezTo>
                <a:cubicBezTo>
                  <a:pt x="918" y="897"/>
                  <a:pt x="897" y="925"/>
                  <a:pt x="873" y="952"/>
                </a:cubicBezTo>
                <a:cubicBezTo>
                  <a:pt x="849" y="978"/>
                  <a:pt x="824" y="1001"/>
                  <a:pt x="796" y="1022"/>
                </a:cubicBezTo>
                <a:cubicBezTo>
                  <a:pt x="768" y="1042"/>
                  <a:pt x="738" y="1059"/>
                  <a:pt x="707" y="1073"/>
                </a:cubicBezTo>
                <a:cubicBezTo>
                  <a:pt x="677" y="1087"/>
                  <a:pt x="645" y="1098"/>
                  <a:pt x="612" y="1105"/>
                </a:cubicBezTo>
                <a:cubicBezTo>
                  <a:pt x="579" y="1112"/>
                  <a:pt x="546" y="1115"/>
                  <a:pt x="512" y="1115"/>
                </a:cubicBezTo>
                <a:cubicBezTo>
                  <a:pt x="479" y="1115"/>
                  <a:pt x="445" y="1112"/>
                  <a:pt x="412" y="1105"/>
                </a:cubicBezTo>
                <a:cubicBezTo>
                  <a:pt x="380" y="1098"/>
                  <a:pt x="348" y="1087"/>
                  <a:pt x="317" y="1073"/>
                </a:cubicBezTo>
                <a:cubicBezTo>
                  <a:pt x="286" y="1059"/>
                  <a:pt x="256" y="1042"/>
                  <a:pt x="228" y="1022"/>
                </a:cubicBezTo>
                <a:cubicBezTo>
                  <a:pt x="200" y="1001"/>
                  <a:pt x="175" y="978"/>
                  <a:pt x="151" y="952"/>
                </a:cubicBezTo>
                <a:cubicBezTo>
                  <a:pt x="127" y="925"/>
                  <a:pt x="106" y="897"/>
                  <a:pt x="87" y="867"/>
                </a:cubicBezTo>
                <a:cubicBezTo>
                  <a:pt x="69" y="836"/>
                  <a:pt x="53" y="804"/>
                  <a:pt x="39" y="771"/>
                </a:cubicBezTo>
                <a:cubicBezTo>
                  <a:pt x="26" y="737"/>
                  <a:pt x="17" y="702"/>
                  <a:pt x="10" y="666"/>
                </a:cubicBezTo>
                <a:cubicBezTo>
                  <a:pt x="4" y="630"/>
                  <a:pt x="0" y="594"/>
                  <a:pt x="0" y="557"/>
                </a:cubicBezTo>
                <a:cubicBezTo>
                  <a:pt x="0" y="521"/>
                  <a:pt x="4" y="485"/>
                  <a:pt x="10" y="449"/>
                </a:cubicBezTo>
                <a:cubicBezTo>
                  <a:pt x="17" y="413"/>
                  <a:pt x="26" y="378"/>
                  <a:pt x="39" y="344"/>
                </a:cubicBezTo>
                <a:cubicBezTo>
                  <a:pt x="53" y="310"/>
                  <a:pt x="69" y="278"/>
                  <a:pt x="87" y="248"/>
                </a:cubicBezTo>
                <a:cubicBezTo>
                  <a:pt x="106" y="217"/>
                  <a:pt x="127" y="189"/>
                  <a:pt x="151" y="163"/>
                </a:cubicBezTo>
                <a:cubicBezTo>
                  <a:pt x="175" y="138"/>
                  <a:pt x="200" y="114"/>
                  <a:pt x="228" y="94"/>
                </a:cubicBezTo>
                <a:cubicBezTo>
                  <a:pt x="256" y="74"/>
                  <a:pt x="286" y="57"/>
                  <a:pt x="317" y="43"/>
                </a:cubicBezTo>
                <a:cubicBezTo>
                  <a:pt x="348" y="29"/>
                  <a:pt x="380" y="18"/>
                  <a:pt x="412" y="11"/>
                </a:cubicBezTo>
                <a:cubicBezTo>
                  <a:pt x="445" y="4"/>
                  <a:pt x="479" y="0"/>
                  <a:pt x="512" y="0"/>
                </a:cubicBezTo>
                <a:cubicBezTo>
                  <a:pt x="546" y="0"/>
                  <a:pt x="579" y="4"/>
                  <a:pt x="612" y="11"/>
                </a:cubicBezTo>
                <a:cubicBezTo>
                  <a:pt x="645" y="18"/>
                  <a:pt x="677" y="29"/>
                  <a:pt x="707" y="43"/>
                </a:cubicBezTo>
                <a:cubicBezTo>
                  <a:pt x="738" y="57"/>
                  <a:pt x="768" y="74"/>
                  <a:pt x="796" y="94"/>
                </a:cubicBezTo>
                <a:cubicBezTo>
                  <a:pt x="824" y="114"/>
                  <a:pt x="849" y="138"/>
                  <a:pt x="873" y="163"/>
                </a:cubicBezTo>
                <a:cubicBezTo>
                  <a:pt x="897" y="189"/>
                  <a:pt x="918" y="217"/>
                  <a:pt x="937" y="248"/>
                </a:cubicBezTo>
                <a:cubicBezTo>
                  <a:pt x="955" y="278"/>
                  <a:pt x="971" y="310"/>
                  <a:pt x="984" y="344"/>
                </a:cubicBezTo>
                <a:cubicBezTo>
                  <a:pt x="997" y="378"/>
                  <a:pt x="1006" y="413"/>
                  <a:pt x="1013" y="449"/>
                </a:cubicBezTo>
                <a:cubicBezTo>
                  <a:pt x="1019" y="485"/>
                  <a:pt x="1023" y="521"/>
                  <a:pt x="1023" y="55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43" name="图片 242"/>
          <p:cNvPicPr/>
          <p:nvPr/>
        </p:nvPicPr>
        <p:blipFill>
          <a:blip r:embed="rId9"/>
          <a:stretch/>
        </p:blipFill>
        <p:spPr>
          <a:xfrm>
            <a:off x="5782680" y="1989000"/>
            <a:ext cx="166680" cy="166680"/>
          </a:xfrm>
          <a:prstGeom prst="rect">
            <a:avLst/>
          </a:prstGeom>
          <a:noFill/>
          <a:ln w="0">
            <a:noFill/>
          </a:ln>
        </p:spPr>
      </p:pic>
      <p:sp>
        <p:nvSpPr>
          <p:cNvPr id="244" name="文本框 243"/>
          <p:cNvSpPr txBox="1"/>
          <p:nvPr/>
        </p:nvSpPr>
        <p:spPr>
          <a:xfrm>
            <a:off x="5899680" y="1368360"/>
            <a:ext cx="120780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数据清洗步骤</a:t>
            </a:r>
            <a:endParaRPr lang="en-US" sz="1580" b="0" u="none" strike="noStrike">
              <a:solidFill>
                <a:srgbClr val="000000"/>
              </a:solidFill>
              <a:effectLst/>
              <a:uFillTx/>
              <a:latin typeface="Times New Roman"/>
            </a:endParaRPr>
          </a:p>
        </p:txBody>
      </p:sp>
      <p:sp>
        <p:nvSpPr>
          <p:cNvPr id="245" name="文本框 244"/>
          <p:cNvSpPr txBox="1"/>
          <p:nvPr/>
        </p:nvSpPr>
        <p:spPr>
          <a:xfrm>
            <a:off x="6184080" y="19162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数据去重</a:t>
            </a:r>
            <a:endParaRPr lang="en-US" sz="1180" b="0" u="none" strike="noStrike">
              <a:solidFill>
                <a:srgbClr val="000000"/>
              </a:solidFill>
              <a:effectLst/>
              <a:uFillTx/>
              <a:latin typeface="Times New Roman"/>
            </a:endParaRPr>
          </a:p>
        </p:txBody>
      </p:sp>
      <p:sp>
        <p:nvSpPr>
          <p:cNvPr id="246" name="文本框 245"/>
          <p:cNvSpPr txBox="1"/>
          <p:nvPr/>
        </p:nvSpPr>
        <p:spPr>
          <a:xfrm>
            <a:off x="6184080" y="216432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从不同来源收集的数据可能存在重复项，去重是清洗的第一步，确保知识库</a:t>
            </a:r>
            <a:endParaRPr lang="en-US" sz="920" b="0" u="none" strike="noStrike">
              <a:solidFill>
                <a:srgbClr val="000000"/>
              </a:solidFill>
              <a:effectLst/>
              <a:uFillTx/>
              <a:latin typeface="Times New Roman"/>
            </a:endParaRPr>
          </a:p>
        </p:txBody>
      </p:sp>
      <p:sp>
        <p:nvSpPr>
          <p:cNvPr id="247" name="任意多边形: 形状 246"/>
          <p:cNvSpPr/>
          <p:nvPr/>
        </p:nvSpPr>
        <p:spPr>
          <a:xfrm>
            <a:off x="5682240" y="2874600"/>
            <a:ext cx="326520" cy="401400"/>
          </a:xfrm>
          <a:custGeom>
            <a:avLst/>
            <a:gdLst/>
            <a:ahLst/>
            <a:cxnLst/>
            <a:rect l="0" t="0" r="r" b="b"/>
            <a:pathLst>
              <a:path w="907" h="1115">
                <a:moveTo>
                  <a:pt x="907" y="558"/>
                </a:moveTo>
                <a:cubicBezTo>
                  <a:pt x="907" y="594"/>
                  <a:pt x="904" y="631"/>
                  <a:pt x="898" y="667"/>
                </a:cubicBezTo>
                <a:cubicBezTo>
                  <a:pt x="892" y="702"/>
                  <a:pt x="884" y="737"/>
                  <a:pt x="872" y="771"/>
                </a:cubicBezTo>
                <a:cubicBezTo>
                  <a:pt x="861" y="805"/>
                  <a:pt x="847" y="837"/>
                  <a:pt x="830" y="867"/>
                </a:cubicBezTo>
                <a:cubicBezTo>
                  <a:pt x="814" y="898"/>
                  <a:pt x="795" y="926"/>
                  <a:pt x="774" y="952"/>
                </a:cubicBezTo>
                <a:cubicBezTo>
                  <a:pt x="753" y="978"/>
                  <a:pt x="730" y="1001"/>
                  <a:pt x="706" y="1021"/>
                </a:cubicBezTo>
                <a:cubicBezTo>
                  <a:pt x="681" y="1041"/>
                  <a:pt x="655" y="1059"/>
                  <a:pt x="627" y="1073"/>
                </a:cubicBezTo>
                <a:cubicBezTo>
                  <a:pt x="600" y="1087"/>
                  <a:pt x="571" y="1097"/>
                  <a:pt x="542" y="1104"/>
                </a:cubicBezTo>
                <a:cubicBezTo>
                  <a:pt x="513" y="1111"/>
                  <a:pt x="484" y="1115"/>
                  <a:pt x="454" y="1115"/>
                </a:cubicBezTo>
                <a:cubicBezTo>
                  <a:pt x="424" y="1115"/>
                  <a:pt x="395" y="1111"/>
                  <a:pt x="366" y="1104"/>
                </a:cubicBezTo>
                <a:cubicBezTo>
                  <a:pt x="337" y="1097"/>
                  <a:pt x="308" y="1087"/>
                  <a:pt x="281" y="1073"/>
                </a:cubicBezTo>
                <a:cubicBezTo>
                  <a:pt x="253" y="1059"/>
                  <a:pt x="227" y="1041"/>
                  <a:pt x="203" y="1021"/>
                </a:cubicBezTo>
                <a:cubicBezTo>
                  <a:pt x="178" y="1001"/>
                  <a:pt x="155" y="978"/>
                  <a:pt x="134" y="952"/>
                </a:cubicBezTo>
                <a:cubicBezTo>
                  <a:pt x="113" y="926"/>
                  <a:pt x="94" y="898"/>
                  <a:pt x="78" y="867"/>
                </a:cubicBezTo>
                <a:cubicBezTo>
                  <a:pt x="61" y="837"/>
                  <a:pt x="46" y="805"/>
                  <a:pt x="35" y="771"/>
                </a:cubicBezTo>
                <a:cubicBezTo>
                  <a:pt x="23" y="737"/>
                  <a:pt x="15" y="702"/>
                  <a:pt x="9" y="667"/>
                </a:cubicBezTo>
                <a:cubicBezTo>
                  <a:pt x="3" y="631"/>
                  <a:pt x="0" y="594"/>
                  <a:pt x="0" y="558"/>
                </a:cubicBezTo>
                <a:cubicBezTo>
                  <a:pt x="0" y="521"/>
                  <a:pt x="3" y="485"/>
                  <a:pt x="9" y="449"/>
                </a:cubicBezTo>
                <a:cubicBezTo>
                  <a:pt x="15" y="413"/>
                  <a:pt x="23" y="379"/>
                  <a:pt x="35" y="344"/>
                </a:cubicBezTo>
                <a:cubicBezTo>
                  <a:pt x="46" y="310"/>
                  <a:pt x="61" y="278"/>
                  <a:pt x="78" y="247"/>
                </a:cubicBezTo>
                <a:cubicBezTo>
                  <a:pt x="94" y="217"/>
                  <a:pt x="113" y="189"/>
                  <a:pt x="134" y="163"/>
                </a:cubicBezTo>
                <a:cubicBezTo>
                  <a:pt x="155" y="137"/>
                  <a:pt x="178" y="114"/>
                  <a:pt x="203" y="94"/>
                </a:cubicBezTo>
                <a:cubicBezTo>
                  <a:pt x="227" y="73"/>
                  <a:pt x="253" y="56"/>
                  <a:pt x="281" y="42"/>
                </a:cubicBezTo>
                <a:cubicBezTo>
                  <a:pt x="308" y="28"/>
                  <a:pt x="337" y="18"/>
                  <a:pt x="366" y="10"/>
                </a:cubicBezTo>
                <a:cubicBezTo>
                  <a:pt x="395" y="3"/>
                  <a:pt x="424" y="0"/>
                  <a:pt x="454" y="0"/>
                </a:cubicBezTo>
                <a:cubicBezTo>
                  <a:pt x="484" y="0"/>
                  <a:pt x="513" y="3"/>
                  <a:pt x="542" y="10"/>
                </a:cubicBezTo>
                <a:cubicBezTo>
                  <a:pt x="571" y="18"/>
                  <a:pt x="600" y="28"/>
                  <a:pt x="627" y="42"/>
                </a:cubicBezTo>
                <a:cubicBezTo>
                  <a:pt x="655" y="56"/>
                  <a:pt x="681" y="73"/>
                  <a:pt x="706" y="94"/>
                </a:cubicBezTo>
                <a:cubicBezTo>
                  <a:pt x="730" y="114"/>
                  <a:pt x="753" y="137"/>
                  <a:pt x="774" y="163"/>
                </a:cubicBezTo>
                <a:cubicBezTo>
                  <a:pt x="795" y="189"/>
                  <a:pt x="814" y="217"/>
                  <a:pt x="830" y="247"/>
                </a:cubicBezTo>
                <a:cubicBezTo>
                  <a:pt x="847" y="278"/>
                  <a:pt x="861" y="310"/>
                  <a:pt x="872" y="344"/>
                </a:cubicBezTo>
                <a:cubicBezTo>
                  <a:pt x="884" y="379"/>
                  <a:pt x="892" y="413"/>
                  <a:pt x="898" y="449"/>
                </a:cubicBezTo>
                <a:cubicBezTo>
                  <a:pt x="904" y="485"/>
                  <a:pt x="907" y="521"/>
                  <a:pt x="907" y="55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48" name="图片 247"/>
          <p:cNvPicPr/>
          <p:nvPr/>
        </p:nvPicPr>
        <p:blipFill>
          <a:blip r:embed="rId10"/>
          <a:stretch/>
        </p:blipFill>
        <p:spPr>
          <a:xfrm>
            <a:off x="5782680" y="2991600"/>
            <a:ext cx="124920" cy="166680"/>
          </a:xfrm>
          <a:prstGeom prst="rect">
            <a:avLst/>
          </a:prstGeom>
          <a:noFill/>
          <a:ln w="0">
            <a:noFill/>
          </a:ln>
        </p:spPr>
      </p:pic>
      <p:sp>
        <p:nvSpPr>
          <p:cNvPr id="249" name="文本框 248"/>
          <p:cNvSpPr txBox="1"/>
          <p:nvPr/>
        </p:nvSpPr>
        <p:spPr>
          <a:xfrm>
            <a:off x="6184080" y="233172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没有冗余信息</a:t>
            </a:r>
            <a:endParaRPr lang="en-US" sz="920" b="0" u="none" strike="noStrike">
              <a:solidFill>
                <a:srgbClr val="000000"/>
              </a:solidFill>
              <a:effectLst/>
              <a:uFillTx/>
              <a:latin typeface="Times New Roman"/>
            </a:endParaRPr>
          </a:p>
        </p:txBody>
      </p:sp>
      <p:sp>
        <p:nvSpPr>
          <p:cNvPr id="250" name="文本框 249"/>
          <p:cNvSpPr txBox="1"/>
          <p:nvPr/>
        </p:nvSpPr>
        <p:spPr>
          <a:xfrm>
            <a:off x="6142320" y="2918880"/>
            <a:ext cx="10569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数据格式规范化</a:t>
            </a:r>
            <a:endParaRPr lang="en-US" sz="1180" b="0" u="none" strike="noStrike">
              <a:solidFill>
                <a:srgbClr val="000000"/>
              </a:solidFill>
              <a:effectLst/>
              <a:uFillTx/>
              <a:latin typeface="Times New Roman"/>
            </a:endParaRPr>
          </a:p>
        </p:txBody>
      </p:sp>
      <p:sp>
        <p:nvSpPr>
          <p:cNvPr id="251" name="文本框 250"/>
          <p:cNvSpPr txBox="1"/>
          <p:nvPr/>
        </p:nvSpPr>
        <p:spPr>
          <a:xfrm>
            <a:off x="6142320" y="316728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通过文本解析、格式转换等技术，将不同来源的数据转换成统一的结构化格</a:t>
            </a:r>
            <a:endParaRPr lang="en-US" sz="920" b="0" u="none" strike="noStrike">
              <a:solidFill>
                <a:srgbClr val="000000"/>
              </a:solidFill>
              <a:effectLst/>
              <a:uFillTx/>
              <a:latin typeface="Times New Roman"/>
            </a:endParaRPr>
          </a:p>
        </p:txBody>
      </p:sp>
      <p:sp>
        <p:nvSpPr>
          <p:cNvPr id="252" name="任意多边形: 形状 251"/>
          <p:cNvSpPr/>
          <p:nvPr/>
        </p:nvSpPr>
        <p:spPr>
          <a:xfrm>
            <a:off x="5682240" y="3877200"/>
            <a:ext cx="351360" cy="401760"/>
          </a:xfrm>
          <a:custGeom>
            <a:avLst/>
            <a:gdLst/>
            <a:ahLst/>
            <a:cxnLst/>
            <a:rect l="0" t="0" r="r" b="b"/>
            <a:pathLst>
              <a:path w="976" h="1116">
                <a:moveTo>
                  <a:pt x="976" y="557"/>
                </a:moveTo>
                <a:cubicBezTo>
                  <a:pt x="976" y="594"/>
                  <a:pt x="973" y="630"/>
                  <a:pt x="967" y="666"/>
                </a:cubicBezTo>
                <a:cubicBezTo>
                  <a:pt x="961" y="702"/>
                  <a:pt x="951" y="737"/>
                  <a:pt x="939" y="771"/>
                </a:cubicBezTo>
                <a:cubicBezTo>
                  <a:pt x="927" y="804"/>
                  <a:pt x="912" y="837"/>
                  <a:pt x="894" y="867"/>
                </a:cubicBezTo>
                <a:cubicBezTo>
                  <a:pt x="876" y="897"/>
                  <a:pt x="856" y="926"/>
                  <a:pt x="834" y="952"/>
                </a:cubicBezTo>
                <a:cubicBezTo>
                  <a:pt x="811" y="978"/>
                  <a:pt x="786" y="1001"/>
                  <a:pt x="760" y="1022"/>
                </a:cubicBezTo>
                <a:cubicBezTo>
                  <a:pt x="733" y="1042"/>
                  <a:pt x="705" y="1059"/>
                  <a:pt x="675" y="1073"/>
                </a:cubicBezTo>
                <a:cubicBezTo>
                  <a:pt x="646" y="1087"/>
                  <a:pt x="615" y="1098"/>
                  <a:pt x="584" y="1105"/>
                </a:cubicBezTo>
                <a:cubicBezTo>
                  <a:pt x="553" y="1112"/>
                  <a:pt x="521" y="1116"/>
                  <a:pt x="489" y="1116"/>
                </a:cubicBezTo>
                <a:cubicBezTo>
                  <a:pt x="457" y="1116"/>
                  <a:pt x="425" y="1112"/>
                  <a:pt x="394" y="1105"/>
                </a:cubicBezTo>
                <a:cubicBezTo>
                  <a:pt x="362" y="1098"/>
                  <a:pt x="332" y="1087"/>
                  <a:pt x="302" y="1073"/>
                </a:cubicBezTo>
                <a:cubicBezTo>
                  <a:pt x="272" y="1059"/>
                  <a:pt x="244" y="1042"/>
                  <a:pt x="217" y="1022"/>
                </a:cubicBezTo>
                <a:cubicBezTo>
                  <a:pt x="190" y="1001"/>
                  <a:pt x="166" y="978"/>
                  <a:pt x="143" y="952"/>
                </a:cubicBezTo>
                <a:cubicBezTo>
                  <a:pt x="121" y="926"/>
                  <a:pt x="100" y="897"/>
                  <a:pt x="83" y="867"/>
                </a:cubicBezTo>
                <a:cubicBezTo>
                  <a:pt x="65" y="837"/>
                  <a:pt x="50" y="804"/>
                  <a:pt x="37" y="771"/>
                </a:cubicBezTo>
                <a:cubicBezTo>
                  <a:pt x="25" y="737"/>
                  <a:pt x="16" y="702"/>
                  <a:pt x="10" y="666"/>
                </a:cubicBezTo>
                <a:cubicBezTo>
                  <a:pt x="3" y="630"/>
                  <a:pt x="0" y="594"/>
                  <a:pt x="0" y="557"/>
                </a:cubicBezTo>
                <a:cubicBezTo>
                  <a:pt x="0" y="521"/>
                  <a:pt x="3" y="485"/>
                  <a:pt x="10" y="449"/>
                </a:cubicBezTo>
                <a:cubicBezTo>
                  <a:pt x="16" y="413"/>
                  <a:pt x="25" y="378"/>
                  <a:pt x="37" y="344"/>
                </a:cubicBezTo>
                <a:cubicBezTo>
                  <a:pt x="50" y="310"/>
                  <a:pt x="65" y="278"/>
                  <a:pt x="83" y="248"/>
                </a:cubicBezTo>
                <a:cubicBezTo>
                  <a:pt x="100" y="218"/>
                  <a:pt x="121" y="189"/>
                  <a:pt x="143" y="164"/>
                </a:cubicBezTo>
                <a:cubicBezTo>
                  <a:pt x="166" y="138"/>
                  <a:pt x="190" y="115"/>
                  <a:pt x="217" y="94"/>
                </a:cubicBezTo>
                <a:cubicBezTo>
                  <a:pt x="244" y="74"/>
                  <a:pt x="272" y="57"/>
                  <a:pt x="302" y="43"/>
                </a:cubicBezTo>
                <a:cubicBezTo>
                  <a:pt x="332" y="29"/>
                  <a:pt x="362" y="18"/>
                  <a:pt x="394" y="11"/>
                </a:cubicBezTo>
                <a:cubicBezTo>
                  <a:pt x="425" y="4"/>
                  <a:pt x="457" y="0"/>
                  <a:pt x="489" y="0"/>
                </a:cubicBezTo>
                <a:cubicBezTo>
                  <a:pt x="521" y="0"/>
                  <a:pt x="553" y="4"/>
                  <a:pt x="584" y="11"/>
                </a:cubicBezTo>
                <a:cubicBezTo>
                  <a:pt x="615" y="18"/>
                  <a:pt x="646" y="29"/>
                  <a:pt x="675" y="43"/>
                </a:cubicBezTo>
                <a:cubicBezTo>
                  <a:pt x="705" y="57"/>
                  <a:pt x="733" y="74"/>
                  <a:pt x="760" y="94"/>
                </a:cubicBezTo>
                <a:cubicBezTo>
                  <a:pt x="786" y="115"/>
                  <a:pt x="811" y="138"/>
                  <a:pt x="834" y="164"/>
                </a:cubicBezTo>
                <a:cubicBezTo>
                  <a:pt x="856" y="189"/>
                  <a:pt x="876" y="218"/>
                  <a:pt x="894" y="248"/>
                </a:cubicBezTo>
                <a:cubicBezTo>
                  <a:pt x="912" y="278"/>
                  <a:pt x="927" y="310"/>
                  <a:pt x="939" y="344"/>
                </a:cubicBezTo>
                <a:cubicBezTo>
                  <a:pt x="951" y="378"/>
                  <a:pt x="961" y="413"/>
                  <a:pt x="967" y="449"/>
                </a:cubicBezTo>
                <a:cubicBezTo>
                  <a:pt x="973" y="485"/>
                  <a:pt x="976" y="521"/>
                  <a:pt x="976" y="55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3" name="图片 252"/>
          <p:cNvPicPr/>
          <p:nvPr/>
        </p:nvPicPr>
        <p:blipFill>
          <a:blip r:embed="rId11"/>
          <a:stretch/>
        </p:blipFill>
        <p:spPr>
          <a:xfrm>
            <a:off x="5782680" y="3994560"/>
            <a:ext cx="150120" cy="166680"/>
          </a:xfrm>
          <a:prstGeom prst="rect">
            <a:avLst/>
          </a:prstGeom>
          <a:noFill/>
          <a:ln w="0">
            <a:noFill/>
          </a:ln>
        </p:spPr>
      </p:pic>
      <p:sp>
        <p:nvSpPr>
          <p:cNvPr id="254" name="文本框 253"/>
          <p:cNvSpPr txBox="1"/>
          <p:nvPr/>
        </p:nvSpPr>
        <p:spPr>
          <a:xfrm>
            <a:off x="6142320" y="333432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式，便于后续嵌入生成与检索</a:t>
            </a:r>
            <a:endParaRPr lang="en-US" sz="920" b="0" u="none" strike="noStrike">
              <a:solidFill>
                <a:srgbClr val="000000"/>
              </a:solidFill>
              <a:effectLst/>
              <a:uFillTx/>
              <a:latin typeface="Times New Roman"/>
            </a:endParaRPr>
          </a:p>
        </p:txBody>
      </p:sp>
      <p:sp>
        <p:nvSpPr>
          <p:cNvPr id="255" name="文本框 254"/>
          <p:cNvSpPr txBox="1"/>
          <p:nvPr/>
        </p:nvSpPr>
        <p:spPr>
          <a:xfrm>
            <a:off x="6167160" y="392184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无效数据剔除</a:t>
            </a:r>
            <a:endParaRPr lang="en-US" sz="1180" b="0" u="none" strike="noStrike">
              <a:solidFill>
                <a:srgbClr val="000000"/>
              </a:solidFill>
              <a:effectLst/>
              <a:uFillTx/>
              <a:latin typeface="Times New Roman"/>
            </a:endParaRPr>
          </a:p>
        </p:txBody>
      </p:sp>
      <p:sp>
        <p:nvSpPr>
          <p:cNvPr id="256" name="文本框 255"/>
          <p:cNvSpPr txBox="1"/>
          <p:nvPr/>
        </p:nvSpPr>
        <p:spPr>
          <a:xfrm>
            <a:off x="6167160" y="417024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剔除内容模糊或无关的记录，如内容不完整的文献、数据错误的记录等，以</a:t>
            </a:r>
            <a:endParaRPr lang="en-US" sz="920" b="0" u="none" strike="noStrike">
              <a:solidFill>
                <a:srgbClr val="000000"/>
              </a:solidFill>
              <a:effectLst/>
              <a:uFillTx/>
              <a:latin typeface="Times New Roman"/>
            </a:endParaRPr>
          </a:p>
        </p:txBody>
      </p:sp>
      <p:sp>
        <p:nvSpPr>
          <p:cNvPr id="257" name="任意多边形: 形状 256"/>
          <p:cNvSpPr/>
          <p:nvPr/>
        </p:nvSpPr>
        <p:spPr>
          <a:xfrm>
            <a:off x="5682240" y="4880160"/>
            <a:ext cx="368280" cy="401400"/>
          </a:xfrm>
          <a:custGeom>
            <a:avLst/>
            <a:gdLst/>
            <a:ahLst/>
            <a:cxnLst/>
            <a:rect l="0" t="0" r="r" b="b"/>
            <a:pathLst>
              <a:path w="1023" h="1115">
                <a:moveTo>
                  <a:pt x="1023" y="558"/>
                </a:moveTo>
                <a:cubicBezTo>
                  <a:pt x="1023" y="595"/>
                  <a:pt x="1019" y="631"/>
                  <a:pt x="1013" y="667"/>
                </a:cubicBezTo>
                <a:cubicBezTo>
                  <a:pt x="1006" y="703"/>
                  <a:pt x="997" y="737"/>
                  <a:pt x="984" y="771"/>
                </a:cubicBezTo>
                <a:cubicBezTo>
                  <a:pt x="971" y="805"/>
                  <a:pt x="955" y="837"/>
                  <a:pt x="937" y="868"/>
                </a:cubicBezTo>
                <a:cubicBezTo>
                  <a:pt x="918" y="898"/>
                  <a:pt x="897" y="926"/>
                  <a:pt x="873" y="952"/>
                </a:cubicBezTo>
                <a:cubicBezTo>
                  <a:pt x="849" y="978"/>
                  <a:pt x="824" y="1001"/>
                  <a:pt x="796" y="1021"/>
                </a:cubicBezTo>
                <a:cubicBezTo>
                  <a:pt x="768" y="1042"/>
                  <a:pt x="738" y="1059"/>
                  <a:pt x="707" y="1073"/>
                </a:cubicBezTo>
                <a:cubicBezTo>
                  <a:pt x="677" y="1087"/>
                  <a:pt x="645" y="1097"/>
                  <a:pt x="612" y="1104"/>
                </a:cubicBezTo>
                <a:cubicBezTo>
                  <a:pt x="579" y="1112"/>
                  <a:pt x="546" y="1115"/>
                  <a:pt x="512" y="1115"/>
                </a:cubicBezTo>
                <a:cubicBezTo>
                  <a:pt x="479" y="1115"/>
                  <a:pt x="445" y="1112"/>
                  <a:pt x="412" y="1104"/>
                </a:cubicBezTo>
                <a:cubicBezTo>
                  <a:pt x="380" y="1097"/>
                  <a:pt x="348" y="1087"/>
                  <a:pt x="317" y="1073"/>
                </a:cubicBezTo>
                <a:cubicBezTo>
                  <a:pt x="286" y="1059"/>
                  <a:pt x="256" y="1042"/>
                  <a:pt x="228" y="1021"/>
                </a:cubicBezTo>
                <a:cubicBezTo>
                  <a:pt x="200" y="1001"/>
                  <a:pt x="175" y="978"/>
                  <a:pt x="151" y="952"/>
                </a:cubicBezTo>
                <a:cubicBezTo>
                  <a:pt x="127" y="926"/>
                  <a:pt x="106" y="898"/>
                  <a:pt x="87" y="868"/>
                </a:cubicBezTo>
                <a:cubicBezTo>
                  <a:pt x="69" y="837"/>
                  <a:pt x="53" y="805"/>
                  <a:pt x="39" y="771"/>
                </a:cubicBezTo>
                <a:cubicBezTo>
                  <a:pt x="26" y="737"/>
                  <a:pt x="17" y="703"/>
                  <a:pt x="10" y="667"/>
                </a:cubicBezTo>
                <a:cubicBezTo>
                  <a:pt x="4" y="631"/>
                  <a:pt x="0" y="595"/>
                  <a:pt x="0" y="558"/>
                </a:cubicBezTo>
                <a:cubicBezTo>
                  <a:pt x="0" y="521"/>
                  <a:pt x="4" y="485"/>
                  <a:pt x="10" y="449"/>
                </a:cubicBezTo>
                <a:cubicBezTo>
                  <a:pt x="17" y="413"/>
                  <a:pt x="26" y="379"/>
                  <a:pt x="39" y="344"/>
                </a:cubicBezTo>
                <a:cubicBezTo>
                  <a:pt x="53" y="310"/>
                  <a:pt x="69" y="278"/>
                  <a:pt x="87" y="248"/>
                </a:cubicBezTo>
                <a:cubicBezTo>
                  <a:pt x="106" y="217"/>
                  <a:pt x="127" y="189"/>
                  <a:pt x="151" y="163"/>
                </a:cubicBezTo>
                <a:cubicBezTo>
                  <a:pt x="175" y="137"/>
                  <a:pt x="200" y="114"/>
                  <a:pt x="228" y="94"/>
                </a:cubicBezTo>
                <a:cubicBezTo>
                  <a:pt x="256" y="73"/>
                  <a:pt x="286" y="56"/>
                  <a:pt x="317" y="42"/>
                </a:cubicBezTo>
                <a:cubicBezTo>
                  <a:pt x="348" y="28"/>
                  <a:pt x="380" y="18"/>
                  <a:pt x="412" y="11"/>
                </a:cubicBezTo>
                <a:cubicBezTo>
                  <a:pt x="445" y="3"/>
                  <a:pt x="479" y="0"/>
                  <a:pt x="512" y="0"/>
                </a:cubicBezTo>
                <a:cubicBezTo>
                  <a:pt x="546" y="0"/>
                  <a:pt x="579" y="3"/>
                  <a:pt x="612" y="11"/>
                </a:cubicBezTo>
                <a:cubicBezTo>
                  <a:pt x="645" y="18"/>
                  <a:pt x="677" y="28"/>
                  <a:pt x="707" y="42"/>
                </a:cubicBezTo>
                <a:cubicBezTo>
                  <a:pt x="738" y="56"/>
                  <a:pt x="768" y="73"/>
                  <a:pt x="796" y="94"/>
                </a:cubicBezTo>
                <a:cubicBezTo>
                  <a:pt x="824" y="114"/>
                  <a:pt x="849" y="137"/>
                  <a:pt x="873" y="163"/>
                </a:cubicBezTo>
                <a:cubicBezTo>
                  <a:pt x="897" y="189"/>
                  <a:pt x="918" y="217"/>
                  <a:pt x="937" y="248"/>
                </a:cubicBezTo>
                <a:cubicBezTo>
                  <a:pt x="955" y="278"/>
                  <a:pt x="971" y="310"/>
                  <a:pt x="984" y="344"/>
                </a:cubicBezTo>
                <a:cubicBezTo>
                  <a:pt x="997" y="379"/>
                  <a:pt x="1006" y="413"/>
                  <a:pt x="1013" y="449"/>
                </a:cubicBezTo>
                <a:cubicBezTo>
                  <a:pt x="1019" y="485"/>
                  <a:pt x="1023" y="521"/>
                  <a:pt x="1023" y="55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8" name="图片 257"/>
          <p:cNvPicPr/>
          <p:nvPr/>
        </p:nvPicPr>
        <p:blipFill>
          <a:blip r:embed="rId12"/>
          <a:stretch/>
        </p:blipFill>
        <p:spPr>
          <a:xfrm>
            <a:off x="5782680" y="4997160"/>
            <a:ext cx="166680" cy="166680"/>
          </a:xfrm>
          <a:prstGeom prst="rect">
            <a:avLst/>
          </a:prstGeom>
          <a:noFill/>
          <a:ln w="0">
            <a:noFill/>
          </a:ln>
        </p:spPr>
      </p:pic>
      <p:sp>
        <p:nvSpPr>
          <p:cNvPr id="259" name="文本框 258"/>
          <p:cNvSpPr txBox="1"/>
          <p:nvPr/>
        </p:nvSpPr>
        <p:spPr>
          <a:xfrm>
            <a:off x="6167160" y="433728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确保知识库中信息的高质量</a:t>
            </a:r>
            <a:endParaRPr lang="en-US" sz="920" b="0" u="none" strike="noStrike">
              <a:solidFill>
                <a:srgbClr val="000000"/>
              </a:solidFill>
              <a:effectLst/>
              <a:uFillTx/>
              <a:latin typeface="Times New Roman"/>
            </a:endParaRPr>
          </a:p>
        </p:txBody>
      </p:sp>
      <p:sp>
        <p:nvSpPr>
          <p:cNvPr id="260" name="文本框 259"/>
          <p:cNvSpPr txBox="1"/>
          <p:nvPr/>
        </p:nvSpPr>
        <p:spPr>
          <a:xfrm>
            <a:off x="6184080" y="492444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内容修订</a:t>
            </a:r>
            <a:endParaRPr lang="en-US" sz="1180" b="0" u="none" strike="noStrike">
              <a:solidFill>
                <a:srgbClr val="000000"/>
              </a:solidFill>
              <a:effectLst/>
              <a:uFillTx/>
              <a:latin typeface="Times New Roman"/>
            </a:endParaRPr>
          </a:p>
        </p:txBody>
      </p:sp>
      <p:sp>
        <p:nvSpPr>
          <p:cNvPr id="261" name="文本框 260"/>
          <p:cNvSpPr txBox="1"/>
          <p:nvPr/>
        </p:nvSpPr>
        <p:spPr>
          <a:xfrm>
            <a:off x="6184080" y="5172840"/>
            <a:ext cx="3873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在数据中发现拼写、术语不一致等问题时，需进行修订，例如疾病、药物等</a:t>
            </a:r>
            <a:endParaRPr lang="en-US" sz="920" b="0" u="none" strike="noStrike">
              <a:solidFill>
                <a:srgbClr val="000000"/>
              </a:solidFill>
              <a:effectLst/>
              <a:uFillTx/>
              <a:latin typeface="Times New Roman"/>
            </a:endParaRPr>
          </a:p>
        </p:txBody>
      </p:sp>
      <p:sp>
        <p:nvSpPr>
          <p:cNvPr id="262" name="文本框 261"/>
          <p:cNvSpPr txBox="1"/>
          <p:nvPr/>
        </p:nvSpPr>
        <p:spPr>
          <a:xfrm>
            <a:off x="6184080" y="533988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名称的规范化处理</a:t>
            </a:r>
            <a:endParaRPr lang="en-US" sz="920" b="0" u="none" strike="noStrike">
              <a:solidFill>
                <a:srgbClr val="000000"/>
              </a:solidFill>
              <a:effectLst/>
              <a:uFillTx/>
              <a:latin typeface="Times New Roman"/>
            </a:endParaRPr>
          </a:p>
        </p:txBody>
      </p:sp>
      <p:sp>
        <p:nvSpPr>
          <p:cNvPr id="263" name="文本框 262"/>
          <p:cNvSpPr txBox="1"/>
          <p:nvPr/>
        </p:nvSpPr>
        <p:spPr>
          <a:xfrm>
            <a:off x="2791080" y="5927400"/>
            <a:ext cx="51300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通过严格的数据收集与清洗流程，确保医学知识库的</a:t>
            </a:r>
            <a:r>
              <a:rPr lang="zh-CN" sz="1180" b="0" u="none" strike="noStrike">
                <a:solidFill>
                  <a:srgbClr val="FBBF24"/>
                </a:solidFill>
                <a:effectLst/>
                <a:uFillTx/>
                <a:latin typeface="NotoSansSC"/>
                <a:ea typeface="NotoSansSC"/>
              </a:rPr>
              <a:t>准确性</a:t>
            </a:r>
            <a:r>
              <a:rPr lang="zh-CN" sz="1180" b="0" u="none" strike="noStrike">
                <a:solidFill>
                  <a:srgbClr val="FFFFFF"/>
                </a:solidFill>
                <a:effectLst/>
                <a:uFillTx/>
                <a:latin typeface="NotoSansSC"/>
                <a:ea typeface="NotoSansSC"/>
              </a:rPr>
              <a:t>、</a:t>
            </a:r>
            <a:r>
              <a:rPr lang="zh-CN" sz="1180" b="0" u="none" strike="noStrike">
                <a:solidFill>
                  <a:srgbClr val="FBBF24"/>
                </a:solidFill>
                <a:effectLst/>
                <a:uFillTx/>
                <a:latin typeface="NotoSansSC"/>
                <a:ea typeface="NotoSansSC"/>
              </a:rPr>
              <a:t>一致性</a:t>
            </a:r>
            <a:r>
              <a:rPr lang="zh-CN" sz="1180" b="0" u="none" strike="noStrike">
                <a:solidFill>
                  <a:srgbClr val="FFFFFF"/>
                </a:solidFill>
                <a:effectLst/>
                <a:uFillTx/>
                <a:latin typeface="NotoSansSC"/>
                <a:ea typeface="NotoSansSC"/>
              </a:rPr>
              <a:t>和</a:t>
            </a:r>
            <a:r>
              <a:rPr lang="zh-CN" sz="1180" b="0" u="none" strike="noStrike">
                <a:solidFill>
                  <a:srgbClr val="FBBF24"/>
                </a:solidFill>
                <a:effectLst/>
                <a:uFillTx/>
                <a:latin typeface="NotoSansSC"/>
                <a:ea typeface="NotoSansSC"/>
              </a:rPr>
              <a:t>可靠性</a:t>
            </a:r>
            <a:endParaRPr lang="en-US" sz="1180" b="0" u="none" strike="noStrike">
              <a:solidFill>
                <a:srgbClr val="000000"/>
              </a:solidFill>
              <a:effectLst/>
              <a:uFillTx/>
              <a:latin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 name="图片 263"/>
          <p:cNvPicPr/>
          <p:nvPr/>
        </p:nvPicPr>
        <p:blipFill>
          <a:blip r:embed="rId2"/>
          <a:stretch/>
        </p:blipFill>
        <p:spPr>
          <a:xfrm>
            <a:off x="0" y="0"/>
            <a:ext cx="10696320" cy="6016320"/>
          </a:xfrm>
          <a:prstGeom prst="rect">
            <a:avLst/>
          </a:prstGeom>
          <a:noFill/>
          <a:ln w="0">
            <a:noFill/>
          </a:ln>
        </p:spPr>
      </p:pic>
      <p:sp>
        <p:nvSpPr>
          <p:cNvPr id="265" name="文本框 264"/>
          <p:cNvSpPr txBox="1"/>
          <p:nvPr/>
        </p:nvSpPr>
        <p:spPr>
          <a:xfrm>
            <a:off x="401040" y="422640"/>
            <a:ext cx="18021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医学数据来源</a:t>
            </a:r>
            <a:endParaRPr lang="en-US" sz="2370" b="0" u="none" strike="noStrike">
              <a:solidFill>
                <a:srgbClr val="000000"/>
              </a:solidFill>
              <a:effectLst/>
              <a:uFillTx/>
              <a:latin typeface="Times New Roman"/>
            </a:endParaRPr>
          </a:p>
        </p:txBody>
      </p:sp>
      <p:sp>
        <p:nvSpPr>
          <p:cNvPr id="266" name="任意多边形: 形状 265"/>
          <p:cNvSpPr/>
          <p:nvPr/>
        </p:nvSpPr>
        <p:spPr>
          <a:xfrm>
            <a:off x="417600" y="1370160"/>
            <a:ext cx="3192840" cy="1070280"/>
          </a:xfrm>
          <a:custGeom>
            <a:avLst/>
            <a:gdLst/>
            <a:ahLst/>
            <a:cxnLst/>
            <a:rect l="0" t="0" r="r" b="b"/>
            <a:pathLst>
              <a:path w="8869" h="2973">
                <a:moveTo>
                  <a:pt x="0" y="2787"/>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9"/>
                  <a:pt x="62" y="32"/>
                </a:cubicBezTo>
                <a:cubicBezTo>
                  <a:pt x="70" y="25"/>
                  <a:pt x="78" y="19"/>
                  <a:pt x="86" y="15"/>
                </a:cubicBezTo>
                <a:cubicBezTo>
                  <a:pt x="95" y="10"/>
                  <a:pt x="103" y="6"/>
                  <a:pt x="112" y="4"/>
                </a:cubicBezTo>
                <a:cubicBezTo>
                  <a:pt x="121" y="2"/>
                  <a:pt x="130" y="0"/>
                  <a:pt x="139" y="0"/>
                </a:cubicBezTo>
                <a:lnTo>
                  <a:pt x="8683" y="0"/>
                </a:lnTo>
                <a:cubicBezTo>
                  <a:pt x="8695" y="0"/>
                  <a:pt x="8707" y="2"/>
                  <a:pt x="8719" y="4"/>
                </a:cubicBezTo>
                <a:cubicBezTo>
                  <a:pt x="8731" y="6"/>
                  <a:pt x="8743" y="10"/>
                  <a:pt x="8754" y="15"/>
                </a:cubicBezTo>
                <a:cubicBezTo>
                  <a:pt x="8765" y="19"/>
                  <a:pt x="8776" y="25"/>
                  <a:pt x="8786" y="32"/>
                </a:cubicBezTo>
                <a:cubicBezTo>
                  <a:pt x="8796" y="39"/>
                  <a:pt x="8806" y="46"/>
                  <a:pt x="8814" y="55"/>
                </a:cubicBezTo>
                <a:cubicBezTo>
                  <a:pt x="8823" y="63"/>
                  <a:pt x="8830" y="73"/>
                  <a:pt x="8837" y="83"/>
                </a:cubicBezTo>
                <a:cubicBezTo>
                  <a:pt x="8844" y="93"/>
                  <a:pt x="8850" y="104"/>
                  <a:pt x="8854" y="115"/>
                </a:cubicBezTo>
                <a:cubicBezTo>
                  <a:pt x="8859" y="126"/>
                  <a:pt x="8863" y="138"/>
                  <a:pt x="8865" y="150"/>
                </a:cubicBezTo>
                <a:cubicBezTo>
                  <a:pt x="8867" y="162"/>
                  <a:pt x="8869" y="174"/>
                  <a:pt x="8869" y="186"/>
                </a:cubicBezTo>
                <a:lnTo>
                  <a:pt x="8869" y="2787"/>
                </a:lnTo>
                <a:cubicBezTo>
                  <a:pt x="8869" y="2799"/>
                  <a:pt x="8867" y="2811"/>
                  <a:pt x="8865" y="2823"/>
                </a:cubicBezTo>
                <a:cubicBezTo>
                  <a:pt x="8863" y="2835"/>
                  <a:pt x="8859" y="2847"/>
                  <a:pt x="8854" y="2858"/>
                </a:cubicBezTo>
                <a:cubicBezTo>
                  <a:pt x="8850" y="2869"/>
                  <a:pt x="8844" y="2880"/>
                  <a:pt x="8837" y="2890"/>
                </a:cubicBezTo>
                <a:cubicBezTo>
                  <a:pt x="8830" y="2900"/>
                  <a:pt x="8823" y="2910"/>
                  <a:pt x="8814" y="2918"/>
                </a:cubicBezTo>
                <a:cubicBezTo>
                  <a:pt x="8806" y="2927"/>
                  <a:pt x="8796" y="2935"/>
                  <a:pt x="8786" y="2941"/>
                </a:cubicBezTo>
                <a:cubicBezTo>
                  <a:pt x="8776" y="2948"/>
                  <a:pt x="8765" y="2954"/>
                  <a:pt x="8754" y="2959"/>
                </a:cubicBezTo>
                <a:cubicBezTo>
                  <a:pt x="8743" y="2963"/>
                  <a:pt x="8731" y="2967"/>
                  <a:pt x="8719" y="2969"/>
                </a:cubicBezTo>
                <a:cubicBezTo>
                  <a:pt x="8707" y="2972"/>
                  <a:pt x="8695" y="2973"/>
                  <a:pt x="8683" y="2973"/>
                </a:cubicBezTo>
                <a:lnTo>
                  <a:pt x="139" y="2973"/>
                </a:lnTo>
                <a:cubicBezTo>
                  <a:pt x="130" y="2973"/>
                  <a:pt x="121" y="2972"/>
                  <a:pt x="112" y="2969"/>
                </a:cubicBezTo>
                <a:cubicBezTo>
                  <a:pt x="103" y="2967"/>
                  <a:pt x="95" y="2963"/>
                  <a:pt x="86" y="2959"/>
                </a:cubicBezTo>
                <a:cubicBezTo>
                  <a:pt x="78" y="2954"/>
                  <a:pt x="70" y="2948"/>
                  <a:pt x="62" y="2941"/>
                </a:cubicBezTo>
                <a:cubicBezTo>
                  <a:pt x="54" y="2935"/>
                  <a:pt x="47" y="2927"/>
                  <a:pt x="41" y="2918"/>
                </a:cubicBezTo>
                <a:cubicBezTo>
                  <a:pt x="34" y="2910"/>
                  <a:pt x="29" y="2900"/>
                  <a:pt x="24" y="2890"/>
                </a:cubicBezTo>
                <a:cubicBezTo>
                  <a:pt x="19" y="2880"/>
                  <a:pt x="14" y="2869"/>
                  <a:pt x="11" y="2858"/>
                </a:cubicBezTo>
                <a:cubicBezTo>
                  <a:pt x="7" y="2847"/>
                  <a:pt x="5"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7" name="任意多边形: 形状 266"/>
          <p:cNvSpPr/>
          <p:nvPr/>
        </p:nvSpPr>
        <p:spPr>
          <a:xfrm>
            <a:off x="401040" y="1370160"/>
            <a:ext cx="66960" cy="1070280"/>
          </a:xfrm>
          <a:custGeom>
            <a:avLst/>
            <a:gdLst/>
            <a:ahLst/>
            <a:cxnLst/>
            <a:rect l="0" t="0" r="r" b="b"/>
            <a:pathLst>
              <a:path w="186" h="2973">
                <a:moveTo>
                  <a:pt x="0" y="0"/>
                </a:moveTo>
                <a:lnTo>
                  <a:pt x="186" y="0"/>
                </a:lnTo>
                <a:lnTo>
                  <a:pt x="186" y="2973"/>
                </a:lnTo>
                <a:lnTo>
                  <a:pt x="0" y="2973"/>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68" name="图片 267"/>
          <p:cNvPicPr/>
          <p:nvPr/>
        </p:nvPicPr>
        <p:blipFill>
          <a:blip r:embed="rId3"/>
          <a:stretch/>
        </p:blipFill>
        <p:spPr>
          <a:xfrm>
            <a:off x="568080" y="1504080"/>
            <a:ext cx="217080" cy="250200"/>
          </a:xfrm>
          <a:prstGeom prst="rect">
            <a:avLst/>
          </a:prstGeom>
          <a:noFill/>
          <a:ln w="0">
            <a:noFill/>
          </a:ln>
        </p:spPr>
      </p:pic>
      <p:sp>
        <p:nvSpPr>
          <p:cNvPr id="269" name="文本框 268"/>
          <p:cNvSpPr txBox="1"/>
          <p:nvPr/>
        </p:nvSpPr>
        <p:spPr>
          <a:xfrm>
            <a:off x="401040" y="897840"/>
            <a:ext cx="31860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构建高质量医学知识库的权威数据平台概览</a:t>
            </a:r>
            <a:endParaRPr lang="en-US" sz="1320" b="0" u="none" strike="noStrike">
              <a:solidFill>
                <a:srgbClr val="000000"/>
              </a:solidFill>
              <a:effectLst/>
              <a:uFillTx/>
              <a:latin typeface="Times New Roman"/>
            </a:endParaRPr>
          </a:p>
        </p:txBody>
      </p:sp>
      <p:sp>
        <p:nvSpPr>
          <p:cNvPr id="270" name="任意多边形: 形状 269"/>
          <p:cNvSpPr/>
          <p:nvPr/>
        </p:nvSpPr>
        <p:spPr>
          <a:xfrm>
            <a:off x="1662840" y="1520640"/>
            <a:ext cx="535320" cy="200880"/>
          </a:xfrm>
          <a:custGeom>
            <a:avLst/>
            <a:gdLst/>
            <a:ahLst/>
            <a:cxnLst/>
            <a:rect l="0" t="0" r="r" b="b"/>
            <a:pathLst>
              <a:path w="1487" h="558">
                <a:moveTo>
                  <a:pt x="0" y="279"/>
                </a:moveTo>
                <a:cubicBezTo>
                  <a:pt x="0" y="261"/>
                  <a:pt x="2" y="242"/>
                  <a:pt x="5" y="224"/>
                </a:cubicBezTo>
                <a:cubicBezTo>
                  <a:pt x="9" y="207"/>
                  <a:pt x="14" y="189"/>
                  <a:pt x="21" y="172"/>
                </a:cubicBezTo>
                <a:cubicBezTo>
                  <a:pt x="28" y="155"/>
                  <a:pt x="37" y="139"/>
                  <a:pt x="47" y="124"/>
                </a:cubicBezTo>
                <a:cubicBezTo>
                  <a:pt x="57" y="109"/>
                  <a:pt x="69" y="95"/>
                  <a:pt x="81" y="82"/>
                </a:cubicBezTo>
                <a:cubicBezTo>
                  <a:pt x="94" y="69"/>
                  <a:pt x="108" y="57"/>
                  <a:pt x="124" y="47"/>
                </a:cubicBezTo>
                <a:cubicBezTo>
                  <a:pt x="139" y="37"/>
                  <a:pt x="155" y="28"/>
                  <a:pt x="172" y="21"/>
                </a:cubicBezTo>
                <a:cubicBezTo>
                  <a:pt x="189" y="14"/>
                  <a:pt x="206" y="9"/>
                  <a:pt x="224" y="6"/>
                </a:cubicBezTo>
                <a:cubicBezTo>
                  <a:pt x="242" y="2"/>
                  <a:pt x="260" y="0"/>
                  <a:pt x="278" y="0"/>
                </a:cubicBezTo>
                <a:lnTo>
                  <a:pt x="1208" y="0"/>
                </a:lnTo>
                <a:cubicBezTo>
                  <a:pt x="1226" y="0"/>
                  <a:pt x="1244" y="2"/>
                  <a:pt x="1262" y="6"/>
                </a:cubicBezTo>
                <a:cubicBezTo>
                  <a:pt x="1280" y="9"/>
                  <a:pt x="1298" y="14"/>
                  <a:pt x="1315" y="21"/>
                </a:cubicBezTo>
                <a:cubicBezTo>
                  <a:pt x="1331" y="28"/>
                  <a:pt x="1348" y="37"/>
                  <a:pt x="1363" y="47"/>
                </a:cubicBezTo>
                <a:cubicBezTo>
                  <a:pt x="1378" y="57"/>
                  <a:pt x="1392" y="69"/>
                  <a:pt x="1405" y="82"/>
                </a:cubicBezTo>
                <a:cubicBezTo>
                  <a:pt x="1418" y="95"/>
                  <a:pt x="1429" y="109"/>
                  <a:pt x="1440" y="124"/>
                </a:cubicBezTo>
                <a:cubicBezTo>
                  <a:pt x="1450" y="139"/>
                  <a:pt x="1458" y="155"/>
                  <a:pt x="1465" y="172"/>
                </a:cubicBezTo>
                <a:cubicBezTo>
                  <a:pt x="1472" y="189"/>
                  <a:pt x="1478" y="207"/>
                  <a:pt x="1481" y="224"/>
                </a:cubicBezTo>
                <a:cubicBezTo>
                  <a:pt x="1485" y="242"/>
                  <a:pt x="1487" y="261"/>
                  <a:pt x="1487" y="279"/>
                </a:cubicBezTo>
                <a:cubicBezTo>
                  <a:pt x="1487" y="297"/>
                  <a:pt x="1485" y="315"/>
                  <a:pt x="1481" y="333"/>
                </a:cubicBezTo>
                <a:cubicBezTo>
                  <a:pt x="1478" y="351"/>
                  <a:pt x="1472" y="369"/>
                  <a:pt x="1465" y="385"/>
                </a:cubicBezTo>
                <a:cubicBezTo>
                  <a:pt x="1458" y="402"/>
                  <a:pt x="1450" y="418"/>
                  <a:pt x="1440" y="434"/>
                </a:cubicBezTo>
                <a:cubicBezTo>
                  <a:pt x="1429" y="449"/>
                  <a:pt x="1418" y="463"/>
                  <a:pt x="1405" y="476"/>
                </a:cubicBezTo>
                <a:cubicBezTo>
                  <a:pt x="1392" y="489"/>
                  <a:pt x="1378" y="500"/>
                  <a:pt x="1363" y="510"/>
                </a:cubicBezTo>
                <a:cubicBezTo>
                  <a:pt x="1348" y="522"/>
                  <a:pt x="1331" y="530"/>
                  <a:pt x="1315" y="537"/>
                </a:cubicBezTo>
                <a:cubicBezTo>
                  <a:pt x="1298" y="544"/>
                  <a:pt x="1280" y="549"/>
                  <a:pt x="1262" y="553"/>
                </a:cubicBezTo>
                <a:cubicBezTo>
                  <a:pt x="1244" y="557"/>
                  <a:pt x="1226" y="558"/>
                  <a:pt x="1208" y="558"/>
                </a:cubicBezTo>
                <a:lnTo>
                  <a:pt x="278" y="558"/>
                </a:lnTo>
                <a:cubicBezTo>
                  <a:pt x="260" y="558"/>
                  <a:pt x="242" y="557"/>
                  <a:pt x="224" y="553"/>
                </a:cubicBezTo>
                <a:cubicBezTo>
                  <a:pt x="206" y="549"/>
                  <a:pt x="189" y="544"/>
                  <a:pt x="172" y="537"/>
                </a:cubicBezTo>
                <a:cubicBezTo>
                  <a:pt x="155" y="530"/>
                  <a:pt x="139" y="522"/>
                  <a:pt x="124" y="510"/>
                </a:cubicBezTo>
                <a:cubicBezTo>
                  <a:pt x="108" y="500"/>
                  <a:pt x="94" y="489"/>
                  <a:pt x="81" y="476"/>
                </a:cubicBezTo>
                <a:cubicBezTo>
                  <a:pt x="69" y="463"/>
                  <a:pt x="57" y="449"/>
                  <a:pt x="47" y="434"/>
                </a:cubicBezTo>
                <a:cubicBezTo>
                  <a:pt x="37" y="418"/>
                  <a:pt x="28" y="402"/>
                  <a:pt x="21" y="385"/>
                </a:cubicBezTo>
                <a:cubicBezTo>
                  <a:pt x="14" y="369"/>
                  <a:pt x="9" y="351"/>
                  <a:pt x="5" y="333"/>
                </a:cubicBezTo>
                <a:cubicBezTo>
                  <a:pt x="2" y="315"/>
                  <a:pt x="0" y="297"/>
                  <a:pt x="0" y="279"/>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1" name="文本框 270"/>
          <p:cNvSpPr txBox="1"/>
          <p:nvPr/>
        </p:nvSpPr>
        <p:spPr>
          <a:xfrm>
            <a:off x="919080" y="1532880"/>
            <a:ext cx="66852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PubMed</a:t>
            </a:r>
            <a:endParaRPr lang="en-US" sz="1320" b="0" u="none" strike="noStrike">
              <a:solidFill>
                <a:srgbClr val="000000"/>
              </a:solidFill>
              <a:effectLst/>
              <a:uFillTx/>
              <a:latin typeface="Times New Roman"/>
            </a:endParaRPr>
          </a:p>
        </p:txBody>
      </p:sp>
      <p:sp>
        <p:nvSpPr>
          <p:cNvPr id="272" name="文本框 271"/>
          <p:cNvSpPr txBox="1"/>
          <p:nvPr/>
        </p:nvSpPr>
        <p:spPr>
          <a:xfrm>
            <a:off x="1729800" y="15699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273" name="文本框 272"/>
          <p:cNvSpPr txBox="1"/>
          <p:nvPr/>
        </p:nvSpPr>
        <p:spPr>
          <a:xfrm>
            <a:off x="919080" y="179676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提供全球生物医学文献的索引，包括疾病、药</a:t>
            </a:r>
            <a:endParaRPr lang="en-US" sz="920" b="0" u="none" strike="noStrike">
              <a:solidFill>
                <a:srgbClr val="000000"/>
              </a:solidFill>
              <a:effectLst/>
              <a:uFillTx/>
              <a:latin typeface="Times New Roman"/>
            </a:endParaRPr>
          </a:p>
        </p:txBody>
      </p:sp>
      <p:sp>
        <p:nvSpPr>
          <p:cNvPr id="274" name="文本框 273"/>
          <p:cNvSpPr txBox="1"/>
          <p:nvPr/>
        </p:nvSpPr>
        <p:spPr>
          <a:xfrm>
            <a:off x="919080" y="196380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物、临床试验等内容</a:t>
            </a:r>
            <a:endParaRPr lang="en-US" sz="920" b="0" u="none" strike="noStrike">
              <a:solidFill>
                <a:srgbClr val="000000"/>
              </a:solidFill>
              <a:effectLst/>
              <a:uFillTx/>
              <a:latin typeface="Times New Roman"/>
            </a:endParaRPr>
          </a:p>
        </p:txBody>
      </p:sp>
      <p:sp>
        <p:nvSpPr>
          <p:cNvPr id="275" name="任意多边形: 形状 274"/>
          <p:cNvSpPr/>
          <p:nvPr/>
        </p:nvSpPr>
        <p:spPr>
          <a:xfrm>
            <a:off x="3760200" y="1370160"/>
            <a:ext cx="3192840" cy="1070280"/>
          </a:xfrm>
          <a:custGeom>
            <a:avLst/>
            <a:gdLst/>
            <a:ahLst/>
            <a:cxnLst/>
            <a:rect l="0" t="0" r="r" b="b"/>
            <a:pathLst>
              <a:path w="8869" h="2973">
                <a:moveTo>
                  <a:pt x="0" y="2787"/>
                </a:moveTo>
                <a:lnTo>
                  <a:pt x="0" y="186"/>
                </a:lnTo>
                <a:cubicBezTo>
                  <a:pt x="0" y="174"/>
                  <a:pt x="1" y="162"/>
                  <a:pt x="3" y="150"/>
                </a:cubicBezTo>
                <a:cubicBezTo>
                  <a:pt x="5" y="138"/>
                  <a:pt x="7" y="126"/>
                  <a:pt x="11" y="115"/>
                </a:cubicBezTo>
                <a:cubicBezTo>
                  <a:pt x="14" y="104"/>
                  <a:pt x="19" y="93"/>
                  <a:pt x="24" y="83"/>
                </a:cubicBezTo>
                <a:cubicBezTo>
                  <a:pt x="29" y="73"/>
                  <a:pt x="35" y="63"/>
                  <a:pt x="41" y="55"/>
                </a:cubicBezTo>
                <a:cubicBezTo>
                  <a:pt x="48" y="46"/>
                  <a:pt x="55" y="39"/>
                  <a:pt x="62" y="32"/>
                </a:cubicBezTo>
                <a:cubicBezTo>
                  <a:pt x="70" y="25"/>
                  <a:pt x="78" y="19"/>
                  <a:pt x="86" y="15"/>
                </a:cubicBezTo>
                <a:cubicBezTo>
                  <a:pt x="95" y="10"/>
                  <a:pt x="104" y="6"/>
                  <a:pt x="112" y="4"/>
                </a:cubicBezTo>
                <a:cubicBezTo>
                  <a:pt x="121" y="2"/>
                  <a:pt x="131" y="0"/>
                  <a:pt x="140" y="0"/>
                </a:cubicBezTo>
                <a:lnTo>
                  <a:pt x="8683" y="0"/>
                </a:lnTo>
                <a:cubicBezTo>
                  <a:pt x="8695" y="0"/>
                  <a:pt x="8707" y="2"/>
                  <a:pt x="8719" y="4"/>
                </a:cubicBezTo>
                <a:cubicBezTo>
                  <a:pt x="8731" y="6"/>
                  <a:pt x="8743" y="10"/>
                  <a:pt x="8754" y="15"/>
                </a:cubicBezTo>
                <a:cubicBezTo>
                  <a:pt x="8765" y="19"/>
                  <a:pt x="8776" y="25"/>
                  <a:pt x="8786" y="32"/>
                </a:cubicBezTo>
                <a:cubicBezTo>
                  <a:pt x="8796" y="39"/>
                  <a:pt x="8806" y="46"/>
                  <a:pt x="8814" y="55"/>
                </a:cubicBezTo>
                <a:cubicBezTo>
                  <a:pt x="8823" y="63"/>
                  <a:pt x="8831" y="73"/>
                  <a:pt x="8837" y="83"/>
                </a:cubicBezTo>
                <a:cubicBezTo>
                  <a:pt x="8844" y="93"/>
                  <a:pt x="8850" y="104"/>
                  <a:pt x="8855" y="115"/>
                </a:cubicBezTo>
                <a:cubicBezTo>
                  <a:pt x="8859" y="126"/>
                  <a:pt x="8863" y="138"/>
                  <a:pt x="8865" y="150"/>
                </a:cubicBezTo>
                <a:cubicBezTo>
                  <a:pt x="8868" y="162"/>
                  <a:pt x="8869" y="174"/>
                  <a:pt x="8869" y="186"/>
                </a:cubicBezTo>
                <a:lnTo>
                  <a:pt x="8869" y="2787"/>
                </a:lnTo>
                <a:cubicBezTo>
                  <a:pt x="8869" y="2799"/>
                  <a:pt x="8868" y="2811"/>
                  <a:pt x="8865" y="2823"/>
                </a:cubicBezTo>
                <a:cubicBezTo>
                  <a:pt x="8863" y="2835"/>
                  <a:pt x="8859" y="2847"/>
                  <a:pt x="8855" y="2858"/>
                </a:cubicBezTo>
                <a:cubicBezTo>
                  <a:pt x="8850" y="2869"/>
                  <a:pt x="8844" y="2880"/>
                  <a:pt x="8837" y="2890"/>
                </a:cubicBezTo>
                <a:cubicBezTo>
                  <a:pt x="8831" y="2900"/>
                  <a:pt x="8823" y="2910"/>
                  <a:pt x="8814" y="2918"/>
                </a:cubicBezTo>
                <a:cubicBezTo>
                  <a:pt x="8806" y="2927"/>
                  <a:pt x="8796" y="2935"/>
                  <a:pt x="8786" y="2941"/>
                </a:cubicBezTo>
                <a:cubicBezTo>
                  <a:pt x="8776" y="2948"/>
                  <a:pt x="8765" y="2954"/>
                  <a:pt x="8754" y="2959"/>
                </a:cubicBezTo>
                <a:cubicBezTo>
                  <a:pt x="8743" y="2963"/>
                  <a:pt x="8731" y="2967"/>
                  <a:pt x="8719" y="2969"/>
                </a:cubicBezTo>
                <a:cubicBezTo>
                  <a:pt x="8707" y="2972"/>
                  <a:pt x="8695" y="2973"/>
                  <a:pt x="8683" y="2973"/>
                </a:cubicBezTo>
                <a:lnTo>
                  <a:pt x="140" y="2973"/>
                </a:lnTo>
                <a:cubicBezTo>
                  <a:pt x="131" y="2973"/>
                  <a:pt x="121" y="2972"/>
                  <a:pt x="112" y="2969"/>
                </a:cubicBezTo>
                <a:cubicBezTo>
                  <a:pt x="104" y="2967"/>
                  <a:pt x="95" y="2963"/>
                  <a:pt x="86" y="2959"/>
                </a:cubicBezTo>
                <a:cubicBezTo>
                  <a:pt x="78" y="2954"/>
                  <a:pt x="70" y="2948"/>
                  <a:pt x="62" y="2941"/>
                </a:cubicBezTo>
                <a:cubicBezTo>
                  <a:pt x="55" y="2935"/>
                  <a:pt x="48" y="2927"/>
                  <a:pt x="41" y="2918"/>
                </a:cubicBezTo>
                <a:cubicBezTo>
                  <a:pt x="35" y="2910"/>
                  <a:pt x="29" y="2900"/>
                  <a:pt x="24" y="2890"/>
                </a:cubicBezTo>
                <a:cubicBezTo>
                  <a:pt x="19" y="2880"/>
                  <a:pt x="14" y="2869"/>
                  <a:pt x="11" y="2858"/>
                </a:cubicBezTo>
                <a:cubicBezTo>
                  <a:pt x="7" y="2847"/>
                  <a:pt x="5"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6" name="任意多边形: 形状 275"/>
          <p:cNvSpPr/>
          <p:nvPr/>
        </p:nvSpPr>
        <p:spPr>
          <a:xfrm>
            <a:off x="3743640" y="1370160"/>
            <a:ext cx="67320" cy="1070280"/>
          </a:xfrm>
          <a:custGeom>
            <a:avLst/>
            <a:gdLst/>
            <a:ahLst/>
            <a:cxnLst/>
            <a:rect l="0" t="0" r="r" b="b"/>
            <a:pathLst>
              <a:path w="187" h="2973">
                <a:moveTo>
                  <a:pt x="0" y="0"/>
                </a:moveTo>
                <a:lnTo>
                  <a:pt x="187" y="0"/>
                </a:lnTo>
                <a:lnTo>
                  <a:pt x="187" y="2973"/>
                </a:lnTo>
                <a:lnTo>
                  <a:pt x="0" y="2973"/>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77" name="图片 276"/>
          <p:cNvPicPr/>
          <p:nvPr/>
        </p:nvPicPr>
        <p:blipFill>
          <a:blip r:embed="rId4"/>
          <a:stretch/>
        </p:blipFill>
        <p:spPr>
          <a:xfrm>
            <a:off x="3911040" y="1504080"/>
            <a:ext cx="250200" cy="250200"/>
          </a:xfrm>
          <a:prstGeom prst="rect">
            <a:avLst/>
          </a:prstGeom>
          <a:noFill/>
          <a:ln w="0">
            <a:noFill/>
          </a:ln>
        </p:spPr>
      </p:pic>
      <p:sp>
        <p:nvSpPr>
          <p:cNvPr id="278" name="文本框 277"/>
          <p:cNvSpPr txBox="1"/>
          <p:nvPr/>
        </p:nvSpPr>
        <p:spPr>
          <a:xfrm>
            <a:off x="919080" y="2188440"/>
            <a:ext cx="120780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数据类型：文献、临床试验</a:t>
            </a:r>
            <a:endParaRPr lang="en-US" sz="790" b="0" u="none" strike="noStrike">
              <a:solidFill>
                <a:srgbClr val="000000"/>
              </a:solidFill>
              <a:effectLst/>
              <a:uFillTx/>
              <a:latin typeface="Times New Roman"/>
            </a:endParaRPr>
          </a:p>
        </p:txBody>
      </p:sp>
      <p:sp>
        <p:nvSpPr>
          <p:cNvPr id="279" name="任意多边形: 形状 278"/>
          <p:cNvSpPr/>
          <p:nvPr/>
        </p:nvSpPr>
        <p:spPr>
          <a:xfrm>
            <a:off x="5933160" y="1520640"/>
            <a:ext cx="534960" cy="200880"/>
          </a:xfrm>
          <a:custGeom>
            <a:avLst/>
            <a:gdLst/>
            <a:ahLst/>
            <a:cxnLst/>
            <a:rect l="0" t="0" r="r" b="b"/>
            <a:pathLst>
              <a:path w="1486" h="558">
                <a:moveTo>
                  <a:pt x="0" y="279"/>
                </a:moveTo>
                <a:cubicBezTo>
                  <a:pt x="0" y="261"/>
                  <a:pt x="2" y="242"/>
                  <a:pt x="5" y="224"/>
                </a:cubicBezTo>
                <a:cubicBezTo>
                  <a:pt x="9" y="207"/>
                  <a:pt x="14" y="189"/>
                  <a:pt x="21" y="172"/>
                </a:cubicBezTo>
                <a:cubicBezTo>
                  <a:pt x="28" y="155"/>
                  <a:pt x="37" y="139"/>
                  <a:pt x="47" y="124"/>
                </a:cubicBezTo>
                <a:cubicBezTo>
                  <a:pt x="57" y="109"/>
                  <a:pt x="68" y="95"/>
                  <a:pt x="81" y="82"/>
                </a:cubicBezTo>
                <a:cubicBezTo>
                  <a:pt x="94" y="69"/>
                  <a:pt x="108" y="57"/>
                  <a:pt x="124" y="47"/>
                </a:cubicBezTo>
                <a:cubicBezTo>
                  <a:pt x="139" y="37"/>
                  <a:pt x="155" y="28"/>
                  <a:pt x="172" y="21"/>
                </a:cubicBezTo>
                <a:cubicBezTo>
                  <a:pt x="189" y="14"/>
                  <a:pt x="206" y="9"/>
                  <a:pt x="224" y="6"/>
                </a:cubicBezTo>
                <a:cubicBezTo>
                  <a:pt x="242" y="2"/>
                  <a:pt x="260" y="0"/>
                  <a:pt x="278" y="0"/>
                </a:cubicBezTo>
                <a:lnTo>
                  <a:pt x="1208" y="0"/>
                </a:lnTo>
                <a:cubicBezTo>
                  <a:pt x="1226" y="0"/>
                  <a:pt x="1244" y="2"/>
                  <a:pt x="1262" y="6"/>
                </a:cubicBezTo>
                <a:cubicBezTo>
                  <a:pt x="1280" y="9"/>
                  <a:pt x="1298" y="14"/>
                  <a:pt x="1314" y="21"/>
                </a:cubicBezTo>
                <a:cubicBezTo>
                  <a:pt x="1331" y="28"/>
                  <a:pt x="1347" y="37"/>
                  <a:pt x="1363" y="47"/>
                </a:cubicBezTo>
                <a:cubicBezTo>
                  <a:pt x="1378" y="57"/>
                  <a:pt x="1392" y="69"/>
                  <a:pt x="1405" y="82"/>
                </a:cubicBezTo>
                <a:cubicBezTo>
                  <a:pt x="1418" y="95"/>
                  <a:pt x="1429" y="109"/>
                  <a:pt x="1439" y="124"/>
                </a:cubicBezTo>
                <a:cubicBezTo>
                  <a:pt x="1450" y="139"/>
                  <a:pt x="1458" y="155"/>
                  <a:pt x="1465" y="172"/>
                </a:cubicBezTo>
                <a:cubicBezTo>
                  <a:pt x="1472" y="189"/>
                  <a:pt x="1477" y="207"/>
                  <a:pt x="1481" y="224"/>
                </a:cubicBezTo>
                <a:cubicBezTo>
                  <a:pt x="1485" y="242"/>
                  <a:pt x="1486" y="261"/>
                  <a:pt x="1486" y="279"/>
                </a:cubicBezTo>
                <a:cubicBezTo>
                  <a:pt x="1486" y="297"/>
                  <a:pt x="1485" y="315"/>
                  <a:pt x="1481" y="333"/>
                </a:cubicBezTo>
                <a:cubicBezTo>
                  <a:pt x="1477" y="351"/>
                  <a:pt x="1472" y="369"/>
                  <a:pt x="1465" y="385"/>
                </a:cubicBezTo>
                <a:cubicBezTo>
                  <a:pt x="1458" y="402"/>
                  <a:pt x="1450" y="418"/>
                  <a:pt x="1439" y="434"/>
                </a:cubicBezTo>
                <a:cubicBezTo>
                  <a:pt x="1429" y="449"/>
                  <a:pt x="1418" y="463"/>
                  <a:pt x="1405" y="476"/>
                </a:cubicBezTo>
                <a:cubicBezTo>
                  <a:pt x="1392" y="489"/>
                  <a:pt x="1378" y="500"/>
                  <a:pt x="1363" y="510"/>
                </a:cubicBezTo>
                <a:cubicBezTo>
                  <a:pt x="1347" y="522"/>
                  <a:pt x="1331" y="530"/>
                  <a:pt x="1314" y="537"/>
                </a:cubicBezTo>
                <a:cubicBezTo>
                  <a:pt x="1298" y="544"/>
                  <a:pt x="1280" y="549"/>
                  <a:pt x="1262" y="553"/>
                </a:cubicBezTo>
                <a:cubicBezTo>
                  <a:pt x="1244" y="557"/>
                  <a:pt x="1226" y="558"/>
                  <a:pt x="1208" y="558"/>
                </a:cubicBezTo>
                <a:lnTo>
                  <a:pt x="278" y="558"/>
                </a:lnTo>
                <a:cubicBezTo>
                  <a:pt x="260" y="558"/>
                  <a:pt x="242" y="557"/>
                  <a:pt x="224" y="553"/>
                </a:cubicBezTo>
                <a:cubicBezTo>
                  <a:pt x="206" y="549"/>
                  <a:pt x="189" y="544"/>
                  <a:pt x="172" y="537"/>
                </a:cubicBezTo>
                <a:cubicBezTo>
                  <a:pt x="155" y="530"/>
                  <a:pt x="139" y="522"/>
                  <a:pt x="124" y="510"/>
                </a:cubicBezTo>
                <a:cubicBezTo>
                  <a:pt x="108" y="500"/>
                  <a:pt x="94" y="489"/>
                  <a:pt x="81" y="476"/>
                </a:cubicBezTo>
                <a:cubicBezTo>
                  <a:pt x="68" y="463"/>
                  <a:pt x="57" y="449"/>
                  <a:pt x="47" y="434"/>
                </a:cubicBezTo>
                <a:cubicBezTo>
                  <a:pt x="37" y="418"/>
                  <a:pt x="28" y="402"/>
                  <a:pt x="21" y="385"/>
                </a:cubicBezTo>
                <a:cubicBezTo>
                  <a:pt x="14" y="369"/>
                  <a:pt x="9" y="351"/>
                  <a:pt x="5" y="333"/>
                </a:cubicBezTo>
                <a:cubicBezTo>
                  <a:pt x="2" y="315"/>
                  <a:pt x="0" y="297"/>
                  <a:pt x="0" y="279"/>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0" name="文本框 279"/>
          <p:cNvSpPr txBox="1"/>
          <p:nvPr/>
        </p:nvSpPr>
        <p:spPr>
          <a:xfrm>
            <a:off x="4295520" y="1532880"/>
            <a:ext cx="161640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WHO Global Health</a:t>
            </a:r>
            <a:endParaRPr lang="en-US" sz="1320" b="0" u="none" strike="noStrike">
              <a:solidFill>
                <a:srgbClr val="000000"/>
              </a:solidFill>
              <a:effectLst/>
              <a:uFillTx/>
              <a:latin typeface="Times New Roman"/>
            </a:endParaRPr>
          </a:p>
        </p:txBody>
      </p:sp>
      <p:sp>
        <p:nvSpPr>
          <p:cNvPr id="281" name="文本框 280"/>
          <p:cNvSpPr txBox="1"/>
          <p:nvPr/>
        </p:nvSpPr>
        <p:spPr>
          <a:xfrm>
            <a:off x="6000120" y="15699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282" name="文本框 281"/>
          <p:cNvSpPr txBox="1"/>
          <p:nvPr/>
        </p:nvSpPr>
        <p:spPr>
          <a:xfrm>
            <a:off x="4295520" y="17967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世界卫生组织的全球健康信息，包括传染病、疫</a:t>
            </a:r>
            <a:endParaRPr lang="en-US" sz="920" b="0" u="none" strike="noStrike">
              <a:solidFill>
                <a:srgbClr val="000000"/>
              </a:solidFill>
              <a:effectLst/>
              <a:uFillTx/>
              <a:latin typeface="Times New Roman"/>
            </a:endParaRPr>
          </a:p>
        </p:txBody>
      </p:sp>
      <p:sp>
        <p:nvSpPr>
          <p:cNvPr id="283" name="文本框 282"/>
          <p:cNvSpPr txBox="1"/>
          <p:nvPr/>
        </p:nvSpPr>
        <p:spPr>
          <a:xfrm>
            <a:off x="4295520" y="196380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苗、公共卫生政策等</a:t>
            </a:r>
            <a:endParaRPr lang="en-US" sz="920" b="0" u="none" strike="noStrike">
              <a:solidFill>
                <a:srgbClr val="000000"/>
              </a:solidFill>
              <a:effectLst/>
              <a:uFillTx/>
              <a:latin typeface="Times New Roman"/>
            </a:endParaRPr>
          </a:p>
        </p:txBody>
      </p:sp>
      <p:sp>
        <p:nvSpPr>
          <p:cNvPr id="284" name="任意多边形: 形状 283"/>
          <p:cNvSpPr/>
          <p:nvPr/>
        </p:nvSpPr>
        <p:spPr>
          <a:xfrm>
            <a:off x="7103160" y="1370160"/>
            <a:ext cx="3192480" cy="1070280"/>
          </a:xfrm>
          <a:custGeom>
            <a:avLst/>
            <a:gdLst/>
            <a:ahLst/>
            <a:cxnLst/>
            <a:rect l="0" t="0" r="r" b="b"/>
            <a:pathLst>
              <a:path w="8868" h="2973">
                <a:moveTo>
                  <a:pt x="0" y="2787"/>
                </a:moveTo>
                <a:lnTo>
                  <a:pt x="0" y="186"/>
                </a:lnTo>
                <a:cubicBezTo>
                  <a:pt x="0" y="174"/>
                  <a:pt x="0" y="162"/>
                  <a:pt x="2" y="150"/>
                </a:cubicBezTo>
                <a:cubicBezTo>
                  <a:pt x="4" y="138"/>
                  <a:pt x="7" y="126"/>
                  <a:pt x="10" y="115"/>
                </a:cubicBezTo>
                <a:cubicBezTo>
                  <a:pt x="14" y="104"/>
                  <a:pt x="18" y="93"/>
                  <a:pt x="23" y="83"/>
                </a:cubicBezTo>
                <a:cubicBezTo>
                  <a:pt x="28" y="73"/>
                  <a:pt x="34" y="63"/>
                  <a:pt x="40" y="55"/>
                </a:cubicBezTo>
                <a:cubicBezTo>
                  <a:pt x="47" y="46"/>
                  <a:pt x="54" y="39"/>
                  <a:pt x="61" y="32"/>
                </a:cubicBezTo>
                <a:cubicBezTo>
                  <a:pt x="69" y="25"/>
                  <a:pt x="77" y="19"/>
                  <a:pt x="86" y="15"/>
                </a:cubicBezTo>
                <a:cubicBezTo>
                  <a:pt x="94" y="10"/>
                  <a:pt x="103" y="6"/>
                  <a:pt x="112" y="4"/>
                </a:cubicBezTo>
                <a:cubicBezTo>
                  <a:pt x="121" y="2"/>
                  <a:pt x="130" y="0"/>
                  <a:pt x="139" y="0"/>
                </a:cubicBezTo>
                <a:lnTo>
                  <a:pt x="8682" y="0"/>
                </a:lnTo>
                <a:cubicBezTo>
                  <a:pt x="8694" y="0"/>
                  <a:pt x="8707" y="2"/>
                  <a:pt x="8719" y="4"/>
                </a:cubicBezTo>
                <a:cubicBezTo>
                  <a:pt x="8730" y="6"/>
                  <a:pt x="8742" y="10"/>
                  <a:pt x="8753" y="15"/>
                </a:cubicBezTo>
                <a:cubicBezTo>
                  <a:pt x="8765" y="19"/>
                  <a:pt x="8775" y="25"/>
                  <a:pt x="8785" y="32"/>
                </a:cubicBezTo>
                <a:cubicBezTo>
                  <a:pt x="8796" y="39"/>
                  <a:pt x="8805" y="46"/>
                  <a:pt x="8814" y="55"/>
                </a:cubicBezTo>
                <a:cubicBezTo>
                  <a:pt x="8822" y="63"/>
                  <a:pt x="8830" y="73"/>
                  <a:pt x="8837" y="83"/>
                </a:cubicBezTo>
                <a:cubicBezTo>
                  <a:pt x="8843" y="93"/>
                  <a:pt x="8849" y="104"/>
                  <a:pt x="8854" y="115"/>
                </a:cubicBezTo>
                <a:cubicBezTo>
                  <a:pt x="8859" y="126"/>
                  <a:pt x="8862" y="138"/>
                  <a:pt x="8864" y="150"/>
                </a:cubicBezTo>
                <a:cubicBezTo>
                  <a:pt x="8867" y="162"/>
                  <a:pt x="8868" y="174"/>
                  <a:pt x="8868" y="186"/>
                </a:cubicBezTo>
                <a:lnTo>
                  <a:pt x="8868" y="2787"/>
                </a:lnTo>
                <a:cubicBezTo>
                  <a:pt x="8868" y="2799"/>
                  <a:pt x="8867" y="2811"/>
                  <a:pt x="8864" y="2823"/>
                </a:cubicBezTo>
                <a:cubicBezTo>
                  <a:pt x="8862" y="2835"/>
                  <a:pt x="8859" y="2847"/>
                  <a:pt x="8854" y="2858"/>
                </a:cubicBezTo>
                <a:cubicBezTo>
                  <a:pt x="8849" y="2869"/>
                  <a:pt x="8843" y="2880"/>
                  <a:pt x="8837" y="2890"/>
                </a:cubicBezTo>
                <a:cubicBezTo>
                  <a:pt x="8830" y="2900"/>
                  <a:pt x="8822" y="2910"/>
                  <a:pt x="8814" y="2918"/>
                </a:cubicBezTo>
                <a:cubicBezTo>
                  <a:pt x="8805" y="2927"/>
                  <a:pt x="8796" y="2935"/>
                  <a:pt x="8785" y="2941"/>
                </a:cubicBezTo>
                <a:cubicBezTo>
                  <a:pt x="8775" y="2948"/>
                  <a:pt x="8765" y="2954"/>
                  <a:pt x="8753" y="2959"/>
                </a:cubicBezTo>
                <a:cubicBezTo>
                  <a:pt x="8742" y="2963"/>
                  <a:pt x="8730" y="2967"/>
                  <a:pt x="8719" y="2969"/>
                </a:cubicBezTo>
                <a:cubicBezTo>
                  <a:pt x="8707" y="2972"/>
                  <a:pt x="8694" y="2973"/>
                  <a:pt x="8682" y="2973"/>
                </a:cubicBezTo>
                <a:lnTo>
                  <a:pt x="139" y="2973"/>
                </a:lnTo>
                <a:cubicBezTo>
                  <a:pt x="130" y="2973"/>
                  <a:pt x="121" y="2972"/>
                  <a:pt x="112" y="2969"/>
                </a:cubicBezTo>
                <a:cubicBezTo>
                  <a:pt x="103" y="2967"/>
                  <a:pt x="94" y="2963"/>
                  <a:pt x="86" y="2959"/>
                </a:cubicBezTo>
                <a:cubicBezTo>
                  <a:pt x="77" y="2954"/>
                  <a:pt x="69" y="2948"/>
                  <a:pt x="61" y="2941"/>
                </a:cubicBezTo>
                <a:cubicBezTo>
                  <a:pt x="54" y="2935"/>
                  <a:pt x="47" y="2927"/>
                  <a:pt x="40" y="2918"/>
                </a:cubicBezTo>
                <a:cubicBezTo>
                  <a:pt x="34" y="2910"/>
                  <a:pt x="28" y="2900"/>
                  <a:pt x="23" y="2890"/>
                </a:cubicBezTo>
                <a:cubicBezTo>
                  <a:pt x="18" y="2880"/>
                  <a:pt x="14" y="2869"/>
                  <a:pt x="10" y="2858"/>
                </a:cubicBezTo>
                <a:cubicBezTo>
                  <a:pt x="7" y="2847"/>
                  <a:pt x="4" y="2835"/>
                  <a:pt x="2" y="2823"/>
                </a:cubicBezTo>
                <a:cubicBezTo>
                  <a:pt x="0"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5" name="任意多边形: 形状 284"/>
          <p:cNvSpPr/>
          <p:nvPr/>
        </p:nvSpPr>
        <p:spPr>
          <a:xfrm>
            <a:off x="7086240" y="1370160"/>
            <a:ext cx="67320" cy="1070280"/>
          </a:xfrm>
          <a:custGeom>
            <a:avLst/>
            <a:gdLst/>
            <a:ahLst/>
            <a:cxnLst/>
            <a:rect l="0" t="0" r="r" b="b"/>
            <a:pathLst>
              <a:path w="187" h="2973">
                <a:moveTo>
                  <a:pt x="0" y="0"/>
                </a:moveTo>
                <a:lnTo>
                  <a:pt x="187" y="0"/>
                </a:lnTo>
                <a:lnTo>
                  <a:pt x="187" y="2973"/>
                </a:lnTo>
                <a:lnTo>
                  <a:pt x="0" y="2973"/>
                </a:lnTo>
                <a:lnTo>
                  <a:pt x="0" y="0"/>
                </a:ln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86" name="图片 285"/>
          <p:cNvPicPr/>
          <p:nvPr/>
        </p:nvPicPr>
        <p:blipFill>
          <a:blip r:embed="rId5"/>
          <a:stretch/>
        </p:blipFill>
        <p:spPr>
          <a:xfrm>
            <a:off x="7253640" y="1504080"/>
            <a:ext cx="250200" cy="250200"/>
          </a:xfrm>
          <a:prstGeom prst="rect">
            <a:avLst/>
          </a:prstGeom>
          <a:noFill/>
          <a:ln w="0">
            <a:noFill/>
          </a:ln>
        </p:spPr>
      </p:pic>
      <p:sp>
        <p:nvSpPr>
          <p:cNvPr id="287" name="文本框 286"/>
          <p:cNvSpPr txBox="1"/>
          <p:nvPr/>
        </p:nvSpPr>
        <p:spPr>
          <a:xfrm>
            <a:off x="4295520" y="2188440"/>
            <a:ext cx="140904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数据类型：疾病监控、健康报告</a:t>
            </a:r>
            <a:endParaRPr lang="en-US" sz="790" b="0" u="none" strike="noStrike">
              <a:solidFill>
                <a:srgbClr val="000000"/>
              </a:solidFill>
              <a:effectLst/>
              <a:uFillTx/>
              <a:latin typeface="Times New Roman"/>
            </a:endParaRPr>
          </a:p>
        </p:txBody>
      </p:sp>
      <p:sp>
        <p:nvSpPr>
          <p:cNvPr id="288" name="任意多边形: 形状 287"/>
          <p:cNvSpPr/>
          <p:nvPr/>
        </p:nvSpPr>
        <p:spPr>
          <a:xfrm>
            <a:off x="9133560" y="1520640"/>
            <a:ext cx="535320" cy="200880"/>
          </a:xfrm>
          <a:custGeom>
            <a:avLst/>
            <a:gdLst/>
            <a:ahLst/>
            <a:cxnLst/>
            <a:rect l="0" t="0" r="r" b="b"/>
            <a:pathLst>
              <a:path w="1487" h="558">
                <a:moveTo>
                  <a:pt x="0" y="279"/>
                </a:moveTo>
                <a:cubicBezTo>
                  <a:pt x="0" y="261"/>
                  <a:pt x="2" y="242"/>
                  <a:pt x="6" y="224"/>
                </a:cubicBezTo>
                <a:cubicBezTo>
                  <a:pt x="9" y="207"/>
                  <a:pt x="15" y="189"/>
                  <a:pt x="22" y="172"/>
                </a:cubicBezTo>
                <a:cubicBezTo>
                  <a:pt x="29" y="155"/>
                  <a:pt x="37" y="139"/>
                  <a:pt x="47" y="124"/>
                </a:cubicBezTo>
                <a:cubicBezTo>
                  <a:pt x="57" y="109"/>
                  <a:pt x="69" y="95"/>
                  <a:pt x="82" y="82"/>
                </a:cubicBezTo>
                <a:cubicBezTo>
                  <a:pt x="95" y="69"/>
                  <a:pt x="109" y="57"/>
                  <a:pt x="124" y="47"/>
                </a:cubicBezTo>
                <a:cubicBezTo>
                  <a:pt x="139" y="37"/>
                  <a:pt x="155" y="28"/>
                  <a:pt x="172" y="21"/>
                </a:cubicBezTo>
                <a:cubicBezTo>
                  <a:pt x="189" y="14"/>
                  <a:pt x="207" y="9"/>
                  <a:pt x="225" y="6"/>
                </a:cubicBezTo>
                <a:cubicBezTo>
                  <a:pt x="243" y="2"/>
                  <a:pt x="261" y="0"/>
                  <a:pt x="279" y="0"/>
                </a:cubicBezTo>
                <a:lnTo>
                  <a:pt x="1208" y="0"/>
                </a:lnTo>
                <a:cubicBezTo>
                  <a:pt x="1227" y="0"/>
                  <a:pt x="1245" y="2"/>
                  <a:pt x="1263" y="6"/>
                </a:cubicBezTo>
                <a:cubicBezTo>
                  <a:pt x="1281" y="9"/>
                  <a:pt x="1298" y="14"/>
                  <a:pt x="1315" y="21"/>
                </a:cubicBezTo>
                <a:cubicBezTo>
                  <a:pt x="1332" y="28"/>
                  <a:pt x="1348" y="37"/>
                  <a:pt x="1363" y="47"/>
                </a:cubicBezTo>
                <a:cubicBezTo>
                  <a:pt x="1378" y="57"/>
                  <a:pt x="1392" y="69"/>
                  <a:pt x="1405" y="82"/>
                </a:cubicBezTo>
                <a:cubicBezTo>
                  <a:pt x="1418" y="95"/>
                  <a:pt x="1430" y="109"/>
                  <a:pt x="1440" y="124"/>
                </a:cubicBezTo>
                <a:cubicBezTo>
                  <a:pt x="1450" y="139"/>
                  <a:pt x="1459" y="155"/>
                  <a:pt x="1466" y="172"/>
                </a:cubicBezTo>
                <a:cubicBezTo>
                  <a:pt x="1473" y="189"/>
                  <a:pt x="1478" y="207"/>
                  <a:pt x="1482" y="224"/>
                </a:cubicBezTo>
                <a:cubicBezTo>
                  <a:pt x="1485" y="242"/>
                  <a:pt x="1487" y="261"/>
                  <a:pt x="1487" y="279"/>
                </a:cubicBezTo>
                <a:cubicBezTo>
                  <a:pt x="1487" y="297"/>
                  <a:pt x="1485" y="315"/>
                  <a:pt x="1482" y="333"/>
                </a:cubicBezTo>
                <a:cubicBezTo>
                  <a:pt x="1478" y="351"/>
                  <a:pt x="1473" y="369"/>
                  <a:pt x="1466" y="385"/>
                </a:cubicBezTo>
                <a:cubicBezTo>
                  <a:pt x="1459" y="402"/>
                  <a:pt x="1450" y="418"/>
                  <a:pt x="1440" y="434"/>
                </a:cubicBezTo>
                <a:cubicBezTo>
                  <a:pt x="1430" y="449"/>
                  <a:pt x="1418" y="463"/>
                  <a:pt x="1405" y="476"/>
                </a:cubicBezTo>
                <a:cubicBezTo>
                  <a:pt x="1392" y="489"/>
                  <a:pt x="1378" y="500"/>
                  <a:pt x="1363" y="510"/>
                </a:cubicBezTo>
                <a:cubicBezTo>
                  <a:pt x="1348" y="522"/>
                  <a:pt x="1332" y="530"/>
                  <a:pt x="1315" y="537"/>
                </a:cubicBezTo>
                <a:cubicBezTo>
                  <a:pt x="1298" y="544"/>
                  <a:pt x="1281" y="549"/>
                  <a:pt x="1263" y="553"/>
                </a:cubicBezTo>
                <a:cubicBezTo>
                  <a:pt x="1245" y="557"/>
                  <a:pt x="1227" y="558"/>
                  <a:pt x="1208" y="558"/>
                </a:cubicBezTo>
                <a:lnTo>
                  <a:pt x="279" y="558"/>
                </a:lnTo>
                <a:cubicBezTo>
                  <a:pt x="261" y="558"/>
                  <a:pt x="243" y="557"/>
                  <a:pt x="225" y="553"/>
                </a:cubicBezTo>
                <a:cubicBezTo>
                  <a:pt x="207" y="549"/>
                  <a:pt x="189" y="544"/>
                  <a:pt x="172" y="537"/>
                </a:cubicBezTo>
                <a:cubicBezTo>
                  <a:pt x="155" y="530"/>
                  <a:pt x="139" y="522"/>
                  <a:pt x="124" y="510"/>
                </a:cubicBezTo>
                <a:cubicBezTo>
                  <a:pt x="109" y="500"/>
                  <a:pt x="95" y="489"/>
                  <a:pt x="82" y="476"/>
                </a:cubicBezTo>
                <a:cubicBezTo>
                  <a:pt x="69" y="463"/>
                  <a:pt x="57" y="449"/>
                  <a:pt x="47" y="434"/>
                </a:cubicBezTo>
                <a:cubicBezTo>
                  <a:pt x="37" y="418"/>
                  <a:pt x="29" y="402"/>
                  <a:pt x="22" y="385"/>
                </a:cubicBezTo>
                <a:cubicBezTo>
                  <a:pt x="15" y="369"/>
                  <a:pt x="9" y="351"/>
                  <a:pt x="6" y="333"/>
                </a:cubicBezTo>
                <a:cubicBezTo>
                  <a:pt x="2" y="315"/>
                  <a:pt x="0" y="297"/>
                  <a:pt x="0" y="279"/>
                </a:cubicBezTo>
                <a:close/>
              </a:path>
            </a:pathLst>
          </a:custGeom>
          <a:solidFill>
            <a:srgbClr val="92400E">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9" name="文本框 288"/>
          <p:cNvSpPr txBox="1"/>
          <p:nvPr/>
        </p:nvSpPr>
        <p:spPr>
          <a:xfrm>
            <a:off x="7638120" y="1532880"/>
            <a:ext cx="143928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Cochrane Library</a:t>
            </a:r>
            <a:endParaRPr lang="en-US" sz="1320" b="0" u="none" strike="noStrike">
              <a:solidFill>
                <a:srgbClr val="000000"/>
              </a:solidFill>
              <a:effectLst/>
              <a:uFillTx/>
              <a:latin typeface="Times New Roman"/>
            </a:endParaRPr>
          </a:p>
        </p:txBody>
      </p:sp>
      <p:sp>
        <p:nvSpPr>
          <p:cNvPr id="290" name="文本框 289"/>
          <p:cNvSpPr txBox="1"/>
          <p:nvPr/>
        </p:nvSpPr>
        <p:spPr>
          <a:xfrm>
            <a:off x="9200880" y="15699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中时效性</a:t>
            </a:r>
            <a:endParaRPr lang="en-US" sz="790" b="0" u="none" strike="noStrike">
              <a:solidFill>
                <a:srgbClr val="000000"/>
              </a:solidFill>
              <a:effectLst/>
              <a:uFillTx/>
              <a:latin typeface="Times New Roman"/>
            </a:endParaRPr>
          </a:p>
        </p:txBody>
      </p:sp>
      <p:sp>
        <p:nvSpPr>
          <p:cNvPr id="291" name="文本框 290"/>
          <p:cNvSpPr txBox="1"/>
          <p:nvPr/>
        </p:nvSpPr>
        <p:spPr>
          <a:xfrm>
            <a:off x="7638120" y="17967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提供系统评价和随机试验的汇总数据，涵盖临床</a:t>
            </a:r>
            <a:endParaRPr lang="en-US" sz="920" b="0" u="none" strike="noStrike">
              <a:solidFill>
                <a:srgbClr val="000000"/>
              </a:solidFill>
              <a:effectLst/>
              <a:uFillTx/>
              <a:latin typeface="Times New Roman"/>
            </a:endParaRPr>
          </a:p>
        </p:txBody>
      </p:sp>
      <p:sp>
        <p:nvSpPr>
          <p:cNvPr id="292" name="文本框 291"/>
          <p:cNvSpPr txBox="1"/>
          <p:nvPr/>
        </p:nvSpPr>
        <p:spPr>
          <a:xfrm>
            <a:off x="7638120" y="196380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指南和医学证据</a:t>
            </a:r>
            <a:endParaRPr lang="en-US" sz="920" b="0" u="none" strike="noStrike">
              <a:solidFill>
                <a:srgbClr val="000000"/>
              </a:solidFill>
              <a:effectLst/>
              <a:uFillTx/>
              <a:latin typeface="Times New Roman"/>
            </a:endParaRPr>
          </a:p>
        </p:txBody>
      </p:sp>
      <p:sp>
        <p:nvSpPr>
          <p:cNvPr id="293" name="任意多边形: 形状 292"/>
          <p:cNvSpPr/>
          <p:nvPr/>
        </p:nvSpPr>
        <p:spPr>
          <a:xfrm>
            <a:off x="417600" y="2573640"/>
            <a:ext cx="3192840" cy="1069920"/>
          </a:xfrm>
          <a:custGeom>
            <a:avLst/>
            <a:gdLst/>
            <a:ahLst/>
            <a:cxnLst/>
            <a:rect l="0" t="0" r="r" b="b"/>
            <a:pathLst>
              <a:path w="8869" h="2972">
                <a:moveTo>
                  <a:pt x="0" y="2787"/>
                </a:moveTo>
                <a:lnTo>
                  <a:pt x="0" y="186"/>
                </a:lnTo>
                <a:cubicBezTo>
                  <a:pt x="0" y="174"/>
                  <a:pt x="1" y="162"/>
                  <a:pt x="3" y="150"/>
                </a:cubicBezTo>
                <a:cubicBezTo>
                  <a:pt x="5" y="138"/>
                  <a:pt x="7" y="126"/>
                  <a:pt x="11" y="115"/>
                </a:cubicBezTo>
                <a:cubicBezTo>
                  <a:pt x="14" y="103"/>
                  <a:pt x="19" y="93"/>
                  <a:pt x="24" y="83"/>
                </a:cubicBezTo>
                <a:cubicBezTo>
                  <a:pt x="29" y="73"/>
                  <a:pt x="34" y="63"/>
                  <a:pt x="41" y="55"/>
                </a:cubicBezTo>
                <a:cubicBezTo>
                  <a:pt x="47" y="46"/>
                  <a:pt x="54" y="38"/>
                  <a:pt x="62" y="31"/>
                </a:cubicBezTo>
                <a:cubicBezTo>
                  <a:pt x="70" y="25"/>
                  <a:pt x="78" y="19"/>
                  <a:pt x="86" y="14"/>
                </a:cubicBezTo>
                <a:cubicBezTo>
                  <a:pt x="95" y="10"/>
                  <a:pt x="103" y="6"/>
                  <a:pt x="112" y="4"/>
                </a:cubicBezTo>
                <a:cubicBezTo>
                  <a:pt x="121" y="1"/>
                  <a:pt x="130" y="0"/>
                  <a:pt x="139" y="0"/>
                </a:cubicBezTo>
                <a:lnTo>
                  <a:pt x="8683" y="0"/>
                </a:lnTo>
                <a:cubicBezTo>
                  <a:pt x="8695" y="0"/>
                  <a:pt x="8707" y="1"/>
                  <a:pt x="8719" y="4"/>
                </a:cubicBezTo>
                <a:cubicBezTo>
                  <a:pt x="8731" y="6"/>
                  <a:pt x="8743" y="10"/>
                  <a:pt x="8754" y="14"/>
                </a:cubicBezTo>
                <a:cubicBezTo>
                  <a:pt x="8765" y="19"/>
                  <a:pt x="8776" y="25"/>
                  <a:pt x="8786" y="31"/>
                </a:cubicBezTo>
                <a:cubicBezTo>
                  <a:pt x="8796" y="38"/>
                  <a:pt x="8806" y="46"/>
                  <a:pt x="8814" y="55"/>
                </a:cubicBezTo>
                <a:cubicBezTo>
                  <a:pt x="8823" y="63"/>
                  <a:pt x="8830" y="73"/>
                  <a:pt x="8837" y="83"/>
                </a:cubicBezTo>
                <a:cubicBezTo>
                  <a:pt x="8844" y="93"/>
                  <a:pt x="8850" y="103"/>
                  <a:pt x="8854" y="115"/>
                </a:cubicBezTo>
                <a:cubicBezTo>
                  <a:pt x="8859" y="126"/>
                  <a:pt x="8863" y="138"/>
                  <a:pt x="8865" y="150"/>
                </a:cubicBezTo>
                <a:cubicBezTo>
                  <a:pt x="8867" y="162"/>
                  <a:pt x="8869" y="174"/>
                  <a:pt x="8869" y="186"/>
                </a:cubicBezTo>
                <a:lnTo>
                  <a:pt x="8869" y="2787"/>
                </a:lnTo>
                <a:cubicBezTo>
                  <a:pt x="8869" y="2799"/>
                  <a:pt x="8867" y="2811"/>
                  <a:pt x="8865" y="2823"/>
                </a:cubicBezTo>
                <a:cubicBezTo>
                  <a:pt x="8863" y="2835"/>
                  <a:pt x="8859" y="2846"/>
                  <a:pt x="8854" y="2858"/>
                </a:cubicBezTo>
                <a:cubicBezTo>
                  <a:pt x="8850" y="2869"/>
                  <a:pt x="8844" y="2880"/>
                  <a:pt x="8837" y="2890"/>
                </a:cubicBezTo>
                <a:cubicBezTo>
                  <a:pt x="8830" y="2900"/>
                  <a:pt x="8823" y="2909"/>
                  <a:pt x="8814" y="2918"/>
                </a:cubicBezTo>
                <a:cubicBezTo>
                  <a:pt x="8806" y="2927"/>
                  <a:pt x="8796" y="2934"/>
                  <a:pt x="8786" y="2941"/>
                </a:cubicBezTo>
                <a:cubicBezTo>
                  <a:pt x="8776" y="2948"/>
                  <a:pt x="8765" y="2954"/>
                  <a:pt x="8754" y="2958"/>
                </a:cubicBezTo>
                <a:cubicBezTo>
                  <a:pt x="8743" y="2963"/>
                  <a:pt x="8731" y="2966"/>
                  <a:pt x="8719" y="2969"/>
                </a:cubicBezTo>
                <a:cubicBezTo>
                  <a:pt x="8707" y="2971"/>
                  <a:pt x="8695" y="2972"/>
                  <a:pt x="8683" y="2972"/>
                </a:cubicBezTo>
                <a:lnTo>
                  <a:pt x="139" y="2972"/>
                </a:lnTo>
                <a:cubicBezTo>
                  <a:pt x="130" y="2972"/>
                  <a:pt x="121" y="2971"/>
                  <a:pt x="112" y="2969"/>
                </a:cubicBezTo>
                <a:cubicBezTo>
                  <a:pt x="103" y="2966"/>
                  <a:pt x="95" y="2963"/>
                  <a:pt x="86" y="2958"/>
                </a:cubicBezTo>
                <a:cubicBezTo>
                  <a:pt x="78" y="2954"/>
                  <a:pt x="70" y="2948"/>
                  <a:pt x="62" y="2941"/>
                </a:cubicBezTo>
                <a:cubicBezTo>
                  <a:pt x="54" y="2934"/>
                  <a:pt x="47" y="2927"/>
                  <a:pt x="41" y="2918"/>
                </a:cubicBezTo>
                <a:cubicBezTo>
                  <a:pt x="34" y="2909"/>
                  <a:pt x="29" y="2900"/>
                  <a:pt x="24" y="2890"/>
                </a:cubicBezTo>
                <a:cubicBezTo>
                  <a:pt x="19" y="2880"/>
                  <a:pt x="14" y="2869"/>
                  <a:pt x="11" y="2858"/>
                </a:cubicBezTo>
                <a:cubicBezTo>
                  <a:pt x="7" y="2846"/>
                  <a:pt x="5"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4" name="任意多边形: 形状 293"/>
          <p:cNvSpPr/>
          <p:nvPr/>
        </p:nvSpPr>
        <p:spPr>
          <a:xfrm>
            <a:off x="401040" y="2573640"/>
            <a:ext cx="66960" cy="1069920"/>
          </a:xfrm>
          <a:custGeom>
            <a:avLst/>
            <a:gdLst/>
            <a:ahLst/>
            <a:cxnLst/>
            <a:rect l="0" t="0" r="r" b="b"/>
            <a:pathLst>
              <a:path w="186" h="2972">
                <a:moveTo>
                  <a:pt x="0" y="0"/>
                </a:moveTo>
                <a:lnTo>
                  <a:pt x="186" y="0"/>
                </a:lnTo>
                <a:lnTo>
                  <a:pt x="186" y="2972"/>
                </a:lnTo>
                <a:lnTo>
                  <a:pt x="0" y="2972"/>
                </a:lnTo>
                <a:lnTo>
                  <a:pt x="0" y="0"/>
                </a:ln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95" name="图片 294"/>
          <p:cNvPicPr/>
          <p:nvPr/>
        </p:nvPicPr>
        <p:blipFill>
          <a:blip r:embed="rId6"/>
          <a:stretch/>
        </p:blipFill>
        <p:spPr>
          <a:xfrm>
            <a:off x="568080" y="2707560"/>
            <a:ext cx="250200" cy="250200"/>
          </a:xfrm>
          <a:prstGeom prst="rect">
            <a:avLst/>
          </a:prstGeom>
          <a:noFill/>
          <a:ln w="0">
            <a:noFill/>
          </a:ln>
        </p:spPr>
      </p:pic>
      <p:sp>
        <p:nvSpPr>
          <p:cNvPr id="296" name="文本框 295"/>
          <p:cNvSpPr txBox="1"/>
          <p:nvPr/>
        </p:nvSpPr>
        <p:spPr>
          <a:xfrm>
            <a:off x="7638120" y="2188440"/>
            <a:ext cx="140904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数据类型：文献综述、临床指南</a:t>
            </a:r>
            <a:endParaRPr lang="en-US" sz="790" b="0" u="none" strike="noStrike">
              <a:solidFill>
                <a:srgbClr val="000000"/>
              </a:solidFill>
              <a:effectLst/>
              <a:uFillTx/>
              <a:latin typeface="Times New Roman"/>
            </a:endParaRPr>
          </a:p>
        </p:txBody>
      </p:sp>
      <p:sp>
        <p:nvSpPr>
          <p:cNvPr id="297" name="任意多边形: 形状 296"/>
          <p:cNvSpPr/>
          <p:nvPr/>
        </p:nvSpPr>
        <p:spPr>
          <a:xfrm>
            <a:off x="2448360" y="2724120"/>
            <a:ext cx="535320" cy="200880"/>
          </a:xfrm>
          <a:custGeom>
            <a:avLst/>
            <a:gdLst/>
            <a:ahLst/>
            <a:cxnLst/>
            <a:rect l="0" t="0" r="r" b="b"/>
            <a:pathLst>
              <a:path w="1487" h="558">
                <a:moveTo>
                  <a:pt x="0" y="279"/>
                </a:moveTo>
                <a:cubicBezTo>
                  <a:pt x="0" y="260"/>
                  <a:pt x="2" y="242"/>
                  <a:pt x="5" y="224"/>
                </a:cubicBezTo>
                <a:cubicBezTo>
                  <a:pt x="9" y="206"/>
                  <a:pt x="14" y="189"/>
                  <a:pt x="21" y="172"/>
                </a:cubicBezTo>
                <a:cubicBezTo>
                  <a:pt x="28" y="155"/>
                  <a:pt x="37" y="139"/>
                  <a:pt x="47" y="124"/>
                </a:cubicBezTo>
                <a:cubicBezTo>
                  <a:pt x="57" y="109"/>
                  <a:pt x="69" y="94"/>
                  <a:pt x="82" y="82"/>
                </a:cubicBezTo>
                <a:cubicBezTo>
                  <a:pt x="94" y="69"/>
                  <a:pt x="109" y="57"/>
                  <a:pt x="124" y="47"/>
                </a:cubicBezTo>
                <a:cubicBezTo>
                  <a:pt x="139" y="37"/>
                  <a:pt x="155" y="28"/>
                  <a:pt x="172" y="21"/>
                </a:cubicBezTo>
                <a:cubicBezTo>
                  <a:pt x="189" y="14"/>
                  <a:pt x="206" y="9"/>
                  <a:pt x="224" y="5"/>
                </a:cubicBezTo>
                <a:cubicBezTo>
                  <a:pt x="242" y="2"/>
                  <a:pt x="260" y="0"/>
                  <a:pt x="278" y="0"/>
                </a:cubicBezTo>
                <a:lnTo>
                  <a:pt x="1207" y="0"/>
                </a:lnTo>
                <a:cubicBezTo>
                  <a:pt x="1225" y="0"/>
                  <a:pt x="1243" y="2"/>
                  <a:pt x="1261" y="5"/>
                </a:cubicBezTo>
                <a:cubicBezTo>
                  <a:pt x="1279" y="9"/>
                  <a:pt x="1297" y="14"/>
                  <a:pt x="1314" y="21"/>
                </a:cubicBezTo>
                <a:cubicBezTo>
                  <a:pt x="1330" y="28"/>
                  <a:pt x="1347" y="37"/>
                  <a:pt x="1362" y="47"/>
                </a:cubicBezTo>
                <a:cubicBezTo>
                  <a:pt x="1378" y="57"/>
                  <a:pt x="1392" y="69"/>
                  <a:pt x="1405" y="82"/>
                </a:cubicBezTo>
                <a:cubicBezTo>
                  <a:pt x="1418" y="94"/>
                  <a:pt x="1429" y="109"/>
                  <a:pt x="1440" y="124"/>
                </a:cubicBezTo>
                <a:cubicBezTo>
                  <a:pt x="1450" y="139"/>
                  <a:pt x="1458" y="155"/>
                  <a:pt x="1465" y="172"/>
                </a:cubicBezTo>
                <a:cubicBezTo>
                  <a:pt x="1472" y="189"/>
                  <a:pt x="1478" y="206"/>
                  <a:pt x="1481" y="224"/>
                </a:cubicBezTo>
                <a:cubicBezTo>
                  <a:pt x="1485" y="242"/>
                  <a:pt x="1487" y="260"/>
                  <a:pt x="1487" y="279"/>
                </a:cubicBezTo>
                <a:cubicBezTo>
                  <a:pt x="1487" y="297"/>
                  <a:pt x="1485" y="315"/>
                  <a:pt x="1481" y="333"/>
                </a:cubicBezTo>
                <a:cubicBezTo>
                  <a:pt x="1478" y="351"/>
                  <a:pt x="1472" y="368"/>
                  <a:pt x="1465" y="385"/>
                </a:cubicBezTo>
                <a:cubicBezTo>
                  <a:pt x="1458" y="402"/>
                  <a:pt x="1450" y="418"/>
                  <a:pt x="1440" y="433"/>
                </a:cubicBezTo>
                <a:cubicBezTo>
                  <a:pt x="1429" y="448"/>
                  <a:pt x="1418" y="463"/>
                  <a:pt x="1405" y="475"/>
                </a:cubicBezTo>
                <a:cubicBezTo>
                  <a:pt x="1392" y="488"/>
                  <a:pt x="1378" y="500"/>
                  <a:pt x="1362" y="511"/>
                </a:cubicBezTo>
                <a:cubicBezTo>
                  <a:pt x="1347" y="521"/>
                  <a:pt x="1330" y="530"/>
                  <a:pt x="1314" y="537"/>
                </a:cubicBezTo>
                <a:cubicBezTo>
                  <a:pt x="1297" y="544"/>
                  <a:pt x="1279" y="549"/>
                  <a:pt x="1261" y="553"/>
                </a:cubicBezTo>
                <a:cubicBezTo>
                  <a:pt x="1243" y="556"/>
                  <a:pt x="1225" y="558"/>
                  <a:pt x="1207" y="558"/>
                </a:cubicBezTo>
                <a:lnTo>
                  <a:pt x="278" y="558"/>
                </a:lnTo>
                <a:cubicBezTo>
                  <a:pt x="260" y="558"/>
                  <a:pt x="242" y="556"/>
                  <a:pt x="224" y="553"/>
                </a:cubicBezTo>
                <a:cubicBezTo>
                  <a:pt x="206" y="549"/>
                  <a:pt x="189" y="544"/>
                  <a:pt x="172" y="537"/>
                </a:cubicBezTo>
                <a:cubicBezTo>
                  <a:pt x="155" y="530"/>
                  <a:pt x="139" y="521"/>
                  <a:pt x="124" y="511"/>
                </a:cubicBezTo>
                <a:cubicBezTo>
                  <a:pt x="109" y="500"/>
                  <a:pt x="94" y="488"/>
                  <a:pt x="82" y="475"/>
                </a:cubicBezTo>
                <a:cubicBezTo>
                  <a:pt x="69" y="463"/>
                  <a:pt x="57" y="448"/>
                  <a:pt x="47" y="433"/>
                </a:cubicBezTo>
                <a:cubicBezTo>
                  <a:pt x="37" y="418"/>
                  <a:pt x="28" y="402"/>
                  <a:pt x="21" y="385"/>
                </a:cubicBezTo>
                <a:cubicBezTo>
                  <a:pt x="14" y="368"/>
                  <a:pt x="9" y="351"/>
                  <a:pt x="5" y="333"/>
                </a:cubicBezTo>
                <a:cubicBezTo>
                  <a:pt x="2" y="315"/>
                  <a:pt x="0" y="297"/>
                  <a:pt x="0" y="279"/>
                </a:cubicBezTo>
                <a:close/>
              </a:path>
            </a:pathLst>
          </a:custGeom>
          <a:solidFill>
            <a:srgbClr val="92400E">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8" name="文本框 297"/>
          <p:cNvSpPr txBox="1"/>
          <p:nvPr/>
        </p:nvSpPr>
        <p:spPr>
          <a:xfrm>
            <a:off x="952560" y="2736360"/>
            <a:ext cx="141552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ClinicalTrials.gov</a:t>
            </a:r>
            <a:endParaRPr lang="en-US" sz="1320" b="0" u="none" strike="noStrike">
              <a:solidFill>
                <a:srgbClr val="000000"/>
              </a:solidFill>
              <a:effectLst/>
              <a:uFillTx/>
              <a:latin typeface="Times New Roman"/>
            </a:endParaRPr>
          </a:p>
        </p:txBody>
      </p:sp>
      <p:sp>
        <p:nvSpPr>
          <p:cNvPr id="299" name="文本框 298"/>
          <p:cNvSpPr txBox="1"/>
          <p:nvPr/>
        </p:nvSpPr>
        <p:spPr>
          <a:xfrm>
            <a:off x="2515320" y="27734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中时效性</a:t>
            </a:r>
            <a:endParaRPr lang="en-US" sz="790" b="0" u="none" strike="noStrike">
              <a:solidFill>
                <a:srgbClr val="000000"/>
              </a:solidFill>
              <a:effectLst/>
              <a:uFillTx/>
              <a:latin typeface="Times New Roman"/>
            </a:endParaRPr>
          </a:p>
        </p:txBody>
      </p:sp>
      <p:sp>
        <p:nvSpPr>
          <p:cNvPr id="300" name="文本框 299"/>
          <p:cNvSpPr txBox="1"/>
          <p:nvPr/>
        </p:nvSpPr>
        <p:spPr>
          <a:xfrm>
            <a:off x="952560" y="300024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收录全球范围内的临床试验数据，包括疾病研</a:t>
            </a:r>
            <a:endParaRPr lang="en-US" sz="920" b="0" u="none" strike="noStrike">
              <a:solidFill>
                <a:srgbClr val="000000"/>
              </a:solidFill>
              <a:effectLst/>
              <a:uFillTx/>
              <a:latin typeface="Times New Roman"/>
            </a:endParaRPr>
          </a:p>
        </p:txBody>
      </p:sp>
      <p:sp>
        <p:nvSpPr>
          <p:cNvPr id="301" name="文本框 300"/>
          <p:cNvSpPr txBox="1"/>
          <p:nvPr/>
        </p:nvSpPr>
        <p:spPr>
          <a:xfrm>
            <a:off x="952560" y="316728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究、药物试验等</a:t>
            </a:r>
            <a:endParaRPr lang="en-US" sz="920" b="0" u="none" strike="noStrike">
              <a:solidFill>
                <a:srgbClr val="000000"/>
              </a:solidFill>
              <a:effectLst/>
              <a:uFillTx/>
              <a:latin typeface="Times New Roman"/>
            </a:endParaRPr>
          </a:p>
        </p:txBody>
      </p:sp>
      <p:sp>
        <p:nvSpPr>
          <p:cNvPr id="302" name="任意多边形: 形状 301"/>
          <p:cNvSpPr/>
          <p:nvPr/>
        </p:nvSpPr>
        <p:spPr>
          <a:xfrm>
            <a:off x="3760200" y="2573640"/>
            <a:ext cx="3192840" cy="1069920"/>
          </a:xfrm>
          <a:custGeom>
            <a:avLst/>
            <a:gdLst/>
            <a:ahLst/>
            <a:cxnLst/>
            <a:rect l="0" t="0" r="r" b="b"/>
            <a:pathLst>
              <a:path w="8869" h="2972">
                <a:moveTo>
                  <a:pt x="0" y="2787"/>
                </a:moveTo>
                <a:lnTo>
                  <a:pt x="0" y="186"/>
                </a:lnTo>
                <a:cubicBezTo>
                  <a:pt x="0" y="174"/>
                  <a:pt x="1" y="162"/>
                  <a:pt x="3" y="150"/>
                </a:cubicBezTo>
                <a:cubicBezTo>
                  <a:pt x="5" y="138"/>
                  <a:pt x="7" y="126"/>
                  <a:pt x="11" y="115"/>
                </a:cubicBezTo>
                <a:cubicBezTo>
                  <a:pt x="14" y="103"/>
                  <a:pt x="19" y="93"/>
                  <a:pt x="24" y="83"/>
                </a:cubicBezTo>
                <a:cubicBezTo>
                  <a:pt x="29" y="73"/>
                  <a:pt x="35" y="63"/>
                  <a:pt x="41" y="55"/>
                </a:cubicBezTo>
                <a:cubicBezTo>
                  <a:pt x="48" y="46"/>
                  <a:pt x="55" y="38"/>
                  <a:pt x="62" y="31"/>
                </a:cubicBezTo>
                <a:cubicBezTo>
                  <a:pt x="70" y="25"/>
                  <a:pt x="78" y="19"/>
                  <a:pt x="86" y="14"/>
                </a:cubicBezTo>
                <a:cubicBezTo>
                  <a:pt x="95" y="10"/>
                  <a:pt x="104" y="6"/>
                  <a:pt x="112" y="4"/>
                </a:cubicBezTo>
                <a:cubicBezTo>
                  <a:pt x="121" y="1"/>
                  <a:pt x="131" y="0"/>
                  <a:pt x="140" y="0"/>
                </a:cubicBezTo>
                <a:lnTo>
                  <a:pt x="8683" y="0"/>
                </a:lnTo>
                <a:cubicBezTo>
                  <a:pt x="8695" y="0"/>
                  <a:pt x="8707" y="1"/>
                  <a:pt x="8719" y="4"/>
                </a:cubicBezTo>
                <a:cubicBezTo>
                  <a:pt x="8731" y="6"/>
                  <a:pt x="8743" y="10"/>
                  <a:pt x="8754" y="14"/>
                </a:cubicBezTo>
                <a:cubicBezTo>
                  <a:pt x="8765" y="19"/>
                  <a:pt x="8776" y="25"/>
                  <a:pt x="8786" y="31"/>
                </a:cubicBezTo>
                <a:cubicBezTo>
                  <a:pt x="8796" y="38"/>
                  <a:pt x="8806" y="46"/>
                  <a:pt x="8814" y="55"/>
                </a:cubicBezTo>
                <a:cubicBezTo>
                  <a:pt x="8823" y="63"/>
                  <a:pt x="8831" y="73"/>
                  <a:pt x="8837" y="83"/>
                </a:cubicBezTo>
                <a:cubicBezTo>
                  <a:pt x="8844" y="93"/>
                  <a:pt x="8850" y="103"/>
                  <a:pt x="8855" y="115"/>
                </a:cubicBezTo>
                <a:cubicBezTo>
                  <a:pt x="8859" y="126"/>
                  <a:pt x="8863" y="138"/>
                  <a:pt x="8865" y="150"/>
                </a:cubicBezTo>
                <a:cubicBezTo>
                  <a:pt x="8868" y="162"/>
                  <a:pt x="8869" y="174"/>
                  <a:pt x="8869" y="186"/>
                </a:cubicBezTo>
                <a:lnTo>
                  <a:pt x="8869" y="2787"/>
                </a:lnTo>
                <a:cubicBezTo>
                  <a:pt x="8869" y="2799"/>
                  <a:pt x="8868" y="2811"/>
                  <a:pt x="8865" y="2823"/>
                </a:cubicBezTo>
                <a:cubicBezTo>
                  <a:pt x="8863" y="2835"/>
                  <a:pt x="8859" y="2846"/>
                  <a:pt x="8855" y="2858"/>
                </a:cubicBezTo>
                <a:cubicBezTo>
                  <a:pt x="8850" y="2869"/>
                  <a:pt x="8844" y="2880"/>
                  <a:pt x="8837" y="2890"/>
                </a:cubicBezTo>
                <a:cubicBezTo>
                  <a:pt x="8831" y="2900"/>
                  <a:pt x="8823" y="2909"/>
                  <a:pt x="8814" y="2918"/>
                </a:cubicBezTo>
                <a:cubicBezTo>
                  <a:pt x="8806" y="2927"/>
                  <a:pt x="8796" y="2934"/>
                  <a:pt x="8786" y="2941"/>
                </a:cubicBezTo>
                <a:cubicBezTo>
                  <a:pt x="8776" y="2948"/>
                  <a:pt x="8765" y="2954"/>
                  <a:pt x="8754" y="2958"/>
                </a:cubicBezTo>
                <a:cubicBezTo>
                  <a:pt x="8743" y="2963"/>
                  <a:pt x="8731" y="2966"/>
                  <a:pt x="8719" y="2969"/>
                </a:cubicBezTo>
                <a:cubicBezTo>
                  <a:pt x="8707" y="2971"/>
                  <a:pt x="8695" y="2972"/>
                  <a:pt x="8683" y="2972"/>
                </a:cubicBezTo>
                <a:lnTo>
                  <a:pt x="140" y="2972"/>
                </a:lnTo>
                <a:cubicBezTo>
                  <a:pt x="131" y="2972"/>
                  <a:pt x="121" y="2971"/>
                  <a:pt x="112" y="2969"/>
                </a:cubicBezTo>
                <a:cubicBezTo>
                  <a:pt x="104" y="2966"/>
                  <a:pt x="95" y="2963"/>
                  <a:pt x="86" y="2958"/>
                </a:cubicBezTo>
                <a:cubicBezTo>
                  <a:pt x="78" y="2954"/>
                  <a:pt x="70" y="2948"/>
                  <a:pt x="62" y="2941"/>
                </a:cubicBezTo>
                <a:cubicBezTo>
                  <a:pt x="55" y="2934"/>
                  <a:pt x="48" y="2927"/>
                  <a:pt x="41" y="2918"/>
                </a:cubicBezTo>
                <a:cubicBezTo>
                  <a:pt x="35" y="2909"/>
                  <a:pt x="29" y="2900"/>
                  <a:pt x="24" y="2890"/>
                </a:cubicBezTo>
                <a:cubicBezTo>
                  <a:pt x="19" y="2880"/>
                  <a:pt x="14" y="2869"/>
                  <a:pt x="11" y="2858"/>
                </a:cubicBezTo>
                <a:cubicBezTo>
                  <a:pt x="7" y="2846"/>
                  <a:pt x="5"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3" name="任意多边形: 形状 302"/>
          <p:cNvSpPr/>
          <p:nvPr/>
        </p:nvSpPr>
        <p:spPr>
          <a:xfrm>
            <a:off x="3743640" y="2573640"/>
            <a:ext cx="67320" cy="1069920"/>
          </a:xfrm>
          <a:custGeom>
            <a:avLst/>
            <a:gdLst/>
            <a:ahLst/>
            <a:cxnLst/>
            <a:rect l="0" t="0" r="r" b="b"/>
            <a:pathLst>
              <a:path w="187" h="2972">
                <a:moveTo>
                  <a:pt x="0" y="0"/>
                </a:moveTo>
                <a:lnTo>
                  <a:pt x="187" y="0"/>
                </a:lnTo>
                <a:lnTo>
                  <a:pt x="187" y="2972"/>
                </a:lnTo>
                <a:lnTo>
                  <a:pt x="0" y="2972"/>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4" name="图片 303"/>
          <p:cNvPicPr/>
          <p:nvPr/>
        </p:nvPicPr>
        <p:blipFill>
          <a:blip r:embed="rId7"/>
          <a:stretch/>
        </p:blipFill>
        <p:spPr>
          <a:xfrm>
            <a:off x="3911040" y="2707560"/>
            <a:ext cx="250200" cy="250200"/>
          </a:xfrm>
          <a:prstGeom prst="rect">
            <a:avLst/>
          </a:prstGeom>
          <a:noFill/>
          <a:ln w="0">
            <a:noFill/>
          </a:ln>
        </p:spPr>
      </p:pic>
      <p:sp>
        <p:nvSpPr>
          <p:cNvPr id="305" name="文本框 304"/>
          <p:cNvSpPr txBox="1"/>
          <p:nvPr/>
        </p:nvSpPr>
        <p:spPr>
          <a:xfrm>
            <a:off x="952560" y="3391560"/>
            <a:ext cx="110700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数据类型：临床试验数据</a:t>
            </a:r>
            <a:endParaRPr lang="en-US" sz="790" b="0" u="none" strike="noStrike">
              <a:solidFill>
                <a:srgbClr val="000000"/>
              </a:solidFill>
              <a:effectLst/>
              <a:uFillTx/>
              <a:latin typeface="Times New Roman"/>
            </a:endParaRPr>
          </a:p>
        </p:txBody>
      </p:sp>
      <p:sp>
        <p:nvSpPr>
          <p:cNvPr id="306" name="任意多边形: 形状 305"/>
          <p:cNvSpPr/>
          <p:nvPr/>
        </p:nvSpPr>
        <p:spPr>
          <a:xfrm>
            <a:off x="6041880" y="2724120"/>
            <a:ext cx="534960" cy="200880"/>
          </a:xfrm>
          <a:custGeom>
            <a:avLst/>
            <a:gdLst/>
            <a:ahLst/>
            <a:cxnLst/>
            <a:rect l="0" t="0" r="r" b="b"/>
            <a:pathLst>
              <a:path w="1486" h="558">
                <a:moveTo>
                  <a:pt x="0" y="279"/>
                </a:moveTo>
                <a:cubicBezTo>
                  <a:pt x="0" y="260"/>
                  <a:pt x="1" y="242"/>
                  <a:pt x="5" y="224"/>
                </a:cubicBezTo>
                <a:cubicBezTo>
                  <a:pt x="8" y="206"/>
                  <a:pt x="14" y="189"/>
                  <a:pt x="21" y="172"/>
                </a:cubicBezTo>
                <a:cubicBezTo>
                  <a:pt x="28" y="155"/>
                  <a:pt x="36" y="139"/>
                  <a:pt x="46" y="124"/>
                </a:cubicBezTo>
                <a:cubicBezTo>
                  <a:pt x="57" y="109"/>
                  <a:pt x="68" y="94"/>
                  <a:pt x="81" y="82"/>
                </a:cubicBezTo>
                <a:cubicBezTo>
                  <a:pt x="94" y="69"/>
                  <a:pt x="108" y="57"/>
                  <a:pt x="123" y="47"/>
                </a:cubicBezTo>
                <a:cubicBezTo>
                  <a:pt x="139" y="37"/>
                  <a:pt x="155" y="28"/>
                  <a:pt x="171" y="21"/>
                </a:cubicBezTo>
                <a:cubicBezTo>
                  <a:pt x="188" y="14"/>
                  <a:pt x="206" y="9"/>
                  <a:pt x="224" y="5"/>
                </a:cubicBezTo>
                <a:cubicBezTo>
                  <a:pt x="242" y="2"/>
                  <a:pt x="260" y="0"/>
                  <a:pt x="278" y="0"/>
                </a:cubicBezTo>
                <a:lnTo>
                  <a:pt x="1208" y="0"/>
                </a:lnTo>
                <a:cubicBezTo>
                  <a:pt x="1226" y="0"/>
                  <a:pt x="1244" y="2"/>
                  <a:pt x="1262" y="5"/>
                </a:cubicBezTo>
                <a:cubicBezTo>
                  <a:pt x="1280" y="9"/>
                  <a:pt x="1297" y="14"/>
                  <a:pt x="1314" y="21"/>
                </a:cubicBezTo>
                <a:cubicBezTo>
                  <a:pt x="1331" y="28"/>
                  <a:pt x="1347" y="37"/>
                  <a:pt x="1362" y="47"/>
                </a:cubicBezTo>
                <a:cubicBezTo>
                  <a:pt x="1378" y="57"/>
                  <a:pt x="1392" y="69"/>
                  <a:pt x="1405" y="82"/>
                </a:cubicBezTo>
                <a:cubicBezTo>
                  <a:pt x="1418" y="94"/>
                  <a:pt x="1429" y="109"/>
                  <a:pt x="1439" y="124"/>
                </a:cubicBezTo>
                <a:cubicBezTo>
                  <a:pt x="1449" y="139"/>
                  <a:pt x="1458" y="155"/>
                  <a:pt x="1465" y="172"/>
                </a:cubicBezTo>
                <a:cubicBezTo>
                  <a:pt x="1472" y="189"/>
                  <a:pt x="1477" y="206"/>
                  <a:pt x="1481" y="224"/>
                </a:cubicBezTo>
                <a:cubicBezTo>
                  <a:pt x="1484" y="242"/>
                  <a:pt x="1486" y="260"/>
                  <a:pt x="1486" y="279"/>
                </a:cubicBezTo>
                <a:cubicBezTo>
                  <a:pt x="1486" y="297"/>
                  <a:pt x="1484" y="315"/>
                  <a:pt x="1481" y="333"/>
                </a:cubicBezTo>
                <a:cubicBezTo>
                  <a:pt x="1477" y="351"/>
                  <a:pt x="1472" y="368"/>
                  <a:pt x="1465" y="385"/>
                </a:cubicBezTo>
                <a:cubicBezTo>
                  <a:pt x="1458" y="402"/>
                  <a:pt x="1449" y="418"/>
                  <a:pt x="1439" y="433"/>
                </a:cubicBezTo>
                <a:cubicBezTo>
                  <a:pt x="1429" y="448"/>
                  <a:pt x="1418" y="463"/>
                  <a:pt x="1405" y="475"/>
                </a:cubicBezTo>
                <a:cubicBezTo>
                  <a:pt x="1392" y="488"/>
                  <a:pt x="1378" y="500"/>
                  <a:pt x="1362" y="511"/>
                </a:cubicBezTo>
                <a:cubicBezTo>
                  <a:pt x="1347" y="521"/>
                  <a:pt x="1331" y="530"/>
                  <a:pt x="1314" y="537"/>
                </a:cubicBezTo>
                <a:cubicBezTo>
                  <a:pt x="1297" y="544"/>
                  <a:pt x="1280" y="549"/>
                  <a:pt x="1262" y="553"/>
                </a:cubicBezTo>
                <a:cubicBezTo>
                  <a:pt x="1244" y="556"/>
                  <a:pt x="1226" y="558"/>
                  <a:pt x="1208" y="558"/>
                </a:cubicBezTo>
                <a:lnTo>
                  <a:pt x="278" y="558"/>
                </a:lnTo>
                <a:cubicBezTo>
                  <a:pt x="260" y="558"/>
                  <a:pt x="242" y="556"/>
                  <a:pt x="224" y="553"/>
                </a:cubicBezTo>
                <a:cubicBezTo>
                  <a:pt x="206" y="549"/>
                  <a:pt x="188" y="544"/>
                  <a:pt x="171" y="537"/>
                </a:cubicBezTo>
                <a:cubicBezTo>
                  <a:pt x="155" y="530"/>
                  <a:pt x="139" y="521"/>
                  <a:pt x="123" y="511"/>
                </a:cubicBezTo>
                <a:cubicBezTo>
                  <a:pt x="108" y="500"/>
                  <a:pt x="94" y="488"/>
                  <a:pt x="81" y="475"/>
                </a:cubicBezTo>
                <a:cubicBezTo>
                  <a:pt x="68" y="463"/>
                  <a:pt x="57" y="448"/>
                  <a:pt x="46" y="433"/>
                </a:cubicBezTo>
                <a:cubicBezTo>
                  <a:pt x="36" y="418"/>
                  <a:pt x="28" y="402"/>
                  <a:pt x="21" y="385"/>
                </a:cubicBezTo>
                <a:cubicBezTo>
                  <a:pt x="14" y="368"/>
                  <a:pt x="8" y="351"/>
                  <a:pt x="5" y="333"/>
                </a:cubicBezTo>
                <a:cubicBezTo>
                  <a:pt x="1" y="315"/>
                  <a:pt x="0" y="297"/>
                  <a:pt x="0" y="279"/>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7" name="文本框 306"/>
          <p:cNvSpPr txBox="1"/>
          <p:nvPr/>
        </p:nvSpPr>
        <p:spPr>
          <a:xfrm>
            <a:off x="4295520" y="2736360"/>
            <a:ext cx="182124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CDC Data &amp; Statistics</a:t>
            </a:r>
            <a:endParaRPr lang="en-US" sz="1320" b="0" u="none" strike="noStrike">
              <a:solidFill>
                <a:srgbClr val="000000"/>
              </a:solidFill>
              <a:effectLst/>
              <a:uFillTx/>
              <a:latin typeface="Times New Roman"/>
            </a:endParaRPr>
          </a:p>
        </p:txBody>
      </p:sp>
      <p:sp>
        <p:nvSpPr>
          <p:cNvPr id="308" name="文本框 307"/>
          <p:cNvSpPr txBox="1"/>
          <p:nvPr/>
        </p:nvSpPr>
        <p:spPr>
          <a:xfrm>
            <a:off x="6108840" y="27734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309" name="文本框 308"/>
          <p:cNvSpPr txBox="1"/>
          <p:nvPr/>
        </p:nvSpPr>
        <p:spPr>
          <a:xfrm>
            <a:off x="4295520" y="300024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美国疾病控制与预防中心的健康数据，包括疾病</a:t>
            </a:r>
            <a:endParaRPr lang="en-US" sz="920" b="0" u="none" strike="noStrike">
              <a:solidFill>
                <a:srgbClr val="000000"/>
              </a:solidFill>
              <a:effectLst/>
              <a:uFillTx/>
              <a:latin typeface="Times New Roman"/>
            </a:endParaRPr>
          </a:p>
        </p:txBody>
      </p:sp>
      <p:sp>
        <p:nvSpPr>
          <p:cNvPr id="310" name="文本框 309"/>
          <p:cNvSpPr txBox="1"/>
          <p:nvPr/>
        </p:nvSpPr>
        <p:spPr>
          <a:xfrm>
            <a:off x="4295520" y="316728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预防、疫苗接种等信息</a:t>
            </a:r>
            <a:endParaRPr lang="en-US" sz="920" b="0" u="none" strike="noStrike">
              <a:solidFill>
                <a:srgbClr val="000000"/>
              </a:solidFill>
              <a:effectLst/>
              <a:uFillTx/>
              <a:latin typeface="Times New Roman"/>
            </a:endParaRPr>
          </a:p>
        </p:txBody>
      </p:sp>
      <p:sp>
        <p:nvSpPr>
          <p:cNvPr id="311" name="任意多边形: 形状 310"/>
          <p:cNvSpPr/>
          <p:nvPr/>
        </p:nvSpPr>
        <p:spPr>
          <a:xfrm>
            <a:off x="7103160" y="2573640"/>
            <a:ext cx="3192480" cy="1069920"/>
          </a:xfrm>
          <a:custGeom>
            <a:avLst/>
            <a:gdLst/>
            <a:ahLst/>
            <a:cxnLst/>
            <a:rect l="0" t="0" r="r" b="b"/>
            <a:pathLst>
              <a:path w="8868" h="2972">
                <a:moveTo>
                  <a:pt x="0" y="2787"/>
                </a:moveTo>
                <a:lnTo>
                  <a:pt x="0" y="186"/>
                </a:lnTo>
                <a:cubicBezTo>
                  <a:pt x="0" y="174"/>
                  <a:pt x="0" y="162"/>
                  <a:pt x="2" y="150"/>
                </a:cubicBezTo>
                <a:cubicBezTo>
                  <a:pt x="4" y="138"/>
                  <a:pt x="7" y="126"/>
                  <a:pt x="10" y="115"/>
                </a:cubicBezTo>
                <a:cubicBezTo>
                  <a:pt x="14" y="103"/>
                  <a:pt x="18" y="93"/>
                  <a:pt x="23" y="83"/>
                </a:cubicBezTo>
                <a:cubicBezTo>
                  <a:pt x="28" y="73"/>
                  <a:pt x="34" y="63"/>
                  <a:pt x="40" y="55"/>
                </a:cubicBezTo>
                <a:cubicBezTo>
                  <a:pt x="47" y="46"/>
                  <a:pt x="54" y="38"/>
                  <a:pt x="61" y="31"/>
                </a:cubicBezTo>
                <a:cubicBezTo>
                  <a:pt x="69" y="25"/>
                  <a:pt x="77" y="19"/>
                  <a:pt x="86" y="14"/>
                </a:cubicBezTo>
                <a:cubicBezTo>
                  <a:pt x="94" y="10"/>
                  <a:pt x="103" y="6"/>
                  <a:pt x="112" y="4"/>
                </a:cubicBezTo>
                <a:cubicBezTo>
                  <a:pt x="121" y="1"/>
                  <a:pt x="130" y="0"/>
                  <a:pt x="139" y="0"/>
                </a:cubicBezTo>
                <a:lnTo>
                  <a:pt x="8682" y="0"/>
                </a:lnTo>
                <a:cubicBezTo>
                  <a:pt x="8694" y="0"/>
                  <a:pt x="8707" y="1"/>
                  <a:pt x="8719" y="4"/>
                </a:cubicBezTo>
                <a:cubicBezTo>
                  <a:pt x="8730" y="6"/>
                  <a:pt x="8742" y="10"/>
                  <a:pt x="8753" y="14"/>
                </a:cubicBezTo>
                <a:cubicBezTo>
                  <a:pt x="8765" y="19"/>
                  <a:pt x="8775" y="25"/>
                  <a:pt x="8785" y="31"/>
                </a:cubicBezTo>
                <a:cubicBezTo>
                  <a:pt x="8796" y="38"/>
                  <a:pt x="8805" y="46"/>
                  <a:pt x="8814" y="55"/>
                </a:cubicBezTo>
                <a:cubicBezTo>
                  <a:pt x="8822" y="63"/>
                  <a:pt x="8830" y="73"/>
                  <a:pt x="8837" y="83"/>
                </a:cubicBezTo>
                <a:cubicBezTo>
                  <a:pt x="8843" y="93"/>
                  <a:pt x="8849" y="103"/>
                  <a:pt x="8854" y="115"/>
                </a:cubicBezTo>
                <a:cubicBezTo>
                  <a:pt x="8859" y="126"/>
                  <a:pt x="8862" y="138"/>
                  <a:pt x="8864" y="150"/>
                </a:cubicBezTo>
                <a:cubicBezTo>
                  <a:pt x="8867" y="162"/>
                  <a:pt x="8868" y="174"/>
                  <a:pt x="8868" y="186"/>
                </a:cubicBezTo>
                <a:lnTo>
                  <a:pt x="8868" y="2787"/>
                </a:lnTo>
                <a:cubicBezTo>
                  <a:pt x="8868" y="2799"/>
                  <a:pt x="8867" y="2811"/>
                  <a:pt x="8864" y="2823"/>
                </a:cubicBezTo>
                <a:cubicBezTo>
                  <a:pt x="8862" y="2835"/>
                  <a:pt x="8859" y="2846"/>
                  <a:pt x="8854" y="2858"/>
                </a:cubicBezTo>
                <a:cubicBezTo>
                  <a:pt x="8849" y="2869"/>
                  <a:pt x="8843" y="2880"/>
                  <a:pt x="8837" y="2890"/>
                </a:cubicBezTo>
                <a:cubicBezTo>
                  <a:pt x="8830" y="2900"/>
                  <a:pt x="8822" y="2909"/>
                  <a:pt x="8814" y="2918"/>
                </a:cubicBezTo>
                <a:cubicBezTo>
                  <a:pt x="8805" y="2927"/>
                  <a:pt x="8796" y="2934"/>
                  <a:pt x="8785" y="2941"/>
                </a:cubicBezTo>
                <a:cubicBezTo>
                  <a:pt x="8775" y="2948"/>
                  <a:pt x="8765" y="2954"/>
                  <a:pt x="8753" y="2958"/>
                </a:cubicBezTo>
                <a:cubicBezTo>
                  <a:pt x="8742" y="2963"/>
                  <a:pt x="8730" y="2966"/>
                  <a:pt x="8719" y="2969"/>
                </a:cubicBezTo>
                <a:cubicBezTo>
                  <a:pt x="8707" y="2971"/>
                  <a:pt x="8694" y="2972"/>
                  <a:pt x="8682" y="2972"/>
                </a:cubicBezTo>
                <a:lnTo>
                  <a:pt x="139" y="2972"/>
                </a:lnTo>
                <a:cubicBezTo>
                  <a:pt x="130" y="2972"/>
                  <a:pt x="121" y="2971"/>
                  <a:pt x="112" y="2969"/>
                </a:cubicBezTo>
                <a:cubicBezTo>
                  <a:pt x="103" y="2966"/>
                  <a:pt x="94" y="2963"/>
                  <a:pt x="86" y="2958"/>
                </a:cubicBezTo>
                <a:cubicBezTo>
                  <a:pt x="77" y="2954"/>
                  <a:pt x="69" y="2948"/>
                  <a:pt x="61" y="2941"/>
                </a:cubicBezTo>
                <a:cubicBezTo>
                  <a:pt x="54" y="2934"/>
                  <a:pt x="47" y="2927"/>
                  <a:pt x="40" y="2918"/>
                </a:cubicBezTo>
                <a:cubicBezTo>
                  <a:pt x="34" y="2909"/>
                  <a:pt x="28" y="2900"/>
                  <a:pt x="23" y="2890"/>
                </a:cubicBezTo>
                <a:cubicBezTo>
                  <a:pt x="18" y="2880"/>
                  <a:pt x="14" y="2869"/>
                  <a:pt x="10" y="2858"/>
                </a:cubicBezTo>
                <a:cubicBezTo>
                  <a:pt x="7" y="2846"/>
                  <a:pt x="4" y="2835"/>
                  <a:pt x="2" y="2823"/>
                </a:cubicBezTo>
                <a:cubicBezTo>
                  <a:pt x="0"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2" name="任意多边形: 形状 311"/>
          <p:cNvSpPr/>
          <p:nvPr/>
        </p:nvSpPr>
        <p:spPr>
          <a:xfrm>
            <a:off x="7086240" y="2573640"/>
            <a:ext cx="67320" cy="1069920"/>
          </a:xfrm>
          <a:custGeom>
            <a:avLst/>
            <a:gdLst/>
            <a:ahLst/>
            <a:cxnLst/>
            <a:rect l="0" t="0" r="r" b="b"/>
            <a:pathLst>
              <a:path w="187" h="2972">
                <a:moveTo>
                  <a:pt x="0" y="0"/>
                </a:moveTo>
                <a:lnTo>
                  <a:pt x="187" y="0"/>
                </a:lnTo>
                <a:lnTo>
                  <a:pt x="187" y="2972"/>
                </a:lnTo>
                <a:lnTo>
                  <a:pt x="0" y="2972"/>
                </a:lnTo>
                <a:lnTo>
                  <a:pt x="0" y="0"/>
                </a:ln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3" name="图片 312"/>
          <p:cNvPicPr/>
          <p:nvPr/>
        </p:nvPicPr>
        <p:blipFill>
          <a:blip r:embed="rId8"/>
          <a:stretch/>
        </p:blipFill>
        <p:spPr>
          <a:xfrm>
            <a:off x="7253640" y="2707560"/>
            <a:ext cx="283680" cy="250200"/>
          </a:xfrm>
          <a:prstGeom prst="rect">
            <a:avLst/>
          </a:prstGeom>
          <a:noFill/>
          <a:ln w="0">
            <a:noFill/>
          </a:ln>
        </p:spPr>
      </p:pic>
      <p:sp>
        <p:nvSpPr>
          <p:cNvPr id="314" name="文本框 313"/>
          <p:cNvSpPr txBox="1"/>
          <p:nvPr/>
        </p:nvSpPr>
        <p:spPr>
          <a:xfrm>
            <a:off x="4295520" y="3391560"/>
            <a:ext cx="160992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数据类型：公共卫生数据、疾病预防</a:t>
            </a:r>
            <a:endParaRPr lang="en-US" sz="790" b="0" u="none" strike="noStrike">
              <a:solidFill>
                <a:srgbClr val="000000"/>
              </a:solidFill>
              <a:effectLst/>
              <a:uFillTx/>
              <a:latin typeface="Times New Roman"/>
            </a:endParaRPr>
          </a:p>
        </p:txBody>
      </p:sp>
      <p:sp>
        <p:nvSpPr>
          <p:cNvPr id="315" name="任意多边形: 形状 314"/>
          <p:cNvSpPr/>
          <p:nvPr/>
        </p:nvSpPr>
        <p:spPr>
          <a:xfrm>
            <a:off x="8565480" y="2724120"/>
            <a:ext cx="535320" cy="200880"/>
          </a:xfrm>
          <a:custGeom>
            <a:avLst/>
            <a:gdLst/>
            <a:ahLst/>
            <a:cxnLst/>
            <a:rect l="0" t="0" r="r" b="b"/>
            <a:pathLst>
              <a:path w="1487" h="558">
                <a:moveTo>
                  <a:pt x="0" y="279"/>
                </a:moveTo>
                <a:cubicBezTo>
                  <a:pt x="0" y="260"/>
                  <a:pt x="2" y="242"/>
                  <a:pt x="5" y="224"/>
                </a:cubicBezTo>
                <a:cubicBezTo>
                  <a:pt x="9" y="206"/>
                  <a:pt x="14" y="189"/>
                  <a:pt x="21" y="172"/>
                </a:cubicBezTo>
                <a:cubicBezTo>
                  <a:pt x="28" y="155"/>
                  <a:pt x="37" y="139"/>
                  <a:pt x="47" y="124"/>
                </a:cubicBezTo>
                <a:cubicBezTo>
                  <a:pt x="57" y="109"/>
                  <a:pt x="69" y="94"/>
                  <a:pt x="81" y="82"/>
                </a:cubicBezTo>
                <a:cubicBezTo>
                  <a:pt x="94" y="69"/>
                  <a:pt x="108" y="57"/>
                  <a:pt x="124" y="47"/>
                </a:cubicBezTo>
                <a:cubicBezTo>
                  <a:pt x="139" y="37"/>
                  <a:pt x="155" y="28"/>
                  <a:pt x="172" y="21"/>
                </a:cubicBezTo>
                <a:cubicBezTo>
                  <a:pt x="189" y="14"/>
                  <a:pt x="206" y="9"/>
                  <a:pt x="224" y="5"/>
                </a:cubicBezTo>
                <a:cubicBezTo>
                  <a:pt x="242" y="2"/>
                  <a:pt x="260" y="0"/>
                  <a:pt x="278" y="0"/>
                </a:cubicBezTo>
                <a:lnTo>
                  <a:pt x="1208" y="0"/>
                </a:lnTo>
                <a:cubicBezTo>
                  <a:pt x="1226" y="0"/>
                  <a:pt x="1244" y="2"/>
                  <a:pt x="1262" y="5"/>
                </a:cubicBezTo>
                <a:cubicBezTo>
                  <a:pt x="1280" y="9"/>
                  <a:pt x="1298" y="14"/>
                  <a:pt x="1315" y="21"/>
                </a:cubicBezTo>
                <a:cubicBezTo>
                  <a:pt x="1331" y="28"/>
                  <a:pt x="1348" y="37"/>
                  <a:pt x="1363" y="47"/>
                </a:cubicBezTo>
                <a:cubicBezTo>
                  <a:pt x="1378" y="57"/>
                  <a:pt x="1392" y="69"/>
                  <a:pt x="1405" y="82"/>
                </a:cubicBezTo>
                <a:cubicBezTo>
                  <a:pt x="1418" y="94"/>
                  <a:pt x="1429" y="109"/>
                  <a:pt x="1440" y="124"/>
                </a:cubicBezTo>
                <a:cubicBezTo>
                  <a:pt x="1450" y="139"/>
                  <a:pt x="1458" y="155"/>
                  <a:pt x="1465" y="172"/>
                </a:cubicBezTo>
                <a:cubicBezTo>
                  <a:pt x="1472" y="189"/>
                  <a:pt x="1478" y="206"/>
                  <a:pt x="1481" y="224"/>
                </a:cubicBezTo>
                <a:cubicBezTo>
                  <a:pt x="1485" y="242"/>
                  <a:pt x="1487" y="260"/>
                  <a:pt x="1487" y="279"/>
                </a:cubicBezTo>
                <a:cubicBezTo>
                  <a:pt x="1487" y="297"/>
                  <a:pt x="1485" y="315"/>
                  <a:pt x="1481" y="333"/>
                </a:cubicBezTo>
                <a:cubicBezTo>
                  <a:pt x="1478" y="351"/>
                  <a:pt x="1472" y="368"/>
                  <a:pt x="1465" y="385"/>
                </a:cubicBezTo>
                <a:cubicBezTo>
                  <a:pt x="1458" y="402"/>
                  <a:pt x="1450" y="418"/>
                  <a:pt x="1440" y="433"/>
                </a:cubicBezTo>
                <a:cubicBezTo>
                  <a:pt x="1429" y="448"/>
                  <a:pt x="1418" y="463"/>
                  <a:pt x="1405" y="475"/>
                </a:cubicBezTo>
                <a:cubicBezTo>
                  <a:pt x="1392" y="488"/>
                  <a:pt x="1378" y="500"/>
                  <a:pt x="1363" y="511"/>
                </a:cubicBezTo>
                <a:cubicBezTo>
                  <a:pt x="1348" y="521"/>
                  <a:pt x="1331" y="530"/>
                  <a:pt x="1315" y="537"/>
                </a:cubicBezTo>
                <a:cubicBezTo>
                  <a:pt x="1298" y="544"/>
                  <a:pt x="1280" y="549"/>
                  <a:pt x="1262" y="553"/>
                </a:cubicBezTo>
                <a:cubicBezTo>
                  <a:pt x="1244" y="556"/>
                  <a:pt x="1226" y="558"/>
                  <a:pt x="1208" y="558"/>
                </a:cubicBezTo>
                <a:lnTo>
                  <a:pt x="278" y="558"/>
                </a:lnTo>
                <a:cubicBezTo>
                  <a:pt x="260" y="558"/>
                  <a:pt x="242" y="556"/>
                  <a:pt x="224" y="553"/>
                </a:cubicBezTo>
                <a:cubicBezTo>
                  <a:pt x="206" y="549"/>
                  <a:pt x="189" y="544"/>
                  <a:pt x="172" y="537"/>
                </a:cubicBezTo>
                <a:cubicBezTo>
                  <a:pt x="155" y="530"/>
                  <a:pt x="139" y="521"/>
                  <a:pt x="124" y="511"/>
                </a:cubicBezTo>
                <a:cubicBezTo>
                  <a:pt x="108" y="500"/>
                  <a:pt x="94" y="488"/>
                  <a:pt x="81" y="475"/>
                </a:cubicBezTo>
                <a:cubicBezTo>
                  <a:pt x="69" y="463"/>
                  <a:pt x="57" y="448"/>
                  <a:pt x="47" y="433"/>
                </a:cubicBezTo>
                <a:cubicBezTo>
                  <a:pt x="37" y="418"/>
                  <a:pt x="28" y="402"/>
                  <a:pt x="21" y="385"/>
                </a:cubicBezTo>
                <a:cubicBezTo>
                  <a:pt x="14" y="368"/>
                  <a:pt x="9" y="351"/>
                  <a:pt x="5" y="333"/>
                </a:cubicBezTo>
                <a:cubicBezTo>
                  <a:pt x="2" y="315"/>
                  <a:pt x="0" y="297"/>
                  <a:pt x="0" y="279"/>
                </a:cubicBezTo>
                <a:close/>
              </a:path>
            </a:pathLst>
          </a:custGeom>
          <a:solidFill>
            <a:srgbClr val="92400E">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16" name="文本框 315"/>
          <p:cNvSpPr txBox="1"/>
          <p:nvPr/>
        </p:nvSpPr>
        <p:spPr>
          <a:xfrm>
            <a:off x="7671600" y="2736360"/>
            <a:ext cx="82152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DrugBank</a:t>
            </a:r>
            <a:endParaRPr lang="en-US" sz="1320" b="0" u="none" strike="noStrike">
              <a:solidFill>
                <a:srgbClr val="000000"/>
              </a:solidFill>
              <a:effectLst/>
              <a:uFillTx/>
              <a:latin typeface="Times New Roman"/>
            </a:endParaRPr>
          </a:p>
        </p:txBody>
      </p:sp>
      <p:sp>
        <p:nvSpPr>
          <p:cNvPr id="317" name="文本框 316"/>
          <p:cNvSpPr txBox="1"/>
          <p:nvPr/>
        </p:nvSpPr>
        <p:spPr>
          <a:xfrm>
            <a:off x="8632440" y="277344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中时效性</a:t>
            </a:r>
            <a:endParaRPr lang="en-US" sz="790" b="0" u="none" strike="noStrike">
              <a:solidFill>
                <a:srgbClr val="000000"/>
              </a:solidFill>
              <a:effectLst/>
              <a:uFillTx/>
              <a:latin typeface="Times New Roman"/>
            </a:endParaRPr>
          </a:p>
        </p:txBody>
      </p:sp>
      <p:sp>
        <p:nvSpPr>
          <p:cNvPr id="318" name="文本框 317"/>
          <p:cNvSpPr txBox="1"/>
          <p:nvPr/>
        </p:nvSpPr>
        <p:spPr>
          <a:xfrm>
            <a:off x="7671600" y="300024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包含详细的药物信息，包括药理学、药物相互作</a:t>
            </a:r>
            <a:endParaRPr lang="en-US" sz="920" b="0" u="none" strike="noStrike">
              <a:solidFill>
                <a:srgbClr val="000000"/>
              </a:solidFill>
              <a:effectLst/>
              <a:uFillTx/>
              <a:latin typeface="Times New Roman"/>
            </a:endParaRPr>
          </a:p>
        </p:txBody>
      </p:sp>
      <p:sp>
        <p:nvSpPr>
          <p:cNvPr id="319" name="文本框 318"/>
          <p:cNvSpPr txBox="1"/>
          <p:nvPr/>
        </p:nvSpPr>
        <p:spPr>
          <a:xfrm>
            <a:off x="7671600" y="3167280"/>
            <a:ext cx="587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用、剂量等</a:t>
            </a:r>
            <a:endParaRPr lang="en-US" sz="920" b="0" u="none" strike="noStrike">
              <a:solidFill>
                <a:srgbClr val="000000"/>
              </a:solidFill>
              <a:effectLst/>
              <a:uFillTx/>
              <a:latin typeface="Times New Roman"/>
            </a:endParaRPr>
          </a:p>
        </p:txBody>
      </p:sp>
      <p:sp>
        <p:nvSpPr>
          <p:cNvPr id="320" name="任意多边形: 形状 319"/>
          <p:cNvSpPr/>
          <p:nvPr/>
        </p:nvSpPr>
        <p:spPr>
          <a:xfrm>
            <a:off x="417600" y="3777120"/>
            <a:ext cx="3192840" cy="1069920"/>
          </a:xfrm>
          <a:custGeom>
            <a:avLst/>
            <a:gdLst/>
            <a:ahLst/>
            <a:cxnLst/>
            <a:rect l="0" t="0" r="r" b="b"/>
            <a:pathLst>
              <a:path w="8869" h="2972">
                <a:moveTo>
                  <a:pt x="0" y="2785"/>
                </a:moveTo>
                <a:lnTo>
                  <a:pt x="0" y="186"/>
                </a:lnTo>
                <a:cubicBezTo>
                  <a:pt x="0" y="173"/>
                  <a:pt x="1" y="161"/>
                  <a:pt x="3" y="149"/>
                </a:cubicBezTo>
                <a:cubicBezTo>
                  <a:pt x="5" y="137"/>
                  <a:pt x="7" y="126"/>
                  <a:pt x="11" y="114"/>
                </a:cubicBezTo>
                <a:cubicBezTo>
                  <a:pt x="14" y="103"/>
                  <a:pt x="19" y="92"/>
                  <a:pt x="24" y="82"/>
                </a:cubicBezTo>
                <a:cubicBezTo>
                  <a:pt x="29" y="72"/>
                  <a:pt x="34" y="63"/>
                  <a:pt x="41" y="54"/>
                </a:cubicBezTo>
                <a:cubicBezTo>
                  <a:pt x="47" y="46"/>
                  <a:pt x="54" y="38"/>
                  <a:pt x="62" y="31"/>
                </a:cubicBezTo>
                <a:cubicBezTo>
                  <a:pt x="70" y="24"/>
                  <a:pt x="78" y="19"/>
                  <a:pt x="86" y="14"/>
                </a:cubicBezTo>
                <a:cubicBezTo>
                  <a:pt x="95" y="9"/>
                  <a:pt x="103" y="6"/>
                  <a:pt x="112" y="3"/>
                </a:cubicBezTo>
                <a:cubicBezTo>
                  <a:pt x="121" y="1"/>
                  <a:pt x="130" y="0"/>
                  <a:pt x="139" y="0"/>
                </a:cubicBezTo>
                <a:lnTo>
                  <a:pt x="8683" y="0"/>
                </a:lnTo>
                <a:cubicBezTo>
                  <a:pt x="8695" y="0"/>
                  <a:pt x="8707" y="1"/>
                  <a:pt x="8719" y="3"/>
                </a:cubicBezTo>
                <a:cubicBezTo>
                  <a:pt x="8731" y="6"/>
                  <a:pt x="8743" y="9"/>
                  <a:pt x="8754" y="14"/>
                </a:cubicBezTo>
                <a:cubicBezTo>
                  <a:pt x="8765" y="19"/>
                  <a:pt x="8776" y="24"/>
                  <a:pt x="8786" y="31"/>
                </a:cubicBezTo>
                <a:cubicBezTo>
                  <a:pt x="8796" y="38"/>
                  <a:pt x="8806" y="46"/>
                  <a:pt x="8814" y="54"/>
                </a:cubicBezTo>
                <a:cubicBezTo>
                  <a:pt x="8823" y="63"/>
                  <a:pt x="8830" y="72"/>
                  <a:pt x="8837" y="82"/>
                </a:cubicBezTo>
                <a:cubicBezTo>
                  <a:pt x="8844" y="92"/>
                  <a:pt x="8850" y="103"/>
                  <a:pt x="8854" y="114"/>
                </a:cubicBezTo>
                <a:cubicBezTo>
                  <a:pt x="8859" y="126"/>
                  <a:pt x="8863" y="137"/>
                  <a:pt x="8865" y="149"/>
                </a:cubicBezTo>
                <a:cubicBezTo>
                  <a:pt x="8867" y="161"/>
                  <a:pt x="8869" y="173"/>
                  <a:pt x="8869" y="186"/>
                </a:cubicBezTo>
                <a:lnTo>
                  <a:pt x="8869" y="2785"/>
                </a:lnTo>
                <a:cubicBezTo>
                  <a:pt x="8869" y="2798"/>
                  <a:pt x="8867" y="2810"/>
                  <a:pt x="8865" y="2822"/>
                </a:cubicBezTo>
                <a:cubicBezTo>
                  <a:pt x="8863" y="2834"/>
                  <a:pt x="8859" y="2845"/>
                  <a:pt x="8854" y="2856"/>
                </a:cubicBezTo>
                <a:cubicBezTo>
                  <a:pt x="8850" y="2868"/>
                  <a:pt x="8844" y="2879"/>
                  <a:pt x="8837" y="2890"/>
                </a:cubicBezTo>
                <a:cubicBezTo>
                  <a:pt x="8830" y="2900"/>
                  <a:pt x="8823" y="2909"/>
                  <a:pt x="8814" y="2918"/>
                </a:cubicBezTo>
                <a:cubicBezTo>
                  <a:pt x="8806" y="2926"/>
                  <a:pt x="8796" y="2934"/>
                  <a:pt x="8786" y="2941"/>
                </a:cubicBezTo>
                <a:cubicBezTo>
                  <a:pt x="8776" y="2948"/>
                  <a:pt x="8765" y="2953"/>
                  <a:pt x="8754" y="2958"/>
                </a:cubicBezTo>
                <a:cubicBezTo>
                  <a:pt x="8743" y="2963"/>
                  <a:pt x="8731" y="2966"/>
                  <a:pt x="8719" y="2969"/>
                </a:cubicBezTo>
                <a:cubicBezTo>
                  <a:pt x="8707" y="2971"/>
                  <a:pt x="8695" y="2972"/>
                  <a:pt x="8683" y="2972"/>
                </a:cubicBezTo>
                <a:lnTo>
                  <a:pt x="139" y="2972"/>
                </a:lnTo>
                <a:cubicBezTo>
                  <a:pt x="130" y="2972"/>
                  <a:pt x="121" y="2971"/>
                  <a:pt x="112" y="2969"/>
                </a:cubicBezTo>
                <a:cubicBezTo>
                  <a:pt x="103" y="2966"/>
                  <a:pt x="95" y="2963"/>
                  <a:pt x="86" y="2958"/>
                </a:cubicBezTo>
                <a:cubicBezTo>
                  <a:pt x="78" y="2953"/>
                  <a:pt x="70" y="2948"/>
                  <a:pt x="62" y="2941"/>
                </a:cubicBezTo>
                <a:cubicBezTo>
                  <a:pt x="54" y="2934"/>
                  <a:pt x="47" y="2926"/>
                  <a:pt x="41" y="2918"/>
                </a:cubicBezTo>
                <a:cubicBezTo>
                  <a:pt x="34" y="2909"/>
                  <a:pt x="29" y="2900"/>
                  <a:pt x="24" y="2890"/>
                </a:cubicBezTo>
                <a:cubicBezTo>
                  <a:pt x="19" y="2879"/>
                  <a:pt x="14" y="2868"/>
                  <a:pt x="11" y="2856"/>
                </a:cubicBezTo>
                <a:cubicBezTo>
                  <a:pt x="7" y="2845"/>
                  <a:pt x="5" y="2834"/>
                  <a:pt x="3" y="2822"/>
                </a:cubicBezTo>
                <a:cubicBezTo>
                  <a:pt x="1" y="2810"/>
                  <a:pt x="0" y="2798"/>
                  <a:pt x="0" y="278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1" name="任意多边形: 形状 320"/>
          <p:cNvSpPr/>
          <p:nvPr/>
        </p:nvSpPr>
        <p:spPr>
          <a:xfrm>
            <a:off x="401040" y="3777120"/>
            <a:ext cx="66960" cy="1069920"/>
          </a:xfrm>
          <a:custGeom>
            <a:avLst/>
            <a:gdLst/>
            <a:ahLst/>
            <a:cxnLst/>
            <a:rect l="0" t="0" r="r" b="b"/>
            <a:pathLst>
              <a:path w="186" h="2972">
                <a:moveTo>
                  <a:pt x="0" y="0"/>
                </a:moveTo>
                <a:lnTo>
                  <a:pt x="186" y="0"/>
                </a:lnTo>
                <a:lnTo>
                  <a:pt x="186" y="2972"/>
                </a:lnTo>
                <a:lnTo>
                  <a:pt x="0" y="2972"/>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2" name="图片 321"/>
          <p:cNvPicPr/>
          <p:nvPr/>
        </p:nvPicPr>
        <p:blipFill>
          <a:blip r:embed="rId9"/>
          <a:stretch/>
        </p:blipFill>
        <p:spPr>
          <a:xfrm>
            <a:off x="568080" y="3911040"/>
            <a:ext cx="283680" cy="250200"/>
          </a:xfrm>
          <a:prstGeom prst="rect">
            <a:avLst/>
          </a:prstGeom>
          <a:noFill/>
          <a:ln w="0">
            <a:noFill/>
          </a:ln>
        </p:spPr>
      </p:pic>
      <p:sp>
        <p:nvSpPr>
          <p:cNvPr id="323" name="文本框 322"/>
          <p:cNvSpPr txBox="1"/>
          <p:nvPr/>
        </p:nvSpPr>
        <p:spPr>
          <a:xfrm>
            <a:off x="7671600" y="3391560"/>
            <a:ext cx="90612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数据类型：药物信息</a:t>
            </a:r>
            <a:endParaRPr lang="en-US" sz="790" b="0" u="none" strike="noStrike">
              <a:solidFill>
                <a:srgbClr val="000000"/>
              </a:solidFill>
              <a:effectLst/>
              <a:uFillTx/>
              <a:latin typeface="Times New Roman"/>
            </a:endParaRPr>
          </a:p>
        </p:txBody>
      </p:sp>
      <p:sp>
        <p:nvSpPr>
          <p:cNvPr id="324" name="任意多边形: 形状 323"/>
          <p:cNvSpPr/>
          <p:nvPr/>
        </p:nvSpPr>
        <p:spPr>
          <a:xfrm>
            <a:off x="1821600" y="3927600"/>
            <a:ext cx="535320" cy="200880"/>
          </a:xfrm>
          <a:custGeom>
            <a:avLst/>
            <a:gdLst/>
            <a:ahLst/>
            <a:cxnLst/>
            <a:rect l="0" t="0" r="r" b="b"/>
            <a:pathLst>
              <a:path w="1487" h="558">
                <a:moveTo>
                  <a:pt x="0" y="278"/>
                </a:moveTo>
                <a:cubicBezTo>
                  <a:pt x="0" y="260"/>
                  <a:pt x="2" y="242"/>
                  <a:pt x="5" y="224"/>
                </a:cubicBezTo>
                <a:cubicBezTo>
                  <a:pt x="9" y="206"/>
                  <a:pt x="14" y="188"/>
                  <a:pt x="21" y="172"/>
                </a:cubicBezTo>
                <a:cubicBezTo>
                  <a:pt x="28" y="155"/>
                  <a:pt x="37" y="139"/>
                  <a:pt x="47" y="123"/>
                </a:cubicBezTo>
                <a:cubicBezTo>
                  <a:pt x="57" y="108"/>
                  <a:pt x="69" y="94"/>
                  <a:pt x="82" y="81"/>
                </a:cubicBezTo>
                <a:cubicBezTo>
                  <a:pt x="94" y="68"/>
                  <a:pt x="109" y="57"/>
                  <a:pt x="124" y="47"/>
                </a:cubicBezTo>
                <a:cubicBezTo>
                  <a:pt x="140" y="36"/>
                  <a:pt x="156" y="28"/>
                  <a:pt x="173" y="21"/>
                </a:cubicBezTo>
                <a:cubicBezTo>
                  <a:pt x="190" y="14"/>
                  <a:pt x="207" y="9"/>
                  <a:pt x="225" y="5"/>
                </a:cubicBezTo>
                <a:cubicBezTo>
                  <a:pt x="243" y="1"/>
                  <a:pt x="261" y="0"/>
                  <a:pt x="280" y="0"/>
                </a:cubicBezTo>
                <a:lnTo>
                  <a:pt x="1208" y="0"/>
                </a:lnTo>
                <a:cubicBezTo>
                  <a:pt x="1226" y="0"/>
                  <a:pt x="1244" y="1"/>
                  <a:pt x="1262" y="5"/>
                </a:cubicBezTo>
                <a:cubicBezTo>
                  <a:pt x="1280" y="9"/>
                  <a:pt x="1298" y="14"/>
                  <a:pt x="1315" y="21"/>
                </a:cubicBezTo>
                <a:cubicBezTo>
                  <a:pt x="1332" y="28"/>
                  <a:pt x="1348" y="36"/>
                  <a:pt x="1363" y="47"/>
                </a:cubicBezTo>
                <a:cubicBezTo>
                  <a:pt x="1378" y="57"/>
                  <a:pt x="1392" y="68"/>
                  <a:pt x="1405" y="81"/>
                </a:cubicBezTo>
                <a:cubicBezTo>
                  <a:pt x="1418" y="94"/>
                  <a:pt x="1429" y="108"/>
                  <a:pt x="1440" y="123"/>
                </a:cubicBezTo>
                <a:cubicBezTo>
                  <a:pt x="1450" y="139"/>
                  <a:pt x="1458" y="155"/>
                  <a:pt x="1465" y="172"/>
                </a:cubicBezTo>
                <a:cubicBezTo>
                  <a:pt x="1472" y="188"/>
                  <a:pt x="1478" y="206"/>
                  <a:pt x="1481" y="224"/>
                </a:cubicBezTo>
                <a:cubicBezTo>
                  <a:pt x="1485" y="242"/>
                  <a:pt x="1487" y="260"/>
                  <a:pt x="1487" y="278"/>
                </a:cubicBezTo>
                <a:cubicBezTo>
                  <a:pt x="1487" y="296"/>
                  <a:pt x="1485" y="315"/>
                  <a:pt x="1481" y="333"/>
                </a:cubicBezTo>
                <a:cubicBezTo>
                  <a:pt x="1478" y="350"/>
                  <a:pt x="1472" y="368"/>
                  <a:pt x="1465" y="385"/>
                </a:cubicBezTo>
                <a:cubicBezTo>
                  <a:pt x="1458" y="402"/>
                  <a:pt x="1450" y="418"/>
                  <a:pt x="1440" y="433"/>
                </a:cubicBezTo>
                <a:cubicBezTo>
                  <a:pt x="1429" y="448"/>
                  <a:pt x="1418" y="462"/>
                  <a:pt x="1405" y="475"/>
                </a:cubicBezTo>
                <a:cubicBezTo>
                  <a:pt x="1392" y="488"/>
                  <a:pt x="1378" y="500"/>
                  <a:pt x="1363" y="511"/>
                </a:cubicBezTo>
                <a:cubicBezTo>
                  <a:pt x="1348" y="521"/>
                  <a:pt x="1332" y="530"/>
                  <a:pt x="1315" y="537"/>
                </a:cubicBezTo>
                <a:cubicBezTo>
                  <a:pt x="1298" y="544"/>
                  <a:pt x="1280" y="549"/>
                  <a:pt x="1262" y="552"/>
                </a:cubicBezTo>
                <a:cubicBezTo>
                  <a:pt x="1244" y="556"/>
                  <a:pt x="1226" y="558"/>
                  <a:pt x="1208" y="558"/>
                </a:cubicBezTo>
                <a:lnTo>
                  <a:pt x="280" y="558"/>
                </a:lnTo>
                <a:cubicBezTo>
                  <a:pt x="261" y="558"/>
                  <a:pt x="243" y="556"/>
                  <a:pt x="225" y="552"/>
                </a:cubicBezTo>
                <a:cubicBezTo>
                  <a:pt x="207" y="549"/>
                  <a:pt x="190" y="544"/>
                  <a:pt x="173" y="537"/>
                </a:cubicBezTo>
                <a:cubicBezTo>
                  <a:pt x="156" y="530"/>
                  <a:pt x="140" y="521"/>
                  <a:pt x="124" y="511"/>
                </a:cubicBezTo>
                <a:cubicBezTo>
                  <a:pt x="109" y="500"/>
                  <a:pt x="94" y="488"/>
                  <a:pt x="82" y="475"/>
                </a:cubicBezTo>
                <a:cubicBezTo>
                  <a:pt x="69" y="462"/>
                  <a:pt x="57" y="448"/>
                  <a:pt x="47" y="433"/>
                </a:cubicBezTo>
                <a:cubicBezTo>
                  <a:pt x="37" y="418"/>
                  <a:pt x="28" y="402"/>
                  <a:pt x="21" y="385"/>
                </a:cubicBezTo>
                <a:cubicBezTo>
                  <a:pt x="14" y="368"/>
                  <a:pt x="9" y="350"/>
                  <a:pt x="5" y="333"/>
                </a:cubicBezTo>
                <a:cubicBezTo>
                  <a:pt x="2" y="315"/>
                  <a:pt x="0" y="296"/>
                  <a:pt x="0" y="278"/>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5" name="文本框 324"/>
          <p:cNvSpPr txBox="1"/>
          <p:nvPr/>
        </p:nvSpPr>
        <p:spPr>
          <a:xfrm>
            <a:off x="986040" y="3939840"/>
            <a:ext cx="78876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OpenFDA</a:t>
            </a:r>
            <a:endParaRPr lang="en-US" sz="1320" b="0" u="none" strike="noStrike">
              <a:solidFill>
                <a:srgbClr val="000000"/>
              </a:solidFill>
              <a:effectLst/>
              <a:uFillTx/>
              <a:latin typeface="Times New Roman"/>
            </a:endParaRPr>
          </a:p>
        </p:txBody>
      </p:sp>
      <p:sp>
        <p:nvSpPr>
          <p:cNvPr id="326" name="文本框 325"/>
          <p:cNvSpPr txBox="1"/>
          <p:nvPr/>
        </p:nvSpPr>
        <p:spPr>
          <a:xfrm>
            <a:off x="1888560" y="39765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327" name="文本框 326"/>
          <p:cNvSpPr txBox="1"/>
          <p:nvPr/>
        </p:nvSpPr>
        <p:spPr>
          <a:xfrm>
            <a:off x="986040" y="4203360"/>
            <a:ext cx="2529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美国</a:t>
            </a:r>
            <a:r>
              <a:rPr lang="en-US" sz="920" b="0" u="none" strike="noStrike">
                <a:solidFill>
                  <a:srgbClr val="FFFFFF"/>
                </a:solidFill>
                <a:effectLst/>
                <a:uFillTx/>
                <a:latin typeface="NotoSansSC"/>
                <a:ea typeface="NotoSansSC"/>
              </a:rPr>
              <a:t>FDA</a:t>
            </a:r>
            <a:r>
              <a:rPr lang="zh-CN" sz="920" b="0" u="none" strike="noStrike">
                <a:solidFill>
                  <a:srgbClr val="FFFFFF"/>
                </a:solidFill>
                <a:effectLst/>
                <a:uFillTx/>
                <a:latin typeface="NotoSansSC"/>
                <a:ea typeface="NotoSansSC"/>
              </a:rPr>
              <a:t>的开放数据平台，包含药品、食品、医</a:t>
            </a:r>
            <a:endParaRPr lang="en-US" sz="920" b="0" u="none" strike="noStrike">
              <a:solidFill>
                <a:srgbClr val="000000"/>
              </a:solidFill>
              <a:effectLst/>
              <a:uFillTx/>
              <a:latin typeface="Times New Roman"/>
            </a:endParaRPr>
          </a:p>
        </p:txBody>
      </p:sp>
      <p:sp>
        <p:nvSpPr>
          <p:cNvPr id="328" name="文本框 327"/>
          <p:cNvSpPr txBox="1"/>
          <p:nvPr/>
        </p:nvSpPr>
        <p:spPr>
          <a:xfrm>
            <a:off x="986040" y="437076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疗器械的监管数据</a:t>
            </a:r>
            <a:endParaRPr lang="en-US" sz="920" b="0" u="none" strike="noStrike">
              <a:solidFill>
                <a:srgbClr val="000000"/>
              </a:solidFill>
              <a:effectLst/>
              <a:uFillTx/>
              <a:latin typeface="Times New Roman"/>
            </a:endParaRPr>
          </a:p>
        </p:txBody>
      </p:sp>
      <p:sp>
        <p:nvSpPr>
          <p:cNvPr id="329" name="任意多边形: 形状 328"/>
          <p:cNvSpPr/>
          <p:nvPr/>
        </p:nvSpPr>
        <p:spPr>
          <a:xfrm>
            <a:off x="3760200" y="3777120"/>
            <a:ext cx="3192840" cy="1069920"/>
          </a:xfrm>
          <a:custGeom>
            <a:avLst/>
            <a:gdLst/>
            <a:ahLst/>
            <a:cxnLst/>
            <a:rect l="0" t="0" r="r" b="b"/>
            <a:pathLst>
              <a:path w="8869" h="2972">
                <a:moveTo>
                  <a:pt x="0" y="2785"/>
                </a:moveTo>
                <a:lnTo>
                  <a:pt x="0" y="186"/>
                </a:lnTo>
                <a:cubicBezTo>
                  <a:pt x="0" y="173"/>
                  <a:pt x="1" y="161"/>
                  <a:pt x="3" y="149"/>
                </a:cubicBezTo>
                <a:cubicBezTo>
                  <a:pt x="5" y="137"/>
                  <a:pt x="7" y="126"/>
                  <a:pt x="11" y="114"/>
                </a:cubicBezTo>
                <a:cubicBezTo>
                  <a:pt x="14" y="103"/>
                  <a:pt x="19" y="92"/>
                  <a:pt x="24" y="82"/>
                </a:cubicBezTo>
                <a:cubicBezTo>
                  <a:pt x="29" y="72"/>
                  <a:pt x="35" y="63"/>
                  <a:pt x="41" y="54"/>
                </a:cubicBezTo>
                <a:cubicBezTo>
                  <a:pt x="48" y="46"/>
                  <a:pt x="55" y="38"/>
                  <a:pt x="62" y="31"/>
                </a:cubicBezTo>
                <a:cubicBezTo>
                  <a:pt x="70" y="24"/>
                  <a:pt x="78" y="19"/>
                  <a:pt x="86" y="14"/>
                </a:cubicBezTo>
                <a:cubicBezTo>
                  <a:pt x="95" y="9"/>
                  <a:pt x="104" y="6"/>
                  <a:pt x="112" y="3"/>
                </a:cubicBezTo>
                <a:cubicBezTo>
                  <a:pt x="121" y="1"/>
                  <a:pt x="131" y="0"/>
                  <a:pt x="140" y="0"/>
                </a:cubicBezTo>
                <a:lnTo>
                  <a:pt x="8683" y="0"/>
                </a:lnTo>
                <a:cubicBezTo>
                  <a:pt x="8695" y="0"/>
                  <a:pt x="8707" y="1"/>
                  <a:pt x="8719" y="3"/>
                </a:cubicBezTo>
                <a:cubicBezTo>
                  <a:pt x="8731" y="6"/>
                  <a:pt x="8743" y="9"/>
                  <a:pt x="8754" y="14"/>
                </a:cubicBezTo>
                <a:cubicBezTo>
                  <a:pt x="8765" y="19"/>
                  <a:pt x="8776" y="24"/>
                  <a:pt x="8786" y="31"/>
                </a:cubicBezTo>
                <a:cubicBezTo>
                  <a:pt x="8796" y="38"/>
                  <a:pt x="8806" y="46"/>
                  <a:pt x="8814" y="54"/>
                </a:cubicBezTo>
                <a:cubicBezTo>
                  <a:pt x="8823" y="63"/>
                  <a:pt x="8831" y="72"/>
                  <a:pt x="8837" y="82"/>
                </a:cubicBezTo>
                <a:cubicBezTo>
                  <a:pt x="8844" y="92"/>
                  <a:pt x="8850" y="103"/>
                  <a:pt x="8855" y="114"/>
                </a:cubicBezTo>
                <a:cubicBezTo>
                  <a:pt x="8859" y="126"/>
                  <a:pt x="8863" y="137"/>
                  <a:pt x="8865" y="149"/>
                </a:cubicBezTo>
                <a:cubicBezTo>
                  <a:pt x="8868" y="161"/>
                  <a:pt x="8869" y="173"/>
                  <a:pt x="8869" y="186"/>
                </a:cubicBezTo>
                <a:lnTo>
                  <a:pt x="8869" y="2785"/>
                </a:lnTo>
                <a:cubicBezTo>
                  <a:pt x="8869" y="2798"/>
                  <a:pt x="8868" y="2810"/>
                  <a:pt x="8865" y="2822"/>
                </a:cubicBezTo>
                <a:cubicBezTo>
                  <a:pt x="8863" y="2834"/>
                  <a:pt x="8859" y="2845"/>
                  <a:pt x="8855" y="2856"/>
                </a:cubicBezTo>
                <a:cubicBezTo>
                  <a:pt x="8850" y="2868"/>
                  <a:pt x="8844" y="2879"/>
                  <a:pt x="8837" y="2890"/>
                </a:cubicBezTo>
                <a:cubicBezTo>
                  <a:pt x="8831" y="2900"/>
                  <a:pt x="8823" y="2909"/>
                  <a:pt x="8814" y="2918"/>
                </a:cubicBezTo>
                <a:cubicBezTo>
                  <a:pt x="8806" y="2926"/>
                  <a:pt x="8796" y="2934"/>
                  <a:pt x="8786" y="2941"/>
                </a:cubicBezTo>
                <a:cubicBezTo>
                  <a:pt x="8776" y="2948"/>
                  <a:pt x="8765" y="2953"/>
                  <a:pt x="8754" y="2958"/>
                </a:cubicBezTo>
                <a:cubicBezTo>
                  <a:pt x="8743" y="2963"/>
                  <a:pt x="8731" y="2966"/>
                  <a:pt x="8719" y="2969"/>
                </a:cubicBezTo>
                <a:cubicBezTo>
                  <a:pt x="8707" y="2971"/>
                  <a:pt x="8695" y="2972"/>
                  <a:pt x="8683" y="2972"/>
                </a:cubicBezTo>
                <a:lnTo>
                  <a:pt x="140" y="2972"/>
                </a:lnTo>
                <a:cubicBezTo>
                  <a:pt x="131" y="2972"/>
                  <a:pt x="121" y="2971"/>
                  <a:pt x="112" y="2969"/>
                </a:cubicBezTo>
                <a:cubicBezTo>
                  <a:pt x="104" y="2966"/>
                  <a:pt x="95" y="2963"/>
                  <a:pt x="86" y="2958"/>
                </a:cubicBezTo>
                <a:cubicBezTo>
                  <a:pt x="78" y="2953"/>
                  <a:pt x="70" y="2948"/>
                  <a:pt x="62" y="2941"/>
                </a:cubicBezTo>
                <a:cubicBezTo>
                  <a:pt x="55" y="2934"/>
                  <a:pt x="48" y="2926"/>
                  <a:pt x="41" y="2918"/>
                </a:cubicBezTo>
                <a:cubicBezTo>
                  <a:pt x="35" y="2909"/>
                  <a:pt x="29" y="2900"/>
                  <a:pt x="24" y="2890"/>
                </a:cubicBezTo>
                <a:cubicBezTo>
                  <a:pt x="19" y="2879"/>
                  <a:pt x="14" y="2868"/>
                  <a:pt x="11" y="2856"/>
                </a:cubicBezTo>
                <a:cubicBezTo>
                  <a:pt x="7" y="2845"/>
                  <a:pt x="5" y="2834"/>
                  <a:pt x="3" y="2822"/>
                </a:cubicBezTo>
                <a:cubicBezTo>
                  <a:pt x="1" y="2810"/>
                  <a:pt x="0" y="2798"/>
                  <a:pt x="0" y="278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0" name="任意多边形: 形状 329"/>
          <p:cNvSpPr/>
          <p:nvPr/>
        </p:nvSpPr>
        <p:spPr>
          <a:xfrm>
            <a:off x="3743640" y="3777120"/>
            <a:ext cx="67320" cy="1069920"/>
          </a:xfrm>
          <a:custGeom>
            <a:avLst/>
            <a:gdLst/>
            <a:ahLst/>
            <a:cxnLst/>
            <a:rect l="0" t="0" r="r" b="b"/>
            <a:pathLst>
              <a:path w="187" h="2972">
                <a:moveTo>
                  <a:pt x="0" y="0"/>
                </a:moveTo>
                <a:lnTo>
                  <a:pt x="187" y="0"/>
                </a:lnTo>
                <a:lnTo>
                  <a:pt x="187" y="2972"/>
                </a:lnTo>
                <a:lnTo>
                  <a:pt x="0" y="2972"/>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31" name="图片 330"/>
          <p:cNvPicPr/>
          <p:nvPr/>
        </p:nvPicPr>
        <p:blipFill>
          <a:blip r:embed="rId10"/>
          <a:stretch/>
        </p:blipFill>
        <p:spPr>
          <a:xfrm>
            <a:off x="3911040" y="3911040"/>
            <a:ext cx="191880" cy="250200"/>
          </a:xfrm>
          <a:prstGeom prst="rect">
            <a:avLst/>
          </a:prstGeom>
          <a:noFill/>
          <a:ln w="0">
            <a:noFill/>
          </a:ln>
        </p:spPr>
      </p:pic>
      <p:sp>
        <p:nvSpPr>
          <p:cNvPr id="332" name="文本框 331"/>
          <p:cNvSpPr txBox="1"/>
          <p:nvPr/>
        </p:nvSpPr>
        <p:spPr>
          <a:xfrm>
            <a:off x="986040" y="4595040"/>
            <a:ext cx="140904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数据类型：药物、医疗设备数据</a:t>
            </a:r>
            <a:endParaRPr lang="en-US" sz="790" b="0" u="none" strike="noStrike">
              <a:solidFill>
                <a:srgbClr val="000000"/>
              </a:solidFill>
              <a:effectLst/>
              <a:uFillTx/>
              <a:latin typeface="Times New Roman"/>
            </a:endParaRPr>
          </a:p>
        </p:txBody>
      </p:sp>
      <p:sp>
        <p:nvSpPr>
          <p:cNvPr id="333" name="任意多边形: 形状 332"/>
          <p:cNvSpPr/>
          <p:nvPr/>
        </p:nvSpPr>
        <p:spPr>
          <a:xfrm>
            <a:off x="5013720" y="3927600"/>
            <a:ext cx="535320" cy="200880"/>
          </a:xfrm>
          <a:custGeom>
            <a:avLst/>
            <a:gdLst/>
            <a:ahLst/>
            <a:cxnLst/>
            <a:rect l="0" t="0" r="r" b="b"/>
            <a:pathLst>
              <a:path w="1487" h="558">
                <a:moveTo>
                  <a:pt x="0" y="278"/>
                </a:moveTo>
                <a:cubicBezTo>
                  <a:pt x="0" y="260"/>
                  <a:pt x="2" y="242"/>
                  <a:pt x="6" y="224"/>
                </a:cubicBezTo>
                <a:cubicBezTo>
                  <a:pt x="9" y="206"/>
                  <a:pt x="15" y="188"/>
                  <a:pt x="22" y="172"/>
                </a:cubicBezTo>
                <a:cubicBezTo>
                  <a:pt x="29" y="155"/>
                  <a:pt x="37" y="139"/>
                  <a:pt x="47" y="123"/>
                </a:cubicBezTo>
                <a:cubicBezTo>
                  <a:pt x="57" y="108"/>
                  <a:pt x="69" y="94"/>
                  <a:pt x="82" y="81"/>
                </a:cubicBezTo>
                <a:cubicBezTo>
                  <a:pt x="95" y="68"/>
                  <a:pt x="109" y="57"/>
                  <a:pt x="124" y="47"/>
                </a:cubicBezTo>
                <a:cubicBezTo>
                  <a:pt x="139" y="36"/>
                  <a:pt x="155" y="28"/>
                  <a:pt x="172" y="21"/>
                </a:cubicBezTo>
                <a:cubicBezTo>
                  <a:pt x="190" y="14"/>
                  <a:pt x="208" y="9"/>
                  <a:pt x="226" y="5"/>
                </a:cubicBezTo>
                <a:cubicBezTo>
                  <a:pt x="243" y="1"/>
                  <a:pt x="262" y="0"/>
                  <a:pt x="280" y="0"/>
                </a:cubicBezTo>
                <a:lnTo>
                  <a:pt x="1208" y="0"/>
                </a:lnTo>
                <a:cubicBezTo>
                  <a:pt x="1227" y="0"/>
                  <a:pt x="1245" y="1"/>
                  <a:pt x="1263" y="5"/>
                </a:cubicBezTo>
                <a:cubicBezTo>
                  <a:pt x="1281" y="9"/>
                  <a:pt x="1298" y="14"/>
                  <a:pt x="1315" y="21"/>
                </a:cubicBezTo>
                <a:cubicBezTo>
                  <a:pt x="1332" y="28"/>
                  <a:pt x="1348" y="36"/>
                  <a:pt x="1363" y="47"/>
                </a:cubicBezTo>
                <a:cubicBezTo>
                  <a:pt x="1378" y="57"/>
                  <a:pt x="1392" y="68"/>
                  <a:pt x="1405" y="81"/>
                </a:cubicBezTo>
                <a:cubicBezTo>
                  <a:pt x="1418" y="94"/>
                  <a:pt x="1430" y="108"/>
                  <a:pt x="1440" y="123"/>
                </a:cubicBezTo>
                <a:cubicBezTo>
                  <a:pt x="1450" y="139"/>
                  <a:pt x="1459" y="155"/>
                  <a:pt x="1466" y="172"/>
                </a:cubicBezTo>
                <a:cubicBezTo>
                  <a:pt x="1473" y="188"/>
                  <a:pt x="1478" y="206"/>
                  <a:pt x="1482" y="224"/>
                </a:cubicBezTo>
                <a:cubicBezTo>
                  <a:pt x="1485" y="242"/>
                  <a:pt x="1487" y="260"/>
                  <a:pt x="1487" y="278"/>
                </a:cubicBezTo>
                <a:cubicBezTo>
                  <a:pt x="1487" y="296"/>
                  <a:pt x="1485" y="315"/>
                  <a:pt x="1482" y="333"/>
                </a:cubicBezTo>
                <a:cubicBezTo>
                  <a:pt x="1478" y="350"/>
                  <a:pt x="1473" y="368"/>
                  <a:pt x="1466" y="385"/>
                </a:cubicBezTo>
                <a:cubicBezTo>
                  <a:pt x="1459" y="402"/>
                  <a:pt x="1450" y="418"/>
                  <a:pt x="1440" y="433"/>
                </a:cubicBezTo>
                <a:cubicBezTo>
                  <a:pt x="1430" y="448"/>
                  <a:pt x="1418" y="462"/>
                  <a:pt x="1405" y="475"/>
                </a:cubicBezTo>
                <a:cubicBezTo>
                  <a:pt x="1392" y="488"/>
                  <a:pt x="1378" y="500"/>
                  <a:pt x="1363" y="511"/>
                </a:cubicBezTo>
                <a:cubicBezTo>
                  <a:pt x="1348" y="521"/>
                  <a:pt x="1332" y="530"/>
                  <a:pt x="1315" y="537"/>
                </a:cubicBezTo>
                <a:cubicBezTo>
                  <a:pt x="1298" y="544"/>
                  <a:pt x="1281" y="549"/>
                  <a:pt x="1263" y="552"/>
                </a:cubicBezTo>
                <a:cubicBezTo>
                  <a:pt x="1245" y="556"/>
                  <a:pt x="1227" y="558"/>
                  <a:pt x="1208" y="558"/>
                </a:cubicBezTo>
                <a:lnTo>
                  <a:pt x="280" y="558"/>
                </a:lnTo>
                <a:cubicBezTo>
                  <a:pt x="262" y="558"/>
                  <a:pt x="243" y="556"/>
                  <a:pt x="226" y="552"/>
                </a:cubicBezTo>
                <a:cubicBezTo>
                  <a:pt x="208" y="549"/>
                  <a:pt x="190" y="544"/>
                  <a:pt x="172" y="537"/>
                </a:cubicBezTo>
                <a:cubicBezTo>
                  <a:pt x="155" y="530"/>
                  <a:pt x="139" y="521"/>
                  <a:pt x="124" y="511"/>
                </a:cubicBezTo>
                <a:cubicBezTo>
                  <a:pt x="109" y="500"/>
                  <a:pt x="95" y="488"/>
                  <a:pt x="82" y="475"/>
                </a:cubicBezTo>
                <a:cubicBezTo>
                  <a:pt x="69" y="462"/>
                  <a:pt x="57" y="448"/>
                  <a:pt x="47" y="433"/>
                </a:cubicBezTo>
                <a:cubicBezTo>
                  <a:pt x="37" y="418"/>
                  <a:pt x="29" y="402"/>
                  <a:pt x="22" y="385"/>
                </a:cubicBezTo>
                <a:cubicBezTo>
                  <a:pt x="15" y="368"/>
                  <a:pt x="9" y="350"/>
                  <a:pt x="6" y="333"/>
                </a:cubicBezTo>
                <a:cubicBezTo>
                  <a:pt x="2" y="315"/>
                  <a:pt x="0" y="296"/>
                  <a:pt x="0" y="278"/>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34" name="文本框 333"/>
          <p:cNvSpPr txBox="1"/>
          <p:nvPr/>
        </p:nvSpPr>
        <p:spPr>
          <a:xfrm>
            <a:off x="4236840" y="3939840"/>
            <a:ext cx="71640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MedRxiv</a:t>
            </a:r>
            <a:endParaRPr lang="en-US" sz="1320" b="0" u="none" strike="noStrike">
              <a:solidFill>
                <a:srgbClr val="000000"/>
              </a:solidFill>
              <a:effectLst/>
              <a:uFillTx/>
              <a:latin typeface="Times New Roman"/>
            </a:endParaRPr>
          </a:p>
        </p:txBody>
      </p:sp>
      <p:sp>
        <p:nvSpPr>
          <p:cNvPr id="335" name="文本框 334"/>
          <p:cNvSpPr txBox="1"/>
          <p:nvPr/>
        </p:nvSpPr>
        <p:spPr>
          <a:xfrm>
            <a:off x="5081040" y="39765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336" name="文本框 335"/>
          <p:cNvSpPr txBox="1"/>
          <p:nvPr/>
        </p:nvSpPr>
        <p:spPr>
          <a:xfrm>
            <a:off x="4236840" y="42033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医学预印本平台，涵盖最新的研究进展，包括疾</a:t>
            </a:r>
            <a:endParaRPr lang="en-US" sz="920" b="0" u="none" strike="noStrike">
              <a:solidFill>
                <a:srgbClr val="000000"/>
              </a:solidFill>
              <a:effectLst/>
              <a:uFillTx/>
              <a:latin typeface="Times New Roman"/>
            </a:endParaRPr>
          </a:p>
        </p:txBody>
      </p:sp>
      <p:sp>
        <p:nvSpPr>
          <p:cNvPr id="337" name="文本框 336"/>
          <p:cNvSpPr txBox="1"/>
          <p:nvPr/>
        </p:nvSpPr>
        <p:spPr>
          <a:xfrm>
            <a:off x="4236840" y="437076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病、疫苗、治疗等主题</a:t>
            </a:r>
            <a:endParaRPr lang="en-US" sz="920" b="0" u="none" strike="noStrike">
              <a:solidFill>
                <a:srgbClr val="000000"/>
              </a:solidFill>
              <a:effectLst/>
              <a:uFillTx/>
              <a:latin typeface="Times New Roman"/>
            </a:endParaRPr>
          </a:p>
        </p:txBody>
      </p:sp>
      <p:sp>
        <p:nvSpPr>
          <p:cNvPr id="338" name="任意多边形: 形状 337"/>
          <p:cNvSpPr/>
          <p:nvPr/>
        </p:nvSpPr>
        <p:spPr>
          <a:xfrm>
            <a:off x="7103160" y="3777120"/>
            <a:ext cx="3192480" cy="1069920"/>
          </a:xfrm>
          <a:custGeom>
            <a:avLst/>
            <a:gdLst/>
            <a:ahLst/>
            <a:cxnLst/>
            <a:rect l="0" t="0" r="r" b="b"/>
            <a:pathLst>
              <a:path w="8868" h="2972">
                <a:moveTo>
                  <a:pt x="0" y="2785"/>
                </a:moveTo>
                <a:lnTo>
                  <a:pt x="0" y="186"/>
                </a:lnTo>
                <a:cubicBezTo>
                  <a:pt x="0" y="173"/>
                  <a:pt x="0" y="161"/>
                  <a:pt x="2" y="149"/>
                </a:cubicBezTo>
                <a:cubicBezTo>
                  <a:pt x="4" y="137"/>
                  <a:pt x="7" y="126"/>
                  <a:pt x="10" y="114"/>
                </a:cubicBezTo>
                <a:cubicBezTo>
                  <a:pt x="14" y="103"/>
                  <a:pt x="18" y="92"/>
                  <a:pt x="23" y="82"/>
                </a:cubicBezTo>
                <a:cubicBezTo>
                  <a:pt x="28" y="72"/>
                  <a:pt x="34" y="63"/>
                  <a:pt x="40" y="54"/>
                </a:cubicBezTo>
                <a:cubicBezTo>
                  <a:pt x="47" y="46"/>
                  <a:pt x="54" y="38"/>
                  <a:pt x="61" y="31"/>
                </a:cubicBezTo>
                <a:cubicBezTo>
                  <a:pt x="69" y="24"/>
                  <a:pt x="77" y="19"/>
                  <a:pt x="86" y="14"/>
                </a:cubicBezTo>
                <a:cubicBezTo>
                  <a:pt x="94" y="9"/>
                  <a:pt x="103" y="6"/>
                  <a:pt x="112" y="3"/>
                </a:cubicBezTo>
                <a:cubicBezTo>
                  <a:pt x="121" y="1"/>
                  <a:pt x="130" y="0"/>
                  <a:pt x="139" y="0"/>
                </a:cubicBezTo>
                <a:lnTo>
                  <a:pt x="8682" y="0"/>
                </a:lnTo>
                <a:cubicBezTo>
                  <a:pt x="8694" y="0"/>
                  <a:pt x="8707" y="1"/>
                  <a:pt x="8719" y="3"/>
                </a:cubicBezTo>
                <a:cubicBezTo>
                  <a:pt x="8730" y="6"/>
                  <a:pt x="8742" y="9"/>
                  <a:pt x="8753" y="14"/>
                </a:cubicBezTo>
                <a:cubicBezTo>
                  <a:pt x="8765" y="19"/>
                  <a:pt x="8775" y="24"/>
                  <a:pt x="8785" y="31"/>
                </a:cubicBezTo>
                <a:cubicBezTo>
                  <a:pt x="8796" y="38"/>
                  <a:pt x="8805" y="46"/>
                  <a:pt x="8814" y="54"/>
                </a:cubicBezTo>
                <a:cubicBezTo>
                  <a:pt x="8822" y="63"/>
                  <a:pt x="8830" y="72"/>
                  <a:pt x="8837" y="82"/>
                </a:cubicBezTo>
                <a:cubicBezTo>
                  <a:pt x="8843" y="92"/>
                  <a:pt x="8849" y="103"/>
                  <a:pt x="8854" y="114"/>
                </a:cubicBezTo>
                <a:cubicBezTo>
                  <a:pt x="8859" y="126"/>
                  <a:pt x="8862" y="137"/>
                  <a:pt x="8864" y="149"/>
                </a:cubicBezTo>
                <a:cubicBezTo>
                  <a:pt x="8867" y="161"/>
                  <a:pt x="8868" y="173"/>
                  <a:pt x="8868" y="186"/>
                </a:cubicBezTo>
                <a:lnTo>
                  <a:pt x="8868" y="2785"/>
                </a:lnTo>
                <a:cubicBezTo>
                  <a:pt x="8868" y="2798"/>
                  <a:pt x="8867" y="2810"/>
                  <a:pt x="8864" y="2822"/>
                </a:cubicBezTo>
                <a:cubicBezTo>
                  <a:pt x="8862" y="2834"/>
                  <a:pt x="8859" y="2845"/>
                  <a:pt x="8854" y="2856"/>
                </a:cubicBezTo>
                <a:cubicBezTo>
                  <a:pt x="8849" y="2868"/>
                  <a:pt x="8843" y="2879"/>
                  <a:pt x="8837" y="2890"/>
                </a:cubicBezTo>
                <a:cubicBezTo>
                  <a:pt x="8830" y="2900"/>
                  <a:pt x="8822" y="2909"/>
                  <a:pt x="8814" y="2918"/>
                </a:cubicBezTo>
                <a:cubicBezTo>
                  <a:pt x="8805" y="2926"/>
                  <a:pt x="8796" y="2934"/>
                  <a:pt x="8785" y="2941"/>
                </a:cubicBezTo>
                <a:cubicBezTo>
                  <a:pt x="8775" y="2948"/>
                  <a:pt x="8765" y="2953"/>
                  <a:pt x="8753" y="2958"/>
                </a:cubicBezTo>
                <a:cubicBezTo>
                  <a:pt x="8742" y="2963"/>
                  <a:pt x="8730" y="2966"/>
                  <a:pt x="8719" y="2969"/>
                </a:cubicBezTo>
                <a:cubicBezTo>
                  <a:pt x="8707" y="2971"/>
                  <a:pt x="8694" y="2972"/>
                  <a:pt x="8682" y="2972"/>
                </a:cubicBezTo>
                <a:lnTo>
                  <a:pt x="139" y="2972"/>
                </a:lnTo>
                <a:cubicBezTo>
                  <a:pt x="130" y="2972"/>
                  <a:pt x="121" y="2971"/>
                  <a:pt x="112" y="2969"/>
                </a:cubicBezTo>
                <a:cubicBezTo>
                  <a:pt x="103" y="2966"/>
                  <a:pt x="94" y="2963"/>
                  <a:pt x="86" y="2958"/>
                </a:cubicBezTo>
                <a:cubicBezTo>
                  <a:pt x="77" y="2953"/>
                  <a:pt x="69" y="2948"/>
                  <a:pt x="61" y="2941"/>
                </a:cubicBezTo>
                <a:cubicBezTo>
                  <a:pt x="54" y="2934"/>
                  <a:pt x="47" y="2926"/>
                  <a:pt x="40" y="2918"/>
                </a:cubicBezTo>
                <a:cubicBezTo>
                  <a:pt x="34" y="2909"/>
                  <a:pt x="28" y="2900"/>
                  <a:pt x="23" y="2890"/>
                </a:cubicBezTo>
                <a:cubicBezTo>
                  <a:pt x="18" y="2879"/>
                  <a:pt x="14" y="2868"/>
                  <a:pt x="10" y="2856"/>
                </a:cubicBezTo>
                <a:cubicBezTo>
                  <a:pt x="7" y="2845"/>
                  <a:pt x="4" y="2834"/>
                  <a:pt x="2" y="2822"/>
                </a:cubicBezTo>
                <a:cubicBezTo>
                  <a:pt x="0" y="2810"/>
                  <a:pt x="0" y="2798"/>
                  <a:pt x="0" y="278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9" name="任意多边形: 形状 338"/>
          <p:cNvSpPr/>
          <p:nvPr/>
        </p:nvSpPr>
        <p:spPr>
          <a:xfrm>
            <a:off x="7086240" y="3777120"/>
            <a:ext cx="67320" cy="1069920"/>
          </a:xfrm>
          <a:custGeom>
            <a:avLst/>
            <a:gdLst/>
            <a:ahLst/>
            <a:cxnLst/>
            <a:rect l="0" t="0" r="r" b="b"/>
            <a:pathLst>
              <a:path w="187" h="2972">
                <a:moveTo>
                  <a:pt x="0" y="0"/>
                </a:moveTo>
                <a:lnTo>
                  <a:pt x="187" y="0"/>
                </a:lnTo>
                <a:lnTo>
                  <a:pt x="187" y="2972"/>
                </a:lnTo>
                <a:lnTo>
                  <a:pt x="0" y="2972"/>
                </a:lnTo>
                <a:lnTo>
                  <a:pt x="0" y="0"/>
                </a:ln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40" name="图片 339"/>
          <p:cNvPicPr/>
          <p:nvPr/>
        </p:nvPicPr>
        <p:blipFill>
          <a:blip r:embed="rId11"/>
          <a:stretch/>
        </p:blipFill>
        <p:spPr>
          <a:xfrm>
            <a:off x="7253640" y="3911040"/>
            <a:ext cx="250200" cy="250200"/>
          </a:xfrm>
          <a:prstGeom prst="rect">
            <a:avLst/>
          </a:prstGeom>
          <a:noFill/>
          <a:ln w="0">
            <a:noFill/>
          </a:ln>
        </p:spPr>
      </p:pic>
      <p:sp>
        <p:nvSpPr>
          <p:cNvPr id="341" name="文本框 340"/>
          <p:cNvSpPr txBox="1"/>
          <p:nvPr/>
        </p:nvSpPr>
        <p:spPr>
          <a:xfrm>
            <a:off x="4236840" y="4595040"/>
            <a:ext cx="150948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数据类型：研究进展、预印本文献</a:t>
            </a:r>
            <a:endParaRPr lang="en-US" sz="790" b="0" u="none" strike="noStrike">
              <a:solidFill>
                <a:srgbClr val="000000"/>
              </a:solidFill>
              <a:effectLst/>
              <a:uFillTx/>
              <a:latin typeface="Times New Roman"/>
            </a:endParaRPr>
          </a:p>
        </p:txBody>
      </p:sp>
      <p:sp>
        <p:nvSpPr>
          <p:cNvPr id="342" name="任意多边形: 形状 341"/>
          <p:cNvSpPr/>
          <p:nvPr/>
        </p:nvSpPr>
        <p:spPr>
          <a:xfrm>
            <a:off x="9208800" y="3927600"/>
            <a:ext cx="535320" cy="200880"/>
          </a:xfrm>
          <a:custGeom>
            <a:avLst/>
            <a:gdLst/>
            <a:ahLst/>
            <a:cxnLst/>
            <a:rect l="0" t="0" r="r" b="b"/>
            <a:pathLst>
              <a:path w="1487" h="558">
                <a:moveTo>
                  <a:pt x="0" y="278"/>
                </a:moveTo>
                <a:cubicBezTo>
                  <a:pt x="0" y="260"/>
                  <a:pt x="2" y="242"/>
                  <a:pt x="6" y="224"/>
                </a:cubicBezTo>
                <a:cubicBezTo>
                  <a:pt x="9" y="206"/>
                  <a:pt x="14" y="188"/>
                  <a:pt x="21" y="172"/>
                </a:cubicBezTo>
                <a:cubicBezTo>
                  <a:pt x="28" y="155"/>
                  <a:pt x="37" y="139"/>
                  <a:pt x="47" y="123"/>
                </a:cubicBezTo>
                <a:cubicBezTo>
                  <a:pt x="57" y="108"/>
                  <a:pt x="69" y="94"/>
                  <a:pt x="82" y="81"/>
                </a:cubicBezTo>
                <a:cubicBezTo>
                  <a:pt x="95" y="68"/>
                  <a:pt x="109" y="57"/>
                  <a:pt x="124" y="47"/>
                </a:cubicBezTo>
                <a:cubicBezTo>
                  <a:pt x="139" y="36"/>
                  <a:pt x="155" y="28"/>
                  <a:pt x="172" y="21"/>
                </a:cubicBezTo>
                <a:cubicBezTo>
                  <a:pt x="189" y="14"/>
                  <a:pt x="207" y="9"/>
                  <a:pt x="224" y="5"/>
                </a:cubicBezTo>
                <a:cubicBezTo>
                  <a:pt x="242" y="1"/>
                  <a:pt x="261" y="0"/>
                  <a:pt x="279" y="0"/>
                </a:cubicBezTo>
                <a:lnTo>
                  <a:pt x="1208" y="0"/>
                </a:lnTo>
                <a:cubicBezTo>
                  <a:pt x="1227" y="0"/>
                  <a:pt x="1245" y="1"/>
                  <a:pt x="1263" y="5"/>
                </a:cubicBezTo>
                <a:cubicBezTo>
                  <a:pt x="1281" y="9"/>
                  <a:pt x="1298" y="14"/>
                  <a:pt x="1315" y="21"/>
                </a:cubicBezTo>
                <a:cubicBezTo>
                  <a:pt x="1332" y="28"/>
                  <a:pt x="1348" y="36"/>
                  <a:pt x="1363" y="47"/>
                </a:cubicBezTo>
                <a:cubicBezTo>
                  <a:pt x="1378" y="57"/>
                  <a:pt x="1392" y="68"/>
                  <a:pt x="1405" y="81"/>
                </a:cubicBezTo>
                <a:cubicBezTo>
                  <a:pt x="1418" y="94"/>
                  <a:pt x="1430" y="108"/>
                  <a:pt x="1440" y="123"/>
                </a:cubicBezTo>
                <a:cubicBezTo>
                  <a:pt x="1450" y="139"/>
                  <a:pt x="1459" y="155"/>
                  <a:pt x="1466" y="172"/>
                </a:cubicBezTo>
                <a:cubicBezTo>
                  <a:pt x="1473" y="188"/>
                  <a:pt x="1478" y="206"/>
                  <a:pt x="1482" y="224"/>
                </a:cubicBezTo>
                <a:cubicBezTo>
                  <a:pt x="1485" y="242"/>
                  <a:pt x="1487" y="260"/>
                  <a:pt x="1487" y="278"/>
                </a:cubicBezTo>
                <a:cubicBezTo>
                  <a:pt x="1487" y="296"/>
                  <a:pt x="1485" y="315"/>
                  <a:pt x="1482" y="333"/>
                </a:cubicBezTo>
                <a:cubicBezTo>
                  <a:pt x="1478" y="350"/>
                  <a:pt x="1473" y="368"/>
                  <a:pt x="1466" y="385"/>
                </a:cubicBezTo>
                <a:cubicBezTo>
                  <a:pt x="1459" y="402"/>
                  <a:pt x="1450" y="418"/>
                  <a:pt x="1440" y="433"/>
                </a:cubicBezTo>
                <a:cubicBezTo>
                  <a:pt x="1430" y="448"/>
                  <a:pt x="1418" y="462"/>
                  <a:pt x="1405" y="475"/>
                </a:cubicBezTo>
                <a:cubicBezTo>
                  <a:pt x="1392" y="488"/>
                  <a:pt x="1378" y="500"/>
                  <a:pt x="1363" y="511"/>
                </a:cubicBezTo>
                <a:cubicBezTo>
                  <a:pt x="1348" y="521"/>
                  <a:pt x="1332" y="530"/>
                  <a:pt x="1315" y="537"/>
                </a:cubicBezTo>
                <a:cubicBezTo>
                  <a:pt x="1298" y="544"/>
                  <a:pt x="1281" y="549"/>
                  <a:pt x="1263" y="552"/>
                </a:cubicBezTo>
                <a:cubicBezTo>
                  <a:pt x="1245" y="556"/>
                  <a:pt x="1227" y="558"/>
                  <a:pt x="1208" y="558"/>
                </a:cubicBezTo>
                <a:lnTo>
                  <a:pt x="279" y="558"/>
                </a:lnTo>
                <a:cubicBezTo>
                  <a:pt x="261" y="558"/>
                  <a:pt x="242" y="556"/>
                  <a:pt x="224" y="552"/>
                </a:cubicBezTo>
                <a:cubicBezTo>
                  <a:pt x="207" y="549"/>
                  <a:pt x="189" y="544"/>
                  <a:pt x="172" y="537"/>
                </a:cubicBezTo>
                <a:cubicBezTo>
                  <a:pt x="155" y="530"/>
                  <a:pt x="139" y="521"/>
                  <a:pt x="124" y="511"/>
                </a:cubicBezTo>
                <a:cubicBezTo>
                  <a:pt x="109" y="500"/>
                  <a:pt x="95" y="488"/>
                  <a:pt x="82" y="475"/>
                </a:cubicBezTo>
                <a:cubicBezTo>
                  <a:pt x="69" y="462"/>
                  <a:pt x="57" y="448"/>
                  <a:pt x="47" y="433"/>
                </a:cubicBezTo>
                <a:cubicBezTo>
                  <a:pt x="37" y="418"/>
                  <a:pt x="28" y="402"/>
                  <a:pt x="21" y="385"/>
                </a:cubicBezTo>
                <a:cubicBezTo>
                  <a:pt x="14" y="368"/>
                  <a:pt x="9" y="350"/>
                  <a:pt x="6" y="333"/>
                </a:cubicBezTo>
                <a:cubicBezTo>
                  <a:pt x="2" y="315"/>
                  <a:pt x="0" y="296"/>
                  <a:pt x="0" y="278"/>
                </a:cubicBezTo>
                <a:close/>
              </a:path>
            </a:pathLst>
          </a:custGeom>
          <a:solidFill>
            <a:srgbClr val="065F4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3" name="文本框 342"/>
          <p:cNvSpPr txBox="1"/>
          <p:nvPr/>
        </p:nvSpPr>
        <p:spPr>
          <a:xfrm>
            <a:off x="7638120" y="3939840"/>
            <a:ext cx="1551240" cy="1954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ECDC Surveillance</a:t>
            </a:r>
            <a:endParaRPr lang="en-US" sz="1320" b="0" u="none" strike="noStrike">
              <a:solidFill>
                <a:srgbClr val="000000"/>
              </a:solidFill>
              <a:effectLst/>
              <a:uFillTx/>
              <a:latin typeface="Times New Roman"/>
            </a:endParaRPr>
          </a:p>
        </p:txBody>
      </p:sp>
      <p:sp>
        <p:nvSpPr>
          <p:cNvPr id="344" name="文本框 343"/>
          <p:cNvSpPr txBox="1"/>
          <p:nvPr/>
        </p:nvSpPr>
        <p:spPr>
          <a:xfrm>
            <a:off x="9275760" y="3976560"/>
            <a:ext cx="4032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高时效性</a:t>
            </a:r>
            <a:endParaRPr lang="en-US" sz="790" b="0" u="none" strike="noStrike">
              <a:solidFill>
                <a:srgbClr val="000000"/>
              </a:solidFill>
              <a:effectLst/>
              <a:uFillTx/>
              <a:latin typeface="Times New Roman"/>
            </a:endParaRPr>
          </a:p>
        </p:txBody>
      </p:sp>
      <p:sp>
        <p:nvSpPr>
          <p:cNvPr id="345" name="文本框 344"/>
          <p:cNvSpPr txBox="1"/>
          <p:nvPr/>
        </p:nvSpPr>
        <p:spPr>
          <a:xfrm>
            <a:off x="7638120" y="42033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欧洲疾病预防和控制中心提供的欧洲疾病监测数</a:t>
            </a:r>
            <a:endParaRPr lang="en-US" sz="920" b="0" u="none" strike="noStrike">
              <a:solidFill>
                <a:srgbClr val="000000"/>
              </a:solidFill>
              <a:effectLst/>
              <a:uFillTx/>
              <a:latin typeface="Times New Roman"/>
            </a:endParaRPr>
          </a:p>
        </p:txBody>
      </p:sp>
      <p:sp>
        <p:nvSpPr>
          <p:cNvPr id="346" name="文本框 345"/>
          <p:cNvSpPr txBox="1"/>
          <p:nvPr/>
        </p:nvSpPr>
        <p:spPr>
          <a:xfrm>
            <a:off x="7638120" y="437076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据，包括传染病报告、疫苗信息等</a:t>
            </a:r>
            <a:endParaRPr lang="en-US" sz="920" b="0" u="none" strike="noStrike">
              <a:solidFill>
                <a:srgbClr val="000000"/>
              </a:solidFill>
              <a:effectLst/>
              <a:uFillTx/>
              <a:latin typeface="Times New Roman"/>
            </a:endParaRPr>
          </a:p>
        </p:txBody>
      </p:sp>
      <p:sp>
        <p:nvSpPr>
          <p:cNvPr id="347" name="任意多边形: 形状 346"/>
          <p:cNvSpPr/>
          <p:nvPr/>
        </p:nvSpPr>
        <p:spPr>
          <a:xfrm>
            <a:off x="4261680" y="5088960"/>
            <a:ext cx="83880" cy="83880"/>
          </a:xfrm>
          <a:custGeom>
            <a:avLst/>
            <a:gdLst/>
            <a:ahLst/>
            <a:cxnLst/>
            <a:rect l="0" t="0" r="r" b="b"/>
            <a:pathLst>
              <a:path w="233" h="233">
                <a:moveTo>
                  <a:pt x="233" y="116"/>
                </a:moveTo>
                <a:cubicBezTo>
                  <a:pt x="233" y="133"/>
                  <a:pt x="230" y="148"/>
                  <a:pt x="224" y="162"/>
                </a:cubicBezTo>
                <a:cubicBezTo>
                  <a:pt x="219" y="176"/>
                  <a:pt x="210" y="189"/>
                  <a:pt x="199" y="199"/>
                </a:cubicBezTo>
                <a:cubicBezTo>
                  <a:pt x="188" y="210"/>
                  <a:pt x="176" y="219"/>
                  <a:pt x="162" y="225"/>
                </a:cubicBezTo>
                <a:cubicBezTo>
                  <a:pt x="147" y="230"/>
                  <a:pt x="133" y="233"/>
                  <a:pt x="117" y="233"/>
                </a:cubicBezTo>
                <a:cubicBezTo>
                  <a:pt x="101" y="233"/>
                  <a:pt x="86" y="230"/>
                  <a:pt x="72" y="225"/>
                </a:cubicBezTo>
                <a:cubicBezTo>
                  <a:pt x="58" y="219"/>
                  <a:pt x="45" y="210"/>
                  <a:pt x="34" y="199"/>
                </a:cubicBezTo>
                <a:cubicBezTo>
                  <a:pt x="23" y="189"/>
                  <a:pt x="15" y="176"/>
                  <a:pt x="9" y="162"/>
                </a:cubicBezTo>
                <a:cubicBezTo>
                  <a:pt x="3" y="148"/>
                  <a:pt x="0" y="133"/>
                  <a:pt x="0" y="116"/>
                </a:cubicBezTo>
                <a:cubicBezTo>
                  <a:pt x="0" y="101"/>
                  <a:pt x="3" y="86"/>
                  <a:pt x="9" y="72"/>
                </a:cubicBezTo>
                <a:cubicBezTo>
                  <a:pt x="15" y="58"/>
                  <a:pt x="23" y="45"/>
                  <a:pt x="34" y="34"/>
                </a:cubicBezTo>
                <a:cubicBezTo>
                  <a:pt x="45" y="23"/>
                  <a:pt x="58" y="15"/>
                  <a:pt x="72" y="9"/>
                </a:cubicBezTo>
                <a:cubicBezTo>
                  <a:pt x="86" y="3"/>
                  <a:pt x="101" y="0"/>
                  <a:pt x="117" y="0"/>
                </a:cubicBezTo>
                <a:cubicBezTo>
                  <a:pt x="133" y="0"/>
                  <a:pt x="147" y="3"/>
                  <a:pt x="162" y="9"/>
                </a:cubicBezTo>
                <a:cubicBezTo>
                  <a:pt x="176" y="15"/>
                  <a:pt x="188" y="23"/>
                  <a:pt x="199" y="34"/>
                </a:cubicBezTo>
                <a:cubicBezTo>
                  <a:pt x="210" y="45"/>
                  <a:pt x="219" y="58"/>
                  <a:pt x="224" y="72"/>
                </a:cubicBezTo>
                <a:cubicBezTo>
                  <a:pt x="230" y="86"/>
                  <a:pt x="233" y="101"/>
                  <a:pt x="233" y="116"/>
                </a:cubicBezTo>
                <a:close/>
              </a:path>
            </a:pathLst>
          </a:custGeom>
          <a:solidFill>
            <a:srgbClr val="22C55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8" name="文本框 347"/>
          <p:cNvSpPr txBox="1"/>
          <p:nvPr/>
        </p:nvSpPr>
        <p:spPr>
          <a:xfrm>
            <a:off x="7638120" y="4595040"/>
            <a:ext cx="1409040" cy="146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NotoSansSC"/>
                <a:ea typeface="NotoSansSC"/>
              </a:rPr>
              <a:t>数据类型：疾病监控、疫苗信息</a:t>
            </a:r>
            <a:endParaRPr lang="en-US" sz="790" b="0" u="none" strike="noStrike">
              <a:solidFill>
                <a:srgbClr val="000000"/>
              </a:solidFill>
              <a:effectLst/>
              <a:uFillTx/>
              <a:latin typeface="Times New Roman"/>
            </a:endParaRPr>
          </a:p>
        </p:txBody>
      </p:sp>
      <p:sp>
        <p:nvSpPr>
          <p:cNvPr id="349" name="任意多边形: 形状 348"/>
          <p:cNvSpPr/>
          <p:nvPr/>
        </p:nvSpPr>
        <p:spPr>
          <a:xfrm>
            <a:off x="5055480" y="5088960"/>
            <a:ext cx="84240" cy="83880"/>
          </a:xfrm>
          <a:custGeom>
            <a:avLst/>
            <a:gdLst/>
            <a:ahLst/>
            <a:cxnLst/>
            <a:rect l="0" t="0" r="r" b="b"/>
            <a:pathLst>
              <a:path w="234" h="233">
                <a:moveTo>
                  <a:pt x="234" y="116"/>
                </a:moveTo>
                <a:cubicBezTo>
                  <a:pt x="234" y="133"/>
                  <a:pt x="231" y="148"/>
                  <a:pt x="224" y="162"/>
                </a:cubicBezTo>
                <a:cubicBezTo>
                  <a:pt x="218" y="176"/>
                  <a:pt x="209" y="189"/>
                  <a:pt x="199" y="199"/>
                </a:cubicBezTo>
                <a:cubicBezTo>
                  <a:pt x="188" y="210"/>
                  <a:pt x="175" y="219"/>
                  <a:pt x="161" y="225"/>
                </a:cubicBezTo>
                <a:cubicBezTo>
                  <a:pt x="147" y="230"/>
                  <a:pt x="132" y="233"/>
                  <a:pt x="116" y="233"/>
                </a:cubicBezTo>
                <a:cubicBezTo>
                  <a:pt x="101" y="233"/>
                  <a:pt x="86" y="230"/>
                  <a:pt x="72" y="225"/>
                </a:cubicBezTo>
                <a:cubicBezTo>
                  <a:pt x="58" y="219"/>
                  <a:pt x="45" y="210"/>
                  <a:pt x="34" y="199"/>
                </a:cubicBezTo>
                <a:cubicBezTo>
                  <a:pt x="24" y="189"/>
                  <a:pt x="15" y="176"/>
                  <a:pt x="9" y="162"/>
                </a:cubicBezTo>
                <a:cubicBezTo>
                  <a:pt x="3" y="148"/>
                  <a:pt x="0" y="133"/>
                  <a:pt x="0" y="116"/>
                </a:cubicBezTo>
                <a:cubicBezTo>
                  <a:pt x="0" y="101"/>
                  <a:pt x="3" y="86"/>
                  <a:pt x="9" y="72"/>
                </a:cubicBezTo>
                <a:cubicBezTo>
                  <a:pt x="15" y="58"/>
                  <a:pt x="24" y="45"/>
                  <a:pt x="34" y="34"/>
                </a:cubicBezTo>
                <a:cubicBezTo>
                  <a:pt x="45" y="23"/>
                  <a:pt x="58" y="15"/>
                  <a:pt x="72" y="9"/>
                </a:cubicBezTo>
                <a:cubicBezTo>
                  <a:pt x="86" y="3"/>
                  <a:pt x="101" y="0"/>
                  <a:pt x="116" y="0"/>
                </a:cubicBezTo>
                <a:cubicBezTo>
                  <a:pt x="132" y="0"/>
                  <a:pt x="147" y="3"/>
                  <a:pt x="161" y="9"/>
                </a:cubicBezTo>
                <a:cubicBezTo>
                  <a:pt x="175" y="15"/>
                  <a:pt x="188" y="23"/>
                  <a:pt x="199" y="34"/>
                </a:cubicBezTo>
                <a:cubicBezTo>
                  <a:pt x="209" y="45"/>
                  <a:pt x="218" y="58"/>
                  <a:pt x="224" y="72"/>
                </a:cubicBezTo>
                <a:cubicBezTo>
                  <a:pt x="231" y="86"/>
                  <a:pt x="234" y="101"/>
                  <a:pt x="234" y="116"/>
                </a:cubicBezTo>
                <a:close/>
              </a:path>
            </a:pathLst>
          </a:custGeom>
          <a:solidFill>
            <a:srgbClr val="F59E0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0" name="文本框 349"/>
          <p:cNvSpPr txBox="1"/>
          <p:nvPr/>
        </p:nvSpPr>
        <p:spPr>
          <a:xfrm>
            <a:off x="4383000" y="507276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高时效性</a:t>
            </a:r>
            <a:endParaRPr lang="en-US" sz="920" b="0" u="none" strike="noStrike">
              <a:solidFill>
                <a:srgbClr val="000000"/>
              </a:solidFill>
              <a:effectLst/>
              <a:uFillTx/>
              <a:latin typeface="Times New Roman"/>
            </a:endParaRPr>
          </a:p>
        </p:txBody>
      </p:sp>
      <p:sp>
        <p:nvSpPr>
          <p:cNvPr id="351" name="任意多边形: 形状 350"/>
          <p:cNvSpPr/>
          <p:nvPr/>
        </p:nvSpPr>
        <p:spPr>
          <a:xfrm>
            <a:off x="5849640" y="5088960"/>
            <a:ext cx="83880" cy="83880"/>
          </a:xfrm>
          <a:custGeom>
            <a:avLst/>
            <a:gdLst/>
            <a:ahLst/>
            <a:cxnLst/>
            <a:rect l="0" t="0" r="r" b="b"/>
            <a:pathLst>
              <a:path w="233" h="233">
                <a:moveTo>
                  <a:pt x="233" y="116"/>
                </a:moveTo>
                <a:cubicBezTo>
                  <a:pt x="233" y="133"/>
                  <a:pt x="230" y="148"/>
                  <a:pt x="224" y="162"/>
                </a:cubicBezTo>
                <a:cubicBezTo>
                  <a:pt x="218" y="176"/>
                  <a:pt x="210" y="189"/>
                  <a:pt x="199" y="199"/>
                </a:cubicBezTo>
                <a:cubicBezTo>
                  <a:pt x="188" y="210"/>
                  <a:pt x="175" y="219"/>
                  <a:pt x="161" y="225"/>
                </a:cubicBezTo>
                <a:cubicBezTo>
                  <a:pt x="147" y="230"/>
                  <a:pt x="132" y="233"/>
                  <a:pt x="117" y="233"/>
                </a:cubicBezTo>
                <a:cubicBezTo>
                  <a:pt x="100" y="233"/>
                  <a:pt x="86" y="230"/>
                  <a:pt x="71" y="225"/>
                </a:cubicBezTo>
                <a:cubicBezTo>
                  <a:pt x="57" y="219"/>
                  <a:pt x="45" y="210"/>
                  <a:pt x="34" y="199"/>
                </a:cubicBezTo>
                <a:cubicBezTo>
                  <a:pt x="23" y="189"/>
                  <a:pt x="14" y="176"/>
                  <a:pt x="8" y="162"/>
                </a:cubicBezTo>
                <a:cubicBezTo>
                  <a:pt x="3" y="148"/>
                  <a:pt x="0" y="133"/>
                  <a:pt x="0" y="116"/>
                </a:cubicBezTo>
                <a:cubicBezTo>
                  <a:pt x="0" y="101"/>
                  <a:pt x="3" y="86"/>
                  <a:pt x="8" y="72"/>
                </a:cubicBezTo>
                <a:cubicBezTo>
                  <a:pt x="14" y="58"/>
                  <a:pt x="23" y="45"/>
                  <a:pt x="34" y="34"/>
                </a:cubicBezTo>
                <a:cubicBezTo>
                  <a:pt x="45" y="23"/>
                  <a:pt x="57" y="15"/>
                  <a:pt x="71" y="9"/>
                </a:cubicBezTo>
                <a:cubicBezTo>
                  <a:pt x="86" y="3"/>
                  <a:pt x="100" y="0"/>
                  <a:pt x="117" y="0"/>
                </a:cubicBezTo>
                <a:cubicBezTo>
                  <a:pt x="132" y="0"/>
                  <a:pt x="147" y="3"/>
                  <a:pt x="161" y="9"/>
                </a:cubicBezTo>
                <a:cubicBezTo>
                  <a:pt x="175" y="15"/>
                  <a:pt x="188" y="23"/>
                  <a:pt x="199" y="34"/>
                </a:cubicBezTo>
                <a:cubicBezTo>
                  <a:pt x="210" y="45"/>
                  <a:pt x="218" y="58"/>
                  <a:pt x="224" y="72"/>
                </a:cubicBezTo>
                <a:cubicBezTo>
                  <a:pt x="230" y="86"/>
                  <a:pt x="233" y="101"/>
                  <a:pt x="233" y="116"/>
                </a:cubicBezTo>
                <a:close/>
              </a:path>
            </a:pathLst>
          </a:custGeom>
          <a:solidFill>
            <a:srgbClr val="64748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2" name="文本框 351"/>
          <p:cNvSpPr txBox="1"/>
          <p:nvPr/>
        </p:nvSpPr>
        <p:spPr>
          <a:xfrm>
            <a:off x="5176800" y="507276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中时效性</a:t>
            </a:r>
            <a:endParaRPr lang="en-US" sz="920" b="0" u="none" strike="noStrike">
              <a:solidFill>
                <a:srgbClr val="000000"/>
              </a:solidFill>
              <a:effectLst/>
              <a:uFillTx/>
              <a:latin typeface="Times New Roman"/>
            </a:endParaRPr>
          </a:p>
        </p:txBody>
      </p:sp>
      <p:sp>
        <p:nvSpPr>
          <p:cNvPr id="353" name="文本框 352"/>
          <p:cNvSpPr txBox="1"/>
          <p:nvPr/>
        </p:nvSpPr>
        <p:spPr>
          <a:xfrm>
            <a:off x="5970960" y="507276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低时效性</a:t>
            </a:r>
            <a:endParaRPr lang="en-US" sz="920" b="0" u="none" strike="noStrike">
              <a:solidFill>
                <a:srgbClr val="000000"/>
              </a:solidFill>
              <a:effectLst/>
              <a:uFillTx/>
              <a:latin typeface="Times New Roman"/>
            </a:endParaRPr>
          </a:p>
        </p:txBody>
      </p:sp>
      <p:sp>
        <p:nvSpPr>
          <p:cNvPr id="354" name="文本框 353"/>
          <p:cNvSpPr txBox="1"/>
          <p:nvPr/>
        </p:nvSpPr>
        <p:spPr>
          <a:xfrm>
            <a:off x="2891520" y="5440320"/>
            <a:ext cx="49294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数据来源的选择应基于权威性、全面性、实时性和多语言支持等原则，以确保医学知识库的质量</a:t>
            </a:r>
            <a:endParaRPr lang="en-US" sz="920" b="0" u="none" strike="noStrike">
              <a:solidFill>
                <a:srgbClr val="000000"/>
              </a:solidFill>
              <a:effectLst/>
              <a:uFillTx/>
              <a:latin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 name="图片 354"/>
          <p:cNvPicPr/>
          <p:nvPr/>
        </p:nvPicPr>
        <p:blipFill>
          <a:blip r:embed="rId2"/>
          <a:stretch/>
        </p:blipFill>
        <p:spPr>
          <a:xfrm>
            <a:off x="0" y="0"/>
            <a:ext cx="10696320" cy="6083280"/>
          </a:xfrm>
          <a:prstGeom prst="rect">
            <a:avLst/>
          </a:prstGeom>
          <a:noFill/>
          <a:ln w="0">
            <a:noFill/>
          </a:ln>
        </p:spPr>
      </p:pic>
      <p:sp>
        <p:nvSpPr>
          <p:cNvPr id="356" name="文本框 355"/>
          <p:cNvSpPr txBox="1"/>
          <p:nvPr/>
        </p:nvSpPr>
        <p:spPr>
          <a:xfrm>
            <a:off x="401040" y="422640"/>
            <a:ext cx="270288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医学知识库构建步骤</a:t>
            </a:r>
            <a:endParaRPr lang="en-US" sz="2370" b="0" u="none" strike="noStrike">
              <a:solidFill>
                <a:srgbClr val="000000"/>
              </a:solidFill>
              <a:effectLst/>
              <a:uFillTx/>
              <a:latin typeface="Times New Roman"/>
            </a:endParaRPr>
          </a:p>
        </p:txBody>
      </p:sp>
      <p:sp>
        <p:nvSpPr>
          <p:cNvPr id="357" name="文本框 356"/>
          <p:cNvSpPr txBox="1"/>
          <p:nvPr/>
        </p:nvSpPr>
        <p:spPr>
          <a:xfrm>
            <a:off x="401040" y="897840"/>
            <a:ext cx="50299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构建高质量医学知识库的五个关键流程，确保数据准确性与检索效率</a:t>
            </a:r>
            <a:endParaRPr lang="en-US" sz="1320" b="0" u="none" strike="noStrike">
              <a:solidFill>
                <a:srgbClr val="000000"/>
              </a:solidFill>
              <a:effectLst/>
              <a:uFillTx/>
              <a:latin typeface="Times New Roman"/>
            </a:endParaRPr>
          </a:p>
        </p:txBody>
      </p:sp>
      <p:sp>
        <p:nvSpPr>
          <p:cNvPr id="358" name="任意多边形: 形状 357"/>
          <p:cNvSpPr/>
          <p:nvPr/>
        </p:nvSpPr>
        <p:spPr>
          <a:xfrm>
            <a:off x="1470600" y="1905120"/>
            <a:ext cx="2139840" cy="1136880"/>
          </a:xfrm>
          <a:custGeom>
            <a:avLst/>
            <a:gdLst/>
            <a:ahLst/>
            <a:cxnLst/>
            <a:rect l="0" t="0" r="r" b="b"/>
            <a:pathLst>
              <a:path w="5944" h="3158">
                <a:moveTo>
                  <a:pt x="14" y="115"/>
                </a:moveTo>
                <a:cubicBezTo>
                  <a:pt x="24" y="92"/>
                  <a:pt x="37" y="72"/>
                  <a:pt x="54" y="54"/>
                </a:cubicBezTo>
                <a:cubicBezTo>
                  <a:pt x="72" y="37"/>
                  <a:pt x="92" y="24"/>
                  <a:pt x="115" y="14"/>
                </a:cubicBezTo>
                <a:cubicBezTo>
                  <a:pt x="137" y="5"/>
                  <a:pt x="161" y="0"/>
                  <a:pt x="186" y="0"/>
                </a:cubicBezTo>
                <a:lnTo>
                  <a:pt x="5758" y="0"/>
                </a:lnTo>
                <a:cubicBezTo>
                  <a:pt x="5782" y="0"/>
                  <a:pt x="5806" y="5"/>
                  <a:pt x="5829" y="14"/>
                </a:cubicBezTo>
                <a:cubicBezTo>
                  <a:pt x="5852" y="24"/>
                  <a:pt x="5872" y="37"/>
                  <a:pt x="5889" y="54"/>
                </a:cubicBezTo>
                <a:cubicBezTo>
                  <a:pt x="5907" y="72"/>
                  <a:pt x="5920" y="92"/>
                  <a:pt x="5929" y="115"/>
                </a:cubicBezTo>
                <a:cubicBezTo>
                  <a:pt x="5939" y="137"/>
                  <a:pt x="5944" y="161"/>
                  <a:pt x="5944" y="186"/>
                </a:cubicBezTo>
                <a:lnTo>
                  <a:pt x="5944" y="2972"/>
                </a:lnTo>
                <a:cubicBezTo>
                  <a:pt x="5944" y="2997"/>
                  <a:pt x="5939" y="3021"/>
                  <a:pt x="5929" y="3043"/>
                </a:cubicBezTo>
                <a:cubicBezTo>
                  <a:pt x="5920" y="3066"/>
                  <a:pt x="5907" y="3086"/>
                  <a:pt x="5889" y="3104"/>
                </a:cubicBezTo>
                <a:cubicBezTo>
                  <a:pt x="5872" y="3121"/>
                  <a:pt x="5852" y="3134"/>
                  <a:pt x="5829" y="3144"/>
                </a:cubicBezTo>
                <a:cubicBezTo>
                  <a:pt x="5806" y="3153"/>
                  <a:pt x="5782" y="3158"/>
                  <a:pt x="5758" y="3158"/>
                </a:cubicBezTo>
                <a:lnTo>
                  <a:pt x="186" y="3158"/>
                </a:lnTo>
                <a:cubicBezTo>
                  <a:pt x="161" y="3158"/>
                  <a:pt x="137" y="3153"/>
                  <a:pt x="115" y="3144"/>
                </a:cubicBezTo>
                <a:cubicBezTo>
                  <a:pt x="92" y="3134"/>
                  <a:pt x="72" y="3121"/>
                  <a:pt x="54" y="3104"/>
                </a:cubicBezTo>
                <a:cubicBezTo>
                  <a:pt x="37" y="3086"/>
                  <a:pt x="24" y="3066"/>
                  <a:pt x="14" y="3043"/>
                </a:cubicBezTo>
                <a:cubicBezTo>
                  <a:pt x="5" y="3021"/>
                  <a:pt x="0" y="2997"/>
                  <a:pt x="0" y="2972"/>
                </a:cubicBezTo>
                <a:lnTo>
                  <a:pt x="0" y="186"/>
                </a:lnTo>
                <a:cubicBezTo>
                  <a:pt x="0" y="161"/>
                  <a:pt x="5"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9" name="任意多边形: 形状 358"/>
          <p:cNvSpPr/>
          <p:nvPr/>
        </p:nvSpPr>
        <p:spPr>
          <a:xfrm>
            <a:off x="1470600" y="1905120"/>
            <a:ext cx="2139840" cy="1136880"/>
          </a:xfrm>
          <a:custGeom>
            <a:avLst/>
            <a:gdLst/>
            <a:ahLst/>
            <a:cxnLst/>
            <a:rect l="0" t="0" r="r" b="b"/>
            <a:pathLst>
              <a:path w="5944" h="3158">
                <a:moveTo>
                  <a:pt x="0" y="2972"/>
                </a:moveTo>
                <a:lnTo>
                  <a:pt x="0" y="186"/>
                </a:lnTo>
                <a:cubicBezTo>
                  <a:pt x="0" y="161"/>
                  <a:pt x="5" y="137"/>
                  <a:pt x="14" y="115"/>
                </a:cubicBezTo>
                <a:cubicBezTo>
                  <a:pt x="24" y="92"/>
                  <a:pt x="37" y="72"/>
                  <a:pt x="54" y="54"/>
                </a:cubicBezTo>
                <a:cubicBezTo>
                  <a:pt x="72" y="37"/>
                  <a:pt x="92" y="24"/>
                  <a:pt x="115" y="14"/>
                </a:cubicBezTo>
                <a:cubicBezTo>
                  <a:pt x="137" y="5"/>
                  <a:pt x="161" y="0"/>
                  <a:pt x="186" y="0"/>
                </a:cubicBezTo>
                <a:lnTo>
                  <a:pt x="5758" y="0"/>
                </a:lnTo>
                <a:cubicBezTo>
                  <a:pt x="5782" y="0"/>
                  <a:pt x="5806" y="5"/>
                  <a:pt x="5829" y="14"/>
                </a:cubicBezTo>
                <a:cubicBezTo>
                  <a:pt x="5852" y="24"/>
                  <a:pt x="5872" y="37"/>
                  <a:pt x="5889" y="54"/>
                </a:cubicBezTo>
                <a:cubicBezTo>
                  <a:pt x="5907" y="72"/>
                  <a:pt x="5920" y="92"/>
                  <a:pt x="5929" y="115"/>
                </a:cubicBezTo>
                <a:cubicBezTo>
                  <a:pt x="5939" y="137"/>
                  <a:pt x="5944" y="161"/>
                  <a:pt x="5944" y="186"/>
                </a:cubicBezTo>
                <a:lnTo>
                  <a:pt x="5944" y="2972"/>
                </a:lnTo>
                <a:cubicBezTo>
                  <a:pt x="5944" y="2997"/>
                  <a:pt x="5939" y="3021"/>
                  <a:pt x="5929" y="3043"/>
                </a:cubicBezTo>
                <a:cubicBezTo>
                  <a:pt x="5920" y="3066"/>
                  <a:pt x="5907" y="3086"/>
                  <a:pt x="5889" y="3104"/>
                </a:cubicBezTo>
                <a:cubicBezTo>
                  <a:pt x="5872" y="3121"/>
                  <a:pt x="5852" y="3134"/>
                  <a:pt x="5829" y="3144"/>
                </a:cubicBezTo>
                <a:cubicBezTo>
                  <a:pt x="5806" y="3153"/>
                  <a:pt x="5782" y="3158"/>
                  <a:pt x="5758" y="3158"/>
                </a:cubicBezTo>
                <a:lnTo>
                  <a:pt x="186" y="3158"/>
                </a:lnTo>
                <a:cubicBezTo>
                  <a:pt x="161" y="3158"/>
                  <a:pt x="137" y="3153"/>
                  <a:pt x="115" y="3144"/>
                </a:cubicBezTo>
                <a:cubicBezTo>
                  <a:pt x="92" y="3134"/>
                  <a:pt x="72" y="3121"/>
                  <a:pt x="54" y="3104"/>
                </a:cubicBezTo>
                <a:cubicBezTo>
                  <a:pt x="37" y="3086"/>
                  <a:pt x="24" y="3066"/>
                  <a:pt x="14" y="3043"/>
                </a:cubicBezTo>
                <a:cubicBezTo>
                  <a:pt x="5" y="3021"/>
                  <a:pt x="0" y="2997"/>
                  <a:pt x="0" y="2972"/>
                </a:cubicBezTo>
                <a:moveTo>
                  <a:pt x="46" y="186"/>
                </a:moveTo>
                <a:lnTo>
                  <a:pt x="46" y="2972"/>
                </a:lnTo>
                <a:cubicBezTo>
                  <a:pt x="46" y="2991"/>
                  <a:pt x="50" y="3009"/>
                  <a:pt x="57" y="3026"/>
                </a:cubicBezTo>
                <a:cubicBezTo>
                  <a:pt x="64" y="3043"/>
                  <a:pt x="74" y="3058"/>
                  <a:pt x="87" y="3071"/>
                </a:cubicBezTo>
                <a:cubicBezTo>
                  <a:pt x="100" y="3084"/>
                  <a:pt x="115" y="3094"/>
                  <a:pt x="132" y="3101"/>
                </a:cubicBezTo>
                <a:cubicBezTo>
                  <a:pt x="149" y="3108"/>
                  <a:pt x="167" y="3112"/>
                  <a:pt x="186" y="3112"/>
                </a:cubicBezTo>
                <a:lnTo>
                  <a:pt x="5758" y="3112"/>
                </a:lnTo>
                <a:cubicBezTo>
                  <a:pt x="5776" y="3112"/>
                  <a:pt x="5794" y="3108"/>
                  <a:pt x="5811" y="3101"/>
                </a:cubicBezTo>
                <a:cubicBezTo>
                  <a:pt x="5828" y="3094"/>
                  <a:pt x="5843" y="3084"/>
                  <a:pt x="5856" y="3071"/>
                </a:cubicBezTo>
                <a:cubicBezTo>
                  <a:pt x="5869" y="3058"/>
                  <a:pt x="5879" y="3043"/>
                  <a:pt x="5887" y="3026"/>
                </a:cubicBezTo>
                <a:cubicBezTo>
                  <a:pt x="5894" y="3009"/>
                  <a:pt x="5897" y="2991"/>
                  <a:pt x="5897" y="2972"/>
                </a:cubicBezTo>
                <a:lnTo>
                  <a:pt x="5897" y="186"/>
                </a:lnTo>
                <a:cubicBezTo>
                  <a:pt x="5897" y="167"/>
                  <a:pt x="5894" y="150"/>
                  <a:pt x="5887" y="132"/>
                </a:cubicBezTo>
                <a:cubicBezTo>
                  <a:pt x="5879" y="115"/>
                  <a:pt x="5869" y="100"/>
                  <a:pt x="5856" y="87"/>
                </a:cubicBezTo>
                <a:cubicBezTo>
                  <a:pt x="5843" y="74"/>
                  <a:pt x="5828" y="64"/>
                  <a:pt x="5811" y="57"/>
                </a:cubicBezTo>
                <a:cubicBezTo>
                  <a:pt x="5794" y="50"/>
                  <a:pt x="5776" y="47"/>
                  <a:pt x="5758" y="47"/>
                </a:cubicBezTo>
                <a:lnTo>
                  <a:pt x="186" y="47"/>
                </a:lnTo>
                <a:cubicBezTo>
                  <a:pt x="167" y="47"/>
                  <a:pt x="149" y="50"/>
                  <a:pt x="132" y="57"/>
                </a:cubicBezTo>
                <a:cubicBezTo>
                  <a:pt x="115" y="64"/>
                  <a:pt x="100" y="74"/>
                  <a:pt x="87" y="87"/>
                </a:cubicBezTo>
                <a:cubicBezTo>
                  <a:pt x="74" y="100"/>
                  <a:pt x="64" y="115"/>
                  <a:pt x="57" y="132"/>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0" name="任意多边形: 形状 359"/>
          <p:cNvSpPr/>
          <p:nvPr/>
        </p:nvSpPr>
        <p:spPr>
          <a:xfrm>
            <a:off x="1621080" y="2055600"/>
            <a:ext cx="234360" cy="234360"/>
          </a:xfrm>
          <a:custGeom>
            <a:avLst/>
            <a:gdLst/>
            <a:ahLst/>
            <a:cxnLst/>
            <a:rect l="0" t="0" r="r" b="b"/>
            <a:pathLst>
              <a:path w="651" h="651">
                <a:moveTo>
                  <a:pt x="651" y="325"/>
                </a:moveTo>
                <a:cubicBezTo>
                  <a:pt x="651" y="346"/>
                  <a:pt x="649" y="367"/>
                  <a:pt x="645" y="388"/>
                </a:cubicBezTo>
                <a:cubicBezTo>
                  <a:pt x="640" y="409"/>
                  <a:pt x="634" y="430"/>
                  <a:pt x="626" y="449"/>
                </a:cubicBezTo>
                <a:cubicBezTo>
                  <a:pt x="618" y="470"/>
                  <a:pt x="608" y="489"/>
                  <a:pt x="596" y="506"/>
                </a:cubicBezTo>
                <a:cubicBezTo>
                  <a:pt x="584" y="524"/>
                  <a:pt x="571" y="541"/>
                  <a:pt x="556" y="556"/>
                </a:cubicBezTo>
                <a:cubicBezTo>
                  <a:pt x="541" y="571"/>
                  <a:pt x="524" y="584"/>
                  <a:pt x="506" y="596"/>
                </a:cubicBezTo>
                <a:cubicBezTo>
                  <a:pt x="489" y="608"/>
                  <a:pt x="470" y="618"/>
                  <a:pt x="450" y="626"/>
                </a:cubicBezTo>
                <a:cubicBezTo>
                  <a:pt x="430" y="634"/>
                  <a:pt x="410" y="640"/>
                  <a:pt x="389" y="645"/>
                </a:cubicBezTo>
                <a:cubicBezTo>
                  <a:pt x="368" y="649"/>
                  <a:pt x="346" y="651"/>
                  <a:pt x="325" y="651"/>
                </a:cubicBezTo>
                <a:cubicBezTo>
                  <a:pt x="303" y="651"/>
                  <a:pt x="282" y="649"/>
                  <a:pt x="261" y="645"/>
                </a:cubicBezTo>
                <a:cubicBezTo>
                  <a:pt x="240" y="640"/>
                  <a:pt x="220" y="634"/>
                  <a:pt x="200" y="626"/>
                </a:cubicBezTo>
                <a:cubicBezTo>
                  <a:pt x="181" y="618"/>
                  <a:pt x="162" y="608"/>
                  <a:pt x="144" y="596"/>
                </a:cubicBezTo>
                <a:cubicBezTo>
                  <a:pt x="127" y="584"/>
                  <a:pt x="110" y="571"/>
                  <a:pt x="95" y="556"/>
                </a:cubicBezTo>
                <a:cubicBezTo>
                  <a:pt x="80" y="541"/>
                  <a:pt x="66" y="524"/>
                  <a:pt x="55" y="506"/>
                </a:cubicBezTo>
                <a:cubicBezTo>
                  <a:pt x="43" y="489"/>
                  <a:pt x="33" y="470"/>
                  <a:pt x="25" y="449"/>
                </a:cubicBezTo>
                <a:cubicBezTo>
                  <a:pt x="16" y="430"/>
                  <a:pt x="10" y="409"/>
                  <a:pt x="6" y="388"/>
                </a:cubicBezTo>
                <a:cubicBezTo>
                  <a:pt x="2" y="367"/>
                  <a:pt x="0" y="346"/>
                  <a:pt x="0" y="325"/>
                </a:cubicBezTo>
                <a:cubicBezTo>
                  <a:pt x="0" y="304"/>
                  <a:pt x="2" y="282"/>
                  <a:pt x="6" y="261"/>
                </a:cubicBezTo>
                <a:cubicBezTo>
                  <a:pt x="10" y="241"/>
                  <a:pt x="16" y="220"/>
                  <a:pt x="25" y="201"/>
                </a:cubicBezTo>
                <a:cubicBezTo>
                  <a:pt x="33" y="181"/>
                  <a:pt x="43" y="162"/>
                  <a:pt x="55" y="144"/>
                </a:cubicBezTo>
                <a:cubicBezTo>
                  <a:pt x="66" y="127"/>
                  <a:pt x="80" y="110"/>
                  <a:pt x="95" y="95"/>
                </a:cubicBezTo>
                <a:cubicBezTo>
                  <a:pt x="110" y="80"/>
                  <a:pt x="127" y="67"/>
                  <a:pt x="144" y="55"/>
                </a:cubicBezTo>
                <a:cubicBezTo>
                  <a:pt x="162" y="43"/>
                  <a:pt x="181" y="33"/>
                  <a:pt x="200" y="25"/>
                </a:cubicBezTo>
                <a:cubicBezTo>
                  <a:pt x="220" y="16"/>
                  <a:pt x="240" y="10"/>
                  <a:pt x="261" y="6"/>
                </a:cubicBezTo>
                <a:cubicBezTo>
                  <a:pt x="282" y="2"/>
                  <a:pt x="303" y="0"/>
                  <a:pt x="325" y="0"/>
                </a:cubicBezTo>
                <a:cubicBezTo>
                  <a:pt x="346" y="0"/>
                  <a:pt x="368" y="2"/>
                  <a:pt x="389" y="6"/>
                </a:cubicBezTo>
                <a:cubicBezTo>
                  <a:pt x="410" y="10"/>
                  <a:pt x="430" y="16"/>
                  <a:pt x="450" y="25"/>
                </a:cubicBezTo>
                <a:cubicBezTo>
                  <a:pt x="470" y="33"/>
                  <a:pt x="489" y="43"/>
                  <a:pt x="506" y="55"/>
                </a:cubicBezTo>
                <a:cubicBezTo>
                  <a:pt x="524" y="67"/>
                  <a:pt x="541" y="80"/>
                  <a:pt x="556" y="95"/>
                </a:cubicBezTo>
                <a:cubicBezTo>
                  <a:pt x="571" y="110"/>
                  <a:pt x="584" y="127"/>
                  <a:pt x="596" y="144"/>
                </a:cubicBezTo>
                <a:cubicBezTo>
                  <a:pt x="608" y="162"/>
                  <a:pt x="618" y="181"/>
                  <a:pt x="626" y="201"/>
                </a:cubicBezTo>
                <a:cubicBezTo>
                  <a:pt x="634" y="220"/>
                  <a:pt x="640" y="241"/>
                  <a:pt x="645" y="261"/>
                </a:cubicBezTo>
                <a:cubicBezTo>
                  <a:pt x="649" y="282"/>
                  <a:pt x="651" y="304"/>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1" name="文本框 360"/>
          <p:cNvSpPr txBox="1"/>
          <p:nvPr/>
        </p:nvSpPr>
        <p:spPr>
          <a:xfrm>
            <a:off x="2423520" y="1347840"/>
            <a:ext cx="598716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医学知识库是</a:t>
            </a:r>
            <a:r>
              <a:rPr lang="en-US" sz="1180" b="0" u="none" strike="noStrike">
                <a:solidFill>
                  <a:srgbClr val="FFFFFF"/>
                </a:solidFill>
                <a:effectLst/>
                <a:uFillTx/>
                <a:latin typeface="NotoSansSC"/>
                <a:ea typeface="NotoSansSC"/>
              </a:rPr>
              <a:t>RAG</a:t>
            </a:r>
            <a:r>
              <a:rPr lang="zh-CN" sz="1180" b="0" u="none" strike="noStrike">
                <a:solidFill>
                  <a:srgbClr val="FFFFFF"/>
                </a:solidFill>
                <a:effectLst/>
                <a:uFillTx/>
                <a:latin typeface="NotoSansSC"/>
                <a:ea typeface="NotoSansSC"/>
              </a:rPr>
              <a:t>系统的基础，其构建质量直接影响检索与生成效果。以下是构建流程：</a:t>
            </a:r>
            <a:endParaRPr lang="en-US" sz="1180" b="0" u="none" strike="noStrike">
              <a:solidFill>
                <a:srgbClr val="000000"/>
              </a:solidFill>
              <a:effectLst/>
              <a:uFillTx/>
              <a:latin typeface="Times New Roman"/>
            </a:endParaRPr>
          </a:p>
        </p:txBody>
      </p:sp>
      <p:sp>
        <p:nvSpPr>
          <p:cNvPr id="362" name="文本框 361"/>
          <p:cNvSpPr txBox="1"/>
          <p:nvPr/>
        </p:nvSpPr>
        <p:spPr>
          <a:xfrm>
            <a:off x="1700640" y="210708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1</a:t>
            </a:r>
            <a:endParaRPr lang="en-US" sz="1050" b="0" u="none" strike="noStrike">
              <a:solidFill>
                <a:srgbClr val="000000"/>
              </a:solidFill>
              <a:effectLst/>
              <a:uFillTx/>
              <a:latin typeface="Times New Roman"/>
            </a:endParaRPr>
          </a:p>
        </p:txBody>
      </p:sp>
      <p:pic>
        <p:nvPicPr>
          <p:cNvPr id="363" name="图片 362"/>
          <p:cNvPicPr/>
          <p:nvPr/>
        </p:nvPicPr>
        <p:blipFill>
          <a:blip r:embed="rId3"/>
          <a:stretch/>
        </p:blipFill>
        <p:spPr>
          <a:xfrm>
            <a:off x="1621080" y="2423520"/>
            <a:ext cx="217080" cy="250200"/>
          </a:xfrm>
          <a:prstGeom prst="rect">
            <a:avLst/>
          </a:prstGeom>
          <a:noFill/>
          <a:ln w="0">
            <a:noFill/>
          </a:ln>
        </p:spPr>
      </p:pic>
      <p:sp>
        <p:nvSpPr>
          <p:cNvPr id="364" name="文本框 363"/>
          <p:cNvSpPr txBox="1"/>
          <p:nvPr/>
        </p:nvSpPr>
        <p:spPr>
          <a:xfrm>
            <a:off x="1922040" y="208440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数据获取与导入</a:t>
            </a:r>
            <a:endParaRPr lang="en-US" sz="1320" b="0" u="none" strike="noStrike">
              <a:solidFill>
                <a:srgbClr val="000000"/>
              </a:solidFill>
              <a:effectLst/>
              <a:uFillTx/>
              <a:latin typeface="Times New Roman"/>
            </a:endParaRPr>
          </a:p>
        </p:txBody>
      </p:sp>
      <p:sp>
        <p:nvSpPr>
          <p:cNvPr id="365" name="文本框 364"/>
          <p:cNvSpPr txBox="1"/>
          <p:nvPr/>
        </p:nvSpPr>
        <p:spPr>
          <a:xfrm>
            <a:off x="1938600" y="2415240"/>
            <a:ext cx="1538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a:t>
            </a:r>
            <a:r>
              <a:rPr lang="en-US" sz="920" b="0" u="none" strike="noStrike">
                <a:solidFill>
                  <a:srgbClr val="FFFFFF"/>
                </a:solidFill>
                <a:effectLst/>
                <a:uFillTx/>
                <a:latin typeface="NotoSansSC"/>
                <a:ea typeface="NotoSansSC"/>
              </a:rPr>
              <a:t>API</a:t>
            </a:r>
            <a:r>
              <a:rPr lang="zh-CN" sz="920" b="0" u="none" strike="noStrike">
                <a:solidFill>
                  <a:srgbClr val="FFFFFF"/>
                </a:solidFill>
                <a:effectLst/>
                <a:uFillTx/>
                <a:latin typeface="NotoSansSC"/>
                <a:ea typeface="NotoSansSC"/>
              </a:rPr>
              <a:t>或数据抓取工具，从</a:t>
            </a:r>
            <a:endParaRPr lang="en-US" sz="920" b="0" u="none" strike="noStrike">
              <a:solidFill>
                <a:srgbClr val="000000"/>
              </a:solidFill>
              <a:effectLst/>
              <a:uFillTx/>
              <a:latin typeface="Times New Roman"/>
            </a:endParaRPr>
          </a:p>
        </p:txBody>
      </p:sp>
      <p:sp>
        <p:nvSpPr>
          <p:cNvPr id="366" name="文本框 365"/>
          <p:cNvSpPr txBox="1"/>
          <p:nvPr/>
        </p:nvSpPr>
        <p:spPr>
          <a:xfrm>
            <a:off x="1938600" y="2582280"/>
            <a:ext cx="155160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PubMed</a:t>
            </a:r>
            <a:r>
              <a:rPr lang="zh-CN" sz="920" b="0" u="none" strike="noStrike">
                <a:solidFill>
                  <a:srgbClr val="FFFFFF"/>
                </a:solidFill>
                <a:effectLst/>
                <a:uFillTx/>
                <a:latin typeface="NotoSansSC"/>
                <a:ea typeface="NotoSansSC"/>
              </a:rPr>
              <a:t>等权威来源获取医学</a:t>
            </a:r>
            <a:endParaRPr lang="en-US" sz="920" b="0" u="none" strike="noStrike">
              <a:solidFill>
                <a:srgbClr val="000000"/>
              </a:solidFill>
              <a:effectLst/>
              <a:uFillTx/>
              <a:latin typeface="Times New Roman"/>
            </a:endParaRPr>
          </a:p>
        </p:txBody>
      </p:sp>
      <p:sp>
        <p:nvSpPr>
          <p:cNvPr id="367" name="任意多边形: 形状 366"/>
          <p:cNvSpPr/>
          <p:nvPr/>
        </p:nvSpPr>
        <p:spPr>
          <a:xfrm>
            <a:off x="4278600" y="1905120"/>
            <a:ext cx="2139480" cy="1136880"/>
          </a:xfrm>
          <a:custGeom>
            <a:avLst/>
            <a:gdLst/>
            <a:ahLst/>
            <a:cxnLst/>
            <a:rect l="0" t="0" r="r" b="b"/>
            <a:pathLst>
              <a:path w="5943" h="3158">
                <a:moveTo>
                  <a:pt x="14" y="115"/>
                </a:moveTo>
                <a:cubicBezTo>
                  <a:pt x="23" y="92"/>
                  <a:pt x="37" y="72"/>
                  <a:pt x="54" y="54"/>
                </a:cubicBezTo>
                <a:cubicBezTo>
                  <a:pt x="71" y="37"/>
                  <a:pt x="91" y="24"/>
                  <a:pt x="114" y="14"/>
                </a:cubicBezTo>
                <a:cubicBezTo>
                  <a:pt x="137" y="5"/>
                  <a:pt x="161" y="0"/>
                  <a:pt x="185" y="0"/>
                </a:cubicBezTo>
                <a:lnTo>
                  <a:pt x="5757" y="0"/>
                </a:lnTo>
                <a:cubicBezTo>
                  <a:pt x="5782" y="0"/>
                  <a:pt x="5806" y="5"/>
                  <a:pt x="5828" y="14"/>
                </a:cubicBezTo>
                <a:cubicBezTo>
                  <a:pt x="5851" y="24"/>
                  <a:pt x="5871" y="37"/>
                  <a:pt x="5889" y="54"/>
                </a:cubicBezTo>
                <a:cubicBezTo>
                  <a:pt x="5906" y="72"/>
                  <a:pt x="5920" y="92"/>
                  <a:pt x="5929" y="115"/>
                </a:cubicBezTo>
                <a:cubicBezTo>
                  <a:pt x="5938" y="137"/>
                  <a:pt x="5943" y="161"/>
                  <a:pt x="5943" y="186"/>
                </a:cubicBezTo>
                <a:lnTo>
                  <a:pt x="5943" y="2972"/>
                </a:lnTo>
                <a:cubicBezTo>
                  <a:pt x="5943" y="2997"/>
                  <a:pt x="5938" y="3021"/>
                  <a:pt x="5929" y="3043"/>
                </a:cubicBezTo>
                <a:cubicBezTo>
                  <a:pt x="5920" y="3066"/>
                  <a:pt x="5906" y="3086"/>
                  <a:pt x="5889" y="3104"/>
                </a:cubicBezTo>
                <a:cubicBezTo>
                  <a:pt x="5871" y="3121"/>
                  <a:pt x="5851" y="3134"/>
                  <a:pt x="5828" y="3144"/>
                </a:cubicBezTo>
                <a:cubicBezTo>
                  <a:pt x="5806" y="3153"/>
                  <a:pt x="5782" y="3158"/>
                  <a:pt x="5757" y="3158"/>
                </a:cubicBezTo>
                <a:lnTo>
                  <a:pt x="185" y="3158"/>
                </a:lnTo>
                <a:cubicBezTo>
                  <a:pt x="161" y="3158"/>
                  <a:pt x="137" y="3153"/>
                  <a:pt x="114" y="3144"/>
                </a:cubicBezTo>
                <a:cubicBezTo>
                  <a:pt x="91" y="3134"/>
                  <a:pt x="71" y="3121"/>
                  <a:pt x="54" y="3104"/>
                </a:cubicBezTo>
                <a:cubicBezTo>
                  <a:pt x="37" y="3086"/>
                  <a:pt x="23" y="3066"/>
                  <a:pt x="14" y="3043"/>
                </a:cubicBezTo>
                <a:cubicBezTo>
                  <a:pt x="4" y="3021"/>
                  <a:pt x="0" y="2997"/>
                  <a:pt x="0" y="2972"/>
                </a:cubicBezTo>
                <a:lnTo>
                  <a:pt x="0" y="186"/>
                </a:lnTo>
                <a:cubicBezTo>
                  <a:pt x="0" y="161"/>
                  <a:pt x="4"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8" name="任意多边形: 形状 367"/>
          <p:cNvSpPr/>
          <p:nvPr/>
        </p:nvSpPr>
        <p:spPr>
          <a:xfrm>
            <a:off x="4278600" y="1905120"/>
            <a:ext cx="2139480" cy="1136880"/>
          </a:xfrm>
          <a:custGeom>
            <a:avLst/>
            <a:gdLst/>
            <a:ahLst/>
            <a:cxnLst/>
            <a:rect l="0" t="0" r="r" b="b"/>
            <a:pathLst>
              <a:path w="5943" h="3158">
                <a:moveTo>
                  <a:pt x="0" y="2972"/>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5757" y="0"/>
                </a:lnTo>
                <a:cubicBezTo>
                  <a:pt x="5782" y="0"/>
                  <a:pt x="5806" y="5"/>
                  <a:pt x="5828" y="14"/>
                </a:cubicBezTo>
                <a:cubicBezTo>
                  <a:pt x="5851" y="24"/>
                  <a:pt x="5871" y="37"/>
                  <a:pt x="5889" y="54"/>
                </a:cubicBezTo>
                <a:cubicBezTo>
                  <a:pt x="5906" y="72"/>
                  <a:pt x="5920" y="92"/>
                  <a:pt x="5929" y="115"/>
                </a:cubicBezTo>
                <a:cubicBezTo>
                  <a:pt x="5938" y="137"/>
                  <a:pt x="5943" y="161"/>
                  <a:pt x="5943" y="186"/>
                </a:cubicBezTo>
                <a:lnTo>
                  <a:pt x="5943" y="2972"/>
                </a:lnTo>
                <a:cubicBezTo>
                  <a:pt x="5943" y="2997"/>
                  <a:pt x="5938" y="3021"/>
                  <a:pt x="5929" y="3043"/>
                </a:cubicBezTo>
                <a:cubicBezTo>
                  <a:pt x="5920" y="3066"/>
                  <a:pt x="5906" y="3086"/>
                  <a:pt x="5889" y="3104"/>
                </a:cubicBezTo>
                <a:cubicBezTo>
                  <a:pt x="5871" y="3121"/>
                  <a:pt x="5851" y="3134"/>
                  <a:pt x="5828" y="3144"/>
                </a:cubicBezTo>
                <a:cubicBezTo>
                  <a:pt x="5806" y="3153"/>
                  <a:pt x="5782" y="3158"/>
                  <a:pt x="5757" y="3158"/>
                </a:cubicBezTo>
                <a:lnTo>
                  <a:pt x="185" y="3158"/>
                </a:lnTo>
                <a:cubicBezTo>
                  <a:pt x="161" y="3158"/>
                  <a:pt x="137" y="3153"/>
                  <a:pt x="114" y="3144"/>
                </a:cubicBezTo>
                <a:cubicBezTo>
                  <a:pt x="91" y="3134"/>
                  <a:pt x="71" y="3121"/>
                  <a:pt x="54" y="3104"/>
                </a:cubicBezTo>
                <a:cubicBezTo>
                  <a:pt x="37" y="3086"/>
                  <a:pt x="23" y="3066"/>
                  <a:pt x="14" y="3043"/>
                </a:cubicBezTo>
                <a:cubicBezTo>
                  <a:pt x="4" y="3021"/>
                  <a:pt x="0" y="2997"/>
                  <a:pt x="0" y="2972"/>
                </a:cubicBezTo>
                <a:moveTo>
                  <a:pt x="46" y="186"/>
                </a:moveTo>
                <a:lnTo>
                  <a:pt x="46" y="2972"/>
                </a:lnTo>
                <a:cubicBezTo>
                  <a:pt x="46" y="2991"/>
                  <a:pt x="50" y="3009"/>
                  <a:pt x="57" y="3026"/>
                </a:cubicBezTo>
                <a:cubicBezTo>
                  <a:pt x="64" y="3043"/>
                  <a:pt x="74" y="3058"/>
                  <a:pt x="87" y="3071"/>
                </a:cubicBezTo>
                <a:cubicBezTo>
                  <a:pt x="100" y="3084"/>
                  <a:pt x="115" y="3094"/>
                  <a:pt x="132" y="3101"/>
                </a:cubicBezTo>
                <a:cubicBezTo>
                  <a:pt x="149" y="3108"/>
                  <a:pt x="167" y="3112"/>
                  <a:pt x="185" y="3112"/>
                </a:cubicBezTo>
                <a:lnTo>
                  <a:pt x="5757" y="3112"/>
                </a:lnTo>
                <a:cubicBezTo>
                  <a:pt x="5776" y="3112"/>
                  <a:pt x="5794" y="3108"/>
                  <a:pt x="5811" y="3101"/>
                </a:cubicBezTo>
                <a:cubicBezTo>
                  <a:pt x="5828" y="3094"/>
                  <a:pt x="5843" y="3084"/>
                  <a:pt x="5856" y="3071"/>
                </a:cubicBezTo>
                <a:cubicBezTo>
                  <a:pt x="5869" y="3058"/>
                  <a:pt x="5879" y="3043"/>
                  <a:pt x="5886" y="3026"/>
                </a:cubicBezTo>
                <a:cubicBezTo>
                  <a:pt x="5893" y="3009"/>
                  <a:pt x="5897" y="2991"/>
                  <a:pt x="5897" y="2972"/>
                </a:cubicBezTo>
                <a:lnTo>
                  <a:pt x="5897" y="186"/>
                </a:lnTo>
                <a:cubicBezTo>
                  <a:pt x="5897" y="167"/>
                  <a:pt x="5893" y="150"/>
                  <a:pt x="5886" y="132"/>
                </a:cubicBezTo>
                <a:cubicBezTo>
                  <a:pt x="5879" y="115"/>
                  <a:pt x="5869" y="100"/>
                  <a:pt x="5856" y="87"/>
                </a:cubicBezTo>
                <a:cubicBezTo>
                  <a:pt x="5843" y="74"/>
                  <a:pt x="5828" y="64"/>
                  <a:pt x="5811" y="57"/>
                </a:cubicBezTo>
                <a:cubicBezTo>
                  <a:pt x="5794" y="50"/>
                  <a:pt x="5776" y="47"/>
                  <a:pt x="5757" y="47"/>
                </a:cubicBezTo>
                <a:lnTo>
                  <a:pt x="185" y="47"/>
                </a:lnTo>
                <a:cubicBezTo>
                  <a:pt x="167" y="47"/>
                  <a:pt x="149" y="50"/>
                  <a:pt x="132" y="57"/>
                </a:cubicBezTo>
                <a:cubicBezTo>
                  <a:pt x="115" y="64"/>
                  <a:pt x="100" y="74"/>
                  <a:pt x="87" y="87"/>
                </a:cubicBezTo>
                <a:cubicBezTo>
                  <a:pt x="74" y="100"/>
                  <a:pt x="64" y="115"/>
                  <a:pt x="57" y="132"/>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9" name="任意多边形: 形状 368"/>
          <p:cNvSpPr/>
          <p:nvPr/>
        </p:nvSpPr>
        <p:spPr>
          <a:xfrm>
            <a:off x="4428720" y="2055600"/>
            <a:ext cx="234360" cy="234360"/>
          </a:xfrm>
          <a:custGeom>
            <a:avLst/>
            <a:gdLst/>
            <a:ahLst/>
            <a:cxnLst/>
            <a:rect l="0" t="0" r="r" b="b"/>
            <a:pathLst>
              <a:path w="651" h="651">
                <a:moveTo>
                  <a:pt x="651" y="325"/>
                </a:moveTo>
                <a:cubicBezTo>
                  <a:pt x="651" y="346"/>
                  <a:pt x="649" y="367"/>
                  <a:pt x="645" y="388"/>
                </a:cubicBezTo>
                <a:cubicBezTo>
                  <a:pt x="641" y="409"/>
                  <a:pt x="635" y="430"/>
                  <a:pt x="627" y="449"/>
                </a:cubicBezTo>
                <a:cubicBezTo>
                  <a:pt x="618" y="470"/>
                  <a:pt x="608" y="489"/>
                  <a:pt x="597" y="506"/>
                </a:cubicBezTo>
                <a:cubicBezTo>
                  <a:pt x="585" y="524"/>
                  <a:pt x="571" y="541"/>
                  <a:pt x="556" y="556"/>
                </a:cubicBezTo>
                <a:cubicBezTo>
                  <a:pt x="541" y="571"/>
                  <a:pt x="525" y="584"/>
                  <a:pt x="507" y="596"/>
                </a:cubicBezTo>
                <a:cubicBezTo>
                  <a:pt x="489" y="608"/>
                  <a:pt x="470" y="618"/>
                  <a:pt x="451" y="626"/>
                </a:cubicBezTo>
                <a:cubicBezTo>
                  <a:pt x="431" y="634"/>
                  <a:pt x="411" y="640"/>
                  <a:pt x="390" y="645"/>
                </a:cubicBezTo>
                <a:cubicBezTo>
                  <a:pt x="369" y="649"/>
                  <a:pt x="347" y="651"/>
                  <a:pt x="325" y="651"/>
                </a:cubicBezTo>
                <a:cubicBezTo>
                  <a:pt x="304" y="651"/>
                  <a:pt x="283" y="649"/>
                  <a:pt x="262" y="645"/>
                </a:cubicBezTo>
                <a:cubicBezTo>
                  <a:pt x="241" y="640"/>
                  <a:pt x="221" y="634"/>
                  <a:pt x="201" y="626"/>
                </a:cubicBezTo>
                <a:cubicBezTo>
                  <a:pt x="181" y="618"/>
                  <a:pt x="163" y="608"/>
                  <a:pt x="145" y="596"/>
                </a:cubicBezTo>
                <a:cubicBezTo>
                  <a:pt x="127" y="584"/>
                  <a:pt x="111" y="571"/>
                  <a:pt x="96" y="556"/>
                </a:cubicBezTo>
                <a:cubicBezTo>
                  <a:pt x="81" y="541"/>
                  <a:pt x="67" y="524"/>
                  <a:pt x="55" y="506"/>
                </a:cubicBezTo>
                <a:cubicBezTo>
                  <a:pt x="43" y="489"/>
                  <a:pt x="33" y="470"/>
                  <a:pt x="25" y="449"/>
                </a:cubicBezTo>
                <a:cubicBezTo>
                  <a:pt x="17" y="430"/>
                  <a:pt x="11" y="409"/>
                  <a:pt x="7" y="388"/>
                </a:cubicBezTo>
                <a:cubicBezTo>
                  <a:pt x="3" y="367"/>
                  <a:pt x="0" y="346"/>
                  <a:pt x="0" y="325"/>
                </a:cubicBezTo>
                <a:cubicBezTo>
                  <a:pt x="0" y="304"/>
                  <a:pt x="3" y="282"/>
                  <a:pt x="7" y="261"/>
                </a:cubicBezTo>
                <a:cubicBezTo>
                  <a:pt x="11" y="241"/>
                  <a:pt x="17" y="220"/>
                  <a:pt x="25" y="201"/>
                </a:cubicBezTo>
                <a:cubicBezTo>
                  <a:pt x="33" y="181"/>
                  <a:pt x="43" y="162"/>
                  <a:pt x="55" y="144"/>
                </a:cubicBezTo>
                <a:cubicBezTo>
                  <a:pt x="67" y="127"/>
                  <a:pt x="81" y="110"/>
                  <a:pt x="96" y="95"/>
                </a:cubicBezTo>
                <a:cubicBezTo>
                  <a:pt x="111" y="80"/>
                  <a:pt x="127" y="67"/>
                  <a:pt x="145" y="55"/>
                </a:cubicBezTo>
                <a:cubicBezTo>
                  <a:pt x="163" y="43"/>
                  <a:pt x="181" y="33"/>
                  <a:pt x="201" y="25"/>
                </a:cubicBezTo>
                <a:cubicBezTo>
                  <a:pt x="221" y="16"/>
                  <a:pt x="241" y="10"/>
                  <a:pt x="262" y="6"/>
                </a:cubicBezTo>
                <a:cubicBezTo>
                  <a:pt x="283" y="2"/>
                  <a:pt x="304" y="0"/>
                  <a:pt x="325" y="0"/>
                </a:cubicBezTo>
                <a:cubicBezTo>
                  <a:pt x="347" y="0"/>
                  <a:pt x="369" y="2"/>
                  <a:pt x="390" y="6"/>
                </a:cubicBezTo>
                <a:cubicBezTo>
                  <a:pt x="411" y="10"/>
                  <a:pt x="431" y="16"/>
                  <a:pt x="451" y="25"/>
                </a:cubicBezTo>
                <a:cubicBezTo>
                  <a:pt x="470" y="33"/>
                  <a:pt x="489" y="43"/>
                  <a:pt x="507" y="55"/>
                </a:cubicBezTo>
                <a:cubicBezTo>
                  <a:pt x="525" y="67"/>
                  <a:pt x="541" y="80"/>
                  <a:pt x="556" y="95"/>
                </a:cubicBezTo>
                <a:cubicBezTo>
                  <a:pt x="571" y="110"/>
                  <a:pt x="585" y="127"/>
                  <a:pt x="597" y="144"/>
                </a:cubicBezTo>
                <a:cubicBezTo>
                  <a:pt x="608" y="162"/>
                  <a:pt x="618" y="181"/>
                  <a:pt x="627" y="201"/>
                </a:cubicBezTo>
                <a:cubicBezTo>
                  <a:pt x="635" y="220"/>
                  <a:pt x="641" y="241"/>
                  <a:pt x="645" y="261"/>
                </a:cubicBezTo>
                <a:cubicBezTo>
                  <a:pt x="649" y="282"/>
                  <a:pt x="651" y="304"/>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0" name="文本框 369"/>
          <p:cNvSpPr txBox="1"/>
          <p:nvPr/>
        </p:nvSpPr>
        <p:spPr>
          <a:xfrm>
            <a:off x="1938600" y="274932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文献，导入本地数据库</a:t>
            </a:r>
            <a:endParaRPr lang="en-US" sz="920" b="0" u="none" strike="noStrike">
              <a:solidFill>
                <a:srgbClr val="000000"/>
              </a:solidFill>
              <a:effectLst/>
              <a:uFillTx/>
              <a:latin typeface="Times New Roman"/>
            </a:endParaRPr>
          </a:p>
        </p:txBody>
      </p:sp>
      <p:sp>
        <p:nvSpPr>
          <p:cNvPr id="371" name="文本框 370"/>
          <p:cNvSpPr txBox="1"/>
          <p:nvPr/>
        </p:nvSpPr>
        <p:spPr>
          <a:xfrm>
            <a:off x="4508280" y="210708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2</a:t>
            </a:r>
            <a:endParaRPr lang="en-US" sz="1050" b="0" u="none" strike="noStrike">
              <a:solidFill>
                <a:srgbClr val="000000"/>
              </a:solidFill>
              <a:effectLst/>
              <a:uFillTx/>
              <a:latin typeface="Times New Roman"/>
            </a:endParaRPr>
          </a:p>
        </p:txBody>
      </p:sp>
      <p:pic>
        <p:nvPicPr>
          <p:cNvPr id="372" name="图片 371"/>
          <p:cNvPicPr/>
          <p:nvPr/>
        </p:nvPicPr>
        <p:blipFill>
          <a:blip r:embed="rId4"/>
          <a:stretch/>
        </p:blipFill>
        <p:spPr>
          <a:xfrm>
            <a:off x="4429080" y="2423520"/>
            <a:ext cx="191880" cy="250200"/>
          </a:xfrm>
          <a:prstGeom prst="rect">
            <a:avLst/>
          </a:prstGeom>
          <a:noFill/>
          <a:ln w="0">
            <a:noFill/>
          </a:ln>
        </p:spPr>
      </p:pic>
      <p:sp>
        <p:nvSpPr>
          <p:cNvPr id="373" name="文本框 372"/>
          <p:cNvSpPr txBox="1"/>
          <p:nvPr/>
        </p:nvSpPr>
        <p:spPr>
          <a:xfrm>
            <a:off x="4730040" y="208440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格式标准化</a:t>
            </a:r>
            <a:endParaRPr lang="en-US" sz="1320" b="0" u="none" strike="noStrike">
              <a:solidFill>
                <a:srgbClr val="000000"/>
              </a:solidFill>
              <a:effectLst/>
              <a:uFillTx/>
              <a:latin typeface="Times New Roman"/>
            </a:endParaRPr>
          </a:p>
        </p:txBody>
      </p:sp>
      <p:sp>
        <p:nvSpPr>
          <p:cNvPr id="374" name="文本框 373"/>
          <p:cNvSpPr txBox="1"/>
          <p:nvPr/>
        </p:nvSpPr>
        <p:spPr>
          <a:xfrm>
            <a:off x="4721400" y="241524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利用自然语言处理工具</a:t>
            </a:r>
            <a:endParaRPr lang="en-US" sz="920" b="0" u="none" strike="noStrike">
              <a:solidFill>
                <a:srgbClr val="000000"/>
              </a:solidFill>
              <a:effectLst/>
              <a:uFillTx/>
              <a:latin typeface="Times New Roman"/>
            </a:endParaRPr>
          </a:p>
        </p:txBody>
      </p:sp>
      <p:sp>
        <p:nvSpPr>
          <p:cNvPr id="375" name="文本框 374"/>
          <p:cNvSpPr txBox="1"/>
          <p:nvPr/>
        </p:nvSpPr>
        <p:spPr>
          <a:xfrm>
            <a:off x="4721400" y="2582280"/>
            <a:ext cx="16621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(spaCy</a:t>
            </a:r>
            <a:r>
              <a:rPr lang="zh-CN" sz="920" b="0" u="none" strike="noStrike">
                <a:solidFill>
                  <a:srgbClr val="FFFFFF"/>
                </a:solidFill>
                <a:effectLst/>
                <a:uFillTx/>
                <a:latin typeface="NotoSansSC"/>
                <a:ea typeface="NotoSansSC"/>
              </a:rPr>
              <a:t>、</a:t>
            </a:r>
            <a:r>
              <a:rPr lang="en-US" sz="920" b="0" u="none" strike="noStrike">
                <a:solidFill>
                  <a:srgbClr val="FFFFFF"/>
                </a:solidFill>
                <a:effectLst/>
                <a:uFillTx/>
                <a:latin typeface="NotoSansSC"/>
                <a:ea typeface="NotoSansSC"/>
              </a:rPr>
              <a:t>NLTK)</a:t>
            </a:r>
            <a:r>
              <a:rPr lang="zh-CN" sz="920" b="0" u="none" strike="noStrike">
                <a:solidFill>
                  <a:srgbClr val="FFFFFF"/>
                </a:solidFill>
                <a:effectLst/>
                <a:uFillTx/>
                <a:latin typeface="NotoSansSC"/>
                <a:ea typeface="NotoSansSC"/>
              </a:rPr>
              <a:t>分句分段，解</a:t>
            </a:r>
            <a:endParaRPr lang="en-US" sz="920" b="0" u="none" strike="noStrike">
              <a:solidFill>
                <a:srgbClr val="000000"/>
              </a:solidFill>
              <a:effectLst/>
              <a:uFillTx/>
              <a:latin typeface="Times New Roman"/>
            </a:endParaRPr>
          </a:p>
        </p:txBody>
      </p:sp>
      <p:sp>
        <p:nvSpPr>
          <p:cNvPr id="376" name="任意多边形: 形状 375"/>
          <p:cNvSpPr/>
          <p:nvPr/>
        </p:nvSpPr>
        <p:spPr>
          <a:xfrm>
            <a:off x="7086240" y="1905120"/>
            <a:ext cx="2139840" cy="1136880"/>
          </a:xfrm>
          <a:custGeom>
            <a:avLst/>
            <a:gdLst/>
            <a:ahLst/>
            <a:cxnLst/>
            <a:rect l="0" t="0" r="r" b="b"/>
            <a:pathLst>
              <a:path w="5944" h="3158">
                <a:moveTo>
                  <a:pt x="0" y="297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5758" y="0"/>
                </a:lnTo>
                <a:cubicBezTo>
                  <a:pt x="5783" y="0"/>
                  <a:pt x="5806" y="5"/>
                  <a:pt x="5829" y="14"/>
                </a:cubicBezTo>
                <a:cubicBezTo>
                  <a:pt x="5852" y="24"/>
                  <a:pt x="5872" y="37"/>
                  <a:pt x="5889" y="54"/>
                </a:cubicBezTo>
                <a:cubicBezTo>
                  <a:pt x="5907" y="72"/>
                  <a:pt x="5920" y="92"/>
                  <a:pt x="5930" y="115"/>
                </a:cubicBezTo>
                <a:cubicBezTo>
                  <a:pt x="5939" y="137"/>
                  <a:pt x="5944" y="161"/>
                  <a:pt x="5944" y="186"/>
                </a:cubicBezTo>
                <a:lnTo>
                  <a:pt x="5944" y="2972"/>
                </a:lnTo>
                <a:cubicBezTo>
                  <a:pt x="5944" y="2997"/>
                  <a:pt x="5939" y="3021"/>
                  <a:pt x="5930" y="3043"/>
                </a:cubicBezTo>
                <a:cubicBezTo>
                  <a:pt x="5920" y="3066"/>
                  <a:pt x="5907" y="3086"/>
                  <a:pt x="5889" y="3104"/>
                </a:cubicBezTo>
                <a:cubicBezTo>
                  <a:pt x="5872" y="3121"/>
                  <a:pt x="5852" y="3134"/>
                  <a:pt x="5829" y="3144"/>
                </a:cubicBezTo>
                <a:cubicBezTo>
                  <a:pt x="5806" y="3153"/>
                  <a:pt x="5783" y="3158"/>
                  <a:pt x="5758" y="3158"/>
                </a:cubicBezTo>
                <a:lnTo>
                  <a:pt x="186" y="3158"/>
                </a:lnTo>
                <a:cubicBezTo>
                  <a:pt x="161" y="3158"/>
                  <a:pt x="138" y="3153"/>
                  <a:pt x="115" y="3144"/>
                </a:cubicBezTo>
                <a:cubicBezTo>
                  <a:pt x="92" y="3134"/>
                  <a:pt x="72" y="3121"/>
                  <a:pt x="55" y="3104"/>
                </a:cubicBezTo>
                <a:cubicBezTo>
                  <a:pt x="37" y="3086"/>
                  <a:pt x="24" y="3066"/>
                  <a:pt x="14" y="3043"/>
                </a:cubicBezTo>
                <a:cubicBezTo>
                  <a:pt x="5" y="3021"/>
                  <a:pt x="0" y="2997"/>
                  <a:pt x="0" y="29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7" name="任意多边形: 形状 376"/>
          <p:cNvSpPr/>
          <p:nvPr/>
        </p:nvSpPr>
        <p:spPr>
          <a:xfrm>
            <a:off x="7086240" y="1905120"/>
            <a:ext cx="2139840" cy="1136880"/>
          </a:xfrm>
          <a:custGeom>
            <a:avLst/>
            <a:gdLst/>
            <a:ahLst/>
            <a:cxnLst/>
            <a:rect l="0" t="0" r="r" b="b"/>
            <a:pathLst>
              <a:path w="5944" h="3158">
                <a:moveTo>
                  <a:pt x="0" y="297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5758" y="0"/>
                </a:lnTo>
                <a:cubicBezTo>
                  <a:pt x="5783" y="0"/>
                  <a:pt x="5806" y="5"/>
                  <a:pt x="5829" y="14"/>
                </a:cubicBezTo>
                <a:cubicBezTo>
                  <a:pt x="5852" y="24"/>
                  <a:pt x="5872" y="37"/>
                  <a:pt x="5889" y="54"/>
                </a:cubicBezTo>
                <a:cubicBezTo>
                  <a:pt x="5907" y="72"/>
                  <a:pt x="5920" y="92"/>
                  <a:pt x="5930" y="115"/>
                </a:cubicBezTo>
                <a:cubicBezTo>
                  <a:pt x="5939" y="137"/>
                  <a:pt x="5944" y="161"/>
                  <a:pt x="5944" y="186"/>
                </a:cubicBezTo>
                <a:lnTo>
                  <a:pt x="5944" y="2972"/>
                </a:lnTo>
                <a:cubicBezTo>
                  <a:pt x="5944" y="2997"/>
                  <a:pt x="5939" y="3021"/>
                  <a:pt x="5930" y="3043"/>
                </a:cubicBezTo>
                <a:cubicBezTo>
                  <a:pt x="5920" y="3066"/>
                  <a:pt x="5907" y="3086"/>
                  <a:pt x="5889" y="3104"/>
                </a:cubicBezTo>
                <a:cubicBezTo>
                  <a:pt x="5872" y="3121"/>
                  <a:pt x="5852" y="3134"/>
                  <a:pt x="5829" y="3144"/>
                </a:cubicBezTo>
                <a:cubicBezTo>
                  <a:pt x="5806" y="3153"/>
                  <a:pt x="5783" y="3158"/>
                  <a:pt x="5758" y="3158"/>
                </a:cubicBezTo>
                <a:lnTo>
                  <a:pt x="186" y="3158"/>
                </a:lnTo>
                <a:cubicBezTo>
                  <a:pt x="161" y="3158"/>
                  <a:pt x="138" y="3153"/>
                  <a:pt x="115" y="3144"/>
                </a:cubicBezTo>
                <a:cubicBezTo>
                  <a:pt x="92" y="3134"/>
                  <a:pt x="72" y="3121"/>
                  <a:pt x="55" y="3104"/>
                </a:cubicBezTo>
                <a:cubicBezTo>
                  <a:pt x="37" y="3086"/>
                  <a:pt x="24" y="3066"/>
                  <a:pt x="14" y="3043"/>
                </a:cubicBezTo>
                <a:cubicBezTo>
                  <a:pt x="5" y="3021"/>
                  <a:pt x="0" y="2997"/>
                  <a:pt x="0" y="2972"/>
                </a:cubicBezTo>
                <a:moveTo>
                  <a:pt x="47" y="186"/>
                </a:moveTo>
                <a:lnTo>
                  <a:pt x="47" y="2972"/>
                </a:lnTo>
                <a:cubicBezTo>
                  <a:pt x="47" y="2991"/>
                  <a:pt x="50" y="3009"/>
                  <a:pt x="57" y="3026"/>
                </a:cubicBezTo>
                <a:cubicBezTo>
                  <a:pt x="64" y="3043"/>
                  <a:pt x="74" y="3058"/>
                  <a:pt x="87" y="3071"/>
                </a:cubicBezTo>
                <a:cubicBezTo>
                  <a:pt x="100" y="3084"/>
                  <a:pt x="116" y="3094"/>
                  <a:pt x="133" y="3101"/>
                </a:cubicBezTo>
                <a:cubicBezTo>
                  <a:pt x="150" y="3108"/>
                  <a:pt x="167" y="3112"/>
                  <a:pt x="186" y="3112"/>
                </a:cubicBezTo>
                <a:lnTo>
                  <a:pt x="5758" y="3112"/>
                </a:lnTo>
                <a:cubicBezTo>
                  <a:pt x="5776" y="3112"/>
                  <a:pt x="5794" y="3108"/>
                  <a:pt x="5811" y="3101"/>
                </a:cubicBezTo>
                <a:cubicBezTo>
                  <a:pt x="5828" y="3094"/>
                  <a:pt x="5843" y="3084"/>
                  <a:pt x="5856" y="3071"/>
                </a:cubicBezTo>
                <a:cubicBezTo>
                  <a:pt x="5870" y="3058"/>
                  <a:pt x="5880" y="3043"/>
                  <a:pt x="5887" y="3026"/>
                </a:cubicBezTo>
                <a:cubicBezTo>
                  <a:pt x="5894" y="3009"/>
                  <a:pt x="5897" y="2991"/>
                  <a:pt x="5897" y="2972"/>
                </a:cubicBezTo>
                <a:lnTo>
                  <a:pt x="5897" y="186"/>
                </a:lnTo>
                <a:cubicBezTo>
                  <a:pt x="5897" y="167"/>
                  <a:pt x="5894" y="150"/>
                  <a:pt x="5887" y="132"/>
                </a:cubicBezTo>
                <a:cubicBezTo>
                  <a:pt x="5880" y="115"/>
                  <a:pt x="5870" y="100"/>
                  <a:pt x="5856" y="87"/>
                </a:cubicBezTo>
                <a:cubicBezTo>
                  <a:pt x="5843" y="74"/>
                  <a:pt x="5828" y="64"/>
                  <a:pt x="5811" y="57"/>
                </a:cubicBezTo>
                <a:cubicBezTo>
                  <a:pt x="5794" y="50"/>
                  <a:pt x="5776" y="47"/>
                  <a:pt x="5758" y="47"/>
                </a:cubicBezTo>
                <a:lnTo>
                  <a:pt x="186" y="47"/>
                </a:lnTo>
                <a:cubicBezTo>
                  <a:pt x="167" y="47"/>
                  <a:pt x="150" y="50"/>
                  <a:pt x="133" y="57"/>
                </a:cubicBezTo>
                <a:cubicBezTo>
                  <a:pt x="116" y="64"/>
                  <a:pt x="100" y="74"/>
                  <a:pt x="87" y="87"/>
                </a:cubicBezTo>
                <a:cubicBezTo>
                  <a:pt x="74" y="100"/>
                  <a:pt x="64" y="115"/>
                  <a:pt x="57" y="132"/>
                </a:cubicBezTo>
                <a:cubicBezTo>
                  <a:pt x="50" y="150"/>
                  <a:pt x="47" y="167"/>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8" name="任意多边形: 形状 377"/>
          <p:cNvSpPr/>
          <p:nvPr/>
        </p:nvSpPr>
        <p:spPr>
          <a:xfrm>
            <a:off x="7236720" y="2055600"/>
            <a:ext cx="234360" cy="234360"/>
          </a:xfrm>
          <a:custGeom>
            <a:avLst/>
            <a:gdLst/>
            <a:ahLst/>
            <a:cxnLst/>
            <a:rect l="0" t="0" r="r" b="b"/>
            <a:pathLst>
              <a:path w="651" h="651">
                <a:moveTo>
                  <a:pt x="651" y="325"/>
                </a:moveTo>
                <a:cubicBezTo>
                  <a:pt x="651" y="346"/>
                  <a:pt x="649" y="367"/>
                  <a:pt x="645" y="388"/>
                </a:cubicBezTo>
                <a:cubicBezTo>
                  <a:pt x="641" y="409"/>
                  <a:pt x="634" y="430"/>
                  <a:pt x="626" y="449"/>
                </a:cubicBezTo>
                <a:cubicBezTo>
                  <a:pt x="618" y="470"/>
                  <a:pt x="608" y="489"/>
                  <a:pt x="596" y="506"/>
                </a:cubicBezTo>
                <a:cubicBezTo>
                  <a:pt x="584" y="524"/>
                  <a:pt x="571" y="541"/>
                  <a:pt x="556" y="556"/>
                </a:cubicBezTo>
                <a:cubicBezTo>
                  <a:pt x="541" y="571"/>
                  <a:pt x="524" y="584"/>
                  <a:pt x="507" y="596"/>
                </a:cubicBezTo>
                <a:cubicBezTo>
                  <a:pt x="489" y="608"/>
                  <a:pt x="470" y="618"/>
                  <a:pt x="450" y="626"/>
                </a:cubicBezTo>
                <a:cubicBezTo>
                  <a:pt x="431" y="634"/>
                  <a:pt x="410" y="640"/>
                  <a:pt x="389" y="645"/>
                </a:cubicBezTo>
                <a:cubicBezTo>
                  <a:pt x="368" y="649"/>
                  <a:pt x="347" y="651"/>
                  <a:pt x="325" y="651"/>
                </a:cubicBezTo>
                <a:cubicBezTo>
                  <a:pt x="304" y="651"/>
                  <a:pt x="283" y="649"/>
                  <a:pt x="262" y="645"/>
                </a:cubicBezTo>
                <a:cubicBezTo>
                  <a:pt x="241" y="640"/>
                  <a:pt x="220" y="634"/>
                  <a:pt x="201" y="626"/>
                </a:cubicBezTo>
                <a:cubicBezTo>
                  <a:pt x="181" y="618"/>
                  <a:pt x="162" y="608"/>
                  <a:pt x="144" y="596"/>
                </a:cubicBezTo>
                <a:cubicBezTo>
                  <a:pt x="127" y="584"/>
                  <a:pt x="110" y="571"/>
                  <a:pt x="95" y="556"/>
                </a:cubicBezTo>
                <a:cubicBezTo>
                  <a:pt x="80" y="541"/>
                  <a:pt x="67" y="524"/>
                  <a:pt x="55" y="506"/>
                </a:cubicBezTo>
                <a:cubicBezTo>
                  <a:pt x="43" y="489"/>
                  <a:pt x="33" y="470"/>
                  <a:pt x="25" y="449"/>
                </a:cubicBezTo>
                <a:cubicBezTo>
                  <a:pt x="17" y="430"/>
                  <a:pt x="10" y="409"/>
                  <a:pt x="6" y="388"/>
                </a:cubicBezTo>
                <a:cubicBezTo>
                  <a:pt x="2" y="367"/>
                  <a:pt x="0" y="346"/>
                  <a:pt x="0" y="325"/>
                </a:cubicBezTo>
                <a:cubicBezTo>
                  <a:pt x="0" y="304"/>
                  <a:pt x="2" y="282"/>
                  <a:pt x="6" y="261"/>
                </a:cubicBezTo>
                <a:cubicBezTo>
                  <a:pt x="10" y="241"/>
                  <a:pt x="17" y="220"/>
                  <a:pt x="25" y="201"/>
                </a:cubicBezTo>
                <a:cubicBezTo>
                  <a:pt x="33" y="181"/>
                  <a:pt x="43" y="162"/>
                  <a:pt x="55" y="144"/>
                </a:cubicBezTo>
                <a:cubicBezTo>
                  <a:pt x="67" y="127"/>
                  <a:pt x="80" y="110"/>
                  <a:pt x="95" y="95"/>
                </a:cubicBezTo>
                <a:cubicBezTo>
                  <a:pt x="110" y="80"/>
                  <a:pt x="127" y="67"/>
                  <a:pt x="144" y="55"/>
                </a:cubicBezTo>
                <a:cubicBezTo>
                  <a:pt x="162" y="43"/>
                  <a:pt x="181" y="33"/>
                  <a:pt x="201" y="25"/>
                </a:cubicBezTo>
                <a:cubicBezTo>
                  <a:pt x="220" y="16"/>
                  <a:pt x="241" y="10"/>
                  <a:pt x="262" y="6"/>
                </a:cubicBezTo>
                <a:cubicBezTo>
                  <a:pt x="283" y="2"/>
                  <a:pt x="304" y="0"/>
                  <a:pt x="325" y="0"/>
                </a:cubicBezTo>
                <a:cubicBezTo>
                  <a:pt x="347" y="0"/>
                  <a:pt x="368" y="2"/>
                  <a:pt x="389" y="6"/>
                </a:cubicBezTo>
                <a:cubicBezTo>
                  <a:pt x="410" y="10"/>
                  <a:pt x="431" y="16"/>
                  <a:pt x="450" y="25"/>
                </a:cubicBezTo>
                <a:cubicBezTo>
                  <a:pt x="470" y="33"/>
                  <a:pt x="489" y="43"/>
                  <a:pt x="507" y="55"/>
                </a:cubicBezTo>
                <a:cubicBezTo>
                  <a:pt x="524" y="67"/>
                  <a:pt x="541" y="80"/>
                  <a:pt x="556" y="95"/>
                </a:cubicBezTo>
                <a:cubicBezTo>
                  <a:pt x="571" y="110"/>
                  <a:pt x="584" y="127"/>
                  <a:pt x="596" y="144"/>
                </a:cubicBezTo>
                <a:cubicBezTo>
                  <a:pt x="608" y="162"/>
                  <a:pt x="618" y="181"/>
                  <a:pt x="626" y="201"/>
                </a:cubicBezTo>
                <a:cubicBezTo>
                  <a:pt x="634" y="220"/>
                  <a:pt x="641" y="241"/>
                  <a:pt x="645" y="261"/>
                </a:cubicBezTo>
                <a:cubicBezTo>
                  <a:pt x="649" y="282"/>
                  <a:pt x="651" y="304"/>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9" name="文本框 378"/>
          <p:cNvSpPr txBox="1"/>
          <p:nvPr/>
        </p:nvSpPr>
        <p:spPr>
          <a:xfrm>
            <a:off x="4721400" y="274932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析为结构化数据</a:t>
            </a:r>
            <a:endParaRPr lang="en-US" sz="920" b="0" u="none" strike="noStrike">
              <a:solidFill>
                <a:srgbClr val="000000"/>
              </a:solidFill>
              <a:effectLst/>
              <a:uFillTx/>
              <a:latin typeface="Times New Roman"/>
            </a:endParaRPr>
          </a:p>
        </p:txBody>
      </p:sp>
      <p:sp>
        <p:nvSpPr>
          <p:cNvPr id="380" name="文本框 379"/>
          <p:cNvSpPr txBox="1"/>
          <p:nvPr/>
        </p:nvSpPr>
        <p:spPr>
          <a:xfrm>
            <a:off x="7316280" y="210708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3</a:t>
            </a:r>
            <a:endParaRPr lang="en-US" sz="1050" b="0" u="none" strike="noStrike">
              <a:solidFill>
                <a:srgbClr val="000000"/>
              </a:solidFill>
              <a:effectLst/>
              <a:uFillTx/>
              <a:latin typeface="Times New Roman"/>
            </a:endParaRPr>
          </a:p>
        </p:txBody>
      </p:sp>
      <p:pic>
        <p:nvPicPr>
          <p:cNvPr id="381" name="图片 380"/>
          <p:cNvPicPr/>
          <p:nvPr/>
        </p:nvPicPr>
        <p:blipFill>
          <a:blip r:embed="rId5"/>
          <a:stretch/>
        </p:blipFill>
        <p:spPr>
          <a:xfrm>
            <a:off x="7237080" y="2423520"/>
            <a:ext cx="217080" cy="250200"/>
          </a:xfrm>
          <a:prstGeom prst="rect">
            <a:avLst/>
          </a:prstGeom>
          <a:noFill/>
          <a:ln w="0">
            <a:noFill/>
          </a:ln>
        </p:spPr>
      </p:pic>
      <p:sp>
        <p:nvSpPr>
          <p:cNvPr id="382" name="文本框 381"/>
          <p:cNvSpPr txBox="1"/>
          <p:nvPr/>
        </p:nvSpPr>
        <p:spPr>
          <a:xfrm>
            <a:off x="7537680" y="208440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嵌入生成</a:t>
            </a:r>
            <a:endParaRPr lang="en-US" sz="1320" b="0" u="none" strike="noStrike">
              <a:solidFill>
                <a:srgbClr val="000000"/>
              </a:solidFill>
              <a:effectLst/>
              <a:uFillTx/>
              <a:latin typeface="Times New Roman"/>
            </a:endParaRPr>
          </a:p>
        </p:txBody>
      </p:sp>
      <p:sp>
        <p:nvSpPr>
          <p:cNvPr id="383" name="文本框 382"/>
          <p:cNvSpPr txBox="1"/>
          <p:nvPr/>
        </p:nvSpPr>
        <p:spPr>
          <a:xfrm>
            <a:off x="7554600" y="2415240"/>
            <a:ext cx="1350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使用预训练模型</a:t>
            </a:r>
            <a:r>
              <a:rPr lang="en-US" sz="920" b="0" u="none" strike="noStrike">
                <a:solidFill>
                  <a:srgbClr val="FFFFFF"/>
                </a:solidFill>
                <a:effectLst/>
                <a:uFillTx/>
                <a:latin typeface="NotoSansSC"/>
                <a:ea typeface="NotoSansSC"/>
              </a:rPr>
              <a:t>(BERT</a:t>
            </a:r>
            <a:r>
              <a:rPr lang="zh-CN"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84" name="文本框 383"/>
          <p:cNvSpPr txBox="1"/>
          <p:nvPr/>
        </p:nvSpPr>
        <p:spPr>
          <a:xfrm>
            <a:off x="7554600" y="2582280"/>
            <a:ext cx="14803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GPT)</a:t>
            </a:r>
            <a:r>
              <a:rPr lang="zh-CN" sz="920" b="0" u="none" strike="noStrike">
                <a:solidFill>
                  <a:srgbClr val="FFFFFF"/>
                </a:solidFill>
                <a:effectLst/>
                <a:uFillTx/>
                <a:latin typeface="NotoSansSC"/>
                <a:ea typeface="NotoSansSC"/>
              </a:rPr>
              <a:t>将文献内容生成向量嵌</a:t>
            </a:r>
            <a:endParaRPr lang="en-US" sz="920" b="0" u="none" strike="noStrike">
              <a:solidFill>
                <a:srgbClr val="000000"/>
              </a:solidFill>
              <a:effectLst/>
              <a:uFillTx/>
              <a:latin typeface="Times New Roman"/>
            </a:endParaRPr>
          </a:p>
        </p:txBody>
      </p:sp>
      <p:pic>
        <p:nvPicPr>
          <p:cNvPr id="385" name="图片 384"/>
          <p:cNvPicPr/>
          <p:nvPr/>
        </p:nvPicPr>
        <p:blipFill>
          <a:blip r:embed="rId6"/>
          <a:stretch/>
        </p:blipFill>
        <p:spPr>
          <a:xfrm>
            <a:off x="5272920" y="3209040"/>
            <a:ext cx="150120" cy="200160"/>
          </a:xfrm>
          <a:prstGeom prst="rect">
            <a:avLst/>
          </a:prstGeom>
          <a:noFill/>
          <a:ln w="0">
            <a:noFill/>
          </a:ln>
        </p:spPr>
      </p:pic>
      <p:sp>
        <p:nvSpPr>
          <p:cNvPr id="386" name="任意多边形: 形状 385"/>
          <p:cNvSpPr/>
          <p:nvPr/>
        </p:nvSpPr>
        <p:spPr>
          <a:xfrm>
            <a:off x="2874600" y="3576600"/>
            <a:ext cx="2139480" cy="1136880"/>
          </a:xfrm>
          <a:custGeom>
            <a:avLst/>
            <a:gdLst/>
            <a:ahLst/>
            <a:cxnLst/>
            <a:rect l="0" t="0" r="r" b="b"/>
            <a:pathLst>
              <a:path w="5943" h="3158">
                <a:moveTo>
                  <a:pt x="14" y="114"/>
                </a:moveTo>
                <a:cubicBezTo>
                  <a:pt x="23" y="92"/>
                  <a:pt x="37" y="71"/>
                  <a:pt x="54" y="54"/>
                </a:cubicBezTo>
                <a:cubicBezTo>
                  <a:pt x="72" y="37"/>
                  <a:pt x="92" y="23"/>
                  <a:pt x="114" y="14"/>
                </a:cubicBezTo>
                <a:cubicBezTo>
                  <a:pt x="137" y="4"/>
                  <a:pt x="161" y="0"/>
                  <a:pt x="185" y="0"/>
                </a:cubicBezTo>
                <a:lnTo>
                  <a:pt x="5758" y="0"/>
                </a:lnTo>
                <a:cubicBezTo>
                  <a:pt x="5782" y="0"/>
                  <a:pt x="5806" y="4"/>
                  <a:pt x="5829" y="14"/>
                </a:cubicBezTo>
                <a:cubicBezTo>
                  <a:pt x="5851" y="23"/>
                  <a:pt x="5872" y="37"/>
                  <a:pt x="5889" y="54"/>
                </a:cubicBezTo>
                <a:cubicBezTo>
                  <a:pt x="5906" y="71"/>
                  <a:pt x="5920" y="92"/>
                  <a:pt x="5929" y="114"/>
                </a:cubicBezTo>
                <a:cubicBezTo>
                  <a:pt x="5939" y="137"/>
                  <a:pt x="5943" y="161"/>
                  <a:pt x="5943" y="185"/>
                </a:cubicBezTo>
                <a:lnTo>
                  <a:pt x="5943" y="2972"/>
                </a:lnTo>
                <a:cubicBezTo>
                  <a:pt x="5943" y="2997"/>
                  <a:pt x="5939" y="3020"/>
                  <a:pt x="5929" y="3043"/>
                </a:cubicBezTo>
                <a:cubicBezTo>
                  <a:pt x="5920" y="3066"/>
                  <a:pt x="5906" y="3086"/>
                  <a:pt x="5889" y="3103"/>
                </a:cubicBezTo>
                <a:cubicBezTo>
                  <a:pt x="5872" y="3121"/>
                  <a:pt x="5851" y="3134"/>
                  <a:pt x="5829" y="3144"/>
                </a:cubicBezTo>
                <a:cubicBezTo>
                  <a:pt x="5806" y="3153"/>
                  <a:pt x="5782" y="3158"/>
                  <a:pt x="5758" y="3158"/>
                </a:cubicBezTo>
                <a:lnTo>
                  <a:pt x="185" y="3158"/>
                </a:lnTo>
                <a:cubicBezTo>
                  <a:pt x="161" y="3158"/>
                  <a:pt x="137" y="3153"/>
                  <a:pt x="114" y="3144"/>
                </a:cubicBezTo>
                <a:cubicBezTo>
                  <a:pt x="92" y="3134"/>
                  <a:pt x="72" y="3121"/>
                  <a:pt x="54" y="3103"/>
                </a:cubicBezTo>
                <a:cubicBezTo>
                  <a:pt x="37" y="3086"/>
                  <a:pt x="23" y="3066"/>
                  <a:pt x="14" y="3043"/>
                </a:cubicBezTo>
                <a:cubicBezTo>
                  <a:pt x="5" y="3020"/>
                  <a:pt x="0" y="2997"/>
                  <a:pt x="0" y="2972"/>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7" name="任意多边形: 形状 386"/>
          <p:cNvSpPr/>
          <p:nvPr/>
        </p:nvSpPr>
        <p:spPr>
          <a:xfrm>
            <a:off x="2874600" y="3576600"/>
            <a:ext cx="2139480" cy="1136880"/>
          </a:xfrm>
          <a:custGeom>
            <a:avLst/>
            <a:gdLst/>
            <a:ahLst/>
            <a:cxnLst/>
            <a:rect l="0" t="0" r="r" b="b"/>
            <a:pathLst>
              <a:path w="5943" h="3158">
                <a:moveTo>
                  <a:pt x="0" y="2972"/>
                </a:moveTo>
                <a:lnTo>
                  <a:pt x="0" y="185"/>
                </a:lnTo>
                <a:cubicBezTo>
                  <a:pt x="0" y="161"/>
                  <a:pt x="5" y="137"/>
                  <a:pt x="14" y="114"/>
                </a:cubicBezTo>
                <a:cubicBezTo>
                  <a:pt x="23" y="92"/>
                  <a:pt x="37" y="71"/>
                  <a:pt x="54" y="54"/>
                </a:cubicBezTo>
                <a:cubicBezTo>
                  <a:pt x="72" y="37"/>
                  <a:pt x="92" y="23"/>
                  <a:pt x="114" y="14"/>
                </a:cubicBezTo>
                <a:cubicBezTo>
                  <a:pt x="137" y="4"/>
                  <a:pt x="161" y="0"/>
                  <a:pt x="185" y="0"/>
                </a:cubicBezTo>
                <a:lnTo>
                  <a:pt x="5758" y="0"/>
                </a:lnTo>
                <a:cubicBezTo>
                  <a:pt x="5782" y="0"/>
                  <a:pt x="5806" y="4"/>
                  <a:pt x="5829" y="14"/>
                </a:cubicBezTo>
                <a:cubicBezTo>
                  <a:pt x="5851" y="23"/>
                  <a:pt x="5872" y="37"/>
                  <a:pt x="5889" y="54"/>
                </a:cubicBezTo>
                <a:cubicBezTo>
                  <a:pt x="5906" y="71"/>
                  <a:pt x="5920" y="92"/>
                  <a:pt x="5929" y="114"/>
                </a:cubicBezTo>
                <a:cubicBezTo>
                  <a:pt x="5939" y="137"/>
                  <a:pt x="5943" y="161"/>
                  <a:pt x="5943" y="185"/>
                </a:cubicBezTo>
                <a:lnTo>
                  <a:pt x="5943" y="2972"/>
                </a:lnTo>
                <a:cubicBezTo>
                  <a:pt x="5943" y="2997"/>
                  <a:pt x="5939" y="3020"/>
                  <a:pt x="5929" y="3043"/>
                </a:cubicBezTo>
                <a:cubicBezTo>
                  <a:pt x="5920" y="3066"/>
                  <a:pt x="5906" y="3086"/>
                  <a:pt x="5889" y="3103"/>
                </a:cubicBezTo>
                <a:cubicBezTo>
                  <a:pt x="5872" y="3121"/>
                  <a:pt x="5851" y="3134"/>
                  <a:pt x="5829" y="3144"/>
                </a:cubicBezTo>
                <a:cubicBezTo>
                  <a:pt x="5806" y="3153"/>
                  <a:pt x="5782" y="3158"/>
                  <a:pt x="5758" y="3158"/>
                </a:cubicBezTo>
                <a:lnTo>
                  <a:pt x="185" y="3158"/>
                </a:lnTo>
                <a:cubicBezTo>
                  <a:pt x="161" y="3158"/>
                  <a:pt x="137" y="3153"/>
                  <a:pt x="114" y="3144"/>
                </a:cubicBezTo>
                <a:cubicBezTo>
                  <a:pt x="92" y="3134"/>
                  <a:pt x="72" y="3121"/>
                  <a:pt x="54" y="3103"/>
                </a:cubicBezTo>
                <a:cubicBezTo>
                  <a:pt x="37" y="3086"/>
                  <a:pt x="23" y="3066"/>
                  <a:pt x="14" y="3043"/>
                </a:cubicBezTo>
                <a:cubicBezTo>
                  <a:pt x="5" y="3020"/>
                  <a:pt x="0" y="2997"/>
                  <a:pt x="0" y="2972"/>
                </a:cubicBezTo>
                <a:moveTo>
                  <a:pt x="46" y="185"/>
                </a:moveTo>
                <a:lnTo>
                  <a:pt x="46" y="2972"/>
                </a:lnTo>
                <a:cubicBezTo>
                  <a:pt x="46" y="2990"/>
                  <a:pt x="50" y="3008"/>
                  <a:pt x="57" y="3025"/>
                </a:cubicBezTo>
                <a:cubicBezTo>
                  <a:pt x="64" y="3042"/>
                  <a:pt x="74" y="3057"/>
                  <a:pt x="87" y="3070"/>
                </a:cubicBezTo>
                <a:cubicBezTo>
                  <a:pt x="100" y="3084"/>
                  <a:pt x="115" y="3094"/>
                  <a:pt x="132" y="3101"/>
                </a:cubicBezTo>
                <a:cubicBezTo>
                  <a:pt x="149" y="3108"/>
                  <a:pt x="167" y="3111"/>
                  <a:pt x="185" y="3111"/>
                </a:cubicBezTo>
                <a:lnTo>
                  <a:pt x="5758" y="3111"/>
                </a:lnTo>
                <a:cubicBezTo>
                  <a:pt x="5776" y="3111"/>
                  <a:pt x="5794" y="3108"/>
                  <a:pt x="5811" y="3101"/>
                </a:cubicBezTo>
                <a:cubicBezTo>
                  <a:pt x="5828" y="3094"/>
                  <a:pt x="5843" y="3084"/>
                  <a:pt x="5856" y="3070"/>
                </a:cubicBezTo>
                <a:cubicBezTo>
                  <a:pt x="5869" y="3057"/>
                  <a:pt x="5879" y="3042"/>
                  <a:pt x="5886" y="3025"/>
                </a:cubicBezTo>
                <a:cubicBezTo>
                  <a:pt x="5893" y="3008"/>
                  <a:pt x="5897" y="2990"/>
                  <a:pt x="5897" y="2972"/>
                </a:cubicBezTo>
                <a:lnTo>
                  <a:pt x="5897" y="185"/>
                </a:lnTo>
                <a:cubicBezTo>
                  <a:pt x="5897" y="167"/>
                  <a:pt x="5893" y="149"/>
                  <a:pt x="5886" y="132"/>
                </a:cubicBezTo>
                <a:cubicBezTo>
                  <a:pt x="5879" y="115"/>
                  <a:pt x="5869" y="100"/>
                  <a:pt x="5856" y="87"/>
                </a:cubicBezTo>
                <a:cubicBezTo>
                  <a:pt x="5843" y="74"/>
                  <a:pt x="5828" y="64"/>
                  <a:pt x="5811" y="57"/>
                </a:cubicBezTo>
                <a:cubicBezTo>
                  <a:pt x="5794" y="50"/>
                  <a:pt x="5776" y="46"/>
                  <a:pt x="5758" y="46"/>
                </a:cubicBezTo>
                <a:lnTo>
                  <a:pt x="185" y="46"/>
                </a:lnTo>
                <a:cubicBezTo>
                  <a:pt x="167" y="46"/>
                  <a:pt x="149" y="50"/>
                  <a:pt x="132" y="57"/>
                </a:cubicBezTo>
                <a:cubicBezTo>
                  <a:pt x="115" y="64"/>
                  <a:pt x="100" y="74"/>
                  <a:pt x="87" y="87"/>
                </a:cubicBezTo>
                <a:cubicBezTo>
                  <a:pt x="74" y="100"/>
                  <a:pt x="64" y="115"/>
                  <a:pt x="57" y="132"/>
                </a:cubicBezTo>
                <a:cubicBezTo>
                  <a:pt x="50" y="149"/>
                  <a:pt x="46" y="167"/>
                  <a:pt x="46"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8" name="任意多边形: 形状 387"/>
          <p:cNvSpPr/>
          <p:nvPr/>
        </p:nvSpPr>
        <p:spPr>
          <a:xfrm>
            <a:off x="3025080" y="3727080"/>
            <a:ext cx="234360" cy="234000"/>
          </a:xfrm>
          <a:custGeom>
            <a:avLst/>
            <a:gdLst/>
            <a:ahLst/>
            <a:cxnLst/>
            <a:rect l="0" t="0" r="r" b="b"/>
            <a:pathLst>
              <a:path w="651" h="650">
                <a:moveTo>
                  <a:pt x="651" y="325"/>
                </a:moveTo>
                <a:cubicBezTo>
                  <a:pt x="651" y="346"/>
                  <a:pt x="649" y="368"/>
                  <a:pt x="644" y="389"/>
                </a:cubicBezTo>
                <a:cubicBezTo>
                  <a:pt x="640" y="410"/>
                  <a:pt x="634" y="430"/>
                  <a:pt x="626" y="450"/>
                </a:cubicBezTo>
                <a:cubicBezTo>
                  <a:pt x="618" y="470"/>
                  <a:pt x="608" y="488"/>
                  <a:pt x="596" y="506"/>
                </a:cubicBezTo>
                <a:cubicBezTo>
                  <a:pt x="584" y="524"/>
                  <a:pt x="570" y="540"/>
                  <a:pt x="555" y="555"/>
                </a:cubicBezTo>
                <a:cubicBezTo>
                  <a:pt x="540" y="570"/>
                  <a:pt x="524" y="584"/>
                  <a:pt x="506" y="596"/>
                </a:cubicBezTo>
                <a:cubicBezTo>
                  <a:pt x="488" y="608"/>
                  <a:pt x="470" y="618"/>
                  <a:pt x="450" y="626"/>
                </a:cubicBezTo>
                <a:cubicBezTo>
                  <a:pt x="430" y="634"/>
                  <a:pt x="410" y="640"/>
                  <a:pt x="389" y="644"/>
                </a:cubicBezTo>
                <a:cubicBezTo>
                  <a:pt x="368" y="648"/>
                  <a:pt x="346" y="650"/>
                  <a:pt x="325" y="650"/>
                </a:cubicBezTo>
                <a:cubicBezTo>
                  <a:pt x="303" y="650"/>
                  <a:pt x="282" y="648"/>
                  <a:pt x="261" y="644"/>
                </a:cubicBezTo>
                <a:cubicBezTo>
                  <a:pt x="240" y="640"/>
                  <a:pt x="220" y="634"/>
                  <a:pt x="200" y="626"/>
                </a:cubicBezTo>
                <a:cubicBezTo>
                  <a:pt x="181" y="618"/>
                  <a:pt x="162" y="608"/>
                  <a:pt x="144" y="596"/>
                </a:cubicBezTo>
                <a:cubicBezTo>
                  <a:pt x="126" y="584"/>
                  <a:pt x="110" y="570"/>
                  <a:pt x="95" y="555"/>
                </a:cubicBezTo>
                <a:cubicBezTo>
                  <a:pt x="80" y="540"/>
                  <a:pt x="66" y="524"/>
                  <a:pt x="54" y="506"/>
                </a:cubicBezTo>
                <a:cubicBezTo>
                  <a:pt x="43" y="488"/>
                  <a:pt x="33" y="470"/>
                  <a:pt x="24" y="450"/>
                </a:cubicBezTo>
                <a:cubicBezTo>
                  <a:pt x="16" y="430"/>
                  <a:pt x="10" y="410"/>
                  <a:pt x="6" y="389"/>
                </a:cubicBezTo>
                <a:cubicBezTo>
                  <a:pt x="2" y="368"/>
                  <a:pt x="0" y="346"/>
                  <a:pt x="0" y="325"/>
                </a:cubicBezTo>
                <a:cubicBezTo>
                  <a:pt x="0" y="303"/>
                  <a:pt x="2" y="282"/>
                  <a:pt x="6" y="261"/>
                </a:cubicBezTo>
                <a:cubicBezTo>
                  <a:pt x="10" y="240"/>
                  <a:pt x="16" y="220"/>
                  <a:pt x="24" y="200"/>
                </a:cubicBezTo>
                <a:cubicBezTo>
                  <a:pt x="33" y="180"/>
                  <a:pt x="43" y="162"/>
                  <a:pt x="54" y="144"/>
                </a:cubicBezTo>
                <a:cubicBezTo>
                  <a:pt x="66" y="126"/>
                  <a:pt x="80" y="110"/>
                  <a:pt x="95" y="95"/>
                </a:cubicBezTo>
                <a:cubicBezTo>
                  <a:pt x="110" y="80"/>
                  <a:pt x="126" y="66"/>
                  <a:pt x="144" y="54"/>
                </a:cubicBezTo>
                <a:cubicBezTo>
                  <a:pt x="162" y="42"/>
                  <a:pt x="181" y="32"/>
                  <a:pt x="200" y="24"/>
                </a:cubicBezTo>
                <a:cubicBezTo>
                  <a:pt x="220" y="16"/>
                  <a:pt x="240" y="10"/>
                  <a:pt x="261" y="6"/>
                </a:cubicBezTo>
                <a:cubicBezTo>
                  <a:pt x="282" y="2"/>
                  <a:pt x="303" y="0"/>
                  <a:pt x="325" y="0"/>
                </a:cubicBezTo>
                <a:cubicBezTo>
                  <a:pt x="346" y="0"/>
                  <a:pt x="368" y="2"/>
                  <a:pt x="389" y="6"/>
                </a:cubicBezTo>
                <a:cubicBezTo>
                  <a:pt x="410" y="10"/>
                  <a:pt x="430" y="16"/>
                  <a:pt x="450" y="24"/>
                </a:cubicBezTo>
                <a:cubicBezTo>
                  <a:pt x="470" y="32"/>
                  <a:pt x="488" y="42"/>
                  <a:pt x="506" y="54"/>
                </a:cubicBezTo>
                <a:cubicBezTo>
                  <a:pt x="524" y="66"/>
                  <a:pt x="540" y="80"/>
                  <a:pt x="555" y="95"/>
                </a:cubicBezTo>
                <a:cubicBezTo>
                  <a:pt x="570" y="110"/>
                  <a:pt x="584" y="126"/>
                  <a:pt x="596" y="144"/>
                </a:cubicBezTo>
                <a:cubicBezTo>
                  <a:pt x="608" y="162"/>
                  <a:pt x="618" y="180"/>
                  <a:pt x="626" y="200"/>
                </a:cubicBezTo>
                <a:cubicBezTo>
                  <a:pt x="634" y="220"/>
                  <a:pt x="640" y="240"/>
                  <a:pt x="644" y="261"/>
                </a:cubicBezTo>
                <a:cubicBezTo>
                  <a:pt x="649" y="282"/>
                  <a:pt x="651" y="303"/>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9" name="文本框 388"/>
          <p:cNvSpPr txBox="1"/>
          <p:nvPr/>
        </p:nvSpPr>
        <p:spPr>
          <a:xfrm>
            <a:off x="7554600" y="274932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入，用于高效检索</a:t>
            </a:r>
            <a:endParaRPr lang="en-US" sz="920" b="0" u="none" strike="noStrike">
              <a:solidFill>
                <a:srgbClr val="000000"/>
              </a:solidFill>
              <a:effectLst/>
              <a:uFillTx/>
              <a:latin typeface="Times New Roman"/>
            </a:endParaRPr>
          </a:p>
        </p:txBody>
      </p:sp>
      <p:sp>
        <p:nvSpPr>
          <p:cNvPr id="390" name="文本框 389"/>
          <p:cNvSpPr txBox="1"/>
          <p:nvPr/>
        </p:nvSpPr>
        <p:spPr>
          <a:xfrm>
            <a:off x="3104640" y="377856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5</a:t>
            </a:r>
            <a:endParaRPr lang="en-US" sz="1050" b="0" u="none" strike="noStrike">
              <a:solidFill>
                <a:srgbClr val="000000"/>
              </a:solidFill>
              <a:effectLst/>
              <a:uFillTx/>
              <a:latin typeface="Times New Roman"/>
            </a:endParaRPr>
          </a:p>
        </p:txBody>
      </p:sp>
      <p:pic>
        <p:nvPicPr>
          <p:cNvPr id="391" name="图片 390"/>
          <p:cNvPicPr/>
          <p:nvPr/>
        </p:nvPicPr>
        <p:blipFill>
          <a:blip r:embed="rId7"/>
          <a:stretch/>
        </p:blipFill>
        <p:spPr>
          <a:xfrm>
            <a:off x="3025080" y="4094640"/>
            <a:ext cx="250200" cy="250200"/>
          </a:xfrm>
          <a:prstGeom prst="rect">
            <a:avLst/>
          </a:prstGeom>
          <a:noFill/>
          <a:ln w="0">
            <a:noFill/>
          </a:ln>
        </p:spPr>
      </p:pic>
      <p:sp>
        <p:nvSpPr>
          <p:cNvPr id="392" name="文本框 391"/>
          <p:cNvSpPr txBox="1"/>
          <p:nvPr/>
        </p:nvSpPr>
        <p:spPr>
          <a:xfrm>
            <a:off x="3326040" y="375588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定期更新维护</a:t>
            </a:r>
            <a:endParaRPr lang="en-US" sz="1320" b="0" u="none" strike="noStrike">
              <a:solidFill>
                <a:srgbClr val="000000"/>
              </a:solidFill>
              <a:effectLst/>
              <a:uFillTx/>
              <a:latin typeface="Times New Roman"/>
            </a:endParaRPr>
          </a:p>
        </p:txBody>
      </p:sp>
      <p:sp>
        <p:nvSpPr>
          <p:cNvPr id="393" name="文本框 392"/>
          <p:cNvSpPr txBox="1"/>
          <p:nvPr/>
        </p:nvSpPr>
        <p:spPr>
          <a:xfrm>
            <a:off x="3376080" y="4086360"/>
            <a:ext cx="1163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设置自动更新机制</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如</a:t>
            </a:r>
            <a:endParaRPr lang="en-US" sz="920" b="0" u="none" strike="noStrike">
              <a:solidFill>
                <a:srgbClr val="000000"/>
              </a:solidFill>
              <a:effectLst/>
              <a:uFillTx/>
              <a:latin typeface="Times New Roman"/>
            </a:endParaRPr>
          </a:p>
        </p:txBody>
      </p:sp>
      <p:sp>
        <p:nvSpPr>
          <p:cNvPr id="394" name="文本框 393"/>
          <p:cNvSpPr txBox="1"/>
          <p:nvPr/>
        </p:nvSpPr>
        <p:spPr>
          <a:xfrm>
            <a:off x="3376080" y="4253760"/>
            <a:ext cx="15235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Cron)</a:t>
            </a:r>
            <a:r>
              <a:rPr lang="zh-CN" sz="920" b="0" u="none" strike="noStrike">
                <a:solidFill>
                  <a:srgbClr val="FFFFFF"/>
                </a:solidFill>
                <a:effectLst/>
                <a:uFillTx/>
                <a:latin typeface="NotoSansSC"/>
                <a:ea typeface="NotoSansSC"/>
              </a:rPr>
              <a:t>，定期抓取新文献，并</a:t>
            </a:r>
            <a:endParaRPr lang="en-US" sz="920" b="0" u="none" strike="noStrike">
              <a:solidFill>
                <a:srgbClr val="000000"/>
              </a:solidFill>
              <a:effectLst/>
              <a:uFillTx/>
              <a:latin typeface="Times New Roman"/>
            </a:endParaRPr>
          </a:p>
        </p:txBody>
      </p:sp>
      <p:sp>
        <p:nvSpPr>
          <p:cNvPr id="395" name="任意多边形: 形状 394"/>
          <p:cNvSpPr/>
          <p:nvPr/>
        </p:nvSpPr>
        <p:spPr>
          <a:xfrm>
            <a:off x="5682240" y="3576600"/>
            <a:ext cx="2139840" cy="1136880"/>
          </a:xfrm>
          <a:custGeom>
            <a:avLst/>
            <a:gdLst/>
            <a:ahLst/>
            <a:cxnLst/>
            <a:rect l="0" t="0" r="r" b="b"/>
            <a:pathLst>
              <a:path w="5944" h="3158">
                <a:moveTo>
                  <a:pt x="15" y="114"/>
                </a:moveTo>
                <a:cubicBezTo>
                  <a:pt x="24" y="92"/>
                  <a:pt x="37" y="71"/>
                  <a:pt x="55" y="54"/>
                </a:cubicBezTo>
                <a:cubicBezTo>
                  <a:pt x="72" y="37"/>
                  <a:pt x="92" y="23"/>
                  <a:pt x="115" y="14"/>
                </a:cubicBezTo>
                <a:cubicBezTo>
                  <a:pt x="138" y="4"/>
                  <a:pt x="161" y="0"/>
                  <a:pt x="186" y="0"/>
                </a:cubicBezTo>
                <a:lnTo>
                  <a:pt x="5758" y="0"/>
                </a:lnTo>
                <a:cubicBezTo>
                  <a:pt x="5783" y="0"/>
                  <a:pt x="5807" y="4"/>
                  <a:pt x="5829" y="14"/>
                </a:cubicBezTo>
                <a:cubicBezTo>
                  <a:pt x="5852" y="23"/>
                  <a:pt x="5872" y="37"/>
                  <a:pt x="5890" y="54"/>
                </a:cubicBezTo>
                <a:cubicBezTo>
                  <a:pt x="5907" y="71"/>
                  <a:pt x="5920" y="92"/>
                  <a:pt x="5930" y="114"/>
                </a:cubicBezTo>
                <a:cubicBezTo>
                  <a:pt x="5939" y="137"/>
                  <a:pt x="5944" y="161"/>
                  <a:pt x="5944" y="185"/>
                </a:cubicBezTo>
                <a:lnTo>
                  <a:pt x="5944" y="2972"/>
                </a:lnTo>
                <a:cubicBezTo>
                  <a:pt x="5944" y="2997"/>
                  <a:pt x="5939" y="3020"/>
                  <a:pt x="5930" y="3043"/>
                </a:cubicBezTo>
                <a:cubicBezTo>
                  <a:pt x="5920" y="3066"/>
                  <a:pt x="5907" y="3086"/>
                  <a:pt x="5890" y="3103"/>
                </a:cubicBezTo>
                <a:cubicBezTo>
                  <a:pt x="5872" y="3121"/>
                  <a:pt x="5852" y="3134"/>
                  <a:pt x="5829" y="3144"/>
                </a:cubicBezTo>
                <a:cubicBezTo>
                  <a:pt x="5807" y="3153"/>
                  <a:pt x="5783" y="3158"/>
                  <a:pt x="5758" y="3158"/>
                </a:cubicBezTo>
                <a:lnTo>
                  <a:pt x="186" y="3158"/>
                </a:lnTo>
                <a:cubicBezTo>
                  <a:pt x="161" y="3158"/>
                  <a:pt x="138" y="3153"/>
                  <a:pt x="115" y="3144"/>
                </a:cubicBezTo>
                <a:cubicBezTo>
                  <a:pt x="92" y="3134"/>
                  <a:pt x="72" y="3121"/>
                  <a:pt x="55" y="3103"/>
                </a:cubicBezTo>
                <a:cubicBezTo>
                  <a:pt x="37" y="3086"/>
                  <a:pt x="24" y="3066"/>
                  <a:pt x="15" y="3043"/>
                </a:cubicBezTo>
                <a:cubicBezTo>
                  <a:pt x="5" y="3020"/>
                  <a:pt x="0" y="2997"/>
                  <a:pt x="0" y="2972"/>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6" name="任意多边形: 形状 395"/>
          <p:cNvSpPr/>
          <p:nvPr/>
        </p:nvSpPr>
        <p:spPr>
          <a:xfrm>
            <a:off x="5682240" y="3576600"/>
            <a:ext cx="2139840" cy="1136880"/>
          </a:xfrm>
          <a:custGeom>
            <a:avLst/>
            <a:gdLst/>
            <a:ahLst/>
            <a:cxnLst/>
            <a:rect l="0" t="0" r="r" b="b"/>
            <a:pathLst>
              <a:path w="5944" h="3158">
                <a:moveTo>
                  <a:pt x="0" y="2972"/>
                </a:moveTo>
                <a:lnTo>
                  <a:pt x="0" y="185"/>
                </a:lnTo>
                <a:cubicBezTo>
                  <a:pt x="0" y="161"/>
                  <a:pt x="5" y="137"/>
                  <a:pt x="15" y="114"/>
                </a:cubicBezTo>
                <a:cubicBezTo>
                  <a:pt x="24" y="92"/>
                  <a:pt x="37" y="71"/>
                  <a:pt x="55" y="54"/>
                </a:cubicBezTo>
                <a:cubicBezTo>
                  <a:pt x="72" y="37"/>
                  <a:pt x="92" y="23"/>
                  <a:pt x="115" y="14"/>
                </a:cubicBezTo>
                <a:cubicBezTo>
                  <a:pt x="138" y="4"/>
                  <a:pt x="161" y="0"/>
                  <a:pt x="186" y="0"/>
                </a:cubicBezTo>
                <a:lnTo>
                  <a:pt x="5758" y="0"/>
                </a:lnTo>
                <a:cubicBezTo>
                  <a:pt x="5783" y="0"/>
                  <a:pt x="5807" y="4"/>
                  <a:pt x="5829" y="14"/>
                </a:cubicBezTo>
                <a:cubicBezTo>
                  <a:pt x="5852" y="23"/>
                  <a:pt x="5872" y="37"/>
                  <a:pt x="5890" y="54"/>
                </a:cubicBezTo>
                <a:cubicBezTo>
                  <a:pt x="5907" y="71"/>
                  <a:pt x="5920" y="92"/>
                  <a:pt x="5930" y="114"/>
                </a:cubicBezTo>
                <a:cubicBezTo>
                  <a:pt x="5939" y="137"/>
                  <a:pt x="5944" y="161"/>
                  <a:pt x="5944" y="185"/>
                </a:cubicBezTo>
                <a:lnTo>
                  <a:pt x="5944" y="2972"/>
                </a:lnTo>
                <a:cubicBezTo>
                  <a:pt x="5944" y="2997"/>
                  <a:pt x="5939" y="3020"/>
                  <a:pt x="5930" y="3043"/>
                </a:cubicBezTo>
                <a:cubicBezTo>
                  <a:pt x="5920" y="3066"/>
                  <a:pt x="5907" y="3086"/>
                  <a:pt x="5890" y="3103"/>
                </a:cubicBezTo>
                <a:cubicBezTo>
                  <a:pt x="5872" y="3121"/>
                  <a:pt x="5852" y="3134"/>
                  <a:pt x="5829" y="3144"/>
                </a:cubicBezTo>
                <a:cubicBezTo>
                  <a:pt x="5807" y="3153"/>
                  <a:pt x="5783" y="3158"/>
                  <a:pt x="5758" y="3158"/>
                </a:cubicBezTo>
                <a:lnTo>
                  <a:pt x="186" y="3158"/>
                </a:lnTo>
                <a:cubicBezTo>
                  <a:pt x="161" y="3158"/>
                  <a:pt x="138" y="3153"/>
                  <a:pt x="115" y="3144"/>
                </a:cubicBezTo>
                <a:cubicBezTo>
                  <a:pt x="92" y="3134"/>
                  <a:pt x="72" y="3121"/>
                  <a:pt x="55" y="3103"/>
                </a:cubicBezTo>
                <a:cubicBezTo>
                  <a:pt x="37" y="3086"/>
                  <a:pt x="24" y="3066"/>
                  <a:pt x="15" y="3043"/>
                </a:cubicBezTo>
                <a:cubicBezTo>
                  <a:pt x="5" y="3020"/>
                  <a:pt x="0" y="2997"/>
                  <a:pt x="0" y="2972"/>
                </a:cubicBezTo>
                <a:moveTo>
                  <a:pt x="47" y="185"/>
                </a:moveTo>
                <a:lnTo>
                  <a:pt x="47" y="2972"/>
                </a:lnTo>
                <a:cubicBezTo>
                  <a:pt x="47" y="2990"/>
                  <a:pt x="50" y="3008"/>
                  <a:pt x="57" y="3025"/>
                </a:cubicBezTo>
                <a:cubicBezTo>
                  <a:pt x="64" y="3042"/>
                  <a:pt x="75" y="3057"/>
                  <a:pt x="88" y="3070"/>
                </a:cubicBezTo>
                <a:cubicBezTo>
                  <a:pt x="101" y="3084"/>
                  <a:pt x="116" y="3094"/>
                  <a:pt x="133" y="3101"/>
                </a:cubicBezTo>
                <a:cubicBezTo>
                  <a:pt x="150" y="3108"/>
                  <a:pt x="168" y="3111"/>
                  <a:pt x="186" y="3111"/>
                </a:cubicBezTo>
                <a:lnTo>
                  <a:pt x="5758" y="3111"/>
                </a:lnTo>
                <a:cubicBezTo>
                  <a:pt x="5777" y="3111"/>
                  <a:pt x="5794" y="3108"/>
                  <a:pt x="5812" y="3101"/>
                </a:cubicBezTo>
                <a:cubicBezTo>
                  <a:pt x="5829" y="3094"/>
                  <a:pt x="5844" y="3084"/>
                  <a:pt x="5857" y="3070"/>
                </a:cubicBezTo>
                <a:cubicBezTo>
                  <a:pt x="5870" y="3057"/>
                  <a:pt x="5880" y="3042"/>
                  <a:pt x="5887" y="3025"/>
                </a:cubicBezTo>
                <a:cubicBezTo>
                  <a:pt x="5894" y="3008"/>
                  <a:pt x="5897" y="2990"/>
                  <a:pt x="5897" y="2972"/>
                </a:cubicBezTo>
                <a:lnTo>
                  <a:pt x="5897" y="185"/>
                </a:lnTo>
                <a:cubicBezTo>
                  <a:pt x="5897" y="167"/>
                  <a:pt x="5894" y="149"/>
                  <a:pt x="5887" y="132"/>
                </a:cubicBezTo>
                <a:cubicBezTo>
                  <a:pt x="5880" y="115"/>
                  <a:pt x="5870" y="100"/>
                  <a:pt x="5857" y="87"/>
                </a:cubicBezTo>
                <a:cubicBezTo>
                  <a:pt x="5844" y="74"/>
                  <a:pt x="5829" y="64"/>
                  <a:pt x="5812" y="57"/>
                </a:cubicBezTo>
                <a:cubicBezTo>
                  <a:pt x="5794" y="50"/>
                  <a:pt x="5777" y="46"/>
                  <a:pt x="5758" y="46"/>
                </a:cubicBezTo>
                <a:lnTo>
                  <a:pt x="186" y="46"/>
                </a:lnTo>
                <a:cubicBezTo>
                  <a:pt x="168" y="46"/>
                  <a:pt x="150" y="50"/>
                  <a:pt x="133" y="57"/>
                </a:cubicBezTo>
                <a:cubicBezTo>
                  <a:pt x="116" y="64"/>
                  <a:pt x="101" y="74"/>
                  <a:pt x="88" y="87"/>
                </a:cubicBezTo>
                <a:cubicBezTo>
                  <a:pt x="75" y="100"/>
                  <a:pt x="64" y="115"/>
                  <a:pt x="57" y="132"/>
                </a:cubicBezTo>
                <a:cubicBezTo>
                  <a:pt x="50" y="149"/>
                  <a:pt x="47" y="167"/>
                  <a:pt x="47"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7" name="任意多边形: 形状 396"/>
          <p:cNvSpPr/>
          <p:nvPr/>
        </p:nvSpPr>
        <p:spPr>
          <a:xfrm>
            <a:off x="5832720" y="3727080"/>
            <a:ext cx="234360" cy="234000"/>
          </a:xfrm>
          <a:custGeom>
            <a:avLst/>
            <a:gdLst/>
            <a:ahLst/>
            <a:cxnLst/>
            <a:rect l="0" t="0" r="r" b="b"/>
            <a:pathLst>
              <a:path w="651" h="650">
                <a:moveTo>
                  <a:pt x="651" y="325"/>
                </a:moveTo>
                <a:cubicBezTo>
                  <a:pt x="651" y="346"/>
                  <a:pt x="649" y="368"/>
                  <a:pt x="645" y="389"/>
                </a:cubicBezTo>
                <a:cubicBezTo>
                  <a:pt x="641" y="410"/>
                  <a:pt x="635" y="430"/>
                  <a:pt x="626" y="450"/>
                </a:cubicBezTo>
                <a:cubicBezTo>
                  <a:pt x="618" y="470"/>
                  <a:pt x="608" y="488"/>
                  <a:pt x="596" y="506"/>
                </a:cubicBezTo>
                <a:cubicBezTo>
                  <a:pt x="585" y="524"/>
                  <a:pt x="571" y="540"/>
                  <a:pt x="556" y="555"/>
                </a:cubicBezTo>
                <a:cubicBezTo>
                  <a:pt x="541" y="570"/>
                  <a:pt x="524" y="584"/>
                  <a:pt x="507" y="596"/>
                </a:cubicBezTo>
                <a:cubicBezTo>
                  <a:pt x="489" y="608"/>
                  <a:pt x="470" y="618"/>
                  <a:pt x="451" y="626"/>
                </a:cubicBezTo>
                <a:cubicBezTo>
                  <a:pt x="431" y="634"/>
                  <a:pt x="411" y="640"/>
                  <a:pt x="390" y="644"/>
                </a:cubicBezTo>
                <a:cubicBezTo>
                  <a:pt x="369" y="648"/>
                  <a:pt x="347" y="650"/>
                  <a:pt x="325" y="650"/>
                </a:cubicBezTo>
                <a:cubicBezTo>
                  <a:pt x="304" y="650"/>
                  <a:pt x="283" y="648"/>
                  <a:pt x="262" y="644"/>
                </a:cubicBezTo>
                <a:cubicBezTo>
                  <a:pt x="241" y="640"/>
                  <a:pt x="221" y="634"/>
                  <a:pt x="201" y="626"/>
                </a:cubicBezTo>
                <a:cubicBezTo>
                  <a:pt x="181" y="618"/>
                  <a:pt x="162" y="608"/>
                  <a:pt x="145" y="596"/>
                </a:cubicBezTo>
                <a:cubicBezTo>
                  <a:pt x="127" y="584"/>
                  <a:pt x="110" y="570"/>
                  <a:pt x="95" y="555"/>
                </a:cubicBezTo>
                <a:cubicBezTo>
                  <a:pt x="80" y="540"/>
                  <a:pt x="67" y="524"/>
                  <a:pt x="55" y="506"/>
                </a:cubicBezTo>
                <a:cubicBezTo>
                  <a:pt x="43" y="488"/>
                  <a:pt x="33" y="470"/>
                  <a:pt x="25" y="450"/>
                </a:cubicBezTo>
                <a:cubicBezTo>
                  <a:pt x="17" y="430"/>
                  <a:pt x="11" y="410"/>
                  <a:pt x="6" y="389"/>
                </a:cubicBezTo>
                <a:cubicBezTo>
                  <a:pt x="2" y="368"/>
                  <a:pt x="0" y="346"/>
                  <a:pt x="0" y="325"/>
                </a:cubicBezTo>
                <a:cubicBezTo>
                  <a:pt x="0" y="303"/>
                  <a:pt x="2" y="282"/>
                  <a:pt x="6" y="261"/>
                </a:cubicBezTo>
                <a:cubicBezTo>
                  <a:pt x="11" y="240"/>
                  <a:pt x="17" y="220"/>
                  <a:pt x="25" y="200"/>
                </a:cubicBezTo>
                <a:cubicBezTo>
                  <a:pt x="33" y="180"/>
                  <a:pt x="43" y="162"/>
                  <a:pt x="55" y="144"/>
                </a:cubicBezTo>
                <a:cubicBezTo>
                  <a:pt x="67" y="126"/>
                  <a:pt x="80" y="110"/>
                  <a:pt x="95" y="95"/>
                </a:cubicBezTo>
                <a:cubicBezTo>
                  <a:pt x="110" y="80"/>
                  <a:pt x="127" y="66"/>
                  <a:pt x="145" y="54"/>
                </a:cubicBezTo>
                <a:cubicBezTo>
                  <a:pt x="162" y="42"/>
                  <a:pt x="181" y="32"/>
                  <a:pt x="201" y="24"/>
                </a:cubicBezTo>
                <a:cubicBezTo>
                  <a:pt x="221" y="16"/>
                  <a:pt x="241" y="10"/>
                  <a:pt x="262" y="6"/>
                </a:cubicBezTo>
                <a:cubicBezTo>
                  <a:pt x="283" y="2"/>
                  <a:pt x="304" y="0"/>
                  <a:pt x="325" y="0"/>
                </a:cubicBezTo>
                <a:cubicBezTo>
                  <a:pt x="347" y="0"/>
                  <a:pt x="369" y="2"/>
                  <a:pt x="390" y="6"/>
                </a:cubicBezTo>
                <a:cubicBezTo>
                  <a:pt x="411" y="10"/>
                  <a:pt x="431" y="16"/>
                  <a:pt x="451" y="24"/>
                </a:cubicBezTo>
                <a:cubicBezTo>
                  <a:pt x="470" y="32"/>
                  <a:pt x="489" y="42"/>
                  <a:pt x="507" y="54"/>
                </a:cubicBezTo>
                <a:cubicBezTo>
                  <a:pt x="524" y="66"/>
                  <a:pt x="541" y="80"/>
                  <a:pt x="556" y="95"/>
                </a:cubicBezTo>
                <a:cubicBezTo>
                  <a:pt x="571" y="110"/>
                  <a:pt x="585" y="126"/>
                  <a:pt x="596" y="144"/>
                </a:cubicBezTo>
                <a:cubicBezTo>
                  <a:pt x="608" y="162"/>
                  <a:pt x="618" y="180"/>
                  <a:pt x="626" y="200"/>
                </a:cubicBezTo>
                <a:cubicBezTo>
                  <a:pt x="635" y="220"/>
                  <a:pt x="641" y="240"/>
                  <a:pt x="645" y="261"/>
                </a:cubicBezTo>
                <a:cubicBezTo>
                  <a:pt x="649" y="282"/>
                  <a:pt x="651" y="303"/>
                  <a:pt x="651" y="3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8" name="文本框 397"/>
          <p:cNvSpPr txBox="1"/>
          <p:nvPr/>
        </p:nvSpPr>
        <p:spPr>
          <a:xfrm>
            <a:off x="3376080" y="442080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进行质量监控和数据验证</a:t>
            </a:r>
            <a:endParaRPr lang="en-US" sz="920" b="0" u="none" strike="noStrike">
              <a:solidFill>
                <a:srgbClr val="000000"/>
              </a:solidFill>
              <a:effectLst/>
              <a:uFillTx/>
              <a:latin typeface="Times New Roman"/>
            </a:endParaRPr>
          </a:p>
        </p:txBody>
      </p:sp>
      <p:sp>
        <p:nvSpPr>
          <p:cNvPr id="399" name="文本框 398"/>
          <p:cNvSpPr txBox="1"/>
          <p:nvPr/>
        </p:nvSpPr>
        <p:spPr>
          <a:xfrm>
            <a:off x="5912280" y="3778560"/>
            <a:ext cx="133200" cy="157320"/>
          </a:xfrm>
          <a:prstGeom prst="rect">
            <a:avLst/>
          </a:prstGeom>
          <a:noFill/>
          <a:ln w="0">
            <a:noFill/>
          </a:ln>
        </p:spPr>
        <p:txBody>
          <a:bodyPr wrap="none" lIns="0" tIns="0" rIns="0" bIns="0" anchor="t">
            <a:spAutoFit/>
          </a:bodyPr>
          <a:lstStyle/>
          <a:p>
            <a:r>
              <a:rPr lang="en-US" sz="1050" b="0" u="none" strike="noStrike">
                <a:solidFill>
                  <a:srgbClr val="003366"/>
                </a:solidFill>
                <a:effectLst/>
                <a:uFillTx/>
                <a:latin typeface="NotoSansSC"/>
                <a:ea typeface="NotoSansSC"/>
              </a:rPr>
              <a:t>4</a:t>
            </a:r>
            <a:endParaRPr lang="en-US" sz="1050" b="0" u="none" strike="noStrike">
              <a:solidFill>
                <a:srgbClr val="000000"/>
              </a:solidFill>
              <a:effectLst/>
              <a:uFillTx/>
              <a:latin typeface="Times New Roman"/>
            </a:endParaRPr>
          </a:p>
        </p:txBody>
      </p:sp>
      <p:pic>
        <p:nvPicPr>
          <p:cNvPr id="400" name="图片 399"/>
          <p:cNvPicPr/>
          <p:nvPr/>
        </p:nvPicPr>
        <p:blipFill>
          <a:blip r:embed="rId8"/>
          <a:stretch/>
        </p:blipFill>
        <p:spPr>
          <a:xfrm>
            <a:off x="5833080" y="4094640"/>
            <a:ext cx="283680" cy="250200"/>
          </a:xfrm>
          <a:prstGeom prst="rect">
            <a:avLst/>
          </a:prstGeom>
          <a:noFill/>
          <a:ln w="0">
            <a:noFill/>
          </a:ln>
        </p:spPr>
      </p:pic>
      <p:sp>
        <p:nvSpPr>
          <p:cNvPr id="401" name="文本框 400"/>
          <p:cNvSpPr txBox="1"/>
          <p:nvPr/>
        </p:nvSpPr>
        <p:spPr>
          <a:xfrm>
            <a:off x="6133680" y="375588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索引构建与优化</a:t>
            </a:r>
            <a:endParaRPr lang="en-US" sz="1320" b="0" u="none" strike="noStrike">
              <a:solidFill>
                <a:srgbClr val="000000"/>
              </a:solidFill>
              <a:effectLst/>
              <a:uFillTx/>
              <a:latin typeface="Times New Roman"/>
            </a:endParaRPr>
          </a:p>
        </p:txBody>
      </p:sp>
      <p:sp>
        <p:nvSpPr>
          <p:cNvPr id="402" name="文本框 401"/>
          <p:cNvSpPr txBox="1"/>
          <p:nvPr/>
        </p:nvSpPr>
        <p:spPr>
          <a:xfrm>
            <a:off x="6217560" y="4086360"/>
            <a:ext cx="1449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a:t>
            </a:r>
            <a:r>
              <a:rPr lang="en-US" sz="920" b="0" u="none" strike="noStrike">
                <a:solidFill>
                  <a:srgbClr val="FFFFFF"/>
                </a:solidFill>
                <a:effectLst/>
                <a:uFillTx/>
                <a:latin typeface="NotoSansSC"/>
                <a:ea typeface="NotoSansSC"/>
              </a:rPr>
              <a:t>FAISS</a:t>
            </a:r>
            <a:r>
              <a:rPr lang="zh-CN" sz="920" b="0" u="none" strike="noStrike">
                <a:solidFill>
                  <a:srgbClr val="FFFFFF"/>
                </a:solidFill>
                <a:effectLst/>
                <a:uFillTx/>
                <a:latin typeface="NotoSansSC"/>
                <a:ea typeface="NotoSansSC"/>
              </a:rPr>
              <a:t>等工具创建倒排</a:t>
            </a:r>
            <a:endParaRPr lang="en-US" sz="920" b="0" u="none" strike="noStrike">
              <a:solidFill>
                <a:srgbClr val="000000"/>
              </a:solidFill>
              <a:effectLst/>
              <a:uFillTx/>
              <a:latin typeface="Times New Roman"/>
            </a:endParaRPr>
          </a:p>
        </p:txBody>
      </p:sp>
      <p:sp>
        <p:nvSpPr>
          <p:cNvPr id="403" name="文本框 402"/>
          <p:cNvSpPr txBox="1"/>
          <p:nvPr/>
        </p:nvSpPr>
        <p:spPr>
          <a:xfrm>
            <a:off x="6217560" y="425376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索引、聚类索引，提升检索</a:t>
            </a:r>
            <a:endParaRPr lang="en-US" sz="920" b="0" u="none" strike="noStrike">
              <a:solidFill>
                <a:srgbClr val="000000"/>
              </a:solidFill>
              <a:effectLst/>
              <a:uFillTx/>
              <a:latin typeface="Times New Roman"/>
            </a:endParaRPr>
          </a:p>
        </p:txBody>
      </p:sp>
      <p:sp>
        <p:nvSpPr>
          <p:cNvPr id="404" name="文本框 403"/>
          <p:cNvSpPr txBox="1"/>
          <p:nvPr/>
        </p:nvSpPr>
        <p:spPr>
          <a:xfrm>
            <a:off x="6217560" y="442080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效率</a:t>
            </a:r>
            <a:endParaRPr lang="en-US" sz="920" b="0" u="none" strike="noStrike">
              <a:solidFill>
                <a:srgbClr val="000000"/>
              </a:solidFill>
              <a:effectLst/>
              <a:uFillTx/>
              <a:latin typeface="Times New Roman"/>
            </a:endParaRPr>
          </a:p>
        </p:txBody>
      </p:sp>
      <p:pic>
        <p:nvPicPr>
          <p:cNvPr id="405" name="图片 404"/>
          <p:cNvPicPr/>
          <p:nvPr/>
        </p:nvPicPr>
        <p:blipFill>
          <a:blip r:embed="rId9"/>
          <a:stretch/>
        </p:blipFill>
        <p:spPr>
          <a:xfrm>
            <a:off x="2732760" y="5498640"/>
            <a:ext cx="166680" cy="166680"/>
          </a:xfrm>
          <a:prstGeom prst="rect">
            <a:avLst/>
          </a:prstGeom>
          <a:noFill/>
          <a:ln w="0">
            <a:noFill/>
          </a:ln>
        </p:spPr>
      </p:pic>
      <p:sp>
        <p:nvSpPr>
          <p:cNvPr id="406" name="文本框 405"/>
          <p:cNvSpPr txBox="1"/>
          <p:nvPr/>
        </p:nvSpPr>
        <p:spPr>
          <a:xfrm>
            <a:off x="4821840" y="5191920"/>
            <a:ext cx="1056960" cy="219960"/>
          </a:xfrm>
          <a:prstGeom prst="rect">
            <a:avLst/>
          </a:prstGeom>
          <a:noFill/>
          <a:ln w="0">
            <a:noFill/>
          </a:ln>
        </p:spPr>
        <p:txBody>
          <a:bodyPr wrap="none" lIns="0" tIns="0" rIns="0" bIns="0" anchor="t">
            <a:spAutoFit/>
          </a:bodyPr>
          <a:lstStyle/>
          <a:p>
            <a:r>
              <a:rPr lang="zh-CN" sz="1180" b="0" u="none" strike="noStrike">
                <a:solidFill>
                  <a:srgbClr val="FBBF24"/>
                </a:solidFill>
                <a:effectLst/>
                <a:uFillTx/>
                <a:latin typeface="NotoSansSC"/>
                <a:ea typeface="NotoSansSC"/>
              </a:rPr>
              <a:t>知识库构建成效</a:t>
            </a:r>
            <a:endParaRPr lang="en-US" sz="1180" b="0" u="none" strike="noStrike">
              <a:solidFill>
                <a:srgbClr val="000000"/>
              </a:solidFill>
              <a:effectLst/>
              <a:uFillTx/>
              <a:latin typeface="Times New Roman"/>
            </a:endParaRPr>
          </a:p>
        </p:txBody>
      </p:sp>
      <p:pic>
        <p:nvPicPr>
          <p:cNvPr id="407" name="图片 406"/>
          <p:cNvPicPr/>
          <p:nvPr/>
        </p:nvPicPr>
        <p:blipFill>
          <a:blip r:embed="rId10"/>
          <a:stretch/>
        </p:blipFill>
        <p:spPr>
          <a:xfrm>
            <a:off x="4437360" y="5498640"/>
            <a:ext cx="191880" cy="166680"/>
          </a:xfrm>
          <a:prstGeom prst="rect">
            <a:avLst/>
          </a:prstGeom>
          <a:noFill/>
          <a:ln w="0">
            <a:noFill/>
          </a:ln>
        </p:spPr>
      </p:pic>
      <p:sp>
        <p:nvSpPr>
          <p:cNvPr id="408" name="文本框 407"/>
          <p:cNvSpPr txBox="1"/>
          <p:nvPr/>
        </p:nvSpPr>
        <p:spPr>
          <a:xfrm>
            <a:off x="2962440" y="5516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数据准确性</a:t>
            </a:r>
            <a:endParaRPr lang="en-US" sz="1050" b="0" u="none" strike="noStrike">
              <a:solidFill>
                <a:srgbClr val="000000"/>
              </a:solidFill>
              <a:effectLst/>
              <a:uFillTx/>
              <a:latin typeface="Times New Roman"/>
            </a:endParaRPr>
          </a:p>
        </p:txBody>
      </p:sp>
      <p:pic>
        <p:nvPicPr>
          <p:cNvPr id="409" name="图片 408"/>
          <p:cNvPicPr/>
          <p:nvPr/>
        </p:nvPicPr>
        <p:blipFill>
          <a:blip r:embed="rId11"/>
          <a:stretch/>
        </p:blipFill>
        <p:spPr>
          <a:xfrm>
            <a:off x="5766120" y="5498640"/>
            <a:ext cx="166680" cy="166680"/>
          </a:xfrm>
          <a:prstGeom prst="rect">
            <a:avLst/>
          </a:prstGeom>
          <a:noFill/>
          <a:ln w="0">
            <a:noFill/>
          </a:ln>
        </p:spPr>
      </p:pic>
      <p:sp>
        <p:nvSpPr>
          <p:cNvPr id="410" name="文本框 409"/>
          <p:cNvSpPr txBox="1"/>
          <p:nvPr/>
        </p:nvSpPr>
        <p:spPr>
          <a:xfrm>
            <a:off x="4692240" y="5516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检索高效性</a:t>
            </a:r>
            <a:endParaRPr lang="en-US" sz="1050" b="0" u="none" strike="noStrike">
              <a:solidFill>
                <a:srgbClr val="000000"/>
              </a:solidFill>
              <a:effectLst/>
              <a:uFillTx/>
              <a:latin typeface="Times New Roman"/>
            </a:endParaRPr>
          </a:p>
        </p:txBody>
      </p:sp>
      <p:pic>
        <p:nvPicPr>
          <p:cNvPr id="411" name="图片 410"/>
          <p:cNvPicPr/>
          <p:nvPr/>
        </p:nvPicPr>
        <p:blipFill>
          <a:blip r:embed="rId12"/>
          <a:stretch/>
        </p:blipFill>
        <p:spPr>
          <a:xfrm>
            <a:off x="7069680" y="5498640"/>
            <a:ext cx="166680" cy="166680"/>
          </a:xfrm>
          <a:prstGeom prst="rect">
            <a:avLst/>
          </a:prstGeom>
          <a:noFill/>
          <a:ln w="0">
            <a:noFill/>
          </a:ln>
        </p:spPr>
      </p:pic>
      <p:sp>
        <p:nvSpPr>
          <p:cNvPr id="412" name="文本框 411"/>
          <p:cNvSpPr txBox="1"/>
          <p:nvPr/>
        </p:nvSpPr>
        <p:spPr>
          <a:xfrm>
            <a:off x="5995800" y="5516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知识时效性</a:t>
            </a:r>
            <a:endParaRPr lang="en-US" sz="1050" b="0" u="none" strike="noStrike">
              <a:solidFill>
                <a:srgbClr val="000000"/>
              </a:solidFill>
              <a:effectLst/>
              <a:uFillTx/>
              <a:latin typeface="Times New Roman"/>
            </a:endParaRPr>
          </a:p>
        </p:txBody>
      </p:sp>
      <p:sp>
        <p:nvSpPr>
          <p:cNvPr id="413" name="任意多边形: 形状 412"/>
          <p:cNvSpPr/>
          <p:nvPr/>
        </p:nvSpPr>
        <p:spPr>
          <a:xfrm>
            <a:off x="3777120" y="2464920"/>
            <a:ext cx="334440" cy="17280"/>
          </a:xfrm>
          <a:custGeom>
            <a:avLst/>
            <a:gdLst/>
            <a:ahLst/>
            <a:cxnLst/>
            <a:rect l="0" t="0" r="r" b="b"/>
            <a:pathLst>
              <a:path w="929" h="48">
                <a:moveTo>
                  <a:pt x="0" y="0"/>
                </a:moveTo>
                <a:lnTo>
                  <a:pt x="929" y="0"/>
                </a:lnTo>
                <a:lnTo>
                  <a:pt x="929" y="48"/>
                </a:lnTo>
                <a:lnTo>
                  <a:pt x="0" y="48"/>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4" name="任意多边形: 形状 413"/>
          <p:cNvSpPr/>
          <p:nvPr/>
        </p:nvSpPr>
        <p:spPr>
          <a:xfrm>
            <a:off x="4044600" y="2431440"/>
            <a:ext cx="66960" cy="67320"/>
          </a:xfrm>
          <a:custGeom>
            <a:avLst/>
            <a:gdLst/>
            <a:ahLst/>
            <a:cxnLst/>
            <a:rect l="0" t="0" r="r" b="b"/>
            <a:pathLst>
              <a:path w="186" h="187">
                <a:moveTo>
                  <a:pt x="0" y="0"/>
                </a:moveTo>
                <a:lnTo>
                  <a:pt x="0" y="187"/>
                </a:lnTo>
                <a:lnTo>
                  <a:pt x="186" y="93"/>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5" name="任意多边形: 形状 414"/>
          <p:cNvSpPr/>
          <p:nvPr/>
        </p:nvSpPr>
        <p:spPr>
          <a:xfrm>
            <a:off x="6584760" y="2464920"/>
            <a:ext cx="334800" cy="17280"/>
          </a:xfrm>
          <a:custGeom>
            <a:avLst/>
            <a:gdLst/>
            <a:ahLst/>
            <a:cxnLst/>
            <a:rect l="0" t="0" r="r" b="b"/>
            <a:pathLst>
              <a:path w="930" h="48">
                <a:moveTo>
                  <a:pt x="0" y="0"/>
                </a:moveTo>
                <a:lnTo>
                  <a:pt x="930" y="0"/>
                </a:lnTo>
                <a:lnTo>
                  <a:pt x="930" y="48"/>
                </a:lnTo>
                <a:lnTo>
                  <a:pt x="0" y="48"/>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6" name="任意多边形: 形状 415"/>
          <p:cNvSpPr/>
          <p:nvPr/>
        </p:nvSpPr>
        <p:spPr>
          <a:xfrm>
            <a:off x="6852240" y="2431440"/>
            <a:ext cx="67320" cy="67320"/>
          </a:xfrm>
          <a:custGeom>
            <a:avLst/>
            <a:gdLst/>
            <a:ahLst/>
            <a:cxnLst/>
            <a:rect l="0" t="0" r="r" b="b"/>
            <a:pathLst>
              <a:path w="187" h="187">
                <a:moveTo>
                  <a:pt x="0" y="0"/>
                </a:moveTo>
                <a:lnTo>
                  <a:pt x="0" y="187"/>
                </a:lnTo>
                <a:lnTo>
                  <a:pt x="187" y="93"/>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7" name="任意多边形: 形状 416"/>
          <p:cNvSpPr/>
          <p:nvPr/>
        </p:nvSpPr>
        <p:spPr>
          <a:xfrm>
            <a:off x="5181120" y="4136400"/>
            <a:ext cx="334440" cy="16920"/>
          </a:xfrm>
          <a:custGeom>
            <a:avLst/>
            <a:gdLst/>
            <a:ahLst/>
            <a:cxnLst/>
            <a:rect l="0" t="0" r="r" b="b"/>
            <a:pathLst>
              <a:path w="929" h="47">
                <a:moveTo>
                  <a:pt x="0" y="0"/>
                </a:moveTo>
                <a:lnTo>
                  <a:pt x="929" y="0"/>
                </a:lnTo>
                <a:lnTo>
                  <a:pt x="929" y="47"/>
                </a:lnTo>
                <a:lnTo>
                  <a:pt x="0" y="47"/>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8" name="任意多边形: 形状 417"/>
          <p:cNvSpPr/>
          <p:nvPr/>
        </p:nvSpPr>
        <p:spPr>
          <a:xfrm>
            <a:off x="5448240" y="4102920"/>
            <a:ext cx="67320" cy="67320"/>
          </a:xfrm>
          <a:custGeom>
            <a:avLst/>
            <a:gdLst/>
            <a:ahLst/>
            <a:cxnLst/>
            <a:rect l="0" t="0" r="r" b="b"/>
            <a:pathLst>
              <a:path w="187" h="187">
                <a:moveTo>
                  <a:pt x="0" y="0"/>
                </a:moveTo>
                <a:lnTo>
                  <a:pt x="0" y="187"/>
                </a:lnTo>
                <a:lnTo>
                  <a:pt x="187" y="93"/>
                </a:lnTo>
                <a:lnTo>
                  <a:pt x="0" y="0"/>
                </a:lnTo>
                <a:close/>
              </a:path>
            </a:pathLst>
          </a:custGeom>
          <a:solidFill>
            <a:srgbClr val="FFFFFF">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9" name="文本框 418"/>
          <p:cNvSpPr txBox="1"/>
          <p:nvPr/>
        </p:nvSpPr>
        <p:spPr>
          <a:xfrm>
            <a:off x="7299720" y="55166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信息可靠性</a:t>
            </a:r>
            <a:endParaRPr lang="en-US" sz="1050" b="0" u="none" strike="noStrike">
              <a:solidFill>
                <a:srgbClr val="000000"/>
              </a:solidFill>
              <a:effectLst/>
              <a:uFillTx/>
              <a:latin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图片 419"/>
          <p:cNvPicPr/>
          <p:nvPr/>
        </p:nvPicPr>
        <p:blipFill>
          <a:blip r:embed="rId2"/>
          <a:stretch/>
        </p:blipFill>
        <p:spPr>
          <a:xfrm>
            <a:off x="0" y="0"/>
            <a:ext cx="10696320" cy="6985800"/>
          </a:xfrm>
          <a:prstGeom prst="rect">
            <a:avLst/>
          </a:prstGeom>
          <a:noFill/>
          <a:ln w="0">
            <a:noFill/>
          </a:ln>
        </p:spPr>
      </p:pic>
      <p:sp>
        <p:nvSpPr>
          <p:cNvPr id="421" name="文本框 420"/>
          <p:cNvSpPr txBox="1"/>
          <p:nvPr/>
        </p:nvSpPr>
        <p:spPr>
          <a:xfrm>
            <a:off x="401040" y="422640"/>
            <a:ext cx="15019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向量化实现</a:t>
            </a:r>
            <a:endParaRPr lang="en-US" sz="2370" b="0" u="none" strike="noStrike">
              <a:solidFill>
                <a:srgbClr val="000000"/>
              </a:solidFill>
              <a:effectLst/>
              <a:uFillTx/>
              <a:latin typeface="Times New Roman"/>
            </a:endParaRPr>
          </a:p>
        </p:txBody>
      </p:sp>
      <p:sp>
        <p:nvSpPr>
          <p:cNvPr id="422" name="任意多边形: 形状 421"/>
          <p:cNvSpPr/>
          <p:nvPr/>
        </p:nvSpPr>
        <p:spPr>
          <a:xfrm>
            <a:off x="401040" y="1370160"/>
            <a:ext cx="4680000" cy="1237320"/>
          </a:xfrm>
          <a:custGeom>
            <a:avLst/>
            <a:gdLst/>
            <a:ahLst/>
            <a:cxnLst/>
            <a:rect l="0" t="0" r="r" b="b"/>
            <a:pathLst>
              <a:path w="13000" h="3437">
                <a:moveTo>
                  <a:pt x="0" y="3251"/>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9"/>
                  <a:pt x="82" y="32"/>
                </a:cubicBezTo>
                <a:cubicBezTo>
                  <a:pt x="92" y="25"/>
                  <a:pt x="103" y="19"/>
                  <a:pt x="114" y="15"/>
                </a:cubicBezTo>
                <a:cubicBezTo>
                  <a:pt x="126" y="10"/>
                  <a:pt x="137" y="6"/>
                  <a:pt x="149" y="4"/>
                </a:cubicBezTo>
                <a:cubicBezTo>
                  <a:pt x="161" y="2"/>
                  <a:pt x="173" y="0"/>
                  <a:pt x="185" y="0"/>
                </a:cubicBezTo>
                <a:lnTo>
                  <a:pt x="12814" y="0"/>
                </a:lnTo>
                <a:cubicBezTo>
                  <a:pt x="12827" y="0"/>
                  <a:pt x="12839" y="2"/>
                  <a:pt x="12851" y="4"/>
                </a:cubicBezTo>
                <a:cubicBezTo>
                  <a:pt x="12863" y="6"/>
                  <a:pt x="12874" y="10"/>
                  <a:pt x="12885" y="15"/>
                </a:cubicBezTo>
                <a:cubicBezTo>
                  <a:pt x="12897" y="19"/>
                  <a:pt x="12907" y="25"/>
                  <a:pt x="12918" y="32"/>
                </a:cubicBezTo>
                <a:cubicBezTo>
                  <a:pt x="12928" y="39"/>
                  <a:pt x="12937" y="46"/>
                  <a:pt x="12946" y="55"/>
                </a:cubicBezTo>
                <a:cubicBezTo>
                  <a:pt x="12954" y="63"/>
                  <a:pt x="12962" y="73"/>
                  <a:pt x="12969" y="83"/>
                </a:cubicBezTo>
                <a:cubicBezTo>
                  <a:pt x="12976" y="93"/>
                  <a:pt x="12981" y="104"/>
                  <a:pt x="12986" y="115"/>
                </a:cubicBezTo>
                <a:cubicBezTo>
                  <a:pt x="12991" y="126"/>
                  <a:pt x="12994" y="138"/>
                  <a:pt x="12996" y="150"/>
                </a:cubicBezTo>
                <a:cubicBezTo>
                  <a:pt x="12999" y="162"/>
                  <a:pt x="13000" y="174"/>
                  <a:pt x="13000" y="186"/>
                </a:cubicBezTo>
                <a:lnTo>
                  <a:pt x="13000" y="3251"/>
                </a:lnTo>
                <a:cubicBezTo>
                  <a:pt x="13000" y="3263"/>
                  <a:pt x="12999" y="3276"/>
                  <a:pt x="12996" y="3287"/>
                </a:cubicBezTo>
                <a:cubicBezTo>
                  <a:pt x="12994" y="3299"/>
                  <a:pt x="12991" y="3311"/>
                  <a:pt x="12986" y="3322"/>
                </a:cubicBezTo>
                <a:cubicBezTo>
                  <a:pt x="12981" y="3334"/>
                  <a:pt x="12976" y="3344"/>
                  <a:pt x="12969" y="3354"/>
                </a:cubicBezTo>
                <a:cubicBezTo>
                  <a:pt x="12962" y="3365"/>
                  <a:pt x="12954" y="3374"/>
                  <a:pt x="12946" y="3383"/>
                </a:cubicBezTo>
                <a:cubicBezTo>
                  <a:pt x="12937" y="3391"/>
                  <a:pt x="12928" y="3399"/>
                  <a:pt x="12918" y="3406"/>
                </a:cubicBezTo>
                <a:cubicBezTo>
                  <a:pt x="12907" y="3412"/>
                  <a:pt x="12897" y="3418"/>
                  <a:pt x="12885" y="3423"/>
                </a:cubicBezTo>
                <a:cubicBezTo>
                  <a:pt x="12874" y="3428"/>
                  <a:pt x="12863" y="3431"/>
                  <a:pt x="12851" y="3433"/>
                </a:cubicBezTo>
                <a:cubicBezTo>
                  <a:pt x="12839" y="3436"/>
                  <a:pt x="12827" y="3437"/>
                  <a:pt x="12814" y="3437"/>
                </a:cubicBezTo>
                <a:lnTo>
                  <a:pt x="185" y="3437"/>
                </a:lnTo>
                <a:cubicBezTo>
                  <a:pt x="173" y="3437"/>
                  <a:pt x="161" y="3436"/>
                  <a:pt x="149" y="3433"/>
                </a:cubicBezTo>
                <a:cubicBezTo>
                  <a:pt x="137" y="3431"/>
                  <a:pt x="126" y="3428"/>
                  <a:pt x="114" y="3423"/>
                </a:cubicBezTo>
                <a:cubicBezTo>
                  <a:pt x="103" y="3418"/>
                  <a:pt x="92" y="3412"/>
                  <a:pt x="82" y="3406"/>
                </a:cubicBezTo>
                <a:cubicBezTo>
                  <a:pt x="72" y="3399"/>
                  <a:pt x="63" y="3391"/>
                  <a:pt x="54" y="3383"/>
                </a:cubicBezTo>
                <a:cubicBezTo>
                  <a:pt x="45" y="3374"/>
                  <a:pt x="38" y="3365"/>
                  <a:pt x="31" y="3354"/>
                </a:cubicBezTo>
                <a:cubicBezTo>
                  <a:pt x="24" y="3344"/>
                  <a:pt x="19" y="3334"/>
                  <a:pt x="14" y="3322"/>
                </a:cubicBezTo>
                <a:cubicBezTo>
                  <a:pt x="9" y="3311"/>
                  <a:pt x="6" y="3299"/>
                  <a:pt x="3" y="3287"/>
                </a:cubicBezTo>
                <a:cubicBezTo>
                  <a:pt x="1" y="3276"/>
                  <a:pt x="0" y="3263"/>
                  <a:pt x="0" y="32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3" name="任意多边形: 形状 422"/>
          <p:cNvSpPr/>
          <p:nvPr/>
        </p:nvSpPr>
        <p:spPr>
          <a:xfrm>
            <a:off x="568080" y="2072160"/>
            <a:ext cx="4345920" cy="368280"/>
          </a:xfrm>
          <a:custGeom>
            <a:avLst/>
            <a:gdLst/>
            <a:ahLst/>
            <a:cxnLst/>
            <a:rect l="0" t="0" r="r" b="b"/>
            <a:pathLst>
              <a:path w="12072" h="1023">
                <a:moveTo>
                  <a:pt x="0" y="836"/>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2"/>
                  <a:pt x="173" y="0"/>
                  <a:pt x="186" y="0"/>
                </a:cubicBezTo>
                <a:lnTo>
                  <a:pt x="11886" y="0"/>
                </a:lnTo>
                <a:cubicBezTo>
                  <a:pt x="11898" y="0"/>
                  <a:pt x="11910" y="2"/>
                  <a:pt x="11922" y="4"/>
                </a:cubicBezTo>
                <a:cubicBezTo>
                  <a:pt x="11934" y="6"/>
                  <a:pt x="11946" y="10"/>
                  <a:pt x="11957" y="14"/>
                </a:cubicBezTo>
                <a:cubicBezTo>
                  <a:pt x="11968" y="19"/>
                  <a:pt x="11979" y="25"/>
                  <a:pt x="11989" y="32"/>
                </a:cubicBezTo>
                <a:cubicBezTo>
                  <a:pt x="11999" y="38"/>
                  <a:pt x="12009" y="46"/>
                  <a:pt x="12017" y="55"/>
                </a:cubicBezTo>
                <a:cubicBezTo>
                  <a:pt x="12026" y="63"/>
                  <a:pt x="12034" y="73"/>
                  <a:pt x="12040" y="83"/>
                </a:cubicBezTo>
                <a:cubicBezTo>
                  <a:pt x="12047" y="93"/>
                  <a:pt x="12053" y="104"/>
                  <a:pt x="12058" y="115"/>
                </a:cubicBezTo>
                <a:cubicBezTo>
                  <a:pt x="12062" y="126"/>
                  <a:pt x="12066" y="138"/>
                  <a:pt x="12068" y="150"/>
                </a:cubicBezTo>
                <a:cubicBezTo>
                  <a:pt x="12071" y="162"/>
                  <a:pt x="12072" y="174"/>
                  <a:pt x="12072" y="186"/>
                </a:cubicBezTo>
                <a:lnTo>
                  <a:pt x="12072" y="836"/>
                </a:lnTo>
                <a:cubicBezTo>
                  <a:pt x="12072" y="848"/>
                  <a:pt x="12071" y="860"/>
                  <a:pt x="12068" y="872"/>
                </a:cubicBezTo>
                <a:cubicBezTo>
                  <a:pt x="12066" y="885"/>
                  <a:pt x="12062" y="897"/>
                  <a:pt x="12058" y="908"/>
                </a:cubicBezTo>
                <a:cubicBezTo>
                  <a:pt x="12053" y="919"/>
                  <a:pt x="12047" y="930"/>
                  <a:pt x="12040" y="940"/>
                </a:cubicBezTo>
                <a:cubicBezTo>
                  <a:pt x="12034" y="950"/>
                  <a:pt x="12026" y="960"/>
                  <a:pt x="12017" y="968"/>
                </a:cubicBezTo>
                <a:cubicBezTo>
                  <a:pt x="12009" y="977"/>
                  <a:pt x="11999" y="985"/>
                  <a:pt x="11989" y="991"/>
                </a:cubicBezTo>
                <a:cubicBezTo>
                  <a:pt x="11979" y="998"/>
                  <a:pt x="11968" y="1004"/>
                  <a:pt x="11957" y="1009"/>
                </a:cubicBezTo>
                <a:cubicBezTo>
                  <a:pt x="11946" y="1013"/>
                  <a:pt x="11934" y="1017"/>
                  <a:pt x="11922" y="1019"/>
                </a:cubicBezTo>
                <a:cubicBezTo>
                  <a:pt x="11910" y="1022"/>
                  <a:pt x="11898" y="1023"/>
                  <a:pt x="11886" y="1023"/>
                </a:cubicBezTo>
                <a:lnTo>
                  <a:pt x="186" y="1023"/>
                </a:lnTo>
                <a:cubicBezTo>
                  <a:pt x="173" y="1023"/>
                  <a:pt x="161" y="1022"/>
                  <a:pt x="149" y="1019"/>
                </a:cubicBezTo>
                <a:cubicBezTo>
                  <a:pt x="138" y="1017"/>
                  <a:pt x="126" y="1013"/>
                  <a:pt x="115" y="1009"/>
                </a:cubicBezTo>
                <a:cubicBezTo>
                  <a:pt x="103" y="1004"/>
                  <a:pt x="93" y="998"/>
                  <a:pt x="83" y="991"/>
                </a:cubicBezTo>
                <a:cubicBezTo>
                  <a:pt x="72" y="985"/>
                  <a:pt x="63" y="977"/>
                  <a:pt x="54" y="968"/>
                </a:cubicBezTo>
                <a:cubicBezTo>
                  <a:pt x="46" y="960"/>
                  <a:pt x="38" y="950"/>
                  <a:pt x="31" y="940"/>
                </a:cubicBezTo>
                <a:cubicBezTo>
                  <a:pt x="25" y="930"/>
                  <a:pt x="19" y="919"/>
                  <a:pt x="14" y="908"/>
                </a:cubicBezTo>
                <a:cubicBezTo>
                  <a:pt x="9" y="897"/>
                  <a:pt x="6" y="885"/>
                  <a:pt x="4" y="872"/>
                </a:cubicBezTo>
                <a:cubicBezTo>
                  <a:pt x="1" y="860"/>
                  <a:pt x="0" y="848"/>
                  <a:pt x="0" y="8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24" name="图片 423"/>
          <p:cNvPicPr/>
          <p:nvPr/>
        </p:nvPicPr>
        <p:blipFill>
          <a:blip r:embed="rId3"/>
          <a:stretch/>
        </p:blipFill>
        <p:spPr>
          <a:xfrm>
            <a:off x="568080" y="1612800"/>
            <a:ext cx="191880" cy="250200"/>
          </a:xfrm>
          <a:prstGeom prst="rect">
            <a:avLst/>
          </a:prstGeom>
          <a:noFill/>
          <a:ln w="0">
            <a:noFill/>
          </a:ln>
        </p:spPr>
      </p:pic>
      <p:sp>
        <p:nvSpPr>
          <p:cNvPr id="425" name="文本框 424"/>
          <p:cNvSpPr txBox="1"/>
          <p:nvPr/>
        </p:nvSpPr>
        <p:spPr>
          <a:xfrm>
            <a:off x="401040" y="864360"/>
            <a:ext cx="402228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使用</a:t>
            </a:r>
            <a:r>
              <a:rPr lang="en-US" sz="1320" b="0" u="none" strike="noStrike">
                <a:solidFill>
                  <a:srgbClr val="FFFFFF"/>
                </a:solidFill>
                <a:effectLst/>
                <a:uFillTx/>
                <a:latin typeface="NotoSansSC"/>
                <a:ea typeface="NotoSansSC"/>
              </a:rPr>
              <a:t>transformers</a:t>
            </a:r>
            <a:r>
              <a:rPr lang="zh-CN" sz="1320" b="0" u="none" strike="noStrike">
                <a:solidFill>
                  <a:srgbClr val="FFFFFF"/>
                </a:solidFill>
                <a:effectLst/>
                <a:uFillTx/>
                <a:latin typeface="NotoSansSC"/>
                <a:ea typeface="NotoSansSC"/>
              </a:rPr>
              <a:t>库将医学文本转换为高维向量表示</a:t>
            </a:r>
            <a:endParaRPr lang="en-US" sz="1320" b="0" u="none" strike="noStrike">
              <a:solidFill>
                <a:srgbClr val="000000"/>
              </a:solidFill>
              <a:effectLst/>
              <a:uFillTx/>
              <a:latin typeface="Times New Roman"/>
            </a:endParaRPr>
          </a:p>
        </p:txBody>
      </p:sp>
      <p:sp>
        <p:nvSpPr>
          <p:cNvPr id="426" name="文本框 425"/>
          <p:cNvSpPr txBox="1"/>
          <p:nvPr/>
        </p:nvSpPr>
        <p:spPr>
          <a:xfrm>
            <a:off x="894240" y="156636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医学文本</a:t>
            </a:r>
            <a:endParaRPr lang="en-US" sz="1320" b="0" u="none" strike="noStrike">
              <a:solidFill>
                <a:srgbClr val="000000"/>
              </a:solidFill>
              <a:effectLst/>
              <a:uFillTx/>
              <a:latin typeface="Times New Roman"/>
            </a:endParaRPr>
          </a:p>
        </p:txBody>
      </p:sp>
      <p:sp>
        <p:nvSpPr>
          <p:cNvPr id="427" name="文本框 426"/>
          <p:cNvSpPr txBox="1"/>
          <p:nvPr/>
        </p:nvSpPr>
        <p:spPr>
          <a:xfrm>
            <a:off x="894240" y="179676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文献标题和摘要</a:t>
            </a:r>
            <a:endParaRPr lang="en-US" sz="920" b="0" u="none" strike="noStrike">
              <a:solidFill>
                <a:srgbClr val="000000"/>
              </a:solidFill>
              <a:effectLst/>
              <a:uFillTx/>
              <a:latin typeface="Times New Roman"/>
            </a:endParaRPr>
          </a:p>
        </p:txBody>
      </p:sp>
      <p:pic>
        <p:nvPicPr>
          <p:cNvPr id="428" name="图片 427"/>
          <p:cNvPicPr/>
          <p:nvPr/>
        </p:nvPicPr>
        <p:blipFill>
          <a:blip r:embed="rId4"/>
          <a:stretch/>
        </p:blipFill>
        <p:spPr>
          <a:xfrm>
            <a:off x="2665800" y="2908080"/>
            <a:ext cx="150120" cy="200160"/>
          </a:xfrm>
          <a:prstGeom prst="rect">
            <a:avLst/>
          </a:prstGeom>
          <a:noFill/>
          <a:ln w="0">
            <a:noFill/>
          </a:ln>
        </p:spPr>
      </p:pic>
      <p:sp>
        <p:nvSpPr>
          <p:cNvPr id="429" name="任意多边形: 形状 428"/>
          <p:cNvSpPr/>
          <p:nvPr/>
        </p:nvSpPr>
        <p:spPr>
          <a:xfrm>
            <a:off x="401040" y="3208680"/>
            <a:ext cx="4680000" cy="1237320"/>
          </a:xfrm>
          <a:custGeom>
            <a:avLst/>
            <a:gdLst/>
            <a:ahLst/>
            <a:cxnLst/>
            <a:rect l="0" t="0" r="r" b="b"/>
            <a:pathLst>
              <a:path w="13000" h="3437">
                <a:moveTo>
                  <a:pt x="0" y="3251"/>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2"/>
                  <a:pt x="173" y="0"/>
                  <a:pt x="185" y="0"/>
                </a:cubicBezTo>
                <a:lnTo>
                  <a:pt x="12814" y="0"/>
                </a:lnTo>
                <a:cubicBezTo>
                  <a:pt x="12827" y="0"/>
                  <a:pt x="12839" y="2"/>
                  <a:pt x="12851" y="4"/>
                </a:cubicBezTo>
                <a:cubicBezTo>
                  <a:pt x="12863" y="6"/>
                  <a:pt x="12874" y="10"/>
                  <a:pt x="12885" y="14"/>
                </a:cubicBezTo>
                <a:cubicBezTo>
                  <a:pt x="12897" y="19"/>
                  <a:pt x="12907" y="25"/>
                  <a:pt x="12918" y="32"/>
                </a:cubicBezTo>
                <a:cubicBezTo>
                  <a:pt x="12928" y="38"/>
                  <a:pt x="12937" y="46"/>
                  <a:pt x="12946" y="55"/>
                </a:cubicBezTo>
                <a:cubicBezTo>
                  <a:pt x="12954" y="63"/>
                  <a:pt x="12962" y="73"/>
                  <a:pt x="12969" y="83"/>
                </a:cubicBezTo>
                <a:cubicBezTo>
                  <a:pt x="12976" y="93"/>
                  <a:pt x="12981" y="104"/>
                  <a:pt x="12986" y="115"/>
                </a:cubicBezTo>
                <a:cubicBezTo>
                  <a:pt x="12991" y="126"/>
                  <a:pt x="12994" y="138"/>
                  <a:pt x="12996" y="150"/>
                </a:cubicBezTo>
                <a:cubicBezTo>
                  <a:pt x="12999" y="162"/>
                  <a:pt x="13000" y="174"/>
                  <a:pt x="13000" y="186"/>
                </a:cubicBezTo>
                <a:lnTo>
                  <a:pt x="13000" y="3251"/>
                </a:lnTo>
                <a:cubicBezTo>
                  <a:pt x="13000" y="3263"/>
                  <a:pt x="12999" y="3275"/>
                  <a:pt x="12996" y="3287"/>
                </a:cubicBezTo>
                <a:cubicBezTo>
                  <a:pt x="12994" y="3299"/>
                  <a:pt x="12991" y="3311"/>
                  <a:pt x="12986" y="3322"/>
                </a:cubicBezTo>
                <a:cubicBezTo>
                  <a:pt x="12981" y="3333"/>
                  <a:pt x="12976" y="3344"/>
                  <a:pt x="12969" y="3354"/>
                </a:cubicBezTo>
                <a:cubicBezTo>
                  <a:pt x="12962" y="3364"/>
                  <a:pt x="12954" y="3374"/>
                  <a:pt x="12946" y="3382"/>
                </a:cubicBezTo>
                <a:cubicBezTo>
                  <a:pt x="12937" y="3391"/>
                  <a:pt x="12928" y="3399"/>
                  <a:pt x="12918" y="3406"/>
                </a:cubicBezTo>
                <a:cubicBezTo>
                  <a:pt x="12907" y="3412"/>
                  <a:pt x="12897" y="3418"/>
                  <a:pt x="12885" y="3423"/>
                </a:cubicBezTo>
                <a:cubicBezTo>
                  <a:pt x="12874" y="3427"/>
                  <a:pt x="12863" y="3431"/>
                  <a:pt x="12851" y="3433"/>
                </a:cubicBezTo>
                <a:cubicBezTo>
                  <a:pt x="12839" y="3436"/>
                  <a:pt x="12827" y="3437"/>
                  <a:pt x="12814" y="3437"/>
                </a:cubicBezTo>
                <a:lnTo>
                  <a:pt x="185" y="3437"/>
                </a:lnTo>
                <a:cubicBezTo>
                  <a:pt x="173" y="3437"/>
                  <a:pt x="161" y="3436"/>
                  <a:pt x="149" y="3433"/>
                </a:cubicBezTo>
                <a:cubicBezTo>
                  <a:pt x="137" y="3431"/>
                  <a:pt x="126" y="3427"/>
                  <a:pt x="114" y="3423"/>
                </a:cubicBezTo>
                <a:cubicBezTo>
                  <a:pt x="103" y="3418"/>
                  <a:pt x="92" y="3412"/>
                  <a:pt x="82" y="3406"/>
                </a:cubicBezTo>
                <a:cubicBezTo>
                  <a:pt x="72" y="3399"/>
                  <a:pt x="63" y="3391"/>
                  <a:pt x="54" y="3382"/>
                </a:cubicBezTo>
                <a:cubicBezTo>
                  <a:pt x="45" y="3374"/>
                  <a:pt x="38" y="3364"/>
                  <a:pt x="31" y="3354"/>
                </a:cubicBezTo>
                <a:cubicBezTo>
                  <a:pt x="24" y="3344"/>
                  <a:pt x="19" y="3333"/>
                  <a:pt x="14" y="3322"/>
                </a:cubicBezTo>
                <a:cubicBezTo>
                  <a:pt x="9" y="3311"/>
                  <a:pt x="6" y="3299"/>
                  <a:pt x="3" y="3287"/>
                </a:cubicBezTo>
                <a:cubicBezTo>
                  <a:pt x="1" y="3275"/>
                  <a:pt x="0" y="3263"/>
                  <a:pt x="0" y="325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0" name="任意多边形: 形状 429"/>
          <p:cNvSpPr/>
          <p:nvPr/>
        </p:nvSpPr>
        <p:spPr>
          <a:xfrm>
            <a:off x="568080" y="3910680"/>
            <a:ext cx="4345920" cy="368280"/>
          </a:xfrm>
          <a:custGeom>
            <a:avLst/>
            <a:gdLst/>
            <a:ahLst/>
            <a:cxnLst/>
            <a:rect l="0" t="0" r="r" b="b"/>
            <a:pathLst>
              <a:path w="12072" h="1023">
                <a:moveTo>
                  <a:pt x="0" y="836"/>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49" y="4"/>
                </a:cubicBezTo>
                <a:cubicBezTo>
                  <a:pt x="161" y="1"/>
                  <a:pt x="173" y="0"/>
                  <a:pt x="186" y="0"/>
                </a:cubicBezTo>
                <a:lnTo>
                  <a:pt x="11886" y="0"/>
                </a:lnTo>
                <a:cubicBezTo>
                  <a:pt x="11898" y="0"/>
                  <a:pt x="11910" y="1"/>
                  <a:pt x="11922" y="4"/>
                </a:cubicBezTo>
                <a:cubicBezTo>
                  <a:pt x="11934" y="6"/>
                  <a:pt x="11946" y="10"/>
                  <a:pt x="11957" y="14"/>
                </a:cubicBezTo>
                <a:cubicBezTo>
                  <a:pt x="11968" y="19"/>
                  <a:pt x="11979" y="25"/>
                  <a:pt x="11989" y="32"/>
                </a:cubicBezTo>
                <a:cubicBezTo>
                  <a:pt x="11999" y="38"/>
                  <a:pt x="12009" y="46"/>
                  <a:pt x="12017" y="55"/>
                </a:cubicBezTo>
                <a:cubicBezTo>
                  <a:pt x="12026" y="63"/>
                  <a:pt x="12034" y="73"/>
                  <a:pt x="12040" y="83"/>
                </a:cubicBezTo>
                <a:cubicBezTo>
                  <a:pt x="12047" y="93"/>
                  <a:pt x="12053" y="104"/>
                  <a:pt x="12058" y="115"/>
                </a:cubicBezTo>
                <a:cubicBezTo>
                  <a:pt x="12062" y="126"/>
                  <a:pt x="12066" y="138"/>
                  <a:pt x="12068" y="150"/>
                </a:cubicBezTo>
                <a:cubicBezTo>
                  <a:pt x="12071" y="162"/>
                  <a:pt x="12072" y="174"/>
                  <a:pt x="12072" y="186"/>
                </a:cubicBezTo>
                <a:lnTo>
                  <a:pt x="12072" y="836"/>
                </a:lnTo>
                <a:cubicBezTo>
                  <a:pt x="12072" y="848"/>
                  <a:pt x="12071" y="860"/>
                  <a:pt x="12068" y="872"/>
                </a:cubicBezTo>
                <a:cubicBezTo>
                  <a:pt x="12066" y="885"/>
                  <a:pt x="12062" y="897"/>
                  <a:pt x="12058" y="908"/>
                </a:cubicBezTo>
                <a:cubicBezTo>
                  <a:pt x="12053" y="919"/>
                  <a:pt x="12047" y="930"/>
                  <a:pt x="12040" y="940"/>
                </a:cubicBezTo>
                <a:cubicBezTo>
                  <a:pt x="12034" y="950"/>
                  <a:pt x="12026" y="960"/>
                  <a:pt x="12017" y="968"/>
                </a:cubicBezTo>
                <a:cubicBezTo>
                  <a:pt x="12009" y="977"/>
                  <a:pt x="11999" y="985"/>
                  <a:pt x="11989" y="991"/>
                </a:cubicBezTo>
                <a:cubicBezTo>
                  <a:pt x="11979" y="998"/>
                  <a:pt x="11968" y="1004"/>
                  <a:pt x="11957" y="1008"/>
                </a:cubicBezTo>
                <a:cubicBezTo>
                  <a:pt x="11946" y="1013"/>
                  <a:pt x="11934" y="1017"/>
                  <a:pt x="11922" y="1019"/>
                </a:cubicBezTo>
                <a:cubicBezTo>
                  <a:pt x="11910" y="1021"/>
                  <a:pt x="11898" y="1023"/>
                  <a:pt x="11886" y="1023"/>
                </a:cubicBezTo>
                <a:lnTo>
                  <a:pt x="186" y="1023"/>
                </a:lnTo>
                <a:cubicBezTo>
                  <a:pt x="173" y="1023"/>
                  <a:pt x="161" y="1021"/>
                  <a:pt x="149" y="1019"/>
                </a:cubicBezTo>
                <a:cubicBezTo>
                  <a:pt x="138" y="1017"/>
                  <a:pt x="126" y="1013"/>
                  <a:pt x="115" y="1008"/>
                </a:cubicBezTo>
                <a:cubicBezTo>
                  <a:pt x="103" y="1004"/>
                  <a:pt x="93" y="998"/>
                  <a:pt x="83" y="991"/>
                </a:cubicBezTo>
                <a:cubicBezTo>
                  <a:pt x="72" y="985"/>
                  <a:pt x="63" y="977"/>
                  <a:pt x="54" y="968"/>
                </a:cubicBezTo>
                <a:cubicBezTo>
                  <a:pt x="46" y="960"/>
                  <a:pt x="38" y="950"/>
                  <a:pt x="31" y="940"/>
                </a:cubicBezTo>
                <a:cubicBezTo>
                  <a:pt x="25" y="930"/>
                  <a:pt x="19" y="919"/>
                  <a:pt x="14" y="908"/>
                </a:cubicBezTo>
                <a:cubicBezTo>
                  <a:pt x="9" y="897"/>
                  <a:pt x="6" y="885"/>
                  <a:pt x="4" y="872"/>
                </a:cubicBezTo>
                <a:cubicBezTo>
                  <a:pt x="1" y="860"/>
                  <a:pt x="0" y="848"/>
                  <a:pt x="0" y="8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31" name="图片 430"/>
          <p:cNvPicPr/>
          <p:nvPr/>
        </p:nvPicPr>
        <p:blipFill>
          <a:blip r:embed="rId5"/>
          <a:stretch/>
        </p:blipFill>
        <p:spPr>
          <a:xfrm>
            <a:off x="568080" y="3451320"/>
            <a:ext cx="317160" cy="250200"/>
          </a:xfrm>
          <a:prstGeom prst="rect">
            <a:avLst/>
          </a:prstGeom>
          <a:noFill/>
          <a:ln w="0">
            <a:noFill/>
          </a:ln>
        </p:spPr>
      </p:pic>
      <p:sp>
        <p:nvSpPr>
          <p:cNvPr id="432" name="文本框 431"/>
          <p:cNvSpPr txBox="1"/>
          <p:nvPr/>
        </p:nvSpPr>
        <p:spPr>
          <a:xfrm>
            <a:off x="668520" y="2197800"/>
            <a:ext cx="298044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新研究表明，免疫疗法在癌症治疗中显示出显著效果</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433" name="文本框 432"/>
          <p:cNvSpPr txBox="1"/>
          <p:nvPr/>
        </p:nvSpPr>
        <p:spPr>
          <a:xfrm>
            <a:off x="1019520" y="3404880"/>
            <a:ext cx="1548720" cy="2440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Transformers </a:t>
            </a:r>
            <a:r>
              <a:rPr lang="zh-CN" sz="1320" b="0" u="none" strike="noStrike">
                <a:solidFill>
                  <a:srgbClr val="FFFFFF"/>
                </a:solidFill>
                <a:effectLst/>
                <a:uFillTx/>
                <a:latin typeface="NotoSansSC"/>
                <a:ea typeface="NotoSansSC"/>
              </a:rPr>
              <a:t>模型</a:t>
            </a:r>
            <a:endParaRPr lang="en-US" sz="1320" b="0" u="none" strike="noStrike">
              <a:solidFill>
                <a:srgbClr val="000000"/>
              </a:solidFill>
              <a:effectLst/>
              <a:uFillTx/>
              <a:latin typeface="Times New Roman"/>
            </a:endParaRPr>
          </a:p>
        </p:txBody>
      </p:sp>
      <p:pic>
        <p:nvPicPr>
          <p:cNvPr id="434" name="图片 433"/>
          <p:cNvPicPr/>
          <p:nvPr/>
        </p:nvPicPr>
        <p:blipFill>
          <a:blip r:embed="rId6"/>
          <a:stretch/>
        </p:blipFill>
        <p:spPr>
          <a:xfrm>
            <a:off x="668520" y="4044600"/>
            <a:ext cx="150120" cy="116640"/>
          </a:xfrm>
          <a:prstGeom prst="rect">
            <a:avLst/>
          </a:prstGeom>
          <a:noFill/>
          <a:ln w="0">
            <a:noFill/>
          </a:ln>
        </p:spPr>
      </p:pic>
      <p:sp>
        <p:nvSpPr>
          <p:cNvPr id="435" name="文本框 434"/>
          <p:cNvSpPr txBox="1"/>
          <p:nvPr/>
        </p:nvSpPr>
        <p:spPr>
          <a:xfrm>
            <a:off x="1019520" y="3635280"/>
            <a:ext cx="13784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distilbert-base-uncased</a:t>
            </a:r>
            <a:endParaRPr lang="en-US" sz="920" b="0" u="none" strike="noStrike">
              <a:solidFill>
                <a:srgbClr val="000000"/>
              </a:solidFill>
              <a:effectLst/>
              <a:uFillTx/>
              <a:latin typeface="Times New Roman"/>
            </a:endParaRPr>
          </a:p>
        </p:txBody>
      </p:sp>
      <p:pic>
        <p:nvPicPr>
          <p:cNvPr id="436" name="图片 435"/>
          <p:cNvPicPr/>
          <p:nvPr/>
        </p:nvPicPr>
        <p:blipFill>
          <a:blip r:embed="rId7"/>
          <a:stretch/>
        </p:blipFill>
        <p:spPr>
          <a:xfrm>
            <a:off x="2423520" y="4044600"/>
            <a:ext cx="150120" cy="116640"/>
          </a:xfrm>
          <a:prstGeom prst="rect">
            <a:avLst/>
          </a:prstGeom>
          <a:noFill/>
          <a:ln w="0">
            <a:noFill/>
          </a:ln>
        </p:spPr>
      </p:pic>
      <p:sp>
        <p:nvSpPr>
          <p:cNvPr id="437" name="文本框 436"/>
          <p:cNvSpPr txBox="1"/>
          <p:nvPr/>
        </p:nvSpPr>
        <p:spPr>
          <a:xfrm>
            <a:off x="885960" y="403632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分词</a:t>
            </a:r>
            <a:endParaRPr lang="en-US" sz="920" b="0" u="none" strike="noStrike">
              <a:solidFill>
                <a:srgbClr val="000000"/>
              </a:solidFill>
              <a:effectLst/>
              <a:uFillTx/>
              <a:latin typeface="Times New Roman"/>
            </a:endParaRPr>
          </a:p>
        </p:txBody>
      </p:sp>
      <p:pic>
        <p:nvPicPr>
          <p:cNvPr id="438" name="图片 437"/>
          <p:cNvPicPr/>
          <p:nvPr/>
        </p:nvPicPr>
        <p:blipFill>
          <a:blip r:embed="rId8"/>
          <a:stretch/>
        </p:blipFill>
        <p:spPr>
          <a:xfrm>
            <a:off x="4178520" y="4044600"/>
            <a:ext cx="100080" cy="116640"/>
          </a:xfrm>
          <a:prstGeom prst="rect">
            <a:avLst/>
          </a:prstGeom>
          <a:noFill/>
          <a:ln w="0">
            <a:noFill/>
          </a:ln>
        </p:spPr>
      </p:pic>
      <p:sp>
        <p:nvSpPr>
          <p:cNvPr id="439" name="文本框 438"/>
          <p:cNvSpPr txBox="1"/>
          <p:nvPr/>
        </p:nvSpPr>
        <p:spPr>
          <a:xfrm>
            <a:off x="2640600" y="403632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编码</a:t>
            </a:r>
            <a:endParaRPr lang="en-US" sz="920" b="0" u="none" strike="noStrike">
              <a:solidFill>
                <a:srgbClr val="000000"/>
              </a:solidFill>
              <a:effectLst/>
              <a:uFillTx/>
              <a:latin typeface="Times New Roman"/>
            </a:endParaRPr>
          </a:p>
        </p:txBody>
      </p:sp>
      <p:pic>
        <p:nvPicPr>
          <p:cNvPr id="440" name="图片 439"/>
          <p:cNvPicPr/>
          <p:nvPr/>
        </p:nvPicPr>
        <p:blipFill>
          <a:blip r:embed="rId4"/>
          <a:stretch/>
        </p:blipFill>
        <p:spPr>
          <a:xfrm>
            <a:off x="2665800" y="4746600"/>
            <a:ext cx="150120" cy="200160"/>
          </a:xfrm>
          <a:prstGeom prst="rect">
            <a:avLst/>
          </a:prstGeom>
          <a:noFill/>
          <a:ln w="0">
            <a:noFill/>
          </a:ln>
        </p:spPr>
      </p:pic>
      <p:sp>
        <p:nvSpPr>
          <p:cNvPr id="441" name="任意多边形: 形状 440"/>
          <p:cNvSpPr/>
          <p:nvPr/>
        </p:nvSpPr>
        <p:spPr>
          <a:xfrm>
            <a:off x="401040" y="5047200"/>
            <a:ext cx="4680000" cy="1069920"/>
          </a:xfrm>
          <a:custGeom>
            <a:avLst/>
            <a:gdLst/>
            <a:ahLst/>
            <a:cxnLst/>
            <a:rect l="0" t="0" r="r" b="b"/>
            <a:pathLst>
              <a:path w="13000" h="2972">
                <a:moveTo>
                  <a:pt x="0" y="2787"/>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1"/>
                </a:cubicBezTo>
                <a:cubicBezTo>
                  <a:pt x="92" y="25"/>
                  <a:pt x="103" y="19"/>
                  <a:pt x="114" y="14"/>
                </a:cubicBezTo>
                <a:cubicBezTo>
                  <a:pt x="126" y="10"/>
                  <a:pt x="137" y="6"/>
                  <a:pt x="149" y="4"/>
                </a:cubicBezTo>
                <a:cubicBezTo>
                  <a:pt x="161" y="1"/>
                  <a:pt x="173" y="0"/>
                  <a:pt x="185" y="0"/>
                </a:cubicBezTo>
                <a:lnTo>
                  <a:pt x="12814" y="0"/>
                </a:lnTo>
                <a:cubicBezTo>
                  <a:pt x="12827" y="0"/>
                  <a:pt x="12839" y="1"/>
                  <a:pt x="12851" y="4"/>
                </a:cubicBezTo>
                <a:cubicBezTo>
                  <a:pt x="12863" y="6"/>
                  <a:pt x="12874" y="10"/>
                  <a:pt x="12885" y="14"/>
                </a:cubicBezTo>
                <a:cubicBezTo>
                  <a:pt x="12897" y="19"/>
                  <a:pt x="12907" y="25"/>
                  <a:pt x="12918" y="31"/>
                </a:cubicBezTo>
                <a:cubicBezTo>
                  <a:pt x="12928" y="38"/>
                  <a:pt x="12937" y="46"/>
                  <a:pt x="12946" y="55"/>
                </a:cubicBezTo>
                <a:cubicBezTo>
                  <a:pt x="12954" y="63"/>
                  <a:pt x="12962" y="73"/>
                  <a:pt x="12969" y="83"/>
                </a:cubicBezTo>
                <a:cubicBezTo>
                  <a:pt x="12976" y="93"/>
                  <a:pt x="12981" y="104"/>
                  <a:pt x="12986" y="115"/>
                </a:cubicBezTo>
                <a:cubicBezTo>
                  <a:pt x="12991" y="126"/>
                  <a:pt x="12994" y="138"/>
                  <a:pt x="12996" y="150"/>
                </a:cubicBezTo>
                <a:cubicBezTo>
                  <a:pt x="12999" y="162"/>
                  <a:pt x="13000" y="174"/>
                  <a:pt x="13000" y="186"/>
                </a:cubicBezTo>
                <a:lnTo>
                  <a:pt x="13000" y="2787"/>
                </a:lnTo>
                <a:cubicBezTo>
                  <a:pt x="13000" y="2799"/>
                  <a:pt x="12999" y="2811"/>
                  <a:pt x="12996" y="2823"/>
                </a:cubicBezTo>
                <a:cubicBezTo>
                  <a:pt x="12994" y="2835"/>
                  <a:pt x="12991" y="2847"/>
                  <a:pt x="12986" y="2858"/>
                </a:cubicBezTo>
                <a:cubicBezTo>
                  <a:pt x="12981" y="2869"/>
                  <a:pt x="12976" y="2880"/>
                  <a:pt x="12969" y="2890"/>
                </a:cubicBezTo>
                <a:cubicBezTo>
                  <a:pt x="12962" y="2900"/>
                  <a:pt x="12954" y="2909"/>
                  <a:pt x="12946" y="2918"/>
                </a:cubicBezTo>
                <a:cubicBezTo>
                  <a:pt x="12937" y="2927"/>
                  <a:pt x="12928" y="2934"/>
                  <a:pt x="12918" y="2941"/>
                </a:cubicBezTo>
                <a:cubicBezTo>
                  <a:pt x="12907" y="2948"/>
                  <a:pt x="12897" y="2954"/>
                  <a:pt x="12885" y="2958"/>
                </a:cubicBezTo>
                <a:cubicBezTo>
                  <a:pt x="12874" y="2963"/>
                  <a:pt x="12863" y="2967"/>
                  <a:pt x="12851" y="2969"/>
                </a:cubicBezTo>
                <a:cubicBezTo>
                  <a:pt x="12839" y="2971"/>
                  <a:pt x="12827" y="2972"/>
                  <a:pt x="12814" y="2972"/>
                </a:cubicBezTo>
                <a:lnTo>
                  <a:pt x="185" y="2972"/>
                </a:lnTo>
                <a:cubicBezTo>
                  <a:pt x="173" y="2972"/>
                  <a:pt x="161" y="2971"/>
                  <a:pt x="149" y="2969"/>
                </a:cubicBezTo>
                <a:cubicBezTo>
                  <a:pt x="137" y="2967"/>
                  <a:pt x="126" y="2963"/>
                  <a:pt x="114" y="2958"/>
                </a:cubicBezTo>
                <a:cubicBezTo>
                  <a:pt x="103" y="2954"/>
                  <a:pt x="92" y="2948"/>
                  <a:pt x="82" y="2941"/>
                </a:cubicBezTo>
                <a:cubicBezTo>
                  <a:pt x="72" y="2934"/>
                  <a:pt x="63" y="2927"/>
                  <a:pt x="54" y="2918"/>
                </a:cubicBezTo>
                <a:cubicBezTo>
                  <a:pt x="45" y="2909"/>
                  <a:pt x="38" y="2900"/>
                  <a:pt x="31" y="2890"/>
                </a:cubicBezTo>
                <a:cubicBezTo>
                  <a:pt x="24" y="2880"/>
                  <a:pt x="19" y="2869"/>
                  <a:pt x="14" y="2858"/>
                </a:cubicBezTo>
                <a:cubicBezTo>
                  <a:pt x="9" y="2847"/>
                  <a:pt x="6"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42" name="图片 441"/>
          <p:cNvPicPr/>
          <p:nvPr/>
        </p:nvPicPr>
        <p:blipFill>
          <a:blip r:embed="rId9"/>
          <a:stretch/>
        </p:blipFill>
        <p:spPr>
          <a:xfrm>
            <a:off x="568080" y="5289840"/>
            <a:ext cx="250200" cy="250200"/>
          </a:xfrm>
          <a:prstGeom prst="rect">
            <a:avLst/>
          </a:prstGeom>
          <a:noFill/>
          <a:ln w="0">
            <a:noFill/>
          </a:ln>
        </p:spPr>
      </p:pic>
      <p:sp>
        <p:nvSpPr>
          <p:cNvPr id="443" name="文本框 442"/>
          <p:cNvSpPr txBox="1"/>
          <p:nvPr/>
        </p:nvSpPr>
        <p:spPr>
          <a:xfrm>
            <a:off x="4345560" y="403632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特征提取</a:t>
            </a:r>
            <a:endParaRPr lang="en-US" sz="920" b="0" u="none" strike="noStrike">
              <a:solidFill>
                <a:srgbClr val="000000"/>
              </a:solidFill>
              <a:effectLst/>
              <a:uFillTx/>
              <a:latin typeface="Times New Roman"/>
            </a:endParaRPr>
          </a:p>
        </p:txBody>
      </p:sp>
      <p:sp>
        <p:nvSpPr>
          <p:cNvPr id="444" name="文本框 443"/>
          <p:cNvSpPr txBox="1"/>
          <p:nvPr/>
        </p:nvSpPr>
        <p:spPr>
          <a:xfrm>
            <a:off x="952560" y="524340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向量表示</a:t>
            </a:r>
            <a:endParaRPr lang="en-US" sz="1320" b="0" u="none" strike="noStrike">
              <a:solidFill>
                <a:srgbClr val="000000"/>
              </a:solidFill>
              <a:effectLst/>
              <a:uFillTx/>
              <a:latin typeface="Times New Roman"/>
            </a:endParaRPr>
          </a:p>
        </p:txBody>
      </p:sp>
      <p:sp>
        <p:nvSpPr>
          <p:cNvPr id="445" name="文本框 444"/>
          <p:cNvSpPr txBox="1"/>
          <p:nvPr/>
        </p:nvSpPr>
        <p:spPr>
          <a:xfrm>
            <a:off x="952560" y="547380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高维嵌入向量</a:t>
            </a:r>
            <a:endParaRPr lang="en-US" sz="920" b="0" u="none" strike="noStrike">
              <a:solidFill>
                <a:srgbClr val="000000"/>
              </a:solidFill>
              <a:effectLst/>
              <a:uFillTx/>
              <a:latin typeface="Times New Roman"/>
            </a:endParaRPr>
          </a:p>
        </p:txBody>
      </p:sp>
      <p:sp>
        <p:nvSpPr>
          <p:cNvPr id="446" name="文本框 445"/>
          <p:cNvSpPr txBox="1"/>
          <p:nvPr/>
        </p:nvSpPr>
        <p:spPr>
          <a:xfrm>
            <a:off x="1855080" y="578412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sp>
        <p:nvSpPr>
          <p:cNvPr id="447" name="任意多边形: 形状 446"/>
          <p:cNvSpPr/>
          <p:nvPr/>
        </p:nvSpPr>
        <p:spPr>
          <a:xfrm>
            <a:off x="5615640" y="1637640"/>
            <a:ext cx="4680000" cy="2941920"/>
          </a:xfrm>
          <a:custGeom>
            <a:avLst/>
            <a:gdLst/>
            <a:ahLst/>
            <a:cxnLst/>
            <a:rect l="0" t="0" r="r" b="b"/>
            <a:pathLst>
              <a:path w="13000" h="8172">
                <a:moveTo>
                  <a:pt x="14" y="115"/>
                </a:moveTo>
                <a:cubicBezTo>
                  <a:pt x="23" y="92"/>
                  <a:pt x="37" y="72"/>
                  <a:pt x="54" y="55"/>
                </a:cubicBezTo>
                <a:cubicBezTo>
                  <a:pt x="71" y="37"/>
                  <a:pt x="92" y="24"/>
                  <a:pt x="114" y="14"/>
                </a:cubicBezTo>
                <a:cubicBezTo>
                  <a:pt x="137" y="5"/>
                  <a:pt x="161" y="0"/>
                  <a:pt x="185" y="0"/>
                </a:cubicBezTo>
                <a:lnTo>
                  <a:pt x="12814" y="0"/>
                </a:lnTo>
                <a:cubicBezTo>
                  <a:pt x="12839" y="0"/>
                  <a:pt x="12863" y="5"/>
                  <a:pt x="12885" y="14"/>
                </a:cubicBezTo>
                <a:cubicBezTo>
                  <a:pt x="12908" y="24"/>
                  <a:pt x="12928" y="37"/>
                  <a:pt x="12946" y="55"/>
                </a:cubicBezTo>
                <a:cubicBezTo>
                  <a:pt x="12963" y="72"/>
                  <a:pt x="12976" y="92"/>
                  <a:pt x="12986" y="115"/>
                </a:cubicBezTo>
                <a:cubicBezTo>
                  <a:pt x="12995" y="138"/>
                  <a:pt x="13000" y="161"/>
                  <a:pt x="13000" y="186"/>
                </a:cubicBezTo>
                <a:lnTo>
                  <a:pt x="13000" y="7987"/>
                </a:lnTo>
                <a:cubicBezTo>
                  <a:pt x="13000" y="8011"/>
                  <a:pt x="12995" y="8035"/>
                  <a:pt x="12986" y="8058"/>
                </a:cubicBezTo>
                <a:cubicBezTo>
                  <a:pt x="12976" y="8080"/>
                  <a:pt x="12963" y="8100"/>
                  <a:pt x="12946" y="8118"/>
                </a:cubicBezTo>
                <a:cubicBezTo>
                  <a:pt x="12928" y="8135"/>
                  <a:pt x="12908" y="8149"/>
                  <a:pt x="12885" y="8158"/>
                </a:cubicBezTo>
                <a:cubicBezTo>
                  <a:pt x="12863" y="8168"/>
                  <a:pt x="12839" y="8172"/>
                  <a:pt x="12814" y="8172"/>
                </a:cubicBezTo>
                <a:lnTo>
                  <a:pt x="185" y="8172"/>
                </a:lnTo>
                <a:cubicBezTo>
                  <a:pt x="161" y="8172"/>
                  <a:pt x="137" y="8168"/>
                  <a:pt x="114" y="8158"/>
                </a:cubicBezTo>
                <a:cubicBezTo>
                  <a:pt x="92" y="8149"/>
                  <a:pt x="71" y="8135"/>
                  <a:pt x="54" y="8118"/>
                </a:cubicBezTo>
                <a:cubicBezTo>
                  <a:pt x="37" y="8100"/>
                  <a:pt x="23" y="8080"/>
                  <a:pt x="14" y="8058"/>
                </a:cubicBezTo>
                <a:cubicBezTo>
                  <a:pt x="4" y="8035"/>
                  <a:pt x="0" y="8011"/>
                  <a:pt x="0" y="7987"/>
                </a:cubicBezTo>
                <a:lnTo>
                  <a:pt x="0" y="186"/>
                </a:lnTo>
                <a:cubicBezTo>
                  <a:pt x="0" y="161"/>
                  <a:pt x="4" y="138"/>
                  <a:pt x="14" y="11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48" name="图片 447"/>
          <p:cNvPicPr/>
          <p:nvPr/>
        </p:nvPicPr>
        <p:blipFill>
          <a:blip r:embed="rId10"/>
          <a:stretch/>
        </p:blipFill>
        <p:spPr>
          <a:xfrm>
            <a:off x="5615640" y="1303560"/>
            <a:ext cx="208440" cy="166680"/>
          </a:xfrm>
          <a:prstGeom prst="rect">
            <a:avLst/>
          </a:prstGeom>
          <a:noFill/>
          <a:ln w="0">
            <a:noFill/>
          </a:ln>
        </p:spPr>
      </p:pic>
      <p:sp>
        <p:nvSpPr>
          <p:cNvPr id="449" name="文本框 448"/>
          <p:cNvSpPr txBox="1"/>
          <p:nvPr/>
        </p:nvSpPr>
        <p:spPr>
          <a:xfrm>
            <a:off x="1963800" y="5784120"/>
            <a:ext cx="1977840" cy="157320"/>
          </a:xfrm>
          <a:prstGeom prst="rect">
            <a:avLst/>
          </a:prstGeom>
          <a:noFill/>
          <a:ln w="0">
            <a:noFill/>
          </a:ln>
        </p:spPr>
        <p:txBody>
          <a:bodyPr wrap="none" lIns="0" tIns="0" rIns="0" bIns="0" anchor="t">
            <a:spAutoFit/>
          </a:bodyPr>
          <a:lstStyle/>
          <a:p>
            <a:r>
              <a:rPr lang="en-US" sz="1050" b="0" u="none" strike="noStrike">
                <a:solidFill>
                  <a:srgbClr val="FBBF24"/>
                </a:solidFill>
                <a:effectLst/>
                <a:uFillTx/>
                <a:latin typeface="NotoSansSC"/>
                <a:ea typeface="NotoSansSC"/>
              </a:rPr>
              <a:t>0.12</a:t>
            </a:r>
            <a:r>
              <a:rPr lang="en-US" sz="1050" b="0" u="none" strike="noStrike">
                <a:solidFill>
                  <a:srgbClr val="FFFFFF"/>
                </a:solidFill>
                <a:effectLst/>
                <a:uFillTx/>
                <a:latin typeface="NotoSansSC"/>
                <a:ea typeface="NotoSansSC"/>
              </a:rPr>
              <a:t> ,</a:t>
            </a:r>
            <a:r>
              <a:rPr lang="en-US" sz="1050" b="0" u="none" strike="noStrike">
                <a:solidFill>
                  <a:srgbClr val="93C5FD"/>
                </a:solidFill>
                <a:effectLst/>
                <a:uFillTx/>
                <a:latin typeface="NotoSansSC"/>
                <a:ea typeface="NotoSansSC"/>
              </a:rPr>
              <a:t> 0.15</a:t>
            </a:r>
            <a:r>
              <a:rPr lang="en-US" sz="1050" b="0" u="none" strike="noStrike">
                <a:solidFill>
                  <a:srgbClr val="FFFFFF"/>
                </a:solidFill>
                <a:effectLst/>
                <a:uFillTx/>
                <a:latin typeface="NotoSansSC"/>
                <a:ea typeface="NotoSansSC"/>
              </a:rPr>
              <a:t> ,</a:t>
            </a:r>
            <a:r>
              <a:rPr lang="en-US" sz="1050" b="0" u="none" strike="noStrike">
                <a:solidFill>
                  <a:srgbClr val="6EE7B7"/>
                </a:solidFill>
                <a:effectLst/>
                <a:uFillTx/>
                <a:latin typeface="NotoSansSC"/>
                <a:ea typeface="NotoSansSC"/>
              </a:rPr>
              <a:t> -0.32</a:t>
            </a:r>
            <a:r>
              <a:rPr lang="en-US" sz="1050" b="0" u="none" strike="noStrike">
                <a:solidFill>
                  <a:srgbClr val="FFFFFF"/>
                </a:solidFill>
                <a:effectLst/>
                <a:uFillTx/>
                <a:latin typeface="NotoSansSC"/>
                <a:ea typeface="NotoSansSC"/>
              </a:rPr>
              <a:t> , ... ,</a:t>
            </a:r>
            <a:r>
              <a:rPr lang="en-US" sz="1050" b="0" u="none" strike="noStrike">
                <a:solidFill>
                  <a:srgbClr val="C4B5FD"/>
                </a:solidFill>
                <a:effectLst/>
                <a:uFillTx/>
                <a:latin typeface="NotoSansSC"/>
                <a:ea typeface="NotoSansSC"/>
              </a:rPr>
              <a:t> 0.67</a:t>
            </a:r>
            <a:r>
              <a:rPr lang="en-US" sz="1050" b="0" u="none" strike="noStrike">
                <a:solidFill>
                  <a:srgbClr val="FFFFFF"/>
                </a:solidFill>
                <a:effectLst/>
                <a:uFillTx/>
                <a:latin typeface="NotoSansSC"/>
                <a:ea typeface="NotoSansSC"/>
              </a:rPr>
              <a:t> ]</a:t>
            </a:r>
            <a:endParaRPr lang="en-US" sz="1050" b="0" u="none" strike="noStrike">
              <a:solidFill>
                <a:srgbClr val="000000"/>
              </a:solidFill>
              <a:effectLst/>
              <a:uFillTx/>
              <a:latin typeface="Times New Roman"/>
            </a:endParaRPr>
          </a:p>
        </p:txBody>
      </p:sp>
      <p:sp>
        <p:nvSpPr>
          <p:cNvPr id="450" name="文本框 449"/>
          <p:cNvSpPr txBox="1"/>
          <p:nvPr/>
        </p:nvSpPr>
        <p:spPr>
          <a:xfrm>
            <a:off x="5924880" y="129888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代码实现</a:t>
            </a:r>
            <a:endParaRPr lang="en-US" sz="1320" b="0" u="none" strike="noStrike">
              <a:solidFill>
                <a:srgbClr val="000000"/>
              </a:solidFill>
              <a:effectLst/>
              <a:uFillTx/>
              <a:latin typeface="Times New Roman"/>
            </a:endParaRPr>
          </a:p>
        </p:txBody>
      </p:sp>
      <p:sp>
        <p:nvSpPr>
          <p:cNvPr id="451" name="文本框 450"/>
          <p:cNvSpPr txBox="1"/>
          <p:nvPr/>
        </p:nvSpPr>
        <p:spPr>
          <a:xfrm>
            <a:off x="5749560" y="1791000"/>
            <a:ext cx="141480" cy="132840"/>
          </a:xfrm>
          <a:prstGeom prst="rect">
            <a:avLst/>
          </a:prstGeom>
          <a:noFill/>
          <a:ln w="0">
            <a:noFill/>
          </a:ln>
        </p:spPr>
        <p:txBody>
          <a:bodyPr wrap="none" lIns="0" tIns="0" rIns="0" bIns="0" anchor="t">
            <a:spAutoFit/>
          </a:bodyPr>
          <a:lstStyle/>
          <a:p>
            <a:r>
              <a:rPr lang="en-US" sz="920" b="0"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52" name="文本框 451"/>
          <p:cNvSpPr txBox="1"/>
          <p:nvPr/>
        </p:nvSpPr>
        <p:spPr>
          <a:xfrm>
            <a:off x="5889960" y="1775880"/>
            <a:ext cx="704880" cy="148320"/>
          </a:xfrm>
          <a:prstGeom prst="rect">
            <a:avLst/>
          </a:prstGeom>
          <a:noFill/>
          <a:ln w="0">
            <a:noFill/>
          </a:ln>
        </p:spPr>
        <p:txBody>
          <a:bodyPr wrap="none" lIns="0" tIns="0" rIns="0" bIns="0" anchor="t">
            <a:spAutoFit/>
          </a:bodyPr>
          <a:lstStyle/>
          <a:p>
            <a:r>
              <a:rPr lang="zh-CN" sz="920" b="0" u="none" strike="noStrike">
                <a:solidFill>
                  <a:srgbClr val="78909C"/>
                </a:solidFill>
                <a:effectLst/>
                <a:uFillTx/>
                <a:latin typeface="WenQuanYiZenHei"/>
                <a:ea typeface="WenQuanYiZenHei"/>
              </a:rPr>
              <a:t>导入必要的库</a:t>
            </a:r>
            <a:endParaRPr lang="en-US" sz="920" b="0" u="none" strike="noStrike">
              <a:solidFill>
                <a:srgbClr val="000000"/>
              </a:solidFill>
              <a:effectLst/>
              <a:uFillTx/>
              <a:latin typeface="Times New Roman"/>
            </a:endParaRPr>
          </a:p>
        </p:txBody>
      </p:sp>
      <p:sp>
        <p:nvSpPr>
          <p:cNvPr id="453" name="文本框 452"/>
          <p:cNvSpPr txBox="1"/>
          <p:nvPr/>
        </p:nvSpPr>
        <p:spPr>
          <a:xfrm>
            <a:off x="5749560" y="1958400"/>
            <a:ext cx="345132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from</a:t>
            </a:r>
            <a:r>
              <a:rPr lang="en-US" sz="920" b="0" u="none" strike="noStrike">
                <a:solidFill>
                  <a:srgbClr val="FFFFFF"/>
                </a:solidFill>
                <a:effectLst/>
                <a:uFillTx/>
                <a:latin typeface="Courier New"/>
                <a:ea typeface="Courier New"/>
              </a:rPr>
              <a:t> transformers </a:t>
            </a:r>
            <a:r>
              <a:rPr lang="en-US" sz="920" b="0" u="none" strike="noStrike">
                <a:solidFill>
                  <a:srgbClr val="FF9900"/>
                </a:solidFill>
                <a:effectLst/>
                <a:uFillTx/>
                <a:latin typeface="Courier New"/>
                <a:ea typeface="Courier New"/>
              </a:rPr>
              <a:t>import</a:t>
            </a:r>
            <a:r>
              <a:rPr lang="en-US" sz="920" b="0" u="none" strike="noStrike">
                <a:solidFill>
                  <a:srgbClr val="FFFFFF"/>
                </a:solidFill>
                <a:effectLst/>
                <a:uFillTx/>
                <a:latin typeface="Courier New"/>
                <a:ea typeface="Courier New"/>
              </a:rPr>
              <a:t> AutoTokenizer, AutoModel</a:t>
            </a:r>
            <a:endParaRPr lang="en-US" sz="920" b="0" u="none" strike="noStrike">
              <a:solidFill>
                <a:srgbClr val="000000"/>
              </a:solidFill>
              <a:effectLst/>
              <a:uFillTx/>
              <a:latin typeface="Times New Roman"/>
            </a:endParaRPr>
          </a:p>
        </p:txBody>
      </p:sp>
      <p:sp>
        <p:nvSpPr>
          <p:cNvPr id="454" name="文本框 453"/>
          <p:cNvSpPr txBox="1"/>
          <p:nvPr/>
        </p:nvSpPr>
        <p:spPr>
          <a:xfrm>
            <a:off x="5749560" y="2125440"/>
            <a:ext cx="84600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import</a:t>
            </a:r>
            <a:r>
              <a:rPr lang="en-US" sz="920" b="0" u="none" strike="noStrike">
                <a:solidFill>
                  <a:srgbClr val="FFFFFF"/>
                </a:solidFill>
                <a:effectLst/>
                <a:uFillTx/>
                <a:latin typeface="Courier New"/>
                <a:ea typeface="Courier New"/>
              </a:rPr>
              <a:t> torch</a:t>
            </a:r>
            <a:endParaRPr lang="en-US" sz="920" b="0" u="none" strike="noStrike">
              <a:solidFill>
                <a:srgbClr val="000000"/>
              </a:solidFill>
              <a:effectLst/>
              <a:uFillTx/>
              <a:latin typeface="Times New Roman"/>
            </a:endParaRPr>
          </a:p>
        </p:txBody>
      </p:sp>
      <p:sp>
        <p:nvSpPr>
          <p:cNvPr id="455" name="文本框 454"/>
          <p:cNvSpPr txBox="1"/>
          <p:nvPr/>
        </p:nvSpPr>
        <p:spPr>
          <a:xfrm>
            <a:off x="5749560" y="2459520"/>
            <a:ext cx="141480" cy="132840"/>
          </a:xfrm>
          <a:prstGeom prst="rect">
            <a:avLst/>
          </a:prstGeom>
          <a:noFill/>
          <a:ln w="0">
            <a:noFill/>
          </a:ln>
        </p:spPr>
        <p:txBody>
          <a:bodyPr wrap="none" lIns="0" tIns="0" rIns="0" bIns="0" anchor="t">
            <a:spAutoFit/>
          </a:bodyPr>
          <a:lstStyle/>
          <a:p>
            <a:r>
              <a:rPr lang="en-US" sz="920" b="0"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56" name="文本框 455"/>
          <p:cNvSpPr txBox="1"/>
          <p:nvPr/>
        </p:nvSpPr>
        <p:spPr>
          <a:xfrm>
            <a:off x="5889960" y="2444400"/>
            <a:ext cx="822240" cy="148320"/>
          </a:xfrm>
          <a:prstGeom prst="rect">
            <a:avLst/>
          </a:prstGeom>
          <a:noFill/>
          <a:ln w="0">
            <a:noFill/>
          </a:ln>
        </p:spPr>
        <p:txBody>
          <a:bodyPr wrap="none" lIns="0" tIns="0" rIns="0" bIns="0" anchor="t">
            <a:spAutoFit/>
          </a:bodyPr>
          <a:lstStyle/>
          <a:p>
            <a:r>
              <a:rPr lang="zh-CN" sz="920" b="0" u="none" strike="noStrike">
                <a:solidFill>
                  <a:srgbClr val="78909C"/>
                </a:solidFill>
                <a:effectLst/>
                <a:uFillTx/>
                <a:latin typeface="WenQuanYiZenHei"/>
                <a:ea typeface="WenQuanYiZenHei"/>
              </a:rPr>
              <a:t>加载预训练模型</a:t>
            </a:r>
            <a:endParaRPr lang="en-US" sz="920" b="0" u="none" strike="noStrike">
              <a:solidFill>
                <a:srgbClr val="000000"/>
              </a:solidFill>
              <a:effectLst/>
              <a:uFillTx/>
              <a:latin typeface="Times New Roman"/>
            </a:endParaRPr>
          </a:p>
        </p:txBody>
      </p:sp>
      <p:sp>
        <p:nvSpPr>
          <p:cNvPr id="457" name="文本框 456"/>
          <p:cNvSpPr txBox="1"/>
          <p:nvPr/>
        </p:nvSpPr>
        <p:spPr>
          <a:xfrm>
            <a:off x="5749560" y="2626920"/>
            <a:ext cx="45781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tokenizer = AutoTokenizer.from_pretrained(</a:t>
            </a:r>
            <a:r>
              <a:rPr lang="en-US" sz="920" b="0" u="none" strike="noStrike">
                <a:solidFill>
                  <a:srgbClr val="8BC34A"/>
                </a:solidFill>
                <a:effectLst/>
                <a:uFillTx/>
                <a:latin typeface="Courier New"/>
                <a:ea typeface="Courier New"/>
              </a:rPr>
              <a:t>"distilbert-base-uncase</a:t>
            </a:r>
            <a:endParaRPr lang="en-US" sz="920" b="0" u="none" strike="noStrike">
              <a:solidFill>
                <a:srgbClr val="000000"/>
              </a:solidFill>
              <a:effectLst/>
              <a:uFillTx/>
              <a:latin typeface="Times New Roman"/>
            </a:endParaRPr>
          </a:p>
        </p:txBody>
      </p:sp>
      <p:sp>
        <p:nvSpPr>
          <p:cNvPr id="458" name="文本框 457"/>
          <p:cNvSpPr txBox="1"/>
          <p:nvPr/>
        </p:nvSpPr>
        <p:spPr>
          <a:xfrm>
            <a:off x="5749560" y="2793960"/>
            <a:ext cx="42260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model = AutoModel.from_pretrained(</a:t>
            </a:r>
            <a:r>
              <a:rPr lang="en-US" sz="920" b="0" u="none" strike="noStrike">
                <a:solidFill>
                  <a:srgbClr val="8BC34A"/>
                </a:solidFill>
                <a:effectLst/>
                <a:uFillTx/>
                <a:latin typeface="Courier New"/>
                <a:ea typeface="Courier New"/>
              </a:rPr>
              <a:t>"distilbert-base-uncased"</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59" name="文本框 458"/>
          <p:cNvSpPr txBox="1"/>
          <p:nvPr/>
        </p:nvSpPr>
        <p:spPr>
          <a:xfrm>
            <a:off x="5749560" y="3128400"/>
            <a:ext cx="141480" cy="132840"/>
          </a:xfrm>
          <a:prstGeom prst="rect">
            <a:avLst/>
          </a:prstGeom>
          <a:noFill/>
          <a:ln w="0">
            <a:noFill/>
          </a:ln>
        </p:spPr>
        <p:txBody>
          <a:bodyPr wrap="none" lIns="0" tIns="0" rIns="0" bIns="0" anchor="t">
            <a:spAutoFit/>
          </a:bodyPr>
          <a:lstStyle/>
          <a:p>
            <a:r>
              <a:rPr lang="en-US" sz="920" b="0"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60" name="文本框 459"/>
          <p:cNvSpPr txBox="1"/>
          <p:nvPr/>
        </p:nvSpPr>
        <p:spPr>
          <a:xfrm>
            <a:off x="5889960" y="3112920"/>
            <a:ext cx="939600" cy="148320"/>
          </a:xfrm>
          <a:prstGeom prst="rect">
            <a:avLst/>
          </a:prstGeom>
          <a:noFill/>
          <a:ln w="0">
            <a:noFill/>
          </a:ln>
        </p:spPr>
        <p:txBody>
          <a:bodyPr wrap="none" lIns="0" tIns="0" rIns="0" bIns="0" anchor="t">
            <a:spAutoFit/>
          </a:bodyPr>
          <a:lstStyle/>
          <a:p>
            <a:r>
              <a:rPr lang="zh-CN" sz="920" b="0" u="none" strike="noStrike">
                <a:solidFill>
                  <a:srgbClr val="78909C"/>
                </a:solidFill>
                <a:effectLst/>
                <a:uFillTx/>
                <a:latin typeface="WenQuanYiZenHei"/>
                <a:ea typeface="WenQuanYiZenHei"/>
              </a:rPr>
              <a:t>定义嵌入生成函数</a:t>
            </a:r>
            <a:endParaRPr lang="en-US" sz="920" b="0" u="none" strike="noStrike">
              <a:solidFill>
                <a:srgbClr val="000000"/>
              </a:solidFill>
              <a:effectLst/>
              <a:uFillTx/>
              <a:latin typeface="Times New Roman"/>
            </a:endParaRPr>
          </a:p>
        </p:txBody>
      </p:sp>
      <p:sp>
        <p:nvSpPr>
          <p:cNvPr id="461" name="文本框 460"/>
          <p:cNvSpPr txBox="1"/>
          <p:nvPr/>
        </p:nvSpPr>
        <p:spPr>
          <a:xfrm>
            <a:off x="5749560" y="3295440"/>
            <a:ext cx="2043000" cy="132840"/>
          </a:xfrm>
          <a:prstGeom prst="rect">
            <a:avLst/>
          </a:prstGeom>
          <a:noFill/>
          <a:ln w="0">
            <a:noFill/>
          </a:ln>
        </p:spPr>
        <p:txBody>
          <a:bodyPr wrap="none" lIns="0" tIns="0" rIns="0" bIns="0" anchor="t">
            <a:spAutoFit/>
          </a:bodyPr>
          <a:lstStyle/>
          <a:p>
            <a:r>
              <a:rPr lang="en-US" sz="920" b="0" u="none" strike="noStrike">
                <a:solidFill>
                  <a:srgbClr val="FF9900"/>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FF9900"/>
                </a:solidFill>
                <a:effectLst/>
                <a:uFillTx/>
                <a:latin typeface="Courier New"/>
                <a:ea typeface="Courier New"/>
              </a:rPr>
              <a:t>generate_embedding</a:t>
            </a:r>
            <a:r>
              <a:rPr lang="en-US" sz="920" b="0" u="none" strike="noStrike">
                <a:solidFill>
                  <a:srgbClr val="FFFFFF"/>
                </a:solidFill>
                <a:effectLst/>
                <a:uFillTx/>
                <a:latin typeface="Courier New"/>
                <a:ea typeface="Courier New"/>
              </a:rPr>
              <a:t>(text):</a:t>
            </a:r>
            <a:endParaRPr lang="en-US" sz="920" b="0" u="none" strike="noStrike">
              <a:solidFill>
                <a:srgbClr val="000000"/>
              </a:solidFill>
              <a:effectLst/>
              <a:uFillTx/>
              <a:latin typeface="Times New Roman"/>
            </a:endParaRPr>
          </a:p>
        </p:txBody>
      </p:sp>
      <p:sp>
        <p:nvSpPr>
          <p:cNvPr id="462" name="文本框 461"/>
          <p:cNvSpPr txBox="1"/>
          <p:nvPr/>
        </p:nvSpPr>
        <p:spPr>
          <a:xfrm>
            <a:off x="5749560" y="3462480"/>
            <a:ext cx="3521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inputs = tokenizer(text, return_tensors=</a:t>
            </a:r>
            <a:r>
              <a:rPr lang="en-US" sz="920" b="0" u="none" strike="noStrike">
                <a:solidFill>
                  <a:srgbClr val="8BC34A"/>
                </a:solidFill>
                <a:effectLst/>
                <a:uFillTx/>
                <a:latin typeface="Courier New"/>
                <a:ea typeface="Courier New"/>
              </a:rPr>
              <a:t>"pt"</a:t>
            </a:r>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63" name="文本框 462"/>
          <p:cNvSpPr txBox="1"/>
          <p:nvPr/>
        </p:nvSpPr>
        <p:spPr>
          <a:xfrm>
            <a:off x="5749560" y="3629520"/>
            <a:ext cx="37328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truncation=</a:t>
            </a:r>
            <a:r>
              <a:rPr lang="en-US" sz="920" b="0" u="none" strike="noStrike">
                <a:solidFill>
                  <a:srgbClr val="FF9900"/>
                </a:solidFill>
                <a:effectLst/>
                <a:uFillTx/>
                <a:latin typeface="Courier New"/>
                <a:ea typeface="Courier New"/>
              </a:rPr>
              <a:t>True</a:t>
            </a:r>
            <a:r>
              <a:rPr lang="en-US" sz="920" b="0" u="none" strike="noStrike">
                <a:solidFill>
                  <a:srgbClr val="FFFFFF"/>
                </a:solidFill>
                <a:effectLst/>
                <a:uFillTx/>
                <a:latin typeface="Courier New"/>
                <a:ea typeface="Courier New"/>
              </a:rPr>
              <a:t>, max_length=512)</a:t>
            </a:r>
            <a:endParaRPr lang="en-US" sz="920" b="0" u="none" strike="noStrike">
              <a:solidFill>
                <a:srgbClr val="000000"/>
              </a:solidFill>
              <a:effectLst/>
              <a:uFillTx/>
              <a:latin typeface="Times New Roman"/>
            </a:endParaRPr>
          </a:p>
        </p:txBody>
      </p:sp>
      <p:sp>
        <p:nvSpPr>
          <p:cNvPr id="464" name="文本框 463"/>
          <p:cNvSpPr txBox="1"/>
          <p:nvPr/>
        </p:nvSpPr>
        <p:spPr>
          <a:xfrm>
            <a:off x="5749560" y="3796920"/>
            <a:ext cx="204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outputs = model(**inputs)</a:t>
            </a:r>
            <a:endParaRPr lang="en-US" sz="920" b="0" u="none" strike="noStrike">
              <a:solidFill>
                <a:srgbClr val="000000"/>
              </a:solidFill>
              <a:effectLst/>
              <a:uFillTx/>
              <a:latin typeface="Times New Roman"/>
            </a:endParaRPr>
          </a:p>
        </p:txBody>
      </p:sp>
      <p:sp>
        <p:nvSpPr>
          <p:cNvPr id="465" name="文本框 464"/>
          <p:cNvSpPr txBox="1"/>
          <p:nvPr/>
        </p:nvSpPr>
        <p:spPr>
          <a:xfrm>
            <a:off x="5749560" y="396396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78909C"/>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66" name="文本框 465"/>
          <p:cNvSpPr txBox="1"/>
          <p:nvPr/>
        </p:nvSpPr>
        <p:spPr>
          <a:xfrm>
            <a:off x="6170760" y="3948840"/>
            <a:ext cx="235440" cy="148320"/>
          </a:xfrm>
          <a:prstGeom prst="rect">
            <a:avLst/>
          </a:prstGeom>
          <a:noFill/>
          <a:ln w="0">
            <a:noFill/>
          </a:ln>
        </p:spPr>
        <p:txBody>
          <a:bodyPr wrap="none" lIns="0" tIns="0" rIns="0" bIns="0" anchor="t">
            <a:spAutoFit/>
          </a:bodyPr>
          <a:lstStyle/>
          <a:p>
            <a:r>
              <a:rPr lang="zh-CN" sz="920" b="0" u="none" strike="noStrike">
                <a:solidFill>
                  <a:srgbClr val="78909C"/>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467" name="文本框 466"/>
          <p:cNvSpPr txBox="1"/>
          <p:nvPr/>
        </p:nvSpPr>
        <p:spPr>
          <a:xfrm>
            <a:off x="6404760" y="3963960"/>
            <a:ext cx="775440" cy="132840"/>
          </a:xfrm>
          <a:prstGeom prst="rect">
            <a:avLst/>
          </a:prstGeom>
          <a:noFill/>
          <a:ln w="0">
            <a:noFill/>
          </a:ln>
        </p:spPr>
        <p:txBody>
          <a:bodyPr wrap="none" lIns="0" tIns="0" rIns="0" bIns="0" anchor="t">
            <a:spAutoFit/>
          </a:bodyPr>
          <a:lstStyle/>
          <a:p>
            <a:r>
              <a:rPr lang="en-US" sz="920" b="0" u="none" strike="noStrike">
                <a:solidFill>
                  <a:srgbClr val="78909C"/>
                </a:solidFill>
                <a:effectLst/>
                <a:uFillTx/>
                <a:latin typeface="Courier New"/>
                <a:ea typeface="Courier New"/>
              </a:rPr>
              <a:t>[CLS] token</a:t>
            </a:r>
            <a:endParaRPr lang="en-US" sz="920" b="0" u="none" strike="noStrike">
              <a:solidFill>
                <a:srgbClr val="000000"/>
              </a:solidFill>
              <a:effectLst/>
              <a:uFillTx/>
              <a:latin typeface="Times New Roman"/>
            </a:endParaRPr>
          </a:p>
        </p:txBody>
      </p:sp>
      <p:sp>
        <p:nvSpPr>
          <p:cNvPr id="468" name="文本框 467"/>
          <p:cNvSpPr txBox="1"/>
          <p:nvPr/>
        </p:nvSpPr>
        <p:spPr>
          <a:xfrm>
            <a:off x="7176960" y="3948840"/>
            <a:ext cx="1291680" cy="148320"/>
          </a:xfrm>
          <a:prstGeom prst="rect">
            <a:avLst/>
          </a:prstGeom>
          <a:noFill/>
          <a:ln w="0">
            <a:noFill/>
          </a:ln>
        </p:spPr>
        <p:txBody>
          <a:bodyPr wrap="none" lIns="0" tIns="0" rIns="0" bIns="0" anchor="t">
            <a:spAutoFit/>
          </a:bodyPr>
          <a:lstStyle/>
          <a:p>
            <a:r>
              <a:rPr lang="zh-CN" sz="920" b="0" u="none" strike="noStrike">
                <a:solidFill>
                  <a:srgbClr val="78909C"/>
                </a:solidFill>
                <a:effectLst/>
                <a:uFillTx/>
                <a:latin typeface="WenQuanYiZenHei"/>
                <a:ea typeface="WenQuanYiZenHei"/>
              </a:rPr>
              <a:t>的隐藏状态作为嵌入向量</a:t>
            </a:r>
            <a:endParaRPr lang="en-US" sz="920" b="0" u="none" strike="noStrike">
              <a:solidFill>
                <a:srgbClr val="000000"/>
              </a:solidFill>
              <a:effectLst/>
              <a:uFillTx/>
              <a:latin typeface="Times New Roman"/>
            </a:endParaRPr>
          </a:p>
        </p:txBody>
      </p:sp>
      <p:sp>
        <p:nvSpPr>
          <p:cNvPr id="469" name="文本框 468"/>
          <p:cNvSpPr txBox="1"/>
          <p:nvPr/>
        </p:nvSpPr>
        <p:spPr>
          <a:xfrm>
            <a:off x="5749560" y="4131000"/>
            <a:ext cx="45781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embedding = outputs.last_hidden_state[:, 0, :].detach().numpy</a:t>
            </a:r>
            <a:endParaRPr lang="en-US" sz="920" b="0" u="none" strike="noStrike">
              <a:solidFill>
                <a:srgbClr val="000000"/>
              </a:solidFill>
              <a:effectLst/>
              <a:uFillTx/>
              <a:latin typeface="Times New Roman"/>
            </a:endParaRPr>
          </a:p>
        </p:txBody>
      </p:sp>
      <p:pic>
        <p:nvPicPr>
          <p:cNvPr id="470" name="图片 469"/>
          <p:cNvPicPr/>
          <p:nvPr/>
        </p:nvPicPr>
        <p:blipFill>
          <a:blip r:embed="rId11"/>
          <a:stretch/>
        </p:blipFill>
        <p:spPr>
          <a:xfrm>
            <a:off x="5615640" y="4813560"/>
            <a:ext cx="166680" cy="166680"/>
          </a:xfrm>
          <a:prstGeom prst="rect">
            <a:avLst/>
          </a:prstGeom>
          <a:noFill/>
          <a:ln w="0">
            <a:noFill/>
          </a:ln>
        </p:spPr>
      </p:pic>
      <p:sp>
        <p:nvSpPr>
          <p:cNvPr id="471" name="文本框 470"/>
          <p:cNvSpPr txBox="1"/>
          <p:nvPr/>
        </p:nvSpPr>
        <p:spPr>
          <a:xfrm>
            <a:off x="5749560" y="4298040"/>
            <a:ext cx="21132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F9900"/>
                </a:solidFill>
                <a:effectLst/>
                <a:uFillTx/>
                <a:latin typeface="Courier New"/>
                <a:ea typeface="Courier New"/>
              </a:rPr>
              <a:t>return</a:t>
            </a:r>
            <a:r>
              <a:rPr lang="en-US" sz="920" b="0" u="none" strike="noStrike">
                <a:solidFill>
                  <a:srgbClr val="FFFFFF"/>
                </a:solidFill>
                <a:effectLst/>
                <a:uFillTx/>
                <a:latin typeface="Courier New"/>
                <a:ea typeface="Courier New"/>
              </a:rPr>
              <a:t> embedding.flatten()</a:t>
            </a:r>
            <a:endParaRPr lang="en-US" sz="920" b="0" u="none" strike="noStrike">
              <a:solidFill>
                <a:srgbClr val="000000"/>
              </a:solidFill>
              <a:effectLst/>
              <a:uFillTx/>
              <a:latin typeface="Times New Roman"/>
            </a:endParaRPr>
          </a:p>
        </p:txBody>
      </p:sp>
      <p:pic>
        <p:nvPicPr>
          <p:cNvPr id="472" name="图片 471"/>
          <p:cNvPicPr/>
          <p:nvPr/>
        </p:nvPicPr>
        <p:blipFill>
          <a:blip r:embed="rId12"/>
          <a:stretch/>
        </p:blipFill>
        <p:spPr>
          <a:xfrm>
            <a:off x="5615640" y="5147640"/>
            <a:ext cx="133200" cy="133200"/>
          </a:xfrm>
          <a:prstGeom prst="rect">
            <a:avLst/>
          </a:prstGeom>
          <a:noFill/>
          <a:ln w="0">
            <a:noFill/>
          </a:ln>
        </p:spPr>
      </p:pic>
      <p:sp>
        <p:nvSpPr>
          <p:cNvPr id="473" name="文本框 472"/>
          <p:cNvSpPr txBox="1"/>
          <p:nvPr/>
        </p:nvSpPr>
        <p:spPr>
          <a:xfrm>
            <a:off x="5883120" y="4808880"/>
            <a:ext cx="8388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向量化优势</a:t>
            </a:r>
            <a:endParaRPr lang="en-US" sz="1320" b="0" u="none" strike="noStrike">
              <a:solidFill>
                <a:srgbClr val="000000"/>
              </a:solidFill>
              <a:effectLst/>
              <a:uFillTx/>
              <a:latin typeface="Times New Roman"/>
            </a:endParaRPr>
          </a:p>
        </p:txBody>
      </p:sp>
      <p:pic>
        <p:nvPicPr>
          <p:cNvPr id="474" name="图片 473"/>
          <p:cNvPicPr/>
          <p:nvPr/>
        </p:nvPicPr>
        <p:blipFill>
          <a:blip r:embed="rId13"/>
          <a:stretch/>
        </p:blipFill>
        <p:spPr>
          <a:xfrm>
            <a:off x="5615640" y="5448600"/>
            <a:ext cx="100080" cy="133200"/>
          </a:xfrm>
          <a:prstGeom prst="rect">
            <a:avLst/>
          </a:prstGeom>
          <a:noFill/>
          <a:ln w="0">
            <a:noFill/>
          </a:ln>
        </p:spPr>
      </p:pic>
      <p:sp>
        <p:nvSpPr>
          <p:cNvPr id="475" name="文本框 474"/>
          <p:cNvSpPr txBox="1"/>
          <p:nvPr/>
        </p:nvSpPr>
        <p:spPr>
          <a:xfrm>
            <a:off x="5849640" y="5149080"/>
            <a:ext cx="2012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实现语义搜索，而非仅关键词匹配</a:t>
            </a:r>
            <a:endParaRPr lang="en-US" sz="1050" b="0" u="none" strike="noStrike">
              <a:solidFill>
                <a:srgbClr val="000000"/>
              </a:solidFill>
              <a:effectLst/>
              <a:uFillTx/>
              <a:latin typeface="Times New Roman"/>
            </a:endParaRPr>
          </a:p>
        </p:txBody>
      </p:sp>
      <p:sp>
        <p:nvSpPr>
          <p:cNvPr id="476" name="文本框 475"/>
          <p:cNvSpPr txBox="1"/>
          <p:nvPr/>
        </p:nvSpPr>
        <p:spPr>
          <a:xfrm>
            <a:off x="5816160" y="5449680"/>
            <a:ext cx="192456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通过</a:t>
            </a:r>
            <a:r>
              <a:rPr lang="en-US" sz="1050" b="0" u="none" strike="noStrike">
                <a:solidFill>
                  <a:srgbClr val="FFFFFF"/>
                </a:solidFill>
                <a:effectLst/>
                <a:uFillTx/>
                <a:latin typeface="NotoSansSC"/>
                <a:ea typeface="NotoSansSC"/>
              </a:rPr>
              <a:t>FAISS</a:t>
            </a:r>
            <a:r>
              <a:rPr lang="zh-CN" sz="1050" b="0" u="none" strike="noStrike">
                <a:solidFill>
                  <a:srgbClr val="FFFFFF"/>
                </a:solidFill>
                <a:effectLst/>
                <a:uFillTx/>
                <a:latin typeface="NotoSansSC"/>
                <a:ea typeface="NotoSansSC"/>
              </a:rPr>
              <a:t>索引加速相似度计算</a:t>
            </a:r>
            <a:endParaRPr lang="en-US" sz="1050" b="0" u="none" strike="noStrike">
              <a:solidFill>
                <a:srgbClr val="000000"/>
              </a:solidFill>
              <a:effectLst/>
              <a:uFillTx/>
              <a:latin typeface="Times New Roman"/>
            </a:endParaRPr>
          </a:p>
        </p:txBody>
      </p:sp>
      <p:pic>
        <p:nvPicPr>
          <p:cNvPr id="477" name="图片 476"/>
          <p:cNvPicPr/>
          <p:nvPr/>
        </p:nvPicPr>
        <p:blipFill>
          <a:blip r:embed="rId14"/>
          <a:stretch/>
        </p:blipFill>
        <p:spPr>
          <a:xfrm>
            <a:off x="5615640" y="6050160"/>
            <a:ext cx="116640" cy="133200"/>
          </a:xfrm>
          <a:prstGeom prst="rect">
            <a:avLst/>
          </a:prstGeom>
          <a:noFill/>
          <a:ln w="0">
            <a:noFill/>
          </a:ln>
        </p:spPr>
      </p:pic>
      <p:sp>
        <p:nvSpPr>
          <p:cNvPr id="478" name="文本框 477"/>
          <p:cNvSpPr txBox="1"/>
          <p:nvPr/>
        </p:nvSpPr>
        <p:spPr>
          <a:xfrm>
            <a:off x="5716080" y="575064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捕获文本的深层语义关系</a:t>
            </a:r>
            <a:endParaRPr lang="en-US" sz="1050" b="0" u="none" strike="noStrike">
              <a:solidFill>
                <a:srgbClr val="000000"/>
              </a:solidFill>
              <a:effectLst/>
              <a:uFillTx/>
              <a:latin typeface="Times New Roman"/>
            </a:endParaRPr>
          </a:p>
        </p:txBody>
      </p:sp>
      <p:sp>
        <p:nvSpPr>
          <p:cNvPr id="479" name="文本框 478"/>
          <p:cNvSpPr txBox="1"/>
          <p:nvPr/>
        </p:nvSpPr>
        <p:spPr>
          <a:xfrm>
            <a:off x="5833080" y="6051600"/>
            <a:ext cx="21466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为大规模医学文献构建高效检索基础</a:t>
            </a:r>
            <a:endParaRPr lang="en-US" sz="1050" b="0" u="none" strike="noStrike">
              <a:solidFill>
                <a:srgbClr val="000000"/>
              </a:solidFill>
              <a:effectLst/>
              <a:uFillTx/>
              <a:latin typeface="Times New Roman"/>
            </a:endParaRPr>
          </a:p>
        </p:txBody>
      </p:sp>
      <p:sp>
        <p:nvSpPr>
          <p:cNvPr id="480" name="文本框 479"/>
          <p:cNvSpPr txBox="1"/>
          <p:nvPr/>
        </p:nvSpPr>
        <p:spPr>
          <a:xfrm>
            <a:off x="3476520" y="6442920"/>
            <a:ext cx="375588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向量化是连接数据准备和检索模块的关键桥梁，为精准检索提供数学基础</a:t>
            </a:r>
            <a:endParaRPr lang="en-US" sz="920" b="0" u="none" strike="noStrike">
              <a:solidFill>
                <a:srgbClr val="000000"/>
              </a:solidFill>
              <a:effectLst/>
              <a:uFillTx/>
              <a:latin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 name="图片 480"/>
          <p:cNvPicPr/>
          <p:nvPr/>
        </p:nvPicPr>
        <p:blipFill>
          <a:blip r:embed="rId2"/>
          <a:stretch/>
        </p:blipFill>
        <p:spPr>
          <a:xfrm>
            <a:off x="0" y="0"/>
            <a:ext cx="10696320" cy="7470360"/>
          </a:xfrm>
          <a:prstGeom prst="rect">
            <a:avLst/>
          </a:prstGeom>
          <a:noFill/>
          <a:ln w="0">
            <a:noFill/>
          </a:ln>
        </p:spPr>
      </p:pic>
      <p:sp>
        <p:nvSpPr>
          <p:cNvPr id="482" name="文本框 481"/>
          <p:cNvSpPr txBox="1"/>
          <p:nvPr/>
        </p:nvSpPr>
        <p:spPr>
          <a:xfrm>
            <a:off x="401040" y="422640"/>
            <a:ext cx="24026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高效检索模块设计</a:t>
            </a:r>
            <a:endParaRPr lang="en-US" sz="2370" b="0" u="none" strike="noStrike">
              <a:solidFill>
                <a:srgbClr val="000000"/>
              </a:solidFill>
              <a:effectLst/>
              <a:uFillTx/>
              <a:latin typeface="Times New Roman"/>
            </a:endParaRPr>
          </a:p>
        </p:txBody>
      </p:sp>
      <p:sp>
        <p:nvSpPr>
          <p:cNvPr id="483" name="任意多边形: 形状 482"/>
          <p:cNvSpPr/>
          <p:nvPr/>
        </p:nvSpPr>
        <p:spPr>
          <a:xfrm>
            <a:off x="401040" y="1671120"/>
            <a:ext cx="4746960" cy="1939320"/>
          </a:xfrm>
          <a:custGeom>
            <a:avLst/>
            <a:gdLst/>
            <a:ahLst/>
            <a:cxnLst/>
            <a:rect l="0" t="0" r="r" b="b"/>
            <a:pathLst>
              <a:path w="13186" h="5387">
                <a:moveTo>
                  <a:pt x="0" y="5201"/>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13000" y="0"/>
                </a:lnTo>
                <a:cubicBezTo>
                  <a:pt x="13025" y="0"/>
                  <a:pt x="13048" y="5"/>
                  <a:pt x="13071" y="14"/>
                </a:cubicBezTo>
                <a:cubicBezTo>
                  <a:pt x="13094" y="24"/>
                  <a:pt x="13114" y="37"/>
                  <a:pt x="13131" y="55"/>
                </a:cubicBezTo>
                <a:cubicBezTo>
                  <a:pt x="13149" y="72"/>
                  <a:pt x="13162" y="92"/>
                  <a:pt x="13172" y="115"/>
                </a:cubicBezTo>
                <a:cubicBezTo>
                  <a:pt x="13181" y="138"/>
                  <a:pt x="13186" y="161"/>
                  <a:pt x="13186" y="186"/>
                </a:cubicBezTo>
                <a:lnTo>
                  <a:pt x="13186" y="5201"/>
                </a:lnTo>
                <a:cubicBezTo>
                  <a:pt x="13186" y="5225"/>
                  <a:pt x="13181" y="5249"/>
                  <a:pt x="13172" y="5272"/>
                </a:cubicBezTo>
                <a:cubicBezTo>
                  <a:pt x="13162" y="5295"/>
                  <a:pt x="13149" y="5315"/>
                  <a:pt x="13131" y="5332"/>
                </a:cubicBezTo>
                <a:cubicBezTo>
                  <a:pt x="13114" y="5350"/>
                  <a:pt x="13094" y="5363"/>
                  <a:pt x="13071" y="5372"/>
                </a:cubicBezTo>
                <a:cubicBezTo>
                  <a:pt x="13048" y="5382"/>
                  <a:pt x="13025" y="5387"/>
                  <a:pt x="13000" y="5387"/>
                </a:cubicBezTo>
                <a:lnTo>
                  <a:pt x="185" y="5387"/>
                </a:lnTo>
                <a:cubicBezTo>
                  <a:pt x="161" y="5387"/>
                  <a:pt x="137" y="5382"/>
                  <a:pt x="114" y="5372"/>
                </a:cubicBezTo>
                <a:cubicBezTo>
                  <a:pt x="92" y="5363"/>
                  <a:pt x="72" y="5350"/>
                  <a:pt x="54" y="5332"/>
                </a:cubicBezTo>
                <a:cubicBezTo>
                  <a:pt x="37" y="5315"/>
                  <a:pt x="23" y="5295"/>
                  <a:pt x="14" y="5272"/>
                </a:cubicBezTo>
                <a:cubicBezTo>
                  <a:pt x="4" y="5249"/>
                  <a:pt x="0" y="5225"/>
                  <a:pt x="0" y="520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4" name="任意多边形: 形状 483"/>
          <p:cNvSpPr/>
          <p:nvPr/>
        </p:nvSpPr>
        <p:spPr>
          <a:xfrm>
            <a:off x="401040" y="1671120"/>
            <a:ext cx="4746960" cy="1939320"/>
          </a:xfrm>
          <a:custGeom>
            <a:avLst/>
            <a:gdLst/>
            <a:ahLst/>
            <a:cxnLst/>
            <a:rect l="0" t="0" r="r" b="b"/>
            <a:pathLst>
              <a:path w="13186" h="5387">
                <a:moveTo>
                  <a:pt x="0" y="5201"/>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13000" y="0"/>
                </a:lnTo>
                <a:cubicBezTo>
                  <a:pt x="13025" y="0"/>
                  <a:pt x="13048" y="5"/>
                  <a:pt x="13071" y="14"/>
                </a:cubicBezTo>
                <a:cubicBezTo>
                  <a:pt x="13094" y="24"/>
                  <a:pt x="13114" y="37"/>
                  <a:pt x="13131" y="55"/>
                </a:cubicBezTo>
                <a:cubicBezTo>
                  <a:pt x="13149" y="72"/>
                  <a:pt x="13162" y="92"/>
                  <a:pt x="13172" y="115"/>
                </a:cubicBezTo>
                <a:cubicBezTo>
                  <a:pt x="13181" y="138"/>
                  <a:pt x="13186" y="161"/>
                  <a:pt x="13186" y="186"/>
                </a:cubicBezTo>
                <a:lnTo>
                  <a:pt x="13186" y="5201"/>
                </a:lnTo>
                <a:cubicBezTo>
                  <a:pt x="13186" y="5225"/>
                  <a:pt x="13181" y="5249"/>
                  <a:pt x="13172" y="5272"/>
                </a:cubicBezTo>
                <a:cubicBezTo>
                  <a:pt x="13162" y="5295"/>
                  <a:pt x="13149" y="5315"/>
                  <a:pt x="13131" y="5332"/>
                </a:cubicBezTo>
                <a:cubicBezTo>
                  <a:pt x="13114" y="5350"/>
                  <a:pt x="13094" y="5363"/>
                  <a:pt x="13071" y="5372"/>
                </a:cubicBezTo>
                <a:cubicBezTo>
                  <a:pt x="13048" y="5382"/>
                  <a:pt x="13025" y="5387"/>
                  <a:pt x="13000" y="5387"/>
                </a:cubicBezTo>
                <a:lnTo>
                  <a:pt x="185" y="5387"/>
                </a:lnTo>
                <a:cubicBezTo>
                  <a:pt x="161" y="5387"/>
                  <a:pt x="137" y="5382"/>
                  <a:pt x="114" y="5372"/>
                </a:cubicBezTo>
                <a:cubicBezTo>
                  <a:pt x="92" y="5363"/>
                  <a:pt x="72" y="5350"/>
                  <a:pt x="54" y="5332"/>
                </a:cubicBezTo>
                <a:cubicBezTo>
                  <a:pt x="37" y="5315"/>
                  <a:pt x="23" y="5295"/>
                  <a:pt x="14" y="5272"/>
                </a:cubicBezTo>
                <a:cubicBezTo>
                  <a:pt x="4" y="5249"/>
                  <a:pt x="0" y="5225"/>
                  <a:pt x="0" y="5201"/>
                </a:cubicBezTo>
                <a:moveTo>
                  <a:pt x="46" y="186"/>
                </a:moveTo>
                <a:lnTo>
                  <a:pt x="46" y="5201"/>
                </a:lnTo>
                <a:cubicBezTo>
                  <a:pt x="46" y="5219"/>
                  <a:pt x="50" y="5237"/>
                  <a:pt x="57" y="5254"/>
                </a:cubicBezTo>
                <a:cubicBezTo>
                  <a:pt x="64" y="5271"/>
                  <a:pt x="74" y="5286"/>
                  <a:pt x="87" y="5299"/>
                </a:cubicBezTo>
                <a:cubicBezTo>
                  <a:pt x="100" y="5312"/>
                  <a:pt x="115" y="5322"/>
                  <a:pt x="132" y="5330"/>
                </a:cubicBezTo>
                <a:cubicBezTo>
                  <a:pt x="149" y="5337"/>
                  <a:pt x="167" y="5340"/>
                  <a:pt x="185" y="5340"/>
                </a:cubicBezTo>
                <a:lnTo>
                  <a:pt x="13000" y="5340"/>
                </a:lnTo>
                <a:cubicBezTo>
                  <a:pt x="13019" y="5340"/>
                  <a:pt x="13036" y="5337"/>
                  <a:pt x="13053" y="5330"/>
                </a:cubicBezTo>
                <a:cubicBezTo>
                  <a:pt x="13070" y="5322"/>
                  <a:pt x="13085" y="5312"/>
                  <a:pt x="13099" y="5299"/>
                </a:cubicBezTo>
                <a:cubicBezTo>
                  <a:pt x="13112" y="5286"/>
                  <a:pt x="13122" y="5271"/>
                  <a:pt x="13129" y="5254"/>
                </a:cubicBezTo>
                <a:cubicBezTo>
                  <a:pt x="13136" y="5237"/>
                  <a:pt x="13139" y="5219"/>
                  <a:pt x="13139" y="5201"/>
                </a:cubicBezTo>
                <a:lnTo>
                  <a:pt x="13139" y="186"/>
                </a:lnTo>
                <a:cubicBezTo>
                  <a:pt x="13139" y="167"/>
                  <a:pt x="13136" y="150"/>
                  <a:pt x="13129" y="133"/>
                </a:cubicBezTo>
                <a:cubicBezTo>
                  <a:pt x="13122" y="115"/>
                  <a:pt x="13112" y="100"/>
                  <a:pt x="13099" y="87"/>
                </a:cubicBezTo>
                <a:cubicBezTo>
                  <a:pt x="13085" y="74"/>
                  <a:pt x="13070" y="64"/>
                  <a:pt x="13053" y="57"/>
                </a:cubicBezTo>
                <a:cubicBezTo>
                  <a:pt x="13036" y="50"/>
                  <a:pt x="13019" y="47"/>
                  <a:pt x="13000" y="47"/>
                </a:cubicBezTo>
                <a:lnTo>
                  <a:pt x="185" y="47"/>
                </a:lnTo>
                <a:cubicBezTo>
                  <a:pt x="167" y="47"/>
                  <a:pt x="149" y="50"/>
                  <a:pt x="132" y="57"/>
                </a:cubicBezTo>
                <a:cubicBezTo>
                  <a:pt x="115" y="64"/>
                  <a:pt x="100" y="74"/>
                  <a:pt x="87" y="87"/>
                </a:cubicBezTo>
                <a:cubicBezTo>
                  <a:pt x="74" y="100"/>
                  <a:pt x="64" y="115"/>
                  <a:pt x="57" y="133"/>
                </a:cubicBezTo>
                <a:cubicBezTo>
                  <a:pt x="50" y="150"/>
                  <a:pt x="46" y="167"/>
                  <a:pt x="46"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5" name="任意多边形: 形状 484"/>
          <p:cNvSpPr/>
          <p:nvPr/>
        </p:nvSpPr>
        <p:spPr>
          <a:xfrm>
            <a:off x="401040" y="3743640"/>
            <a:ext cx="4746960" cy="886320"/>
          </a:xfrm>
          <a:custGeom>
            <a:avLst/>
            <a:gdLst/>
            <a:ahLst/>
            <a:cxnLst/>
            <a:rect l="0" t="0" r="r" b="b"/>
            <a:pathLst>
              <a:path w="13186" h="2462">
                <a:moveTo>
                  <a:pt x="0" y="2322"/>
                </a:moveTo>
                <a:lnTo>
                  <a:pt x="0" y="139"/>
                </a:lnTo>
                <a:cubicBezTo>
                  <a:pt x="0" y="121"/>
                  <a:pt x="3" y="103"/>
                  <a:pt x="10" y="86"/>
                </a:cubicBezTo>
                <a:cubicBezTo>
                  <a:pt x="17" y="69"/>
                  <a:pt x="27" y="54"/>
                  <a:pt x="41" y="41"/>
                </a:cubicBezTo>
                <a:cubicBezTo>
                  <a:pt x="54" y="28"/>
                  <a:pt x="69" y="18"/>
                  <a:pt x="86" y="11"/>
                </a:cubicBezTo>
                <a:cubicBezTo>
                  <a:pt x="103" y="3"/>
                  <a:pt x="121" y="0"/>
                  <a:pt x="139" y="0"/>
                </a:cubicBezTo>
                <a:lnTo>
                  <a:pt x="13046" y="0"/>
                </a:lnTo>
                <a:cubicBezTo>
                  <a:pt x="13065" y="0"/>
                  <a:pt x="13083" y="3"/>
                  <a:pt x="13100" y="11"/>
                </a:cubicBezTo>
                <a:cubicBezTo>
                  <a:pt x="13117" y="18"/>
                  <a:pt x="13132" y="28"/>
                  <a:pt x="13145" y="41"/>
                </a:cubicBezTo>
                <a:cubicBezTo>
                  <a:pt x="13158" y="54"/>
                  <a:pt x="13168" y="69"/>
                  <a:pt x="13175" y="86"/>
                </a:cubicBezTo>
                <a:cubicBezTo>
                  <a:pt x="13182" y="103"/>
                  <a:pt x="13186" y="121"/>
                  <a:pt x="13186" y="139"/>
                </a:cubicBezTo>
                <a:lnTo>
                  <a:pt x="13186" y="2322"/>
                </a:lnTo>
                <a:cubicBezTo>
                  <a:pt x="13186" y="2341"/>
                  <a:pt x="13182" y="2358"/>
                  <a:pt x="13175" y="2376"/>
                </a:cubicBezTo>
                <a:cubicBezTo>
                  <a:pt x="13168" y="2393"/>
                  <a:pt x="13158" y="2408"/>
                  <a:pt x="13145" y="2421"/>
                </a:cubicBezTo>
                <a:cubicBezTo>
                  <a:pt x="13132" y="2434"/>
                  <a:pt x="13117" y="2444"/>
                  <a:pt x="13100" y="2451"/>
                </a:cubicBezTo>
                <a:cubicBezTo>
                  <a:pt x="13083" y="2458"/>
                  <a:pt x="13065" y="2462"/>
                  <a:pt x="13046" y="2462"/>
                </a:cubicBezTo>
                <a:lnTo>
                  <a:pt x="139" y="2462"/>
                </a:lnTo>
                <a:cubicBezTo>
                  <a:pt x="121" y="2462"/>
                  <a:pt x="103" y="2458"/>
                  <a:pt x="86" y="2451"/>
                </a:cubicBezTo>
                <a:cubicBezTo>
                  <a:pt x="69" y="2444"/>
                  <a:pt x="54" y="2434"/>
                  <a:pt x="41" y="2421"/>
                </a:cubicBezTo>
                <a:cubicBezTo>
                  <a:pt x="27" y="2408"/>
                  <a:pt x="17" y="2393"/>
                  <a:pt x="10" y="2376"/>
                </a:cubicBezTo>
                <a:cubicBezTo>
                  <a:pt x="3" y="2358"/>
                  <a:pt x="0" y="2341"/>
                  <a:pt x="0" y="232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86" name="任意多边形: 形状 485"/>
          <p:cNvSpPr/>
          <p:nvPr/>
        </p:nvSpPr>
        <p:spPr>
          <a:xfrm>
            <a:off x="401040" y="4763160"/>
            <a:ext cx="4746960" cy="1604880"/>
          </a:xfrm>
          <a:custGeom>
            <a:avLst/>
            <a:gdLst/>
            <a:ahLst/>
            <a:cxnLst/>
            <a:rect l="0" t="0" r="r" b="b"/>
            <a:pathLst>
              <a:path w="13186" h="4458">
                <a:moveTo>
                  <a:pt x="0" y="4272"/>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4"/>
                </a:cubicBezTo>
                <a:cubicBezTo>
                  <a:pt x="161" y="1"/>
                  <a:pt x="173" y="0"/>
                  <a:pt x="185" y="0"/>
                </a:cubicBezTo>
                <a:lnTo>
                  <a:pt x="13000" y="0"/>
                </a:lnTo>
                <a:cubicBezTo>
                  <a:pt x="13012" y="0"/>
                  <a:pt x="13024" y="1"/>
                  <a:pt x="13036" y="4"/>
                </a:cubicBezTo>
                <a:cubicBezTo>
                  <a:pt x="13048" y="6"/>
                  <a:pt x="13060" y="9"/>
                  <a:pt x="13071" y="14"/>
                </a:cubicBezTo>
                <a:cubicBezTo>
                  <a:pt x="13082" y="19"/>
                  <a:pt x="13093" y="24"/>
                  <a:pt x="13103" y="31"/>
                </a:cubicBezTo>
                <a:cubicBezTo>
                  <a:pt x="13113" y="38"/>
                  <a:pt x="13123" y="46"/>
                  <a:pt x="13131" y="54"/>
                </a:cubicBezTo>
                <a:cubicBezTo>
                  <a:pt x="13140" y="63"/>
                  <a:pt x="13148" y="72"/>
                  <a:pt x="13154" y="82"/>
                </a:cubicBezTo>
                <a:cubicBezTo>
                  <a:pt x="13161" y="93"/>
                  <a:pt x="13167" y="103"/>
                  <a:pt x="13172" y="115"/>
                </a:cubicBezTo>
                <a:cubicBezTo>
                  <a:pt x="13176" y="126"/>
                  <a:pt x="13180" y="137"/>
                  <a:pt x="13182" y="149"/>
                </a:cubicBezTo>
                <a:cubicBezTo>
                  <a:pt x="13185" y="161"/>
                  <a:pt x="13186" y="173"/>
                  <a:pt x="13186" y="186"/>
                </a:cubicBezTo>
                <a:lnTo>
                  <a:pt x="13186" y="4272"/>
                </a:lnTo>
                <a:cubicBezTo>
                  <a:pt x="13186" y="4284"/>
                  <a:pt x="13185" y="4296"/>
                  <a:pt x="13182" y="4308"/>
                </a:cubicBezTo>
                <a:cubicBezTo>
                  <a:pt x="13180" y="4320"/>
                  <a:pt x="13176" y="4332"/>
                  <a:pt x="13172" y="4343"/>
                </a:cubicBezTo>
                <a:cubicBezTo>
                  <a:pt x="13167" y="4354"/>
                  <a:pt x="13161" y="4365"/>
                  <a:pt x="13154" y="4375"/>
                </a:cubicBezTo>
                <a:cubicBezTo>
                  <a:pt x="13148" y="4385"/>
                  <a:pt x="13140" y="4395"/>
                  <a:pt x="13131" y="4403"/>
                </a:cubicBezTo>
                <a:cubicBezTo>
                  <a:pt x="13123" y="4412"/>
                  <a:pt x="13113" y="4420"/>
                  <a:pt x="13103" y="4427"/>
                </a:cubicBezTo>
                <a:cubicBezTo>
                  <a:pt x="13093" y="4433"/>
                  <a:pt x="13082" y="4439"/>
                  <a:pt x="13071" y="4444"/>
                </a:cubicBezTo>
                <a:cubicBezTo>
                  <a:pt x="13060" y="4448"/>
                  <a:pt x="13048" y="4452"/>
                  <a:pt x="13036" y="4454"/>
                </a:cubicBezTo>
                <a:cubicBezTo>
                  <a:pt x="13024" y="4457"/>
                  <a:pt x="13012" y="4458"/>
                  <a:pt x="13000" y="4458"/>
                </a:cubicBezTo>
                <a:lnTo>
                  <a:pt x="185" y="4458"/>
                </a:lnTo>
                <a:cubicBezTo>
                  <a:pt x="173" y="4458"/>
                  <a:pt x="161" y="4457"/>
                  <a:pt x="149" y="4454"/>
                </a:cubicBezTo>
                <a:cubicBezTo>
                  <a:pt x="137" y="4452"/>
                  <a:pt x="126" y="4448"/>
                  <a:pt x="114" y="4444"/>
                </a:cubicBezTo>
                <a:cubicBezTo>
                  <a:pt x="103" y="4439"/>
                  <a:pt x="92" y="4433"/>
                  <a:pt x="82" y="4427"/>
                </a:cubicBezTo>
                <a:cubicBezTo>
                  <a:pt x="72" y="4420"/>
                  <a:pt x="63" y="4412"/>
                  <a:pt x="54" y="4403"/>
                </a:cubicBezTo>
                <a:cubicBezTo>
                  <a:pt x="45" y="4395"/>
                  <a:pt x="38" y="4385"/>
                  <a:pt x="31" y="4375"/>
                </a:cubicBezTo>
                <a:cubicBezTo>
                  <a:pt x="24" y="4365"/>
                  <a:pt x="19" y="4354"/>
                  <a:pt x="14" y="4343"/>
                </a:cubicBezTo>
                <a:cubicBezTo>
                  <a:pt x="9" y="4332"/>
                  <a:pt x="6" y="4320"/>
                  <a:pt x="3" y="4308"/>
                </a:cubicBezTo>
                <a:cubicBezTo>
                  <a:pt x="1" y="4296"/>
                  <a:pt x="0" y="4284"/>
                  <a:pt x="0" y="4272"/>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7" name="图片 486"/>
          <p:cNvPicPr/>
          <p:nvPr/>
        </p:nvPicPr>
        <p:blipFill>
          <a:blip r:embed="rId3"/>
          <a:stretch/>
        </p:blipFill>
        <p:spPr>
          <a:xfrm>
            <a:off x="401040" y="1303560"/>
            <a:ext cx="200160" cy="200160"/>
          </a:xfrm>
          <a:prstGeom prst="rect">
            <a:avLst/>
          </a:prstGeom>
          <a:noFill/>
          <a:ln w="0">
            <a:noFill/>
          </a:ln>
        </p:spPr>
      </p:pic>
      <p:sp>
        <p:nvSpPr>
          <p:cNvPr id="488" name="文本框 487"/>
          <p:cNvSpPr txBox="1"/>
          <p:nvPr/>
        </p:nvSpPr>
        <p:spPr>
          <a:xfrm>
            <a:off x="401040" y="864360"/>
            <a:ext cx="44172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SC"/>
                <a:ea typeface="NotoSansSC"/>
              </a:rPr>
              <a:t>基于</a:t>
            </a:r>
            <a:r>
              <a:rPr lang="en-US" sz="1320" b="0" u="none" strike="noStrike">
                <a:solidFill>
                  <a:srgbClr val="FFFFFF"/>
                </a:solidFill>
                <a:effectLst/>
                <a:uFillTx/>
                <a:latin typeface="NotoSansSC"/>
                <a:ea typeface="NotoSansSC"/>
              </a:rPr>
              <a:t>FAISS</a:t>
            </a:r>
            <a:r>
              <a:rPr lang="zh-CN" sz="1320" b="0" u="none" strike="noStrike">
                <a:solidFill>
                  <a:srgbClr val="FFFFFF"/>
                </a:solidFill>
                <a:effectLst/>
                <a:uFillTx/>
                <a:latin typeface="NotoSansSC"/>
                <a:ea typeface="NotoSansSC"/>
              </a:rPr>
              <a:t>的向量检索系统，实现医学文献的快速精准匹配</a:t>
            </a:r>
            <a:endParaRPr lang="en-US" sz="1320" b="0" u="none" strike="noStrike">
              <a:solidFill>
                <a:srgbClr val="000000"/>
              </a:solidFill>
              <a:effectLst/>
              <a:uFillTx/>
              <a:latin typeface="Times New Roman"/>
            </a:endParaRPr>
          </a:p>
        </p:txBody>
      </p:sp>
      <p:sp>
        <p:nvSpPr>
          <p:cNvPr id="489" name="文本框 488"/>
          <p:cNvSpPr txBox="1"/>
          <p:nvPr/>
        </p:nvSpPr>
        <p:spPr>
          <a:xfrm>
            <a:off x="668520" y="1301400"/>
            <a:ext cx="160992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向量检索系统设计</a:t>
            </a:r>
            <a:endParaRPr lang="en-US" sz="1580" b="0" u="none" strike="noStrike">
              <a:solidFill>
                <a:srgbClr val="000000"/>
              </a:solidFill>
              <a:effectLst/>
              <a:uFillTx/>
              <a:latin typeface="Times New Roman"/>
            </a:endParaRPr>
          </a:p>
        </p:txBody>
      </p:sp>
      <p:pic>
        <p:nvPicPr>
          <p:cNvPr id="490" name="图片 489"/>
          <p:cNvPicPr/>
          <p:nvPr/>
        </p:nvPicPr>
        <p:blipFill>
          <a:blip r:embed="rId4"/>
          <a:stretch/>
        </p:blipFill>
        <p:spPr>
          <a:xfrm>
            <a:off x="551520" y="2256480"/>
            <a:ext cx="166680" cy="166680"/>
          </a:xfrm>
          <a:prstGeom prst="rect">
            <a:avLst/>
          </a:prstGeom>
          <a:noFill/>
          <a:ln w="0">
            <a:noFill/>
          </a:ln>
        </p:spPr>
      </p:pic>
      <p:sp>
        <p:nvSpPr>
          <p:cNvPr id="491" name="文本框 490"/>
          <p:cNvSpPr txBox="1"/>
          <p:nvPr/>
        </p:nvSpPr>
        <p:spPr>
          <a:xfrm>
            <a:off x="551520" y="1850400"/>
            <a:ext cx="1183680" cy="244080"/>
          </a:xfrm>
          <a:prstGeom prst="rect">
            <a:avLst/>
          </a:prstGeom>
          <a:noFill/>
          <a:ln w="0">
            <a:noFill/>
          </a:ln>
        </p:spPr>
        <p:txBody>
          <a:bodyPr wrap="none" lIns="0" tIns="0" rIns="0" bIns="0" anchor="t">
            <a:spAutoFit/>
          </a:bodyPr>
          <a:lstStyle/>
          <a:p>
            <a:r>
              <a:rPr lang="en-US" sz="1320" b="0" u="none" strike="noStrike">
                <a:solidFill>
                  <a:srgbClr val="FFFFFF"/>
                </a:solidFill>
                <a:effectLst/>
                <a:uFillTx/>
                <a:latin typeface="NotoSansSC"/>
                <a:ea typeface="NotoSansSC"/>
              </a:rPr>
              <a:t>FAISS</a:t>
            </a:r>
            <a:r>
              <a:rPr lang="zh-CN" sz="1320" b="0" u="none" strike="noStrike">
                <a:solidFill>
                  <a:srgbClr val="FFFFFF"/>
                </a:solidFill>
                <a:effectLst/>
                <a:uFillTx/>
                <a:latin typeface="NotoSansSC"/>
                <a:ea typeface="NotoSansSC"/>
              </a:rPr>
              <a:t>索引结构</a:t>
            </a:r>
            <a:endParaRPr lang="en-US" sz="1320" b="0" u="none" strike="noStrike">
              <a:solidFill>
                <a:srgbClr val="000000"/>
              </a:solidFill>
              <a:effectLst/>
              <a:uFillTx/>
              <a:latin typeface="Times New Roman"/>
            </a:endParaRPr>
          </a:p>
        </p:txBody>
      </p:sp>
      <p:sp>
        <p:nvSpPr>
          <p:cNvPr id="492" name="文本框 491"/>
          <p:cNvSpPr txBox="1"/>
          <p:nvPr/>
        </p:nvSpPr>
        <p:spPr>
          <a:xfrm>
            <a:off x="819000" y="2190600"/>
            <a:ext cx="7815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IndexFlatL2</a:t>
            </a:r>
            <a:endParaRPr lang="en-US" sz="1050" b="0" u="none" strike="noStrike">
              <a:solidFill>
                <a:srgbClr val="000000"/>
              </a:solidFill>
              <a:effectLst/>
              <a:uFillTx/>
              <a:latin typeface="Times New Roman"/>
            </a:endParaRPr>
          </a:p>
        </p:txBody>
      </p:sp>
      <p:pic>
        <p:nvPicPr>
          <p:cNvPr id="493" name="图片 492"/>
          <p:cNvPicPr/>
          <p:nvPr/>
        </p:nvPicPr>
        <p:blipFill>
          <a:blip r:embed="rId5"/>
          <a:stretch/>
        </p:blipFill>
        <p:spPr>
          <a:xfrm>
            <a:off x="551520" y="2724120"/>
            <a:ext cx="191880" cy="166680"/>
          </a:xfrm>
          <a:prstGeom prst="rect">
            <a:avLst/>
          </a:prstGeom>
          <a:noFill/>
          <a:ln w="0">
            <a:noFill/>
          </a:ln>
        </p:spPr>
      </p:pic>
      <p:sp>
        <p:nvSpPr>
          <p:cNvPr id="494" name="文本框 493"/>
          <p:cNvSpPr txBox="1"/>
          <p:nvPr/>
        </p:nvSpPr>
        <p:spPr>
          <a:xfrm>
            <a:off x="819000" y="238176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基础平面索引，适用于小规模数据的精确搜索</a:t>
            </a:r>
            <a:endParaRPr lang="en-US" sz="920" b="0" u="none" strike="noStrike">
              <a:solidFill>
                <a:srgbClr val="000000"/>
              </a:solidFill>
              <a:effectLst/>
              <a:uFillTx/>
              <a:latin typeface="Times New Roman"/>
            </a:endParaRPr>
          </a:p>
        </p:txBody>
      </p:sp>
      <p:sp>
        <p:nvSpPr>
          <p:cNvPr id="495" name="文本框 494"/>
          <p:cNvSpPr txBox="1"/>
          <p:nvPr/>
        </p:nvSpPr>
        <p:spPr>
          <a:xfrm>
            <a:off x="844200" y="2658600"/>
            <a:ext cx="8298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IndexIVFFlat</a:t>
            </a:r>
            <a:endParaRPr lang="en-US" sz="1050" b="0" u="none" strike="noStrike">
              <a:solidFill>
                <a:srgbClr val="000000"/>
              </a:solidFill>
              <a:effectLst/>
              <a:uFillTx/>
              <a:latin typeface="Times New Roman"/>
            </a:endParaRPr>
          </a:p>
        </p:txBody>
      </p:sp>
      <p:pic>
        <p:nvPicPr>
          <p:cNvPr id="496" name="图片 495"/>
          <p:cNvPicPr/>
          <p:nvPr/>
        </p:nvPicPr>
        <p:blipFill>
          <a:blip r:embed="rId6"/>
          <a:stretch/>
        </p:blipFill>
        <p:spPr>
          <a:xfrm>
            <a:off x="551520" y="3192120"/>
            <a:ext cx="166680" cy="166680"/>
          </a:xfrm>
          <a:prstGeom prst="rect">
            <a:avLst/>
          </a:prstGeom>
          <a:noFill/>
          <a:ln w="0">
            <a:noFill/>
          </a:ln>
        </p:spPr>
      </p:pic>
      <p:sp>
        <p:nvSpPr>
          <p:cNvPr id="497" name="文本框 496"/>
          <p:cNvSpPr txBox="1"/>
          <p:nvPr/>
        </p:nvSpPr>
        <p:spPr>
          <a:xfrm>
            <a:off x="844200" y="284976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倒排索引结构，通过聚类提高大数据量检索效率</a:t>
            </a:r>
            <a:endParaRPr lang="en-US" sz="920" b="0" u="none" strike="noStrike">
              <a:solidFill>
                <a:srgbClr val="000000"/>
              </a:solidFill>
              <a:effectLst/>
              <a:uFillTx/>
              <a:latin typeface="Times New Roman"/>
            </a:endParaRPr>
          </a:p>
        </p:txBody>
      </p:sp>
      <p:sp>
        <p:nvSpPr>
          <p:cNvPr id="498" name="文本框 497"/>
          <p:cNvSpPr txBox="1"/>
          <p:nvPr/>
        </p:nvSpPr>
        <p:spPr>
          <a:xfrm>
            <a:off x="819000" y="3126600"/>
            <a:ext cx="76716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IndexIVFPQ</a:t>
            </a:r>
            <a:endParaRPr lang="en-US" sz="1050" b="0" u="none" strike="noStrike">
              <a:solidFill>
                <a:srgbClr val="000000"/>
              </a:solidFill>
              <a:effectLst/>
              <a:uFillTx/>
              <a:latin typeface="Times New Roman"/>
            </a:endParaRPr>
          </a:p>
        </p:txBody>
      </p:sp>
      <p:sp>
        <p:nvSpPr>
          <p:cNvPr id="499" name="文本框 498"/>
          <p:cNvSpPr txBox="1"/>
          <p:nvPr/>
        </p:nvSpPr>
        <p:spPr>
          <a:xfrm>
            <a:off x="819000" y="3317760"/>
            <a:ext cx="2230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倒排产品量化索引，进一步优化存储和检索</a:t>
            </a:r>
            <a:endParaRPr lang="en-US" sz="920" b="0" u="none" strike="noStrike">
              <a:solidFill>
                <a:srgbClr val="000000"/>
              </a:solidFill>
              <a:effectLst/>
              <a:uFillTx/>
              <a:latin typeface="Times New Roman"/>
            </a:endParaRPr>
          </a:p>
        </p:txBody>
      </p:sp>
      <p:sp>
        <p:nvSpPr>
          <p:cNvPr id="500" name="文本框 499"/>
          <p:cNvSpPr txBox="1"/>
          <p:nvPr/>
        </p:nvSpPr>
        <p:spPr>
          <a:xfrm>
            <a:off x="501480" y="3858120"/>
            <a:ext cx="137880" cy="129960"/>
          </a:xfrm>
          <a:prstGeom prst="rect">
            <a:avLst/>
          </a:prstGeom>
          <a:noFill/>
          <a:ln w="0">
            <a:noFill/>
          </a:ln>
        </p:spPr>
        <p:txBody>
          <a:bodyPr wrap="none" lIns="0" tIns="0" rIns="0" bIns="0" anchor="t">
            <a:spAutoFit/>
          </a:bodyPr>
          <a:lstStyle/>
          <a:p>
            <a:r>
              <a:rPr lang="en-US" sz="900" b="0" u="none" strike="noStrike">
                <a:solidFill>
                  <a:srgbClr val="6EE7B7"/>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501" name="文本框 500"/>
          <p:cNvSpPr txBox="1"/>
          <p:nvPr/>
        </p:nvSpPr>
        <p:spPr>
          <a:xfrm>
            <a:off x="637920" y="3843360"/>
            <a:ext cx="915120" cy="143640"/>
          </a:xfrm>
          <a:prstGeom prst="rect">
            <a:avLst/>
          </a:prstGeom>
          <a:noFill/>
          <a:ln w="0">
            <a:noFill/>
          </a:ln>
        </p:spPr>
        <p:txBody>
          <a:bodyPr wrap="none" lIns="0" tIns="0" rIns="0" bIns="0" anchor="t">
            <a:spAutoFit/>
          </a:bodyPr>
          <a:lstStyle/>
          <a:p>
            <a:r>
              <a:rPr lang="zh-CN" sz="900" b="0" u="none" strike="noStrike">
                <a:solidFill>
                  <a:srgbClr val="6EE7B7"/>
                </a:solidFill>
                <a:effectLst/>
                <a:uFillTx/>
                <a:latin typeface="WenQuanYiZenHei"/>
                <a:ea typeface="WenQuanYiZenHei"/>
              </a:rPr>
              <a:t>创建倒排索引结构</a:t>
            </a:r>
            <a:endParaRPr lang="en-US" sz="900" b="0" u="none" strike="noStrike">
              <a:solidFill>
                <a:srgbClr val="000000"/>
              </a:solidFill>
              <a:effectLst/>
              <a:uFillTx/>
              <a:latin typeface="Times New Roman"/>
            </a:endParaRPr>
          </a:p>
        </p:txBody>
      </p:sp>
      <p:sp>
        <p:nvSpPr>
          <p:cNvPr id="502" name="文本框 501"/>
          <p:cNvSpPr txBox="1"/>
          <p:nvPr/>
        </p:nvSpPr>
        <p:spPr>
          <a:xfrm>
            <a:off x="501480" y="4025160"/>
            <a:ext cx="960840" cy="129960"/>
          </a:xfrm>
          <a:prstGeom prst="rect">
            <a:avLst/>
          </a:prstGeom>
          <a:noFill/>
          <a:ln w="0">
            <a:noFill/>
          </a:ln>
        </p:spPr>
        <p:txBody>
          <a:bodyPr wrap="none" lIns="0" tIns="0" rIns="0" bIns="0" anchor="t">
            <a:spAutoFit/>
          </a:bodyPr>
          <a:lstStyle/>
          <a:p>
            <a:r>
              <a:rPr lang="en-US" sz="900" b="0" u="none" strike="noStrike">
                <a:solidFill>
                  <a:srgbClr val="6EE7B7"/>
                </a:solidFill>
                <a:effectLst/>
                <a:uFillTx/>
                <a:latin typeface="Courier New"/>
                <a:ea typeface="Courier New"/>
              </a:rPr>
              <a:t>nlist = 100 </a:t>
            </a:r>
            <a:r>
              <a:rPr lang="en-US" sz="900" b="0" u="none" strike="noStrike">
                <a:solidFill>
                  <a:srgbClr val="9CA3AF"/>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503" name="文本框 502"/>
          <p:cNvSpPr txBox="1"/>
          <p:nvPr/>
        </p:nvSpPr>
        <p:spPr>
          <a:xfrm>
            <a:off x="1455840" y="4010400"/>
            <a:ext cx="457920" cy="143640"/>
          </a:xfrm>
          <a:prstGeom prst="rect">
            <a:avLst/>
          </a:prstGeom>
          <a:noFill/>
          <a:ln w="0">
            <a:noFill/>
          </a:ln>
        </p:spPr>
        <p:txBody>
          <a:bodyPr wrap="none" lIns="0" tIns="0" rIns="0" bIns="0" anchor="t">
            <a:spAutoFit/>
          </a:bodyPr>
          <a:lstStyle/>
          <a:p>
            <a:r>
              <a:rPr lang="zh-CN" sz="900" b="0" u="none" strike="noStrike">
                <a:solidFill>
                  <a:srgbClr val="9CA3AF"/>
                </a:solidFill>
                <a:effectLst/>
                <a:uFillTx/>
                <a:latin typeface="WenQuanYiZenHei"/>
                <a:ea typeface="WenQuanYiZenHei"/>
              </a:rPr>
              <a:t>聚类数量</a:t>
            </a:r>
            <a:endParaRPr lang="en-US" sz="900" b="0" u="none" strike="noStrike">
              <a:solidFill>
                <a:srgbClr val="000000"/>
              </a:solidFill>
              <a:effectLst/>
              <a:uFillTx/>
              <a:latin typeface="Times New Roman"/>
            </a:endParaRPr>
          </a:p>
        </p:txBody>
      </p:sp>
      <p:sp>
        <p:nvSpPr>
          <p:cNvPr id="504" name="文本框 503"/>
          <p:cNvSpPr txBox="1"/>
          <p:nvPr/>
        </p:nvSpPr>
        <p:spPr>
          <a:xfrm>
            <a:off x="501480" y="4200840"/>
            <a:ext cx="3018600" cy="129960"/>
          </a:xfrm>
          <a:prstGeom prst="rect">
            <a:avLst/>
          </a:prstGeom>
          <a:noFill/>
          <a:ln w="0">
            <a:noFill/>
          </a:ln>
        </p:spPr>
        <p:txBody>
          <a:bodyPr wrap="none" lIns="0" tIns="0" rIns="0" bIns="0" anchor="t">
            <a:spAutoFit/>
          </a:bodyPr>
          <a:lstStyle/>
          <a:p>
            <a:r>
              <a:rPr lang="en-US" sz="900" b="0" u="none" strike="noStrike">
                <a:solidFill>
                  <a:srgbClr val="6EE7B7"/>
                </a:solidFill>
                <a:effectLst/>
                <a:uFillTx/>
                <a:latin typeface="Courier New"/>
                <a:ea typeface="Courier New"/>
              </a:rPr>
              <a:t>quantizer = faiss.IndexFlatL2(embedding_dim)</a:t>
            </a:r>
            <a:endParaRPr lang="en-US" sz="900" b="0" u="none" strike="noStrike">
              <a:solidFill>
                <a:srgbClr val="000000"/>
              </a:solidFill>
              <a:effectLst/>
              <a:uFillTx/>
              <a:latin typeface="Times New Roman"/>
            </a:endParaRPr>
          </a:p>
        </p:txBody>
      </p:sp>
      <p:pic>
        <p:nvPicPr>
          <p:cNvPr id="505" name="图片 504"/>
          <p:cNvPicPr/>
          <p:nvPr/>
        </p:nvPicPr>
        <p:blipFill>
          <a:blip r:embed="rId7"/>
          <a:stretch/>
        </p:blipFill>
        <p:spPr>
          <a:xfrm>
            <a:off x="534960" y="4938840"/>
            <a:ext cx="150120" cy="150120"/>
          </a:xfrm>
          <a:prstGeom prst="rect">
            <a:avLst/>
          </a:prstGeom>
          <a:noFill/>
          <a:ln w="0">
            <a:noFill/>
          </a:ln>
        </p:spPr>
      </p:pic>
      <p:sp>
        <p:nvSpPr>
          <p:cNvPr id="506" name="文本框 505"/>
          <p:cNvSpPr txBox="1"/>
          <p:nvPr/>
        </p:nvSpPr>
        <p:spPr>
          <a:xfrm>
            <a:off x="501480" y="4367880"/>
            <a:ext cx="4321800" cy="129960"/>
          </a:xfrm>
          <a:prstGeom prst="rect">
            <a:avLst/>
          </a:prstGeom>
          <a:noFill/>
          <a:ln w="0">
            <a:noFill/>
          </a:ln>
        </p:spPr>
        <p:txBody>
          <a:bodyPr wrap="none" lIns="0" tIns="0" rIns="0" bIns="0" anchor="t">
            <a:spAutoFit/>
          </a:bodyPr>
          <a:lstStyle/>
          <a:p>
            <a:r>
              <a:rPr lang="en-US" sz="900" b="0" u="none" strike="noStrike">
                <a:solidFill>
                  <a:srgbClr val="6EE7B7"/>
                </a:solidFill>
                <a:effectLst/>
                <a:uFillTx/>
                <a:latin typeface="Courier New"/>
                <a:ea typeface="Courier New"/>
              </a:rPr>
              <a:t>index_ivf = faiss.IndexIVFFlat(quantizer, embedding_dim, nlist)</a:t>
            </a:r>
            <a:endParaRPr lang="en-US" sz="900" b="0" u="none" strike="noStrike">
              <a:solidFill>
                <a:srgbClr val="000000"/>
              </a:solidFill>
              <a:effectLst/>
              <a:uFillTx/>
              <a:latin typeface="Times New Roman"/>
            </a:endParaRPr>
          </a:p>
        </p:txBody>
      </p:sp>
      <p:sp>
        <p:nvSpPr>
          <p:cNvPr id="507" name="文本框 506"/>
          <p:cNvSpPr txBox="1"/>
          <p:nvPr/>
        </p:nvSpPr>
        <p:spPr>
          <a:xfrm>
            <a:off x="752040" y="4941360"/>
            <a:ext cx="90612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检索效率对比</a:t>
            </a:r>
            <a:endParaRPr lang="en-US" sz="1180" b="0" u="none" strike="noStrike">
              <a:solidFill>
                <a:srgbClr val="000000"/>
              </a:solidFill>
              <a:effectLst/>
              <a:uFillTx/>
              <a:latin typeface="Times New Roman"/>
            </a:endParaRPr>
          </a:p>
        </p:txBody>
      </p:sp>
      <p:pic>
        <p:nvPicPr>
          <p:cNvPr id="508" name="图片 507"/>
          <p:cNvPicPr/>
          <p:nvPr/>
        </p:nvPicPr>
        <p:blipFill>
          <a:blip r:embed="rId8"/>
          <a:stretch/>
        </p:blipFill>
        <p:spPr>
          <a:xfrm>
            <a:off x="534960" y="5431680"/>
            <a:ext cx="4478760" cy="810360"/>
          </a:xfrm>
          <a:prstGeom prst="rect">
            <a:avLst/>
          </a:prstGeom>
          <a:noFill/>
          <a:ln w="0">
            <a:noFill/>
          </a:ln>
        </p:spPr>
      </p:pic>
      <p:sp>
        <p:nvSpPr>
          <p:cNvPr id="509" name="任意多边形: 形状 508"/>
          <p:cNvSpPr/>
          <p:nvPr/>
        </p:nvSpPr>
        <p:spPr>
          <a:xfrm>
            <a:off x="5348160" y="1270080"/>
            <a:ext cx="8640" cy="5097960"/>
          </a:xfrm>
          <a:custGeom>
            <a:avLst/>
            <a:gdLst/>
            <a:ahLst/>
            <a:cxnLst/>
            <a:rect l="0" t="0" r="r" b="b"/>
            <a:pathLst>
              <a:path w="24" h="14161">
                <a:moveTo>
                  <a:pt x="0" y="0"/>
                </a:moveTo>
                <a:lnTo>
                  <a:pt x="24" y="0"/>
                </a:lnTo>
                <a:lnTo>
                  <a:pt x="24" y="14161"/>
                </a:lnTo>
                <a:lnTo>
                  <a:pt x="0" y="14161"/>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0" name="任意多边形: 形状 509"/>
          <p:cNvSpPr/>
          <p:nvPr/>
        </p:nvSpPr>
        <p:spPr>
          <a:xfrm>
            <a:off x="5556960" y="3643200"/>
            <a:ext cx="4738680" cy="1688400"/>
          </a:xfrm>
          <a:custGeom>
            <a:avLst/>
            <a:gdLst/>
            <a:ahLst/>
            <a:cxnLst/>
            <a:rect l="0" t="0" r="r" b="b"/>
            <a:pathLst>
              <a:path w="13163" h="4690">
                <a:moveTo>
                  <a:pt x="14" y="115"/>
                </a:moveTo>
                <a:cubicBezTo>
                  <a:pt x="24" y="92"/>
                  <a:pt x="37" y="72"/>
                  <a:pt x="55" y="55"/>
                </a:cubicBezTo>
                <a:cubicBezTo>
                  <a:pt x="72" y="37"/>
                  <a:pt x="92" y="24"/>
                  <a:pt x="115" y="15"/>
                </a:cubicBezTo>
                <a:cubicBezTo>
                  <a:pt x="138" y="5"/>
                  <a:pt x="161" y="0"/>
                  <a:pt x="186" y="0"/>
                </a:cubicBezTo>
                <a:lnTo>
                  <a:pt x="12977" y="0"/>
                </a:lnTo>
                <a:cubicBezTo>
                  <a:pt x="13002" y="0"/>
                  <a:pt x="13026" y="5"/>
                  <a:pt x="13048" y="15"/>
                </a:cubicBezTo>
                <a:cubicBezTo>
                  <a:pt x="13071" y="24"/>
                  <a:pt x="13091" y="37"/>
                  <a:pt x="13109" y="55"/>
                </a:cubicBezTo>
                <a:cubicBezTo>
                  <a:pt x="13126" y="72"/>
                  <a:pt x="13139" y="92"/>
                  <a:pt x="13149" y="115"/>
                </a:cubicBezTo>
                <a:cubicBezTo>
                  <a:pt x="13158" y="138"/>
                  <a:pt x="13163" y="161"/>
                  <a:pt x="13163" y="186"/>
                </a:cubicBezTo>
                <a:lnTo>
                  <a:pt x="13163" y="4505"/>
                </a:lnTo>
                <a:cubicBezTo>
                  <a:pt x="13163" y="4529"/>
                  <a:pt x="13158" y="4553"/>
                  <a:pt x="13149" y="4576"/>
                </a:cubicBezTo>
                <a:cubicBezTo>
                  <a:pt x="13139" y="4599"/>
                  <a:pt x="13126" y="4619"/>
                  <a:pt x="13109" y="4636"/>
                </a:cubicBezTo>
                <a:cubicBezTo>
                  <a:pt x="13091" y="4653"/>
                  <a:pt x="13071" y="4667"/>
                  <a:pt x="13048" y="4676"/>
                </a:cubicBezTo>
                <a:cubicBezTo>
                  <a:pt x="13026" y="4686"/>
                  <a:pt x="13002" y="4690"/>
                  <a:pt x="12977" y="4690"/>
                </a:cubicBezTo>
                <a:lnTo>
                  <a:pt x="186" y="4690"/>
                </a:lnTo>
                <a:cubicBezTo>
                  <a:pt x="161" y="4690"/>
                  <a:pt x="138" y="4686"/>
                  <a:pt x="115" y="4676"/>
                </a:cubicBezTo>
                <a:cubicBezTo>
                  <a:pt x="92" y="4667"/>
                  <a:pt x="72" y="4653"/>
                  <a:pt x="55" y="4636"/>
                </a:cubicBezTo>
                <a:cubicBezTo>
                  <a:pt x="37" y="4619"/>
                  <a:pt x="24" y="4599"/>
                  <a:pt x="14" y="4576"/>
                </a:cubicBezTo>
                <a:cubicBezTo>
                  <a:pt x="5" y="4553"/>
                  <a:pt x="0" y="4529"/>
                  <a:pt x="0" y="4505"/>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1" name="任意多边形: 形状 510"/>
          <p:cNvSpPr/>
          <p:nvPr/>
        </p:nvSpPr>
        <p:spPr>
          <a:xfrm>
            <a:off x="5556960" y="3643200"/>
            <a:ext cx="4738680" cy="1688400"/>
          </a:xfrm>
          <a:custGeom>
            <a:avLst/>
            <a:gdLst/>
            <a:ahLst/>
            <a:cxnLst/>
            <a:rect l="0" t="0" r="r" b="b"/>
            <a:pathLst>
              <a:path w="13163" h="4690">
                <a:moveTo>
                  <a:pt x="0" y="4505"/>
                </a:moveTo>
                <a:lnTo>
                  <a:pt x="0" y="186"/>
                </a:lnTo>
                <a:cubicBezTo>
                  <a:pt x="0" y="161"/>
                  <a:pt x="5" y="138"/>
                  <a:pt x="14" y="115"/>
                </a:cubicBezTo>
                <a:cubicBezTo>
                  <a:pt x="24" y="92"/>
                  <a:pt x="37" y="72"/>
                  <a:pt x="55" y="55"/>
                </a:cubicBezTo>
                <a:cubicBezTo>
                  <a:pt x="72" y="37"/>
                  <a:pt x="92" y="24"/>
                  <a:pt x="115" y="15"/>
                </a:cubicBezTo>
                <a:cubicBezTo>
                  <a:pt x="138" y="5"/>
                  <a:pt x="161" y="0"/>
                  <a:pt x="186" y="0"/>
                </a:cubicBezTo>
                <a:lnTo>
                  <a:pt x="12977" y="0"/>
                </a:lnTo>
                <a:cubicBezTo>
                  <a:pt x="13002" y="0"/>
                  <a:pt x="13026" y="5"/>
                  <a:pt x="13048" y="15"/>
                </a:cubicBezTo>
                <a:cubicBezTo>
                  <a:pt x="13071" y="24"/>
                  <a:pt x="13091" y="37"/>
                  <a:pt x="13109" y="55"/>
                </a:cubicBezTo>
                <a:cubicBezTo>
                  <a:pt x="13126" y="72"/>
                  <a:pt x="13139" y="92"/>
                  <a:pt x="13149" y="115"/>
                </a:cubicBezTo>
                <a:cubicBezTo>
                  <a:pt x="13158" y="138"/>
                  <a:pt x="13163" y="161"/>
                  <a:pt x="13163" y="186"/>
                </a:cubicBezTo>
                <a:lnTo>
                  <a:pt x="13163" y="4505"/>
                </a:lnTo>
                <a:cubicBezTo>
                  <a:pt x="13163" y="4529"/>
                  <a:pt x="13158" y="4553"/>
                  <a:pt x="13149" y="4576"/>
                </a:cubicBezTo>
                <a:cubicBezTo>
                  <a:pt x="13139" y="4599"/>
                  <a:pt x="13126" y="4619"/>
                  <a:pt x="13109" y="4636"/>
                </a:cubicBezTo>
                <a:cubicBezTo>
                  <a:pt x="13091" y="4653"/>
                  <a:pt x="13071" y="4667"/>
                  <a:pt x="13048" y="4676"/>
                </a:cubicBezTo>
                <a:cubicBezTo>
                  <a:pt x="13026" y="4686"/>
                  <a:pt x="13002" y="4690"/>
                  <a:pt x="12977" y="4690"/>
                </a:cubicBezTo>
                <a:lnTo>
                  <a:pt x="186" y="4690"/>
                </a:lnTo>
                <a:cubicBezTo>
                  <a:pt x="161" y="4690"/>
                  <a:pt x="138" y="4686"/>
                  <a:pt x="115" y="4676"/>
                </a:cubicBezTo>
                <a:cubicBezTo>
                  <a:pt x="92" y="4667"/>
                  <a:pt x="72" y="4653"/>
                  <a:pt x="55" y="4636"/>
                </a:cubicBezTo>
                <a:cubicBezTo>
                  <a:pt x="37" y="4619"/>
                  <a:pt x="24" y="4599"/>
                  <a:pt x="14" y="4576"/>
                </a:cubicBezTo>
                <a:cubicBezTo>
                  <a:pt x="5" y="4553"/>
                  <a:pt x="0" y="4529"/>
                  <a:pt x="0" y="4505"/>
                </a:cubicBezTo>
                <a:moveTo>
                  <a:pt x="47" y="186"/>
                </a:moveTo>
                <a:lnTo>
                  <a:pt x="47" y="4505"/>
                </a:lnTo>
                <a:cubicBezTo>
                  <a:pt x="47" y="4523"/>
                  <a:pt x="50" y="4541"/>
                  <a:pt x="57" y="4558"/>
                </a:cubicBezTo>
                <a:cubicBezTo>
                  <a:pt x="64" y="4575"/>
                  <a:pt x="74" y="4590"/>
                  <a:pt x="87" y="4603"/>
                </a:cubicBezTo>
                <a:cubicBezTo>
                  <a:pt x="100" y="4616"/>
                  <a:pt x="116" y="4626"/>
                  <a:pt x="133" y="4633"/>
                </a:cubicBezTo>
                <a:cubicBezTo>
                  <a:pt x="150" y="4640"/>
                  <a:pt x="167" y="4644"/>
                  <a:pt x="186" y="4644"/>
                </a:cubicBezTo>
                <a:lnTo>
                  <a:pt x="12977" y="4644"/>
                </a:lnTo>
                <a:cubicBezTo>
                  <a:pt x="12996" y="4644"/>
                  <a:pt x="13014" y="4640"/>
                  <a:pt x="13031" y="4633"/>
                </a:cubicBezTo>
                <a:cubicBezTo>
                  <a:pt x="13048" y="4626"/>
                  <a:pt x="13063" y="4616"/>
                  <a:pt x="13076" y="4603"/>
                </a:cubicBezTo>
                <a:cubicBezTo>
                  <a:pt x="13089" y="4590"/>
                  <a:pt x="13099" y="4575"/>
                  <a:pt x="13106" y="4558"/>
                </a:cubicBezTo>
                <a:cubicBezTo>
                  <a:pt x="13113" y="4541"/>
                  <a:pt x="13117" y="4523"/>
                  <a:pt x="13117" y="4505"/>
                </a:cubicBezTo>
                <a:lnTo>
                  <a:pt x="13117" y="186"/>
                </a:lnTo>
                <a:cubicBezTo>
                  <a:pt x="13117" y="168"/>
                  <a:pt x="13113" y="150"/>
                  <a:pt x="13106" y="133"/>
                </a:cubicBezTo>
                <a:cubicBezTo>
                  <a:pt x="13099" y="116"/>
                  <a:pt x="13089" y="101"/>
                  <a:pt x="13076" y="88"/>
                </a:cubicBezTo>
                <a:cubicBezTo>
                  <a:pt x="13063" y="75"/>
                  <a:pt x="13048" y="64"/>
                  <a:pt x="13031" y="57"/>
                </a:cubicBezTo>
                <a:cubicBezTo>
                  <a:pt x="13014" y="50"/>
                  <a:pt x="12996" y="47"/>
                  <a:pt x="12977" y="47"/>
                </a:cubicBezTo>
                <a:lnTo>
                  <a:pt x="186" y="47"/>
                </a:lnTo>
                <a:cubicBezTo>
                  <a:pt x="167" y="47"/>
                  <a:pt x="150" y="50"/>
                  <a:pt x="133" y="57"/>
                </a:cubicBezTo>
                <a:cubicBezTo>
                  <a:pt x="116" y="64"/>
                  <a:pt x="100" y="75"/>
                  <a:pt x="87" y="88"/>
                </a:cubicBezTo>
                <a:cubicBezTo>
                  <a:pt x="74" y="101"/>
                  <a:pt x="64" y="116"/>
                  <a:pt x="57" y="133"/>
                </a:cubicBezTo>
                <a:cubicBezTo>
                  <a:pt x="50" y="150"/>
                  <a:pt x="47" y="168"/>
                  <a:pt x="47"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2" name="任意多边形: 形状 511"/>
          <p:cNvSpPr/>
          <p:nvPr/>
        </p:nvSpPr>
        <p:spPr>
          <a:xfrm>
            <a:off x="5707440" y="4128120"/>
            <a:ext cx="4437720" cy="1053360"/>
          </a:xfrm>
          <a:custGeom>
            <a:avLst/>
            <a:gdLst/>
            <a:ahLst/>
            <a:cxnLst/>
            <a:rect l="0" t="0" r="r" b="b"/>
            <a:pathLst>
              <a:path w="12327" h="2926">
                <a:moveTo>
                  <a:pt x="0" y="2786"/>
                </a:moveTo>
                <a:lnTo>
                  <a:pt x="0" y="139"/>
                </a:lnTo>
                <a:cubicBezTo>
                  <a:pt x="0" y="121"/>
                  <a:pt x="4" y="103"/>
                  <a:pt x="11" y="86"/>
                </a:cubicBezTo>
                <a:cubicBezTo>
                  <a:pt x="18" y="69"/>
                  <a:pt x="28" y="54"/>
                  <a:pt x="41" y="41"/>
                </a:cubicBezTo>
                <a:cubicBezTo>
                  <a:pt x="54" y="27"/>
                  <a:pt x="69" y="17"/>
                  <a:pt x="86" y="10"/>
                </a:cubicBezTo>
                <a:cubicBezTo>
                  <a:pt x="103" y="3"/>
                  <a:pt x="121" y="0"/>
                  <a:pt x="139" y="0"/>
                </a:cubicBezTo>
                <a:lnTo>
                  <a:pt x="12188" y="0"/>
                </a:lnTo>
                <a:cubicBezTo>
                  <a:pt x="12206" y="0"/>
                  <a:pt x="12224" y="3"/>
                  <a:pt x="12241" y="10"/>
                </a:cubicBezTo>
                <a:cubicBezTo>
                  <a:pt x="12258" y="17"/>
                  <a:pt x="12273" y="27"/>
                  <a:pt x="12286" y="41"/>
                </a:cubicBezTo>
                <a:cubicBezTo>
                  <a:pt x="12299" y="54"/>
                  <a:pt x="12309" y="69"/>
                  <a:pt x="12317" y="86"/>
                </a:cubicBezTo>
                <a:cubicBezTo>
                  <a:pt x="12324" y="103"/>
                  <a:pt x="12327" y="121"/>
                  <a:pt x="12327" y="139"/>
                </a:cubicBezTo>
                <a:lnTo>
                  <a:pt x="12327" y="2786"/>
                </a:lnTo>
                <a:cubicBezTo>
                  <a:pt x="12327" y="2805"/>
                  <a:pt x="12324" y="2823"/>
                  <a:pt x="12317" y="2840"/>
                </a:cubicBezTo>
                <a:cubicBezTo>
                  <a:pt x="12309" y="2857"/>
                  <a:pt x="12299" y="2872"/>
                  <a:pt x="12286" y="2885"/>
                </a:cubicBezTo>
                <a:cubicBezTo>
                  <a:pt x="12273" y="2898"/>
                  <a:pt x="12258" y="2908"/>
                  <a:pt x="12241" y="2915"/>
                </a:cubicBezTo>
                <a:cubicBezTo>
                  <a:pt x="12224" y="2922"/>
                  <a:pt x="12206" y="2926"/>
                  <a:pt x="12188" y="2926"/>
                </a:cubicBezTo>
                <a:lnTo>
                  <a:pt x="139" y="2926"/>
                </a:lnTo>
                <a:cubicBezTo>
                  <a:pt x="121" y="2926"/>
                  <a:pt x="103" y="2922"/>
                  <a:pt x="86" y="2915"/>
                </a:cubicBezTo>
                <a:cubicBezTo>
                  <a:pt x="69" y="2908"/>
                  <a:pt x="54" y="2898"/>
                  <a:pt x="41" y="2885"/>
                </a:cubicBezTo>
                <a:cubicBezTo>
                  <a:pt x="28" y="2872"/>
                  <a:pt x="18" y="2857"/>
                  <a:pt x="11" y="2840"/>
                </a:cubicBezTo>
                <a:cubicBezTo>
                  <a:pt x="4" y="2823"/>
                  <a:pt x="0" y="2805"/>
                  <a:pt x="0" y="278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3" name="图片 512"/>
          <p:cNvPicPr/>
          <p:nvPr/>
        </p:nvPicPr>
        <p:blipFill>
          <a:blip r:embed="rId9"/>
          <a:stretch/>
        </p:blipFill>
        <p:spPr>
          <a:xfrm>
            <a:off x="5557320" y="1303560"/>
            <a:ext cx="200160" cy="200160"/>
          </a:xfrm>
          <a:prstGeom prst="rect">
            <a:avLst/>
          </a:prstGeom>
          <a:noFill/>
          <a:ln w="0">
            <a:noFill/>
          </a:ln>
        </p:spPr>
      </p:pic>
      <p:sp>
        <p:nvSpPr>
          <p:cNvPr id="514" name="文本框 513"/>
          <p:cNvSpPr txBox="1"/>
          <p:nvPr/>
        </p:nvSpPr>
        <p:spPr>
          <a:xfrm>
            <a:off x="534960" y="5222880"/>
            <a:ext cx="1482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不同索引结构下的检索性能</a:t>
            </a:r>
            <a:r>
              <a:rPr lang="en-US" sz="920" b="0" u="none" strike="noStrike">
                <a:solidFill>
                  <a:srgbClr val="FFFFFF"/>
                </a:solidFill>
                <a:effectLst/>
                <a:uFillTx/>
                <a:latin typeface="NotoSansSC"/>
                <a:ea typeface="NotoSansSC"/>
              </a:rPr>
              <a:t>:</a:t>
            </a:r>
            <a:endParaRPr lang="en-US" sz="920" b="0" u="none" strike="noStrike">
              <a:solidFill>
                <a:srgbClr val="000000"/>
              </a:solidFill>
              <a:effectLst/>
              <a:uFillTx/>
              <a:latin typeface="Times New Roman"/>
            </a:endParaRPr>
          </a:p>
        </p:txBody>
      </p:sp>
      <p:pic>
        <p:nvPicPr>
          <p:cNvPr id="515" name="图片 514"/>
          <p:cNvPicPr/>
          <p:nvPr/>
        </p:nvPicPr>
        <p:blipFill>
          <a:blip r:embed="rId10"/>
          <a:stretch/>
        </p:blipFill>
        <p:spPr>
          <a:xfrm>
            <a:off x="5557320" y="1704600"/>
            <a:ext cx="133200" cy="133200"/>
          </a:xfrm>
          <a:prstGeom prst="rect">
            <a:avLst/>
          </a:prstGeom>
          <a:noFill/>
          <a:ln w="0">
            <a:noFill/>
          </a:ln>
        </p:spPr>
      </p:pic>
      <p:sp>
        <p:nvSpPr>
          <p:cNvPr id="516" name="文本框 515"/>
          <p:cNvSpPr txBox="1"/>
          <p:nvPr/>
        </p:nvSpPr>
        <p:spPr>
          <a:xfrm>
            <a:off x="5824440" y="1301400"/>
            <a:ext cx="1811160" cy="29160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NotoSansSC"/>
                <a:ea typeface="NotoSansSC"/>
              </a:rPr>
              <a:t>索引优化与参数调优</a:t>
            </a:r>
            <a:endParaRPr lang="en-US" sz="1580" b="0" u="none" strike="noStrike">
              <a:solidFill>
                <a:srgbClr val="000000"/>
              </a:solidFill>
              <a:effectLst/>
              <a:uFillTx/>
              <a:latin typeface="Times New Roman"/>
            </a:endParaRPr>
          </a:p>
        </p:txBody>
      </p:sp>
      <p:sp>
        <p:nvSpPr>
          <p:cNvPr id="517" name="文本框 516"/>
          <p:cNvSpPr txBox="1"/>
          <p:nvPr/>
        </p:nvSpPr>
        <p:spPr>
          <a:xfrm>
            <a:off x="5757840" y="1706040"/>
            <a:ext cx="12607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聚类参数优化 </a:t>
            </a:r>
            <a:r>
              <a:rPr lang="en-US" sz="1050" b="0" u="none" strike="noStrike">
                <a:solidFill>
                  <a:srgbClr val="FFFFFF"/>
                </a:solidFill>
                <a:effectLst/>
                <a:uFillTx/>
                <a:latin typeface="NotoSansSC"/>
                <a:ea typeface="NotoSansSC"/>
              </a:rPr>
              <a:t>(nlist)</a:t>
            </a:r>
            <a:endParaRPr lang="en-US" sz="1050" b="0" u="none" strike="noStrike">
              <a:solidFill>
                <a:srgbClr val="000000"/>
              </a:solidFill>
              <a:effectLst/>
              <a:uFillTx/>
              <a:latin typeface="Times New Roman"/>
            </a:endParaRPr>
          </a:p>
        </p:txBody>
      </p:sp>
      <p:pic>
        <p:nvPicPr>
          <p:cNvPr id="518" name="图片 517"/>
          <p:cNvPicPr/>
          <p:nvPr/>
        </p:nvPicPr>
        <p:blipFill>
          <a:blip r:embed="rId10"/>
          <a:stretch/>
        </p:blipFill>
        <p:spPr>
          <a:xfrm>
            <a:off x="5557320" y="2172600"/>
            <a:ext cx="133200" cy="133200"/>
          </a:xfrm>
          <a:prstGeom prst="rect">
            <a:avLst/>
          </a:prstGeom>
          <a:noFill/>
          <a:ln w="0">
            <a:noFill/>
          </a:ln>
        </p:spPr>
      </p:pic>
      <p:sp>
        <p:nvSpPr>
          <p:cNvPr id="519" name="文本框 518"/>
          <p:cNvSpPr txBox="1"/>
          <p:nvPr/>
        </p:nvSpPr>
        <p:spPr>
          <a:xfrm>
            <a:off x="5757840" y="189720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将数据分为适当数量的聚类，平衡检索速度与精度</a:t>
            </a:r>
            <a:endParaRPr lang="en-US" sz="920" b="0" u="none" strike="noStrike">
              <a:solidFill>
                <a:srgbClr val="000000"/>
              </a:solidFill>
              <a:effectLst/>
              <a:uFillTx/>
              <a:latin typeface="Times New Roman"/>
            </a:endParaRPr>
          </a:p>
        </p:txBody>
      </p:sp>
      <p:sp>
        <p:nvSpPr>
          <p:cNvPr id="520" name="文本框 519"/>
          <p:cNvSpPr txBox="1"/>
          <p:nvPr/>
        </p:nvSpPr>
        <p:spPr>
          <a:xfrm>
            <a:off x="5757840" y="2174040"/>
            <a:ext cx="14536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检索精度控制 </a:t>
            </a:r>
            <a:r>
              <a:rPr lang="en-US" sz="1050" b="0" u="none" strike="noStrike">
                <a:solidFill>
                  <a:srgbClr val="FFFFFF"/>
                </a:solidFill>
                <a:effectLst/>
                <a:uFillTx/>
                <a:latin typeface="NotoSansSC"/>
                <a:ea typeface="NotoSansSC"/>
              </a:rPr>
              <a:t>(nprobe)</a:t>
            </a:r>
            <a:endParaRPr lang="en-US" sz="1050" b="0" u="none" strike="noStrike">
              <a:solidFill>
                <a:srgbClr val="000000"/>
              </a:solidFill>
              <a:effectLst/>
              <a:uFillTx/>
              <a:latin typeface="Times New Roman"/>
            </a:endParaRPr>
          </a:p>
        </p:txBody>
      </p:sp>
      <p:pic>
        <p:nvPicPr>
          <p:cNvPr id="521" name="图片 520"/>
          <p:cNvPicPr/>
          <p:nvPr/>
        </p:nvPicPr>
        <p:blipFill>
          <a:blip r:embed="rId10"/>
          <a:stretch/>
        </p:blipFill>
        <p:spPr>
          <a:xfrm>
            <a:off x="5557320" y="2640600"/>
            <a:ext cx="133200" cy="133200"/>
          </a:xfrm>
          <a:prstGeom prst="rect">
            <a:avLst/>
          </a:prstGeom>
          <a:noFill/>
          <a:ln w="0">
            <a:noFill/>
          </a:ln>
        </p:spPr>
      </p:pic>
      <p:sp>
        <p:nvSpPr>
          <p:cNvPr id="522" name="文本框 521"/>
          <p:cNvSpPr txBox="1"/>
          <p:nvPr/>
        </p:nvSpPr>
        <p:spPr>
          <a:xfrm>
            <a:off x="5757840" y="2364840"/>
            <a:ext cx="2916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调整</a:t>
            </a:r>
            <a:r>
              <a:rPr lang="en-US" sz="920" b="0" u="none" strike="noStrike">
                <a:solidFill>
                  <a:srgbClr val="FFFFFF"/>
                </a:solidFill>
                <a:effectLst/>
                <a:uFillTx/>
                <a:latin typeface="NotoSansSC"/>
                <a:ea typeface="NotoSansSC"/>
              </a:rPr>
              <a:t>nprobe</a:t>
            </a:r>
            <a:r>
              <a:rPr lang="zh-CN" sz="920" b="0" u="none" strike="noStrike">
                <a:solidFill>
                  <a:srgbClr val="FFFFFF"/>
                </a:solidFill>
                <a:effectLst/>
                <a:uFillTx/>
                <a:latin typeface="NotoSansSC"/>
                <a:ea typeface="NotoSansSC"/>
              </a:rPr>
              <a:t>值（</a:t>
            </a:r>
            <a:r>
              <a:rPr lang="en-US" sz="920" b="0" u="none" strike="noStrike">
                <a:solidFill>
                  <a:srgbClr val="FFFFFF"/>
                </a:solidFill>
                <a:effectLst/>
                <a:uFillTx/>
                <a:latin typeface="NotoSansSC"/>
                <a:ea typeface="NotoSansSC"/>
              </a:rPr>
              <a:t>1-20</a:t>
            </a:r>
            <a:r>
              <a:rPr lang="zh-CN" sz="920" b="0" u="none" strike="noStrike">
                <a:solidFill>
                  <a:srgbClr val="FFFFFF"/>
                </a:solidFill>
                <a:effectLst/>
                <a:uFillTx/>
                <a:latin typeface="NotoSansSC"/>
                <a:ea typeface="NotoSansSC"/>
              </a:rPr>
              <a:t>之间）可控制检索时的聚类范围</a:t>
            </a:r>
            <a:endParaRPr lang="en-US" sz="920" b="0" u="none" strike="noStrike">
              <a:solidFill>
                <a:srgbClr val="000000"/>
              </a:solidFill>
              <a:effectLst/>
              <a:uFillTx/>
              <a:latin typeface="Times New Roman"/>
            </a:endParaRPr>
          </a:p>
        </p:txBody>
      </p:sp>
      <p:sp>
        <p:nvSpPr>
          <p:cNvPr id="523" name="文本框 522"/>
          <p:cNvSpPr txBox="1"/>
          <p:nvPr/>
        </p:nvSpPr>
        <p:spPr>
          <a:xfrm>
            <a:off x="5757840" y="26420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产品量化优化</a:t>
            </a:r>
            <a:endParaRPr lang="en-US" sz="1050" b="0" u="none" strike="noStrike">
              <a:solidFill>
                <a:srgbClr val="000000"/>
              </a:solidFill>
              <a:effectLst/>
              <a:uFillTx/>
              <a:latin typeface="Times New Roman"/>
            </a:endParaRPr>
          </a:p>
        </p:txBody>
      </p:sp>
      <p:pic>
        <p:nvPicPr>
          <p:cNvPr id="524" name="图片 523"/>
          <p:cNvPicPr/>
          <p:nvPr/>
        </p:nvPicPr>
        <p:blipFill>
          <a:blip r:embed="rId10"/>
          <a:stretch/>
        </p:blipFill>
        <p:spPr>
          <a:xfrm>
            <a:off x="5557320" y="3108600"/>
            <a:ext cx="133200" cy="133200"/>
          </a:xfrm>
          <a:prstGeom prst="rect">
            <a:avLst/>
          </a:prstGeom>
          <a:noFill/>
          <a:ln w="0">
            <a:noFill/>
          </a:ln>
        </p:spPr>
      </p:pic>
      <p:sp>
        <p:nvSpPr>
          <p:cNvPr id="525" name="文本框 524"/>
          <p:cNvSpPr txBox="1"/>
          <p:nvPr/>
        </p:nvSpPr>
        <p:spPr>
          <a:xfrm>
            <a:off x="5757840" y="2832840"/>
            <a:ext cx="2227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a:t>
            </a:r>
            <a:r>
              <a:rPr lang="en-US" sz="920" b="0" u="none" strike="noStrike">
                <a:solidFill>
                  <a:srgbClr val="FFFFFF"/>
                </a:solidFill>
                <a:effectLst/>
                <a:uFillTx/>
                <a:latin typeface="NotoSansSC"/>
                <a:ea typeface="NotoSansSC"/>
              </a:rPr>
              <a:t>m</a:t>
            </a:r>
            <a:r>
              <a:rPr lang="zh-CN" sz="920" b="0" u="none" strike="noStrike">
                <a:solidFill>
                  <a:srgbClr val="FFFFFF"/>
                </a:solidFill>
                <a:effectLst/>
                <a:uFillTx/>
                <a:latin typeface="NotoSansSC"/>
                <a:ea typeface="NotoSansSC"/>
              </a:rPr>
              <a:t>和</a:t>
            </a:r>
            <a:r>
              <a:rPr lang="en-US" sz="920" b="0" u="none" strike="noStrike">
                <a:solidFill>
                  <a:srgbClr val="FFFFFF"/>
                </a:solidFill>
                <a:effectLst/>
                <a:uFillTx/>
                <a:latin typeface="NotoSansSC"/>
                <a:ea typeface="NotoSansSC"/>
              </a:rPr>
              <a:t>n_bits</a:t>
            </a:r>
            <a:r>
              <a:rPr lang="zh-CN" sz="920" b="0" u="none" strike="noStrike">
                <a:solidFill>
                  <a:srgbClr val="FFFFFF"/>
                </a:solidFill>
                <a:effectLst/>
                <a:uFillTx/>
                <a:latin typeface="NotoSansSC"/>
                <a:ea typeface="NotoSansSC"/>
              </a:rPr>
              <a:t>参数调整量化维度和精度</a:t>
            </a:r>
            <a:endParaRPr lang="en-US" sz="920" b="0" u="none" strike="noStrike">
              <a:solidFill>
                <a:srgbClr val="000000"/>
              </a:solidFill>
              <a:effectLst/>
              <a:uFillTx/>
              <a:latin typeface="Times New Roman"/>
            </a:endParaRPr>
          </a:p>
        </p:txBody>
      </p:sp>
      <p:sp>
        <p:nvSpPr>
          <p:cNvPr id="526" name="文本框 525"/>
          <p:cNvSpPr txBox="1"/>
          <p:nvPr/>
        </p:nvSpPr>
        <p:spPr>
          <a:xfrm>
            <a:off x="5757840" y="311004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查询结果重排序</a:t>
            </a:r>
            <a:endParaRPr lang="en-US" sz="1050" b="0" u="none" strike="noStrike">
              <a:solidFill>
                <a:srgbClr val="000000"/>
              </a:solidFill>
              <a:effectLst/>
              <a:uFillTx/>
              <a:latin typeface="Times New Roman"/>
            </a:endParaRPr>
          </a:p>
        </p:txBody>
      </p:sp>
      <p:sp>
        <p:nvSpPr>
          <p:cNvPr id="527" name="文本框 526"/>
          <p:cNvSpPr txBox="1"/>
          <p:nvPr/>
        </p:nvSpPr>
        <p:spPr>
          <a:xfrm>
            <a:off x="5757840" y="330084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对初步检索结果进行精细排序，提高匹配准确性</a:t>
            </a:r>
            <a:endParaRPr lang="en-US" sz="920" b="0" u="none" strike="noStrike">
              <a:solidFill>
                <a:srgbClr val="000000"/>
              </a:solidFill>
              <a:effectLst/>
              <a:uFillTx/>
              <a:latin typeface="Times New Roman"/>
            </a:endParaRPr>
          </a:p>
        </p:txBody>
      </p:sp>
      <p:sp>
        <p:nvSpPr>
          <p:cNvPr id="528" name="文本框 527"/>
          <p:cNvSpPr txBox="1"/>
          <p:nvPr/>
        </p:nvSpPr>
        <p:spPr>
          <a:xfrm>
            <a:off x="5707800" y="3838320"/>
            <a:ext cx="12078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动态参数调节功能</a:t>
            </a:r>
            <a:endParaRPr lang="en-US" sz="1180" b="0" u="none" strike="noStrike">
              <a:solidFill>
                <a:srgbClr val="000000"/>
              </a:solidFill>
              <a:effectLst/>
              <a:uFillTx/>
              <a:latin typeface="Times New Roman"/>
            </a:endParaRPr>
          </a:p>
        </p:txBody>
      </p:sp>
      <p:sp>
        <p:nvSpPr>
          <p:cNvPr id="529" name="文本框 528"/>
          <p:cNvSpPr txBox="1"/>
          <p:nvPr/>
        </p:nvSpPr>
        <p:spPr>
          <a:xfrm>
            <a:off x="5807880" y="4242600"/>
            <a:ext cx="253872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def dynamic_search_medical_documents(</a:t>
            </a:r>
            <a:endParaRPr lang="en-US" sz="900" b="0" u="none" strike="noStrike">
              <a:solidFill>
                <a:srgbClr val="000000"/>
              </a:solidFill>
              <a:effectLst/>
              <a:uFillTx/>
              <a:latin typeface="Times New Roman"/>
            </a:endParaRPr>
          </a:p>
        </p:txBody>
      </p:sp>
      <p:sp>
        <p:nvSpPr>
          <p:cNvPr id="530" name="文本框 529"/>
          <p:cNvSpPr txBox="1"/>
          <p:nvPr/>
        </p:nvSpPr>
        <p:spPr>
          <a:xfrm>
            <a:off x="5941440" y="4409640"/>
            <a:ext cx="185256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query, top_k=5, nprobe=10):</a:t>
            </a:r>
            <a:endParaRPr lang="en-US" sz="900" b="0" u="none" strike="noStrike">
              <a:solidFill>
                <a:srgbClr val="000000"/>
              </a:solidFill>
              <a:effectLst/>
              <a:uFillTx/>
              <a:latin typeface="Times New Roman"/>
            </a:endParaRPr>
          </a:p>
        </p:txBody>
      </p:sp>
      <p:sp>
        <p:nvSpPr>
          <p:cNvPr id="531" name="文本框 530"/>
          <p:cNvSpPr txBox="1"/>
          <p:nvPr/>
        </p:nvSpPr>
        <p:spPr>
          <a:xfrm>
            <a:off x="5941440" y="4584960"/>
            <a:ext cx="185256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index_ivfpq.nprobe = nprobe</a:t>
            </a:r>
            <a:endParaRPr lang="en-US" sz="900" b="0" u="none" strike="noStrike">
              <a:solidFill>
                <a:srgbClr val="000000"/>
              </a:solidFill>
              <a:effectLst/>
              <a:uFillTx/>
              <a:latin typeface="Times New Roman"/>
            </a:endParaRPr>
          </a:p>
        </p:txBody>
      </p:sp>
      <p:sp>
        <p:nvSpPr>
          <p:cNvPr id="532" name="文本框 531"/>
          <p:cNvSpPr txBox="1"/>
          <p:nvPr/>
        </p:nvSpPr>
        <p:spPr>
          <a:xfrm>
            <a:off x="5941440" y="4752360"/>
            <a:ext cx="295020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query_embedding = generate_embedding(query)</a:t>
            </a:r>
            <a:endParaRPr lang="en-US" sz="900" b="0" u="none" strike="noStrike">
              <a:solidFill>
                <a:srgbClr val="000000"/>
              </a:solidFill>
              <a:effectLst/>
              <a:uFillTx/>
              <a:latin typeface="Times New Roman"/>
            </a:endParaRPr>
          </a:p>
        </p:txBody>
      </p:sp>
      <p:sp>
        <p:nvSpPr>
          <p:cNvPr id="533" name="文本框 532"/>
          <p:cNvSpPr txBox="1"/>
          <p:nvPr/>
        </p:nvSpPr>
        <p:spPr>
          <a:xfrm>
            <a:off x="5941440" y="4927680"/>
            <a:ext cx="301860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distances, indices = index_ivfpq.search(...)</a:t>
            </a:r>
            <a:endParaRPr lang="en-US" sz="900" b="0" u="none" strike="noStrike">
              <a:solidFill>
                <a:srgbClr val="000000"/>
              </a:solidFill>
              <a:effectLst/>
              <a:uFillTx/>
              <a:latin typeface="Times New Roman"/>
            </a:endParaRPr>
          </a:p>
        </p:txBody>
      </p:sp>
      <p:pic>
        <p:nvPicPr>
          <p:cNvPr id="534" name="图片 533"/>
          <p:cNvPicPr/>
          <p:nvPr/>
        </p:nvPicPr>
        <p:blipFill>
          <a:blip r:embed="rId11"/>
          <a:stretch/>
        </p:blipFill>
        <p:spPr>
          <a:xfrm>
            <a:off x="401040" y="6902640"/>
            <a:ext cx="100080" cy="133200"/>
          </a:xfrm>
          <a:prstGeom prst="rect">
            <a:avLst/>
          </a:prstGeom>
          <a:noFill/>
          <a:ln w="0">
            <a:noFill/>
          </a:ln>
        </p:spPr>
      </p:pic>
      <p:sp>
        <p:nvSpPr>
          <p:cNvPr id="535" name="文本框 534"/>
          <p:cNvSpPr txBox="1"/>
          <p:nvPr/>
        </p:nvSpPr>
        <p:spPr>
          <a:xfrm>
            <a:off x="401040" y="66124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系统优势</a:t>
            </a:r>
            <a:endParaRPr lang="en-US" sz="1180" b="0" u="none" strike="noStrike">
              <a:solidFill>
                <a:srgbClr val="000000"/>
              </a:solidFill>
              <a:effectLst/>
              <a:uFillTx/>
              <a:latin typeface="Times New Roman"/>
            </a:endParaRPr>
          </a:p>
        </p:txBody>
      </p:sp>
      <p:pic>
        <p:nvPicPr>
          <p:cNvPr id="536" name="图片 535"/>
          <p:cNvPicPr/>
          <p:nvPr/>
        </p:nvPicPr>
        <p:blipFill>
          <a:blip r:embed="rId12"/>
          <a:stretch/>
        </p:blipFill>
        <p:spPr>
          <a:xfrm>
            <a:off x="3292560" y="6902640"/>
            <a:ext cx="133200" cy="133200"/>
          </a:xfrm>
          <a:prstGeom prst="rect">
            <a:avLst/>
          </a:prstGeom>
          <a:noFill/>
          <a:ln w="0">
            <a:noFill/>
          </a:ln>
        </p:spPr>
      </p:pic>
      <p:sp>
        <p:nvSpPr>
          <p:cNvPr id="537" name="文本框 536"/>
          <p:cNvSpPr txBox="1"/>
          <p:nvPr/>
        </p:nvSpPr>
        <p:spPr>
          <a:xfrm>
            <a:off x="568080" y="690408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毫秒级响应速度</a:t>
            </a:r>
            <a:endParaRPr lang="en-US" sz="1050" b="0" u="none" strike="noStrike">
              <a:solidFill>
                <a:srgbClr val="000000"/>
              </a:solidFill>
              <a:effectLst/>
              <a:uFillTx/>
              <a:latin typeface="Times New Roman"/>
            </a:endParaRPr>
          </a:p>
        </p:txBody>
      </p:sp>
      <p:pic>
        <p:nvPicPr>
          <p:cNvPr id="538" name="图片 537"/>
          <p:cNvPicPr/>
          <p:nvPr/>
        </p:nvPicPr>
        <p:blipFill>
          <a:blip r:embed="rId13"/>
          <a:stretch/>
        </p:blipFill>
        <p:spPr>
          <a:xfrm>
            <a:off x="6217560" y="6902640"/>
            <a:ext cx="116640" cy="133200"/>
          </a:xfrm>
          <a:prstGeom prst="rect">
            <a:avLst/>
          </a:prstGeom>
          <a:noFill/>
          <a:ln w="0">
            <a:noFill/>
          </a:ln>
        </p:spPr>
      </p:pic>
      <p:sp>
        <p:nvSpPr>
          <p:cNvPr id="539" name="文本框 538"/>
          <p:cNvSpPr txBox="1"/>
          <p:nvPr/>
        </p:nvSpPr>
        <p:spPr>
          <a:xfrm>
            <a:off x="3493080" y="690408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高精度文献匹配</a:t>
            </a:r>
            <a:endParaRPr lang="en-US" sz="1050" b="0" u="none" strike="noStrike">
              <a:solidFill>
                <a:srgbClr val="000000"/>
              </a:solidFill>
              <a:effectLst/>
              <a:uFillTx/>
              <a:latin typeface="Times New Roman"/>
            </a:endParaRPr>
          </a:p>
        </p:txBody>
      </p:sp>
      <p:pic>
        <p:nvPicPr>
          <p:cNvPr id="540" name="图片 539"/>
          <p:cNvPicPr/>
          <p:nvPr/>
        </p:nvPicPr>
        <p:blipFill>
          <a:blip r:embed="rId14"/>
          <a:stretch/>
        </p:blipFill>
        <p:spPr>
          <a:xfrm>
            <a:off x="9125640" y="6902640"/>
            <a:ext cx="166680" cy="133200"/>
          </a:xfrm>
          <a:prstGeom prst="rect">
            <a:avLst/>
          </a:prstGeom>
          <a:noFill/>
          <a:ln w="0">
            <a:noFill/>
          </a:ln>
        </p:spPr>
      </p:pic>
      <p:sp>
        <p:nvSpPr>
          <p:cNvPr id="541" name="文本框 540"/>
          <p:cNvSpPr txBox="1"/>
          <p:nvPr/>
        </p:nvSpPr>
        <p:spPr>
          <a:xfrm>
            <a:off x="6401160" y="690408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支持海量文献库</a:t>
            </a:r>
            <a:endParaRPr lang="en-US" sz="1050" b="0" u="none" strike="noStrike">
              <a:solidFill>
                <a:srgbClr val="000000"/>
              </a:solidFill>
              <a:effectLst/>
              <a:uFillTx/>
              <a:latin typeface="Times New Roman"/>
            </a:endParaRPr>
          </a:p>
        </p:txBody>
      </p:sp>
      <p:sp>
        <p:nvSpPr>
          <p:cNvPr id="542" name="文本框 541"/>
          <p:cNvSpPr txBox="1"/>
          <p:nvPr/>
        </p:nvSpPr>
        <p:spPr>
          <a:xfrm>
            <a:off x="9359640" y="690408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灵活的参数配置</a:t>
            </a:r>
            <a:endParaRPr lang="en-US" sz="1050" b="0" u="none" strike="noStrike">
              <a:solidFill>
                <a:srgbClr val="000000"/>
              </a:solidFill>
              <a:effectLst/>
              <a:uFillTx/>
              <a:latin typeface="Times New Roman"/>
            </a:endParaRPr>
          </a:p>
        </p:txBody>
      </p:sp>
    </p:spTree>
  </p:cSld>
  <p:clrMapOvr>
    <a:masterClrMapping/>
  </p:clrMapOvr>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3804</Words>
  <Application>Microsoft Office PowerPoint</Application>
  <PresentationFormat>自定义</PresentationFormat>
  <Paragraphs>549</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NotoSansSC</vt:lpstr>
      <vt:lpstr>WenQuanYiZenHei</vt:lpstr>
      <vt:lpstr>华文隶书</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jinzhu wang</cp:lastModifiedBy>
  <cp:revision>1</cp:revision>
  <dcterms:modified xsi:type="dcterms:W3CDTF">2025-06-13T05:54:21Z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